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3"/>
  </p:sldMasterIdLst>
  <p:notesMasterIdLst>
    <p:notesMasterId r:id="rId31"/>
  </p:notesMasterIdLst>
  <p:handoutMasterIdLst>
    <p:handoutMasterId r:id="rId32"/>
  </p:handoutMasterIdLst>
  <p:sldIdLst>
    <p:sldId id="276" r:id="rId4"/>
    <p:sldId id="356" r:id="rId5"/>
    <p:sldId id="351" r:id="rId6"/>
    <p:sldId id="357" r:id="rId7"/>
    <p:sldId id="347" r:id="rId8"/>
    <p:sldId id="346" r:id="rId9"/>
    <p:sldId id="310" r:id="rId10"/>
    <p:sldId id="325" r:id="rId11"/>
    <p:sldId id="304" r:id="rId12"/>
    <p:sldId id="321" r:id="rId13"/>
    <p:sldId id="309" r:id="rId14"/>
    <p:sldId id="324" r:id="rId15"/>
    <p:sldId id="302" r:id="rId16"/>
    <p:sldId id="303" r:id="rId17"/>
    <p:sldId id="307" r:id="rId18"/>
    <p:sldId id="305" r:id="rId19"/>
    <p:sldId id="308" r:id="rId20"/>
    <p:sldId id="314" r:id="rId21"/>
    <p:sldId id="315" r:id="rId22"/>
    <p:sldId id="318" r:id="rId23"/>
    <p:sldId id="320" r:id="rId24"/>
    <p:sldId id="319" r:id="rId25"/>
    <p:sldId id="306" r:id="rId26"/>
    <p:sldId id="317" r:id="rId27"/>
    <p:sldId id="322" r:id="rId28"/>
    <p:sldId id="323" r:id="rId29"/>
    <p:sldId id="278" r:id="rId30"/>
  </p:sldIdLst>
  <p:sldSz cx="9144000" cy="6858000" type="screen4x3"/>
  <p:notesSz cx="6858000" cy="9144000"/>
  <p:custDataLst>
    <p:tags r:id="rId3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2866113-1A95-F5A6-7AD3-E089C96CD801}" name="Claire Brooks" initials="CB" userId="S::Claire.Brooks@cityandguilds.com::045b5ce1-bb15-4c22-aa7e-c7b600949989" providerId="AD"/>
  <p188:author id="{FD6BB0D1-9278-F6CC-5A69-1199D24409B3}" name="Laura Glover" initials="LG" userId="Laura Glover" providerId="None"/>
  <p188:author id="{FE564ED4-C974-E23E-23C5-8C1FB6D02117}" name="Alison Walters" initials="AW" userId="Alison Walters"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77E3"/>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4858B31-3B8F-483B-9FD9-C15542305DD0}" v="1" dt="2023-08-10T13:38:03.2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627" autoAdjust="0"/>
    <p:restoredTop sz="75726" autoAdjust="0"/>
  </p:normalViewPr>
  <p:slideViewPr>
    <p:cSldViewPr showGuides="1">
      <p:cViewPr varScale="1">
        <p:scale>
          <a:sx n="50" d="100"/>
          <a:sy n="50" d="100"/>
        </p:scale>
        <p:origin x="1548"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microsoft.com/office/2018/10/relationships/authors" Target="authors.xml"/><Relationship Id="rId3" Type="http://schemas.openxmlformats.org/officeDocument/2006/relationships/slideMaster" Target="slideMasters/slideMaster1.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gs" Target="tags/tag1.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8/10/2023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lime.org.uk/applications/retrofit-insulation-systems-for-old-buildings/external-wall-insulation-system/expanded-cork-insulation-system-7711.html"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offsitehub.co.uk/assets/images/news/resized/_550x345_smaller_workforce.jpg"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wbs-ltd.co.uk/"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www.wbs-ltd.co.uk/thin-coat-render-comparison/"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files.websitebuilder.prositehosting.co.uk/fasthosts28788/image/page-121.jpg"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colourandtexture.com/wp-Polished-Plastering-London"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www.colourandtexture.com/"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floorscreedingsolutions.com/services/"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realserve.com.au/existing-conditions/bim-services/"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autodesk.co.uk/products/autocad/overview?mktvar002=4341321|SEM|20191176657|153100676081|aud-457677323208:kwd-297121734871&amp;utm_source=GGL&amp;utm_medium=SEM&amp;utm_campaign=GGL_ACAD_AutoCAD_EMEA_GB_eComm_SEM_BR_New_MIX_0000_4341321&amp;utm_id=4341321&amp;utm_term=aud-457677323208:kwd-297121734871&amp;mkwid=s|pcrid|644077393197|pkw|autocad%20360|pmt|b|pdv|c|slid||pgrid|153100676081|ptaid|aud-457677323208:kwd-297121734871|pid|&amp;utm_medium=cpc&amp;utm_source=google&amp;utm_campaign=GGL_AME_AutoCAD_EMEA_GB_eComm_SEM_BR_New_MIX_ADSK_3465264_AutoCAD&amp;utm_term=autocad%20360&amp;utm_content=s|pcrid|644077393197|pkw|autocad%20360|pmt|b|pdv|c|slid||pgrid|153100676081|ptaid|aud-457677323208:kwd-297121734871|&amp;gclid=Cj0KCQjwoK2mBhDzARIsADGbjepm5VAOxKXCRY4dJ_WN5kyREOMHL22advd9Zp705b-kF9LU7Mq7qOkaAm-VEALw_wcB&amp;ef_id=ZBRiLgAAAEacegN-:20230803131541:s&amp;term=1-YEAR&amp;tab=subscription&amp;plc=ACDIST"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pbctoday.co.uk/news/wp-content/uploads"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https://www.lime.org.uk/applications/retrofit-insulation-systems-for-old-buildings/external-wall-insulation-system/expanded-cork-insulation-system-7711.html</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36640733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https://www.offsitehub.co.uk/assets/images/news/resized/_550x345_smaller_workforce.jpg</a:t>
            </a:r>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26</a:t>
            </a:fld>
            <a:endParaRPr lang="en-GB"/>
          </a:p>
        </p:txBody>
      </p:sp>
    </p:spTree>
    <p:extLst>
      <p:ext uri="{BB962C8B-B14F-4D97-AF65-F5344CB8AC3E}">
        <p14:creationId xmlns:p14="http://schemas.microsoft.com/office/powerpoint/2010/main" val="15942783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100" dirty="0">
                <a:latin typeface="+mn-lt"/>
                <a:ea typeface="ＭＳ Ｐゴシック" charset="-128"/>
              </a:rPr>
              <a:t>For more information, </a:t>
            </a:r>
            <a:r>
              <a:rPr lang="en-GB" sz="1200" kern="1200" dirty="0">
                <a:solidFill>
                  <a:schemeClr val="tx1"/>
                </a:solidFill>
                <a:latin typeface="Arial" charset="0"/>
                <a:ea typeface="ＭＳ Ｐゴシック" charset="-128"/>
              </a:rPr>
              <a:t>see </a:t>
            </a:r>
            <a:r>
              <a:rPr lang="en-US" sz="1200" kern="1200" dirty="0">
                <a:solidFill>
                  <a:schemeClr val="tx1"/>
                </a:solidFill>
                <a:latin typeface="Arial" charset="0"/>
                <a:ea typeface="ＭＳ Ｐゴシック" charset="-128"/>
              </a:rPr>
              <a:t>Welcome to </a:t>
            </a:r>
            <a:r>
              <a:rPr lang="en-US" sz="1200" kern="1200" dirty="0" err="1">
                <a:solidFill>
                  <a:schemeClr val="tx1"/>
                </a:solidFill>
                <a:latin typeface="Arial" charset="0"/>
                <a:ea typeface="ＭＳ Ｐゴシック" charset="-128"/>
              </a:rPr>
              <a:t>Wetherby</a:t>
            </a:r>
            <a:r>
              <a:rPr lang="en-US" sz="1200" kern="1200" dirty="0">
                <a:solidFill>
                  <a:schemeClr val="tx1"/>
                </a:solidFill>
                <a:latin typeface="Arial" charset="0"/>
                <a:ea typeface="ＭＳ Ｐゴシック" charset="-128"/>
              </a:rPr>
              <a:t> Building Systems Ltd</a:t>
            </a:r>
            <a:r>
              <a:rPr lang="en-GB" sz="1200" kern="1200" dirty="0">
                <a:solidFill>
                  <a:schemeClr val="tx1"/>
                </a:solidFill>
                <a:latin typeface="Arial" charset="0"/>
                <a:ea typeface="ＭＳ Ｐゴシック" charset="-128"/>
              </a:rPr>
              <a:t> </a:t>
            </a:r>
            <a:r>
              <a:rPr lang="en-GB" dirty="0">
                <a:hlinkClick r:id="rId3"/>
              </a:rPr>
              <a:t>http://www.wbs-ltd.co.uk/</a:t>
            </a:r>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t>Image - </a:t>
            </a:r>
            <a:r>
              <a:rPr lang="en-GB" dirty="0">
                <a:hlinkClick r:id="rId4"/>
              </a:rPr>
              <a:t>https://www.wbs-ltd.co.uk/thin-coat-render-comparison/</a:t>
            </a:r>
            <a:endParaRPr lang="en-GB" sz="1200" dirty="0"/>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11769540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https://files.websitebuilder.prositehosting.co.uk/fasthosts28788/image/page-121.jpg</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32971205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latin typeface="+mn-lt"/>
                <a:ea typeface="ＭＳ Ｐゴシック" charset="-128"/>
              </a:rPr>
              <a:t>For more information, </a:t>
            </a:r>
            <a:r>
              <a:rPr lang="en-GB" sz="1200" kern="1200" dirty="0">
                <a:solidFill>
                  <a:schemeClr val="tx1"/>
                </a:solidFill>
                <a:latin typeface="+mn-lt"/>
                <a:ea typeface="ＭＳ Ｐゴシック" charset="-128"/>
              </a:rPr>
              <a:t>see </a:t>
            </a:r>
            <a:r>
              <a:rPr lang="en-US" sz="1200" kern="1200" dirty="0">
                <a:solidFill>
                  <a:schemeClr val="tx1"/>
                </a:solidFill>
                <a:latin typeface="Arial" charset="0"/>
                <a:ea typeface="ＭＳ Ｐゴシック" charset="-128"/>
              </a:rPr>
              <a:t>Venetian Polished Plastering in London, Surrey &amp; South East England </a:t>
            </a:r>
            <a:r>
              <a:rPr lang="en-GB" dirty="0">
                <a:hlinkClick r:id="rId3"/>
              </a:rPr>
              <a:t>http://www.colourandtexture.com/wp-Polished-Plastering-London</a:t>
            </a:r>
            <a:endParaRPr lang="en-US" sz="1200" u="sng" kern="1200" dirty="0">
              <a:solidFill>
                <a:schemeClr val="tx1"/>
              </a:solidFill>
              <a:latin typeface="+mn-lt"/>
              <a:ea typeface="ＭＳ Ｐゴシック" charset="-128"/>
            </a:endParaRPr>
          </a:p>
          <a:p>
            <a:r>
              <a:rPr lang="en-GB" dirty="0"/>
              <a:t>Image - </a:t>
            </a:r>
            <a:r>
              <a:rPr lang="en-GB" dirty="0">
                <a:hlinkClick r:id="rId4"/>
              </a:rPr>
              <a:t>https://www.colourandtexture.com/</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2338393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latin typeface="+mn-lt"/>
                <a:ea typeface="ＭＳ Ｐゴシック" charset="-128"/>
              </a:rPr>
              <a:t>For more information, </a:t>
            </a:r>
            <a:r>
              <a:rPr lang="en-GB" sz="1200" kern="1200" dirty="0">
                <a:solidFill>
                  <a:schemeClr val="tx1"/>
                </a:solidFill>
                <a:latin typeface="+mn-lt"/>
                <a:ea typeface="ＭＳ Ｐゴシック" charset="-128"/>
              </a:rPr>
              <a:t>see </a:t>
            </a:r>
            <a:r>
              <a:rPr lang="en-GB" u="none" dirty="0"/>
              <a:t>FLOOR SCREEDING SOLUTIONS at </a:t>
            </a:r>
            <a:r>
              <a:rPr lang="en-GB" sz="1200" kern="1200" dirty="0">
                <a:solidFill>
                  <a:schemeClr val="tx1"/>
                </a:solidFill>
                <a:latin typeface="Arial" charset="0"/>
                <a:ea typeface="ＭＳ Ｐゴシック" charset="-128"/>
              </a:rPr>
              <a:t>https://floorscreedingsolutions.com/ </a:t>
            </a:r>
          </a:p>
          <a:p>
            <a:endParaRPr lang="en-GB" sz="1200" kern="1200" dirty="0">
              <a:solidFill>
                <a:schemeClr val="tx1"/>
              </a:solidFill>
              <a:latin typeface="Arial" charset="0"/>
              <a:ea typeface="ＭＳ Ｐゴシック" charset="-128"/>
            </a:endParaRPr>
          </a:p>
          <a:p>
            <a:r>
              <a:rPr lang="en-GB" sz="1200" kern="1200" dirty="0">
                <a:solidFill>
                  <a:schemeClr val="tx1"/>
                </a:solidFill>
                <a:latin typeface="Arial" charset="0"/>
                <a:ea typeface="ＭＳ Ｐゴシック" charset="-128"/>
              </a:rPr>
              <a:t>Image - </a:t>
            </a:r>
            <a:r>
              <a:rPr lang="en-GB" dirty="0">
                <a:hlinkClick r:id="rId3"/>
              </a:rPr>
              <a:t>https://floorscreedingsolutions.com/services/</a:t>
            </a:r>
            <a:endParaRPr lang="en-GB" sz="1200" kern="1200" dirty="0">
              <a:solidFill>
                <a:schemeClr val="tx1"/>
              </a:solidFill>
              <a:latin typeface="Arial" charset="0"/>
              <a:ea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17790709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latin typeface="+mn-lt"/>
                <a:ea typeface="ＭＳ Ｐゴシック" charset="-128"/>
              </a:rPr>
              <a:t>For more information, </a:t>
            </a:r>
            <a:r>
              <a:rPr lang="en-GB" sz="1200" kern="1200" dirty="0">
                <a:solidFill>
                  <a:schemeClr val="tx1"/>
                </a:solidFill>
                <a:latin typeface="+mn-lt"/>
                <a:ea typeface="ＭＳ Ｐゴシック" charset="-128"/>
              </a:rPr>
              <a:t>see </a:t>
            </a:r>
            <a:r>
              <a:rPr lang="en-US" sz="1200" kern="1200" dirty="0">
                <a:solidFill>
                  <a:schemeClr val="tx1"/>
                </a:solidFill>
                <a:latin typeface="+mn-lt"/>
                <a:ea typeface="ＭＳ Ｐゴシック" charset="-128"/>
              </a:rPr>
              <a:t>PRECISE MEASUREMENT OF RETAIL, COMMERCIAL AND INDUSTRIAL PROPERTIES https://www.realserve.com.au/ </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1958094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https://www.realserve.com.au/existing-conditions/bim-services/</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10905389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autodesk.co.uk/products/autocad/overview?mktvar002=4341321|SEM|20191176657|153100676081|aud-457677323208:kwd-297121734871&amp;utm_source=GGL&amp;utm_medium=SEM&amp;utm_campaign=GGL_ACAD_AutoCAD_EMEA_GB_eComm_SEM_BR_New_MIX_0000_4341321&amp;utm_id=4341321&amp;utm_term=aud-457677323208:kwd-297121734871&amp;mkwid=s|pcrid|644077393197|pkw|autocad%20360|pmt|b|pdv|c|slid||pgrid|153100676081|ptaid|aud-457677323208:kwd-297121734871|pid|&amp;utm_medium=cpc&amp;utm_source=google&amp;utm_campaign=GGL_AME_AutoCAD_EMEA_GB_eComm_SEM_BR_New_MIX_ADSK_3465264_AutoCAD&amp;utm_term=autocad%20360&amp;utm_content=s|pcrid|644077393197|pkw|autocad%20360|pmt|b|pdv|c|slid||pgrid|153100676081|ptaid|aud-457677323208:kwd-297121734871|&amp;gclid=Cj0KCQjwoK2mBhDzARIsADGbjepm5VAOxKXCRY4dJ_WN5kyREOMHL22advd9Zp705b-kF9LU7Mq7qOkaAm-VEALw_wcB&amp;ef_id=ZBRiLgAAAEacegN-:20230803131541:s&amp;term=1-YEAR&amp;tab=subscription&amp;plc=ACDIST</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26847088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latinLnBrk="1"/>
            <a:r>
              <a:rPr lang="en-GB" sz="1200" dirty="0">
                <a:latin typeface="+mn-lt"/>
                <a:ea typeface="ＭＳ Ｐゴシック" charset="-128"/>
              </a:rPr>
              <a:t>For more information, </a:t>
            </a:r>
            <a:r>
              <a:rPr lang="en-GB" sz="1200" kern="1200" dirty="0">
                <a:solidFill>
                  <a:schemeClr val="tx1"/>
                </a:solidFill>
                <a:latin typeface="+mn-lt"/>
                <a:ea typeface="ＭＳ Ｐゴシック" charset="-128"/>
              </a:rPr>
              <a:t>see </a:t>
            </a:r>
            <a:r>
              <a:rPr lang="en-US" b="0" i="0" dirty="0">
                <a:solidFill>
                  <a:srgbClr val="000000"/>
                </a:solidFill>
                <a:effectLst/>
                <a:latin typeface="Lato" panose="020F0502020204030203" pitchFamily="34" charset="0"/>
              </a:rPr>
              <a:t>Index of /news/wp-content/uploads/2021/03/</a:t>
            </a:r>
            <a:r>
              <a:rPr lang="en-GB" b="0" dirty="0"/>
              <a:t> </a:t>
            </a:r>
            <a:r>
              <a:rPr lang="en-GB" dirty="0">
                <a:hlinkClick r:id="rId3"/>
              </a:rPr>
              <a:t>https://www.pbctoday.co.uk/news/wp-content/uploads</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21</a:t>
            </a:fld>
            <a:endParaRPr lang="en-GB"/>
          </a:p>
        </p:txBody>
      </p:sp>
    </p:spTree>
    <p:extLst>
      <p:ext uri="{BB962C8B-B14F-4D97-AF65-F5344CB8AC3E}">
        <p14:creationId xmlns:p14="http://schemas.microsoft.com/office/powerpoint/2010/main" val="2489574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kern="1200" baseline="0" dirty="0">
                <a:solidFill>
                  <a:schemeClr val="tx1"/>
                </a:solidFill>
                <a:latin typeface="Arial" pitchFamily="-105" charset="0"/>
                <a:ea typeface="ＭＳ Ｐゴシック" pitchFamily="-105" charset="-128"/>
              </a:rPr>
              <a:t>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lime.org.uk/applications/retrofit-insulation-systems-for-old-buildings/external-wall-insulation-system/expanded-cork-insulation-system-7711.html"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www.wbs-ltd.co.uk/thin-coat-render-comparison/"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files.websitebuilder.prositehosting.co.uk/fasthosts28788/image/page-121.jpg"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www.colourandtexture.com/"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s://floorscreedingsolutions.com/services/"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www.passivhaustrust.org.uk/"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s://www.realserve.com.au/existing-conditions/bim-services/"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ww.autodesk.co.uk/products/autocad/overview?mktvar002=4341321|SEM|20191176657|153100676081|aud-457677323208:kwd-297121734871&amp;utm_source=GGL&amp;utm_medium=SEM&amp;utm_campaign=GGL_ACAD_AutoCAD_EMEA_GB_eComm_SEM_BR_New_MIX_0000_4341321&amp;utm_id=4341321&amp;utm_term=aud-457677323208:kwd-297121734871&amp;mkwid=s|pcrid|644077393197|pkw|autocad%20360|pmt|b|pdv|c|slid||pgrid|153100676081|ptaid|aud-457677323208:kwd-297121734871|pid|&amp;utm_medium=cpc&amp;utm_source=google&amp;utm_campaign=GGL_AME_AutoCAD_EMEA_GB_eComm_SEM_BR_New_MIX_ADSK_3465264_AutoCAD&amp;utm_term=autocad%20360&amp;utm_content=s|pcrid|644077393197|pkw|autocad%20360|pmt|b|pdv|c|slid||pgrid|153100676081|ptaid|aud-457677323208:kwd-297121734871|&amp;gclid=Cj0KCQjwoK2mBhDzARIsADGbjepm5VAOxKXCRY4dJ_WN5kyREOMHL22advd9Zp705b-kF9LU7Mq7qOkaAm-VEALw_wcB&amp;ef_id=ZBRiLgAAAEacegN-:20230803131541:s&amp;term=1-YEAR&amp;tab=subscription&amp;plc=ACDIST"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https://www.offsitehub.co.uk/assets/images/news/resized/_550x345_smaller_workforce.jpg"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1202433"/>
            <a:ext cx="8001000" cy="642391"/>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202: </a:t>
            </a:r>
            <a:r>
              <a:rPr lang="en-GB" sz="2400" b="1" dirty="0">
                <a:effectLst/>
                <a:latin typeface="Arial" panose="020B0604020202020204" pitchFamily="34" charset="0"/>
              </a:rPr>
              <a:t>Changing practices over time </a:t>
            </a:r>
            <a:endParaRPr lang="en-GB" sz="2400" dirty="0"/>
          </a:p>
          <a:p>
            <a:endParaRPr lang="en-GB" sz="2400" b="1" dirty="0"/>
          </a:p>
        </p:txBody>
      </p:sp>
      <p:sp>
        <p:nvSpPr>
          <p:cNvPr id="2053" name="Rectangle 15"/>
          <p:cNvSpPr>
            <a:spLocks noGrp="1" noChangeArrowheads="1"/>
          </p:cNvSpPr>
          <p:nvPr>
            <p:ph type="title"/>
          </p:nvPr>
        </p:nvSpPr>
        <p:spPr>
          <a:xfrm>
            <a:off x="457200" y="1628800"/>
            <a:ext cx="8153400" cy="2952328"/>
          </a:xfrm>
        </p:spPr>
        <p:txBody>
          <a:bodyPr anchor="t"/>
          <a:lstStyle/>
          <a:p>
            <a:pPr eaLnBrk="1" hangingPunct="1"/>
            <a:r>
              <a:rPr kumimoji="0" lang="en-GB" b="1" i="0" u="none" strike="noStrike" kern="0" cap="none" spc="0" normalizeH="0" baseline="0" noProof="0" dirty="0">
                <a:ln>
                  <a:noFill/>
                </a:ln>
                <a:solidFill>
                  <a:srgbClr val="0077E3"/>
                </a:solidFill>
                <a:effectLst/>
                <a:uLnTx/>
                <a:uFillTx/>
                <a:latin typeface="ArialMT"/>
                <a:ea typeface="ＭＳ Ｐゴシック" charset="-128"/>
              </a:rPr>
              <a:t>21st-century construction techniques and technologies</a:t>
            </a:r>
            <a:endParaRPr lang="en-GB"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42496421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E96AA-AFC4-45EB-B460-78A40D2D025F}"/>
              </a:ext>
            </a:extLst>
          </p:cNvPr>
          <p:cNvSpPr>
            <a:spLocks noGrp="1"/>
          </p:cNvSpPr>
          <p:nvPr>
            <p:ph type="title"/>
          </p:nvPr>
        </p:nvSpPr>
        <p:spPr>
          <a:xfrm>
            <a:off x="457200" y="1032522"/>
            <a:ext cx="8229600" cy="382588"/>
          </a:xfrm>
        </p:spPr>
        <p:txBody>
          <a:bodyPr/>
          <a:lstStyle/>
          <a:p>
            <a:r>
              <a:rPr lang="en-GB" dirty="0"/>
              <a:t>External wall insulation sustainable system</a:t>
            </a:r>
            <a:endParaRPr lang="en-GB" sz="1000" b="0" dirty="0">
              <a:solidFill>
                <a:schemeClr val="tx1"/>
              </a:solidFill>
            </a:endParaRPr>
          </a:p>
        </p:txBody>
      </p:sp>
      <p:sp>
        <p:nvSpPr>
          <p:cNvPr id="3" name="Content Placeholder 2">
            <a:extLst>
              <a:ext uri="{FF2B5EF4-FFF2-40B4-BE49-F238E27FC236}">
                <a16:creationId xmlns:a16="http://schemas.microsoft.com/office/drawing/2014/main" id="{97D5AB55-3B68-4883-89E0-A6D144C2417F}"/>
              </a:ext>
            </a:extLst>
          </p:cNvPr>
          <p:cNvSpPr>
            <a:spLocks noGrp="1"/>
          </p:cNvSpPr>
          <p:nvPr>
            <p:ph sz="quarter" idx="10"/>
          </p:nvPr>
        </p:nvSpPr>
        <p:spPr/>
        <p:txBody>
          <a:bodyPr/>
          <a:lstStyle/>
          <a:p>
            <a:endParaRPr lang="en-GB" dirty="0"/>
          </a:p>
          <a:p>
            <a:endParaRPr lang="en-GB" dirty="0"/>
          </a:p>
        </p:txBody>
      </p:sp>
      <p:sp>
        <p:nvSpPr>
          <p:cNvPr id="6" name="TextBox 5">
            <a:extLst>
              <a:ext uri="{FF2B5EF4-FFF2-40B4-BE49-F238E27FC236}">
                <a16:creationId xmlns:a16="http://schemas.microsoft.com/office/drawing/2014/main" id="{32F45C90-3297-5750-CF04-3DE24D5733C8}"/>
              </a:ext>
            </a:extLst>
          </p:cNvPr>
          <p:cNvSpPr txBox="1"/>
          <p:nvPr/>
        </p:nvSpPr>
        <p:spPr>
          <a:xfrm>
            <a:off x="457200" y="2420888"/>
            <a:ext cx="2592288" cy="1631216"/>
          </a:xfrm>
          <a:prstGeom prst="rect">
            <a:avLst/>
          </a:prstGeom>
          <a:noFill/>
        </p:spPr>
        <p:txBody>
          <a:bodyPr wrap="square">
            <a:spAutoFit/>
          </a:bodyPr>
          <a:lstStyle/>
          <a:p>
            <a:r>
              <a:rPr lang="en-GB" dirty="0"/>
              <a:t>This diagram shows a sustainable EWI system fixed to a lime plaster background. </a:t>
            </a:r>
          </a:p>
        </p:txBody>
      </p:sp>
      <p:sp>
        <p:nvSpPr>
          <p:cNvPr id="7" name="TextBox 6">
            <a:extLst>
              <a:ext uri="{FF2B5EF4-FFF2-40B4-BE49-F238E27FC236}">
                <a16:creationId xmlns:a16="http://schemas.microsoft.com/office/drawing/2014/main" id="{E94F1E5C-601A-2A07-0875-5972F7AFC675}"/>
              </a:ext>
            </a:extLst>
          </p:cNvPr>
          <p:cNvSpPr txBox="1"/>
          <p:nvPr/>
        </p:nvSpPr>
        <p:spPr>
          <a:xfrm>
            <a:off x="4551243" y="2928114"/>
            <a:ext cx="3222104" cy="707886"/>
          </a:xfrm>
          <a:prstGeom prst="rect">
            <a:avLst/>
          </a:prstGeom>
          <a:noFill/>
          <a:ln>
            <a:solidFill>
              <a:schemeClr val="tx1"/>
            </a:solidFill>
          </a:ln>
        </p:spPr>
        <p:txBody>
          <a:bodyPr wrap="square">
            <a:spAutoFit/>
          </a:bodyPr>
          <a:lstStyle/>
          <a:p>
            <a:pPr algn="ctr"/>
            <a:r>
              <a:rPr lang="en-US" dirty="0">
                <a:hlinkClick r:id="rId3"/>
              </a:rPr>
              <a:t>Diagram explaining external wall insulation</a:t>
            </a:r>
            <a:endParaRPr lang="en-GB" dirty="0"/>
          </a:p>
        </p:txBody>
      </p:sp>
    </p:spTree>
    <p:extLst>
      <p:ext uri="{BB962C8B-B14F-4D97-AF65-F5344CB8AC3E}">
        <p14:creationId xmlns:p14="http://schemas.microsoft.com/office/powerpoint/2010/main" val="1791478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72F6E-12EE-D3B4-95EF-0BFAC69C6FD1}"/>
              </a:ext>
            </a:extLst>
          </p:cNvPr>
          <p:cNvSpPr>
            <a:spLocks noGrp="1"/>
          </p:cNvSpPr>
          <p:nvPr>
            <p:ph type="title"/>
          </p:nvPr>
        </p:nvSpPr>
        <p:spPr/>
        <p:txBody>
          <a:bodyPr/>
          <a:lstStyle/>
          <a:p>
            <a:r>
              <a:rPr lang="en-GB" dirty="0"/>
              <a:t>Acrylic and silicone thin coat renders</a:t>
            </a:r>
            <a:endParaRPr lang="en-GB" sz="1000" b="0" dirty="0">
              <a:solidFill>
                <a:schemeClr val="tx1"/>
              </a:solidFill>
            </a:endParaRPr>
          </a:p>
        </p:txBody>
      </p:sp>
      <p:sp>
        <p:nvSpPr>
          <p:cNvPr id="3" name="Content Placeholder 2">
            <a:extLst>
              <a:ext uri="{FF2B5EF4-FFF2-40B4-BE49-F238E27FC236}">
                <a16:creationId xmlns:a16="http://schemas.microsoft.com/office/drawing/2014/main" id="{7A85959E-481F-28A7-FCD9-7C1A12817EA1}"/>
              </a:ext>
            </a:extLst>
          </p:cNvPr>
          <p:cNvSpPr>
            <a:spLocks noGrp="1"/>
          </p:cNvSpPr>
          <p:nvPr>
            <p:ph sz="quarter" idx="10"/>
          </p:nvPr>
        </p:nvSpPr>
        <p:spPr>
          <a:xfrm>
            <a:off x="457200" y="1512000"/>
            <a:ext cx="8229600" cy="4338000"/>
          </a:xfrm>
        </p:spPr>
        <p:txBody>
          <a:bodyPr/>
          <a:lstStyle/>
          <a:p>
            <a:r>
              <a:rPr lang="en-GB" sz="1800" b="0" i="0" dirty="0">
                <a:effectLst/>
              </a:rPr>
              <a:t>Acrylic and silicone thin coat renders </a:t>
            </a:r>
            <a:r>
              <a:rPr lang="en-GB" sz="1800" dirty="0"/>
              <a:t>are a</a:t>
            </a:r>
            <a:r>
              <a:rPr lang="en-GB" sz="1800" b="0" i="0" dirty="0">
                <a:effectLst/>
              </a:rPr>
              <a:t>pplied over insulation and basecoat with reinforced fibreglass mesh embedded so it will hold the basecoat together and prevent cracking if there is structure movement. An attractive textured finish is produced using a polycarbonate float, which is low maintenance, waterproof, lightweight and breathable.</a:t>
            </a:r>
            <a:endParaRPr lang="en-GB" sz="1800" dirty="0"/>
          </a:p>
          <a:p>
            <a:endParaRPr lang="en-GB" dirty="0"/>
          </a:p>
          <a:p>
            <a:endParaRPr lang="en-GB" dirty="0"/>
          </a:p>
          <a:p>
            <a:endParaRPr lang="en-GB" dirty="0"/>
          </a:p>
        </p:txBody>
      </p:sp>
      <p:sp>
        <p:nvSpPr>
          <p:cNvPr id="6" name="TextBox 5">
            <a:extLst>
              <a:ext uri="{FF2B5EF4-FFF2-40B4-BE49-F238E27FC236}">
                <a16:creationId xmlns:a16="http://schemas.microsoft.com/office/drawing/2014/main" id="{DAEEF947-F80C-56D6-4C0F-B85F164885C3}"/>
              </a:ext>
            </a:extLst>
          </p:cNvPr>
          <p:cNvSpPr txBox="1"/>
          <p:nvPr/>
        </p:nvSpPr>
        <p:spPr>
          <a:xfrm>
            <a:off x="3248980" y="4293096"/>
            <a:ext cx="2646040" cy="400110"/>
          </a:xfrm>
          <a:prstGeom prst="rect">
            <a:avLst/>
          </a:prstGeom>
          <a:noFill/>
          <a:ln>
            <a:solidFill>
              <a:schemeClr val="tx1"/>
            </a:solidFill>
          </a:ln>
        </p:spPr>
        <p:txBody>
          <a:bodyPr wrap="square">
            <a:spAutoFit/>
          </a:bodyPr>
          <a:lstStyle/>
          <a:p>
            <a:pPr algn="ctr"/>
            <a:r>
              <a:rPr lang="en-GB" dirty="0">
                <a:hlinkClick r:id="rId3"/>
              </a:rPr>
              <a:t>Example image</a:t>
            </a:r>
            <a:endParaRPr lang="en-GB" dirty="0"/>
          </a:p>
        </p:txBody>
      </p:sp>
    </p:spTree>
    <p:extLst>
      <p:ext uri="{BB962C8B-B14F-4D97-AF65-F5344CB8AC3E}">
        <p14:creationId xmlns:p14="http://schemas.microsoft.com/office/powerpoint/2010/main" val="2106700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7EB10-9F0F-4C47-88C3-AB6580A75BCA}"/>
              </a:ext>
            </a:extLst>
          </p:cNvPr>
          <p:cNvSpPr>
            <a:spLocks noGrp="1"/>
          </p:cNvSpPr>
          <p:nvPr>
            <p:ph type="title"/>
          </p:nvPr>
        </p:nvSpPr>
        <p:spPr/>
        <p:txBody>
          <a:bodyPr/>
          <a:lstStyle/>
          <a:p>
            <a:r>
              <a:rPr lang="en-GB" dirty="0"/>
              <a:t>Machine-applied renders </a:t>
            </a:r>
            <a:r>
              <a:rPr lang="en-GB" sz="1000" b="0" dirty="0">
                <a:solidFill>
                  <a:schemeClr val="tx1"/>
                </a:solidFill>
              </a:rPr>
              <a:t> </a:t>
            </a:r>
          </a:p>
        </p:txBody>
      </p:sp>
      <p:sp>
        <p:nvSpPr>
          <p:cNvPr id="6" name="Content Placeholder 5">
            <a:extLst>
              <a:ext uri="{FF2B5EF4-FFF2-40B4-BE49-F238E27FC236}">
                <a16:creationId xmlns:a16="http://schemas.microsoft.com/office/drawing/2014/main" id="{1357FFF0-C7E4-4543-A780-AE3BC4C76BBA}"/>
              </a:ext>
            </a:extLst>
          </p:cNvPr>
          <p:cNvSpPr>
            <a:spLocks noGrp="1"/>
          </p:cNvSpPr>
          <p:nvPr>
            <p:ph sz="quarter" idx="10"/>
          </p:nvPr>
        </p:nvSpPr>
        <p:spPr/>
        <p:txBody>
          <a:bodyPr/>
          <a:lstStyle/>
          <a:p>
            <a:r>
              <a:rPr lang="en-GB" sz="1800" dirty="0"/>
              <a:t>When renders are applied via machine, the speed of production increases, with reduced labour time, increased consistency and higher quality of application and finish.</a:t>
            </a:r>
            <a:r>
              <a:rPr lang="en-GB" dirty="0"/>
              <a:t> </a:t>
            </a:r>
          </a:p>
          <a:p>
            <a:endParaRPr lang="en-GB" dirty="0"/>
          </a:p>
        </p:txBody>
      </p:sp>
      <p:sp>
        <p:nvSpPr>
          <p:cNvPr id="4" name="TextBox 3">
            <a:extLst>
              <a:ext uri="{FF2B5EF4-FFF2-40B4-BE49-F238E27FC236}">
                <a16:creationId xmlns:a16="http://schemas.microsoft.com/office/drawing/2014/main" id="{474664BA-1E71-B69D-ECD0-82E6971DB853}"/>
              </a:ext>
            </a:extLst>
          </p:cNvPr>
          <p:cNvSpPr txBox="1"/>
          <p:nvPr/>
        </p:nvSpPr>
        <p:spPr>
          <a:xfrm>
            <a:off x="2843808" y="3789040"/>
            <a:ext cx="3078088" cy="707886"/>
          </a:xfrm>
          <a:prstGeom prst="rect">
            <a:avLst/>
          </a:prstGeom>
          <a:noFill/>
          <a:ln>
            <a:solidFill>
              <a:schemeClr val="tx1"/>
            </a:solidFill>
          </a:ln>
        </p:spPr>
        <p:txBody>
          <a:bodyPr wrap="square">
            <a:spAutoFit/>
          </a:bodyPr>
          <a:lstStyle/>
          <a:p>
            <a:pPr algn="ctr"/>
            <a:r>
              <a:rPr lang="en-US" dirty="0">
                <a:hlinkClick r:id="rId3"/>
              </a:rPr>
              <a:t>Image of a construction worker applying render</a:t>
            </a:r>
            <a:endParaRPr lang="en-GB" dirty="0"/>
          </a:p>
        </p:txBody>
      </p:sp>
    </p:spTree>
    <p:extLst>
      <p:ext uri="{BB962C8B-B14F-4D97-AF65-F5344CB8AC3E}">
        <p14:creationId xmlns:p14="http://schemas.microsoft.com/office/powerpoint/2010/main" val="32165318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86DFA-5B31-ECEF-14D2-50EF853DB621}"/>
              </a:ext>
            </a:extLst>
          </p:cNvPr>
          <p:cNvSpPr>
            <a:spLocks noGrp="1"/>
          </p:cNvSpPr>
          <p:nvPr>
            <p:ph type="title"/>
          </p:nvPr>
        </p:nvSpPr>
        <p:spPr/>
        <p:txBody>
          <a:bodyPr/>
          <a:lstStyle/>
          <a:p>
            <a:r>
              <a:rPr lang="en-GB" dirty="0"/>
              <a:t>Venetian plaster</a:t>
            </a:r>
            <a:endParaRPr lang="en-GB" sz="1000" b="0" dirty="0">
              <a:solidFill>
                <a:schemeClr val="tx1"/>
              </a:solidFill>
            </a:endParaRPr>
          </a:p>
        </p:txBody>
      </p:sp>
      <p:sp>
        <p:nvSpPr>
          <p:cNvPr id="3" name="Content Placeholder 2">
            <a:extLst>
              <a:ext uri="{FF2B5EF4-FFF2-40B4-BE49-F238E27FC236}">
                <a16:creationId xmlns:a16="http://schemas.microsoft.com/office/drawing/2014/main" id="{4EEF4782-93A9-FF7D-9A8E-D03192E7EA76}"/>
              </a:ext>
            </a:extLst>
          </p:cNvPr>
          <p:cNvSpPr>
            <a:spLocks noGrp="1"/>
          </p:cNvSpPr>
          <p:nvPr>
            <p:ph sz="quarter" idx="10"/>
          </p:nvPr>
        </p:nvSpPr>
        <p:spPr>
          <a:xfrm>
            <a:off x="461394" y="1591627"/>
            <a:ext cx="8229600" cy="4248000"/>
          </a:xfrm>
        </p:spPr>
        <p:txBody>
          <a:bodyPr/>
          <a:lstStyle/>
          <a:p>
            <a:r>
              <a:rPr lang="en-GB" b="0" i="0" dirty="0">
                <a:solidFill>
                  <a:srgbClr val="000000"/>
                </a:solidFill>
                <a:effectLst/>
                <a:latin typeface="Arial" panose="020B0604020202020204" pitchFamily="34" charset="0"/>
              </a:rPr>
              <a:t>Venetian or polished plastering resembles marbling and is used in bathrooms. </a:t>
            </a:r>
            <a:endParaRPr lang="en-GB" dirty="0"/>
          </a:p>
          <a:p>
            <a:endParaRPr lang="en-GB" dirty="0"/>
          </a:p>
          <a:p>
            <a:endParaRPr lang="en-GB" dirty="0"/>
          </a:p>
          <a:p>
            <a:endParaRPr lang="en-GB" dirty="0"/>
          </a:p>
          <a:p>
            <a:endParaRPr lang="en-GB" dirty="0"/>
          </a:p>
        </p:txBody>
      </p:sp>
      <p:sp>
        <p:nvSpPr>
          <p:cNvPr id="5" name="TextBox 4">
            <a:extLst>
              <a:ext uri="{FF2B5EF4-FFF2-40B4-BE49-F238E27FC236}">
                <a16:creationId xmlns:a16="http://schemas.microsoft.com/office/drawing/2014/main" id="{703EC045-A5B1-032B-24C8-97E6C961B155}"/>
              </a:ext>
            </a:extLst>
          </p:cNvPr>
          <p:cNvSpPr txBox="1"/>
          <p:nvPr/>
        </p:nvSpPr>
        <p:spPr>
          <a:xfrm>
            <a:off x="3356992" y="3429000"/>
            <a:ext cx="2430016" cy="1015663"/>
          </a:xfrm>
          <a:prstGeom prst="rect">
            <a:avLst/>
          </a:prstGeom>
          <a:noFill/>
          <a:ln>
            <a:solidFill>
              <a:schemeClr val="tx1"/>
            </a:solidFill>
          </a:ln>
        </p:spPr>
        <p:txBody>
          <a:bodyPr wrap="square">
            <a:spAutoFit/>
          </a:bodyPr>
          <a:lstStyle/>
          <a:p>
            <a:pPr algn="ctr"/>
            <a:r>
              <a:rPr lang="en-US" dirty="0">
                <a:hlinkClick r:id="rId3"/>
              </a:rPr>
              <a:t>For example images, take a look at this link!</a:t>
            </a:r>
            <a:endParaRPr lang="en-GB" dirty="0"/>
          </a:p>
        </p:txBody>
      </p:sp>
    </p:spTree>
    <p:extLst>
      <p:ext uri="{BB962C8B-B14F-4D97-AF65-F5344CB8AC3E}">
        <p14:creationId xmlns:p14="http://schemas.microsoft.com/office/powerpoint/2010/main" val="14708613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5FFED-6FF0-E3BE-2375-FE7B74DC5AF8}"/>
              </a:ext>
            </a:extLst>
          </p:cNvPr>
          <p:cNvSpPr>
            <a:spLocks noGrp="1"/>
          </p:cNvSpPr>
          <p:nvPr>
            <p:ph type="title"/>
          </p:nvPr>
        </p:nvSpPr>
        <p:spPr/>
        <p:txBody>
          <a:bodyPr/>
          <a:lstStyle/>
          <a:p>
            <a:r>
              <a:rPr lang="en-GB" dirty="0"/>
              <a:t>Liquid floor screeds</a:t>
            </a:r>
            <a:endParaRPr lang="en-GB" sz="1000" b="0" dirty="0">
              <a:solidFill>
                <a:schemeClr val="tx1"/>
              </a:solidFill>
            </a:endParaRPr>
          </a:p>
        </p:txBody>
      </p:sp>
      <p:sp>
        <p:nvSpPr>
          <p:cNvPr id="3" name="Content Placeholder 2">
            <a:extLst>
              <a:ext uri="{FF2B5EF4-FFF2-40B4-BE49-F238E27FC236}">
                <a16:creationId xmlns:a16="http://schemas.microsoft.com/office/drawing/2014/main" id="{646B2247-5087-9D74-4FB2-CEC7A528D475}"/>
              </a:ext>
            </a:extLst>
          </p:cNvPr>
          <p:cNvSpPr>
            <a:spLocks noGrp="1"/>
          </p:cNvSpPr>
          <p:nvPr>
            <p:ph sz="quarter" idx="10"/>
          </p:nvPr>
        </p:nvSpPr>
        <p:spPr/>
        <p:txBody>
          <a:bodyPr/>
          <a:lstStyle/>
          <a:p>
            <a:r>
              <a:rPr lang="en-GB" sz="1800" dirty="0"/>
              <a:t>Liquid screed is a modern flooring solution applied over heating elements. It is a thick liquid mix that is applied by pouring or pumping from a mixing truck straight onto the area of (usually) concrete to be covered.</a:t>
            </a:r>
          </a:p>
          <a:p>
            <a:endParaRPr lang="en-GB" dirty="0"/>
          </a:p>
          <a:p>
            <a:endParaRPr lang="en-GB" dirty="0"/>
          </a:p>
          <a:p>
            <a:endParaRPr lang="en-GB" dirty="0"/>
          </a:p>
          <a:p>
            <a:endParaRPr lang="en-GB" dirty="0"/>
          </a:p>
          <a:p>
            <a:endParaRPr lang="en-GB" dirty="0"/>
          </a:p>
        </p:txBody>
      </p:sp>
      <p:sp>
        <p:nvSpPr>
          <p:cNvPr id="6" name="TextBox 5">
            <a:extLst>
              <a:ext uri="{FF2B5EF4-FFF2-40B4-BE49-F238E27FC236}">
                <a16:creationId xmlns:a16="http://schemas.microsoft.com/office/drawing/2014/main" id="{B7717E98-A251-1760-6CD2-EBDBB59F101F}"/>
              </a:ext>
            </a:extLst>
          </p:cNvPr>
          <p:cNvSpPr txBox="1"/>
          <p:nvPr/>
        </p:nvSpPr>
        <p:spPr>
          <a:xfrm>
            <a:off x="3789040" y="3429000"/>
            <a:ext cx="1565920" cy="707886"/>
          </a:xfrm>
          <a:prstGeom prst="rect">
            <a:avLst/>
          </a:prstGeom>
          <a:noFill/>
          <a:ln>
            <a:solidFill>
              <a:schemeClr val="tx1"/>
            </a:solidFill>
          </a:ln>
        </p:spPr>
        <p:txBody>
          <a:bodyPr wrap="square">
            <a:spAutoFit/>
          </a:bodyPr>
          <a:lstStyle/>
          <a:p>
            <a:pPr algn="ctr"/>
            <a:r>
              <a:rPr lang="en-GB" dirty="0">
                <a:hlinkClick r:id="rId3"/>
              </a:rPr>
              <a:t>Example image</a:t>
            </a:r>
            <a:endParaRPr lang="en-GB" dirty="0"/>
          </a:p>
        </p:txBody>
      </p:sp>
    </p:spTree>
    <p:extLst>
      <p:ext uri="{BB962C8B-B14F-4D97-AF65-F5344CB8AC3E}">
        <p14:creationId xmlns:p14="http://schemas.microsoft.com/office/powerpoint/2010/main" val="2880019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8025B-530A-FD91-5B6E-E46856C43173}"/>
              </a:ext>
            </a:extLst>
          </p:cNvPr>
          <p:cNvSpPr>
            <a:spLocks noGrp="1"/>
          </p:cNvSpPr>
          <p:nvPr>
            <p:ph type="title"/>
          </p:nvPr>
        </p:nvSpPr>
        <p:spPr>
          <a:xfrm>
            <a:off x="457200" y="1007999"/>
            <a:ext cx="8229600" cy="1048059"/>
          </a:xfrm>
        </p:spPr>
        <p:txBody>
          <a:bodyPr/>
          <a:lstStyle/>
          <a:p>
            <a:r>
              <a:rPr lang="en-GB" dirty="0"/>
              <a:t>Passive housing</a:t>
            </a:r>
            <a:endParaRPr lang="en-GB" sz="1000" b="0" dirty="0">
              <a:solidFill>
                <a:schemeClr val="tx1"/>
              </a:solidFill>
            </a:endParaRPr>
          </a:p>
        </p:txBody>
      </p:sp>
      <p:sp>
        <p:nvSpPr>
          <p:cNvPr id="3" name="Content Placeholder 2">
            <a:extLst>
              <a:ext uri="{FF2B5EF4-FFF2-40B4-BE49-F238E27FC236}">
                <a16:creationId xmlns:a16="http://schemas.microsoft.com/office/drawing/2014/main" id="{D68E4C83-F401-1B44-4775-C7DE95A6ECD7}"/>
              </a:ext>
            </a:extLst>
          </p:cNvPr>
          <p:cNvSpPr>
            <a:spLocks noGrp="1"/>
          </p:cNvSpPr>
          <p:nvPr>
            <p:ph sz="quarter" idx="10"/>
          </p:nvPr>
        </p:nvSpPr>
        <p:spPr>
          <a:xfrm>
            <a:off x="457200" y="1772816"/>
            <a:ext cx="2890664" cy="4077185"/>
          </a:xfrm>
        </p:spPr>
        <p:txBody>
          <a:bodyPr/>
          <a:lstStyle/>
          <a:p>
            <a:r>
              <a:rPr lang="en-GB" dirty="0" err="1"/>
              <a:t>Passivhaus</a:t>
            </a:r>
            <a:r>
              <a:rPr lang="en-GB" dirty="0"/>
              <a:t> is an engineered and detailed structure that is highly insulated with triple glazed windows and excellent airtightness with mechanical heat recovery and ventilation.</a:t>
            </a:r>
          </a:p>
          <a:p>
            <a:r>
              <a:rPr lang="en-GB" dirty="0"/>
              <a:t>Read more about them on their website: </a:t>
            </a:r>
            <a:r>
              <a:rPr lang="en-GB" dirty="0">
                <a:hlinkClick r:id="rId3"/>
              </a:rPr>
              <a:t>www.passivhaustrust.org.uk</a:t>
            </a:r>
            <a:r>
              <a:rPr lang="en-GB" dirty="0"/>
              <a:t>   </a:t>
            </a:r>
          </a:p>
          <a:p>
            <a:endParaRPr lang="en-GB" dirty="0"/>
          </a:p>
          <a:p>
            <a:endParaRPr lang="en-GB" dirty="0"/>
          </a:p>
          <a:p>
            <a:endParaRPr lang="en-GB" dirty="0"/>
          </a:p>
          <a:p>
            <a:endParaRPr lang="en-GB" dirty="0"/>
          </a:p>
          <a:p>
            <a:endParaRPr lang="en-GB" dirty="0"/>
          </a:p>
          <a:p>
            <a:endParaRPr lang="en-GB" dirty="0"/>
          </a:p>
        </p:txBody>
      </p:sp>
      <p:pic>
        <p:nvPicPr>
          <p:cNvPr id="7" name="Picture 6" descr="Diagram of a house with text and words&#10;&#10;Description automatically generated">
            <a:extLst>
              <a:ext uri="{FF2B5EF4-FFF2-40B4-BE49-F238E27FC236}">
                <a16:creationId xmlns:a16="http://schemas.microsoft.com/office/drawing/2014/main" id="{2EBA2484-608B-E7A6-5BAB-6D76610EF52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275856" y="1484784"/>
            <a:ext cx="5782089" cy="3996444"/>
          </a:xfrm>
          <a:prstGeom prst="rect">
            <a:avLst/>
          </a:prstGeom>
        </p:spPr>
      </p:pic>
    </p:spTree>
    <p:extLst>
      <p:ext uri="{BB962C8B-B14F-4D97-AF65-F5344CB8AC3E}">
        <p14:creationId xmlns:p14="http://schemas.microsoft.com/office/powerpoint/2010/main" val="23027050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7E3A0-0597-C849-6A8E-3A7EE84B53C0}"/>
              </a:ext>
            </a:extLst>
          </p:cNvPr>
          <p:cNvSpPr>
            <a:spLocks noGrp="1"/>
          </p:cNvSpPr>
          <p:nvPr>
            <p:ph type="title"/>
          </p:nvPr>
        </p:nvSpPr>
        <p:spPr/>
        <p:txBody>
          <a:bodyPr/>
          <a:lstStyle/>
          <a:p>
            <a:r>
              <a:rPr lang="en-GB" dirty="0"/>
              <a:t>Retrofit</a:t>
            </a:r>
          </a:p>
        </p:txBody>
      </p:sp>
      <p:sp>
        <p:nvSpPr>
          <p:cNvPr id="3" name="Content Placeholder 2">
            <a:extLst>
              <a:ext uri="{FF2B5EF4-FFF2-40B4-BE49-F238E27FC236}">
                <a16:creationId xmlns:a16="http://schemas.microsoft.com/office/drawing/2014/main" id="{EF8E0032-B02B-A121-1906-7AA26BD637C3}"/>
              </a:ext>
            </a:extLst>
          </p:cNvPr>
          <p:cNvSpPr>
            <a:spLocks noGrp="1"/>
          </p:cNvSpPr>
          <p:nvPr>
            <p:ph sz="quarter" idx="10"/>
          </p:nvPr>
        </p:nvSpPr>
        <p:spPr/>
        <p:txBody>
          <a:bodyPr/>
          <a:lstStyle/>
          <a:p>
            <a:r>
              <a:rPr lang="en-GB" dirty="0"/>
              <a:t>Retrofitting an existing building will improve its energy consumption and reduce emissions.</a:t>
            </a:r>
          </a:p>
          <a:p>
            <a:r>
              <a:rPr lang="en-GB" dirty="0"/>
              <a:t>Retrofitting can include a number of factors, such as:</a:t>
            </a:r>
          </a:p>
          <a:p>
            <a:pPr marL="342900" indent="-342900">
              <a:buClr>
                <a:srgbClr val="0077E3"/>
              </a:buClr>
              <a:buFont typeface="Arial" panose="020B0604020202020204" pitchFamily="34" charset="0"/>
              <a:buChar char="•"/>
            </a:pPr>
            <a:r>
              <a:rPr lang="en-GB" dirty="0"/>
              <a:t>wall, floor and roof insulation</a:t>
            </a:r>
          </a:p>
          <a:p>
            <a:pPr marL="342900" indent="-342900">
              <a:buClr>
                <a:srgbClr val="0077E3"/>
              </a:buClr>
              <a:buFont typeface="Arial" panose="020B0604020202020204" pitchFamily="34" charset="0"/>
              <a:buChar char="•"/>
            </a:pPr>
            <a:r>
              <a:rPr lang="en-GB" dirty="0"/>
              <a:t>installation of windows</a:t>
            </a:r>
          </a:p>
          <a:p>
            <a:pPr marL="342900" indent="-342900">
              <a:buClr>
                <a:srgbClr val="0077E3"/>
              </a:buClr>
              <a:buFont typeface="Arial" panose="020B0604020202020204" pitchFamily="34" charset="0"/>
              <a:buChar char="•"/>
            </a:pPr>
            <a:r>
              <a:rPr lang="en-GB" dirty="0"/>
              <a:t>ventilation system</a:t>
            </a:r>
          </a:p>
          <a:p>
            <a:pPr marL="342900" indent="-342900">
              <a:buClr>
                <a:srgbClr val="0077E3"/>
              </a:buClr>
              <a:buFont typeface="Arial" panose="020B0604020202020204" pitchFamily="34" charset="0"/>
              <a:buChar char="•"/>
            </a:pPr>
            <a:r>
              <a:rPr lang="en-GB" dirty="0"/>
              <a:t>heating system.</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9036552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0576A-3405-D750-8405-B9E1B9D64610}"/>
              </a:ext>
            </a:extLst>
          </p:cNvPr>
          <p:cNvSpPr>
            <a:spLocks noGrp="1"/>
          </p:cNvSpPr>
          <p:nvPr>
            <p:ph type="title"/>
          </p:nvPr>
        </p:nvSpPr>
        <p:spPr>
          <a:xfrm>
            <a:off x="457200" y="1008000"/>
            <a:ext cx="8229600" cy="332768"/>
          </a:xfrm>
        </p:spPr>
        <p:txBody>
          <a:bodyPr/>
          <a:lstStyle/>
          <a:p>
            <a:r>
              <a:rPr lang="en-GB" dirty="0"/>
              <a:t>Building information modelling (BIM)</a:t>
            </a:r>
            <a:endParaRPr lang="en-GB" sz="1000" dirty="0">
              <a:solidFill>
                <a:schemeClr val="tx1"/>
              </a:solidFill>
            </a:endParaRPr>
          </a:p>
        </p:txBody>
      </p:sp>
      <p:sp>
        <p:nvSpPr>
          <p:cNvPr id="3" name="Content Placeholder 2">
            <a:extLst>
              <a:ext uri="{FF2B5EF4-FFF2-40B4-BE49-F238E27FC236}">
                <a16:creationId xmlns:a16="http://schemas.microsoft.com/office/drawing/2014/main" id="{7D210FA3-D602-4344-6AD5-023D0E6011EB}"/>
              </a:ext>
            </a:extLst>
          </p:cNvPr>
          <p:cNvSpPr>
            <a:spLocks noGrp="1"/>
          </p:cNvSpPr>
          <p:nvPr>
            <p:ph sz="quarter" idx="10"/>
          </p:nvPr>
        </p:nvSpPr>
        <p:spPr>
          <a:xfrm>
            <a:off x="451603" y="2177592"/>
            <a:ext cx="4120397" cy="3672408"/>
          </a:xfrm>
        </p:spPr>
        <p:txBody>
          <a:bodyPr/>
          <a:lstStyle/>
          <a:p>
            <a:r>
              <a:rPr lang="en-GB" b="0" i="0" dirty="0">
                <a:solidFill>
                  <a:srgbClr val="202124"/>
                </a:solidFill>
                <a:effectLst/>
              </a:rPr>
              <a:t>BIM is </a:t>
            </a:r>
            <a:r>
              <a:rPr lang="en-GB" b="0" i="0" dirty="0">
                <a:solidFill>
                  <a:srgbClr val="040C28"/>
                </a:solidFill>
                <a:effectLst/>
              </a:rPr>
              <a:t>a process for creating and managing information on a construction project throughout its whole lifecycle</a:t>
            </a:r>
            <a:r>
              <a:rPr lang="en-GB" b="0" i="0" dirty="0">
                <a:solidFill>
                  <a:srgbClr val="202124"/>
                </a:solidFill>
                <a:effectLst/>
              </a:rPr>
              <a:t>. </a:t>
            </a:r>
          </a:p>
          <a:p>
            <a:r>
              <a:rPr lang="en-GB" b="0" i="0" dirty="0">
                <a:solidFill>
                  <a:srgbClr val="202124"/>
                </a:solidFill>
                <a:effectLst/>
              </a:rPr>
              <a:t>As part of this process, a coordinated digital description of every aspect of the built asset is developed, using a set of appropriate technology.</a:t>
            </a:r>
          </a:p>
          <a:p>
            <a:endParaRPr lang="en-GB" dirty="0"/>
          </a:p>
        </p:txBody>
      </p:sp>
      <p:sp>
        <p:nvSpPr>
          <p:cNvPr id="6" name="TextBox 5">
            <a:extLst>
              <a:ext uri="{FF2B5EF4-FFF2-40B4-BE49-F238E27FC236}">
                <a16:creationId xmlns:a16="http://schemas.microsoft.com/office/drawing/2014/main" id="{D1E50AB0-0C9B-F81A-AA82-7F7EB09E1FEB}"/>
              </a:ext>
            </a:extLst>
          </p:cNvPr>
          <p:cNvSpPr txBox="1"/>
          <p:nvPr/>
        </p:nvSpPr>
        <p:spPr>
          <a:xfrm>
            <a:off x="5220072" y="2996952"/>
            <a:ext cx="2790058" cy="1323439"/>
          </a:xfrm>
          <a:prstGeom prst="rect">
            <a:avLst/>
          </a:prstGeom>
          <a:noFill/>
          <a:ln>
            <a:solidFill>
              <a:srgbClr val="000000"/>
            </a:solidFill>
          </a:ln>
        </p:spPr>
        <p:txBody>
          <a:bodyPr wrap="square">
            <a:spAutoFit/>
          </a:bodyPr>
          <a:lstStyle/>
          <a:p>
            <a:pPr algn="ctr"/>
            <a:r>
              <a:rPr lang="en-GB" dirty="0"/>
              <a:t>Take a look at this flowchart of BIM here: </a:t>
            </a:r>
            <a:r>
              <a:rPr lang="en-GB" dirty="0">
                <a:hlinkClick r:id="rId3"/>
              </a:rPr>
              <a:t>BIM PROCESS MANAGEMENT</a:t>
            </a:r>
            <a:endParaRPr lang="en-GB" dirty="0"/>
          </a:p>
        </p:txBody>
      </p:sp>
    </p:spTree>
    <p:extLst>
      <p:ext uri="{BB962C8B-B14F-4D97-AF65-F5344CB8AC3E}">
        <p14:creationId xmlns:p14="http://schemas.microsoft.com/office/powerpoint/2010/main" val="29772443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B67B5-0DF0-405F-8DA3-060E39B0554F}"/>
              </a:ext>
            </a:extLst>
          </p:cNvPr>
          <p:cNvSpPr>
            <a:spLocks noGrp="1"/>
          </p:cNvSpPr>
          <p:nvPr>
            <p:ph type="title"/>
          </p:nvPr>
        </p:nvSpPr>
        <p:spPr/>
        <p:txBody>
          <a:bodyPr/>
          <a:lstStyle/>
          <a:p>
            <a:r>
              <a:rPr lang="en-GB" dirty="0"/>
              <a:t>Advantages of BIM</a:t>
            </a:r>
          </a:p>
        </p:txBody>
      </p:sp>
      <p:sp>
        <p:nvSpPr>
          <p:cNvPr id="3" name="Content Placeholder 2">
            <a:extLst>
              <a:ext uri="{FF2B5EF4-FFF2-40B4-BE49-F238E27FC236}">
                <a16:creationId xmlns:a16="http://schemas.microsoft.com/office/drawing/2014/main" id="{EC9392D2-2D50-414C-B28E-FA524B23DBF8}"/>
              </a:ext>
            </a:extLst>
          </p:cNvPr>
          <p:cNvSpPr>
            <a:spLocks noGrp="1"/>
          </p:cNvSpPr>
          <p:nvPr>
            <p:ph sz="quarter" idx="10"/>
          </p:nvPr>
        </p:nvSpPr>
        <p:spPr>
          <a:xfrm>
            <a:off x="457200" y="1728024"/>
            <a:ext cx="8229600" cy="3861216"/>
          </a:xfrm>
        </p:spPr>
        <p:txBody>
          <a:bodyPr/>
          <a:lstStyle/>
          <a:p>
            <a:pPr marL="342900" indent="-342900">
              <a:buClr>
                <a:srgbClr val="0077E3"/>
              </a:buClr>
              <a:buFont typeface="Arial" panose="020B0604020202020204" pitchFamily="34" charset="0"/>
              <a:buChar char="•"/>
            </a:pPr>
            <a:r>
              <a:rPr lang="en-GB" i="0" dirty="0">
                <a:solidFill>
                  <a:srgbClr val="272727"/>
                </a:solidFill>
                <a:effectLst/>
              </a:rPr>
              <a:t>Communication and teamwork throughout all stages of the construction process</a:t>
            </a:r>
          </a:p>
          <a:p>
            <a:pPr marL="342900" indent="-342900">
              <a:buClr>
                <a:srgbClr val="0077E3"/>
              </a:buClr>
              <a:buFont typeface="Arial" panose="020B0604020202020204" pitchFamily="34" charset="0"/>
              <a:buChar char="•"/>
            </a:pPr>
            <a:r>
              <a:rPr lang="en-GB" i="0" dirty="0">
                <a:solidFill>
                  <a:srgbClr val="272727"/>
                </a:solidFill>
                <a:effectLst/>
              </a:rPr>
              <a:t>Dynamic monitoring of changes in design </a:t>
            </a:r>
          </a:p>
          <a:p>
            <a:pPr marL="342900" indent="-342900">
              <a:buClr>
                <a:srgbClr val="0077E3"/>
              </a:buClr>
              <a:buFont typeface="Arial" panose="020B0604020202020204" pitchFamily="34" charset="0"/>
              <a:buChar char="•"/>
            </a:pPr>
            <a:r>
              <a:rPr lang="en-GB" i="0" dirty="0">
                <a:solidFill>
                  <a:srgbClr val="272727"/>
                </a:solidFill>
                <a:effectLst/>
              </a:rPr>
              <a:t>Visualisation at planning stage</a:t>
            </a:r>
          </a:p>
          <a:p>
            <a:pPr marL="342900" indent="-342900">
              <a:buClr>
                <a:srgbClr val="0077E3"/>
              </a:buClr>
              <a:buFont typeface="Arial" panose="020B0604020202020204" pitchFamily="34" charset="0"/>
              <a:buChar char="•"/>
            </a:pPr>
            <a:r>
              <a:rPr lang="en-GB" i="0" dirty="0">
                <a:solidFill>
                  <a:srgbClr val="272727"/>
                </a:solidFill>
                <a:effectLst/>
              </a:rPr>
              <a:t>Clash detection</a:t>
            </a:r>
          </a:p>
          <a:p>
            <a:pPr marL="342900" indent="-342900">
              <a:buClr>
                <a:srgbClr val="0077E3"/>
              </a:buClr>
              <a:buFont typeface="Arial" panose="020B0604020202020204" pitchFamily="34" charset="0"/>
              <a:buChar char="•"/>
            </a:pPr>
            <a:r>
              <a:rPr lang="en-GB" i="0" dirty="0">
                <a:solidFill>
                  <a:srgbClr val="272727"/>
                </a:solidFill>
                <a:effectLst/>
              </a:rPr>
              <a:t>Improved health and safety</a:t>
            </a:r>
          </a:p>
          <a:p>
            <a:pPr marL="342900" indent="-342900">
              <a:buClr>
                <a:srgbClr val="0077E3"/>
              </a:buClr>
              <a:buFont typeface="Arial" panose="020B0604020202020204" pitchFamily="34" charset="0"/>
              <a:buChar char="•"/>
            </a:pPr>
            <a:r>
              <a:rPr lang="en-GB" i="0" dirty="0">
                <a:solidFill>
                  <a:srgbClr val="272727"/>
                </a:solidFill>
                <a:effectLst/>
              </a:rPr>
              <a:t>Reliable budget control</a:t>
            </a:r>
          </a:p>
          <a:p>
            <a:pPr marL="342900" indent="-342900">
              <a:buClr>
                <a:srgbClr val="0077E3"/>
              </a:buClr>
              <a:buFont typeface="Arial" panose="020B0604020202020204" pitchFamily="34" charset="0"/>
              <a:buChar char="•"/>
            </a:pPr>
            <a:endParaRPr lang="en-GB" b="1" i="0" dirty="0">
              <a:solidFill>
                <a:srgbClr val="272727"/>
              </a:solidFill>
              <a:effectLst/>
            </a:endParaRPr>
          </a:p>
          <a:p>
            <a:pPr marL="342900" indent="-342900">
              <a:buClr>
                <a:srgbClr val="0077E3"/>
              </a:buClr>
              <a:buFont typeface="Arial" panose="020B0604020202020204" pitchFamily="34" charset="0"/>
              <a:buChar char="•"/>
            </a:pPr>
            <a:endParaRPr lang="en-GB" dirty="0"/>
          </a:p>
        </p:txBody>
      </p:sp>
    </p:spTree>
    <p:extLst>
      <p:ext uri="{BB962C8B-B14F-4D97-AF65-F5344CB8AC3E}">
        <p14:creationId xmlns:p14="http://schemas.microsoft.com/office/powerpoint/2010/main" val="40381933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14E6F-6C76-40F3-93FB-1C091BB7BA70}"/>
              </a:ext>
            </a:extLst>
          </p:cNvPr>
          <p:cNvSpPr>
            <a:spLocks noGrp="1"/>
          </p:cNvSpPr>
          <p:nvPr>
            <p:ph type="title"/>
          </p:nvPr>
        </p:nvSpPr>
        <p:spPr/>
        <p:txBody>
          <a:bodyPr/>
          <a:lstStyle/>
          <a:p>
            <a:r>
              <a:rPr lang="en-GB" dirty="0"/>
              <a:t>Disadvantages of BIM</a:t>
            </a:r>
          </a:p>
        </p:txBody>
      </p:sp>
      <p:sp>
        <p:nvSpPr>
          <p:cNvPr id="3" name="Content Placeholder 2">
            <a:extLst>
              <a:ext uri="{FF2B5EF4-FFF2-40B4-BE49-F238E27FC236}">
                <a16:creationId xmlns:a16="http://schemas.microsoft.com/office/drawing/2014/main" id="{E192748A-D35E-4F4D-8B92-FFDEB5B32693}"/>
              </a:ext>
            </a:extLst>
          </p:cNvPr>
          <p:cNvSpPr>
            <a:spLocks noGrp="1"/>
          </p:cNvSpPr>
          <p:nvPr>
            <p:ph sz="quarter" idx="10"/>
          </p:nvPr>
        </p:nvSpPr>
        <p:spPr>
          <a:xfrm>
            <a:off x="457200" y="2016056"/>
            <a:ext cx="8229600" cy="3141136"/>
          </a:xfrm>
        </p:spPr>
        <p:txBody>
          <a:bodyPr/>
          <a:lstStyle/>
          <a:p>
            <a:pPr marL="342900" indent="-342900">
              <a:buFont typeface="Arial" panose="020B0604020202020204" pitchFamily="34" charset="0"/>
              <a:buChar char="•"/>
            </a:pPr>
            <a:r>
              <a:rPr lang="en-GB" i="0" dirty="0">
                <a:solidFill>
                  <a:srgbClr val="272727"/>
                </a:solidFill>
                <a:effectLst/>
                <a:latin typeface="Helvetica Neue"/>
              </a:rPr>
              <a:t>Modelling software required</a:t>
            </a:r>
          </a:p>
          <a:p>
            <a:pPr marL="342900" indent="-342900">
              <a:buFont typeface="Arial" panose="020B0604020202020204" pitchFamily="34" charset="0"/>
              <a:buChar char="•"/>
            </a:pPr>
            <a:r>
              <a:rPr lang="en-GB" i="0" dirty="0">
                <a:solidFill>
                  <a:srgbClr val="272727"/>
                </a:solidFill>
                <a:effectLst/>
                <a:latin typeface="Helvetica Neue"/>
              </a:rPr>
              <a:t>Training and staff </a:t>
            </a:r>
          </a:p>
          <a:p>
            <a:pPr marL="342900" indent="-342900">
              <a:buFont typeface="Arial" panose="020B0604020202020204" pitchFamily="34" charset="0"/>
              <a:buChar char="•"/>
            </a:pPr>
            <a:r>
              <a:rPr lang="en-GB" i="0" dirty="0">
                <a:solidFill>
                  <a:srgbClr val="272727"/>
                </a:solidFill>
                <a:effectLst/>
                <a:latin typeface="Helvetica Neue"/>
              </a:rPr>
              <a:t>Trust and cooperation throughout the project</a:t>
            </a:r>
          </a:p>
          <a:p>
            <a:pPr marL="342900" indent="-342900">
              <a:buFont typeface="Arial" panose="020B0604020202020204" pitchFamily="34" charset="0"/>
              <a:buChar char="•"/>
            </a:pPr>
            <a:r>
              <a:rPr lang="en-GB" i="0" dirty="0">
                <a:solidFill>
                  <a:srgbClr val="272727"/>
                </a:solidFill>
                <a:effectLst/>
                <a:latin typeface="Helvetica Neue"/>
              </a:rPr>
              <a:t>End-user engagement </a:t>
            </a:r>
          </a:p>
          <a:p>
            <a:pPr marL="342900" indent="-342900">
              <a:buFont typeface="Arial" panose="020B0604020202020204" pitchFamily="34" charset="0"/>
              <a:buChar char="•"/>
            </a:pPr>
            <a:r>
              <a:rPr lang="en-GB" i="0" dirty="0">
                <a:solidFill>
                  <a:srgbClr val="272727"/>
                </a:solidFill>
                <a:effectLst/>
                <a:latin typeface="Helvetica Neue"/>
              </a:rPr>
              <a:t>Incompatibility with partners</a:t>
            </a:r>
          </a:p>
          <a:p>
            <a:endParaRPr lang="en-GB" dirty="0"/>
          </a:p>
        </p:txBody>
      </p:sp>
    </p:spTree>
    <p:extLst>
      <p:ext uri="{BB962C8B-B14F-4D97-AF65-F5344CB8AC3E}">
        <p14:creationId xmlns:p14="http://schemas.microsoft.com/office/powerpoint/2010/main" val="1231178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E8AB9-295F-4554-A64B-579B43A4F62C}"/>
              </a:ext>
            </a:extLst>
          </p:cNvPr>
          <p:cNvSpPr>
            <a:spLocks noGrp="1"/>
          </p:cNvSpPr>
          <p:nvPr>
            <p:ph type="title"/>
          </p:nvPr>
        </p:nvSpPr>
        <p:spPr/>
        <p:txBody>
          <a:bodyPr/>
          <a:lstStyle/>
          <a:p>
            <a:r>
              <a:rPr lang="en-GB" dirty="0"/>
              <a:t>Circular economy (CE) </a:t>
            </a:r>
            <a:br>
              <a:rPr lang="en-GB" dirty="0"/>
            </a:br>
            <a:endParaRPr lang="en-GB" sz="1000" b="0" dirty="0">
              <a:solidFill>
                <a:schemeClr val="tx1"/>
              </a:solidFill>
            </a:endParaRPr>
          </a:p>
        </p:txBody>
      </p:sp>
      <p:sp>
        <p:nvSpPr>
          <p:cNvPr id="3" name="Content Placeholder 2">
            <a:extLst>
              <a:ext uri="{FF2B5EF4-FFF2-40B4-BE49-F238E27FC236}">
                <a16:creationId xmlns:a16="http://schemas.microsoft.com/office/drawing/2014/main" id="{D11C3101-F90D-473E-B6B4-A5C4C7B9EEDE}"/>
              </a:ext>
            </a:extLst>
          </p:cNvPr>
          <p:cNvSpPr>
            <a:spLocks noGrp="1"/>
          </p:cNvSpPr>
          <p:nvPr>
            <p:ph sz="quarter" idx="10"/>
          </p:nvPr>
        </p:nvSpPr>
        <p:spPr>
          <a:xfrm>
            <a:off x="457200" y="1512000"/>
            <a:ext cx="8229600" cy="4527290"/>
          </a:xfrm>
        </p:spPr>
        <p:txBody>
          <a:bodyPr/>
          <a:lstStyle/>
          <a:p>
            <a:r>
              <a:rPr lang="en-GB" dirty="0">
                <a:solidFill>
                  <a:srgbClr val="353635"/>
                </a:solidFill>
              </a:rPr>
              <a:t>A circular economy is a</a:t>
            </a:r>
            <a:r>
              <a:rPr lang="en-GB" b="0" i="0" dirty="0">
                <a:solidFill>
                  <a:srgbClr val="353635"/>
                </a:solidFill>
                <a:effectLst/>
              </a:rPr>
              <a:t>n economic concept whose fundamental principle is to keep resources withdrawn and coming from the environment in the economic circuit, therefore extending their lifecycle and avoiding their return in the form of waste.</a:t>
            </a:r>
            <a:endParaRPr lang="en-GB" dirty="0"/>
          </a:p>
          <a:p>
            <a:endParaRPr lang="en-GB" dirty="0"/>
          </a:p>
        </p:txBody>
      </p:sp>
      <p:pic>
        <p:nvPicPr>
          <p:cNvPr id="6" name="Picture 5">
            <a:extLst>
              <a:ext uri="{FF2B5EF4-FFF2-40B4-BE49-F238E27FC236}">
                <a16:creationId xmlns:a16="http://schemas.microsoft.com/office/drawing/2014/main" id="{223878C4-9475-6F93-7374-EED088EE043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716016" y="2724279"/>
            <a:ext cx="3645024" cy="3285096"/>
          </a:xfrm>
          <a:prstGeom prst="rect">
            <a:avLst/>
          </a:prstGeom>
        </p:spPr>
      </p:pic>
    </p:spTree>
    <p:extLst>
      <p:ext uri="{BB962C8B-B14F-4D97-AF65-F5344CB8AC3E}">
        <p14:creationId xmlns:p14="http://schemas.microsoft.com/office/powerpoint/2010/main" val="15700729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13E66-FAE7-45B0-B1F7-8A8E3788C16C}"/>
              </a:ext>
            </a:extLst>
          </p:cNvPr>
          <p:cNvSpPr>
            <a:spLocks noGrp="1"/>
          </p:cNvSpPr>
          <p:nvPr>
            <p:ph type="title"/>
          </p:nvPr>
        </p:nvSpPr>
        <p:spPr/>
        <p:txBody>
          <a:bodyPr/>
          <a:lstStyle/>
          <a:p>
            <a:r>
              <a:rPr lang="en-GB" dirty="0"/>
              <a:t>CAD</a:t>
            </a:r>
          </a:p>
        </p:txBody>
      </p:sp>
      <p:sp>
        <p:nvSpPr>
          <p:cNvPr id="3" name="Content Placeholder 2">
            <a:extLst>
              <a:ext uri="{FF2B5EF4-FFF2-40B4-BE49-F238E27FC236}">
                <a16:creationId xmlns:a16="http://schemas.microsoft.com/office/drawing/2014/main" id="{E6FF16C6-F64D-4590-B8F5-2FC40222FA78}"/>
              </a:ext>
            </a:extLst>
          </p:cNvPr>
          <p:cNvSpPr>
            <a:spLocks noGrp="1"/>
          </p:cNvSpPr>
          <p:nvPr>
            <p:ph sz="quarter" idx="10"/>
          </p:nvPr>
        </p:nvSpPr>
        <p:spPr/>
        <p:txBody>
          <a:bodyPr/>
          <a:lstStyle/>
          <a:p>
            <a:r>
              <a:rPr lang="en-GB" b="0" i="0" dirty="0">
                <a:effectLst/>
                <a:latin typeface="Arial Body"/>
              </a:rPr>
              <a:t>CAD (computer-aided design) is software used by engineers, architects, designers and construction managers to create designs. These designs are precise drawings or illustrations of new buildings or plans and can be either two-dimensional or three-dimensional.</a:t>
            </a:r>
            <a:endParaRPr lang="en-GB" dirty="0">
              <a:latin typeface="Arial Body"/>
            </a:endParaRPr>
          </a:p>
        </p:txBody>
      </p:sp>
      <p:sp>
        <p:nvSpPr>
          <p:cNvPr id="6" name="TextBox 5">
            <a:extLst>
              <a:ext uri="{FF2B5EF4-FFF2-40B4-BE49-F238E27FC236}">
                <a16:creationId xmlns:a16="http://schemas.microsoft.com/office/drawing/2014/main" id="{573418B5-4B75-326C-1EEC-E40CD4F8FCDC}"/>
              </a:ext>
            </a:extLst>
          </p:cNvPr>
          <p:cNvSpPr txBox="1"/>
          <p:nvPr/>
        </p:nvSpPr>
        <p:spPr>
          <a:xfrm>
            <a:off x="3424436" y="3861048"/>
            <a:ext cx="2295128" cy="707886"/>
          </a:xfrm>
          <a:prstGeom prst="rect">
            <a:avLst/>
          </a:prstGeom>
          <a:noFill/>
          <a:ln>
            <a:solidFill>
              <a:srgbClr val="000000"/>
            </a:solidFill>
          </a:ln>
        </p:spPr>
        <p:txBody>
          <a:bodyPr wrap="square">
            <a:spAutoFit/>
          </a:bodyPr>
          <a:lstStyle/>
          <a:p>
            <a:pPr algn="ctr"/>
            <a:r>
              <a:rPr lang="en-GB" dirty="0">
                <a:hlinkClick r:id="rId3"/>
              </a:rPr>
              <a:t>AutoCAD</a:t>
            </a:r>
            <a:r>
              <a:rPr lang="en-GB" dirty="0"/>
              <a:t> is one such software.</a:t>
            </a:r>
          </a:p>
        </p:txBody>
      </p:sp>
    </p:spTree>
    <p:extLst>
      <p:ext uri="{BB962C8B-B14F-4D97-AF65-F5344CB8AC3E}">
        <p14:creationId xmlns:p14="http://schemas.microsoft.com/office/powerpoint/2010/main" val="29304390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7DBBC-AADF-4631-9D58-1EB4960A50DA}"/>
              </a:ext>
            </a:extLst>
          </p:cNvPr>
          <p:cNvSpPr>
            <a:spLocks noGrp="1"/>
          </p:cNvSpPr>
          <p:nvPr>
            <p:ph type="title"/>
          </p:nvPr>
        </p:nvSpPr>
        <p:spPr/>
        <p:txBody>
          <a:bodyPr/>
          <a:lstStyle/>
          <a:p>
            <a:r>
              <a:rPr lang="en-GB" dirty="0"/>
              <a:t>3D modelling</a:t>
            </a:r>
            <a:endParaRPr lang="en-GB" sz="1000" b="0" dirty="0">
              <a:solidFill>
                <a:schemeClr val="tx1"/>
              </a:solidFill>
            </a:endParaRPr>
          </a:p>
        </p:txBody>
      </p:sp>
      <p:sp>
        <p:nvSpPr>
          <p:cNvPr id="3" name="Content Placeholder 2">
            <a:extLst>
              <a:ext uri="{FF2B5EF4-FFF2-40B4-BE49-F238E27FC236}">
                <a16:creationId xmlns:a16="http://schemas.microsoft.com/office/drawing/2014/main" id="{F090F7C6-C70C-4BCA-8F56-201997205BE0}"/>
              </a:ext>
            </a:extLst>
          </p:cNvPr>
          <p:cNvSpPr>
            <a:spLocks noGrp="1"/>
          </p:cNvSpPr>
          <p:nvPr>
            <p:ph sz="quarter" idx="10"/>
          </p:nvPr>
        </p:nvSpPr>
        <p:spPr/>
        <p:txBody>
          <a:bodyPr/>
          <a:lstStyle/>
          <a:p>
            <a:r>
              <a:rPr lang="en-GB" b="0" i="0" dirty="0">
                <a:solidFill>
                  <a:srgbClr val="202124"/>
                </a:solidFill>
                <a:effectLst/>
              </a:rPr>
              <a:t>3D modelling is </a:t>
            </a:r>
            <a:r>
              <a:rPr lang="en-GB" b="0" i="0" dirty="0">
                <a:solidFill>
                  <a:srgbClr val="040C28"/>
                </a:solidFill>
                <a:effectLst/>
              </a:rPr>
              <a:t>the process of using software to create a mathematical representation of a three-dimensional object or shape</a:t>
            </a:r>
            <a:r>
              <a:rPr lang="en-GB" b="0" i="0" dirty="0">
                <a:solidFill>
                  <a:srgbClr val="202124"/>
                </a:solidFill>
                <a:effectLst/>
              </a:rPr>
              <a:t>. </a:t>
            </a:r>
          </a:p>
          <a:p>
            <a:r>
              <a:rPr lang="en-GB" b="0" i="0" dirty="0">
                <a:solidFill>
                  <a:srgbClr val="202124"/>
                </a:solidFill>
                <a:effectLst/>
              </a:rPr>
              <a:t>The created object is called a 3D model. </a:t>
            </a:r>
            <a:r>
              <a:rPr lang="en-GB" dirty="0">
                <a:solidFill>
                  <a:srgbClr val="202124"/>
                </a:solidFill>
              </a:rPr>
              <a:t>3D </a:t>
            </a:r>
            <a:r>
              <a:rPr lang="en-GB" b="0" i="0" dirty="0">
                <a:solidFill>
                  <a:srgbClr val="202124"/>
                </a:solidFill>
                <a:effectLst/>
              </a:rPr>
              <a:t>models are used in a variety of industries.</a:t>
            </a:r>
          </a:p>
          <a:p>
            <a:endParaRPr lang="en-GB" dirty="0">
              <a:solidFill>
                <a:srgbClr val="202124"/>
              </a:solidFill>
            </a:endParaRPr>
          </a:p>
          <a:p>
            <a:endParaRPr lang="en-GB" dirty="0"/>
          </a:p>
        </p:txBody>
      </p:sp>
    </p:spTree>
    <p:extLst>
      <p:ext uri="{BB962C8B-B14F-4D97-AF65-F5344CB8AC3E}">
        <p14:creationId xmlns:p14="http://schemas.microsoft.com/office/powerpoint/2010/main" val="35876485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4E323-1F59-4D2B-B899-71C304172CFD}"/>
              </a:ext>
            </a:extLst>
          </p:cNvPr>
          <p:cNvSpPr>
            <a:spLocks noGrp="1"/>
          </p:cNvSpPr>
          <p:nvPr>
            <p:ph type="title"/>
          </p:nvPr>
        </p:nvSpPr>
        <p:spPr/>
        <p:txBody>
          <a:bodyPr/>
          <a:lstStyle/>
          <a:p>
            <a:r>
              <a:rPr lang="en-GB" dirty="0"/>
              <a:t>3D printing</a:t>
            </a:r>
            <a:endParaRPr lang="en-GB" sz="1000" b="0" dirty="0">
              <a:solidFill>
                <a:schemeClr val="tx1"/>
              </a:solidFill>
            </a:endParaRPr>
          </a:p>
        </p:txBody>
      </p:sp>
      <p:sp>
        <p:nvSpPr>
          <p:cNvPr id="3" name="Content Placeholder 2">
            <a:extLst>
              <a:ext uri="{FF2B5EF4-FFF2-40B4-BE49-F238E27FC236}">
                <a16:creationId xmlns:a16="http://schemas.microsoft.com/office/drawing/2014/main" id="{C3C100DE-C360-4596-914A-00F11E1C04A2}"/>
              </a:ext>
            </a:extLst>
          </p:cNvPr>
          <p:cNvSpPr>
            <a:spLocks noGrp="1"/>
          </p:cNvSpPr>
          <p:nvPr>
            <p:ph sz="quarter" idx="10"/>
          </p:nvPr>
        </p:nvSpPr>
        <p:spPr/>
        <p:txBody>
          <a:bodyPr/>
          <a:lstStyle/>
          <a:p>
            <a:r>
              <a:rPr lang="en-GB" b="0" i="0" dirty="0">
                <a:effectLst/>
              </a:rPr>
              <a:t>3D printing in construction is when companies or projects sequentially layer materials via computer-controlled processes to create three-dimensional shapes. 3D printers are useful for creating new structures onsite or for manufacturing components offsite for later assembly.</a:t>
            </a:r>
            <a:endParaRPr lang="en-GB" dirty="0"/>
          </a:p>
          <a:p>
            <a:endParaRPr lang="en-GB" dirty="0"/>
          </a:p>
        </p:txBody>
      </p:sp>
    </p:spTree>
    <p:extLst>
      <p:ext uri="{BB962C8B-B14F-4D97-AF65-F5344CB8AC3E}">
        <p14:creationId xmlns:p14="http://schemas.microsoft.com/office/powerpoint/2010/main" val="27804678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29774-83C3-2E69-D329-157941B39343}"/>
              </a:ext>
            </a:extLst>
          </p:cNvPr>
          <p:cNvSpPr>
            <a:spLocks noGrp="1"/>
          </p:cNvSpPr>
          <p:nvPr>
            <p:ph type="title"/>
          </p:nvPr>
        </p:nvSpPr>
        <p:spPr/>
        <p:txBody>
          <a:bodyPr/>
          <a:lstStyle/>
          <a:p>
            <a:r>
              <a:rPr lang="en-GB" dirty="0"/>
              <a:t>Drones</a:t>
            </a:r>
            <a:r>
              <a:rPr lang="en-GB" sz="1000" b="0" dirty="0">
                <a:solidFill>
                  <a:schemeClr val="tx1"/>
                </a:solidFill>
              </a:rPr>
              <a:t> </a:t>
            </a:r>
          </a:p>
        </p:txBody>
      </p:sp>
      <p:sp>
        <p:nvSpPr>
          <p:cNvPr id="3" name="Content Placeholder 2">
            <a:extLst>
              <a:ext uri="{FF2B5EF4-FFF2-40B4-BE49-F238E27FC236}">
                <a16:creationId xmlns:a16="http://schemas.microsoft.com/office/drawing/2014/main" id="{6C3641CC-391D-26D1-D342-728A102588B3}"/>
              </a:ext>
            </a:extLst>
          </p:cNvPr>
          <p:cNvSpPr>
            <a:spLocks noGrp="1"/>
          </p:cNvSpPr>
          <p:nvPr>
            <p:ph sz="quarter" idx="10"/>
          </p:nvPr>
        </p:nvSpPr>
        <p:spPr>
          <a:xfrm>
            <a:off x="457200" y="1484784"/>
            <a:ext cx="8229600" cy="4248000"/>
          </a:xfrm>
        </p:spPr>
        <p:txBody>
          <a:bodyPr/>
          <a:lstStyle/>
          <a:p>
            <a:r>
              <a:rPr lang="en-GB" dirty="0">
                <a:solidFill>
                  <a:srgbClr val="323232"/>
                </a:solidFill>
                <a:latin typeface="Arial" panose="020B0604020202020204" pitchFamily="34" charset="0"/>
              </a:rPr>
              <a:t>Drones are used in construction for:</a:t>
            </a:r>
          </a:p>
          <a:p>
            <a:pPr marL="342900" indent="-342900">
              <a:buClr>
                <a:srgbClr val="0077E3"/>
              </a:buClr>
              <a:buFont typeface="Arial" panose="020B0604020202020204" pitchFamily="34" charset="0"/>
              <a:buChar char="•"/>
            </a:pPr>
            <a:r>
              <a:rPr lang="en-GB" dirty="0">
                <a:solidFill>
                  <a:schemeClr val="tx2"/>
                </a:solidFill>
                <a:latin typeface="Arial" panose="020B0604020202020204" pitchFamily="34" charset="0"/>
              </a:rPr>
              <a:t>inspecting and surveying buildings for build progress or maintenance</a:t>
            </a:r>
            <a:endParaRPr lang="en-GB" b="0" i="0" dirty="0">
              <a:solidFill>
                <a:schemeClr val="tx2"/>
              </a:solidFill>
              <a:effectLst/>
              <a:latin typeface="Arial" panose="020B0604020202020204" pitchFamily="34" charset="0"/>
            </a:endParaRPr>
          </a:p>
          <a:p>
            <a:pPr marL="342900" indent="-342900">
              <a:buClr>
                <a:srgbClr val="0077E3"/>
              </a:buClr>
              <a:buFont typeface="Arial" panose="020B0604020202020204" pitchFamily="34" charset="0"/>
              <a:buChar char="•"/>
            </a:pPr>
            <a:r>
              <a:rPr lang="en-GB" dirty="0">
                <a:solidFill>
                  <a:schemeClr val="tx2"/>
                </a:solidFill>
                <a:latin typeface="Arial" panose="020B0604020202020204" pitchFamily="34" charset="0"/>
              </a:rPr>
              <a:t>surveying and monitoring to detect safety issues onsite</a:t>
            </a:r>
          </a:p>
          <a:p>
            <a:pPr marL="342900" indent="-342900" algn="l">
              <a:buClr>
                <a:srgbClr val="0077E3"/>
              </a:buClr>
              <a:buFont typeface="Arial" panose="020B0604020202020204" pitchFamily="34" charset="0"/>
              <a:buChar char="•"/>
            </a:pPr>
            <a:r>
              <a:rPr lang="en-GB" dirty="0">
                <a:solidFill>
                  <a:schemeClr val="tx2"/>
                </a:solidFill>
                <a:latin typeface="Arial" panose="020B0604020202020204" pitchFamily="34" charset="0"/>
              </a:rPr>
              <a:t>a</a:t>
            </a:r>
            <a:r>
              <a:rPr lang="en-GB" b="0" i="0" dirty="0">
                <a:solidFill>
                  <a:schemeClr val="tx2"/>
                </a:solidFill>
                <a:effectLst/>
                <a:latin typeface="Arial" panose="020B0604020202020204" pitchFamily="34" charset="0"/>
              </a:rPr>
              <a:t>ccessing structures such as bridges, roads and land.</a:t>
            </a:r>
          </a:p>
          <a:p>
            <a:endParaRPr lang="en-GB" dirty="0"/>
          </a:p>
          <a:p>
            <a:endParaRPr lang="en-GB" dirty="0"/>
          </a:p>
        </p:txBody>
      </p:sp>
      <p:pic>
        <p:nvPicPr>
          <p:cNvPr id="5" name="Picture 4">
            <a:extLst>
              <a:ext uri="{FF2B5EF4-FFF2-40B4-BE49-F238E27FC236}">
                <a16:creationId xmlns:a16="http://schemas.microsoft.com/office/drawing/2014/main" id="{FEE74291-E620-4CDA-BD1B-00AF737D804D}"/>
              </a:ext>
            </a:extLst>
          </p:cNvPr>
          <p:cNvPicPr>
            <a:picLocks noChangeAspect="1"/>
          </p:cNvPicPr>
          <p:nvPr/>
        </p:nvPicPr>
        <p:blipFill>
          <a:blip r:embed="rId2"/>
          <a:stretch>
            <a:fillRect/>
          </a:stretch>
        </p:blipFill>
        <p:spPr>
          <a:xfrm>
            <a:off x="2777294" y="3763129"/>
            <a:ext cx="3589412" cy="2086871"/>
          </a:xfrm>
          <a:prstGeom prst="rect">
            <a:avLst/>
          </a:prstGeom>
        </p:spPr>
      </p:pic>
    </p:spTree>
    <p:extLst>
      <p:ext uri="{BB962C8B-B14F-4D97-AF65-F5344CB8AC3E}">
        <p14:creationId xmlns:p14="http://schemas.microsoft.com/office/powerpoint/2010/main" val="32318034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5D6A8-1A1E-4B54-8DF6-03F367D36277}"/>
              </a:ext>
            </a:extLst>
          </p:cNvPr>
          <p:cNvSpPr>
            <a:spLocks noGrp="1"/>
          </p:cNvSpPr>
          <p:nvPr>
            <p:ph type="title"/>
          </p:nvPr>
        </p:nvSpPr>
        <p:spPr/>
        <p:txBody>
          <a:bodyPr/>
          <a:lstStyle/>
          <a:p>
            <a:r>
              <a:rPr lang="en-GB" dirty="0"/>
              <a:t>Augmented reality (AR)</a:t>
            </a:r>
            <a:endParaRPr lang="en-GB" sz="1000" b="0" dirty="0">
              <a:solidFill>
                <a:schemeClr val="tx1"/>
              </a:solidFill>
            </a:endParaRPr>
          </a:p>
        </p:txBody>
      </p:sp>
      <p:sp>
        <p:nvSpPr>
          <p:cNvPr id="3" name="Content Placeholder 2">
            <a:extLst>
              <a:ext uri="{FF2B5EF4-FFF2-40B4-BE49-F238E27FC236}">
                <a16:creationId xmlns:a16="http://schemas.microsoft.com/office/drawing/2014/main" id="{24BB7F47-3A77-4A78-86EF-858FEC62B651}"/>
              </a:ext>
            </a:extLst>
          </p:cNvPr>
          <p:cNvSpPr>
            <a:spLocks noGrp="1"/>
          </p:cNvSpPr>
          <p:nvPr>
            <p:ph sz="quarter" idx="10"/>
          </p:nvPr>
        </p:nvSpPr>
        <p:spPr/>
        <p:txBody>
          <a:bodyPr/>
          <a:lstStyle/>
          <a:p>
            <a:pPr>
              <a:lnSpc>
                <a:spcPct val="100000"/>
              </a:lnSpc>
            </a:pPr>
            <a:r>
              <a:rPr lang="en-GB" b="0" i="0" dirty="0">
                <a:solidFill>
                  <a:srgbClr val="323232"/>
                </a:solidFill>
                <a:effectLst/>
                <a:latin typeface="Arial" panose="020B0604020202020204" pitchFamily="34" charset="0"/>
              </a:rPr>
              <a:t>By using AR you are able to see a visual overlay of computer-generated information on top of the real world. </a:t>
            </a:r>
          </a:p>
          <a:p>
            <a:pPr>
              <a:lnSpc>
                <a:spcPct val="100000"/>
              </a:lnSpc>
            </a:pPr>
            <a:r>
              <a:rPr lang="en-GB" b="0" i="0" dirty="0">
                <a:solidFill>
                  <a:srgbClr val="323232"/>
                </a:solidFill>
                <a:effectLst/>
                <a:latin typeface="Arial" panose="020B0604020202020204" pitchFamily="34" charset="0"/>
              </a:rPr>
              <a:t>On construction sites, AR can be used to visualise </a:t>
            </a:r>
            <a:r>
              <a:rPr lang="en-GB" sz="2000" b="0" i="0" dirty="0">
                <a:solidFill>
                  <a:srgbClr val="323232"/>
                </a:solidFill>
                <a:effectLst/>
                <a:latin typeface="Arial" panose="020B0604020202020204" pitchFamily="34" charset="0"/>
              </a:rPr>
              <a:t>hidden structures, or compare a design model to what is actually built.</a:t>
            </a:r>
            <a:endParaRPr lang="en-GB" sz="2000" dirty="0"/>
          </a:p>
          <a:p>
            <a:endParaRPr lang="en-GB" dirty="0"/>
          </a:p>
        </p:txBody>
      </p:sp>
      <p:pic>
        <p:nvPicPr>
          <p:cNvPr id="4" name="Picture 3">
            <a:extLst>
              <a:ext uri="{FF2B5EF4-FFF2-40B4-BE49-F238E27FC236}">
                <a16:creationId xmlns:a16="http://schemas.microsoft.com/office/drawing/2014/main" id="{67C7A1B6-B2BD-4F97-8066-BE0696872D88}"/>
              </a:ext>
            </a:extLst>
          </p:cNvPr>
          <p:cNvPicPr>
            <a:picLocks noChangeAspect="1"/>
          </p:cNvPicPr>
          <p:nvPr/>
        </p:nvPicPr>
        <p:blipFill>
          <a:blip r:embed="rId2"/>
          <a:stretch>
            <a:fillRect/>
          </a:stretch>
        </p:blipFill>
        <p:spPr>
          <a:xfrm>
            <a:off x="2051720" y="3140968"/>
            <a:ext cx="4896544" cy="2709032"/>
          </a:xfrm>
          <a:prstGeom prst="rect">
            <a:avLst/>
          </a:prstGeom>
        </p:spPr>
      </p:pic>
    </p:spTree>
    <p:extLst>
      <p:ext uri="{BB962C8B-B14F-4D97-AF65-F5344CB8AC3E}">
        <p14:creationId xmlns:p14="http://schemas.microsoft.com/office/powerpoint/2010/main" val="8390215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56BA8-2224-455C-97F6-E730DE26F2CE}"/>
              </a:ext>
            </a:extLst>
          </p:cNvPr>
          <p:cNvSpPr>
            <a:spLocks noGrp="1"/>
          </p:cNvSpPr>
          <p:nvPr>
            <p:ph type="title"/>
          </p:nvPr>
        </p:nvSpPr>
        <p:spPr/>
        <p:txBody>
          <a:bodyPr/>
          <a:lstStyle/>
          <a:p>
            <a:r>
              <a:rPr lang="en-GB" dirty="0"/>
              <a:t>Offsite manufacturing</a:t>
            </a:r>
            <a:endParaRPr lang="en-GB" sz="1000" b="0" dirty="0">
              <a:solidFill>
                <a:schemeClr val="tx1"/>
              </a:solidFill>
            </a:endParaRPr>
          </a:p>
        </p:txBody>
      </p:sp>
      <p:sp>
        <p:nvSpPr>
          <p:cNvPr id="3" name="Content Placeholder 2">
            <a:extLst>
              <a:ext uri="{FF2B5EF4-FFF2-40B4-BE49-F238E27FC236}">
                <a16:creationId xmlns:a16="http://schemas.microsoft.com/office/drawing/2014/main" id="{4B1B8D4E-02C7-42AD-9B83-7F8F77C07394}"/>
              </a:ext>
            </a:extLst>
          </p:cNvPr>
          <p:cNvSpPr>
            <a:spLocks noGrp="1"/>
          </p:cNvSpPr>
          <p:nvPr>
            <p:ph sz="quarter" idx="10"/>
          </p:nvPr>
        </p:nvSpPr>
        <p:spPr/>
        <p:txBody>
          <a:bodyPr/>
          <a:lstStyle/>
          <a:p>
            <a:endParaRPr lang="en-GB" dirty="0"/>
          </a:p>
          <a:p>
            <a:endParaRPr lang="en-GB" dirty="0"/>
          </a:p>
        </p:txBody>
      </p:sp>
      <p:sp>
        <p:nvSpPr>
          <p:cNvPr id="6" name="TextBox 5">
            <a:extLst>
              <a:ext uri="{FF2B5EF4-FFF2-40B4-BE49-F238E27FC236}">
                <a16:creationId xmlns:a16="http://schemas.microsoft.com/office/drawing/2014/main" id="{5FCA5677-3BF5-668F-28B5-3AF5F89A5DD5}"/>
              </a:ext>
            </a:extLst>
          </p:cNvPr>
          <p:cNvSpPr txBox="1"/>
          <p:nvPr/>
        </p:nvSpPr>
        <p:spPr>
          <a:xfrm>
            <a:off x="395536" y="1512000"/>
            <a:ext cx="7619764" cy="1323439"/>
          </a:xfrm>
          <a:prstGeom prst="rect">
            <a:avLst/>
          </a:prstGeom>
          <a:noFill/>
        </p:spPr>
        <p:txBody>
          <a:bodyPr wrap="square">
            <a:spAutoFit/>
          </a:bodyPr>
          <a:lstStyle/>
          <a:p>
            <a:pPr marL="0" marR="0" lvl="0" indent="0" algn="l" rtl="0">
              <a:lnSpc>
                <a:spcPct val="100000"/>
              </a:lnSpc>
              <a:spcBef>
                <a:spcPts val="0"/>
              </a:spcBef>
              <a:spcAft>
                <a:spcPts val="0"/>
              </a:spcAft>
              <a:buClr>
                <a:schemeClr val="dk1"/>
              </a:buClr>
              <a:buSzPts val="1800"/>
              <a:buFont typeface="Arial"/>
              <a:buNone/>
            </a:pPr>
            <a:r>
              <a:rPr lang="en-GB" dirty="0">
                <a:latin typeface="Arial"/>
                <a:ea typeface="ＭＳ Ｐゴシック"/>
              </a:rPr>
              <a:t>Offsite manufacturing </a:t>
            </a:r>
            <a:r>
              <a:rPr lang="en-US" dirty="0">
                <a:latin typeface="Arial"/>
                <a:ea typeface="ＭＳ Ｐゴシック"/>
              </a:rPr>
              <a:t>means that products are manufactured </a:t>
            </a:r>
            <a:r>
              <a:rPr lang="en-US" b="0" i="0" u="none" strike="noStrike" cap="none" dirty="0">
                <a:solidFill>
                  <a:schemeClr val="dk1"/>
                </a:solidFill>
                <a:latin typeface="Arial"/>
                <a:ea typeface="Arial"/>
                <a:cs typeface="Arial"/>
                <a:sym typeface="Arial"/>
              </a:rPr>
              <a:t>in</a:t>
            </a:r>
            <a:endParaRPr lang="en-US" b="0" i="0" u="none" strike="noStrike" cap="none" dirty="0">
              <a:solidFill>
                <a:srgbClr val="000000"/>
              </a:solidFill>
              <a:latin typeface="Arial"/>
              <a:ea typeface="Arial"/>
              <a:cs typeface="Arial"/>
              <a:sym typeface="Arial"/>
            </a:endParaRPr>
          </a:p>
          <a:p>
            <a:pPr>
              <a:lnSpc>
                <a:spcPct val="100000"/>
              </a:lnSpc>
              <a:spcBef>
                <a:spcPts val="0"/>
              </a:spcBef>
              <a:spcAft>
                <a:spcPts val="0"/>
              </a:spcAft>
            </a:pPr>
            <a:r>
              <a:rPr lang="en-US" b="0" i="0" u="none" strike="noStrike" cap="none" dirty="0">
                <a:solidFill>
                  <a:schemeClr val="dk1"/>
                </a:solidFill>
                <a:latin typeface="Arial"/>
                <a:ea typeface="Arial"/>
                <a:cs typeface="Arial"/>
                <a:sym typeface="Arial"/>
              </a:rPr>
              <a:t>a factory and then transported and assembled and installed onsite. </a:t>
            </a:r>
            <a:r>
              <a:rPr lang="en-US" kern="0" dirty="0">
                <a:ea typeface="ＭＳ Ｐゴシック"/>
              </a:rPr>
              <a:t>It is a modern method of </a:t>
            </a:r>
            <a:r>
              <a:rPr lang="en-US" kern="0" dirty="0" err="1">
                <a:ea typeface="ＭＳ Ｐゴシック"/>
              </a:rPr>
              <a:t>monstruction</a:t>
            </a:r>
            <a:r>
              <a:rPr lang="en-US" kern="0" dirty="0">
                <a:ea typeface="ＭＳ Ｐゴシック"/>
              </a:rPr>
              <a:t> (MMC) that aims to </a:t>
            </a:r>
            <a:r>
              <a:rPr lang="en-US" kern="0" dirty="0" err="1">
                <a:ea typeface="ＭＳ Ｐゴシック"/>
              </a:rPr>
              <a:t>optimise</a:t>
            </a:r>
            <a:r>
              <a:rPr lang="en-US" kern="0" dirty="0">
                <a:ea typeface="ＭＳ Ｐゴシック"/>
              </a:rPr>
              <a:t> the construction process. </a:t>
            </a:r>
            <a:endParaRPr lang="en-GB" kern="1200" dirty="0">
              <a:solidFill>
                <a:schemeClr val="tx1"/>
              </a:solidFill>
              <a:effectLst/>
              <a:latin typeface="Arial" charset="0"/>
              <a:ea typeface="ＭＳ Ｐゴシック" charset="-128"/>
              <a:cs typeface="ＭＳ Ｐゴシック" charset="-128"/>
            </a:endParaRPr>
          </a:p>
        </p:txBody>
      </p:sp>
      <p:pic>
        <p:nvPicPr>
          <p:cNvPr id="7" name="Picture 6">
            <a:extLst>
              <a:ext uri="{FF2B5EF4-FFF2-40B4-BE49-F238E27FC236}">
                <a16:creationId xmlns:a16="http://schemas.microsoft.com/office/drawing/2014/main" id="{D741CAFF-E38C-9F20-94CA-099F28A3464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99708" y="3010411"/>
            <a:ext cx="4944584" cy="2866861"/>
          </a:xfrm>
          <a:prstGeom prst="rect">
            <a:avLst/>
          </a:prstGeom>
        </p:spPr>
      </p:pic>
    </p:spTree>
    <p:extLst>
      <p:ext uri="{BB962C8B-B14F-4D97-AF65-F5344CB8AC3E}">
        <p14:creationId xmlns:p14="http://schemas.microsoft.com/office/powerpoint/2010/main" val="38548456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3B589-E59C-4E2A-8BD3-D8B6AD22966C}"/>
              </a:ext>
            </a:extLst>
          </p:cNvPr>
          <p:cNvSpPr>
            <a:spLocks noGrp="1"/>
          </p:cNvSpPr>
          <p:nvPr>
            <p:ph type="title"/>
          </p:nvPr>
        </p:nvSpPr>
        <p:spPr/>
        <p:txBody>
          <a:bodyPr/>
          <a:lstStyle/>
          <a:p>
            <a:r>
              <a:rPr lang="en-GB" dirty="0"/>
              <a:t>Advantages of offsite manufacturing</a:t>
            </a:r>
            <a:endParaRPr lang="en-GB" sz="1000" b="0" dirty="0">
              <a:solidFill>
                <a:schemeClr val="tx1"/>
              </a:solidFill>
            </a:endParaRPr>
          </a:p>
        </p:txBody>
      </p:sp>
      <p:sp>
        <p:nvSpPr>
          <p:cNvPr id="3" name="Content Placeholder 2">
            <a:extLst>
              <a:ext uri="{FF2B5EF4-FFF2-40B4-BE49-F238E27FC236}">
                <a16:creationId xmlns:a16="http://schemas.microsoft.com/office/drawing/2014/main" id="{1938E354-9039-4979-9970-4D116ACECFD5}"/>
              </a:ext>
            </a:extLst>
          </p:cNvPr>
          <p:cNvSpPr>
            <a:spLocks noGrp="1"/>
          </p:cNvSpPr>
          <p:nvPr>
            <p:ph sz="quarter" idx="10"/>
          </p:nvPr>
        </p:nvSpPr>
        <p:spPr>
          <a:xfrm>
            <a:off x="457200" y="1700808"/>
            <a:ext cx="8229600" cy="4059192"/>
          </a:xfrm>
        </p:spPr>
        <p:txBody>
          <a:bodyPr/>
          <a:lstStyle/>
          <a:p>
            <a:pPr marL="342900" indent="-342900">
              <a:buClr>
                <a:srgbClr val="0077E3"/>
              </a:buClr>
              <a:buFont typeface="Arial" panose="020B0604020202020204" pitchFamily="34" charset="0"/>
              <a:buChar char="•"/>
            </a:pPr>
            <a:r>
              <a:rPr lang="en-GB" i="0" dirty="0">
                <a:solidFill>
                  <a:srgbClr val="202020"/>
                </a:solidFill>
                <a:effectLst/>
                <a:latin typeface="+mj-lt"/>
              </a:rPr>
              <a:t>Efficient and predictable</a:t>
            </a:r>
          </a:p>
          <a:p>
            <a:pPr marL="342900" indent="-342900">
              <a:buClr>
                <a:srgbClr val="0077E3"/>
              </a:buClr>
              <a:buFont typeface="Arial" panose="020B0604020202020204" pitchFamily="34" charset="0"/>
              <a:buChar char="•"/>
            </a:pPr>
            <a:r>
              <a:rPr lang="en-GB" dirty="0">
                <a:solidFill>
                  <a:srgbClr val="202020"/>
                </a:solidFill>
                <a:latin typeface="+mj-lt"/>
              </a:rPr>
              <a:t>S</a:t>
            </a:r>
            <a:r>
              <a:rPr lang="en-GB" i="0" dirty="0">
                <a:solidFill>
                  <a:srgbClr val="202020"/>
                </a:solidFill>
                <a:effectLst/>
                <a:latin typeface="+mj-lt"/>
              </a:rPr>
              <a:t>afety is increased</a:t>
            </a:r>
          </a:p>
          <a:p>
            <a:pPr marL="342900" indent="-342900">
              <a:buClr>
                <a:srgbClr val="0077E3"/>
              </a:buClr>
              <a:buFont typeface="Arial" panose="020B0604020202020204" pitchFamily="34" charset="0"/>
              <a:buChar char="•"/>
            </a:pPr>
            <a:r>
              <a:rPr lang="en-GB" i="0" dirty="0">
                <a:solidFill>
                  <a:srgbClr val="202020"/>
                </a:solidFill>
                <a:effectLst/>
                <a:latin typeface="+mj-lt"/>
              </a:rPr>
              <a:t>Sustainable development</a:t>
            </a:r>
          </a:p>
          <a:p>
            <a:pPr marL="342900" indent="-342900">
              <a:buClr>
                <a:srgbClr val="0077E3"/>
              </a:buClr>
              <a:buFont typeface="Arial" panose="020B0604020202020204" pitchFamily="34" charset="0"/>
              <a:buChar char="•"/>
            </a:pPr>
            <a:r>
              <a:rPr lang="en-GB" i="0" dirty="0">
                <a:solidFill>
                  <a:srgbClr val="202020"/>
                </a:solidFill>
                <a:effectLst/>
                <a:latin typeface="+mj-lt"/>
              </a:rPr>
              <a:t>Less labour required</a:t>
            </a:r>
          </a:p>
          <a:p>
            <a:pPr marL="342900" indent="-342900">
              <a:buClr>
                <a:srgbClr val="0077E3"/>
              </a:buClr>
              <a:buFont typeface="Arial" panose="020B0604020202020204" pitchFamily="34" charset="0"/>
              <a:buChar char="•"/>
            </a:pPr>
            <a:r>
              <a:rPr lang="en-GB" dirty="0">
                <a:solidFill>
                  <a:srgbClr val="202020"/>
                </a:solidFill>
                <a:latin typeface="+mj-lt"/>
              </a:rPr>
              <a:t>Fewer</a:t>
            </a:r>
            <a:r>
              <a:rPr lang="en-GB" i="0" dirty="0">
                <a:solidFill>
                  <a:srgbClr val="202020"/>
                </a:solidFill>
                <a:effectLst/>
                <a:latin typeface="+mj-lt"/>
              </a:rPr>
              <a:t> trained operatives required</a:t>
            </a:r>
          </a:p>
          <a:p>
            <a:pPr marL="342900" indent="-342900">
              <a:buClr>
                <a:srgbClr val="0077E3"/>
              </a:buClr>
              <a:buFont typeface="Arial" panose="020B0604020202020204" pitchFamily="34" charset="0"/>
              <a:buChar char="•"/>
            </a:pPr>
            <a:r>
              <a:rPr lang="en-GB" i="0" dirty="0">
                <a:solidFill>
                  <a:srgbClr val="202020"/>
                </a:solidFill>
                <a:effectLst/>
                <a:latin typeface="+mj-lt"/>
              </a:rPr>
              <a:t>No disruption from adverse weather conditions</a:t>
            </a:r>
          </a:p>
          <a:p>
            <a:pPr marL="342900" indent="-342900">
              <a:buClr>
                <a:srgbClr val="0077E3"/>
              </a:buClr>
              <a:buFont typeface="Arial" panose="020B0604020202020204" pitchFamily="34" charset="0"/>
              <a:buChar char="•"/>
            </a:pPr>
            <a:r>
              <a:rPr lang="en-GB" dirty="0">
                <a:solidFill>
                  <a:srgbClr val="202020"/>
                </a:solidFill>
                <a:latin typeface="+mj-lt"/>
              </a:rPr>
              <a:t>Less manufacturing waste</a:t>
            </a:r>
            <a:endParaRPr lang="en-GB" i="0" dirty="0">
              <a:solidFill>
                <a:srgbClr val="202020"/>
              </a:solidFill>
              <a:effectLst/>
              <a:latin typeface="+mj-lt"/>
            </a:endParaRPr>
          </a:p>
          <a:p>
            <a:pPr marL="342900" indent="-342900">
              <a:buClr>
                <a:srgbClr val="0077E3"/>
              </a:buClr>
              <a:buFont typeface="Arial" panose="020B0604020202020204" pitchFamily="34" charset="0"/>
              <a:buChar char="•"/>
            </a:pPr>
            <a:endParaRPr lang="en-GB" b="1" i="0" dirty="0">
              <a:solidFill>
                <a:srgbClr val="202020"/>
              </a:solidFill>
              <a:effectLst/>
              <a:latin typeface="Montserrat" panose="00000500000000000000" pitchFamily="2" charset="0"/>
            </a:endParaRPr>
          </a:p>
          <a:p>
            <a:pPr marL="342900" indent="-342900">
              <a:buClr>
                <a:srgbClr val="0077E3"/>
              </a:buClr>
              <a:buFont typeface="Arial" panose="020B0604020202020204" pitchFamily="34" charset="0"/>
              <a:buChar char="•"/>
            </a:pPr>
            <a:endParaRPr lang="en-GB" dirty="0"/>
          </a:p>
        </p:txBody>
      </p:sp>
      <p:sp>
        <p:nvSpPr>
          <p:cNvPr id="6" name="TextBox 5">
            <a:extLst>
              <a:ext uri="{FF2B5EF4-FFF2-40B4-BE49-F238E27FC236}">
                <a16:creationId xmlns:a16="http://schemas.microsoft.com/office/drawing/2014/main" id="{1C6A92E1-0225-650E-03EE-7A6079046AFA}"/>
              </a:ext>
            </a:extLst>
          </p:cNvPr>
          <p:cNvSpPr txBox="1"/>
          <p:nvPr/>
        </p:nvSpPr>
        <p:spPr>
          <a:xfrm>
            <a:off x="5724128" y="3028890"/>
            <a:ext cx="1997968" cy="400110"/>
          </a:xfrm>
          <a:prstGeom prst="rect">
            <a:avLst/>
          </a:prstGeom>
          <a:noFill/>
          <a:ln>
            <a:solidFill>
              <a:schemeClr val="tx1"/>
            </a:solidFill>
          </a:ln>
        </p:spPr>
        <p:txBody>
          <a:bodyPr wrap="square">
            <a:spAutoFit/>
          </a:bodyPr>
          <a:lstStyle/>
          <a:p>
            <a:pPr algn="ctr"/>
            <a:r>
              <a:rPr lang="en-GB" dirty="0">
                <a:hlinkClick r:id="rId3"/>
              </a:rPr>
              <a:t>Example image</a:t>
            </a:r>
            <a:endParaRPr lang="en-GB" dirty="0"/>
          </a:p>
        </p:txBody>
      </p:sp>
    </p:spTree>
    <p:extLst>
      <p:ext uri="{BB962C8B-B14F-4D97-AF65-F5344CB8AC3E}">
        <p14:creationId xmlns:p14="http://schemas.microsoft.com/office/powerpoint/2010/main" val="7838136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2477519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406" y="1009711"/>
            <a:ext cx="8229600" cy="382588"/>
          </a:xfrm>
        </p:spPr>
        <p:txBody>
          <a:bodyPr/>
          <a:lstStyle/>
          <a:p>
            <a:r>
              <a:rPr lang="en-GB" dirty="0"/>
              <a:t>Sustainability </a:t>
            </a:r>
            <a:r>
              <a:rPr lang="en-GB" sz="1000" b="0" dirty="0">
                <a:solidFill>
                  <a:schemeClr val="tx1"/>
                </a:solidFill>
              </a:rPr>
              <a:t>(T levels resources)</a:t>
            </a:r>
          </a:p>
        </p:txBody>
      </p:sp>
      <p:sp>
        <p:nvSpPr>
          <p:cNvPr id="7" name="TextBox 6"/>
          <p:cNvSpPr txBox="1"/>
          <p:nvPr/>
        </p:nvSpPr>
        <p:spPr>
          <a:xfrm>
            <a:off x="370642" y="1511955"/>
            <a:ext cx="8321364" cy="4093428"/>
          </a:xfrm>
          <a:prstGeom prst="rect">
            <a:avLst/>
          </a:prstGeom>
          <a:noFill/>
        </p:spPr>
        <p:txBody>
          <a:bodyPr wrap="square" rtlCol="0">
            <a:spAutoFit/>
          </a:bodyPr>
          <a:lstStyle/>
          <a:p>
            <a:r>
              <a:rPr lang="en-GB" dirty="0"/>
              <a:t>The construction industry is one of the largest users of resources and contributors to pollution. </a:t>
            </a:r>
          </a:p>
          <a:p>
            <a:endParaRPr lang="en-GB" dirty="0"/>
          </a:p>
          <a:p>
            <a:r>
              <a:rPr lang="en-US" dirty="0">
                <a:solidFill>
                  <a:srgbClr val="202124"/>
                </a:solidFill>
                <a:latin typeface="arial"/>
                <a:cs typeface="arial"/>
              </a:rPr>
              <a:t>Sustainability is most often defined as meeting the needs of the present without compromising the ability of future generations to meet theirs. </a:t>
            </a:r>
          </a:p>
          <a:p>
            <a:endParaRPr lang="en-US" dirty="0">
              <a:solidFill>
                <a:srgbClr val="202124"/>
              </a:solidFill>
              <a:latin typeface="arial"/>
              <a:cs typeface="arial"/>
            </a:endParaRPr>
          </a:p>
          <a:p>
            <a:r>
              <a:rPr lang="en-GB" dirty="0"/>
              <a:t>In our built environment, sustainable construction means building using renewable and recyclable materials and reducing energy consumption and waste. There are a wide range of solutions and strategies that can be incorporated into projects to improve sustainability and protect and preserve our natural environment. </a:t>
            </a:r>
          </a:p>
          <a:p>
            <a:endParaRPr lang="en-US" dirty="0"/>
          </a:p>
          <a:p>
            <a:endParaRPr lang="en-GB" dirty="0"/>
          </a:p>
        </p:txBody>
      </p:sp>
    </p:spTree>
    <p:extLst>
      <p:ext uri="{BB962C8B-B14F-4D97-AF65-F5344CB8AC3E}">
        <p14:creationId xmlns:p14="http://schemas.microsoft.com/office/powerpoint/2010/main" val="3188532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406" y="1009711"/>
            <a:ext cx="8229600" cy="382588"/>
          </a:xfrm>
        </p:spPr>
        <p:txBody>
          <a:bodyPr/>
          <a:lstStyle/>
          <a:p>
            <a:r>
              <a:rPr lang="en-GB" dirty="0"/>
              <a:t>Sustainability </a:t>
            </a:r>
            <a:r>
              <a:rPr lang="en-GB" sz="1000" b="0" dirty="0">
                <a:solidFill>
                  <a:schemeClr val="tx1"/>
                </a:solidFill>
              </a:rPr>
              <a:t>(T levels resources)</a:t>
            </a:r>
          </a:p>
        </p:txBody>
      </p:sp>
      <p:sp>
        <p:nvSpPr>
          <p:cNvPr id="7" name="TextBox 6"/>
          <p:cNvSpPr txBox="1"/>
          <p:nvPr/>
        </p:nvSpPr>
        <p:spPr>
          <a:xfrm>
            <a:off x="370642" y="1511955"/>
            <a:ext cx="4849430" cy="3477875"/>
          </a:xfrm>
          <a:prstGeom prst="rect">
            <a:avLst/>
          </a:prstGeom>
          <a:noFill/>
        </p:spPr>
        <p:txBody>
          <a:bodyPr wrap="square" rtlCol="0">
            <a:spAutoFit/>
          </a:bodyPr>
          <a:lstStyle/>
          <a:p>
            <a:r>
              <a:rPr lang="en-GB" dirty="0"/>
              <a:t>The elements of sustainable construction include:</a:t>
            </a:r>
          </a:p>
          <a:p>
            <a:pPr marL="342900" indent="-342900">
              <a:buClr>
                <a:srgbClr val="0077E3"/>
              </a:buClr>
              <a:buFont typeface="Arial" panose="020B0604020202020204" pitchFamily="34" charset="0"/>
              <a:buChar char="•"/>
            </a:pPr>
            <a:r>
              <a:rPr lang="en-GB" dirty="0"/>
              <a:t>waste</a:t>
            </a:r>
          </a:p>
          <a:p>
            <a:pPr marL="342900" indent="-342900">
              <a:buClr>
                <a:srgbClr val="0077E3"/>
              </a:buClr>
              <a:buFont typeface="Arial" panose="020B0604020202020204" pitchFamily="34" charset="0"/>
              <a:buChar char="•"/>
            </a:pPr>
            <a:r>
              <a:rPr lang="en-GB" dirty="0"/>
              <a:t>materials</a:t>
            </a:r>
          </a:p>
          <a:p>
            <a:pPr marL="342900" indent="-342900">
              <a:buClr>
                <a:srgbClr val="0077E3"/>
              </a:buClr>
              <a:buFont typeface="Arial" panose="020B0604020202020204" pitchFamily="34" charset="0"/>
              <a:buChar char="•"/>
            </a:pPr>
            <a:r>
              <a:rPr lang="en-GB" dirty="0"/>
              <a:t>community and economy</a:t>
            </a:r>
          </a:p>
          <a:p>
            <a:pPr marL="342900" indent="-342900">
              <a:buClr>
                <a:srgbClr val="0077E3"/>
              </a:buClr>
              <a:buFont typeface="Arial" panose="020B0604020202020204" pitchFamily="34" charset="0"/>
              <a:buChar char="•"/>
            </a:pPr>
            <a:r>
              <a:rPr lang="en-GB" dirty="0"/>
              <a:t>procurement</a:t>
            </a:r>
          </a:p>
          <a:p>
            <a:pPr marL="342900" indent="-342900">
              <a:buClr>
                <a:srgbClr val="0077E3"/>
              </a:buClr>
              <a:buFont typeface="Arial" panose="020B0604020202020204" pitchFamily="34" charset="0"/>
              <a:buChar char="•"/>
            </a:pPr>
            <a:r>
              <a:rPr lang="en-GB" dirty="0"/>
              <a:t>climate adaptation</a:t>
            </a:r>
          </a:p>
          <a:p>
            <a:pPr marL="342900" indent="-342900">
              <a:buClr>
                <a:srgbClr val="0077E3"/>
              </a:buClr>
              <a:buFont typeface="Arial" panose="020B0604020202020204" pitchFamily="34" charset="0"/>
              <a:buChar char="•"/>
            </a:pPr>
            <a:r>
              <a:rPr lang="en-GB" dirty="0"/>
              <a:t>carbon and energy</a:t>
            </a:r>
          </a:p>
          <a:p>
            <a:pPr marL="342900" indent="-342900">
              <a:buClr>
                <a:srgbClr val="0077E3"/>
              </a:buClr>
              <a:buFont typeface="Arial" panose="020B0604020202020204" pitchFamily="34" charset="0"/>
              <a:buChar char="•"/>
            </a:pPr>
            <a:r>
              <a:rPr lang="en-GB" dirty="0"/>
              <a:t>environmental management</a:t>
            </a:r>
          </a:p>
          <a:p>
            <a:pPr marL="342900" indent="-342900">
              <a:buClr>
                <a:srgbClr val="0077E3"/>
              </a:buClr>
              <a:buFont typeface="Arial" panose="020B0604020202020204" pitchFamily="34" charset="0"/>
              <a:buChar char="•"/>
            </a:pPr>
            <a:r>
              <a:rPr lang="en-GB" dirty="0"/>
              <a:t>water</a:t>
            </a:r>
          </a:p>
          <a:p>
            <a:pPr marL="342900" indent="-342900">
              <a:buClr>
                <a:srgbClr val="0077E3"/>
              </a:buClr>
              <a:buFont typeface="Arial" panose="020B0604020202020204" pitchFamily="34" charset="0"/>
              <a:buChar char="•"/>
            </a:pPr>
            <a:r>
              <a:rPr lang="en-GB" dirty="0"/>
              <a:t>biodiversity.</a:t>
            </a:r>
          </a:p>
        </p:txBody>
      </p:sp>
    </p:spTree>
    <p:extLst>
      <p:ext uri="{BB962C8B-B14F-4D97-AF65-F5344CB8AC3E}">
        <p14:creationId xmlns:p14="http://schemas.microsoft.com/office/powerpoint/2010/main" val="2911028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Design </a:t>
            </a:r>
            <a:r>
              <a:rPr lang="en-GB" sz="1000" b="0" dirty="0">
                <a:solidFill>
                  <a:schemeClr val="tx1"/>
                </a:solidFill>
              </a:rPr>
              <a:t>(T levels resources)</a:t>
            </a:r>
            <a:endParaRPr lang="en-GB" sz="1000" dirty="0"/>
          </a:p>
        </p:txBody>
      </p:sp>
      <p:sp>
        <p:nvSpPr>
          <p:cNvPr id="4" name="TextBox 3"/>
          <p:cNvSpPr txBox="1"/>
          <p:nvPr/>
        </p:nvSpPr>
        <p:spPr>
          <a:xfrm>
            <a:off x="351590" y="1556792"/>
            <a:ext cx="5128454" cy="4708981"/>
          </a:xfrm>
          <a:prstGeom prst="rect">
            <a:avLst/>
          </a:prstGeom>
          <a:noFill/>
        </p:spPr>
        <p:txBody>
          <a:bodyPr wrap="square" rtlCol="0">
            <a:spAutoFit/>
          </a:bodyPr>
          <a:lstStyle/>
          <a:p>
            <a:r>
              <a:rPr lang="en-GB" dirty="0"/>
              <a:t>During the design phase of a project, sustainability should be a key consideration and priority.</a:t>
            </a:r>
          </a:p>
          <a:p>
            <a:endParaRPr lang="en-GB" dirty="0"/>
          </a:p>
          <a:p>
            <a:r>
              <a:rPr lang="en-GB" dirty="0"/>
              <a:t>Most decisions around building performance and specifying materials will be made during the design phase of a project. Architects and designers can help to influence and provide advice and guidance to clients to promote the use of sustainable products and materials. </a:t>
            </a:r>
          </a:p>
          <a:p>
            <a:endParaRPr lang="en-GB" dirty="0"/>
          </a:p>
          <a:p>
            <a:r>
              <a:rPr lang="en-GB" dirty="0"/>
              <a:t>Sustainable solutions can be explored during the design phase of a project.  </a:t>
            </a:r>
          </a:p>
          <a:p>
            <a:endParaRPr lang="en-GB" dirty="0"/>
          </a:p>
        </p:txBody>
      </p:sp>
      <p:pic>
        <p:nvPicPr>
          <p:cNvPr id="3" name="Picture 2">
            <a:extLst>
              <a:ext uri="{FF2B5EF4-FFF2-40B4-BE49-F238E27FC236}">
                <a16:creationId xmlns:a16="http://schemas.microsoft.com/office/drawing/2014/main" id="{5EE10267-5B48-17FD-7101-FA28051A704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86535" y="2348880"/>
            <a:ext cx="3312368" cy="2468307"/>
          </a:xfrm>
          <a:prstGeom prst="rect">
            <a:avLst/>
          </a:prstGeom>
        </p:spPr>
      </p:pic>
    </p:spTree>
    <p:extLst>
      <p:ext uri="{BB962C8B-B14F-4D97-AF65-F5344CB8AC3E}">
        <p14:creationId xmlns:p14="http://schemas.microsoft.com/office/powerpoint/2010/main" val="1381786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18244"/>
            <a:ext cx="8229600" cy="382588"/>
          </a:xfrm>
        </p:spPr>
        <p:txBody>
          <a:bodyPr/>
          <a:lstStyle/>
          <a:p>
            <a:r>
              <a:rPr lang="en-GB" dirty="0"/>
              <a:t>Energy consumption </a:t>
            </a:r>
            <a:r>
              <a:rPr lang="en-GB" sz="1000" b="0" dirty="0">
                <a:solidFill>
                  <a:schemeClr val="tx1"/>
                </a:solidFill>
              </a:rPr>
              <a:t>(T levels resources)</a:t>
            </a:r>
            <a:endParaRPr lang="en-GB" sz="1000" dirty="0"/>
          </a:p>
        </p:txBody>
      </p:sp>
      <p:sp>
        <p:nvSpPr>
          <p:cNvPr id="4" name="TextBox 3"/>
          <p:cNvSpPr txBox="1"/>
          <p:nvPr/>
        </p:nvSpPr>
        <p:spPr>
          <a:xfrm>
            <a:off x="395535" y="1772816"/>
            <a:ext cx="4446269" cy="4401205"/>
          </a:xfrm>
          <a:prstGeom prst="rect">
            <a:avLst/>
          </a:prstGeom>
          <a:noFill/>
        </p:spPr>
        <p:txBody>
          <a:bodyPr wrap="square" rtlCol="0">
            <a:spAutoFit/>
          </a:bodyPr>
          <a:lstStyle/>
          <a:p>
            <a:r>
              <a:rPr lang="en-GB" dirty="0"/>
              <a:t>Reducing energy consumption and reliance on fossil fuels is a key focus of the construction sector. </a:t>
            </a:r>
          </a:p>
          <a:p>
            <a:endParaRPr lang="en-GB" dirty="0"/>
          </a:p>
          <a:p>
            <a:r>
              <a:rPr lang="en-GB" dirty="0"/>
              <a:t>The uptake and adoption of renewable energy systems is growing in the UK.</a:t>
            </a:r>
          </a:p>
          <a:p>
            <a:endParaRPr lang="en-GB" dirty="0"/>
          </a:p>
          <a:p>
            <a:r>
              <a:rPr lang="en-GB" b="1" dirty="0">
                <a:solidFill>
                  <a:srgbClr val="0077E3"/>
                </a:solidFill>
              </a:rPr>
              <a:t>Solar energy</a:t>
            </a:r>
          </a:p>
          <a:p>
            <a:r>
              <a:rPr lang="en-GB" dirty="0"/>
              <a:t>Solar panels can generate hot water or electricity, and once the cost of installation has been covered the energy they produce is totally free.</a:t>
            </a:r>
            <a:endParaRPr lang="en-GB" b="1" dirty="0"/>
          </a:p>
          <a:p>
            <a:endParaRPr lang="en-GB" dirty="0"/>
          </a:p>
        </p:txBody>
      </p:sp>
      <p:pic>
        <p:nvPicPr>
          <p:cNvPr id="6" name="Picture 5" descr="A house with solar panels&#10;&#10;Description automatically generated with medium confidence">
            <a:extLst>
              <a:ext uri="{FF2B5EF4-FFF2-40B4-BE49-F238E27FC236}">
                <a16:creationId xmlns:a16="http://schemas.microsoft.com/office/drawing/2014/main" id="{A63427EF-184F-4E66-9DBB-7A1A5217556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41805" y="2420888"/>
            <a:ext cx="3922666" cy="2141776"/>
          </a:xfrm>
          <a:prstGeom prst="rect">
            <a:avLst/>
          </a:prstGeom>
        </p:spPr>
      </p:pic>
    </p:spTree>
    <p:extLst>
      <p:ext uri="{BB962C8B-B14F-4D97-AF65-F5344CB8AC3E}">
        <p14:creationId xmlns:p14="http://schemas.microsoft.com/office/powerpoint/2010/main" val="2273715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62131-9F6E-EECF-8808-79A064758485}"/>
              </a:ext>
            </a:extLst>
          </p:cNvPr>
          <p:cNvSpPr>
            <a:spLocks noGrp="1"/>
          </p:cNvSpPr>
          <p:nvPr>
            <p:ph type="title"/>
          </p:nvPr>
        </p:nvSpPr>
        <p:spPr/>
        <p:txBody>
          <a:bodyPr/>
          <a:lstStyle/>
          <a:p>
            <a:r>
              <a:rPr lang="en-GB" dirty="0"/>
              <a:t>Heating systems </a:t>
            </a:r>
            <a:r>
              <a:rPr lang="en-GB" sz="1000" b="0" dirty="0">
                <a:solidFill>
                  <a:schemeClr val="tx1"/>
                </a:solidFill>
              </a:rPr>
              <a:t>(T levels resources)</a:t>
            </a:r>
            <a:endParaRPr lang="en-GB" sz="1000" dirty="0"/>
          </a:p>
        </p:txBody>
      </p:sp>
      <p:sp>
        <p:nvSpPr>
          <p:cNvPr id="3" name="Content Placeholder 2">
            <a:extLst>
              <a:ext uri="{FF2B5EF4-FFF2-40B4-BE49-F238E27FC236}">
                <a16:creationId xmlns:a16="http://schemas.microsoft.com/office/drawing/2014/main" id="{9DEFF1CA-1CE6-02AA-0AF3-FE9CC4ED73E4}"/>
              </a:ext>
            </a:extLst>
          </p:cNvPr>
          <p:cNvSpPr>
            <a:spLocks noGrp="1"/>
          </p:cNvSpPr>
          <p:nvPr>
            <p:ph sz="quarter" idx="10"/>
          </p:nvPr>
        </p:nvSpPr>
        <p:spPr/>
        <p:txBody>
          <a:bodyPr/>
          <a:lstStyle/>
          <a:p>
            <a:r>
              <a:rPr lang="en-GB" b="1" dirty="0">
                <a:solidFill>
                  <a:srgbClr val="0077E3"/>
                </a:solidFill>
              </a:rPr>
              <a:t>Ground source heat pumps</a:t>
            </a:r>
          </a:p>
          <a:p>
            <a:r>
              <a:rPr lang="en-GB" dirty="0"/>
              <a:t>Ground source heat pumps (GSHP) extract heat from the ground. They use it to pre-heat water for space and water heating, so reducing the amount of gas, oil or electricity consumed. The UK has a consistent ground temperature of around 10</a:t>
            </a:r>
            <a:r>
              <a:rPr lang="en-GB" dirty="0">
                <a:effectLst/>
                <a:ea typeface="Calibri" panose="020F0502020204030204" pitchFamily="34" charset="0"/>
              </a:rPr>
              <a:t>°</a:t>
            </a:r>
            <a:r>
              <a:rPr lang="en-GB" dirty="0">
                <a:effectLst/>
                <a:ea typeface="Calibri" panose="020F0502020204030204" pitchFamily="34" charset="0"/>
                <a:cs typeface="Times New Roman" panose="02020603050405020304" pitchFamily="18" charset="0"/>
              </a:rPr>
              <a:t>C</a:t>
            </a:r>
            <a:r>
              <a:rPr lang="en-GB" dirty="0"/>
              <a:t>, which is very suitable for GSHP systems. </a:t>
            </a:r>
          </a:p>
          <a:p>
            <a:endParaRPr lang="en-GB" dirty="0"/>
          </a:p>
          <a:p>
            <a:endParaRPr lang="en-GB" dirty="0"/>
          </a:p>
        </p:txBody>
      </p:sp>
      <p:pic>
        <p:nvPicPr>
          <p:cNvPr id="4" name="Picture 3">
            <a:extLst>
              <a:ext uri="{FF2B5EF4-FFF2-40B4-BE49-F238E27FC236}">
                <a16:creationId xmlns:a16="http://schemas.microsoft.com/office/drawing/2014/main" id="{CFB1D501-4304-4A31-A76F-7589DB603420}"/>
              </a:ext>
            </a:extLst>
          </p:cNvPr>
          <p:cNvPicPr>
            <a:picLocks noChangeAspect="1"/>
          </p:cNvPicPr>
          <p:nvPr/>
        </p:nvPicPr>
        <p:blipFill>
          <a:blip r:embed="rId2"/>
          <a:stretch>
            <a:fillRect/>
          </a:stretch>
        </p:blipFill>
        <p:spPr>
          <a:xfrm>
            <a:off x="2411760" y="3495830"/>
            <a:ext cx="3981033" cy="2237426"/>
          </a:xfrm>
          <a:prstGeom prst="rect">
            <a:avLst/>
          </a:prstGeom>
        </p:spPr>
      </p:pic>
    </p:spTree>
    <p:extLst>
      <p:ext uri="{BB962C8B-B14F-4D97-AF65-F5344CB8AC3E}">
        <p14:creationId xmlns:p14="http://schemas.microsoft.com/office/powerpoint/2010/main" val="3888000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DE4AB-56B7-4145-9FA3-335FB03C1C1A}"/>
              </a:ext>
            </a:extLst>
          </p:cNvPr>
          <p:cNvSpPr>
            <a:spLocks noGrp="1"/>
          </p:cNvSpPr>
          <p:nvPr>
            <p:ph type="title"/>
          </p:nvPr>
        </p:nvSpPr>
        <p:spPr/>
        <p:txBody>
          <a:bodyPr/>
          <a:lstStyle/>
          <a:p>
            <a:r>
              <a:rPr lang="en-GB" dirty="0"/>
              <a:t>Heating systems </a:t>
            </a:r>
            <a:r>
              <a:rPr lang="en-GB" sz="1000" b="0" dirty="0">
                <a:solidFill>
                  <a:schemeClr val="tx1"/>
                </a:solidFill>
              </a:rPr>
              <a:t>(T levels resources)</a:t>
            </a:r>
            <a:endParaRPr lang="en-GB" sz="1000" dirty="0"/>
          </a:p>
        </p:txBody>
      </p:sp>
      <p:sp>
        <p:nvSpPr>
          <p:cNvPr id="3" name="Content Placeholder 2">
            <a:extLst>
              <a:ext uri="{FF2B5EF4-FFF2-40B4-BE49-F238E27FC236}">
                <a16:creationId xmlns:a16="http://schemas.microsoft.com/office/drawing/2014/main" id="{66E76D5C-A441-4491-9416-D7B4C4F1921D}"/>
              </a:ext>
            </a:extLst>
          </p:cNvPr>
          <p:cNvSpPr>
            <a:spLocks noGrp="1"/>
          </p:cNvSpPr>
          <p:nvPr>
            <p:ph sz="quarter" idx="10"/>
          </p:nvPr>
        </p:nvSpPr>
        <p:spPr/>
        <p:txBody>
          <a:bodyPr/>
          <a:lstStyle/>
          <a:p>
            <a:r>
              <a:rPr lang="en-GB" b="1" dirty="0">
                <a:solidFill>
                  <a:srgbClr val="0077E3"/>
                </a:solidFill>
              </a:rPr>
              <a:t>Air source heat pumps</a:t>
            </a:r>
          </a:p>
          <a:p>
            <a:r>
              <a:rPr lang="en-GB" dirty="0"/>
              <a:t>An alternative to a ground source heat pump is an air source heat pump (ASHP). It works in a similar way.</a:t>
            </a:r>
          </a:p>
          <a:p>
            <a:r>
              <a:rPr lang="en-GB" dirty="0"/>
              <a:t>Instead of absorbing heat from the ground, an ASHP absorbs heat from the outside air, which is ingested into the system through a pump. This is then used to heat the home and produce hot water.  </a:t>
            </a:r>
          </a:p>
          <a:p>
            <a:endParaRPr lang="en-GB" dirty="0"/>
          </a:p>
        </p:txBody>
      </p:sp>
      <p:pic>
        <p:nvPicPr>
          <p:cNvPr id="4" name="Picture 3">
            <a:extLst>
              <a:ext uri="{FF2B5EF4-FFF2-40B4-BE49-F238E27FC236}">
                <a16:creationId xmlns:a16="http://schemas.microsoft.com/office/drawing/2014/main" id="{A82887E9-2137-49FE-9508-C7708F1E403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36096" y="3861048"/>
            <a:ext cx="3279424" cy="2304256"/>
          </a:xfrm>
          <a:prstGeom prst="rect">
            <a:avLst/>
          </a:prstGeom>
        </p:spPr>
      </p:pic>
    </p:spTree>
    <p:extLst>
      <p:ext uri="{BB962C8B-B14F-4D97-AF65-F5344CB8AC3E}">
        <p14:creationId xmlns:p14="http://schemas.microsoft.com/office/powerpoint/2010/main" val="2004363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D7AC1-67D3-C10F-6B93-080590642800}"/>
              </a:ext>
            </a:extLst>
          </p:cNvPr>
          <p:cNvSpPr>
            <a:spLocks noGrp="1"/>
          </p:cNvSpPr>
          <p:nvPr>
            <p:ph type="title"/>
          </p:nvPr>
        </p:nvSpPr>
        <p:spPr/>
        <p:txBody>
          <a:bodyPr/>
          <a:lstStyle/>
          <a:p>
            <a:r>
              <a:rPr lang="en-GB" dirty="0"/>
              <a:t>External wall insulation</a:t>
            </a:r>
          </a:p>
        </p:txBody>
      </p:sp>
      <p:sp>
        <p:nvSpPr>
          <p:cNvPr id="3" name="Content Placeholder 2">
            <a:extLst>
              <a:ext uri="{FF2B5EF4-FFF2-40B4-BE49-F238E27FC236}">
                <a16:creationId xmlns:a16="http://schemas.microsoft.com/office/drawing/2014/main" id="{8679440C-8A17-3B49-C522-BE44896F0BAB}"/>
              </a:ext>
            </a:extLst>
          </p:cNvPr>
          <p:cNvSpPr>
            <a:spLocks noGrp="1"/>
          </p:cNvSpPr>
          <p:nvPr>
            <p:ph sz="quarter" idx="10"/>
          </p:nvPr>
        </p:nvSpPr>
        <p:spPr>
          <a:xfrm>
            <a:off x="868730" y="1512000"/>
            <a:ext cx="7818069" cy="4105085"/>
          </a:xfrm>
        </p:spPr>
        <p:txBody>
          <a:bodyPr/>
          <a:lstStyle/>
          <a:p>
            <a:endParaRPr lang="en-GB" dirty="0"/>
          </a:p>
          <a:p>
            <a:endParaRPr lang="en-GB" dirty="0"/>
          </a:p>
        </p:txBody>
      </p:sp>
      <p:sp>
        <p:nvSpPr>
          <p:cNvPr id="6" name="TextBox 5">
            <a:extLst>
              <a:ext uri="{FF2B5EF4-FFF2-40B4-BE49-F238E27FC236}">
                <a16:creationId xmlns:a16="http://schemas.microsoft.com/office/drawing/2014/main" id="{66A7D555-767D-CE58-54E0-536EBF8A3CDA}"/>
              </a:ext>
            </a:extLst>
          </p:cNvPr>
          <p:cNvSpPr txBox="1"/>
          <p:nvPr/>
        </p:nvSpPr>
        <p:spPr>
          <a:xfrm>
            <a:off x="385192" y="1772816"/>
            <a:ext cx="2170584" cy="3170099"/>
          </a:xfrm>
          <a:prstGeom prst="rect">
            <a:avLst/>
          </a:prstGeom>
          <a:noFill/>
        </p:spPr>
        <p:txBody>
          <a:bodyPr wrap="square">
            <a:spAutoFit/>
          </a:bodyPr>
          <a:lstStyle/>
          <a:p>
            <a:r>
              <a:rPr lang="en-GB" dirty="0"/>
              <a:t>EWI is the abbreviation for external wall insulation, which is fixed to solid backgrounds mechanically, improving the insulation of the building.</a:t>
            </a:r>
          </a:p>
        </p:txBody>
      </p:sp>
      <p:pic>
        <p:nvPicPr>
          <p:cNvPr id="9" name="Picture 8">
            <a:extLst>
              <a:ext uri="{FF2B5EF4-FFF2-40B4-BE49-F238E27FC236}">
                <a16:creationId xmlns:a16="http://schemas.microsoft.com/office/drawing/2014/main" id="{107418B1-A66F-88EC-7C75-377300E2772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55776" y="1747191"/>
            <a:ext cx="6131023" cy="3737837"/>
          </a:xfrm>
          <a:prstGeom prst="rect">
            <a:avLst/>
          </a:prstGeom>
        </p:spPr>
      </p:pic>
    </p:spTree>
    <p:extLst>
      <p:ext uri="{BB962C8B-B14F-4D97-AF65-F5344CB8AC3E}">
        <p14:creationId xmlns:p14="http://schemas.microsoft.com/office/powerpoint/2010/main" val="187458907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1641</Words>
  <Application>Microsoft Office PowerPoint</Application>
  <PresentationFormat>On-screen Show (4:3)</PresentationFormat>
  <Paragraphs>154</Paragraphs>
  <Slides>27</Slides>
  <Notes>10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27</vt:i4>
      </vt:variant>
    </vt:vector>
  </HeadingPairs>
  <TitlesOfParts>
    <vt:vector size="38" baseType="lpstr">
      <vt:lpstr>Arial</vt:lpstr>
      <vt:lpstr>Arial</vt:lpstr>
      <vt:lpstr>Arial Body</vt:lpstr>
      <vt:lpstr>ArialMT</vt:lpstr>
      <vt:lpstr>Calibri</vt:lpstr>
      <vt:lpstr>Helvetica Neue</vt:lpstr>
      <vt:lpstr>Lato</vt:lpstr>
      <vt:lpstr>Lucida Grande</vt:lpstr>
      <vt:lpstr>Montserrat</vt:lpstr>
      <vt:lpstr>Times New Roman</vt:lpstr>
      <vt:lpstr>Default Design</vt:lpstr>
      <vt:lpstr>21st-century construction techniques and technologies</vt:lpstr>
      <vt:lpstr>Circular economy (CE)  </vt:lpstr>
      <vt:lpstr>Sustainability (T levels resources)</vt:lpstr>
      <vt:lpstr>Sustainability (T levels resources)</vt:lpstr>
      <vt:lpstr>Design (T levels resources)</vt:lpstr>
      <vt:lpstr>Energy consumption (T levels resources)</vt:lpstr>
      <vt:lpstr>Heating systems (T levels resources)</vt:lpstr>
      <vt:lpstr>Heating systems (T levels resources)</vt:lpstr>
      <vt:lpstr>External wall insulation</vt:lpstr>
      <vt:lpstr>External wall insulation sustainable system</vt:lpstr>
      <vt:lpstr>Acrylic and silicone thin coat renders</vt:lpstr>
      <vt:lpstr>Machine-applied renders  </vt:lpstr>
      <vt:lpstr>Venetian plaster</vt:lpstr>
      <vt:lpstr>Liquid floor screeds</vt:lpstr>
      <vt:lpstr>Passive housing</vt:lpstr>
      <vt:lpstr>Retrofit</vt:lpstr>
      <vt:lpstr>Building information modelling (BIM)</vt:lpstr>
      <vt:lpstr>Advantages of BIM</vt:lpstr>
      <vt:lpstr>Disadvantages of BIM</vt:lpstr>
      <vt:lpstr>CAD</vt:lpstr>
      <vt:lpstr>3D modelling</vt:lpstr>
      <vt:lpstr>3D printing</vt:lpstr>
      <vt:lpstr>Drones </vt:lpstr>
      <vt:lpstr>Augmented reality (AR)</vt:lpstr>
      <vt:lpstr>Offsite manufacturing</vt:lpstr>
      <vt:lpstr>Advantages of offsite manufacturing</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203</cp:revision>
  <dcterms:created xsi:type="dcterms:W3CDTF">2013-05-28T00:38:54Z</dcterms:created>
  <dcterms:modified xsi:type="dcterms:W3CDTF">2023-08-10T13:38:04Z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