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3"/>
  </p:notesMasterIdLst>
  <p:handoutMasterIdLst>
    <p:handoutMasterId r:id="rId24"/>
  </p:handoutMasterIdLst>
  <p:sldIdLst>
    <p:sldId id="256" r:id="rId5"/>
    <p:sldId id="331" r:id="rId6"/>
    <p:sldId id="350" r:id="rId7"/>
    <p:sldId id="337" r:id="rId8"/>
    <p:sldId id="344" r:id="rId9"/>
    <p:sldId id="343" r:id="rId10"/>
    <p:sldId id="342" r:id="rId11"/>
    <p:sldId id="335" r:id="rId12"/>
    <p:sldId id="336" r:id="rId13"/>
    <p:sldId id="345" r:id="rId14"/>
    <p:sldId id="334" r:id="rId15"/>
    <p:sldId id="349" r:id="rId16"/>
    <p:sldId id="348" r:id="rId17"/>
    <p:sldId id="338" r:id="rId18"/>
    <p:sldId id="339" r:id="rId19"/>
    <p:sldId id="346" r:id="rId20"/>
    <p:sldId id="347" r:id="rId21"/>
    <p:sldId id="267" r:id="rId22"/>
  </p:sldIdLst>
  <p:sldSz cx="9144000" cy="6858000" type="screen4x3"/>
  <p:notesSz cx="6858000" cy="9144000"/>
  <p:custDataLst>
    <p:tags r:id="rId25"/>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D6BB0D1-9278-F6CC-5A69-1199D24409B3}" name="Laura Glover" initials="LG" userId="Laura Glover"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lison Walters" initials="AW" lastIdx="3" clrIdx="0">
    <p:extLst>
      <p:ext uri="{19B8F6BF-5375-455C-9EA6-DF929625EA0E}">
        <p15:presenceInfo xmlns:p15="http://schemas.microsoft.com/office/powerpoint/2012/main" userId="Alison Walter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1C075F2-ECCC-4323-B01E-8F0CADE5D60B}" v="1" dt="2023-08-10T13:29:57.78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3824" autoAdjust="0"/>
    <p:restoredTop sz="59259" autoAdjust="0"/>
  </p:normalViewPr>
  <p:slideViewPr>
    <p:cSldViewPr showGuides="1">
      <p:cViewPr varScale="1">
        <p:scale>
          <a:sx n="39" d="100"/>
          <a:sy n="39" d="100"/>
        </p:scale>
        <p:origin x="1364" y="40"/>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gs" Target="tags/tag1.xml"/><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a Glover" userId="0654c38050dc99c9" providerId="LiveId" clId="{D74783FE-FA66-4C77-A41D-099CFE1ADECA}"/>
    <pc:docChg chg="modSld">
      <pc:chgData name="Laura Glover" userId="0654c38050dc99c9" providerId="LiveId" clId="{D74783FE-FA66-4C77-A41D-099CFE1ADECA}" dt="2023-06-30T17:54:49.346" v="111"/>
      <pc:docMkLst>
        <pc:docMk/>
      </pc:docMkLst>
      <pc:sldChg chg="modSp mod">
        <pc:chgData name="Laura Glover" userId="0654c38050dc99c9" providerId="LiveId" clId="{D74783FE-FA66-4C77-A41D-099CFE1ADECA}" dt="2023-06-30T17:30:36.917" v="5" actId="20577"/>
        <pc:sldMkLst>
          <pc:docMk/>
          <pc:sldMk cId="0" sldId="331"/>
        </pc:sldMkLst>
        <pc:spChg chg="mod">
          <ac:chgData name="Laura Glover" userId="0654c38050dc99c9" providerId="LiveId" clId="{D74783FE-FA66-4C77-A41D-099CFE1ADECA}" dt="2023-06-30T17:30:36.917" v="5" actId="20577"/>
          <ac:spMkLst>
            <pc:docMk/>
            <pc:sldMk cId="0" sldId="331"/>
            <ac:spMk id="3" creationId="{00000000-0000-0000-0000-000000000000}"/>
          </ac:spMkLst>
        </pc:spChg>
      </pc:sldChg>
      <pc:sldChg chg="modSp mod">
        <pc:chgData name="Laura Glover" userId="0654c38050dc99c9" providerId="LiveId" clId="{D74783FE-FA66-4C77-A41D-099CFE1ADECA}" dt="2023-06-30T17:36:53.006" v="69" actId="20577"/>
        <pc:sldMkLst>
          <pc:docMk/>
          <pc:sldMk cId="0" sldId="335"/>
        </pc:sldMkLst>
        <pc:spChg chg="mod">
          <ac:chgData name="Laura Glover" userId="0654c38050dc99c9" providerId="LiveId" clId="{D74783FE-FA66-4C77-A41D-099CFE1ADECA}" dt="2023-06-30T17:36:42.194" v="68" actId="20577"/>
          <ac:spMkLst>
            <pc:docMk/>
            <pc:sldMk cId="0" sldId="335"/>
            <ac:spMk id="2" creationId="{00000000-0000-0000-0000-000000000000}"/>
          </ac:spMkLst>
        </pc:spChg>
        <pc:spChg chg="mod">
          <ac:chgData name="Laura Glover" userId="0654c38050dc99c9" providerId="LiveId" clId="{D74783FE-FA66-4C77-A41D-099CFE1ADECA}" dt="2023-06-30T17:36:53.006" v="69" actId="20577"/>
          <ac:spMkLst>
            <pc:docMk/>
            <pc:sldMk cId="0" sldId="335"/>
            <ac:spMk id="3" creationId="{00000000-0000-0000-0000-000000000000}"/>
          </ac:spMkLst>
        </pc:spChg>
      </pc:sldChg>
      <pc:sldChg chg="modSp mod">
        <pc:chgData name="Laura Glover" userId="0654c38050dc99c9" providerId="LiveId" clId="{D74783FE-FA66-4C77-A41D-099CFE1ADECA}" dt="2023-06-30T17:36:56.700" v="71" actId="20577"/>
        <pc:sldMkLst>
          <pc:docMk/>
          <pc:sldMk cId="0" sldId="336"/>
        </pc:sldMkLst>
        <pc:spChg chg="mod">
          <ac:chgData name="Laura Glover" userId="0654c38050dc99c9" providerId="LiveId" clId="{D74783FE-FA66-4C77-A41D-099CFE1ADECA}" dt="2023-06-30T17:36:56.700" v="71" actId="20577"/>
          <ac:spMkLst>
            <pc:docMk/>
            <pc:sldMk cId="0" sldId="336"/>
            <ac:spMk id="2" creationId="{00000000-0000-0000-0000-000000000000}"/>
          </ac:spMkLst>
        </pc:spChg>
      </pc:sldChg>
      <pc:sldChg chg="modSp mod addCm">
        <pc:chgData name="Laura Glover" userId="0654c38050dc99c9" providerId="LiveId" clId="{D74783FE-FA66-4C77-A41D-099CFE1ADECA}" dt="2023-06-30T17:54:49.346" v="111"/>
        <pc:sldMkLst>
          <pc:docMk/>
          <pc:sldMk cId="0" sldId="337"/>
        </pc:sldMkLst>
        <pc:spChg chg="mod">
          <ac:chgData name="Laura Glover" userId="0654c38050dc99c9" providerId="LiveId" clId="{D74783FE-FA66-4C77-A41D-099CFE1ADECA}" dt="2023-06-30T17:30:55.686" v="7" actId="20577"/>
          <ac:spMkLst>
            <pc:docMk/>
            <pc:sldMk cId="0" sldId="337"/>
            <ac:spMk id="2" creationId="{00000000-0000-0000-0000-000000000000}"/>
          </ac:spMkLst>
        </pc:spChg>
        <pc:spChg chg="mod">
          <ac:chgData name="Laura Glover" userId="0654c38050dc99c9" providerId="LiveId" clId="{D74783FE-FA66-4C77-A41D-099CFE1ADECA}" dt="2023-06-30T17:32:05.031" v="29" actId="20577"/>
          <ac:spMkLst>
            <pc:docMk/>
            <pc:sldMk cId="0" sldId="337"/>
            <ac:spMk id="3" creationId="{00000000-0000-0000-0000-000000000000}"/>
          </ac:spMkLst>
        </pc:spChg>
        <pc:picChg chg="mod">
          <ac:chgData name="Laura Glover" userId="0654c38050dc99c9" providerId="LiveId" clId="{D74783FE-FA66-4C77-A41D-099CFE1ADECA}" dt="2023-06-30T17:31:55.551" v="26" actId="14100"/>
          <ac:picMkLst>
            <pc:docMk/>
            <pc:sldMk cId="0" sldId="337"/>
            <ac:picMk id="4" creationId="{D971F223-DF0B-49E1-BAA0-CBB5830A6509}"/>
          </ac:picMkLst>
        </pc:picChg>
        <pc:extLst>
          <p:ext xmlns:p="http://schemas.openxmlformats.org/presentationml/2006/main" uri="{D6D511B9-2390-475A-947B-AFAB55BFBCF1}">
            <pc226:cmChg xmlns:pc226="http://schemas.microsoft.com/office/powerpoint/2022/06/main/command" chg="add">
              <pc226:chgData name="Laura Glover" userId="0654c38050dc99c9" providerId="LiveId" clId="{D74783FE-FA66-4C77-A41D-099CFE1ADECA}" dt="2023-06-30T17:54:49.346" v="111"/>
              <pc2:cmMkLst xmlns:pc2="http://schemas.microsoft.com/office/powerpoint/2019/9/main/command">
                <pc:docMk/>
                <pc:sldMk cId="0" sldId="337"/>
                <pc2:cmMk id="{F5CBD2CA-C60D-4D22-A8EA-39A3EBD890E2}"/>
              </pc2:cmMkLst>
            </pc226:cmChg>
          </p:ext>
        </pc:extLst>
      </pc:sldChg>
      <pc:sldChg chg="modSp mod addCm">
        <pc:chgData name="Laura Glover" userId="0654c38050dc99c9" providerId="LiveId" clId="{D74783FE-FA66-4C77-A41D-099CFE1ADECA}" dt="2023-06-30T17:51:59.780" v="102"/>
        <pc:sldMkLst>
          <pc:docMk/>
          <pc:sldMk cId="0" sldId="339"/>
        </pc:sldMkLst>
        <pc:spChg chg="mod">
          <ac:chgData name="Laura Glover" userId="0654c38050dc99c9" providerId="LiveId" clId="{D74783FE-FA66-4C77-A41D-099CFE1ADECA}" dt="2023-06-30T17:51:30.341" v="101" actId="20577"/>
          <ac:spMkLst>
            <pc:docMk/>
            <pc:sldMk cId="0" sldId="339"/>
            <ac:spMk id="3" creationId="{00000000-0000-0000-0000-000000000000}"/>
          </ac:spMkLst>
        </pc:spChg>
        <pc:extLst>
          <p:ext xmlns:p="http://schemas.openxmlformats.org/presentationml/2006/main" uri="{D6D511B9-2390-475A-947B-AFAB55BFBCF1}">
            <pc226:cmChg xmlns:pc226="http://schemas.microsoft.com/office/powerpoint/2022/06/main/command" chg="add">
              <pc226:chgData name="Laura Glover" userId="0654c38050dc99c9" providerId="LiveId" clId="{D74783FE-FA66-4C77-A41D-099CFE1ADECA}" dt="2023-06-30T17:51:59.780" v="102"/>
              <pc2:cmMkLst xmlns:pc2="http://schemas.microsoft.com/office/powerpoint/2019/9/main/command">
                <pc:docMk/>
                <pc:sldMk cId="0" sldId="339"/>
                <pc2:cmMk id="{398D92E6-6F29-4333-9FE7-BD82FA30D96F}"/>
              </pc2:cmMkLst>
            </pc226:cmChg>
          </p:ext>
        </pc:extLst>
      </pc:sldChg>
      <pc:sldChg chg="modSp mod">
        <pc:chgData name="Laura Glover" userId="0654c38050dc99c9" providerId="LiveId" clId="{D74783FE-FA66-4C77-A41D-099CFE1ADECA}" dt="2023-06-30T17:36:35.870" v="66" actId="20577"/>
        <pc:sldMkLst>
          <pc:docMk/>
          <pc:sldMk cId="2902094913" sldId="342"/>
        </pc:sldMkLst>
        <pc:spChg chg="mod">
          <ac:chgData name="Laura Glover" userId="0654c38050dc99c9" providerId="LiveId" clId="{D74783FE-FA66-4C77-A41D-099CFE1ADECA}" dt="2023-06-30T17:36:35.870" v="66" actId="20577"/>
          <ac:spMkLst>
            <pc:docMk/>
            <pc:sldMk cId="2902094913" sldId="342"/>
            <ac:spMk id="4" creationId="{4467BF25-49AC-40D5-A544-9E7786382165}"/>
          </ac:spMkLst>
        </pc:spChg>
      </pc:sldChg>
      <pc:sldChg chg="modSp mod addCm">
        <pc:chgData name="Laura Glover" userId="0654c38050dc99c9" providerId="LiveId" clId="{D74783FE-FA66-4C77-A41D-099CFE1ADECA}" dt="2023-06-30T17:33:13.033" v="32"/>
        <pc:sldMkLst>
          <pc:docMk/>
          <pc:sldMk cId="1040736943" sldId="344"/>
        </pc:sldMkLst>
        <pc:spChg chg="mod">
          <ac:chgData name="Laura Glover" userId="0654c38050dc99c9" providerId="LiveId" clId="{D74783FE-FA66-4C77-A41D-099CFE1ADECA}" dt="2023-06-30T17:32:10.343" v="31" actId="20577"/>
          <ac:spMkLst>
            <pc:docMk/>
            <pc:sldMk cId="1040736943" sldId="344"/>
            <ac:spMk id="2" creationId="{EA86E3B0-0264-4517-9581-227687BCFEB4}"/>
          </ac:spMkLst>
        </pc:spChg>
        <pc:extLst>
          <p:ext xmlns:p="http://schemas.openxmlformats.org/presentationml/2006/main" uri="{D6D511B9-2390-475A-947B-AFAB55BFBCF1}">
            <pc226:cmChg xmlns:pc226="http://schemas.microsoft.com/office/powerpoint/2022/06/main/command" chg="add">
              <pc226:chgData name="Laura Glover" userId="0654c38050dc99c9" providerId="LiveId" clId="{D74783FE-FA66-4C77-A41D-099CFE1ADECA}" dt="2023-06-30T17:33:13.033" v="32"/>
              <pc2:cmMkLst xmlns:pc2="http://schemas.microsoft.com/office/powerpoint/2019/9/main/command">
                <pc:docMk/>
                <pc:sldMk cId="1040736943" sldId="344"/>
                <pc2:cmMk id="{393D942A-98BB-4027-8808-46D2DA664AA5}"/>
              </pc2:cmMkLst>
            </pc226:cmChg>
          </p:ext>
        </pc:extLst>
      </pc:sldChg>
      <pc:sldChg chg="modSp mod">
        <pc:chgData name="Laura Glover" userId="0654c38050dc99c9" providerId="LiveId" clId="{D74783FE-FA66-4C77-A41D-099CFE1ADECA}" dt="2023-06-30T17:37:01.475" v="73" actId="20577"/>
        <pc:sldMkLst>
          <pc:docMk/>
          <pc:sldMk cId="1836438331" sldId="345"/>
        </pc:sldMkLst>
        <pc:spChg chg="mod">
          <ac:chgData name="Laura Glover" userId="0654c38050dc99c9" providerId="LiveId" clId="{D74783FE-FA66-4C77-A41D-099CFE1ADECA}" dt="2023-06-30T17:37:01.475" v="73" actId="20577"/>
          <ac:spMkLst>
            <pc:docMk/>
            <pc:sldMk cId="1836438331" sldId="345"/>
            <ac:spMk id="2" creationId="{B17890EE-4E60-4E40-8D55-FE77CA549858}"/>
          </ac:spMkLst>
        </pc:spChg>
      </pc:sldChg>
      <pc:sldChg chg="modSp mod">
        <pc:chgData name="Laura Glover" userId="0654c38050dc99c9" providerId="LiveId" clId="{D74783FE-FA66-4C77-A41D-099CFE1ADECA}" dt="2023-06-30T17:53:08.283" v="109" actId="1076"/>
        <pc:sldMkLst>
          <pc:docMk/>
          <pc:sldMk cId="3054679009" sldId="346"/>
        </pc:sldMkLst>
        <pc:spChg chg="mod">
          <ac:chgData name="Laura Glover" userId="0654c38050dc99c9" providerId="LiveId" clId="{D74783FE-FA66-4C77-A41D-099CFE1ADECA}" dt="2023-06-30T17:53:08.283" v="109" actId="1076"/>
          <ac:spMkLst>
            <pc:docMk/>
            <pc:sldMk cId="3054679009" sldId="346"/>
            <ac:spMk id="3" creationId="{0550EC1A-5981-4DDF-81BF-E254C9F4A5F3}"/>
          </ac:spMkLst>
        </pc:spChg>
      </pc:sldChg>
      <pc:sldChg chg="modSp mod">
        <pc:chgData name="Laura Glover" userId="0654c38050dc99c9" providerId="LiveId" clId="{D74783FE-FA66-4C77-A41D-099CFE1ADECA}" dt="2023-06-30T17:53:35.894" v="110" actId="20577"/>
        <pc:sldMkLst>
          <pc:docMk/>
          <pc:sldMk cId="812386623" sldId="347"/>
        </pc:sldMkLst>
        <pc:spChg chg="mod">
          <ac:chgData name="Laura Glover" userId="0654c38050dc99c9" providerId="LiveId" clId="{D74783FE-FA66-4C77-A41D-099CFE1ADECA}" dt="2023-06-30T17:52:34.319" v="104"/>
          <ac:spMkLst>
            <pc:docMk/>
            <pc:sldMk cId="812386623" sldId="347"/>
            <ac:spMk id="2" creationId="{2A5E4416-28EC-42AB-A63F-25FFA3D143B1}"/>
          </ac:spMkLst>
        </pc:spChg>
        <pc:spChg chg="mod">
          <ac:chgData name="Laura Glover" userId="0654c38050dc99c9" providerId="LiveId" clId="{D74783FE-FA66-4C77-A41D-099CFE1ADECA}" dt="2023-06-30T17:53:35.894" v="110" actId="20577"/>
          <ac:spMkLst>
            <pc:docMk/>
            <pc:sldMk cId="812386623" sldId="347"/>
            <ac:spMk id="3" creationId="{28D680DA-2E6C-4814-BAC8-9ED02292E7F0}"/>
          </ac:spMkLst>
        </pc:spChg>
      </pc:sldChg>
      <pc:sldChg chg="modSp mod">
        <pc:chgData name="Laura Glover" userId="0654c38050dc99c9" providerId="LiveId" clId="{D74783FE-FA66-4C77-A41D-099CFE1ADECA}" dt="2023-06-30T17:51:04.008" v="81" actId="20577"/>
        <pc:sldMkLst>
          <pc:docMk/>
          <pc:sldMk cId="1811638859" sldId="348"/>
        </pc:sldMkLst>
        <pc:spChg chg="mod">
          <ac:chgData name="Laura Glover" userId="0654c38050dc99c9" providerId="LiveId" clId="{D74783FE-FA66-4C77-A41D-099CFE1ADECA}" dt="2023-06-30T17:44:43.213" v="77"/>
          <ac:spMkLst>
            <pc:docMk/>
            <pc:sldMk cId="1811638859" sldId="348"/>
            <ac:spMk id="2" creationId="{1239D87C-D9C3-4B63-BA8A-EC43E90F3721}"/>
          </ac:spMkLst>
        </pc:spChg>
        <pc:spChg chg="mod">
          <ac:chgData name="Laura Glover" userId="0654c38050dc99c9" providerId="LiveId" clId="{D74783FE-FA66-4C77-A41D-099CFE1ADECA}" dt="2023-06-30T17:51:04.008" v="81" actId="20577"/>
          <ac:spMkLst>
            <pc:docMk/>
            <pc:sldMk cId="1811638859" sldId="348"/>
            <ac:spMk id="3" creationId="{CEF29A92-9924-4F15-9D9D-0363882AE340}"/>
          </ac:spMkLst>
        </pc:spChg>
      </pc:sldChg>
      <pc:sldChg chg="modSp mod">
        <pc:chgData name="Laura Glover" userId="0654c38050dc99c9" providerId="LiveId" clId="{D74783FE-FA66-4C77-A41D-099CFE1ADECA}" dt="2023-06-30T17:38:28.922" v="76" actId="20577"/>
        <pc:sldMkLst>
          <pc:docMk/>
          <pc:sldMk cId="2410224490" sldId="349"/>
        </pc:sldMkLst>
        <pc:spChg chg="mod">
          <ac:chgData name="Laura Glover" userId="0654c38050dc99c9" providerId="LiveId" clId="{D74783FE-FA66-4C77-A41D-099CFE1ADECA}" dt="2023-06-30T17:37:50.267" v="75" actId="20577"/>
          <ac:spMkLst>
            <pc:docMk/>
            <pc:sldMk cId="2410224490" sldId="349"/>
            <ac:spMk id="2" creationId="{1239D87C-D9C3-4B63-BA8A-EC43E90F3721}"/>
          </ac:spMkLst>
        </pc:spChg>
        <pc:spChg chg="mod">
          <ac:chgData name="Laura Glover" userId="0654c38050dc99c9" providerId="LiveId" clId="{D74783FE-FA66-4C77-A41D-099CFE1ADECA}" dt="2023-06-30T17:38:28.922" v="76" actId="20577"/>
          <ac:spMkLst>
            <pc:docMk/>
            <pc:sldMk cId="2410224490" sldId="349"/>
            <ac:spMk id="3" creationId="{CEF29A92-9924-4F15-9D9D-0363882AE34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8/10/2023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victoriancollections.net.au/items/521605fa19403a17c4ba0b37" TargetMode="External"/><Relationship Id="rId2" Type="http://schemas.openxmlformats.org/officeDocument/2006/relationships/slide" Target="../slides/slide5.xml"/><Relationship Id="rId1" Type="http://schemas.openxmlformats.org/officeDocument/2006/relationships/notesMaster" Target="../notesMasters/notesMaster1.xml"/><Relationship Id="rId4" Type="http://schemas.openxmlformats.org/officeDocument/2006/relationships/hyperlink" Target="https://www.cef.co.uk/catalogue/products/584920-225g-plumb-bob-line?gclid=Cj0KCQjw2qKmBhCfARIsAFy8buJ7hz8w83D77_-SUE9H96azNloKeTHpKGpyg5okSSOHYV8oT4l-Nj4aAjo8EALw_wcB&amp;gclsrc=aw.ds"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dreamcivil.com/road-roller/"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s://www.oemoffhighway.com/trends/article/21073488/historical-construction-equipment-association-hcea-pull-grader-power-ratings"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en.wikipedia.org/wiki/File:London_Sewage_system_being_built_in_1860.jpg"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youtube.com/watch?v=2xAUfh_cCDM"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22881028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Lead a discussion on the following: </a:t>
            </a:r>
          </a:p>
          <a:p>
            <a:pPr marL="171450" indent="-171450">
              <a:buFont typeface="Arial" panose="020B0604020202020204" pitchFamily="34" charset="0"/>
              <a:buChar char="•"/>
            </a:pPr>
            <a:r>
              <a:rPr lang="en-GB" dirty="0"/>
              <a:t>What were the typical road materials used? </a:t>
            </a:r>
          </a:p>
          <a:p>
            <a:pPr marL="171450" indent="-171450">
              <a:buFont typeface="Arial" panose="020B0604020202020204" pitchFamily="34" charset="0"/>
              <a:buChar char="•"/>
            </a:pPr>
            <a:r>
              <a:rPr lang="en-GB" dirty="0"/>
              <a:t>Why were these materials used? </a:t>
            </a:r>
          </a:p>
          <a:p>
            <a:pPr marL="171450" indent="-171450">
              <a:buFont typeface="Arial" panose="020B0604020202020204" pitchFamily="34" charset="0"/>
              <a:buChar char="•"/>
            </a:pPr>
            <a:r>
              <a:rPr lang="en-GB" dirty="0"/>
              <a:t>What were the drawbacks to the using these road surfaces (giving consideration to typical liquid waste disposal at the time and the public health implications)? </a:t>
            </a:r>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42174828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14</a:t>
            </a:fld>
            <a:endParaRPr lang="en-GB"/>
          </a:p>
        </p:txBody>
      </p:sp>
    </p:spTree>
    <p:extLst>
      <p:ext uri="{BB962C8B-B14F-4D97-AF65-F5344CB8AC3E}">
        <p14:creationId xmlns:p14="http://schemas.microsoft.com/office/powerpoint/2010/main" val="9512041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Discuss the tools used by the pre-1919 ground worker, giving consideration to the following: </a:t>
            </a:r>
          </a:p>
          <a:p>
            <a:pPr marL="171450" indent="-171450">
              <a:buFont typeface="Arial" panose="020B0604020202020204" pitchFamily="34" charset="0"/>
              <a:buChar char="•"/>
            </a:pPr>
            <a:r>
              <a:rPr lang="en-GB" dirty="0"/>
              <a:t>the lack of safety regulations </a:t>
            </a:r>
          </a:p>
          <a:p>
            <a:pPr marL="171450" indent="-171450">
              <a:buFont typeface="Arial" panose="020B0604020202020204" pitchFamily="34" charset="0"/>
              <a:buChar char="•"/>
            </a:pPr>
            <a:r>
              <a:rPr lang="en-GB" dirty="0"/>
              <a:t>the limitations imposed by lack of technology </a:t>
            </a:r>
          </a:p>
          <a:p>
            <a:pPr marL="171450" indent="-171450">
              <a:buFont typeface="Arial" panose="020B0604020202020204" pitchFamily="34" charset="0"/>
              <a:buChar char="•"/>
            </a:pPr>
            <a:r>
              <a:rPr lang="en-GB" dirty="0"/>
              <a:t>the achievements, considering the limitations of the technology </a:t>
            </a:r>
          </a:p>
          <a:p>
            <a:pPr marL="171450" indent="-171450">
              <a:buFont typeface="Arial" panose="020B0604020202020204" pitchFamily="34" charset="0"/>
              <a:buChar char="•"/>
            </a:pPr>
            <a:r>
              <a:rPr lang="en-GB" dirty="0"/>
              <a:t>how labour-intensive projects were compared to modern-day mechanised projects </a:t>
            </a:r>
          </a:p>
          <a:p>
            <a:pPr marL="171450" indent="-171450">
              <a:buFont typeface="Arial" panose="020B0604020202020204" pitchFamily="34" charset="0"/>
              <a:buChar char="•"/>
            </a:pPr>
            <a:r>
              <a:rPr lang="en-GB" dirty="0"/>
              <a:t>the types of tools used by the groundworkers of the time </a:t>
            </a:r>
          </a:p>
          <a:p>
            <a:pPr marL="171450" indent="-171450">
              <a:buFont typeface="Arial" panose="020B0604020202020204" pitchFamily="34" charset="0"/>
              <a:buChar char="•"/>
            </a:pPr>
            <a:r>
              <a:rPr lang="en-GB" dirty="0"/>
              <a:t>how materials, such as stone, were dressed by hand and the tools associated with these activities. </a:t>
            </a:r>
          </a:p>
          <a:p>
            <a:pPr marL="0" indent="0">
              <a:buFont typeface="Arial" panose="020B0604020202020204" pitchFamily="34" charset="0"/>
              <a:buNone/>
            </a:pPr>
            <a:endParaRPr lang="en-GB" dirty="0"/>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9515541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Lead a discussion on the equipment shown on this slide, as well as types of measuring surveying equipment used, including water levels, tapes, etc. </a:t>
            </a:r>
          </a:p>
          <a:p>
            <a:r>
              <a:rPr lang="en-GB" dirty="0"/>
              <a:t>Discuss chainage and the associated measurements, and how the term ‘chainage’ is still in use. </a:t>
            </a:r>
          </a:p>
          <a:p>
            <a:r>
              <a:rPr lang="en-GB" dirty="0"/>
              <a:t>Discuss the levels of accuracy achieved at the time compared to modern methods. </a:t>
            </a:r>
          </a:p>
          <a:p>
            <a:endParaRPr lang="en-GB" dirty="0"/>
          </a:p>
          <a:p>
            <a:r>
              <a:rPr lang="en-GB" dirty="0"/>
              <a:t>Theodolite - </a:t>
            </a:r>
            <a:r>
              <a:rPr lang="en-GB" dirty="0">
                <a:hlinkClick r:id="rId3"/>
              </a:rPr>
              <a:t>https://victoriancollections.net.au/items/521605fa19403a17c4ba0b37</a:t>
            </a:r>
            <a:endParaRPr lang="en-GB" dirty="0"/>
          </a:p>
          <a:p>
            <a:r>
              <a:rPr lang="en-GB" dirty="0"/>
              <a:t>Plumb bob line - </a:t>
            </a:r>
            <a:r>
              <a:rPr lang="en-GB" dirty="0">
                <a:hlinkClick r:id="rId4"/>
              </a:rPr>
              <a:t>https://www.cef.co.uk/catalogue/products/584920-225g-plumb-bob-line?gclid=Cj0KCQjw2qKmBhCfARIsAFy8buJ7hz8w83D77_-SUE9H96azNloKeTHpKGpyg5okSSOHYV8oT4l-Nj4aAjo8EALw_wcB&amp;gclsrc=aw.ds</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31148447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Road roller – </a:t>
            </a:r>
            <a:r>
              <a:rPr lang="en-GB" dirty="0">
                <a:hlinkClick r:id="rId3"/>
              </a:rPr>
              <a:t>https://dreamcivil.com/road-roller/</a:t>
            </a:r>
            <a:endParaRPr lang="en-GB" dirty="0"/>
          </a:p>
          <a:p>
            <a:r>
              <a:rPr lang="en-GB" dirty="0"/>
              <a:t>Galion Pony grader - </a:t>
            </a:r>
            <a:r>
              <a:rPr lang="en-GB" dirty="0">
                <a:hlinkClick r:id="rId4"/>
              </a:rPr>
              <a:t>https://www.oemoffhighway.com/trends/article/21073488/historical-construction-equipment-association-hcea-pull-grader-power-ratings</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22884327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Lead a discussion on the age of steam and the transition from using animal-powered machinery to steam-powered systems.</a:t>
            </a:r>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7977004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sz="1200" b="0" i="0" kern="1200" dirty="0">
                <a:solidFill>
                  <a:schemeClr val="tx1"/>
                </a:solidFill>
                <a:effectLst/>
                <a:latin typeface="Arial" charset="0"/>
                <a:ea typeface="ＭＳ Ｐゴシック" charset="-128"/>
                <a:cs typeface="ＭＳ Ｐゴシック" charset="-128"/>
              </a:rPr>
              <a:t>Lead a discussion on the different options of pre-1919 drains. Learners can research each method and feedback.</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Open drains – these were shallow channels dug into the ground that allowed water to flow through them by gravity. They were typically lined with turf, stones, or bricks and were used to drain fields and roadways.</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Closed drains – these were similar to open drains, but were covered over with slabs or arches to create a closed channel. Closed drains were used in areas with heavy traffic or where open drains would pose a hazard.</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Brick sewers – these were cylindrical or egg-shaped conduits made of brick that were used to collect and transport sewage and wastewater. They were typically laid in trenches and were joined together with mortar.</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Stone sewers – these were similar to brick sewers, but were made of stone instead of brick. They were typically used in areas where high-quality stone was readily available.</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Cast iron sewers – these were made of cast iron pipes and were used in areas where the ground was too hard or rocky to lay brick or stone sewers.</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Clay pipes – these were used to create smaller-scale drainage systems, such as those found in domestic and agricultural settings. They were typically laid in trenches and joined together with cement or mortar.</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Culverts – these were typically used to divert water around an obstacle, such as a road or railway line. They were typically made of brick or stone and were arched to allow water to flow through them.</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20052966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Lead a discussion around the materials shown on the slide and why they are phased out, including: </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cost </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effectiveness </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drawbacks of use.</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9</a:t>
            </a:fld>
            <a:endParaRPr lang="en-GB"/>
          </a:p>
        </p:txBody>
      </p:sp>
    </p:spTree>
    <p:extLst>
      <p:ext uri="{BB962C8B-B14F-4D97-AF65-F5344CB8AC3E}">
        <p14:creationId xmlns:p14="http://schemas.microsoft.com/office/powerpoint/2010/main" val="28441068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Lead a discussion to reiterate the challenges of pre-1919 construction methods, including: </a:t>
            </a:r>
          </a:p>
          <a:p>
            <a:pPr marL="171450" indent="-171450">
              <a:buFont typeface="Arial" panose="020B0604020202020204" pitchFamily="34" charset="0"/>
              <a:buChar char="•"/>
            </a:pPr>
            <a:r>
              <a:rPr lang="en-GB" dirty="0"/>
              <a:t>safety challenges </a:t>
            </a:r>
          </a:p>
          <a:p>
            <a:pPr marL="171450" indent="-171450">
              <a:buFont typeface="Arial" panose="020B0604020202020204" pitchFamily="34" charset="0"/>
              <a:buChar char="•"/>
            </a:pPr>
            <a:r>
              <a:rPr lang="en-GB" dirty="0"/>
              <a:t>timescales </a:t>
            </a:r>
          </a:p>
          <a:p>
            <a:pPr marL="171450" indent="-171450">
              <a:buFont typeface="Arial" panose="020B0604020202020204" pitchFamily="34" charset="0"/>
              <a:buChar char="•"/>
            </a:pPr>
            <a:r>
              <a:rPr lang="en-GB" dirty="0"/>
              <a:t>tools used in complex engineering projects. </a:t>
            </a:r>
          </a:p>
          <a:p>
            <a:pPr marL="0" indent="0">
              <a:buFont typeface="Arial" panose="020B0604020202020204" pitchFamily="34" charset="0"/>
              <a:buNone/>
            </a:pPr>
            <a:endParaRPr lang="en-GB" dirty="0"/>
          </a:p>
          <a:p>
            <a:pPr marL="0" indent="0">
              <a:buFont typeface="Arial" panose="020B0604020202020204" pitchFamily="34" charset="0"/>
              <a:buNone/>
            </a:pPr>
            <a:r>
              <a:rPr lang="en-GB" dirty="0">
                <a:hlinkClick r:id="rId3"/>
              </a:rPr>
              <a:t>https://en.wikipedia.org/wiki/File:London_Sewage_system_being_built_in_1860.jpg</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5475905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https://www.youtube.com/watch?v=2xAUfh_cCDM</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6101756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a:t>
            </a:r>
            <a:r>
              <a:rPr lang="en-US" sz="900" dirty="0">
                <a:effectLst/>
                <a:latin typeface="+mj-lt"/>
                <a:ea typeface="Calibri" panose="020F0502020204030204" pitchFamily="34" charset="0"/>
                <a:cs typeface="Times New Roman" panose="02020603050405020304" pitchFamily="18" charset="0"/>
              </a:rPr>
              <a:t>City and Guilds of London Institute</a:t>
            </a:r>
            <a:r>
              <a:rPr lang="en-US" sz="900" baseline="0" dirty="0">
                <a:latin typeface="+mj-lt"/>
              </a:rPr>
              <a:t>. </a:t>
            </a:r>
            <a:r>
              <a:rPr lang="en-US" sz="900" baseline="0" dirty="0"/>
              <a:t>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18</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Progression in </a:t>
            </a:r>
            <a:br>
              <a:rPr lang="en-GB" sz="1400" baseline="0" dirty="0">
                <a:solidFill>
                  <a:schemeClr val="tx1"/>
                </a:solidFill>
              </a:rPr>
            </a:br>
            <a:r>
              <a:rPr lang="en-GB" sz="1400" b="1" baseline="0" dirty="0">
                <a:solidFill>
                  <a:schemeClr val="tx1"/>
                </a:solidFill>
              </a:rPr>
              <a:t>Construction (Level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en.wikipedia.org/wiki/File:London_Sewage_system_being_built_in_1860.jpg"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s://www.youtube.com/watch?v=2xAUfh_cCDM"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victoriancollections.net.au/items/521605fa19403a17c4ba0b37"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hyperlink" Target="https://www.cef.co.uk/catalogue/products/584920-225g-plumb-bob-line?gclid=Cj0KCQjw2qKmBhCfARIsAFy8buJ7hz8w83D77_-SUE9H96azNloKeTHpKGpyg5okSSOHYV8oT4l-Nj4aAjo8EALw_wcB&amp;gclsrc=aw.ds"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dreamcivil.com/road-roller/"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hyperlink" Target="https://www.oemoffhighway.com/trends/article/21073488/historical-construction-equipment-association-hcea-pull-grader-power-ratings"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202: Changing practices over time </a:t>
            </a:r>
          </a:p>
        </p:txBody>
      </p:sp>
      <p:sp>
        <p:nvSpPr>
          <p:cNvPr id="2053" name="Rectangle 15"/>
          <p:cNvSpPr>
            <a:spLocks noGrp="1" noChangeArrowheads="1"/>
          </p:cNvSpPr>
          <p:nvPr>
            <p:ph type="title"/>
          </p:nvPr>
        </p:nvSpPr>
        <p:spPr>
          <a:xfrm>
            <a:off x="457200" y="3140968"/>
            <a:ext cx="8153400" cy="2514600"/>
          </a:xfrm>
        </p:spPr>
        <p:txBody>
          <a:bodyPr anchor="t"/>
          <a:lstStyle/>
          <a:p>
            <a:pPr eaLnBrk="1" hangingPunct="1"/>
            <a:r>
              <a:rPr lang="en-GB">
                <a:ea typeface="ＭＳ Ｐゴシック" pitchFamily="-105" charset="-128"/>
                <a:cs typeface="ＭＳ Ｐゴシック" pitchFamily="-105" charset="-128"/>
              </a:rPr>
              <a:t>Pre-1919 methods of construction</a:t>
            </a:r>
            <a:endParaRPr lang="en-GB" dirty="0">
              <a:ea typeface="ＭＳ Ｐゴシック" pitchFamily="-105" charset="-128"/>
              <a:cs typeface="ＭＳ Ｐゴシック" pitchFamily="-105"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7890EE-4E60-4E40-8D55-FE77CA549858}"/>
              </a:ext>
            </a:extLst>
          </p:cNvPr>
          <p:cNvSpPr>
            <a:spLocks noGrp="1"/>
          </p:cNvSpPr>
          <p:nvPr>
            <p:ph type="title"/>
          </p:nvPr>
        </p:nvSpPr>
        <p:spPr/>
        <p:txBody>
          <a:bodyPr/>
          <a:lstStyle/>
          <a:p>
            <a:r>
              <a:rPr lang="en-US" dirty="0"/>
              <a:t>Materials used in pre-1919 drainage and sewers </a:t>
            </a:r>
            <a:endParaRPr lang="en-GB" dirty="0"/>
          </a:p>
        </p:txBody>
      </p:sp>
      <p:sp>
        <p:nvSpPr>
          <p:cNvPr id="5" name="TextBox 4">
            <a:extLst>
              <a:ext uri="{FF2B5EF4-FFF2-40B4-BE49-F238E27FC236}">
                <a16:creationId xmlns:a16="http://schemas.microsoft.com/office/drawing/2014/main" id="{AE5FBB0C-102D-3AD5-3A48-0FE19EB0F03C}"/>
              </a:ext>
            </a:extLst>
          </p:cNvPr>
          <p:cNvSpPr txBox="1"/>
          <p:nvPr/>
        </p:nvSpPr>
        <p:spPr>
          <a:xfrm>
            <a:off x="2286000" y="2921168"/>
            <a:ext cx="4572000" cy="707886"/>
          </a:xfrm>
          <a:prstGeom prst="rect">
            <a:avLst/>
          </a:prstGeom>
          <a:noFill/>
        </p:spPr>
        <p:txBody>
          <a:bodyPr wrap="square">
            <a:spAutoFit/>
          </a:bodyPr>
          <a:lstStyle/>
          <a:p>
            <a:pPr algn="ctr"/>
            <a:r>
              <a:rPr lang="en-GB" dirty="0"/>
              <a:t>Take a look at the </a:t>
            </a:r>
            <a:r>
              <a:rPr lang="en-US" dirty="0">
                <a:hlinkClick r:id="rId3"/>
              </a:rPr>
              <a:t>London Sewage system being built in 1860</a:t>
            </a:r>
            <a:endParaRPr lang="en-GB" dirty="0"/>
          </a:p>
        </p:txBody>
      </p:sp>
    </p:spTree>
    <p:extLst>
      <p:ext uri="{BB962C8B-B14F-4D97-AF65-F5344CB8AC3E}">
        <p14:creationId xmlns:p14="http://schemas.microsoft.com/office/powerpoint/2010/main" val="18364383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Constructing London's mains sewers</a:t>
            </a:r>
          </a:p>
        </p:txBody>
      </p:sp>
      <p:sp>
        <p:nvSpPr>
          <p:cNvPr id="5" name="Content Placeholder 4">
            <a:extLst>
              <a:ext uri="{FF2B5EF4-FFF2-40B4-BE49-F238E27FC236}">
                <a16:creationId xmlns:a16="http://schemas.microsoft.com/office/drawing/2014/main" id="{72E6D8F1-AC4B-E717-A2C9-9EFFB3CAE4C0}"/>
              </a:ext>
            </a:extLst>
          </p:cNvPr>
          <p:cNvSpPr>
            <a:spLocks noGrp="1"/>
          </p:cNvSpPr>
          <p:nvPr>
            <p:ph sz="quarter" idx="10"/>
          </p:nvPr>
        </p:nvSpPr>
        <p:spPr/>
        <p:txBody>
          <a:bodyPr/>
          <a:lstStyle/>
          <a:p>
            <a:endParaRPr lang="en-GB" dirty="0"/>
          </a:p>
        </p:txBody>
      </p:sp>
      <p:sp>
        <p:nvSpPr>
          <p:cNvPr id="7" name="TextBox 6">
            <a:extLst>
              <a:ext uri="{FF2B5EF4-FFF2-40B4-BE49-F238E27FC236}">
                <a16:creationId xmlns:a16="http://schemas.microsoft.com/office/drawing/2014/main" id="{2E4EF078-66A0-F810-E436-34F19B11A542}"/>
              </a:ext>
            </a:extLst>
          </p:cNvPr>
          <p:cNvSpPr txBox="1"/>
          <p:nvPr/>
        </p:nvSpPr>
        <p:spPr>
          <a:xfrm>
            <a:off x="2286000" y="3035835"/>
            <a:ext cx="4572000" cy="1200329"/>
          </a:xfrm>
          <a:prstGeom prst="rect">
            <a:avLst/>
          </a:prstGeom>
          <a:noFill/>
        </p:spPr>
        <p:txBody>
          <a:bodyPr wrap="square">
            <a:spAutoFit/>
          </a:bodyPr>
          <a:lstStyle/>
          <a:p>
            <a:pPr algn="ctr"/>
            <a:r>
              <a:rPr lang="en-GB" sz="2400" dirty="0"/>
              <a:t>Watch this video: </a:t>
            </a:r>
          </a:p>
          <a:p>
            <a:pPr algn="ctr"/>
            <a:r>
              <a:rPr lang="en-US" sz="2400" dirty="0">
                <a:hlinkClick r:id="rId3"/>
              </a:rPr>
              <a:t>How Did London Get Its Sewers?!?</a:t>
            </a:r>
            <a:endParaRPr lang="en-GB"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9D87C-D9C3-4B63-BA8A-EC43E90F3721}"/>
              </a:ext>
            </a:extLst>
          </p:cNvPr>
          <p:cNvSpPr>
            <a:spLocks noGrp="1"/>
          </p:cNvSpPr>
          <p:nvPr>
            <p:ph type="title"/>
          </p:nvPr>
        </p:nvSpPr>
        <p:spPr/>
        <p:txBody>
          <a:bodyPr/>
          <a:lstStyle/>
          <a:p>
            <a:r>
              <a:rPr lang="en-GB" dirty="0"/>
              <a:t>Pre-1919 road construction </a:t>
            </a:r>
          </a:p>
        </p:txBody>
      </p:sp>
      <p:sp>
        <p:nvSpPr>
          <p:cNvPr id="3" name="Content Placeholder 2">
            <a:extLst>
              <a:ext uri="{FF2B5EF4-FFF2-40B4-BE49-F238E27FC236}">
                <a16:creationId xmlns:a16="http://schemas.microsoft.com/office/drawing/2014/main" id="{CEF29A92-9924-4F15-9D9D-0363882AE340}"/>
              </a:ext>
            </a:extLst>
          </p:cNvPr>
          <p:cNvSpPr>
            <a:spLocks noGrp="1"/>
          </p:cNvSpPr>
          <p:nvPr>
            <p:ph sz="quarter" idx="10"/>
          </p:nvPr>
        </p:nvSpPr>
        <p:spPr/>
        <p:txBody>
          <a:bodyPr/>
          <a:lstStyle/>
          <a:p>
            <a:r>
              <a:rPr lang="en-GB" dirty="0"/>
              <a:t>There were several common types of road coverings used in the UK before 1919. </a:t>
            </a:r>
          </a:p>
          <a:p>
            <a:pPr marL="342900" indent="-342900">
              <a:buClr>
                <a:srgbClr val="0077E3"/>
              </a:buClr>
              <a:buFont typeface="Arial" panose="020B0604020202020204" pitchFamily="34" charset="0"/>
              <a:buChar char="•"/>
            </a:pPr>
            <a:r>
              <a:rPr lang="en-GB" dirty="0"/>
              <a:t>These included crushed stone or gravel, bricks, cobblestones, asphalt, concrete and wood. </a:t>
            </a:r>
          </a:p>
          <a:p>
            <a:pPr marL="342900" indent="-342900">
              <a:buClr>
                <a:srgbClr val="0077E3"/>
              </a:buClr>
              <a:buFont typeface="Arial" panose="020B0604020202020204" pitchFamily="34" charset="0"/>
              <a:buChar char="•"/>
            </a:pPr>
            <a:r>
              <a:rPr lang="en-GB" dirty="0"/>
              <a:t>Crushed stone or gravel was often used as a base layer for the road or footway, while larger stones were sometimes used for the surface layer, particularly in rural areas. </a:t>
            </a:r>
          </a:p>
          <a:p>
            <a:pPr marL="342900" indent="-342900">
              <a:buClr>
                <a:srgbClr val="0077E3"/>
              </a:buClr>
              <a:buFont typeface="Arial" panose="020B0604020202020204" pitchFamily="34" charset="0"/>
              <a:buChar char="•"/>
            </a:pPr>
            <a:r>
              <a:rPr lang="en-GB" dirty="0"/>
              <a:t>Bricks were used in some urban areas to create a durable surface for roads and footways, while cobblestones were used to create a hard-wearing surface, particularly in areas with heavy traffic. </a:t>
            </a:r>
          </a:p>
        </p:txBody>
      </p:sp>
    </p:spTree>
    <p:extLst>
      <p:ext uri="{BB962C8B-B14F-4D97-AF65-F5344CB8AC3E}">
        <p14:creationId xmlns:p14="http://schemas.microsoft.com/office/powerpoint/2010/main" val="24102244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9D87C-D9C3-4B63-BA8A-EC43E90F3721}"/>
              </a:ext>
            </a:extLst>
          </p:cNvPr>
          <p:cNvSpPr>
            <a:spLocks noGrp="1"/>
          </p:cNvSpPr>
          <p:nvPr>
            <p:ph type="title"/>
          </p:nvPr>
        </p:nvSpPr>
        <p:spPr/>
        <p:txBody>
          <a:bodyPr/>
          <a:lstStyle/>
          <a:p>
            <a:r>
              <a:rPr lang="en-GB" dirty="0"/>
              <a:t>Pre-1919 road construction </a:t>
            </a:r>
          </a:p>
        </p:txBody>
      </p:sp>
      <p:sp>
        <p:nvSpPr>
          <p:cNvPr id="3" name="Content Placeholder 2">
            <a:extLst>
              <a:ext uri="{FF2B5EF4-FFF2-40B4-BE49-F238E27FC236}">
                <a16:creationId xmlns:a16="http://schemas.microsoft.com/office/drawing/2014/main" id="{CEF29A92-9924-4F15-9D9D-0363882AE340}"/>
              </a:ext>
            </a:extLst>
          </p:cNvPr>
          <p:cNvSpPr>
            <a:spLocks noGrp="1"/>
          </p:cNvSpPr>
          <p:nvPr>
            <p:ph sz="quarter" idx="10"/>
          </p:nvPr>
        </p:nvSpPr>
        <p:spPr/>
        <p:txBody>
          <a:bodyPr/>
          <a:lstStyle/>
          <a:p>
            <a:pPr marL="342900" indent="-342900">
              <a:buClr>
                <a:srgbClr val="0077E3"/>
              </a:buClr>
              <a:buFont typeface="Arial" panose="020B0604020202020204" pitchFamily="34" charset="0"/>
              <a:buChar char="•"/>
            </a:pPr>
            <a:r>
              <a:rPr lang="en-GB" dirty="0"/>
              <a:t>Asphalt was used in some urban areas as a surface layer, although it was not as common as it is today. </a:t>
            </a:r>
          </a:p>
          <a:p>
            <a:pPr marL="342900" indent="-342900">
              <a:buClr>
                <a:srgbClr val="0077E3"/>
              </a:buClr>
              <a:buFont typeface="Arial" panose="020B0604020202020204" pitchFamily="34" charset="0"/>
              <a:buChar char="•"/>
            </a:pPr>
            <a:r>
              <a:rPr lang="en-GB" dirty="0"/>
              <a:t>Concrete was used in some areas, particularly for footways and cycle paths and, in some rural locations, wood was used to create a surface for footways and small roads.</a:t>
            </a:r>
          </a:p>
          <a:p>
            <a:pPr marL="342900" indent="-342900">
              <a:buClr>
                <a:srgbClr val="0077E3"/>
              </a:buClr>
              <a:buFont typeface="Arial" panose="020B0604020202020204" pitchFamily="34" charset="0"/>
              <a:buChar char="•"/>
            </a:pPr>
            <a:r>
              <a:rPr lang="en-GB" dirty="0"/>
              <a:t>Overall, the choice of materials used depended on factors such as local availability, cost and intended use.</a:t>
            </a:r>
          </a:p>
        </p:txBody>
      </p:sp>
    </p:spTree>
    <p:extLst>
      <p:ext uri="{BB962C8B-B14F-4D97-AF65-F5344CB8AC3E}">
        <p14:creationId xmlns:p14="http://schemas.microsoft.com/office/powerpoint/2010/main" val="18116388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Cobble and paved road examples </a:t>
            </a:r>
          </a:p>
        </p:txBody>
      </p:sp>
      <p:sp>
        <p:nvSpPr>
          <p:cNvPr id="3" name="TextBox 2">
            <a:extLst>
              <a:ext uri="{FF2B5EF4-FFF2-40B4-BE49-F238E27FC236}">
                <a16:creationId xmlns:a16="http://schemas.microsoft.com/office/drawing/2014/main" id="{BEE8E480-57FD-41AB-877C-55AA065999D3}"/>
              </a:ext>
            </a:extLst>
          </p:cNvPr>
          <p:cNvSpPr txBox="1"/>
          <p:nvPr/>
        </p:nvSpPr>
        <p:spPr>
          <a:xfrm>
            <a:off x="1358722" y="4014935"/>
            <a:ext cx="2324024" cy="400110"/>
          </a:xfrm>
          <a:prstGeom prst="rect">
            <a:avLst/>
          </a:prstGeom>
          <a:noFill/>
        </p:spPr>
        <p:txBody>
          <a:bodyPr wrap="square" rtlCol="0">
            <a:spAutoFit/>
          </a:bodyPr>
          <a:lstStyle/>
          <a:p>
            <a:pPr algn="ctr"/>
            <a:r>
              <a:rPr lang="en-GB" b="1" dirty="0">
                <a:solidFill>
                  <a:srgbClr val="0077E3"/>
                </a:solidFill>
              </a:rPr>
              <a:t>Cobble roads </a:t>
            </a:r>
          </a:p>
        </p:txBody>
      </p:sp>
      <p:sp>
        <p:nvSpPr>
          <p:cNvPr id="8" name="TextBox 7">
            <a:extLst>
              <a:ext uri="{FF2B5EF4-FFF2-40B4-BE49-F238E27FC236}">
                <a16:creationId xmlns:a16="http://schemas.microsoft.com/office/drawing/2014/main" id="{20FAEE2B-7ED7-4F6F-8314-FC44D37E8519}"/>
              </a:ext>
            </a:extLst>
          </p:cNvPr>
          <p:cNvSpPr txBox="1"/>
          <p:nvPr/>
        </p:nvSpPr>
        <p:spPr>
          <a:xfrm>
            <a:off x="5017101" y="4011164"/>
            <a:ext cx="2720541" cy="400110"/>
          </a:xfrm>
          <a:prstGeom prst="rect">
            <a:avLst/>
          </a:prstGeom>
          <a:noFill/>
        </p:spPr>
        <p:txBody>
          <a:bodyPr wrap="square" rtlCol="0">
            <a:spAutoFit/>
          </a:bodyPr>
          <a:lstStyle/>
          <a:p>
            <a:pPr algn="ctr"/>
            <a:r>
              <a:rPr lang="en-GB" b="1" dirty="0">
                <a:solidFill>
                  <a:srgbClr val="0077E3"/>
                </a:solidFill>
              </a:rPr>
              <a:t>Stone-paved roads</a:t>
            </a:r>
          </a:p>
        </p:txBody>
      </p:sp>
      <p:sp>
        <p:nvSpPr>
          <p:cNvPr id="4" name="TextBox 3">
            <a:extLst>
              <a:ext uri="{FF2B5EF4-FFF2-40B4-BE49-F238E27FC236}">
                <a16:creationId xmlns:a16="http://schemas.microsoft.com/office/drawing/2014/main" id="{0E2BE502-38E2-4184-9FCF-FF769B88562A}"/>
              </a:ext>
            </a:extLst>
          </p:cNvPr>
          <p:cNvSpPr txBox="1"/>
          <p:nvPr/>
        </p:nvSpPr>
        <p:spPr>
          <a:xfrm>
            <a:off x="457200" y="4656038"/>
            <a:ext cx="8229600" cy="1077218"/>
          </a:xfrm>
          <a:prstGeom prst="rect">
            <a:avLst/>
          </a:prstGeom>
          <a:noFill/>
        </p:spPr>
        <p:txBody>
          <a:bodyPr wrap="square" rtlCol="0">
            <a:spAutoFit/>
          </a:bodyPr>
          <a:lstStyle/>
          <a:p>
            <a:pPr algn="just"/>
            <a:r>
              <a:rPr lang="en-GB" sz="1600" dirty="0"/>
              <a:t>Cobble and stone setts were used in pre-1919 road construction due to their durability and hard-wearing nature that could withstand heavy traffic without damage. They had a smooth surface, drained water quickly and were easily accessible, making them a cost-effective option for road builders.</a:t>
            </a:r>
          </a:p>
        </p:txBody>
      </p:sp>
      <p:pic>
        <p:nvPicPr>
          <p:cNvPr id="5" name="Picture 4" descr="A drain on a cobblestone street&#10;&#10;Description automatically generated">
            <a:extLst>
              <a:ext uri="{FF2B5EF4-FFF2-40B4-BE49-F238E27FC236}">
                <a16:creationId xmlns:a16="http://schemas.microsoft.com/office/drawing/2014/main" id="{B7EAB0C7-932F-6196-88A5-354E1F98BD7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187624" y="1742240"/>
            <a:ext cx="2612755" cy="2268924"/>
          </a:xfrm>
          <a:prstGeom prst="rect">
            <a:avLst/>
          </a:prstGeom>
        </p:spPr>
      </p:pic>
      <p:pic>
        <p:nvPicPr>
          <p:cNvPr id="9" name="Picture 8" descr="A close-up of a cobblestone road&#10;&#10;Description automatically generated">
            <a:extLst>
              <a:ext uri="{FF2B5EF4-FFF2-40B4-BE49-F238E27FC236}">
                <a16:creationId xmlns:a16="http://schemas.microsoft.com/office/drawing/2014/main" id="{79B50B3C-95C1-92CE-C915-CA9DC1485E2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61147" y="1742240"/>
            <a:ext cx="4032448" cy="2268924"/>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cs typeface="Calibri Light"/>
              </a:rPr>
              <a:t>Use of tar as a road surface </a:t>
            </a:r>
            <a:endParaRPr lang="en-US" dirty="0"/>
          </a:p>
        </p:txBody>
      </p:sp>
      <p:sp>
        <p:nvSpPr>
          <p:cNvPr id="3" name="Content Placeholder 2"/>
          <p:cNvSpPr>
            <a:spLocks noGrp="1"/>
          </p:cNvSpPr>
          <p:nvPr>
            <p:ph sz="quarter" idx="10"/>
          </p:nvPr>
        </p:nvSpPr>
        <p:spPr/>
        <p:txBody>
          <a:bodyPr/>
          <a:lstStyle/>
          <a:p>
            <a:pPr marL="342900" indent="-342900">
              <a:buClr>
                <a:srgbClr val="0077E3"/>
              </a:buClr>
              <a:buFont typeface="Arial" panose="020B0604020202020204" pitchFamily="34" charset="0"/>
              <a:buChar char="•"/>
            </a:pPr>
            <a:r>
              <a:rPr lang="en-US" dirty="0"/>
              <a:t>Before 1919, tar was used as a road surface in the UK for its ability to provide a relatively smooth and durable roadway. </a:t>
            </a:r>
          </a:p>
          <a:p>
            <a:pPr marL="342900" indent="-342900">
              <a:buClr>
                <a:srgbClr val="0077E3"/>
              </a:buClr>
              <a:buFont typeface="Arial" panose="020B0604020202020204" pitchFamily="34" charset="0"/>
              <a:buChar char="•"/>
            </a:pPr>
            <a:r>
              <a:rPr lang="en-US" dirty="0"/>
              <a:t>The process involved spreading layers of crushed stone or gravel on the roadbed and then covering it with hot, liquid tar.</a:t>
            </a:r>
          </a:p>
          <a:p>
            <a:pPr marL="342900" indent="-342900">
              <a:buClr>
                <a:srgbClr val="0077E3"/>
              </a:buClr>
              <a:buFont typeface="Arial" panose="020B0604020202020204" pitchFamily="34" charset="0"/>
              <a:buChar char="•"/>
            </a:pPr>
            <a:r>
              <a:rPr lang="en-US" dirty="0"/>
              <a:t>This combination created a solid, water-resistant surface that could withstand the weight of vehicles and reduce dust and mud on the road.</a:t>
            </a:r>
          </a:p>
          <a:p>
            <a:pPr marL="342900" indent="-342900">
              <a:buClr>
                <a:srgbClr val="0077E3"/>
              </a:buClr>
              <a:buFont typeface="Arial" panose="020B0604020202020204" pitchFamily="34" charset="0"/>
              <a:buChar char="•"/>
            </a:pPr>
            <a:r>
              <a:rPr lang="en-US" dirty="0"/>
              <a:t> However, this method had its limitations as it was less flexible and susceptible to cracking in extreme weather conditions compared to modern asphalt.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249F65-B63B-4AD1-85C1-5EDA8ED0208D}"/>
              </a:ext>
            </a:extLst>
          </p:cNvPr>
          <p:cNvSpPr>
            <a:spLocks noGrp="1"/>
          </p:cNvSpPr>
          <p:nvPr>
            <p:ph type="title"/>
          </p:nvPr>
        </p:nvSpPr>
        <p:spPr/>
        <p:txBody>
          <a:bodyPr/>
          <a:lstStyle/>
          <a:p>
            <a:r>
              <a:rPr lang="en-US" dirty="0">
                <a:cs typeface="Calibri Light"/>
              </a:rPr>
              <a:t>Edgard Hooley and tarmac  </a:t>
            </a:r>
            <a:endParaRPr lang="en-GB" dirty="0"/>
          </a:p>
        </p:txBody>
      </p:sp>
      <p:sp>
        <p:nvSpPr>
          <p:cNvPr id="3" name="Content Placeholder 2">
            <a:extLst>
              <a:ext uri="{FF2B5EF4-FFF2-40B4-BE49-F238E27FC236}">
                <a16:creationId xmlns:a16="http://schemas.microsoft.com/office/drawing/2014/main" id="{0550EC1A-5981-4DDF-81BF-E254C9F4A5F3}"/>
              </a:ext>
            </a:extLst>
          </p:cNvPr>
          <p:cNvSpPr>
            <a:spLocks noGrp="1"/>
          </p:cNvSpPr>
          <p:nvPr>
            <p:ph sz="quarter" idx="10"/>
          </p:nvPr>
        </p:nvSpPr>
        <p:spPr>
          <a:xfrm>
            <a:off x="457200" y="1556792"/>
            <a:ext cx="8229600" cy="4248000"/>
          </a:xfrm>
        </p:spPr>
        <p:txBody>
          <a:bodyPr/>
          <a:lstStyle/>
          <a:p>
            <a:pPr marL="342900" indent="-342900">
              <a:buClr>
                <a:srgbClr val="0077E3"/>
              </a:buClr>
              <a:buFont typeface="Arial" panose="020B0604020202020204" pitchFamily="34" charset="0"/>
              <a:buChar char="•"/>
            </a:pPr>
            <a:r>
              <a:rPr lang="en-GB" dirty="0"/>
              <a:t>During a leisurely walk in 1901, Edgard Hooley stumbled upon an industrial site in Derbyshire, England. </a:t>
            </a:r>
          </a:p>
          <a:p>
            <a:pPr marL="342900" indent="-342900">
              <a:buClr>
                <a:srgbClr val="0077E3"/>
              </a:buClr>
              <a:buFont typeface="Arial" panose="020B0604020202020204" pitchFamily="34" charset="0"/>
              <a:buChar char="•"/>
            </a:pPr>
            <a:r>
              <a:rPr lang="en-GB" dirty="0"/>
              <a:t>As he made his way near an ironworks, he couldn't help but notice a remarkably smooth stretch of road. Locals informed him that a dray delivery had accidentally dropped some barrels of tar, causing them to burst open.</a:t>
            </a:r>
          </a:p>
          <a:p>
            <a:pPr marL="342900" indent="-342900">
              <a:buClr>
                <a:srgbClr val="0077E3"/>
              </a:buClr>
              <a:buFont typeface="Arial" panose="020B0604020202020204" pitchFamily="34" charset="0"/>
              <a:buChar char="•"/>
            </a:pPr>
            <a:r>
              <a:rPr lang="en-GB" dirty="0"/>
              <a:t>In a bid to cover up the mess, some of the locals poured waste slag from nearby burners onto the tar. Much to their surprise, the unintended combination resulted in a solid surface that had no ruts or dust formation.</a:t>
            </a:r>
          </a:p>
        </p:txBody>
      </p:sp>
    </p:spTree>
    <p:extLst>
      <p:ext uri="{BB962C8B-B14F-4D97-AF65-F5344CB8AC3E}">
        <p14:creationId xmlns:p14="http://schemas.microsoft.com/office/powerpoint/2010/main" val="30546790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5E4416-28EC-42AB-A63F-25FFA3D143B1}"/>
              </a:ext>
            </a:extLst>
          </p:cNvPr>
          <p:cNvSpPr>
            <a:spLocks noGrp="1"/>
          </p:cNvSpPr>
          <p:nvPr>
            <p:ph type="title"/>
          </p:nvPr>
        </p:nvSpPr>
        <p:spPr/>
        <p:txBody>
          <a:bodyPr/>
          <a:lstStyle/>
          <a:p>
            <a:r>
              <a:rPr lang="en-US" dirty="0">
                <a:cs typeface="Calibri Light"/>
              </a:rPr>
              <a:t>Edgard Hooley and tarmac  </a:t>
            </a:r>
            <a:endParaRPr lang="en-GB" dirty="0"/>
          </a:p>
        </p:txBody>
      </p:sp>
      <p:sp>
        <p:nvSpPr>
          <p:cNvPr id="3" name="Content Placeholder 2">
            <a:extLst>
              <a:ext uri="{FF2B5EF4-FFF2-40B4-BE49-F238E27FC236}">
                <a16:creationId xmlns:a16="http://schemas.microsoft.com/office/drawing/2014/main" id="{28D680DA-2E6C-4814-BAC8-9ED02292E7F0}"/>
              </a:ext>
            </a:extLst>
          </p:cNvPr>
          <p:cNvSpPr>
            <a:spLocks noGrp="1"/>
          </p:cNvSpPr>
          <p:nvPr>
            <p:ph sz="quarter" idx="10"/>
          </p:nvPr>
        </p:nvSpPr>
        <p:spPr>
          <a:xfrm>
            <a:off x="457200" y="1512000"/>
            <a:ext cx="7715200" cy="4248000"/>
          </a:xfrm>
        </p:spPr>
        <p:txBody>
          <a:bodyPr/>
          <a:lstStyle/>
          <a:p>
            <a:pPr marL="342900" indent="-342900">
              <a:buClr>
                <a:srgbClr val="0077E3"/>
              </a:buClr>
              <a:buFont typeface="Arial" panose="020B0604020202020204" pitchFamily="34" charset="0"/>
              <a:buChar char="•"/>
            </a:pPr>
            <a:r>
              <a:rPr lang="en-GB" dirty="0"/>
              <a:t>Hooley quickly patented the concept of heating tar, applying slag to the mixture and breaking up stones to create a viable road surface.</a:t>
            </a:r>
          </a:p>
          <a:p>
            <a:pPr marL="342900" indent="-342900">
              <a:buClr>
                <a:srgbClr val="0077E3"/>
              </a:buClr>
              <a:buFont typeface="Arial" panose="020B0604020202020204" pitchFamily="34" charset="0"/>
              <a:buChar char="•"/>
            </a:pPr>
            <a:r>
              <a:rPr lang="en-GB" dirty="0"/>
              <a:t>By 1903, Hooley created Tar Macadam Syndicate Ltd, registering  the word ‘tarmac’ and trademarked the name.</a:t>
            </a:r>
          </a:p>
          <a:p>
            <a:pPr>
              <a:buClr>
                <a:srgbClr val="0077E3"/>
              </a:buClr>
            </a:pPr>
            <a:endParaRPr lang="en-GB" dirty="0"/>
          </a:p>
        </p:txBody>
      </p:sp>
    </p:spTree>
    <p:extLst>
      <p:ext uri="{BB962C8B-B14F-4D97-AF65-F5344CB8AC3E}">
        <p14:creationId xmlns:p14="http://schemas.microsoft.com/office/powerpoint/2010/main" val="8123866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Session objectives</a:t>
            </a:r>
          </a:p>
        </p:txBody>
      </p:sp>
      <p:sp>
        <p:nvSpPr>
          <p:cNvPr id="3" name="Content Placeholder 2"/>
          <p:cNvSpPr>
            <a:spLocks noGrp="1"/>
          </p:cNvSpPr>
          <p:nvPr>
            <p:ph sz="quarter" idx="10"/>
          </p:nvPr>
        </p:nvSpPr>
        <p:spPr/>
        <p:txBody>
          <a:bodyPr/>
          <a:lstStyle/>
          <a:p>
            <a:pPr>
              <a:lnSpc>
                <a:spcPct val="100000"/>
              </a:lnSpc>
              <a:spcBef>
                <a:spcPts val="0"/>
              </a:spcBef>
              <a:spcAft>
                <a:spcPts val="0"/>
              </a:spcAft>
              <a:buClr>
                <a:schemeClr val="dk1"/>
              </a:buClr>
              <a:buSzPts val="1800"/>
            </a:pPr>
            <a:r>
              <a:rPr lang="en-US" kern="0" dirty="0"/>
              <a:t>At the end of the session learners will be able to:</a:t>
            </a:r>
          </a:p>
          <a:p>
            <a:pPr lvl="1"/>
            <a:r>
              <a:rPr lang="en-US" dirty="0">
                <a:ea typeface="ＭＳ Ｐゴシック" pitchFamily="-105" charset="-128"/>
                <a:cs typeface="ＭＳ Ｐゴシック" pitchFamily="-105" charset="-128"/>
              </a:rPr>
              <a:t>identify the </a:t>
            </a:r>
            <a:r>
              <a:rPr lang="en-GB" dirty="0">
                <a:ea typeface="ＭＳ Ｐゴシック" pitchFamily="-105" charset="-128"/>
                <a:cs typeface="ＭＳ Ｐゴシック" pitchFamily="-105" charset="-128"/>
              </a:rPr>
              <a:t>tools used by pre-1919 groundworkers </a:t>
            </a:r>
          </a:p>
          <a:p>
            <a:pPr lvl="1"/>
            <a:r>
              <a:rPr lang="en-GB" dirty="0">
                <a:ea typeface="ＭＳ Ｐゴシック" pitchFamily="-105" charset="-128"/>
              </a:rPr>
              <a:t>examine the materials used in pre-1919 </a:t>
            </a:r>
            <a:r>
              <a:rPr lang="en-GB" dirty="0">
                <a:ea typeface="ＭＳ Ｐゴシック" pitchFamily="-105" charset="-128"/>
                <a:cs typeface="ＭＳ Ｐゴシック" pitchFamily="-105" charset="-128"/>
              </a:rPr>
              <a:t>groundworks/civil engineering  processes </a:t>
            </a:r>
          </a:p>
          <a:p>
            <a:pPr lvl="1"/>
            <a:r>
              <a:rPr lang="en-GB" dirty="0">
                <a:ea typeface="ＭＳ Ｐゴシック" pitchFamily="-105" charset="-128"/>
              </a:rPr>
              <a:t>analyse the different processes used in pre-1919 </a:t>
            </a:r>
            <a:r>
              <a:rPr lang="en-GB" dirty="0">
                <a:ea typeface="ＭＳ Ｐゴシック" pitchFamily="-105" charset="-128"/>
                <a:cs typeface="ＭＳ Ｐゴシック" pitchFamily="-105" charset="-128"/>
              </a:rPr>
              <a:t>groundworks/civil engineering  processes.</a:t>
            </a:r>
          </a:p>
          <a:p>
            <a:pPr lvl="1"/>
            <a:endParaRPr lang="en-GB" dirty="0"/>
          </a:p>
          <a:p>
            <a:pPr lvl="1"/>
            <a:endParaRPr lang="en-US" dirty="0">
              <a:ea typeface="ＭＳ Ｐゴシック" pitchFamily="-105" charset="-128"/>
              <a:cs typeface="ＭＳ Ｐゴシック" pitchFamily="-105" charset="-128"/>
            </a:endParaRP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Session objectives</a:t>
            </a:r>
          </a:p>
        </p:txBody>
      </p:sp>
      <p:sp>
        <p:nvSpPr>
          <p:cNvPr id="3" name="Content Placeholder 2"/>
          <p:cNvSpPr>
            <a:spLocks noGrp="1"/>
          </p:cNvSpPr>
          <p:nvPr>
            <p:ph sz="quarter" idx="10"/>
          </p:nvPr>
        </p:nvSpPr>
        <p:spPr/>
        <p:txBody>
          <a:bodyPr/>
          <a:lstStyle/>
          <a:p>
            <a:pPr marL="0" lvl="1" indent="0">
              <a:buNone/>
            </a:pPr>
            <a:r>
              <a:rPr lang="en-GB" dirty="0">
                <a:ea typeface="ＭＳ Ｐゴシック" pitchFamily="-105" charset="-128"/>
              </a:rPr>
              <a:t>Learners will </a:t>
            </a:r>
            <a:r>
              <a:rPr lang="en-GB" dirty="0"/>
              <a:t>know:</a:t>
            </a:r>
          </a:p>
          <a:p>
            <a:pPr lvl="1"/>
            <a:r>
              <a:rPr lang="en-GB" dirty="0">
                <a:ea typeface="ＭＳ Ｐゴシック" pitchFamily="-105" charset="-128"/>
              </a:rPr>
              <a:t>the</a:t>
            </a:r>
            <a:r>
              <a:rPr lang="en-GB" dirty="0"/>
              <a:t> </a:t>
            </a:r>
            <a:r>
              <a:rPr lang="en-GB" dirty="0">
                <a:ea typeface="ＭＳ Ｐゴシック" pitchFamily="-105" charset="-128"/>
              </a:rPr>
              <a:t>methods</a:t>
            </a:r>
            <a:r>
              <a:rPr lang="en-GB" dirty="0"/>
              <a:t> of ground working and civil operations</a:t>
            </a:r>
          </a:p>
          <a:p>
            <a:pPr marL="576000" lvl="4">
              <a:buClr>
                <a:srgbClr val="0077E3"/>
              </a:buClr>
              <a:buFont typeface="Arial" panose="020B0604020202020204" pitchFamily="34" charset="0"/>
              <a:buChar char="•"/>
            </a:pPr>
            <a:r>
              <a:rPr lang="en-GB" sz="1800" dirty="0"/>
              <a:t>hand cutting or dressing stone</a:t>
            </a:r>
          </a:p>
          <a:p>
            <a:pPr marL="576000" lvl="4">
              <a:buClr>
                <a:srgbClr val="0077E3"/>
              </a:buClr>
              <a:buFont typeface="Arial" panose="020B0604020202020204" pitchFamily="34" charset="0"/>
              <a:buChar char="•"/>
            </a:pPr>
            <a:r>
              <a:rPr lang="en-GB" sz="1800" dirty="0"/>
              <a:t>hand laid roads and footways</a:t>
            </a:r>
          </a:p>
          <a:p>
            <a:pPr marL="576000" lvl="4">
              <a:buClr>
                <a:srgbClr val="0077E3"/>
              </a:buClr>
              <a:buFont typeface="Arial" panose="020B0604020202020204" pitchFamily="34" charset="0"/>
              <a:buChar char="•"/>
            </a:pPr>
            <a:r>
              <a:rPr lang="en-GB" sz="1800" dirty="0"/>
              <a:t>combined drainage systems</a:t>
            </a:r>
          </a:p>
          <a:p>
            <a:pPr marL="342900" lvl="2" indent="-342900">
              <a:buClr>
                <a:srgbClr val="0077E3"/>
              </a:buClr>
              <a:buFont typeface="Arial" panose="020B0604020202020204" pitchFamily="34" charset="0"/>
              <a:buChar char="•"/>
            </a:pPr>
            <a:r>
              <a:rPr lang="en-GB" sz="2000" dirty="0">
                <a:ea typeface="ＭＳ Ｐゴシック" pitchFamily="-105" charset="-128"/>
              </a:rPr>
              <a:t>relevant resources </a:t>
            </a:r>
          </a:p>
          <a:p>
            <a:pPr marL="576000" lvl="4">
              <a:buClr>
                <a:srgbClr val="0077E3"/>
              </a:buClr>
              <a:buFont typeface="Arial" panose="020B0604020202020204" pitchFamily="34" charset="0"/>
              <a:buChar char="•"/>
            </a:pPr>
            <a:r>
              <a:rPr lang="en-GB" sz="1800" dirty="0"/>
              <a:t>natural stone and cobbles for paving and walling</a:t>
            </a:r>
          </a:p>
          <a:p>
            <a:pPr marL="576000" lvl="4">
              <a:buClr>
                <a:srgbClr val="0077E3"/>
              </a:buClr>
              <a:buFont typeface="Arial" panose="020B0604020202020204" pitchFamily="34" charset="0"/>
              <a:buChar char="•"/>
            </a:pPr>
            <a:r>
              <a:rPr lang="en-GB" sz="1800" dirty="0"/>
              <a:t>hammers/mallets</a:t>
            </a:r>
          </a:p>
          <a:p>
            <a:pPr marL="576000" lvl="4">
              <a:buClr>
                <a:srgbClr val="0077E3"/>
              </a:buClr>
              <a:buFont typeface="Arial" panose="020B0604020202020204" pitchFamily="34" charset="0"/>
              <a:buChar char="•"/>
            </a:pPr>
            <a:r>
              <a:rPr lang="en-GB" sz="1800" dirty="0"/>
              <a:t>chisels</a:t>
            </a:r>
          </a:p>
          <a:p>
            <a:pPr marL="576000" lvl="4">
              <a:buClr>
                <a:srgbClr val="0077E3"/>
              </a:buClr>
              <a:buFont typeface="Arial" panose="020B0604020202020204" pitchFamily="34" charset="0"/>
              <a:buChar char="•"/>
            </a:pPr>
            <a:r>
              <a:rPr lang="en-GB" sz="1800" dirty="0"/>
              <a:t>water levels.</a:t>
            </a:r>
          </a:p>
          <a:p>
            <a:pPr lvl="1"/>
            <a:endParaRPr lang="en-GB" dirty="0"/>
          </a:p>
          <a:p>
            <a:pPr lvl="1"/>
            <a:endParaRPr lang="en-US" dirty="0">
              <a:ea typeface="ＭＳ Ｐゴシック" pitchFamily="-105" charset="-128"/>
              <a:cs typeface="ＭＳ Ｐゴシック" pitchFamily="-105" charset="-128"/>
            </a:endParaRPr>
          </a:p>
          <a:p>
            <a:endParaRPr lang="en-US" dirty="0"/>
          </a:p>
        </p:txBody>
      </p:sp>
    </p:spTree>
    <p:extLst>
      <p:ext uri="{BB962C8B-B14F-4D97-AF65-F5344CB8AC3E}">
        <p14:creationId xmlns:p14="http://schemas.microsoft.com/office/powerpoint/2010/main" val="6392611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Tools of a pre-1919 groundworker/civil engineer  </a:t>
            </a:r>
          </a:p>
        </p:txBody>
      </p:sp>
      <p:sp>
        <p:nvSpPr>
          <p:cNvPr id="3" name="Content Placeholder 2"/>
          <p:cNvSpPr>
            <a:spLocks noGrp="1"/>
          </p:cNvSpPr>
          <p:nvPr>
            <p:ph sz="quarter" idx="10"/>
          </p:nvPr>
        </p:nvSpPr>
        <p:spPr>
          <a:xfrm>
            <a:off x="457200" y="1512000"/>
            <a:ext cx="8003232" cy="4248000"/>
          </a:xfrm>
        </p:spPr>
        <p:txBody>
          <a:bodyPr/>
          <a:lstStyle/>
          <a:p>
            <a:r>
              <a:rPr lang="en-GB" dirty="0"/>
              <a:t>Prior to 1919, construction relied heavily on manual labour and simple tools and techniques and </a:t>
            </a:r>
            <a:r>
              <a:rPr lang="en-US" dirty="0"/>
              <a:t>methods of hand cutting/dressing of stone and combined drainage systems</a:t>
            </a:r>
            <a:r>
              <a:rPr lang="en-GB" dirty="0"/>
              <a:t>. </a:t>
            </a:r>
          </a:p>
          <a:p>
            <a:r>
              <a:rPr lang="en-GB" dirty="0"/>
              <a:t>Hand tools included picks and shovels, spades, wheelbarrows and tamping tools, to name but a few. </a:t>
            </a:r>
          </a:p>
          <a:p>
            <a:endParaRPr lang="en-GB" dirty="0"/>
          </a:p>
        </p:txBody>
      </p:sp>
      <p:pic>
        <p:nvPicPr>
          <p:cNvPr id="5" name="Picture 4" descr="A person using a hoe to dig a field&#10;&#10;Description automatically generated">
            <a:extLst>
              <a:ext uri="{FF2B5EF4-FFF2-40B4-BE49-F238E27FC236}">
                <a16:creationId xmlns:a16="http://schemas.microsoft.com/office/drawing/2014/main" id="{28D3E8E8-B588-7040-84B1-7E92B2C79F1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46768" y="3429000"/>
            <a:ext cx="4572000" cy="269124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86E3B0-0264-4517-9581-227687BCFEB4}"/>
              </a:ext>
            </a:extLst>
          </p:cNvPr>
          <p:cNvSpPr>
            <a:spLocks noGrp="1"/>
          </p:cNvSpPr>
          <p:nvPr>
            <p:ph type="title"/>
          </p:nvPr>
        </p:nvSpPr>
        <p:spPr/>
        <p:txBody>
          <a:bodyPr/>
          <a:lstStyle/>
          <a:p>
            <a:r>
              <a:rPr lang="en-GB" dirty="0"/>
              <a:t>Pre-1919 measuring/surveying  equipment </a:t>
            </a:r>
          </a:p>
        </p:txBody>
      </p:sp>
      <p:sp>
        <p:nvSpPr>
          <p:cNvPr id="3" name="Content Placeholder 2">
            <a:extLst>
              <a:ext uri="{FF2B5EF4-FFF2-40B4-BE49-F238E27FC236}">
                <a16:creationId xmlns:a16="http://schemas.microsoft.com/office/drawing/2014/main" id="{7804391B-6C25-67D7-F276-EC94B0F456C3}"/>
              </a:ext>
            </a:extLst>
          </p:cNvPr>
          <p:cNvSpPr txBox="1">
            <a:spLocks/>
          </p:cNvSpPr>
          <p:nvPr/>
        </p:nvSpPr>
        <p:spPr bwMode="auto">
          <a:xfrm>
            <a:off x="457200" y="1563880"/>
            <a:ext cx="7211144"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US" sz="2400" kern="0" dirty="0"/>
              <a:t>Click on the links and take a look at the images:</a:t>
            </a:r>
          </a:p>
          <a:p>
            <a:endParaRPr lang="en-US" kern="0" dirty="0"/>
          </a:p>
          <a:p>
            <a:pPr marL="342900" indent="-342900">
              <a:buClr>
                <a:srgbClr val="0077E3"/>
              </a:buClr>
              <a:buFont typeface="Arial" panose="020B0604020202020204" pitchFamily="34" charset="0"/>
              <a:buChar char="•"/>
            </a:pPr>
            <a:r>
              <a:rPr lang="en-US" sz="2200" kern="0" dirty="0">
                <a:hlinkClick r:id="rId3"/>
              </a:rPr>
              <a:t>Image of a theodolite </a:t>
            </a:r>
            <a:endParaRPr lang="en-US" sz="2200" kern="0" dirty="0"/>
          </a:p>
          <a:p>
            <a:pPr marL="342900" indent="-342900">
              <a:buClr>
                <a:srgbClr val="0077E3"/>
              </a:buClr>
              <a:buFont typeface="Arial" panose="020B0604020202020204" pitchFamily="34" charset="0"/>
              <a:buChar char="•"/>
            </a:pPr>
            <a:r>
              <a:rPr lang="en-US" sz="2200" b="0" i="0" u="none" strike="noStrike" dirty="0">
                <a:solidFill>
                  <a:srgbClr val="000000"/>
                </a:solidFill>
                <a:effectLst/>
                <a:hlinkClick r:id="rId4"/>
              </a:rPr>
              <a:t>Image of a plumb bob line</a:t>
            </a:r>
            <a:endParaRPr lang="en-GB" sz="2200" b="0" i="0" u="none" strike="noStrike" dirty="0">
              <a:solidFill>
                <a:srgbClr val="000000"/>
              </a:solidFill>
              <a:effectLst/>
            </a:endParaRPr>
          </a:p>
          <a:p>
            <a:pPr marL="342900" indent="-342900">
              <a:buClr>
                <a:srgbClr val="0077E3"/>
              </a:buClr>
              <a:buFont typeface="Arial" panose="020B0604020202020204" pitchFamily="34" charset="0"/>
              <a:buChar char="•"/>
            </a:pPr>
            <a:endParaRPr lang="en-GB" sz="2200" kern="0" dirty="0">
              <a:solidFill>
                <a:srgbClr val="000000"/>
              </a:solidFill>
            </a:endParaRPr>
          </a:p>
          <a:p>
            <a:pPr marL="342900" indent="-342900">
              <a:buClr>
                <a:srgbClr val="0077E3"/>
              </a:buClr>
              <a:buFont typeface="Arial" panose="020B0604020202020204" pitchFamily="34" charset="0"/>
              <a:buChar char="•"/>
            </a:pPr>
            <a:endParaRPr lang="en-US" sz="2200" kern="0" dirty="0"/>
          </a:p>
        </p:txBody>
      </p:sp>
    </p:spTree>
    <p:extLst>
      <p:ext uri="{BB962C8B-B14F-4D97-AF65-F5344CB8AC3E}">
        <p14:creationId xmlns:p14="http://schemas.microsoft.com/office/powerpoint/2010/main" val="10407369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0D2704-2027-4E6F-8FB4-0E01499349E0}"/>
              </a:ext>
            </a:extLst>
          </p:cNvPr>
          <p:cNvSpPr>
            <a:spLocks noGrp="1"/>
          </p:cNvSpPr>
          <p:nvPr>
            <p:ph type="title"/>
          </p:nvPr>
        </p:nvSpPr>
        <p:spPr/>
        <p:txBody>
          <a:bodyPr/>
          <a:lstStyle/>
          <a:p>
            <a:r>
              <a:rPr lang="en-GB" dirty="0"/>
              <a:t>Horse-powered machines </a:t>
            </a:r>
          </a:p>
        </p:txBody>
      </p:sp>
      <p:sp>
        <p:nvSpPr>
          <p:cNvPr id="6" name="Content Placeholder 5">
            <a:extLst>
              <a:ext uri="{FF2B5EF4-FFF2-40B4-BE49-F238E27FC236}">
                <a16:creationId xmlns:a16="http://schemas.microsoft.com/office/drawing/2014/main" id="{6EC70AC4-225A-2DB5-BFE9-506E16EB9854}"/>
              </a:ext>
            </a:extLst>
          </p:cNvPr>
          <p:cNvSpPr>
            <a:spLocks noGrp="1"/>
          </p:cNvSpPr>
          <p:nvPr>
            <p:ph sz="quarter" idx="10"/>
          </p:nvPr>
        </p:nvSpPr>
        <p:spPr>
          <a:xfrm>
            <a:off x="457200" y="1512000"/>
            <a:ext cx="8003232" cy="2608926"/>
          </a:xfrm>
        </p:spPr>
        <p:txBody>
          <a:bodyPr/>
          <a:lstStyle/>
          <a:p>
            <a:r>
              <a:rPr lang="en-GB" dirty="0"/>
              <a:t>Scroll down to “3. History of Road Roller” section of </a:t>
            </a:r>
            <a:r>
              <a:rPr lang="en-GB" dirty="0">
                <a:hlinkClick r:id="rId3"/>
              </a:rPr>
              <a:t>Road Roller</a:t>
            </a:r>
            <a:r>
              <a:rPr lang="en-GB" dirty="0"/>
              <a:t> for an image of the first roller!</a:t>
            </a:r>
          </a:p>
          <a:p>
            <a:endParaRPr lang="en-GB" dirty="0"/>
          </a:p>
          <a:p>
            <a:r>
              <a:rPr lang="en-GB" dirty="0"/>
              <a:t>Here is another one, the Galion Pony grader: </a:t>
            </a:r>
            <a:r>
              <a:rPr lang="en-GB" dirty="0">
                <a:hlinkClick r:id="rId4"/>
              </a:rPr>
              <a:t>Pull Grader Power Ratings</a:t>
            </a:r>
            <a:r>
              <a:rPr lang="en-GB" dirty="0"/>
              <a:t>.</a:t>
            </a:r>
          </a:p>
          <a:p>
            <a:endParaRPr lang="en-GB" dirty="0"/>
          </a:p>
          <a:p>
            <a:endParaRPr lang="en-GB" dirty="0"/>
          </a:p>
        </p:txBody>
      </p:sp>
    </p:spTree>
    <p:extLst>
      <p:ext uri="{BB962C8B-B14F-4D97-AF65-F5344CB8AC3E}">
        <p14:creationId xmlns:p14="http://schemas.microsoft.com/office/powerpoint/2010/main" val="20080280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16AA76-C510-4003-9BED-E0EBBFE662BB}"/>
              </a:ext>
            </a:extLst>
          </p:cNvPr>
          <p:cNvSpPr>
            <a:spLocks noGrp="1"/>
          </p:cNvSpPr>
          <p:nvPr>
            <p:ph type="title"/>
          </p:nvPr>
        </p:nvSpPr>
        <p:spPr/>
        <p:txBody>
          <a:bodyPr/>
          <a:lstStyle/>
          <a:p>
            <a:r>
              <a:rPr lang="en-GB" dirty="0"/>
              <a:t>The age of steam </a:t>
            </a:r>
          </a:p>
        </p:txBody>
      </p:sp>
      <p:sp>
        <p:nvSpPr>
          <p:cNvPr id="4" name="TextBox 3">
            <a:extLst>
              <a:ext uri="{FF2B5EF4-FFF2-40B4-BE49-F238E27FC236}">
                <a16:creationId xmlns:a16="http://schemas.microsoft.com/office/drawing/2014/main" id="{4467BF25-49AC-40D5-A544-9E7786382165}"/>
              </a:ext>
            </a:extLst>
          </p:cNvPr>
          <p:cNvSpPr txBox="1"/>
          <p:nvPr/>
        </p:nvSpPr>
        <p:spPr>
          <a:xfrm>
            <a:off x="457200" y="1484784"/>
            <a:ext cx="4546848" cy="3785652"/>
          </a:xfrm>
          <a:prstGeom prst="rect">
            <a:avLst/>
          </a:prstGeom>
          <a:noFill/>
        </p:spPr>
        <p:txBody>
          <a:bodyPr wrap="square" rtlCol="0">
            <a:spAutoFit/>
          </a:bodyPr>
          <a:lstStyle/>
          <a:p>
            <a:r>
              <a:rPr lang="en-GB" dirty="0"/>
              <a:t>The age of steam saw animals phased out in favour of steam tractors. </a:t>
            </a:r>
          </a:p>
          <a:p>
            <a:endParaRPr lang="en-GB" dirty="0"/>
          </a:p>
          <a:p>
            <a:r>
              <a:rPr lang="en-GB" dirty="0"/>
              <a:t>These replaced the traditional oxen- and horse-drawn appliances. Steam tractors were shown to be more efficient and effective. </a:t>
            </a:r>
          </a:p>
          <a:p>
            <a:endParaRPr lang="en-GB" dirty="0"/>
          </a:p>
          <a:p>
            <a:r>
              <a:rPr lang="en-GB" dirty="0"/>
              <a:t>Graders and other equipment were drawn by the steam tractor, and the tractor took the up the task of the roller as well. </a:t>
            </a:r>
          </a:p>
        </p:txBody>
      </p:sp>
      <p:pic>
        <p:nvPicPr>
          <p:cNvPr id="3" name="Picture 2" descr="A drawing of a steam locomotive&#10;&#10;Description automatically generated">
            <a:extLst>
              <a:ext uri="{FF2B5EF4-FFF2-40B4-BE49-F238E27FC236}">
                <a16:creationId xmlns:a16="http://schemas.microsoft.com/office/drawing/2014/main" id="{A4ACF518-A9A9-0F07-4613-ED86DEB6F83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48064" y="3212976"/>
            <a:ext cx="3824302" cy="2779395"/>
          </a:xfrm>
          <a:prstGeom prst="rect">
            <a:avLst/>
          </a:prstGeom>
        </p:spPr>
      </p:pic>
    </p:spTree>
    <p:extLst>
      <p:ext uri="{BB962C8B-B14F-4D97-AF65-F5344CB8AC3E}">
        <p14:creationId xmlns:p14="http://schemas.microsoft.com/office/powerpoint/2010/main" val="29020949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Pre-1919 drainage and sewers </a:t>
            </a:r>
          </a:p>
        </p:txBody>
      </p:sp>
      <p:sp>
        <p:nvSpPr>
          <p:cNvPr id="3" name="Content Placeholder 2"/>
          <p:cNvSpPr>
            <a:spLocks noGrp="1"/>
          </p:cNvSpPr>
          <p:nvPr>
            <p:ph sz="quarter" idx="10"/>
          </p:nvPr>
        </p:nvSpPr>
        <p:spPr/>
        <p:txBody>
          <a:bodyPr/>
          <a:lstStyle/>
          <a:p>
            <a:r>
              <a:rPr lang="en-GB" sz="1600" dirty="0"/>
              <a:t>Prior to 1919, drainage systems in the UK typically relied on a combination of natural and human-made drainage methods. There were several different types of drains and sewers employed during this time period, each with their own unique features and construction methods.</a:t>
            </a:r>
          </a:p>
          <a:p>
            <a:pPr marL="774700" lvl="4" indent="-342900">
              <a:lnSpc>
                <a:spcPct val="100000"/>
              </a:lnSpc>
              <a:spcBef>
                <a:spcPts val="600"/>
              </a:spcBef>
              <a:spcAft>
                <a:spcPts val="600"/>
              </a:spcAft>
              <a:buClr>
                <a:srgbClr val="0077E3"/>
              </a:buClr>
              <a:buFont typeface="Arial" panose="020B0604020202020204" pitchFamily="34" charset="0"/>
              <a:buChar char="•"/>
            </a:pPr>
            <a:r>
              <a:rPr lang="en-GB" dirty="0"/>
              <a:t>Open drains </a:t>
            </a:r>
          </a:p>
          <a:p>
            <a:pPr marL="774700" lvl="4" indent="-342900">
              <a:lnSpc>
                <a:spcPct val="100000"/>
              </a:lnSpc>
              <a:spcBef>
                <a:spcPts val="600"/>
              </a:spcBef>
              <a:spcAft>
                <a:spcPts val="600"/>
              </a:spcAft>
              <a:buClr>
                <a:srgbClr val="0077E3"/>
              </a:buClr>
              <a:buFont typeface="Arial" panose="020B0604020202020204" pitchFamily="34" charset="0"/>
              <a:buChar char="•"/>
            </a:pPr>
            <a:r>
              <a:rPr lang="en-GB" dirty="0"/>
              <a:t>Closed drains </a:t>
            </a:r>
          </a:p>
          <a:p>
            <a:pPr marL="774700" lvl="4" indent="-342900">
              <a:lnSpc>
                <a:spcPct val="100000"/>
              </a:lnSpc>
              <a:spcBef>
                <a:spcPts val="600"/>
              </a:spcBef>
              <a:spcAft>
                <a:spcPts val="600"/>
              </a:spcAft>
              <a:buClr>
                <a:srgbClr val="0077E3"/>
              </a:buClr>
              <a:buFont typeface="Arial" panose="020B0604020202020204" pitchFamily="34" charset="0"/>
              <a:buChar char="•"/>
            </a:pPr>
            <a:r>
              <a:rPr lang="en-GB" dirty="0"/>
              <a:t>Brick sewers </a:t>
            </a:r>
          </a:p>
          <a:p>
            <a:pPr marL="774700" lvl="4" indent="-342900">
              <a:lnSpc>
                <a:spcPct val="100000"/>
              </a:lnSpc>
              <a:spcBef>
                <a:spcPts val="600"/>
              </a:spcBef>
              <a:spcAft>
                <a:spcPts val="600"/>
              </a:spcAft>
              <a:buClr>
                <a:srgbClr val="0077E3"/>
              </a:buClr>
              <a:buFont typeface="Arial" panose="020B0604020202020204" pitchFamily="34" charset="0"/>
              <a:buChar char="•"/>
            </a:pPr>
            <a:r>
              <a:rPr lang="en-GB" dirty="0"/>
              <a:t>Stone sewers </a:t>
            </a:r>
          </a:p>
          <a:p>
            <a:pPr marL="774700" lvl="4" indent="-342900">
              <a:lnSpc>
                <a:spcPct val="100000"/>
              </a:lnSpc>
              <a:spcBef>
                <a:spcPts val="600"/>
              </a:spcBef>
              <a:spcAft>
                <a:spcPts val="600"/>
              </a:spcAft>
              <a:buClr>
                <a:srgbClr val="0077E3"/>
              </a:buClr>
              <a:buFont typeface="Arial" panose="020B0604020202020204" pitchFamily="34" charset="0"/>
              <a:buChar char="•"/>
            </a:pPr>
            <a:r>
              <a:rPr lang="en-GB" dirty="0"/>
              <a:t>Cast iron sewers </a:t>
            </a:r>
          </a:p>
          <a:p>
            <a:pPr marL="774700" lvl="4" indent="-342900">
              <a:lnSpc>
                <a:spcPct val="100000"/>
              </a:lnSpc>
              <a:spcBef>
                <a:spcPts val="600"/>
              </a:spcBef>
              <a:spcAft>
                <a:spcPts val="600"/>
              </a:spcAft>
              <a:buClr>
                <a:srgbClr val="0077E3"/>
              </a:buClr>
              <a:buFont typeface="Arial" panose="020B0604020202020204" pitchFamily="34" charset="0"/>
              <a:buChar char="•"/>
            </a:pPr>
            <a:r>
              <a:rPr lang="en-GB" dirty="0"/>
              <a:t>Clay pipes </a:t>
            </a:r>
          </a:p>
          <a:p>
            <a:pPr marL="774700" lvl="4" indent="-342900">
              <a:lnSpc>
                <a:spcPct val="100000"/>
              </a:lnSpc>
              <a:spcBef>
                <a:spcPts val="600"/>
              </a:spcBef>
              <a:spcAft>
                <a:spcPts val="600"/>
              </a:spcAft>
              <a:buClr>
                <a:srgbClr val="0077E3"/>
              </a:buClr>
              <a:buFont typeface="Arial" panose="020B0604020202020204" pitchFamily="34" charset="0"/>
              <a:buChar char="•"/>
            </a:pPr>
            <a:r>
              <a:rPr lang="en-GB" dirty="0"/>
              <a:t>Culverts</a:t>
            </a:r>
          </a:p>
          <a:p>
            <a:endParaRPr lang="en-US" sz="16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Materials used in pre-1919 drainage and sewers </a:t>
            </a:r>
          </a:p>
        </p:txBody>
      </p:sp>
      <p:sp>
        <p:nvSpPr>
          <p:cNvPr id="3" name="AutoShape 2" descr="data:image/jpg;base64,%20/9j/4AAQSkZJRgABAQEAYABgAAD/2wBDAAUDBAQEAwUEBAQFBQUGBwwIBwcHBw8LCwkMEQ8SEhEPERETFhwXExQaFRERGCEYGh0dHx8fExciJCIeJBweHx7/2wBDAQUFBQcGBw4ICA4eFBEUHh4eHh4eHh4eHh4eHh4eHh4eHh4eHh4eHh4eHh4eHh4eHh4eHh4eHh4eHh4eHh4eHh7/wAARCADfAL4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0fTn8VWtpFA90DaD5WmVQZEAJO4Bhyfz6VcsNSkht5r3WLiLUnKsyCWMKRH24UcPntit+GDT7iKAWmoW7+anDRYVfp6DFZs8VlLMJY4bSfY/yOjBjOyjPBxkMPU46U2Fwa6E7Q20ekGM3AykiNgRqOQMN/Omarp7tcLFaRyrcY/eBCrMy+oDcMKkt4L+KJ557p7iAqTkQAyxE9QDnOPwpYL2KSSVLi3g80RARMnLP6nb2P86loLGc19HZzT2s801ysSHeoUDf3K5xgt6nniqMOratqyFYfsf2RPuS4G5mAwFIHJGRz19K3J7C3iaCJpl243RxjaBEfQDnOfQkVpXDapsgih0myAhXdHGj7cIOhI5P+etKwrHNWw1bWGMayyWFvHhZwZQsbkfeWNTgkZ4/L1xW1FJoUSFLuQTXUJ2R2hJJdz3Abg9c9xS2wmaKMRWtncvM5YnysYIPPzE9ePrxU949itxaTX2mwRXRH+joFyw9yxGM49KLDKc9vrp1ZYlh28DPmMAFTGQFwceuTWPJc2esT6hazh7a5jYFfPdZN5z/AMs+M9QD71sra2VwZbS2vBe26vl3aUuys3JB9B0H6Vbtrqz0/f8AY9BSC8BVR5VvkSr2AYcnscZosO5hLbXfh+w/1Et9HHOylSF4XJOOMliSRx6Y9KxfG93dar4f1KQQPHaw2gTHl7WZzycqRhQPbrxXS3dvrfkvqDQlLmRj9pXzs7jkE/KAcAAgeprmPHsmqz2SwXFujwQQFpDFPu2O64UMp+7t49znGO9JsaPl/XObyTOOOTzXKzfMJSuVG7jNdd4liAnmIwoGe9cdLxu9NwNdMDGQ+2xk81oRLhh1zkVRtD8xB/lWgmzYzeZtYfdGDk/TtWxJJYybbqbnG5SCB39q3r9RDaxR5I2xjoh/MnoetczazpFe/PGzbuwPbvXYavbXUNjC80FzHuiUqShweOvT+frXHWa0OjD9bnC6+Va2HT5pRnH41Vhi8y4UE8d6taxh2SMK24PlsjHaorIH7YMDjvThsTUfvHU6fEyW24E4C8A1veArXzBq9yy5EFlLIPrjA/nWDC/+jMgLcDg+1egfCGzebSdaXyWcTwiEHIGCckfXtVoyZ6D8P7XSZvC9r4L1dhaWFxZgXTzSiEyzkg+WDkY798nFXZ/gH4OedpLe51CLd1xcEj9c15x498UeE9T0m7tPEsGs6LMGEqwSWZD71/uSY2sP5+1VfAx8YX+nrb+HPiBNbxRIGW2ubgxOIz91sM2COnQkVM1G5cLpH01caTax3lxeWepfatrCNYldW2DGduF6f55rMislSSZNN+1W1xuDzEoVXd9MdB7d+aprp0dnqaS+dPaKsubVYJPklYnneAfX9K3odU1WTaLK1jF1K/70Iu6FhnJIY9fbHSpLsNSz1i48u6s7fbIHIVFAZVA6sF4yT6k8Uuo3jxBre00+Ka+QB7mOSIZA9Rzyf9kUs2teIdO1WWG1uW1rzRtBhyfs+c8Zxg1Mt7YzhbOPT4oliYebNNGWZn6nJ4Cf7xJpCJlNqTDLa7jqMjAiJkZF6dMn7tQ3j3A+0XOraRdOkj4aC325DjodwP3eOpqa7jtWml1BkuvOB/dzQDa8nHGAc8D15qmA1zGzJaG9VEZhIxB8wnqG6DPvRYC3ZCw1KJpGvLSyiVSjQtIG5/vbsDLe1WbayS1BCzPPHIV/f4DeWcdCDypx6Vkvai+ijW3sChhxIrGMyqQOqhDxnjtVqO8uppY21DSo7aNs7ykp+btvx1B6DFFwGaWqwxy/YttgskhZJmAzIc5KkYwPbI/WnXuralKskUKQ2V4k2/D5mjZRjsORnPSq9z4m0x7G6s9HV7K5jOzN7GB5xzyFznnk4qaxntrZTLby3NxDGNvlNtwh9ZDxgdT68ikBg6vqniSxtJ7q006K4uiu5bUP5bylzyRwQOFPcng1xnjW51lvDNs9rdCGC8lE1xAI1UzkYOZJDyWHXYB2HvjpvHE2tXV08kF5ZTvPJt8s5ge1UDg7l4xyTnOea5bxV4x0HTrg6Ldx3F1feT5AulDSLFIQFC46AZxzn1zU3LWx4B4t2/aJM5QHr65zXLT3CwgiCNFP94jLfnXY+J/3k87SJll3ALjqcnmuDueXIbOK6oGEtyeOR5XLuxLnqfWrRZViMj8Koyx9KoQ/IxORgCql/dNKrAfdHQCqcrAlcl06drzU8ljgkhVx0HavtbxZ4d87wbDpc39mXEy2qRWrRs1uwwoDHK8sRnucE18T+E0X+1IAx5LhcHvkgf1r7Z8byEW7XNrFCtw8S+bE6hYtvADBj8wbGcdia4q2tjSkfOHxIht47GyVGLOqsGZgMsQcZ4ridNiHmFuvIrsPik0K6ikUKyR4i+dJPvA7j1OTn61yemKPNHPzE9O1a09iZbm/CqCLZtCjHXFe2fs/+IND0ixk0jVIbVzfTh1ad9uBjbgcZ968UlGFHY1n33iq3ju5LAyPDJbum0jox4J56jBqyWj7rn8KeA/E1jLbww2t1BMn3R86n169P0NeO+P/ANluzvp47jw3rEtqi4T7PKxZUUZwFPJx2wfzrzLTPi14l07REsdGuIYLkuR9rkb5ipH3f7pPXBaut8FfGkWUElt4vtNbmuByJ7W8kBc57oWAH1Bx7Um4sqKmtUfQ+q262Fq0cV0GkZcBJI2AUN36dfpVKGfVLazQ6S9k9ifmkim359DtbsPQdqwLS+vp5Wub+8N/uyVZXJVf90fTvXWQLa3KbVvFeYoRiUhSD7Nnmsrs1MuwvNHjtrmztbd7a8chLkmVfL3nqu7JwQKv2fnwxAW66dZxBNsEsimdy3oNpwSR3wKy7nwvptpqA1ZkS4upW2yMD5iFvqPvn0UgdqrXFrPb381xi5tb4srRwW8rfuzyAQenTtgjrTTJZZg/tDSbmRbhldGkPlwXAO2Q89cKNoBPcjrVrbJq06wR291DJEFYJEuEGMnnj7oPQj61V0+41eSRjf3tzqU6SeY/kmMll6YGB7Y/A1ZlsNWvVNwlwtkhK+UXfy5CQOdu3ofqO3QUNiNOO01i4hWK+vLOC2LjZJDLtmkOepOBkcYx+dZtyug3OpyXV9MwupSI0SWFo0LKeqnp+vPWsySxvpJ7V016Oa5tmItXdRvZj1z655646c1oDTbC0sIzrklxexxnzpYY4iBGexwOCMnseKm40acKR2OmzXQMUts7ZhuDBuYgYHA9fQ9KrPcoBMVtZbG2+8sRgzNcng7jySFz7dDWct60+pi5bTZbOKKHk+cR5X933Jbj2Hua0rewuYPN1S9FzcXF2qxojOAY8cnk9s9KuLBlHxHp97eC0uBpSxyKw/dysAhB5IOBhsYH3hXnN34cs3eaKRBbXDu80oTDgbedxcfKMHqOOoHNei6jfXIWfVri7tktVUosExYxYzywxglj/eAI/CuPkm068sDp9jcRWsCyKyvv8x52wWYFfTJ79eKl7jR84+L5G+1TNtIIyHGcc5PcVwdwfnJPPNd946lt/tc6Wu9IgWChjliM9/zxXn0/3+OBmumBjLcS5JELbR144qhLhI5FcHOMEVqMwSB2ZdwA/Wsmc7lbd1OamW5fQ1fAtqLzxVpEDKWE1/BGVUcsC4zivrD4uTeH4bOSxmmhgMTBY2lkY7pBxhgOhwOgX+tfKHgO4Wy8Y6RcyRiaOC6jlKEkBsEHGR9K9H8ffECa+k/cWNnbLFMzKY0w249eTz/Xk81z1GroujBvU5HXblZnUKpVEXaoOfug8dSTjnP403SI8yxkVnXuqS6rfS3UyqpY9F6VtaGoUKx/OtobEP4i3cZ83hjjIHTpXl+vTGXWr11OVMzAH1AOK9XvHtE02WbzN0yN8oxgYx19/wD61eNyne7OMnPLfWjcEjaspHQR/wBn3zrI3HlscqT3z6V1GneIriGFbS/EcbRZxHcgPGDxyhPTPpXnaOyHcrFT6g1tW/iGbyVhu7eO5CD5WPDfie9Zyi+hrBrqfoOLeQAADIC/eBI/QCq0lvIrPIi85OQfu/56V0MdupQNgbu3OahkhIYL5W/d8rHHT/GrtdGSkc3pdjJDqk89v9oWORQxhgRUgDZw2Oc7j6kVtjU7O9uWsbP7XDdW4SMRTEFWO77xI+oGQT7ipvs0g3wwuqkuCHJAK+mM9qtHUdIsF/4ml+rSqDvMUQdtv/Af1NZ2aHcrywQWepvdPDHbTJlTJapuLDpyXIx+XWq9qPD+oXTw6fq97cTx4diytCqk9VGTj8u3eks4maRpPDszRQ3btIWukV3mXGD8rfMF9D+lXpPDE15M1w0BkhjJl8mVFjAb69cd+aAEN5bwxzWl3b2F6roFkaCIxlc93bpwD+NZl3ZwWOnSnTEllTcSHvpzNG+4kAAg8sQe4xjGavW0jNOg+zSQykfK/EkA9dpByPbtUdw5s7PEhgmDSE+bCQkscjeo4IGe4zmi+gGVbrq1nPGJNQlV4uUguI9qSbjkx8dwRkV1el+Uphljs7i3mxsLO3moGbknGfp2zzVbTrrTrSQR3t99puRlXjni5DcbSG6HIzzVnULU2uuRXsd3LPG8eBAMKueMyDHX0460RdgZz3iXy7rUF06ZFusoMXE0ZXzX3ACNNuSOvPFcdrmmppkb3jQtHfBRsERP7slj3HKn/e7n2rvtXaOMxE7opYpTMC8bllByqAMAQmc9ufU15hrN7eWmpXWn2dw15FGomlmjidXkQfwoB/CDuG7noeuaUnqUtjwbxfGwvpTuQRurON5xgnBx+GK4a4yHHHNdt41uY5nuZkX5CmFBBye34VxaDc3zR7uR+FdMNjF7lW4myjoMjFVCx5+laV5aP5zPFA7BjnacnPPt1qpPE4YFoWjDKCvHXtxUam0mrIv+Gow2uWzFsYBP5Zq74gKrJIHC4J9eas+GLOGN0vLi7SARq+0OCA3HZsYzWV4murfzGRJ0Zj2Bya56vxpHTh7Kkytpp+X1ya7DSuYwcY4/OuP0T5ginkZNdtpy7YwB0HeuhbHFfVsz/Ekyx2U8ZwoKHn0rzB+WbbyOtd/4qZZI7jc21QOv9K4eWPY2f4fXFMEQJjPJwKkjgkkGU2n1GelMC8f1qSEoM+YrY7EUn5FH6eIuRtj+ZvT0qVbeQLt2HcazbOG6aNX2ttPPPBFaUC3zrtil2sBnB5/Q0rkIbJCqBi7K5xwvX9elZdxp8F1qLqbqYvCFJt403qxOScn8uPxroIY2GBMsbyE5GMgD8KlihhhZ9kKYY7mbaBj1IPUGpkWY50WeyYSfZ4wZG3IGlKSg4xuXGD68Zx/KoILIu5ur6Sd5mcnzUO8HsQEVuR+fQ5BrUtm05ZJ5tOmlaYkBzIrvznAGWJ/Sp7qfUIlH+j7YsBp5BanykHc4BORUiZTK2ryiNY52uSC0lwVACrjILg9OnfFUbi9urpUhe1tmmc4SRGZtx6A/LkA4POTn0zWpeaTZ39jBcG8ubdxIPKhWURiQd8p2B9+1PWRJLSNQFMqscrbT+SmBx98DB+v8qQGZqUWh2zxNOsF1qEAObTcT27k9V+pHX2qHRrnTlu5rrVUhsHjUD95cKwO7+FVBJQAY9a3Hs5I4hNPYK8KLtjh+XCg87ixAy2eeM/hWfeQw2rwSW+lzzoXwwFuqp5jYwwzkd+ucD3pWZSZU1u787S724s3VIkjBiF5mJJJMYCqQMtnkA+prxrxBrNjeQ21rc7YILyQSzraK5dcfLtjfIOGAYHOcfNwOK7vxM1xqTjT4tCL4naRDcTxvGw246LyrdeQMYP414N4zjtLPU5VSaO6azULKLd2xGWUZA3E9MdTycHpTtzOzBuy0Oqf4daL4iupbjT9QgiuGc+batk+Vz90NwGIB5AyRxWV4q+D95YyJbwAXE7H9yfIfkjHIOPmHPINZngr/AISK3ki1PT9Rso4yWT5mZiB1xkAc9O9ak/irx1pXif7RbrBqMsabo3eUqcEYz8zHI5Ix/KsIQkqloSNJVbw95Gtq/wAO9Y0ywtdU1S8jgm8ry4S1qJ2Bx0DEfIOeMnjNcangHXL6ZbiXWI5irAAzp5iqAchSp4I9q9Dm8afETUNLitb6PTWjcZnDQKI4mz90lnXce/FZOpwfEhLUTafPoCJPzvWDbHGPqzEE9OmetbYdVPtoiq47xG2vgCdDC19dfaGjiIiURKIhk8sEA256V5L8Uo0stUuLWO6gn2LgvEijg9jgda6LxbqOsN5Eer+Op4trgTw/6uILg9ozk89sc1574qu7O4tIWskYKBy7H/WdsgY4zxW1RLczpSeqM7Qo90gO07c4ye/tXbRoIrUbgMgd64rw7jzgM459OldpeyRx2SrFncRzk1ZJyviZpPsErqONwz7CuQm278KQV7HtXdarZyzacshTETThS7D5QfSuQhhhkvpLYMqrIcRs/Y59uOai+rLadkJci1a2XEJWYLklTwaz8446ir1xp91GSFhfhiDgZ6dajaJdgY4jlzhkfgEf3hn+VVck/QvwX4/0q/nMd4s1gjAYmd98ee/Pb0r0W3+yyQLcQ3STI2AJISGXn3FfGyjVbKUoBPGckdDz71p6R4m8RaZdO9pdTwSAfdRyjEe4/OiUGEbM+wQseNyxtIehKru56YqQQQyKUmhAjI+ZSO3cHPQfWvA/DXxl162WCHULSC7QERr5uVYfiOvT3rvdO+Mvh+5g2XlldW56Fkw6/wBDUFHX2zLYoJrPTzGS20Rbgdyf7HOMfyq3JukcOt7AYHOXtsh5FOOmc8Ad+DXIW3xG8OgTfZ9SkmIG6JJwFBGOVPpz0xXnOpfGK+tddJi06ysjIWb7OIXDOi4wxlB+Yn0HpUJNjZ7bbs2oT/aoGtXEB2MVjJL9j94jBq5LYxviezgZZC20Fk2jA7N3x7CvK9J+KmjeIrq1tdak/st/Mws3mARpIRwUI5GR65FbGp/Ejwvo8zQTa3eX6RHyo47ZRth4+8WPDE++ce1DumLc66WG/TUUWyjtjE3z3EgDbwT/AApntxyetVTe3U32mOa8ns54x5RZSkw685XAA4GOpNcjqPjzwZLak3kN9Z6fcsD9oeAMkxGPm+UnPvkE81peIb/T4/CiXVvPbXO8j7ElmxjG5s4YdCwwVzSvcNjn/EV7rFncm2ttSM8cEYMP7gJLAG43ZA5x83GB0NfOetRxr4j1icp8sgCyIxBkUg4zIRxvPJ9uler32h6xY2rSRa1cWzFGmurtZsPJ/vZOdo6AHjmvJ9fnjsVlmtGN5bwzYlkVdwJxk59RnIpRabLaaR5zJfbb+6VWuIgXPlLFMYwv5ED8cVQn1PVCwMd5eBMfxT7sH+tbOm6ML+9Mmi6hE05UlowvOOpOO1bY8A6nqIec6hpwIwCN2wseg4J6+uK6o00YNnDXviHWmURvql0/H8RyR+J5o1XxHrWp2Vna6hqVzPFaR+VBGXO1FznHua7mL4PeL7twbexjY9N4lUg/Tmpf+FF+LoDHNqTWVpGxJYSXChlA9Rnik4sq8bHmUsmCu1A2SMlutbviZbaHSrNEbLzRK7Y9a177wv4c0y8kgutd85ohkRWwErs+Oh4CgZ9zXJ+IpGa7ij27URAo9SOxIrKUVdFw6lnwtb+ffDjkdz2ArrLuPYrBuoFYngqMqHmDcbSDx61q6nIfMkGQeB9K1ZCNCTbqHg9dOYMgiUy/KvDZJ5b9MfWvI7r/AI+GMfAVsCvarK1li8OXsnlEmRFjXjlsf/XNeXXmi3UUxWRRHzzuOK441LSbOt07xSNLwd4vtdIt54tY0OHU45CB5+AsgA6qWIOaq+LPEOi6hdpJpejm2RQQVlZSD6EbRxTLextbGOSO9RJo5MZRiQQRzkEd6y77T4JLh2st6xZ4VuSvtnvVKcG7kexlsj7atra0FwPtEMN1bBhhgw+cH07g+1M13R/Dd6W8vS0Q9mYnd/OvHtN+IFzGAs3zDPJHBrq9L8eafMUWRZU9TjIrrVzneptzaC32ZrUXkrWzsGMTHIJB4Iz0PvWQ/g+SKOeVriS4UdFPVT/D9R19+K318X+G54/LN/bmQJuCBvm646depo0/VIGeaeVofs/ltgiTBxn5Rz146+9F7aha5yS+G9Qdf3rysVI4TGcd+pGD6daytQ0++sb6GOWSSS33BXduDhhyvsRnBrU8UeJVtdQT7KY57cgbsEh09x6j9fr2ZqWpfbDcWitGVfBG196oQoJwepq46kTuinNZ3E2gxwW52GTy5AG6NJH91vwyfzrR0K+vL2xnh1g5Vbl0ljIyi9+F9Kl8PMv9gIk8sYEliAPmyQWZMH+Z/Ol8FyQrq1xZTRrcwTF1cNz3GT/OpqQvHQqDs0R+G9PibUb/AE2+jmmt3iZYgsmxkzyrgdDjGMHqKrW9vrWgXrfYZt0ixNNbSI5DbeNyY6H1yOetdJcNHYXtze/Zzslvktotq5JCAkgD8RXP+LdSm0WXw9JbNHJcRi6lLOMgDGOe3XpWMYtwui52jOxXsZI7/RJZotSCXTndMou2QJzxuDcEZz0JxmrHiCO/a1tDCLSOMxorhpgGllYKSqqo4HJ59u1TeBo7e61ZZ7iOJ2ZC0m5PlcHg/LTvipbyWcmnnTfOja5icwhPl+Yffx35A9ccVE4/vOSwRfu81zwjxqG0/wAUSXGnyvAr/O3lAoFJ7DvjGKz2j1NNN+3W88xh8zYxJOFfGcA9DXo+laLbayWh1FRICCR5ZxID681y+tafeWFjJp6zebZxyGQRshV1Y9yPpxxkVulbQh2ZzS65rSgR/bpwo7CQjFIl5dXLn7TeTP8A3i7liR+NQTEq7KmAePmqSA+ddL5u9wR1Y81nK7di7KKudx4H0qa58PSXsdm0rPcMiynACgKDgselcb4jtbiHUXa42FiT90k1614Av2tfh9DYRfIJrmV3c/gPl/KvKPFUpfVpU37sNyc9654X9pY6ZfwkdN4Mgzpjsc9uKsXKD+0lUAgEqMfiKPBfy2BXJwcVciga41eNY42Y7icAeldc3ZNnLBXaRc8Ra9rF1ALaOSKCJTuHlR4OO2fauGvIJLzVrYSMzGS4QMc5ySetepWvhXUryBS1pJGpH+skTaP/AK9UrjwTFZ3Mc+qapBbAOGCIMk4NcCmkeg4s4HxJpxj1h4QdyxfJ+PepLXS9w2qrHA7Lmu98jwtBcvMkM99K7ljv+6MnJqddfNqwW3sraKAjIXGDn61nzI6acJJbHmCXjAfe4qwt88aK6yg5GflzkU/UvD2p2Um3ULee3I7SwEZ/GoP7Pi8ttskruBkKuMH8zkV6aknszxmmieLV5Efdke56VqaR4jdLoJMwML8EkkbfeuUkhnDbXhkUdjimriNvmfj3rRSVhXPQLrWLK8lC2wZ/L6MRkNxyMelUdO1uaNxbKVLIrkcYO9htVcjtk8Vysd0iZKsAAOSCQauaXf3NjcxahEqOYpFaIE8EqcjI784P4UXvsJnWXGtXNpN9jaaIrA5hZo2DjK8ZHtWx8M9Xdtfc7+FBOc4zz/WvMZGfeX3ZLZJOepPrXW/Dxdss8snEYXBzwCfQGorT5YOxpRhzzR6Lea9HZzQxzRkvmeTDjpu4BPfgZ6e1ed+LfFMmpanbNMsbrbQ+UvGN2Tk1oa/qVhNqFzK0t4SAUjZGCRBcdST8x59q86kbLhpCSTyTmlRfuIVdLnbR694U8QQsk15b2kd08gCGNjsX5uowPTFaXxe8TXEuqaKokVZbOFtvlLtVd54x+GRXl3hq9jhmaFJ9kcgO8MMqfc47+nWodW1WS5mN1I4ddwWPB4AHT+VN6Mz6HbPdIkqyQqI3XBBH60zxO0d7JBdxxQxoluU+UAc5JOR9T+Vcc2rSPBuklLnOOvfrVsaiZ7Ax7ucHODV6MlJo5fWYVjuXkjUbc8iq+ntuvU6Zwxx+FLfSeaxOSfWmaeVW6Drx/D+dY3XOa1PgPWvDE0Ft8PYS4LSsjY+UnALsc59a8sv7Vrm9aWEhpGYl4jwynPp3rtNQ1y8h8IWFrbsFjjtgFx7kn+teayTs0iuzEtnk561z0U3UbOqsrQR6L4fd4LMRtG+SvHy13HwndW8aDKozR2bkKT8w6fNj/PWvHI7po7Xd5zZA4Aaux+DOsWWh6jqeqajdCFntvLiXBZmctngfRa3r3cWkc1P4lc77xTrl/e308bXDJGrEBY2IH6Vx7+Y8kjtubg4LHIz9aq3XiKCW6UqGZpZBk8KOTWZda7dy7orGwlYNwCwwOPQ9/wAq46dCfY9SWJow6m9bAxqSwDELufHQepq1Cti8KTXWs2FsHUFFZy7kH1VQdv41jWXhzx3rKpJJDLFbqpANx8sYH/AsCr0nhXTYVA1jxpp9s3/PO1RpQD77R/jXRHB3+I56mZdIo92vvEvgi4sS0moRlImChHiZ3kGCchecjJH615T4iGn3dpJIujQNcNJnf5QiCID0AXrnjOearSxK0nJ5yM8V1ENtHcad5mAVCn5T1Y/h3rkm+XY3jBN6nld1BNHcP5EKRjPyohIAHp1qs/2pThYQT7muwvLNdxbaeT1xVV7FTgn7vce1Vzsr2EexyxinnO2ZkSEA7v3YJP0NVru3ViCsiQxYA2lfmUetdS+nxsTjkevQUQ+Fr+4AaG0kK9AzDA/WtI4hxVjKWDi3c4yAW3mGLZNcNng42jH0rcEr21qYYVZT0G0/dz1P1ropPBPlbf7QuIrXOPc/hV2w8L2LRM8UjzqmQWPf1rKU76yH7KytE86vlumBSHdIAMH0z7VShs7mbLSRmNc7cyHAz9e1dzfi32NDb2ICA4y65P1rNXT5Vm35YPnpnt9K1WI1MvqTfUwLS4Gkx3Ct8106BYihBEYJ5P14wPqayWnZ5MfL7DPT866TU9LKoXC9+eOprmNQtvLYNgj0NUqvMyZ4blWrL6HADsrBe5I4zUschVWwcL9ai0C5ifNrd5KMQC3Uge1RNJLbXrwtj5HIAPT61tBu5yyjYjvfLWRth+gHSobX78jHt7VYuWtlYqwZmb+PG39Py5pLGFTC7e+MetTIdro19eMsej28K8ARIBz14Fcg0LJIE3DOTyOld34jh3bVwSUQIMkk8AVx2o2s6TLIY2MZ43AcAjqPrU0pXZtWjaKdx0nmeVHCDvZugx1Pauyh8M6TZ2UMt5qUK3QjDSxb9xA/iGB7fyrkI8eZuSTDAcEjkfStPSdC1jUQLi1t5nTlfMZgqn1HJ5rd1Iwepz8jnojqX1rwbpaFYbS41Fl6PIRFH+AGTUF38RL6BFXRbGzsY2H3oogXz3yxyetU7v4ea/ZSJbXf2UZRZNyy5CgjOOnWuj8IfCm+1GNZZBLNGD0Rdig+zHg1jLFx6M0hhpPocZf+I9avJLhdS1K4lEwCklyxAB7c4rOWOa4wITey7R/Cv+Fe1N4D8L6Ygj1FgknIZYvnkXHck8LS202nxk3FlKYrcARxy+WGZweTnbj09K46+O5Fc0lRcSnJtd+PzY8V2HhJVubVreaOURKh2yAdT6c0jHwzpow1ubnqd+3cT+dR3HjCGJdtpaBFXgd+PwpTfMtEeglqEXhe9kJRniQknaxboPwqeTw7o9gwbUtSXdydg+Xj9TWHqXiDUL2QhWEKdgmRWRIZn3OS+e5Y8mjlkbKLZ1kuqeH9OUjTbPznxyxTGT35PNZN7r+oXGVV1ij9E46Vjxw5bLfN6jnmrAj3N3HoKLJFKCCeKe4AkkMhycKcE/hXT+CbGWSK4jaMqjKCC3fBwcVStoriayhhtlneSNuAhJxkdeOlb3h6K70d2uL+WOAGLYisdz+vCipumROOmhw+raf5OpTxbTlHIB7VVubZLWJpZtsKDkk13Or3OjqXuLW3+03cjbmeYHaPwrB1RZr+0vbeZkVAqyHCjbhcn8RnFJ2uNylGF0ji7uGTUraX7E6iQAGNGAywyBk+n864e5jkmvls7q6ico3zJCuR15BJrWkvJkxA0LJGJTIyoPv88D2GKw4bedL9rhLNo4RkNnrgnIrvpqCSPIqSqNu5cbTWhk3Rxls4CkL37/Slnsp552cwSmTA3fLXQaVfWQskWVsOPlJ25BGev9K9A8Mt4e1OL7MbmHfIBG4eQIyjcMlc98ZGO/tXTGCOeUjw17S7lu1hitZXlc/KoU5OOtdd4O8Ha9rsUsen6ZcSiPMkhjQsQFHPA5r3LR/APhKxuYtWi8T/ANjX0Lb0a6aFomIPIZDjIPpkfWtLTfiNZaHcXMPhC30+/wBV3M0ogt/3UcSAgPvU4Uck8npx1rOqpLZDjJM8PmvpdNtjEsNtcPv3Cdk+bBHTPWuBW+uP7RnKSlEllLMo5B57127CXXL28mUwQJuaRieEXvgfXtXn9jta/UN13dqiC992NHK9NXLN1czPfRRiONOg3CIA817j4F8PyHwpp89xNBbQSoJMl8swZuoA5H414jNNNc6ztmVFMWRhR1x0Jr6A8NabdvptpaQxTOwhRNiLk8CuXF6tI7MvjrJ3NW+1DSY7+WS3sVv593yz3LfKPog4xVGDxBq11HLqsl8z2OnyZkSMbY1wMhRj1P17Va1zw3d21jLumgtGZDiOQ5duPQdPqa5bw74r0/w9cJo9vatc6fcEi9aVwWV/UDGMfz9a4K8uWOiNMRPlj7qKuo3K69A0Olu808s7F5JRtBiyGP8APHB7GpPFXh+FLW0t2vrZ7YlnUxNghh2PTPX61t6pZxrrDvbIVLDCxRLg8/xA49McdqsapBp2oR2ypeWumxwIVZJVYsZCcnnv259c151Ku601fRdDkg5VpLmdjkC/mA7nGD2NOUcqfLOPTNX7DRdRviNlqwX+8/yjFbVp4ZZ7iO2kvYt7qSVi524x1/Ovec0j0k1c52+j8qfbBN5ij5g4PY/19qjjuEhjZZpSzAcIvLHNamv6abG+lhSRtiAYXI5471StLWBUEjcEnkbaylV7HXTp3RHDcTSDbHb7UP8AEetbvhS3s7q8it7y3JkzkHzDjA6jFZcEZztG4fTvW14TtL+XVbeS3sZXiR8vJjAA789Olc/PJs2qUYxg2Q3N5dJJJZxySrBDIybVbAbDHB9/xpwEYjDRhgcfMCe9XtS0bUo9WuisIELNuDlwBjFU5o7eDCmbznHULwv596vW5lBwjFMrn720KT26c1fs7WJIbmTU3a0tZIPLOeHk56KOvSqiMrQtsfymByoXgt+Nbvj1Ek0HT5FyrK44OeMoP8KpRe5E6vP7tjgNUl0m2lMelWikfxPIuCPxPJNcn4gYvHtKxqN2SyrXU/ZWmY+XG0jf7AyKz9R0XjN5dxWwHJVjlvyFa0273ZzVoRUbHCJLJGePkUseccVqW2p29u+yS0hnXb1DEA5qa+Wx0zUY1hb7VC65KyrgA1oTR6BcLCvkrZdA537DnjpwVI969SnPseJUi09TPt/EMVtLJNb2LRlhtBaUEYOMg5B9OvWnSeKNQ8kWen3RtIP4kgOC7Hjlup/HNQ6lp+lq/lR6nFsYkuA+cD8B/wDrqW3g8O28qW9o0lxcPhBLLkIjHjd7Y+lE33ZKKt6+y0nwBiMEHAwNwHOPX61zWiLu1Bfz5ru9fuNIsdOu7aGL7dcNCyNdPwqk90X+tcRoaFr0Y9OM1jT+JtG048sUjqdD8KzTaxFc/aEkiklUyAgqQCeg9a+mDrElpo8g0+GGzXzBGDGMHBBzz1PavGPh8qz6xp9lNIkCPMC8zfdVV55HXtXr91e6TDY/Z4bU3zq5ZZJuEz0yFHX8a5sT8SOrBRumY+qWNxqlptgjuJgx/espAU+zOeB+dcV4q8O6ZosVvJqNyHmm3FIrc5xjuzntnHQV2HiDxDf31kLV5AI1zhIk2r1z0Fcb45vtPvfEMMc0uY7RUtxhiMsFGeMccnmuGtUUFc1xFVQVpbFjQvFd1YtCZ4Y9s0Ig3IuSzcEEk9fQ9KytS0251CVbi+1SG1jxhPMOS/vtB/Wphe3ReC10u0jkRIAN+Mh2b724n0xxj1rPukQ6r9oubfzLfyjGyBirRyBuASDzkZxXk05JVrs8uOJ9nK9r3OwutQu4bm4geRm8pyAGPOO2Kfouot9uinl+VQ+1sdADx/UUvjfS7o6pFJbbQkygsxYABhx39sU228MahBbtLLINqpuEKHqOv3vevppuMVqelC8jb8WeHzqIS705F87dtlTgBh/e/P8AnWZFoVtZKDqWpxRMvLRp8xFLdeI9QNn5I2QLtwdgycZrDeTchBYHJzk1wyaR6tKE7bnQSah4fs0xZ2TXcx6NMflB9fT8hVSfX9Tmj8l5ljjI27Yk2gCsaNkAb+I46+lXtL02/wBScLb2zlSOH6KPxqbI25Ut2KJvNVvMnkkOMZZs/wCRULxyFsINzZ547Vvf2NZ6WkTatdkzMNwhhXcTj3qVNctbWQtZ2MMRIwruNzn3z2rVOxztc3wlbTPDmo3gSTy/s0fUNIcZH06mtnW9U0ax09NLuANSkhwCNvyk+ufxrmtQ1vUL2QedcNtDHCAkL+QqgIZrichIyzMSQqDP5Cp5ylh+siTXNenvIGt7W1S0TuY+DiuHu4txJxyOuTkmu9udDmjh8y8lS0TGCJD8x/Cua1STT7YlLeMzkfxycD8q2g+py1FHZHC+I1w0b7fuoRz9azvPbDgZYRgEqegFbXi+6kuFjjfGQpIAGABntWLcBltbjb04XP5V30XdHlYhWlYerK0S7GRCfRq1tNigRYtgM1xIQsahe5Nc1a8sp962bFmF3blWZSBuBBwQeadUwjuibxBZNbabObieNZyQBCDliM859KyfDkQNyQ3TA6Va1u1uE003DRssbyhcnjJ5NO8Jw752bHQ9aiibV3qen/DrR7nUNYSOytzNIsbkgDhRxyfSvUr3SLHR9IGoa3eB1fKJDanduI/2un5V5z4ENxHeTLZNNvMYVvLzkjPTj6VrePLiaBrLSLm/UxW0fmKioCxL7vlI9veuLFTSk7nZhm4015mL4v8AFzPbmz0e3S0QldyxDc7jcPvN1rJuZbrUrKKee1tRJLjzWiG1y4BwR7Vxeo+I3GsO9naQRrBznBBde4POMe1dlHf2SyWkH9n/AGmQrHJGCxRGdlywDAnkHpnrivLxdKcnHQ87Gy9pPl2NLwrqMGn20r3dtHLjgK7EKR9R0PrS+LY4/EVhbXVvpy2iZBWOAZBGD83IzzWbrEMdv4luLmNb+3t7wxb1Co0UgK5MZBIPQHtW5oUn9oyXDG6jVC37qNlxhV+UfLg46V5Vek6P7yG5xSVtLnZfEGyMd9cwhCfLn3oP9lufyzUfhe4klt5bW7xsVQI8nnb0wa6T4gW63BguywAdTFI36j+tcJb6jZ2NwdzSSsgKsR8qj2x3r6/ER1PoaO1jOltZpL6S1t4ZZzvZQApPANXovDzBRNqN1FaR/wB0EM/6U6fxPcSoVjcQ7uojwD+dUI3WZSzsd5PTrXIoHd7SVjSS80GxYrZacbmUD/WT8g/hUF1r15ex7RKYwDwqHCj0ArMmQxl/Lb96x+UBc8VcsdAu/JFzcbLKHOd8zYyPYdTQ0kiVdyNTXiZfsdxtA8y3U8HhT35/GqdhpN7fN+5hZu7OeF/M1r295psVksMUAu2t+FlnG0HJ5O3/ABpjalPcxESTFlA4H3VH4CpSubQcoqyRGNK0mxBk1C+81gf9XbDPP1q02qW0WhXcmnWf2UxlYwwwWOcck1nxCSdf3al9zcDGcmpvsaWtlcxahIYVnxhQMvx6CnYibvuzmrmSadTJcO8hz1Y5rLvNMuJFLybYIx1eXgf/AF66Oe8ht4yLK3EJXP7yT5n/AA7CuN1m6nuLh5HLSOWzljk1pGLMJ1NLJGN4vsYoVs5LZvPE0b5ZxtyVPIX0/HrXP6mY/spDb03nICgdfQ12PiKLGl6XDeJ5bbZGUMvYkYri9T3wyFGww3HB7Eetehh3pY8fE3buylZrkjg5rYsJHt9QinXA8teCRkZxxVS0wQhCg4Hepbtd8czSZAK5CqMdD/KtKuqMI/EiLX7uScL5khkZnPJParvhJdu89iTWHdXBmhtULL8rHI24IzjknvXQeEVLAcY5OPrWdNWRrVlzSPS/Cd/eWOk3Udu/ltcuA7KPmOB0B9OazNYhuhqMkt6xtsRiQCT7zAZ7duvetrTPFNj4e0eIxabEboSFZrhhubaW/h9OK4HxhfTXmqyXkrSB5Z2GOpII+XA/MV5ldc0mjtjPlpRic5qVzZLIY7KE7RFuaV+rnv8AyNdJ4NMk7wwWsE81xMHYeUq4GCCCQcbuh9CMcdao2lr4d+w/Z5o5Lu5d9hZNwwxxlSRwMZ5/nXrHhnw4bTTE1SGOKGO3umtgIAu63x/q2Y85BOeT3xXDjMQqVJrl+88qvuzC8WabrbpYJHpVxPB8rSNErLsbPTJ6AHnB9atWGhzNawu0rpKkYjJt7gBh3YMQe55wap6HrviHVfGdr4d1bVbm5imuRHJFOvUhuRk9+nT0rpfHehLpksWl7ZTDFho3TliDnAOB/nFePVr+ycaMt91Y5WouN7Hpet241DTLu3XG7ZvjIz94c147q6rDfNkcS8gdvzr1mKeUTZHZufcVxfiW1j0y6eWSzhuoxIVj39QfX9RX22Ii90e/TlyzRzGnWNzcSM0Ftkd2H+JrSe3s7RVW4uhI55aKHnn3Y1qWeqQ39kbNoPKYr82zgfh6Vy9xG8dw8JI/dkqD7VwOTR6VJe0lZmtJqiRRD7Ei2nGN6/NIfxPT8MVSN1NLIz72LZ6uc5/E0WOl3VypmLLHCDy7HP6DmtC2fR7QgRwS3s4/jk+WMfh3qbNm0p06bskVtJsdQu5n8mOSQEnkcKPqa20tLG2/d3d08rD70UHI+hY8VU13Uri60yyniYR2zuY2jQbRux0x6VRzO/yR/M7DHX9KfLYzdV1NdkdRZ6zaQReXp1otuMdTy351iayZZ5xIUaWRhj5SSSasSWIsLZJ9UnKbvuwxDJP49BQ2sTLdQRWNvFaxGQKzN87sD/KmloZ8yWxlz2DxR5vW8knny/vMfw7fjXP6tLFbkraw7D/fbDN/gK6bVWkbVpYEj3yNhmy3X/PpXNa/9jtXcXDvNcDrCowq/U9/wrSJk7PVnOX6SXV/aPI7sN+DuOT1B/pWHqjQHU1SWAuqhCw6dhz+VdLFctd3cKlQqKshVFGFB2H9feuV11mTV8sefLT8PlFd1BaHk4p+8dda6boc8UdwIbdYkQI4jJVl9CRnJY+9UrvRbGC3ea8uljaRDIIl+chc8KPes5LqPyE3NlhH74J5xmqdvDOIrma7kEaCMHJy3y54x/8AXqKkZR6hTnByV0ZmrS25aP7DEUEaEHf82/nv2/CtPwzdXRCLBp8RkPTaG6+uM1gs8UhdrcOECkfN1Ndp4S8yK2Qo21sdfSnCVlcis1zEOpa4LfS7uz3KZHZleVIdz89VBJAA+n51U0bTn1q1nure9NuLgAPu5kV168Dp/wDXrpvD1vouqaRdaHeafDa6ik5uTqKlneVCpGwjoOea4/StFurfxJe2kl21uLdA7eUT+9BORyOmQc815VSonGVnZrUnEVeWKaelitc2dza3dvBbzH7CrAF14BbqSfr/AEr3H4ZeKtPt9IvLDVPKtNQaPygspHlSnjDfj36881y2neEEn8B+fY8i5dtodjlQpwOT7jNc9BD9jkNvdL5ssTeYrL/Go5APoa8ytXp42Lhf4Xb/AIJxzk7q/U0V1C1uvG8V15pW9hu+WQkbMkKWB6HrT/HHxJ1+712K6jvo7C8ggNpcbUzHOVcneAeAecH6ViabHDDJ5yk/bZiXBcZ+ct3x2rJ8RwwjxVqX2qKSdXnkkVFcDG5s5Gc100MPRlV1V7LS41KOqP/Z">
            <a:extLst>
              <a:ext uri="{FF2B5EF4-FFF2-40B4-BE49-F238E27FC236}">
                <a16:creationId xmlns:a16="http://schemas.microsoft.com/office/drawing/2014/main" id="{225D3DC1-75DA-4262-8D4D-93C1889FDB65}"/>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8" name="Picture 7">
            <a:extLst>
              <a:ext uri="{FF2B5EF4-FFF2-40B4-BE49-F238E27FC236}">
                <a16:creationId xmlns:a16="http://schemas.microsoft.com/office/drawing/2014/main" id="{E435BC5C-B9EF-9824-9765-174978AEE78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6760" y="2271945"/>
            <a:ext cx="3962400" cy="2623063"/>
          </a:xfrm>
          <a:prstGeom prst="rect">
            <a:avLst/>
          </a:prstGeom>
        </p:spPr>
      </p:pic>
      <p:pic>
        <p:nvPicPr>
          <p:cNvPr id="10" name="Picture 9">
            <a:extLst>
              <a:ext uri="{FF2B5EF4-FFF2-40B4-BE49-F238E27FC236}">
                <a16:creationId xmlns:a16="http://schemas.microsoft.com/office/drawing/2014/main" id="{E9FB7DEF-C1AE-0FDF-05D4-4C71E43A957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04048" y="2271945"/>
            <a:ext cx="3491880" cy="2618910"/>
          </a:xfrm>
          <a:prstGeom prst="rect">
            <a:avLst/>
          </a:prstGeom>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A5CCB350-B76C-41FC-AE69-633CA55F79C0}">
  <ds:schemaRefs>
    <ds:schemaRef ds:uri="1c5831b9-66da-4f16-a409-834213ecdb8e"/>
    <ds:schemaRef ds:uri="http://schemas.microsoft.com/office/2006/metadata/properties"/>
    <ds:schemaRef ds:uri="http://purl.org/dc/elements/1.1/"/>
    <ds:schemaRef ds:uri="http://schemas.microsoft.com/office/2006/documentManagement/types"/>
    <ds:schemaRef ds:uri="7d91badd-8922-4db1-9652-4fbca8a6b7df"/>
    <ds:schemaRef ds:uri="http://purl.org/dc/dcmitype/"/>
    <ds:schemaRef ds:uri="418e8c98-519b-4e3e-a77f-7ee33016068f"/>
    <ds:schemaRef ds:uri="http://schemas.microsoft.com/office/infopath/2007/PartnerControls"/>
    <ds:schemaRef ds:uri="http://schemas.openxmlformats.org/package/2006/metadata/core-properties"/>
    <ds:schemaRef ds:uri="http://www.w3.org/XML/1998/namespace"/>
    <ds:schemaRef ds:uri="http://purl.org/dc/terms/"/>
  </ds:schemaRefs>
</ds:datastoreItem>
</file>

<file path=customXml/itemProps3.xml><?xml version="1.0" encoding="utf-8"?>
<ds:datastoreItem xmlns:ds="http://schemas.openxmlformats.org/officeDocument/2006/customXml" ds:itemID="{D8650BE0-FF67-4CB5-BD5F-AE35C54CB6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418e8c98-519b-4e3e-a77f-7ee33016068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1559</Words>
  <Application>Microsoft Office PowerPoint</Application>
  <PresentationFormat>On-screen Show (4:3)</PresentationFormat>
  <Paragraphs>133</Paragraphs>
  <Slides>18</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Lucida Grande</vt:lpstr>
      <vt:lpstr>Times New Roman</vt:lpstr>
      <vt:lpstr>Default Design</vt:lpstr>
      <vt:lpstr>Pre-1919 methods of construction</vt:lpstr>
      <vt:lpstr>Session objectives</vt:lpstr>
      <vt:lpstr>Session objectives</vt:lpstr>
      <vt:lpstr>Tools of a pre-1919 groundworker/civil engineer  </vt:lpstr>
      <vt:lpstr>Pre-1919 measuring/surveying  equipment </vt:lpstr>
      <vt:lpstr>Horse-powered machines </vt:lpstr>
      <vt:lpstr>The age of steam </vt:lpstr>
      <vt:lpstr>Pre-1919 drainage and sewers </vt:lpstr>
      <vt:lpstr>Materials used in pre-1919 drainage and sewers </vt:lpstr>
      <vt:lpstr>Materials used in pre-1919 drainage and sewers </vt:lpstr>
      <vt:lpstr>Constructing London's mains sewers</vt:lpstr>
      <vt:lpstr>Pre-1919 road construction </vt:lpstr>
      <vt:lpstr>Pre-1919 road construction </vt:lpstr>
      <vt:lpstr>Cobble and paved road examples </vt:lpstr>
      <vt:lpstr>Use of tar as a road surface </vt:lpstr>
      <vt:lpstr>Edgard Hooley and tarmac  </vt:lpstr>
      <vt:lpstr>Edgard Hooley and tarmac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172</cp:revision>
  <dcterms:created xsi:type="dcterms:W3CDTF">2013-05-28T00:38:54Z</dcterms:created>
  <dcterms:modified xsi:type="dcterms:W3CDTF">2023-08-10T13:30:02Z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