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256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38" r:id="rId13"/>
    <p:sldId id="339" r:id="rId14"/>
    <p:sldId id="340" r:id="rId15"/>
    <p:sldId id="343" r:id="rId16"/>
    <p:sldId id="344" r:id="rId17"/>
    <p:sldId id="345" r:id="rId18"/>
    <p:sldId id="341" r:id="rId19"/>
    <p:sldId id="342" r:id="rId20"/>
    <p:sldId id="267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son Walters" initials="AW" lastIdx="4" clrIdx="0">
    <p:extLst>
      <p:ext uri="{19B8F6BF-5375-455C-9EA6-DF929625EA0E}">
        <p15:presenceInfo xmlns:p15="http://schemas.microsoft.com/office/powerpoint/2012/main" userId="Alison Walter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CED203-BF4B-4F2A-83A7-333BD385BC85}" v="1" dt="2023-08-10T13:25:46.2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7" autoAdjust="0"/>
    <p:restoredTop sz="49467" autoAdjust="0"/>
  </p:normalViewPr>
  <p:slideViewPr>
    <p:cSldViewPr showGuides="1">
      <p:cViewPr varScale="1">
        <p:scale>
          <a:sx n="67" d="100"/>
          <a:sy n="67" d="100"/>
        </p:scale>
        <p:origin x="106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2023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Progression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(Level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202: Changing practices over time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60294"/>
            <a:ext cx="8153400" cy="2495273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Pre-1919 construction methods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Stone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46950" y="1990296"/>
            <a:ext cx="357697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Slate is a type of stone that can be sourced in Wales. </a:t>
            </a:r>
          </a:p>
          <a:p>
            <a:endParaRPr lang="en-GB" dirty="0"/>
          </a:p>
          <a:p>
            <a:r>
              <a:rPr lang="en-GB" dirty="0"/>
              <a:t>We frequently see it used to provide a weatherproof covering for roofs after being split into sheets. </a:t>
            </a:r>
          </a:p>
          <a:p>
            <a:endParaRPr lang="en-GB" dirty="0"/>
          </a:p>
          <a:p>
            <a:r>
              <a:rPr lang="en-GB" dirty="0"/>
              <a:t>It can also be used to build walls.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0777DA-E3CD-9A3E-CCA9-8FB3FD1F3F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256740"/>
            <a:ext cx="3860574" cy="23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946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Timber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46224" y="1884894"/>
            <a:ext cx="833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Timber has been in use to create structural frames for buildings for many years. Some timber frame structures have been in use for centuries.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33BD9C-B558-0F7E-20AE-26AD7B6211BE}"/>
              </a:ext>
            </a:extLst>
          </p:cNvPr>
          <p:cNvSpPr txBox="1"/>
          <p:nvPr/>
        </p:nvSpPr>
        <p:spPr>
          <a:xfrm>
            <a:off x="378091" y="2780928"/>
            <a:ext cx="37217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building dates back to the early 17th century.</a:t>
            </a:r>
          </a:p>
          <a:p>
            <a:endParaRPr lang="en-GB" dirty="0"/>
          </a:p>
          <a:p>
            <a:r>
              <a:rPr lang="en-GB" dirty="0"/>
              <a:t>The panels between the beams of the timber frame can be filled with special types of lime plaster or brick, or a combination of both.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771F94-C3CB-34D1-564D-83D491D632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7390" y="2929951"/>
            <a:ext cx="4170895" cy="278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866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41022" y="1556792"/>
            <a:ext cx="833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Power tools as we know them today were not available in the past. A range of hand tools were used instead.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38BB86-D311-4CA3-9E5A-7E6B174466A0}"/>
              </a:ext>
            </a:extLst>
          </p:cNvPr>
          <p:cNvSpPr txBox="1"/>
          <p:nvPr/>
        </p:nvSpPr>
        <p:spPr>
          <a:xfrm>
            <a:off x="339730" y="2298867"/>
            <a:ext cx="40149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bricklayer’s basic tools – a trowel, spirit level, string line and hammers have changed very little over many years.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0E3876-F2E7-F5D6-84EB-2475E5D2AA84}"/>
              </a:ext>
            </a:extLst>
          </p:cNvPr>
          <p:cNvSpPr txBox="1"/>
          <p:nvPr/>
        </p:nvSpPr>
        <p:spPr>
          <a:xfrm>
            <a:off x="339730" y="5081112"/>
            <a:ext cx="5168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Research other vintage hand tools like these that a  pre-1919 bricklayer might use.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5AD298-6BDF-78CD-E15C-B96B35C06D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970754">
            <a:off x="753381" y="3940950"/>
            <a:ext cx="3601303" cy="8389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66242B-2B73-EE8A-B383-B344D27725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0006" y="2849394"/>
            <a:ext cx="3547886" cy="199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245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95536" y="1556792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Hand tools for stonemasonry included a greater range of chisels and other cutting tools.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988DFE-CEC9-0E52-2438-FEE0FE8B4E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008000"/>
            <a:ext cx="3312368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312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41022" y="1556792"/>
            <a:ext cx="8339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Working methods and techniques for building solid walls have changed little since pre-1919. Whether building in brick, stone or slate, the method is similar: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14A12D-5DA9-AB18-E15F-228F1FF67C4D}"/>
              </a:ext>
            </a:extLst>
          </p:cNvPr>
          <p:cNvSpPr txBox="1"/>
          <p:nvPr/>
        </p:nvSpPr>
        <p:spPr>
          <a:xfrm>
            <a:off x="341022" y="2852936"/>
            <a:ext cx="83398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Build corners accurately or set up profiles at the end of the wall to attach a string line as a guide.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Spread a mortar bed with the trowel.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Lay the masonry component to the string line.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Ensure all perpendicular joints are filled with mortar.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0671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Protecting the fabric of the building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32581" y="1479292"/>
            <a:ext cx="8339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Solid walls in brick, stone or timber can sometimes allow moisture to penetrate through them to the interior of a building, creating damp conditions in the living or working area.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9B2803-3065-8FF4-AF09-F28DFE2999AD}"/>
              </a:ext>
            </a:extLst>
          </p:cNvPr>
          <p:cNvSpPr txBox="1"/>
          <p:nvPr/>
        </p:nvSpPr>
        <p:spPr>
          <a:xfrm>
            <a:off x="332581" y="2723649"/>
            <a:ext cx="30729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Damp can cause damage to the fabric of a building and affect the health of the occupants.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8985B3B-9657-C7C6-15ED-6C73EF270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2648094"/>
            <a:ext cx="3072922" cy="325537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DB3BB9F-5A94-01B1-74C6-721CBB1C2CF2}"/>
              </a:ext>
            </a:extLst>
          </p:cNvPr>
          <p:cNvSpPr txBox="1"/>
          <p:nvPr/>
        </p:nvSpPr>
        <p:spPr>
          <a:xfrm>
            <a:off x="332581" y="4297064"/>
            <a:ext cx="30729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To assist in controlling damp, ventilation is very important, especially in pre-1919 buildings. </a:t>
            </a:r>
          </a:p>
        </p:txBody>
      </p:sp>
    </p:spTree>
    <p:extLst>
      <p:ext uri="{BB962C8B-B14F-4D97-AF65-F5344CB8AC3E}">
        <p14:creationId xmlns:p14="http://schemas.microsoft.com/office/powerpoint/2010/main" val="2915863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27FF7A8-4719-DE6D-7D33-AA53B0C82A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284984"/>
            <a:ext cx="5432354" cy="26793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70469" y="1390588"/>
            <a:ext cx="83398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key factor in maintaining ventilation was the fireplace. This provided natural ventilation to reduce damp by drawing air into the building through doors and windows, and up through the chimney. </a:t>
            </a:r>
          </a:p>
          <a:p>
            <a:endParaRPr lang="en-GB" dirty="0"/>
          </a:p>
          <a:p>
            <a:r>
              <a:rPr lang="en-GB" dirty="0"/>
              <a:t>The permeable materials, such as lime mortar used in the walls, also contributed to natural ventilation by providing a measure of ‘breathability’.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46CF97-D8BB-9EA9-9E8E-ED899ACF4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5903470"/>
            <a:ext cx="1475360" cy="23166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C234AA6-E55B-3AD2-BB1A-B127C2808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Protecting the fabric of the building</a:t>
            </a:r>
          </a:p>
        </p:txBody>
      </p:sp>
    </p:spTree>
    <p:extLst>
      <p:ext uri="{BB962C8B-B14F-4D97-AF65-F5344CB8AC3E}">
        <p14:creationId xmlns:p14="http://schemas.microsoft.com/office/powerpoint/2010/main" val="3067074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11560" y="1628800"/>
            <a:ext cx="8229600" cy="280831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US" kern="0" dirty="0"/>
              <a:t>At the end of the session learners will be able to:</a:t>
            </a:r>
          </a:p>
          <a:p>
            <a:pPr lvl="1"/>
            <a:r>
              <a:rPr lang="en-US" dirty="0"/>
              <a:t>identify materials </a:t>
            </a:r>
            <a:r>
              <a:rPr lang="en-GB" dirty="0"/>
              <a:t>relevant to bricklaying</a:t>
            </a:r>
            <a:endParaRPr lang="en-US" dirty="0"/>
          </a:p>
          <a:p>
            <a:pPr lvl="1"/>
            <a:r>
              <a:rPr lang="en-US" dirty="0"/>
              <a:t>identify tools </a:t>
            </a:r>
            <a:r>
              <a:rPr lang="en-GB" dirty="0"/>
              <a:t>relevant to bricklaying</a:t>
            </a:r>
            <a:endParaRPr lang="en-US" dirty="0"/>
          </a:p>
          <a:p>
            <a:pPr lvl="1"/>
            <a:r>
              <a:rPr lang="en-GB" dirty="0"/>
              <a:t>identify techniques relevant to bricklaying.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C99334-60A5-94D9-43DD-0EFD639A20F8}"/>
              </a:ext>
            </a:extLst>
          </p:cNvPr>
          <p:cNvSpPr txBox="1"/>
          <p:nvPr/>
        </p:nvSpPr>
        <p:spPr>
          <a:xfrm>
            <a:off x="346950" y="1361243"/>
            <a:ext cx="8567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Brick, stone and timber have been used in construction for centuries.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914541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Bricks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46950" y="2283129"/>
            <a:ext cx="372099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the past, bricks were manufactured to </a:t>
            </a:r>
            <a:r>
              <a:rPr lang="en-GB" b="1" dirty="0"/>
              <a:t>imperial</a:t>
            </a:r>
            <a:r>
              <a:rPr lang="en-GB" dirty="0"/>
              <a:t> dimensions. This means the dimensions were measured in inches.</a:t>
            </a:r>
          </a:p>
          <a:p>
            <a:endParaRPr lang="en-GB" dirty="0"/>
          </a:p>
          <a:p>
            <a:r>
              <a:rPr lang="en-GB" dirty="0"/>
              <a:t>Modern bricks are manufactured to </a:t>
            </a:r>
            <a:r>
              <a:rPr lang="en-GB" b="1" dirty="0"/>
              <a:t>metric</a:t>
            </a:r>
            <a:r>
              <a:rPr lang="en-GB" dirty="0"/>
              <a:t> dimensions. This means dimensions are measured in millimetres.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1296AA-6AAC-CAE9-D7C4-421FDCC49AC3}"/>
              </a:ext>
            </a:extLst>
          </p:cNvPr>
          <p:cNvSpPr txBox="1"/>
          <p:nvPr/>
        </p:nvSpPr>
        <p:spPr>
          <a:xfrm>
            <a:off x="5292080" y="4698290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Imperial bricks were much larger than modern bricks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E6CF66-CC3F-886A-9885-72B24D0300ED}"/>
              </a:ext>
            </a:extLst>
          </p:cNvPr>
          <p:cNvSpPr txBox="1"/>
          <p:nvPr/>
        </p:nvSpPr>
        <p:spPr>
          <a:xfrm>
            <a:off x="7596336" y="4094209"/>
            <a:ext cx="1475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/>
              <a:t>Image: Mike Jones</a:t>
            </a:r>
          </a:p>
        </p:txBody>
      </p:sp>
      <p:pic>
        <p:nvPicPr>
          <p:cNvPr id="4" name="Picture 3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07906FB1-E112-7201-D9DC-3F3F4635C0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88032"/>
            <a:ext cx="8783960" cy="621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085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Bricks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46950" y="1905788"/>
            <a:ext cx="74654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External brick walls were usually constructed in a solid form with the bricks laid in specific patterns or ‘bonds’.</a:t>
            </a:r>
          </a:p>
          <a:p>
            <a:endParaRPr lang="en-GB" dirty="0"/>
          </a:p>
          <a:p>
            <a:r>
              <a:rPr lang="en-GB" dirty="0"/>
              <a:t>There are two popular bonds which were used pre-1919 and are still in use today: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5683FD-8E28-E892-5B8D-20BF383D20A0}"/>
              </a:ext>
            </a:extLst>
          </p:cNvPr>
          <p:cNvSpPr txBox="1"/>
          <p:nvPr/>
        </p:nvSpPr>
        <p:spPr>
          <a:xfrm>
            <a:off x="346950" y="3645024"/>
            <a:ext cx="37209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English bond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Flemish bond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806F27-34A6-E442-9955-B2604FEC249E}"/>
              </a:ext>
            </a:extLst>
          </p:cNvPr>
          <p:cNvSpPr txBox="1"/>
          <p:nvPr/>
        </p:nvSpPr>
        <p:spPr>
          <a:xfrm>
            <a:off x="346950" y="4869160"/>
            <a:ext cx="8318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Solid walls are strong, but are not completely effective in preventing moisture entering a building.</a:t>
            </a:r>
          </a:p>
        </p:txBody>
      </p:sp>
    </p:spTree>
    <p:extLst>
      <p:ext uri="{BB962C8B-B14F-4D97-AF65-F5344CB8AC3E}">
        <p14:creationId xmlns:p14="http://schemas.microsoft.com/office/powerpoint/2010/main" val="3059739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Bricks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46950" y="1979090"/>
            <a:ext cx="28293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77E3"/>
                </a:solidFill>
              </a:rPr>
              <a:t>English bond</a:t>
            </a:r>
          </a:p>
          <a:p>
            <a:endParaRPr lang="en-GB" dirty="0"/>
          </a:p>
          <a:p>
            <a:r>
              <a:rPr lang="en-GB" dirty="0"/>
              <a:t>This bond consists of alternating courses of stretchers and headers.</a:t>
            </a:r>
          </a:p>
          <a:p>
            <a:endParaRPr lang="en-GB" dirty="0"/>
          </a:p>
          <a:p>
            <a:r>
              <a:rPr lang="en-GB" dirty="0"/>
              <a:t>This is the strongest brick bond.</a:t>
            </a:r>
          </a:p>
          <a:p>
            <a:endParaRPr lang="en-GB" dirty="0"/>
          </a:p>
        </p:txBody>
      </p:sp>
      <p:pic>
        <p:nvPicPr>
          <p:cNvPr id="4" name="Picture 3" descr="A brick wall with white lines&#10;&#10;Description automatically generated with low confidence">
            <a:extLst>
              <a:ext uri="{FF2B5EF4-FFF2-40B4-BE49-F238E27FC236}">
                <a16:creationId xmlns:a16="http://schemas.microsoft.com/office/drawing/2014/main" id="{6A055690-7522-173F-F32B-5942220094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48694"/>
            <a:ext cx="7920880" cy="56013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A3C4D1-2406-50E8-54A6-F403B2C16C57}"/>
              </a:ext>
            </a:extLst>
          </p:cNvPr>
          <p:cNvSpPr txBox="1"/>
          <p:nvPr/>
        </p:nvSpPr>
        <p:spPr>
          <a:xfrm>
            <a:off x="5062702" y="4636731"/>
            <a:ext cx="3455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Note the cut brick used to create the correct overlap or bond.</a:t>
            </a:r>
          </a:p>
          <a:p>
            <a:endParaRPr lang="en-GB" sz="1200" dirty="0"/>
          </a:p>
          <a:p>
            <a:r>
              <a:rPr lang="en-GB" sz="1200" dirty="0"/>
              <a:t>This is called a queen closer.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60A218-57A0-507E-AE5C-4469CC033BE5}"/>
              </a:ext>
            </a:extLst>
          </p:cNvPr>
          <p:cNvCxnSpPr>
            <a:cxnSpLocks/>
          </p:cNvCxnSpPr>
          <p:nvPr/>
        </p:nvCxnSpPr>
        <p:spPr>
          <a:xfrm flipH="1" flipV="1">
            <a:off x="4307390" y="4300356"/>
            <a:ext cx="755312" cy="56880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4CAC6A6-8972-334E-E346-262F7CCB2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2922" y="3717032"/>
            <a:ext cx="1475360" cy="23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312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rick wall with white lines&#10;&#10;Description automatically generated with low confidence">
            <a:extLst>
              <a:ext uri="{FF2B5EF4-FFF2-40B4-BE49-F238E27FC236}">
                <a16:creationId xmlns:a16="http://schemas.microsoft.com/office/drawing/2014/main" id="{A3E374A4-46F3-C318-CB0F-01F79D4602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83036"/>
            <a:ext cx="8005645" cy="5661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Bricks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67329" y="1979090"/>
            <a:ext cx="25688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77E3"/>
                </a:solidFill>
              </a:rPr>
              <a:t>Flemish bond</a:t>
            </a:r>
          </a:p>
          <a:p>
            <a:endParaRPr lang="en-GB" dirty="0"/>
          </a:p>
          <a:p>
            <a:r>
              <a:rPr lang="en-GB" dirty="0"/>
              <a:t>This bond consists of alternating stretchers and headers in each course.</a:t>
            </a:r>
          </a:p>
          <a:p>
            <a:endParaRPr lang="en-GB" dirty="0"/>
          </a:p>
          <a:p>
            <a:r>
              <a:rPr lang="en-GB" dirty="0"/>
              <a:t>The pattern of this bond can add interest to the appearance.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A3C4D1-2406-50E8-54A6-F403B2C16C57}"/>
              </a:ext>
            </a:extLst>
          </p:cNvPr>
          <p:cNvSpPr txBox="1"/>
          <p:nvPr/>
        </p:nvSpPr>
        <p:spPr>
          <a:xfrm>
            <a:off x="5062702" y="4636731"/>
            <a:ext cx="3960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queen closer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60A218-57A0-507E-AE5C-4469CC033BE5}"/>
              </a:ext>
            </a:extLst>
          </p:cNvPr>
          <p:cNvCxnSpPr>
            <a:cxnSpLocks/>
          </p:cNvCxnSpPr>
          <p:nvPr/>
        </p:nvCxnSpPr>
        <p:spPr>
          <a:xfrm flipH="1" flipV="1">
            <a:off x="4321821" y="4267982"/>
            <a:ext cx="755312" cy="56880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477AEB77-A181-70C5-5903-646EF12CD4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7782" y="3756082"/>
            <a:ext cx="1475360" cy="23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152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Stone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46950" y="1865607"/>
            <a:ext cx="8473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Stone is laid in various ways, depending on its type and availability and the design of the structure.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F19517-4349-05E0-C52D-0B1D67557E93}"/>
              </a:ext>
            </a:extLst>
          </p:cNvPr>
          <p:cNvSpPr txBox="1"/>
          <p:nvPr/>
        </p:nvSpPr>
        <p:spPr>
          <a:xfrm>
            <a:off x="341675" y="2640660"/>
            <a:ext cx="42420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Stone can be shaped or ‘dressed’ to produce a pleasing appearance, and to form specific architectural features.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C2762F-9147-694D-A5FE-26F98180D9F3}"/>
              </a:ext>
            </a:extLst>
          </p:cNvPr>
          <p:cNvSpPr txBox="1"/>
          <p:nvPr/>
        </p:nvSpPr>
        <p:spPr>
          <a:xfrm>
            <a:off x="4682250" y="4643168"/>
            <a:ext cx="4138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Used in its natural form taken from a quarry, less time will be spent shaping the material.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69F3E4-7D64-E154-67BA-CE27F01565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605201"/>
            <a:ext cx="2664296" cy="17761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353A26-2721-E975-3EA5-343A1AEC5C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2284" y="4147002"/>
            <a:ext cx="2267744" cy="151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026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Stone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-180528" y="1893446"/>
            <a:ext cx="8473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Cut and dressed stone can be laid in regular patterns or courses.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5D1011-17A0-AD76-F97B-52FA9C2A20C0}"/>
              </a:ext>
            </a:extLst>
          </p:cNvPr>
          <p:cNvSpPr txBox="1"/>
          <p:nvPr/>
        </p:nvSpPr>
        <p:spPr>
          <a:xfrm>
            <a:off x="6084168" y="2980836"/>
            <a:ext cx="2880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Note the use of a different type of stone that has been dressed to form the quoins and other architectural features.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CB4828-9263-A731-D454-AD2F2B29A3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636912"/>
            <a:ext cx="4141933" cy="277401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0BA439E-1ACE-0B1F-3C66-C7C71D43AC56}"/>
              </a:ext>
            </a:extLst>
          </p:cNvPr>
          <p:cNvCxnSpPr>
            <a:cxnSpLocks/>
          </p:cNvCxnSpPr>
          <p:nvPr/>
        </p:nvCxnSpPr>
        <p:spPr>
          <a:xfrm flipH="1">
            <a:off x="3131840" y="3717032"/>
            <a:ext cx="2952328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483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Stone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5284639" y="1338398"/>
            <a:ext cx="34857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Uncut stone can be used in a more random form, often referred to as ‘random rubble’.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C40791-32FB-9A3C-2781-2DFBC1BCA5DD}"/>
              </a:ext>
            </a:extLst>
          </p:cNvPr>
          <p:cNvSpPr txBox="1"/>
          <p:nvPr/>
        </p:nvSpPr>
        <p:spPr>
          <a:xfrm>
            <a:off x="5292315" y="2918891"/>
            <a:ext cx="34857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Prior to 1919, most brick and stone structures used lime mortar to bond masonry when building walls.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1D15F6-DF09-A367-BAAF-17C5126D50A2}"/>
              </a:ext>
            </a:extLst>
          </p:cNvPr>
          <p:cNvSpPr txBox="1"/>
          <p:nvPr/>
        </p:nvSpPr>
        <p:spPr>
          <a:xfrm>
            <a:off x="5280647" y="4503939"/>
            <a:ext cx="30891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t>This actually made the wall air permeable to a limited degree.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75893D-68F3-3E8E-4DA7-3EB0D74B1A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40" y="2226323"/>
            <a:ext cx="4431984" cy="295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6879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  <ds:schemaRef ds:uri="1c5831b9-66da-4f16-a409-834213ecdb8e"/>
    <ds:schemaRef ds:uri="418e8c98-519b-4e3e-a77f-7ee33016068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791</Words>
  <Application>Microsoft Office PowerPoint</Application>
  <PresentationFormat>On-screen Show (4:3)</PresentationFormat>
  <Paragraphs>94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Lucida Grande</vt:lpstr>
      <vt:lpstr>Times New Roman</vt:lpstr>
      <vt:lpstr>Default Design</vt:lpstr>
      <vt:lpstr>Pre-1919 construction methods</vt:lpstr>
      <vt:lpstr>Session objectives</vt:lpstr>
      <vt:lpstr>Materials</vt:lpstr>
      <vt:lpstr>Materials</vt:lpstr>
      <vt:lpstr>Materials</vt:lpstr>
      <vt:lpstr>Materials</vt:lpstr>
      <vt:lpstr>Materials</vt:lpstr>
      <vt:lpstr>Materials</vt:lpstr>
      <vt:lpstr>Materials</vt:lpstr>
      <vt:lpstr>Materials</vt:lpstr>
      <vt:lpstr>Materials</vt:lpstr>
      <vt:lpstr>Tools</vt:lpstr>
      <vt:lpstr>Tools</vt:lpstr>
      <vt:lpstr>Techniques</vt:lpstr>
      <vt:lpstr>Protecting the fabric of the building</vt:lpstr>
      <vt:lpstr>Protecting the fabric of the building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154</cp:revision>
  <dcterms:created xsi:type="dcterms:W3CDTF">2013-05-28T00:38:54Z</dcterms:created>
  <dcterms:modified xsi:type="dcterms:W3CDTF">2023-08-10T13:25:55Z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