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5"/>
  </p:notesMasterIdLst>
  <p:handoutMasterIdLst>
    <p:handoutMasterId r:id="rId26"/>
  </p:handoutMasterIdLst>
  <p:sldIdLst>
    <p:sldId id="256" r:id="rId5"/>
    <p:sldId id="331" r:id="rId6"/>
    <p:sldId id="335" r:id="rId7"/>
    <p:sldId id="350" r:id="rId8"/>
    <p:sldId id="351" r:id="rId9"/>
    <p:sldId id="341" r:id="rId10"/>
    <p:sldId id="347" r:id="rId11"/>
    <p:sldId id="348" r:id="rId12"/>
    <p:sldId id="349" r:id="rId13"/>
    <p:sldId id="337" r:id="rId14"/>
    <p:sldId id="338" r:id="rId15"/>
    <p:sldId id="339" r:id="rId16"/>
    <p:sldId id="340" r:id="rId17"/>
    <p:sldId id="342" r:id="rId18"/>
    <p:sldId id="343" r:id="rId19"/>
    <p:sldId id="344" r:id="rId20"/>
    <p:sldId id="345" r:id="rId21"/>
    <p:sldId id="346" r:id="rId22"/>
    <p:sldId id="336" r:id="rId23"/>
    <p:sldId id="267" r:id="rId24"/>
  </p:sldIdLst>
  <p:sldSz cx="9144000" cy="6858000" type="screen4x3"/>
  <p:notesSz cx="6858000" cy="9144000"/>
  <p:custDataLst>
    <p:tags r:id="rId2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1"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0E4755-20F2-4FE0-8E00-890FE4D5E513}" v="1" dt="2023-08-10T13:30:53.7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73874" autoAdjust="0"/>
  </p:normalViewPr>
  <p:slideViewPr>
    <p:cSldViewPr showGuides="1">
      <p:cViewPr varScale="1">
        <p:scale>
          <a:sx n="49" d="100"/>
          <a:sy n="49" d="100"/>
        </p:scale>
        <p:origin x="10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E5EB3C8A-0317-4768-B0D3-209658F8E5E4}"/>
    <pc:docChg chg="modSld">
      <pc:chgData name="Laura Glover" userId="0654c38050dc99c9" providerId="LiveId" clId="{E5EB3C8A-0317-4768-B0D3-209658F8E5E4}" dt="2023-06-30T18:08:01.162" v="152" actId="20577"/>
      <pc:docMkLst>
        <pc:docMk/>
      </pc:docMkLst>
      <pc:sldChg chg="modSp mod">
        <pc:chgData name="Laura Glover" userId="0654c38050dc99c9" providerId="LiveId" clId="{E5EB3C8A-0317-4768-B0D3-209658F8E5E4}" dt="2023-06-30T18:00:18.014" v="47" actId="20577"/>
        <pc:sldMkLst>
          <pc:docMk/>
          <pc:sldMk cId="0" sldId="331"/>
        </pc:sldMkLst>
        <pc:spChg chg="mod">
          <ac:chgData name="Laura Glover" userId="0654c38050dc99c9" providerId="LiveId" clId="{E5EB3C8A-0317-4768-B0D3-209658F8E5E4}" dt="2023-06-30T17:59:26.323" v="1" actId="20577"/>
          <ac:spMkLst>
            <pc:docMk/>
            <pc:sldMk cId="0" sldId="331"/>
            <ac:spMk id="2" creationId="{00000000-0000-0000-0000-000000000000}"/>
          </ac:spMkLst>
        </pc:spChg>
        <pc:spChg chg="mod">
          <ac:chgData name="Laura Glover" userId="0654c38050dc99c9" providerId="LiveId" clId="{E5EB3C8A-0317-4768-B0D3-209658F8E5E4}" dt="2023-06-30T18:00:18.014" v="47" actId="20577"/>
          <ac:spMkLst>
            <pc:docMk/>
            <pc:sldMk cId="0" sldId="331"/>
            <ac:spMk id="3" creationId="{00000000-0000-0000-0000-000000000000}"/>
          </ac:spMkLst>
        </pc:spChg>
      </pc:sldChg>
      <pc:sldChg chg="modSp mod">
        <pc:chgData name="Laura Glover" userId="0654c38050dc99c9" providerId="LiveId" clId="{E5EB3C8A-0317-4768-B0D3-209658F8E5E4}" dt="2023-06-30T18:00:53.674" v="48" actId="20577"/>
        <pc:sldMkLst>
          <pc:docMk/>
          <pc:sldMk cId="0" sldId="335"/>
        </pc:sldMkLst>
        <pc:spChg chg="mod">
          <ac:chgData name="Laura Glover" userId="0654c38050dc99c9" providerId="LiveId" clId="{E5EB3C8A-0317-4768-B0D3-209658F8E5E4}" dt="2023-06-30T18:00:53.674" v="48" actId="20577"/>
          <ac:spMkLst>
            <pc:docMk/>
            <pc:sldMk cId="0" sldId="335"/>
            <ac:spMk id="3" creationId="{00000000-0000-0000-0000-000000000000}"/>
          </ac:spMkLst>
        </pc:spChg>
      </pc:sldChg>
      <pc:sldChg chg="modSp mod">
        <pc:chgData name="Laura Glover" userId="0654c38050dc99c9" providerId="LiveId" clId="{E5EB3C8A-0317-4768-B0D3-209658F8E5E4}" dt="2023-06-30T18:03:05" v="83"/>
        <pc:sldMkLst>
          <pc:docMk/>
          <pc:sldMk cId="0" sldId="337"/>
        </pc:sldMkLst>
        <pc:spChg chg="mod">
          <ac:chgData name="Laura Glover" userId="0654c38050dc99c9" providerId="LiveId" clId="{E5EB3C8A-0317-4768-B0D3-209658F8E5E4}" dt="2023-06-30T18:03:05" v="83"/>
          <ac:spMkLst>
            <pc:docMk/>
            <pc:sldMk cId="0" sldId="337"/>
            <ac:spMk id="2" creationId="{00000000-0000-0000-0000-000000000000}"/>
          </ac:spMkLst>
        </pc:spChg>
      </pc:sldChg>
      <pc:sldChg chg="modSp mod">
        <pc:chgData name="Laura Glover" userId="0654c38050dc99c9" providerId="LiveId" clId="{E5EB3C8A-0317-4768-B0D3-209658F8E5E4}" dt="2023-06-30T18:04:02.838" v="85" actId="20577"/>
        <pc:sldMkLst>
          <pc:docMk/>
          <pc:sldMk cId="0" sldId="338"/>
        </pc:sldMkLst>
        <pc:spChg chg="mod">
          <ac:chgData name="Laura Glover" userId="0654c38050dc99c9" providerId="LiveId" clId="{E5EB3C8A-0317-4768-B0D3-209658F8E5E4}" dt="2023-06-30T18:03:13.234" v="84" actId="20577"/>
          <ac:spMkLst>
            <pc:docMk/>
            <pc:sldMk cId="0" sldId="338"/>
            <ac:spMk id="3" creationId="{00000000-0000-0000-0000-000000000000}"/>
          </ac:spMkLst>
        </pc:spChg>
        <pc:spChg chg="mod">
          <ac:chgData name="Laura Glover" userId="0654c38050dc99c9" providerId="LiveId" clId="{E5EB3C8A-0317-4768-B0D3-209658F8E5E4}" dt="2023-06-30T18:04:02.838" v="85" actId="20577"/>
          <ac:spMkLst>
            <pc:docMk/>
            <pc:sldMk cId="0" sldId="338"/>
            <ac:spMk id="10" creationId="{1ED2441D-A210-1455-CDA5-7C86A89CDAC3}"/>
          </ac:spMkLst>
        </pc:spChg>
      </pc:sldChg>
      <pc:sldChg chg="modSp mod">
        <pc:chgData name="Laura Glover" userId="0654c38050dc99c9" providerId="LiveId" clId="{E5EB3C8A-0317-4768-B0D3-209658F8E5E4}" dt="2023-06-30T18:05:42.334" v="115" actId="20577"/>
        <pc:sldMkLst>
          <pc:docMk/>
          <pc:sldMk cId="0" sldId="339"/>
        </pc:sldMkLst>
        <pc:spChg chg="mod">
          <ac:chgData name="Laura Glover" userId="0654c38050dc99c9" providerId="LiveId" clId="{E5EB3C8A-0317-4768-B0D3-209658F8E5E4}" dt="2023-06-30T18:05:42.334" v="115" actId="20577"/>
          <ac:spMkLst>
            <pc:docMk/>
            <pc:sldMk cId="0" sldId="339"/>
            <ac:spMk id="3" creationId="{00000000-0000-0000-0000-000000000000}"/>
          </ac:spMkLst>
        </pc:spChg>
      </pc:sldChg>
      <pc:sldChg chg="modSp mod">
        <pc:chgData name="Laura Glover" userId="0654c38050dc99c9" providerId="LiveId" clId="{E5EB3C8A-0317-4768-B0D3-209658F8E5E4}" dt="2023-06-30T18:05:54.325" v="118" actId="1076"/>
        <pc:sldMkLst>
          <pc:docMk/>
          <pc:sldMk cId="0" sldId="340"/>
        </pc:sldMkLst>
        <pc:picChg chg="mod">
          <ac:chgData name="Laura Glover" userId="0654c38050dc99c9" providerId="LiveId" clId="{E5EB3C8A-0317-4768-B0D3-209658F8E5E4}" dt="2023-06-30T18:05:54.325" v="118" actId="1076"/>
          <ac:picMkLst>
            <pc:docMk/>
            <pc:sldMk cId="0" sldId="340"/>
            <ac:picMk id="4" creationId="{4FA521E6-D9D5-EA96-5780-75B17697F1D9}"/>
          </ac:picMkLst>
        </pc:picChg>
      </pc:sldChg>
      <pc:sldChg chg="modSp mod">
        <pc:chgData name="Laura Glover" userId="0654c38050dc99c9" providerId="LiveId" clId="{E5EB3C8A-0317-4768-B0D3-209658F8E5E4}" dt="2023-06-30T18:02:13.669" v="80" actId="20577"/>
        <pc:sldMkLst>
          <pc:docMk/>
          <pc:sldMk cId="2384243750" sldId="341"/>
        </pc:sldMkLst>
        <pc:spChg chg="mod">
          <ac:chgData name="Laura Glover" userId="0654c38050dc99c9" providerId="LiveId" clId="{E5EB3C8A-0317-4768-B0D3-209658F8E5E4}" dt="2023-06-30T18:02:08.047" v="77" actId="20577"/>
          <ac:spMkLst>
            <pc:docMk/>
            <pc:sldMk cId="2384243750" sldId="341"/>
            <ac:spMk id="2" creationId="{8508CDAA-7378-8593-DEAA-E68BFFD40EB1}"/>
          </ac:spMkLst>
        </pc:spChg>
        <pc:spChg chg="mod">
          <ac:chgData name="Laura Glover" userId="0654c38050dc99c9" providerId="LiveId" clId="{E5EB3C8A-0317-4768-B0D3-209658F8E5E4}" dt="2023-06-30T18:02:13.669" v="80" actId="20577"/>
          <ac:spMkLst>
            <pc:docMk/>
            <pc:sldMk cId="2384243750" sldId="341"/>
            <ac:spMk id="8" creationId="{381FED51-0651-468C-864E-BA2FD9FD0CF4}"/>
          </ac:spMkLst>
        </pc:spChg>
        <pc:picChg chg="mod">
          <ac:chgData name="Laura Glover" userId="0654c38050dc99c9" providerId="LiveId" clId="{E5EB3C8A-0317-4768-B0D3-209658F8E5E4}" dt="2023-06-30T18:02:11.219" v="78" actId="1076"/>
          <ac:picMkLst>
            <pc:docMk/>
            <pc:sldMk cId="2384243750" sldId="341"/>
            <ac:picMk id="7" creationId="{07B34FD8-A3F7-48E7-B237-893E77769B20}"/>
          </ac:picMkLst>
        </pc:picChg>
      </pc:sldChg>
      <pc:sldChg chg="modSp mod">
        <pc:chgData name="Laura Glover" userId="0654c38050dc99c9" providerId="LiveId" clId="{E5EB3C8A-0317-4768-B0D3-209658F8E5E4}" dt="2023-06-30T18:06:03.700" v="123" actId="20577"/>
        <pc:sldMkLst>
          <pc:docMk/>
          <pc:sldMk cId="482743114" sldId="342"/>
        </pc:sldMkLst>
        <pc:spChg chg="mod">
          <ac:chgData name="Laura Glover" userId="0654c38050dc99c9" providerId="LiveId" clId="{E5EB3C8A-0317-4768-B0D3-209658F8E5E4}" dt="2023-06-30T18:06:03.700" v="123" actId="20577"/>
          <ac:spMkLst>
            <pc:docMk/>
            <pc:sldMk cId="482743114" sldId="342"/>
            <ac:spMk id="2" creationId="{C045C9B6-3079-9CC7-26F8-BAB4181F335B}"/>
          </ac:spMkLst>
        </pc:spChg>
      </pc:sldChg>
      <pc:sldChg chg="modSp mod">
        <pc:chgData name="Laura Glover" userId="0654c38050dc99c9" providerId="LiveId" clId="{E5EB3C8A-0317-4768-B0D3-209658F8E5E4}" dt="2023-06-30T18:06:59.622" v="130" actId="20577"/>
        <pc:sldMkLst>
          <pc:docMk/>
          <pc:sldMk cId="713494798" sldId="343"/>
        </pc:sldMkLst>
        <pc:spChg chg="mod">
          <ac:chgData name="Laura Glover" userId="0654c38050dc99c9" providerId="LiveId" clId="{E5EB3C8A-0317-4768-B0D3-209658F8E5E4}" dt="2023-06-30T18:06:28.571" v="124"/>
          <ac:spMkLst>
            <pc:docMk/>
            <pc:sldMk cId="713494798" sldId="343"/>
            <ac:spMk id="2" creationId="{3A7BC338-4DCB-FDE0-D63D-9B6606246EEB}"/>
          </ac:spMkLst>
        </pc:spChg>
        <pc:spChg chg="mod">
          <ac:chgData name="Laura Glover" userId="0654c38050dc99c9" providerId="LiveId" clId="{E5EB3C8A-0317-4768-B0D3-209658F8E5E4}" dt="2023-06-30T18:06:59.622" v="130" actId="20577"/>
          <ac:spMkLst>
            <pc:docMk/>
            <pc:sldMk cId="713494798" sldId="343"/>
            <ac:spMk id="3" creationId="{546F9BC0-5ED4-A413-AD98-0153FAD18E2C}"/>
          </ac:spMkLst>
        </pc:spChg>
        <pc:picChg chg="mod">
          <ac:chgData name="Laura Glover" userId="0654c38050dc99c9" providerId="LiveId" clId="{E5EB3C8A-0317-4768-B0D3-209658F8E5E4}" dt="2023-06-30T18:06:42.290" v="126" actId="1076"/>
          <ac:picMkLst>
            <pc:docMk/>
            <pc:sldMk cId="713494798" sldId="343"/>
            <ac:picMk id="4" creationId="{0AF36264-A9BC-3099-A6BF-A41B987FF20A}"/>
          </ac:picMkLst>
        </pc:picChg>
        <pc:picChg chg="mod">
          <ac:chgData name="Laura Glover" userId="0654c38050dc99c9" providerId="LiveId" clId="{E5EB3C8A-0317-4768-B0D3-209658F8E5E4}" dt="2023-06-30T18:06:46.754" v="128" actId="1076"/>
          <ac:picMkLst>
            <pc:docMk/>
            <pc:sldMk cId="713494798" sldId="343"/>
            <ac:picMk id="5" creationId="{F32E4A7B-88D9-020C-3C21-762BACEC3D1F}"/>
          </ac:picMkLst>
        </pc:picChg>
      </pc:sldChg>
      <pc:sldChg chg="modSp mod">
        <pc:chgData name="Laura Glover" userId="0654c38050dc99c9" providerId="LiveId" clId="{E5EB3C8A-0317-4768-B0D3-209658F8E5E4}" dt="2023-06-30T18:07:20.534" v="145" actId="20577"/>
        <pc:sldMkLst>
          <pc:docMk/>
          <pc:sldMk cId="52157676" sldId="344"/>
        </pc:sldMkLst>
        <pc:spChg chg="mod">
          <ac:chgData name="Laura Glover" userId="0654c38050dc99c9" providerId="LiveId" clId="{E5EB3C8A-0317-4768-B0D3-209658F8E5E4}" dt="2023-06-30T18:07:20.534" v="145" actId="20577"/>
          <ac:spMkLst>
            <pc:docMk/>
            <pc:sldMk cId="52157676" sldId="344"/>
            <ac:spMk id="3" creationId="{7093853B-7B38-F358-4D65-81C5F0690DD7}"/>
          </ac:spMkLst>
        </pc:spChg>
      </pc:sldChg>
      <pc:sldChg chg="modSp mod">
        <pc:chgData name="Laura Glover" userId="0654c38050dc99c9" providerId="LiveId" clId="{E5EB3C8A-0317-4768-B0D3-209658F8E5E4}" dt="2023-06-30T18:07:37.574" v="150" actId="20577"/>
        <pc:sldMkLst>
          <pc:docMk/>
          <pc:sldMk cId="2012620665" sldId="345"/>
        </pc:sldMkLst>
        <pc:spChg chg="mod">
          <ac:chgData name="Laura Glover" userId="0654c38050dc99c9" providerId="LiveId" clId="{E5EB3C8A-0317-4768-B0D3-209658F8E5E4}" dt="2023-06-30T18:07:37.574" v="150" actId="20577"/>
          <ac:spMkLst>
            <pc:docMk/>
            <pc:sldMk cId="2012620665" sldId="345"/>
            <ac:spMk id="3" creationId="{30F68EAD-17AE-093F-664F-9F0A7912D89A}"/>
          </ac:spMkLst>
        </pc:spChg>
      </pc:sldChg>
      <pc:sldChg chg="modSp mod">
        <pc:chgData name="Laura Glover" userId="0654c38050dc99c9" providerId="LiveId" clId="{E5EB3C8A-0317-4768-B0D3-209658F8E5E4}" dt="2023-06-30T18:08:01.162" v="152" actId="20577"/>
        <pc:sldMkLst>
          <pc:docMk/>
          <pc:sldMk cId="203761667" sldId="346"/>
        </pc:sldMkLst>
        <pc:spChg chg="mod">
          <ac:chgData name="Laura Glover" userId="0654c38050dc99c9" providerId="LiveId" clId="{E5EB3C8A-0317-4768-B0D3-209658F8E5E4}" dt="2023-06-30T18:08:01.162" v="152" actId="20577"/>
          <ac:spMkLst>
            <pc:docMk/>
            <pc:sldMk cId="203761667" sldId="346"/>
            <ac:spMk id="3" creationId="{1558E61A-C0AB-4DC4-B4D6-A42B2A4BA464}"/>
          </ac:spMkLst>
        </pc:spChg>
      </pc:sldChg>
      <pc:sldChg chg="modSp mod">
        <pc:chgData name="Laura Glover" userId="0654c38050dc99c9" providerId="LiveId" clId="{E5EB3C8A-0317-4768-B0D3-209658F8E5E4}" dt="2023-06-30T18:02:47.201" v="82" actId="20577"/>
        <pc:sldMkLst>
          <pc:docMk/>
          <pc:sldMk cId="0" sldId="348"/>
        </pc:sldMkLst>
        <pc:spChg chg="mod">
          <ac:chgData name="Laura Glover" userId="0654c38050dc99c9" providerId="LiveId" clId="{E5EB3C8A-0317-4768-B0D3-209658F8E5E4}" dt="2023-06-30T18:02:47.201" v="82" actId="20577"/>
          <ac:spMkLst>
            <pc:docMk/>
            <pc:sldMk cId="0" sldId="348"/>
            <ac:spMk id="3" creationId="{00000000-0000-0000-0000-000000000000}"/>
          </ac:spMkLst>
        </pc:spChg>
      </pc:sldChg>
      <pc:sldChg chg="modSp mod">
        <pc:chgData name="Laura Glover" userId="0654c38050dc99c9" providerId="LiveId" clId="{E5EB3C8A-0317-4768-B0D3-209658F8E5E4}" dt="2023-06-30T18:01:16.710" v="51" actId="20577"/>
        <pc:sldMkLst>
          <pc:docMk/>
          <pc:sldMk cId="4148869516" sldId="350"/>
        </pc:sldMkLst>
        <pc:spChg chg="mod">
          <ac:chgData name="Laura Glover" userId="0654c38050dc99c9" providerId="LiveId" clId="{E5EB3C8A-0317-4768-B0D3-209658F8E5E4}" dt="2023-06-30T18:01:06.923" v="49"/>
          <ac:spMkLst>
            <pc:docMk/>
            <pc:sldMk cId="4148869516" sldId="350"/>
            <ac:spMk id="2" creationId="{2023E108-6C67-4F2A-B3E9-C205AEF0E896}"/>
          </ac:spMkLst>
        </pc:spChg>
        <pc:spChg chg="mod">
          <ac:chgData name="Laura Glover" userId="0654c38050dc99c9" providerId="LiveId" clId="{E5EB3C8A-0317-4768-B0D3-209658F8E5E4}" dt="2023-06-30T18:01:16.710" v="51" actId="20577"/>
          <ac:spMkLst>
            <pc:docMk/>
            <pc:sldMk cId="4148869516" sldId="350"/>
            <ac:spMk id="3" creationId="{015042A4-E7F5-43DF-97BB-BC6C3116C5FF}"/>
          </ac:spMkLst>
        </pc:spChg>
      </pc:sldChg>
      <pc:sldChg chg="modSp mod">
        <pc:chgData name="Laura Glover" userId="0654c38050dc99c9" providerId="LiveId" clId="{E5EB3C8A-0317-4768-B0D3-209658F8E5E4}" dt="2023-06-30T18:01:42.210" v="53" actId="20577"/>
        <pc:sldMkLst>
          <pc:docMk/>
          <pc:sldMk cId="2594156580" sldId="351"/>
        </pc:sldMkLst>
        <pc:spChg chg="mod">
          <ac:chgData name="Laura Glover" userId="0654c38050dc99c9" providerId="LiveId" clId="{E5EB3C8A-0317-4768-B0D3-209658F8E5E4}" dt="2023-06-30T18:01:42.210" v="53" actId="20577"/>
          <ac:spMkLst>
            <pc:docMk/>
            <pc:sldMk cId="2594156580" sldId="351"/>
            <ac:spMk id="3" creationId="{559F6758-5B1C-4F9F-8E9E-9E6982A0A45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maco.com/resources/photos/gp2600/gp2600_08_16/HW-110313-D001.jpg"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gomaco.com/resources/photos/3300/update_03_18/CG-111624-D-09-B.jpg"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yTlMZU_5GI8"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Conforming to General Health, Safety and Welfare in the Workplace – this unit covers the essential knowledge and skills required for safe working practices, including risk assessment, safe lifting and handling, and the use of personal protective equipment (PPE).</a:t>
            </a:r>
          </a:p>
          <a:p>
            <a:pPr marL="171450" indent="-171450">
              <a:buFont typeface="Arial" panose="020B0604020202020204" pitchFamily="34" charset="0"/>
              <a:buChar char="•"/>
            </a:pPr>
            <a:r>
              <a:rPr lang="en-GB" dirty="0"/>
              <a:t>Preparing and Installing Drainage – this unit covers the installation of drainage systems, including the preparation of the ground, the installation of pipes and fittings, and the testing and commissioning of the system.</a:t>
            </a:r>
          </a:p>
          <a:p>
            <a:pPr marL="171450" indent="-171450">
              <a:buFont typeface="Arial" panose="020B0604020202020204" pitchFamily="34" charset="0"/>
              <a:buChar char="•"/>
            </a:pPr>
            <a:r>
              <a:rPr lang="en-GB" dirty="0"/>
              <a:t>Preparing and Laying Pavements, Floors and Pathways – this unit covers the preparation and installation of different types of paving, including concrete, natural stone, and block paving.</a:t>
            </a:r>
          </a:p>
          <a:p>
            <a:pPr marL="171450" indent="-171450">
              <a:buFont typeface="Arial" panose="020B0604020202020204" pitchFamily="34" charset="0"/>
              <a:buChar char="•"/>
            </a:pPr>
            <a:r>
              <a:rPr lang="en-GB" dirty="0"/>
              <a:t>Excavating and Laying Foundations – this unit covers the excavation and preparation of foundations for buildings and structures, including the use of equipment such as mini-diggers and excavators.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438399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https://www.gomaco.com/resources/photos/gp2600/gp2600_08_16/HW-110313-D001.jpg</a:t>
            </a:r>
            <a:endParaRPr lang="en-GB" dirty="0"/>
          </a:p>
          <a:p>
            <a:r>
              <a:rPr lang="en-GB" dirty="0">
                <a:hlinkClick r:id="rId4"/>
              </a:rPr>
              <a:t>https://www.gomaco.com/resources/photos/3300/update_03_18/CG-111624-D-09-B.jpg</a:t>
            </a:r>
            <a:endParaRPr lang="en-US"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a:pPr/>
              <a:t>13</a:t>
            </a:fld>
            <a:endParaRPr lang="en-GB"/>
          </a:p>
        </p:txBody>
      </p:sp>
    </p:spTree>
    <p:extLst>
      <p:ext uri="{BB962C8B-B14F-4D97-AF65-F5344CB8AC3E}">
        <p14:creationId xmlns:p14="http://schemas.microsoft.com/office/powerpoint/2010/main" val="3905313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how pipe systems have changed from the use of cast iron and clay, and have been phased out over time. Explain why plastic took precedence over other forms of pipework for drainage applications. Also discuss the rise and use of concrete prefabricated pipework for larger drainage applications such as sewers, storm drains and culverts.  Use the information on the next few slides to facilitate this discussion.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576114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a:pPr/>
              <a:t>15</a:t>
            </a:fld>
            <a:endParaRPr lang="en-GB"/>
          </a:p>
        </p:txBody>
      </p:sp>
    </p:spTree>
    <p:extLst>
      <p:ext uri="{BB962C8B-B14F-4D97-AF65-F5344CB8AC3E}">
        <p14:creationId xmlns:p14="http://schemas.microsoft.com/office/powerpoint/2010/main" val="2512017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4243377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ea typeface="ＭＳ Ｐゴシック"/>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a:pPr/>
              <a:t>17</a:t>
            </a:fld>
            <a:endParaRPr lang="en-GB"/>
          </a:p>
        </p:txBody>
      </p:sp>
    </p:spTree>
    <p:extLst>
      <p:ext uri="{BB962C8B-B14F-4D97-AF65-F5344CB8AC3E}">
        <p14:creationId xmlns:p14="http://schemas.microsoft.com/office/powerpoint/2010/main" val="2890043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benefits of using precast standardised products and their application in groundworks, including benefits and drawbacks of using precast elements. </a:t>
            </a:r>
          </a:p>
          <a:p>
            <a:endParaRPr lang="en-GB" dirty="0"/>
          </a:p>
          <a:p>
            <a:r>
              <a:rPr lang="en-GB" dirty="0"/>
              <a:t>Use this website to demonstrate range of retaining structures: https://www.jpconcrete.co.uk/concrete-bolt-down-retaining-wall/</a:t>
            </a:r>
          </a:p>
          <a:p>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2217492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British Standards</a:t>
            </a:r>
          </a:p>
          <a:p>
            <a:r>
              <a:rPr lang="en-GB" sz="1200" b="0" i="0" kern="1200" dirty="0">
                <a:solidFill>
                  <a:schemeClr val="tx1"/>
                </a:solidFill>
                <a:effectLst/>
                <a:latin typeface="Arial" charset="0"/>
                <a:ea typeface="ＭＳ Ｐゴシック" charset="-128"/>
                <a:cs typeface="ＭＳ Ｐゴシック" charset="-128"/>
              </a:rPr>
              <a:t>The British Standards Institution (BSI) is the national standards body of the UK. It develops and publishes standards that cover a range of industries and disciplines, including construction. There are several British Standards that relate to groundworks, including:</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BS 8004:2015 Code of practice for foundations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BS EN 12699:2013 Execution of special geotechnical works - Displacement piles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BS EN 1997-1:2004 Eurocode 7: Geotechnical design - General rules.</a:t>
            </a:r>
          </a:p>
          <a:p>
            <a:r>
              <a:rPr lang="en-GB" sz="1200" b="1" i="0" kern="1200" dirty="0">
                <a:solidFill>
                  <a:schemeClr val="tx1"/>
                </a:solidFill>
                <a:effectLst/>
                <a:latin typeface="Arial" charset="0"/>
                <a:ea typeface="ＭＳ Ｐゴシック" charset="-128"/>
                <a:cs typeface="ＭＳ Ｐゴシック" charset="-128"/>
              </a:rPr>
              <a:t>Building Regulations</a:t>
            </a:r>
          </a:p>
          <a:p>
            <a:r>
              <a:rPr lang="en-GB" sz="1200" b="0" i="0" kern="1200" dirty="0">
                <a:solidFill>
                  <a:schemeClr val="tx1"/>
                </a:solidFill>
                <a:effectLst/>
                <a:latin typeface="Arial" charset="0"/>
                <a:ea typeface="ＭＳ Ｐゴシック" charset="-128"/>
                <a:cs typeface="ＭＳ Ｐゴシック" charset="-128"/>
              </a:rPr>
              <a:t>The Building Regulations are a set of national standards that set out the minimum requirements for the design and construction of buildings in England and Wales. They cover areas such as structure, fire safety, drainage, and ventilation. Groundworks are an important part of the construction process, and as such, must comply with the Building Regulations.</a:t>
            </a:r>
          </a:p>
          <a:p>
            <a:r>
              <a:rPr lang="en-GB" sz="1200" b="1" i="0" kern="1200" dirty="0">
                <a:solidFill>
                  <a:schemeClr val="tx1"/>
                </a:solidFill>
                <a:effectLst/>
                <a:latin typeface="Arial" charset="0"/>
                <a:ea typeface="ＭＳ Ｐゴシック" charset="-128"/>
                <a:cs typeface="ＭＳ Ｐゴシック" charset="-128"/>
              </a:rPr>
              <a:t>Department for Transport</a:t>
            </a:r>
          </a:p>
          <a:p>
            <a:r>
              <a:rPr lang="en-GB" sz="1200" b="0" i="0" kern="1200" dirty="0">
                <a:solidFill>
                  <a:schemeClr val="tx1"/>
                </a:solidFill>
                <a:effectLst/>
                <a:latin typeface="Arial" charset="0"/>
                <a:ea typeface="ＭＳ Ｐゴシック" charset="-128"/>
                <a:cs typeface="ＭＳ Ｐゴシック" charset="-128"/>
              </a:rPr>
              <a:t>The Department for Transport is responsible for developing and implementing policies and regulations related to transport in the UK. This includes roads and highways, which require the construction of suitable groundworks. The department's policies and regulations can have an impact on the design and construction of groundworks for roads and highways.</a:t>
            </a:r>
          </a:p>
          <a:p>
            <a:r>
              <a:rPr lang="en-GB" sz="1200" b="1" i="0" kern="1200" dirty="0">
                <a:solidFill>
                  <a:schemeClr val="tx1"/>
                </a:solidFill>
                <a:effectLst/>
                <a:latin typeface="Arial" charset="0"/>
                <a:ea typeface="ＭＳ Ｐゴシック" charset="-128"/>
                <a:cs typeface="ＭＳ Ｐゴシック" charset="-128"/>
              </a:rPr>
              <a:t>Local Government Association (LGA)</a:t>
            </a:r>
          </a:p>
          <a:p>
            <a:r>
              <a:rPr lang="en-GB" sz="1200" b="0" i="0" kern="1200" dirty="0">
                <a:solidFill>
                  <a:schemeClr val="tx1"/>
                </a:solidFill>
                <a:effectLst/>
                <a:latin typeface="Arial" charset="0"/>
                <a:ea typeface="ＭＳ Ｐゴシック" charset="-128"/>
                <a:cs typeface="ＭＳ Ｐゴシック" charset="-128"/>
              </a:rPr>
              <a:t>The LGA is a membership organisation that represents local authorities in England and Wales. They provide advice and support to their members on a range of issues, including planning and development. Local authorities are responsible for enforcing the Building Regulations, and as such, their policies and regulations can have an impact on the design and construction of groundworks in their area.</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564958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use of the tools in aiding the role of the groundworker and other associated examples, such as a mechanical whacker plate. Explain how these save time and improve efficiency on tasks, but that there remain health and safety challenges that have evolved with them.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15535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the use of laser levelling equipment and how it aids accuracy, etc., and therefore improves quality and also reduces the time needed for a task. Discuss drawbacks and challenges, including the potential lack of experience as the technology constantly evolves, and other related challenges.</a:t>
            </a:r>
          </a:p>
          <a:p>
            <a:endParaRPr lang="en-GB" dirty="0"/>
          </a:p>
          <a:p>
            <a:r>
              <a:rPr lang="en-GB" dirty="0">
                <a:hlinkClick r:id="rId3"/>
              </a:rPr>
              <a:t>https://www.youtube.com/watch?v=yTlMZU_5GI8</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25855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use of plant in groundwork projects – how it can speed up the process and be far more efficient, as well as the health and safety requirements and associated risks with using plant.</a:t>
            </a:r>
          </a:p>
          <a:p>
            <a:r>
              <a:rPr lang="en-GB" dirty="0"/>
              <a:t>Using next two slides show learners examples of heavy plant and outline their usage in projects, including examples of different uses. </a:t>
            </a:r>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688216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a:pPr/>
              <a:t>9</a:t>
            </a:fld>
            <a:endParaRPr lang="en-GB"/>
          </a:p>
        </p:txBody>
      </p:sp>
    </p:spTree>
    <p:extLst>
      <p:ext uri="{BB962C8B-B14F-4D97-AF65-F5344CB8AC3E}">
        <p14:creationId xmlns:p14="http://schemas.microsoft.com/office/powerpoint/2010/main" val="173323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a:pPr/>
              <a:t>10</a:t>
            </a:fld>
            <a:endParaRPr lang="en-GB"/>
          </a:p>
        </p:txBody>
      </p:sp>
    </p:spTree>
    <p:extLst>
      <p:ext uri="{BB962C8B-B14F-4D97-AF65-F5344CB8AC3E}">
        <p14:creationId xmlns:p14="http://schemas.microsoft.com/office/powerpoint/2010/main" val="2555231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a:latin typeface="Arial"/>
                <a:ea typeface="ＭＳ Ｐゴシック"/>
                <a:cs typeface="Arial"/>
              </a:rPr>
              <a:t>Discuss the use of pavers in the road building process. </a:t>
            </a:r>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11</a:t>
            </a:fld>
            <a:endParaRPr lang="en-GB"/>
          </a:p>
        </p:txBody>
      </p:sp>
    </p:spTree>
    <p:extLst>
      <p:ext uri="{BB962C8B-B14F-4D97-AF65-F5344CB8AC3E}">
        <p14:creationId xmlns:p14="http://schemas.microsoft.com/office/powerpoint/2010/main" val="1730919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use of slip form pavers in the building of concrete roads or other elements such as kerbs, advantages and disadvantages, and then show the examples on the next slide.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752086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dirty="0">
                <a:effectLst/>
                <a:latin typeface="+mj-lt"/>
                <a:ea typeface="Calibri" panose="020F0502020204030204" pitchFamily="34" charset="0"/>
                <a:cs typeface="Times New Roman" panose="02020603050405020304" pitchFamily="18" charset="0"/>
              </a:rPr>
              <a:t>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maco.com/resources/photos/gp2600/gp2600_08_16/HW-110313-D001.jpg"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www.gomaco.com/resources/photos/3300/update_03_18/CG-111624-D-09-B.jp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yTlMZU_5GI8"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 </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Post-1919 methods of construction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cs typeface="Arial"/>
              </a:rPr>
              <a:t>Heavy plant commonly used in construction </a:t>
            </a:r>
            <a:endParaRPr lang="en-US" dirty="0"/>
          </a:p>
        </p:txBody>
      </p:sp>
      <p:sp>
        <p:nvSpPr>
          <p:cNvPr id="6" name="TextBox 5">
            <a:extLst>
              <a:ext uri="{FF2B5EF4-FFF2-40B4-BE49-F238E27FC236}">
                <a16:creationId xmlns:a16="http://schemas.microsoft.com/office/drawing/2014/main" id="{010F32AE-A0D1-D9EA-5901-02964BDD1A74}"/>
              </a:ext>
            </a:extLst>
          </p:cNvPr>
          <p:cNvSpPr txBox="1"/>
          <p:nvPr/>
        </p:nvSpPr>
        <p:spPr>
          <a:xfrm>
            <a:off x="1065208" y="4254409"/>
            <a:ext cx="189034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rPr>
              <a:t>Mobile crane </a:t>
            </a:r>
            <a:endParaRPr lang="en-US" sz="1200" dirty="0"/>
          </a:p>
        </p:txBody>
      </p:sp>
      <p:sp>
        <p:nvSpPr>
          <p:cNvPr id="10" name="TextBox 9">
            <a:extLst>
              <a:ext uri="{FF2B5EF4-FFF2-40B4-BE49-F238E27FC236}">
                <a16:creationId xmlns:a16="http://schemas.microsoft.com/office/drawing/2014/main" id="{7EA3895D-A1B3-9ACD-E20E-37C9B1936E11}"/>
              </a:ext>
            </a:extLst>
          </p:cNvPr>
          <p:cNvSpPr txBox="1"/>
          <p:nvPr/>
        </p:nvSpPr>
        <p:spPr>
          <a:xfrm>
            <a:off x="5158519" y="3401191"/>
            <a:ext cx="28574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rPr>
              <a:t>Concrete mixer truck </a:t>
            </a:r>
            <a:endParaRPr lang="en-US" sz="1200" dirty="0"/>
          </a:p>
        </p:txBody>
      </p:sp>
      <p:sp>
        <p:nvSpPr>
          <p:cNvPr id="11" name="TextBox 10">
            <a:extLst>
              <a:ext uri="{FF2B5EF4-FFF2-40B4-BE49-F238E27FC236}">
                <a16:creationId xmlns:a16="http://schemas.microsoft.com/office/drawing/2014/main" id="{DC1E01B3-75AC-0D39-9260-6BDD55555723}"/>
              </a:ext>
            </a:extLst>
          </p:cNvPr>
          <p:cNvSpPr txBox="1"/>
          <p:nvPr/>
        </p:nvSpPr>
        <p:spPr>
          <a:xfrm>
            <a:off x="3808243" y="5916329"/>
            <a:ext cx="28574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rPr>
              <a:t>Concrete pump truck </a:t>
            </a:r>
            <a:endParaRPr lang="en-US" sz="1200" dirty="0"/>
          </a:p>
        </p:txBody>
      </p:sp>
      <p:pic>
        <p:nvPicPr>
          <p:cNvPr id="12" name="Picture 11">
            <a:extLst>
              <a:ext uri="{FF2B5EF4-FFF2-40B4-BE49-F238E27FC236}">
                <a16:creationId xmlns:a16="http://schemas.microsoft.com/office/drawing/2014/main" id="{3D2D2B83-47F3-2D02-A47D-C333503307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955" y="1890765"/>
            <a:ext cx="3428998" cy="2285999"/>
          </a:xfrm>
          <a:prstGeom prst="rect">
            <a:avLst/>
          </a:prstGeom>
        </p:spPr>
      </p:pic>
      <p:pic>
        <p:nvPicPr>
          <p:cNvPr id="13" name="Picture 12" descr="A blue cement mixer truck&#10;&#10;Description automatically generated">
            <a:extLst>
              <a:ext uri="{FF2B5EF4-FFF2-40B4-BE49-F238E27FC236}">
                <a16:creationId xmlns:a16="http://schemas.microsoft.com/office/drawing/2014/main" id="{9E51DCD9-BB7A-3FAA-957B-A05D8DAB959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72770" y="1622101"/>
            <a:ext cx="3428999" cy="1779090"/>
          </a:xfrm>
          <a:prstGeom prst="rect">
            <a:avLst/>
          </a:prstGeom>
        </p:spPr>
      </p:pic>
      <p:pic>
        <p:nvPicPr>
          <p:cNvPr id="4" name="Picture 3">
            <a:extLst>
              <a:ext uri="{FF2B5EF4-FFF2-40B4-BE49-F238E27FC236}">
                <a16:creationId xmlns:a16="http://schemas.microsoft.com/office/drawing/2014/main" id="{B5620C5A-EB4A-1DF2-2DA9-ADD92349DCC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522493" y="4181582"/>
            <a:ext cx="3428998" cy="173474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Paver machines  </a:t>
            </a:r>
            <a:endParaRPr lang="en-US" dirty="0"/>
          </a:p>
        </p:txBody>
      </p:sp>
      <p:sp>
        <p:nvSpPr>
          <p:cNvPr id="3" name="Content Placeholder 2"/>
          <p:cNvSpPr>
            <a:spLocks noGrp="1"/>
          </p:cNvSpPr>
          <p:nvPr>
            <p:ph sz="quarter" idx="10"/>
          </p:nvPr>
        </p:nvSpPr>
        <p:spPr>
          <a:xfrm>
            <a:off x="457200" y="1512000"/>
            <a:ext cx="4822582" cy="3302827"/>
          </a:xfrm>
        </p:spPr>
        <p:txBody>
          <a:bodyPr/>
          <a:lstStyle/>
          <a:p>
            <a:r>
              <a:rPr lang="en-US" dirty="0">
                <a:ea typeface="ＭＳ Ｐゴシック"/>
                <a:cs typeface="Arial"/>
              </a:rPr>
              <a:t>Tarmac paver machines, also known as asphalt pavers, are used to lay asphalt or tarmac surfaces for roads, car parks and other applications. </a:t>
            </a:r>
            <a:endParaRPr lang="en-US" dirty="0"/>
          </a:p>
          <a:p>
            <a:r>
              <a:rPr lang="en-US" dirty="0">
                <a:ea typeface="ＭＳ Ｐゴシック"/>
                <a:cs typeface="Arial"/>
              </a:rPr>
              <a:t>Tarmac pavers typically use a conveyor system to transport the asphalt mix from a hopper to a distribution auger, which spreads the mix evenly over the surface to be paved.</a:t>
            </a:r>
          </a:p>
        </p:txBody>
      </p:sp>
      <p:sp>
        <p:nvSpPr>
          <p:cNvPr id="10" name="TextBox 9">
            <a:extLst>
              <a:ext uri="{FF2B5EF4-FFF2-40B4-BE49-F238E27FC236}">
                <a16:creationId xmlns:a16="http://schemas.microsoft.com/office/drawing/2014/main" id="{1ED2441D-A210-1455-CDA5-7C86A89CDAC3}"/>
              </a:ext>
            </a:extLst>
          </p:cNvPr>
          <p:cNvSpPr txBox="1"/>
          <p:nvPr/>
        </p:nvSpPr>
        <p:spPr>
          <a:xfrm>
            <a:off x="320919" y="4881929"/>
            <a:ext cx="830433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The paver machine then compacts the mix using a series of rollers, and a screed is used to level the surface and achieve the desired finish. </a:t>
            </a:r>
          </a:p>
        </p:txBody>
      </p:sp>
      <p:pic>
        <p:nvPicPr>
          <p:cNvPr id="5" name="Picture 4">
            <a:extLst>
              <a:ext uri="{FF2B5EF4-FFF2-40B4-BE49-F238E27FC236}">
                <a16:creationId xmlns:a16="http://schemas.microsoft.com/office/drawing/2014/main" id="{D750A9D2-0339-3C5B-8115-635616DC38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4797" y="1844824"/>
            <a:ext cx="3167844" cy="211189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Slip form pavers </a:t>
            </a:r>
            <a:endParaRPr lang="en-US" dirty="0"/>
          </a:p>
        </p:txBody>
      </p:sp>
      <p:sp>
        <p:nvSpPr>
          <p:cNvPr id="3" name="Content Placeholder 2"/>
          <p:cNvSpPr>
            <a:spLocks noGrp="1"/>
          </p:cNvSpPr>
          <p:nvPr>
            <p:ph sz="quarter" idx="10"/>
          </p:nvPr>
        </p:nvSpPr>
        <p:spPr>
          <a:xfrm>
            <a:off x="457200" y="1632894"/>
            <a:ext cx="8229600" cy="3599568"/>
          </a:xfrm>
        </p:spPr>
        <p:txBody>
          <a:bodyPr/>
          <a:lstStyle/>
          <a:p>
            <a:r>
              <a:rPr lang="en-US" dirty="0">
                <a:ea typeface="ＭＳ Ｐゴシック"/>
                <a:cs typeface="Arial"/>
              </a:rPr>
              <a:t>Slip form pavers are used for laying concrete surfaces such as highways, airport runways and other large-scale pavements. </a:t>
            </a:r>
            <a:endParaRPr lang="en-US" dirty="0"/>
          </a:p>
          <a:p>
            <a:r>
              <a:rPr lang="en-US" dirty="0">
                <a:ea typeface="ＭＳ Ｐゴシック"/>
                <a:cs typeface="Arial"/>
              </a:rPr>
              <a:t>Slip form pavers use a continuous process to lay concrete, with the concrete mix being poured into a hopper on the machine and then fed through a mold or form that is attached to the machine. </a:t>
            </a:r>
            <a:endParaRPr lang="en-US" dirty="0"/>
          </a:p>
          <a:p>
            <a:r>
              <a:rPr lang="en-US" dirty="0">
                <a:ea typeface="ＭＳ Ｐゴシック"/>
                <a:cs typeface="Arial"/>
              </a:rPr>
              <a:t>As the machine moves forward, the mold is continuously adjusted to maintain the correct level and finish of the concrete surface. </a:t>
            </a:r>
          </a:p>
          <a:p>
            <a:r>
              <a:rPr lang="en-US" dirty="0">
                <a:ea typeface="ＭＳ Ｐゴシック"/>
                <a:cs typeface="Arial"/>
              </a:rPr>
              <a:t>Vibration is used to consolidate the concrete, and finishing tools are used to achieve the desired texture and finish.</a:t>
            </a:r>
            <a:endParaRPr lang="en-US" dirty="0">
              <a:ea typeface="ＭＳ Ｐゴシック"/>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Slip form paver machines </a:t>
            </a:r>
            <a:endParaRPr lang="en-US" dirty="0"/>
          </a:p>
        </p:txBody>
      </p:sp>
      <p:sp>
        <p:nvSpPr>
          <p:cNvPr id="8" name="TextBox 7">
            <a:extLst>
              <a:ext uri="{FF2B5EF4-FFF2-40B4-BE49-F238E27FC236}">
                <a16:creationId xmlns:a16="http://schemas.microsoft.com/office/drawing/2014/main" id="{CAC3EFF1-ABCE-9A99-6695-B349AE784F1E}"/>
              </a:ext>
            </a:extLst>
          </p:cNvPr>
          <p:cNvSpPr txBox="1"/>
          <p:nvPr/>
        </p:nvSpPr>
        <p:spPr>
          <a:xfrm>
            <a:off x="1187624" y="2921168"/>
            <a:ext cx="2430016" cy="1015663"/>
          </a:xfrm>
          <a:prstGeom prst="rect">
            <a:avLst/>
          </a:prstGeom>
          <a:noFill/>
        </p:spPr>
        <p:txBody>
          <a:bodyPr wrap="square">
            <a:spAutoFit/>
          </a:bodyPr>
          <a:lstStyle/>
          <a:p>
            <a:pPr algn="ctr"/>
            <a:r>
              <a:rPr lang="en-US" dirty="0">
                <a:hlinkClick r:id="rId3"/>
              </a:rPr>
              <a:t>GOMACO slip form paver machine</a:t>
            </a:r>
            <a:r>
              <a:rPr lang="en-US" dirty="0"/>
              <a:t> image 1</a:t>
            </a:r>
            <a:endParaRPr lang="en-GB" dirty="0"/>
          </a:p>
        </p:txBody>
      </p:sp>
      <p:sp>
        <p:nvSpPr>
          <p:cNvPr id="10" name="TextBox 9">
            <a:extLst>
              <a:ext uri="{FF2B5EF4-FFF2-40B4-BE49-F238E27FC236}">
                <a16:creationId xmlns:a16="http://schemas.microsoft.com/office/drawing/2014/main" id="{D8421F7F-9989-8122-4448-A94D8138C2EA}"/>
              </a:ext>
            </a:extLst>
          </p:cNvPr>
          <p:cNvSpPr txBox="1"/>
          <p:nvPr/>
        </p:nvSpPr>
        <p:spPr>
          <a:xfrm>
            <a:off x="5220072" y="2921168"/>
            <a:ext cx="2574032" cy="1015663"/>
          </a:xfrm>
          <a:prstGeom prst="rect">
            <a:avLst/>
          </a:prstGeom>
          <a:noFill/>
        </p:spPr>
        <p:txBody>
          <a:bodyPr wrap="square">
            <a:spAutoFit/>
          </a:bodyPr>
          <a:lstStyle/>
          <a:p>
            <a:pPr algn="ctr"/>
            <a:r>
              <a:rPr lang="en-US" dirty="0">
                <a:hlinkClick r:id="rId4"/>
              </a:rPr>
              <a:t>GOMACO slip form paver machine</a:t>
            </a:r>
            <a:r>
              <a:rPr lang="en-US" dirty="0"/>
              <a:t> image 2</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5C9B6-3079-9CC7-26F8-BAB4181F335B}"/>
              </a:ext>
            </a:extLst>
          </p:cNvPr>
          <p:cNvSpPr>
            <a:spLocks noGrp="1"/>
          </p:cNvSpPr>
          <p:nvPr>
            <p:ph type="title"/>
          </p:nvPr>
        </p:nvSpPr>
        <p:spPr/>
        <p:txBody>
          <a:bodyPr/>
          <a:lstStyle/>
          <a:p>
            <a:r>
              <a:rPr lang="en-US" dirty="0" err="1">
                <a:ea typeface="ＭＳ Ｐゴシック"/>
              </a:rPr>
              <a:t>Modernisation</a:t>
            </a:r>
            <a:r>
              <a:rPr lang="en-US" dirty="0">
                <a:ea typeface="ＭＳ Ｐゴシック"/>
              </a:rPr>
              <a:t> of drainage pipework</a:t>
            </a:r>
            <a:endParaRPr lang="en-US" dirty="0"/>
          </a:p>
        </p:txBody>
      </p:sp>
      <p:sp>
        <p:nvSpPr>
          <p:cNvPr id="3" name="Content Placeholder 2">
            <a:extLst>
              <a:ext uri="{FF2B5EF4-FFF2-40B4-BE49-F238E27FC236}">
                <a16:creationId xmlns:a16="http://schemas.microsoft.com/office/drawing/2014/main" id="{8003BE62-CC9B-DC5C-15F3-63F38AF14EA9}"/>
              </a:ext>
            </a:extLst>
          </p:cNvPr>
          <p:cNvSpPr>
            <a:spLocks noGrp="1"/>
          </p:cNvSpPr>
          <p:nvPr>
            <p:ph sz="quarter" idx="10"/>
          </p:nvPr>
        </p:nvSpPr>
        <p:spPr/>
        <p:txBody>
          <a:bodyPr/>
          <a:lstStyle/>
          <a:p>
            <a:pPr>
              <a:lnSpc>
                <a:spcPct val="100000"/>
              </a:lnSpc>
            </a:pPr>
            <a:r>
              <a:rPr lang="en-US" dirty="0">
                <a:cs typeface="Arial"/>
              </a:rPr>
              <a:t>The drainage industry has seen significant developments over the past century.</a:t>
            </a:r>
            <a:endParaRPr lang="en-US" dirty="0"/>
          </a:p>
          <a:p>
            <a:pPr marL="342900" indent="-342900">
              <a:lnSpc>
                <a:spcPct val="100000"/>
              </a:lnSpc>
              <a:buFont typeface="Arial"/>
              <a:buChar char="•"/>
            </a:pPr>
            <a:r>
              <a:rPr lang="en-US" dirty="0">
                <a:ea typeface="ＭＳ Ｐゴシック"/>
                <a:cs typeface="Arial"/>
              </a:rPr>
              <a:t>In the 1940s, rigid plastic and bituminous </a:t>
            </a:r>
            <a:r>
              <a:rPr lang="en-US" dirty="0" err="1">
                <a:ea typeface="ＭＳ Ｐゴシック"/>
                <a:cs typeface="Arial"/>
              </a:rPr>
              <a:t>fibre</a:t>
            </a:r>
            <a:r>
              <a:rPr lang="en-US" dirty="0">
                <a:ea typeface="ＭＳ Ｐゴシック"/>
                <a:cs typeface="Arial"/>
              </a:rPr>
              <a:t> pipes were introduced. However, these pipes were not widely used due to their disadvantages.</a:t>
            </a:r>
            <a:endParaRPr lang="en-US" dirty="0">
              <a:ea typeface="ＭＳ Ｐゴシック"/>
            </a:endParaRPr>
          </a:p>
          <a:p>
            <a:pPr marL="342900" indent="-342900">
              <a:lnSpc>
                <a:spcPct val="100000"/>
              </a:lnSpc>
              <a:buFont typeface="Arial"/>
              <a:buChar char="•"/>
            </a:pPr>
            <a:r>
              <a:rPr lang="en-US" dirty="0">
                <a:ea typeface="ＭＳ Ｐゴシック"/>
                <a:cs typeface="Arial"/>
              </a:rPr>
              <a:t>In the 1960s, smooth plastic drainpipes were introduced. These pipes were more durable than their predecessors, but they still had some disadvantages.</a:t>
            </a:r>
            <a:endParaRPr lang="en-US" dirty="0"/>
          </a:p>
          <a:p>
            <a:pPr marL="342900" indent="-342900">
              <a:lnSpc>
                <a:spcPct val="100000"/>
              </a:lnSpc>
              <a:buFont typeface="Arial"/>
              <a:buChar char="•"/>
            </a:pPr>
            <a:r>
              <a:rPr lang="en-US" dirty="0">
                <a:ea typeface="ＭＳ Ｐゴシック"/>
                <a:cs typeface="Arial"/>
              </a:rPr>
              <a:t>In 1963, corrugated plastic drainpipes were introduced. These pipes addressed the disadvantages of smooth plastic pipes.</a:t>
            </a:r>
            <a:endParaRPr lang="en-US" dirty="0">
              <a:ea typeface="ＭＳ Ｐゴシック"/>
            </a:endParaRPr>
          </a:p>
          <a:p>
            <a:endParaRPr lang="en-US" dirty="0"/>
          </a:p>
        </p:txBody>
      </p:sp>
    </p:spTree>
    <p:extLst>
      <p:ext uri="{BB962C8B-B14F-4D97-AF65-F5344CB8AC3E}">
        <p14:creationId xmlns:p14="http://schemas.microsoft.com/office/powerpoint/2010/main" val="482743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BC338-4DCB-FDE0-D63D-9B6606246EEB}"/>
              </a:ext>
            </a:extLst>
          </p:cNvPr>
          <p:cNvSpPr>
            <a:spLocks noGrp="1"/>
          </p:cNvSpPr>
          <p:nvPr>
            <p:ph type="title"/>
          </p:nvPr>
        </p:nvSpPr>
        <p:spPr/>
        <p:txBody>
          <a:bodyPr/>
          <a:lstStyle/>
          <a:p>
            <a:r>
              <a:rPr lang="en-US" dirty="0" err="1">
                <a:ea typeface="ＭＳ Ｐゴシック"/>
              </a:rPr>
              <a:t>Modernisation</a:t>
            </a:r>
            <a:r>
              <a:rPr lang="en-US" dirty="0">
                <a:ea typeface="ＭＳ Ｐゴシック"/>
              </a:rPr>
              <a:t> of drainage pipework</a:t>
            </a:r>
            <a:endParaRPr lang="en-US" dirty="0"/>
          </a:p>
        </p:txBody>
      </p:sp>
      <p:sp>
        <p:nvSpPr>
          <p:cNvPr id="3" name="Content Placeholder 2">
            <a:extLst>
              <a:ext uri="{FF2B5EF4-FFF2-40B4-BE49-F238E27FC236}">
                <a16:creationId xmlns:a16="http://schemas.microsoft.com/office/drawing/2014/main" id="{546F9BC0-5ED4-A413-AD98-0153FAD18E2C}"/>
              </a:ext>
            </a:extLst>
          </p:cNvPr>
          <p:cNvSpPr>
            <a:spLocks noGrp="1"/>
          </p:cNvSpPr>
          <p:nvPr>
            <p:ph sz="quarter" idx="10"/>
          </p:nvPr>
        </p:nvSpPr>
        <p:spPr>
          <a:xfrm>
            <a:off x="457200" y="1397259"/>
            <a:ext cx="8229600" cy="4248000"/>
          </a:xfrm>
        </p:spPr>
        <p:txBody>
          <a:bodyPr/>
          <a:lstStyle/>
          <a:p>
            <a:r>
              <a:rPr lang="en-US" dirty="0">
                <a:ea typeface="ＭＳ Ｐゴシック"/>
                <a:cs typeface="Arial"/>
              </a:rPr>
              <a:t>Plastic drainage has been used in the UK construction industry for over 70 years. It was first introduced in the 1950s as a replacement for clay pipes.  </a:t>
            </a:r>
            <a:endParaRPr lang="en-US" dirty="0">
              <a:ea typeface="ＭＳ Ｐゴシック"/>
            </a:endParaRPr>
          </a:p>
          <a:p>
            <a:r>
              <a:rPr lang="en-US" dirty="0">
                <a:ea typeface="ＭＳ Ｐゴシック"/>
                <a:cs typeface="Arial"/>
              </a:rPr>
              <a:t>Plastic drainage quickly became popular due to its durability, lightness and cost-effectiveness. Today, it is the most widely used material for drainage in the UK.</a:t>
            </a:r>
            <a:endParaRPr lang="en-US" dirty="0">
              <a:ea typeface="ＭＳ Ｐゴシック"/>
            </a:endParaRPr>
          </a:p>
          <a:p>
            <a:r>
              <a:rPr lang="en-US" dirty="0">
                <a:cs typeface="Arial"/>
              </a:rPr>
              <a:t>Benefits of plastic drainage include:</a:t>
            </a:r>
            <a:endParaRPr lang="en-US" dirty="0"/>
          </a:p>
          <a:p>
            <a:pPr marL="342900" indent="-342900">
              <a:lnSpc>
                <a:spcPct val="100000"/>
              </a:lnSpc>
              <a:spcBef>
                <a:spcPts val="400"/>
              </a:spcBef>
              <a:spcAft>
                <a:spcPts val="400"/>
              </a:spcAft>
              <a:buClr>
                <a:srgbClr val="0077E3"/>
              </a:buClr>
              <a:buFont typeface="Arial"/>
              <a:buChar char="•"/>
            </a:pPr>
            <a:r>
              <a:rPr lang="en-US" dirty="0">
                <a:ea typeface="ＭＳ Ｐゴシック"/>
                <a:cs typeface="Arial"/>
              </a:rPr>
              <a:t>durability</a:t>
            </a:r>
          </a:p>
          <a:p>
            <a:pPr marL="342900" indent="-342900">
              <a:lnSpc>
                <a:spcPct val="100000"/>
              </a:lnSpc>
              <a:spcBef>
                <a:spcPts val="400"/>
              </a:spcBef>
              <a:spcAft>
                <a:spcPts val="400"/>
              </a:spcAft>
              <a:buClr>
                <a:srgbClr val="0077E3"/>
              </a:buClr>
              <a:buFont typeface="Arial"/>
              <a:buChar char="•"/>
            </a:pPr>
            <a:r>
              <a:rPr lang="en-US" dirty="0">
                <a:ea typeface="ＭＳ Ｐゴシック"/>
                <a:cs typeface="Arial"/>
              </a:rPr>
              <a:t>lightness</a:t>
            </a:r>
          </a:p>
          <a:p>
            <a:pPr marL="342900" indent="-342900">
              <a:lnSpc>
                <a:spcPct val="100000"/>
              </a:lnSpc>
              <a:spcBef>
                <a:spcPts val="400"/>
              </a:spcBef>
              <a:spcAft>
                <a:spcPts val="400"/>
              </a:spcAft>
              <a:buClr>
                <a:srgbClr val="0077E3"/>
              </a:buClr>
              <a:buFont typeface="Arial"/>
              <a:buChar char="•"/>
            </a:pPr>
            <a:r>
              <a:rPr lang="en-US" dirty="0">
                <a:ea typeface="ＭＳ Ｐゴシック"/>
                <a:cs typeface="Arial"/>
              </a:rPr>
              <a:t>cost-effectiveness </a:t>
            </a:r>
            <a:endParaRPr lang="en-US" dirty="0">
              <a:ea typeface="ＭＳ Ｐゴシック"/>
            </a:endParaRPr>
          </a:p>
          <a:p>
            <a:pPr marL="342900" indent="-342900">
              <a:lnSpc>
                <a:spcPct val="100000"/>
              </a:lnSpc>
              <a:spcBef>
                <a:spcPts val="400"/>
              </a:spcBef>
              <a:spcAft>
                <a:spcPts val="400"/>
              </a:spcAft>
              <a:buClr>
                <a:srgbClr val="0077E3"/>
              </a:buClr>
              <a:buFont typeface="Arial"/>
              <a:buChar char="•"/>
            </a:pPr>
            <a:r>
              <a:rPr lang="en-US" dirty="0">
                <a:ea typeface="ＭＳ Ｐゴシック"/>
                <a:cs typeface="Arial"/>
              </a:rPr>
              <a:t>sustainability.</a:t>
            </a:r>
            <a:endParaRPr lang="en-US" dirty="0">
              <a:cs typeface="Arial"/>
            </a:endParaRPr>
          </a:p>
        </p:txBody>
      </p:sp>
      <p:pic>
        <p:nvPicPr>
          <p:cNvPr id="6" name="Picture 5" descr="A group of orange pipes&#10;&#10;Description automatically generated">
            <a:extLst>
              <a:ext uri="{FF2B5EF4-FFF2-40B4-BE49-F238E27FC236}">
                <a16:creationId xmlns:a16="http://schemas.microsoft.com/office/drawing/2014/main" id="{A0D5CB91-EC4F-4D52-82C2-01853EA4658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63894" y="3645024"/>
            <a:ext cx="2339752" cy="2441979"/>
          </a:xfrm>
          <a:prstGeom prst="rect">
            <a:avLst/>
          </a:prstGeom>
        </p:spPr>
      </p:pic>
      <p:pic>
        <p:nvPicPr>
          <p:cNvPr id="7" name="Picture 6" descr="A group of black pipes with blue inside&#10;&#10;Description automatically generated">
            <a:extLst>
              <a:ext uri="{FF2B5EF4-FFF2-40B4-BE49-F238E27FC236}">
                <a16:creationId xmlns:a16="http://schemas.microsoft.com/office/drawing/2014/main" id="{25AE90C6-2389-9901-256A-2618B0FA5E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5965" y="4233950"/>
            <a:ext cx="2448271" cy="1632181"/>
          </a:xfrm>
          <a:prstGeom prst="rect">
            <a:avLst/>
          </a:prstGeom>
        </p:spPr>
      </p:pic>
    </p:spTree>
    <p:extLst>
      <p:ext uri="{BB962C8B-B14F-4D97-AF65-F5344CB8AC3E}">
        <p14:creationId xmlns:p14="http://schemas.microsoft.com/office/powerpoint/2010/main" val="713494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E2360-E58B-CAA0-75F9-B83B2AD52EF8}"/>
              </a:ext>
            </a:extLst>
          </p:cNvPr>
          <p:cNvSpPr>
            <a:spLocks noGrp="1"/>
          </p:cNvSpPr>
          <p:nvPr>
            <p:ph type="title"/>
          </p:nvPr>
        </p:nvSpPr>
        <p:spPr/>
        <p:txBody>
          <a:bodyPr/>
          <a:lstStyle/>
          <a:p>
            <a:r>
              <a:rPr lang="en-US" dirty="0">
                <a:ea typeface="ＭＳ Ｐゴシック"/>
              </a:rPr>
              <a:t>The decline of clay pipes </a:t>
            </a:r>
            <a:endParaRPr lang="en-US" dirty="0"/>
          </a:p>
        </p:txBody>
      </p:sp>
      <p:sp>
        <p:nvSpPr>
          <p:cNvPr id="3" name="Content Placeholder 2">
            <a:extLst>
              <a:ext uri="{FF2B5EF4-FFF2-40B4-BE49-F238E27FC236}">
                <a16:creationId xmlns:a16="http://schemas.microsoft.com/office/drawing/2014/main" id="{7093853B-7B38-F358-4D65-81C5F0690DD7}"/>
              </a:ext>
            </a:extLst>
          </p:cNvPr>
          <p:cNvSpPr>
            <a:spLocks noGrp="1"/>
          </p:cNvSpPr>
          <p:nvPr>
            <p:ph sz="quarter" idx="10"/>
          </p:nvPr>
        </p:nvSpPr>
        <p:spPr/>
        <p:txBody>
          <a:bodyPr/>
          <a:lstStyle/>
          <a:p>
            <a:r>
              <a:rPr lang="en-US" dirty="0">
                <a:ea typeface="ＭＳ Ｐゴシック"/>
                <a:cs typeface="Arial"/>
              </a:rPr>
              <a:t>While clay pipes were commonly used for drainage in the past, they are not as prevalent in modern construction projects in the UK. </a:t>
            </a:r>
          </a:p>
          <a:p>
            <a:r>
              <a:rPr lang="en-US" dirty="0">
                <a:ea typeface="ＭＳ Ｐゴシック"/>
                <a:cs typeface="Arial"/>
              </a:rPr>
              <a:t>This is because other materials, such as plastic (e.g. HDPE, PVC) and</a:t>
            </a:r>
          </a:p>
        </p:txBody>
      </p:sp>
      <p:pic>
        <p:nvPicPr>
          <p:cNvPr id="6" name="Picture 5">
            <a:extLst>
              <a:ext uri="{FF2B5EF4-FFF2-40B4-BE49-F238E27FC236}">
                <a16:creationId xmlns:a16="http://schemas.microsoft.com/office/drawing/2014/main" id="{AC1EAE93-1244-9B9D-3098-BF81A06630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7944" y="3126567"/>
            <a:ext cx="3779912" cy="2656155"/>
          </a:xfrm>
          <a:prstGeom prst="rect">
            <a:avLst/>
          </a:prstGeom>
        </p:spPr>
      </p:pic>
      <p:sp>
        <p:nvSpPr>
          <p:cNvPr id="8" name="TextBox 7">
            <a:extLst>
              <a:ext uri="{FF2B5EF4-FFF2-40B4-BE49-F238E27FC236}">
                <a16:creationId xmlns:a16="http://schemas.microsoft.com/office/drawing/2014/main" id="{A2E1748F-8677-F740-3CBC-0FA7C6967B42}"/>
              </a:ext>
            </a:extLst>
          </p:cNvPr>
          <p:cNvSpPr txBox="1"/>
          <p:nvPr/>
        </p:nvSpPr>
        <p:spPr>
          <a:xfrm>
            <a:off x="360040" y="2629361"/>
            <a:ext cx="3347864" cy="1631216"/>
          </a:xfrm>
          <a:prstGeom prst="rect">
            <a:avLst/>
          </a:prstGeom>
          <a:noFill/>
        </p:spPr>
        <p:txBody>
          <a:bodyPr wrap="square">
            <a:spAutoFit/>
          </a:bodyPr>
          <a:lstStyle/>
          <a:p>
            <a:r>
              <a:rPr lang="en-US" dirty="0">
                <a:ea typeface="ＭＳ Ｐゴシック"/>
                <a:cs typeface="Arial"/>
              </a:rPr>
              <a:t>concrete offer advantages over clay pipes in terms of cost, durability, ease of installation and maintenance. </a:t>
            </a:r>
          </a:p>
        </p:txBody>
      </p:sp>
    </p:spTree>
    <p:extLst>
      <p:ext uri="{BB962C8B-B14F-4D97-AF65-F5344CB8AC3E}">
        <p14:creationId xmlns:p14="http://schemas.microsoft.com/office/powerpoint/2010/main" val="52157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E97CB-7160-9E10-EBC6-8E2F08CDE0F7}"/>
              </a:ext>
            </a:extLst>
          </p:cNvPr>
          <p:cNvSpPr>
            <a:spLocks noGrp="1"/>
          </p:cNvSpPr>
          <p:nvPr>
            <p:ph type="title"/>
          </p:nvPr>
        </p:nvSpPr>
        <p:spPr/>
        <p:txBody>
          <a:bodyPr/>
          <a:lstStyle/>
          <a:p>
            <a:r>
              <a:rPr lang="en-US" dirty="0">
                <a:ea typeface="ＭＳ Ｐゴシック"/>
              </a:rPr>
              <a:t>Concrete pipes </a:t>
            </a:r>
            <a:endParaRPr lang="en-US" dirty="0"/>
          </a:p>
        </p:txBody>
      </p:sp>
      <p:sp>
        <p:nvSpPr>
          <p:cNvPr id="3" name="Content Placeholder 2">
            <a:extLst>
              <a:ext uri="{FF2B5EF4-FFF2-40B4-BE49-F238E27FC236}">
                <a16:creationId xmlns:a16="http://schemas.microsoft.com/office/drawing/2014/main" id="{30F68EAD-17AE-093F-664F-9F0A7912D89A}"/>
              </a:ext>
            </a:extLst>
          </p:cNvPr>
          <p:cNvSpPr>
            <a:spLocks noGrp="1"/>
          </p:cNvSpPr>
          <p:nvPr>
            <p:ph sz="quarter" idx="10"/>
          </p:nvPr>
        </p:nvSpPr>
        <p:spPr>
          <a:xfrm>
            <a:off x="457201" y="1512000"/>
            <a:ext cx="4618856" cy="4248000"/>
          </a:xfrm>
        </p:spPr>
        <p:txBody>
          <a:bodyPr/>
          <a:lstStyle/>
          <a:p>
            <a:r>
              <a:rPr lang="en-US" dirty="0">
                <a:ea typeface="ＭＳ Ｐゴシック"/>
                <a:cs typeface="Arial"/>
              </a:rPr>
              <a:t>Concrete pipes offer several advantages, such as strength, durability and fire resistance, which make them suitable for heavy-duty applications such as underground drainage systems, culverts and stormwater management. </a:t>
            </a:r>
            <a:endParaRPr lang="en-US" dirty="0"/>
          </a:p>
        </p:txBody>
      </p:sp>
      <p:pic>
        <p:nvPicPr>
          <p:cNvPr id="5" name="Picture 4" descr="A stack of concrete pipes&#10;&#10;Description automatically generated">
            <a:extLst>
              <a:ext uri="{FF2B5EF4-FFF2-40B4-BE49-F238E27FC236}">
                <a16:creationId xmlns:a16="http://schemas.microsoft.com/office/drawing/2014/main" id="{08CD6145-C396-5BF1-D70E-9BBB1D4EA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0183" y="1390588"/>
            <a:ext cx="3433083" cy="1938030"/>
          </a:xfrm>
          <a:prstGeom prst="rect">
            <a:avLst/>
          </a:prstGeom>
        </p:spPr>
      </p:pic>
      <p:sp>
        <p:nvSpPr>
          <p:cNvPr id="7" name="TextBox 6">
            <a:extLst>
              <a:ext uri="{FF2B5EF4-FFF2-40B4-BE49-F238E27FC236}">
                <a16:creationId xmlns:a16="http://schemas.microsoft.com/office/drawing/2014/main" id="{19A185E9-39A2-1599-1838-15EF45DEBC30}"/>
              </a:ext>
            </a:extLst>
          </p:cNvPr>
          <p:cNvSpPr txBox="1"/>
          <p:nvPr/>
        </p:nvSpPr>
        <p:spPr>
          <a:xfrm>
            <a:off x="323528" y="3548756"/>
            <a:ext cx="7848872" cy="1631216"/>
          </a:xfrm>
          <a:prstGeom prst="rect">
            <a:avLst/>
          </a:prstGeom>
          <a:noFill/>
        </p:spPr>
        <p:txBody>
          <a:bodyPr wrap="square">
            <a:spAutoFit/>
          </a:bodyPr>
          <a:lstStyle/>
          <a:p>
            <a:r>
              <a:rPr lang="en-US" dirty="0">
                <a:ea typeface="ＭＳ Ｐゴシック"/>
                <a:cs typeface="Arial"/>
              </a:rPr>
              <a:t>Concrete pipes have a long service life and require minimal maintenance, making them a cost-effective choice in the long run.</a:t>
            </a:r>
          </a:p>
          <a:p>
            <a:r>
              <a:rPr lang="en-US" dirty="0">
                <a:ea typeface="ＭＳ Ｐゴシック"/>
                <a:cs typeface="Arial"/>
              </a:rPr>
              <a:t> </a:t>
            </a:r>
            <a:endParaRPr lang="en-US" dirty="0">
              <a:cs typeface="Arial"/>
            </a:endParaRPr>
          </a:p>
          <a:p>
            <a:r>
              <a:rPr lang="en-US" dirty="0">
                <a:ea typeface="ＭＳ Ｐゴシック"/>
                <a:cs typeface="Arial"/>
              </a:rPr>
              <a:t>Concrete pipes are heavier and more difficult to install compared to plastic pipes, which can be a disadvantage in some situations. </a:t>
            </a:r>
            <a:endParaRPr lang="en-US" dirty="0"/>
          </a:p>
        </p:txBody>
      </p:sp>
    </p:spTree>
    <p:extLst>
      <p:ext uri="{BB962C8B-B14F-4D97-AF65-F5344CB8AC3E}">
        <p14:creationId xmlns:p14="http://schemas.microsoft.com/office/powerpoint/2010/main" val="2012620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6E789-01A9-4014-B12E-E4F88CC6EC7B}"/>
              </a:ext>
            </a:extLst>
          </p:cNvPr>
          <p:cNvSpPr>
            <a:spLocks noGrp="1"/>
          </p:cNvSpPr>
          <p:nvPr>
            <p:ph type="title"/>
          </p:nvPr>
        </p:nvSpPr>
        <p:spPr/>
        <p:txBody>
          <a:bodyPr/>
          <a:lstStyle/>
          <a:p>
            <a:r>
              <a:rPr lang="en-GB" dirty="0"/>
              <a:t>Rise of prefabricated concrete elements</a:t>
            </a:r>
          </a:p>
        </p:txBody>
      </p:sp>
      <p:sp>
        <p:nvSpPr>
          <p:cNvPr id="3" name="Content Placeholder 2">
            <a:extLst>
              <a:ext uri="{FF2B5EF4-FFF2-40B4-BE49-F238E27FC236}">
                <a16:creationId xmlns:a16="http://schemas.microsoft.com/office/drawing/2014/main" id="{1558E61A-C0AB-4DC4-B4D6-A42B2A4BA464}"/>
              </a:ext>
            </a:extLst>
          </p:cNvPr>
          <p:cNvSpPr>
            <a:spLocks noGrp="1"/>
          </p:cNvSpPr>
          <p:nvPr>
            <p:ph sz="quarter" idx="10"/>
          </p:nvPr>
        </p:nvSpPr>
        <p:spPr/>
        <p:txBody>
          <a:bodyPr/>
          <a:lstStyle/>
          <a:p>
            <a:r>
              <a:rPr lang="en-GB" dirty="0"/>
              <a:t>The use of precast concrete products, including kerbs, became more widespread in the 1950s and 1960s as new production techniques and materials were developed. </a:t>
            </a:r>
          </a:p>
          <a:p>
            <a:r>
              <a:rPr lang="en-GB" dirty="0"/>
              <a:t>Since then, precast concrete products have been a common feature of road construction and other infrastructure projects. </a:t>
            </a:r>
          </a:p>
          <a:p>
            <a:r>
              <a:rPr lang="en-GB" dirty="0"/>
              <a:t>As well as precast/prefabricated elements that have standardised construction of elements there is also another option. </a:t>
            </a:r>
          </a:p>
          <a:p>
            <a:r>
              <a:rPr lang="en-GB" dirty="0"/>
              <a:t>Bespoke elements such as manholes can be made to measure for specific applications and situations. These also carry the same advantages of prefabrication. </a:t>
            </a:r>
          </a:p>
          <a:p>
            <a:endParaRPr lang="en-GB" dirty="0"/>
          </a:p>
        </p:txBody>
      </p:sp>
    </p:spTree>
    <p:extLst>
      <p:ext uri="{BB962C8B-B14F-4D97-AF65-F5344CB8AC3E}">
        <p14:creationId xmlns:p14="http://schemas.microsoft.com/office/powerpoint/2010/main" val="203761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772" y="1006547"/>
            <a:ext cx="8229600" cy="382588"/>
          </a:xfrm>
        </p:spPr>
        <p:txBody>
          <a:bodyPr/>
          <a:lstStyle/>
          <a:p>
            <a:r>
              <a:rPr lang="en-US" dirty="0"/>
              <a:t>Some examples of prefabricated concrete elements</a:t>
            </a:r>
          </a:p>
        </p:txBody>
      </p:sp>
      <p:sp>
        <p:nvSpPr>
          <p:cNvPr id="4" name="Rectangle 3">
            <a:extLst>
              <a:ext uri="{FF2B5EF4-FFF2-40B4-BE49-F238E27FC236}">
                <a16:creationId xmlns:a16="http://schemas.microsoft.com/office/drawing/2014/main" id="{4DB7790B-134A-418A-BA52-C442095D2D85}"/>
              </a:ext>
            </a:extLst>
          </p:cNvPr>
          <p:cNvSpPr/>
          <p:nvPr/>
        </p:nvSpPr>
        <p:spPr>
          <a:xfrm>
            <a:off x="4444401" y="3228945"/>
            <a:ext cx="255198" cy="400110"/>
          </a:xfrm>
          <a:prstGeom prst="rect">
            <a:avLst/>
          </a:prstGeom>
        </p:spPr>
        <p:txBody>
          <a:bodyPr wrap="none">
            <a:spAutoFit/>
          </a:bodyPr>
          <a:lstStyle/>
          <a:p>
            <a:r>
              <a:rPr lang="en-GB" dirty="0"/>
              <a:t> </a:t>
            </a:r>
          </a:p>
        </p:txBody>
      </p:sp>
      <p:sp>
        <p:nvSpPr>
          <p:cNvPr id="5" name="AutoShape 2" descr="https://ukc-powerpoint.officeapps.live.com/pods/GetClipboardImage.ashx?Id=3ea45777-7e98-4fa9-a902-bd6835acde65&amp;DC=GUK1&amp;pkey=138e41c2-bb17-4f00-bf35-d1ffbdd93ea7&amp;wdwaccluster=GUK1">
            <a:extLst>
              <a:ext uri="{FF2B5EF4-FFF2-40B4-BE49-F238E27FC236}">
                <a16:creationId xmlns:a16="http://schemas.microsoft.com/office/drawing/2014/main" id="{1E9870B9-1634-4211-AB08-9AB0C7093DD7}"/>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extBox 9">
            <a:extLst>
              <a:ext uri="{FF2B5EF4-FFF2-40B4-BE49-F238E27FC236}">
                <a16:creationId xmlns:a16="http://schemas.microsoft.com/office/drawing/2014/main" id="{3E51D88D-D643-4CFF-8190-9DB89B3422BC}"/>
              </a:ext>
            </a:extLst>
          </p:cNvPr>
          <p:cNvSpPr txBox="1"/>
          <p:nvPr/>
        </p:nvSpPr>
        <p:spPr>
          <a:xfrm>
            <a:off x="1576777" y="5381077"/>
            <a:ext cx="2288009" cy="276999"/>
          </a:xfrm>
          <a:prstGeom prst="rect">
            <a:avLst/>
          </a:prstGeom>
          <a:noFill/>
        </p:spPr>
        <p:txBody>
          <a:bodyPr wrap="square" rtlCol="0">
            <a:spAutoFit/>
          </a:bodyPr>
          <a:lstStyle/>
          <a:p>
            <a:pPr algn="ctr"/>
            <a:r>
              <a:rPr lang="en-GB" sz="1200" dirty="0"/>
              <a:t>Precast culverts </a:t>
            </a:r>
          </a:p>
        </p:txBody>
      </p:sp>
      <p:sp>
        <p:nvSpPr>
          <p:cNvPr id="11" name="TextBox 10">
            <a:extLst>
              <a:ext uri="{FF2B5EF4-FFF2-40B4-BE49-F238E27FC236}">
                <a16:creationId xmlns:a16="http://schemas.microsoft.com/office/drawing/2014/main" id="{66AEE6DA-B558-4EB1-8183-10149AA9E7EA}"/>
              </a:ext>
            </a:extLst>
          </p:cNvPr>
          <p:cNvSpPr txBox="1"/>
          <p:nvPr/>
        </p:nvSpPr>
        <p:spPr>
          <a:xfrm>
            <a:off x="4288314" y="5381077"/>
            <a:ext cx="3600400" cy="276999"/>
          </a:xfrm>
          <a:prstGeom prst="rect">
            <a:avLst/>
          </a:prstGeom>
          <a:noFill/>
        </p:spPr>
        <p:txBody>
          <a:bodyPr wrap="square" rtlCol="0">
            <a:spAutoFit/>
          </a:bodyPr>
          <a:lstStyle/>
          <a:p>
            <a:pPr algn="ctr"/>
            <a:r>
              <a:rPr lang="en-GB" sz="1200" dirty="0"/>
              <a:t>Precast retaining structures  </a:t>
            </a:r>
          </a:p>
        </p:txBody>
      </p:sp>
      <p:sp>
        <p:nvSpPr>
          <p:cNvPr id="12" name="TextBox 11">
            <a:extLst>
              <a:ext uri="{FF2B5EF4-FFF2-40B4-BE49-F238E27FC236}">
                <a16:creationId xmlns:a16="http://schemas.microsoft.com/office/drawing/2014/main" id="{FF0BDCE8-846E-498A-B753-F99F5DDA3307}"/>
              </a:ext>
            </a:extLst>
          </p:cNvPr>
          <p:cNvSpPr txBox="1"/>
          <p:nvPr/>
        </p:nvSpPr>
        <p:spPr>
          <a:xfrm>
            <a:off x="1901024" y="3323176"/>
            <a:ext cx="2288009" cy="276999"/>
          </a:xfrm>
          <a:prstGeom prst="rect">
            <a:avLst/>
          </a:prstGeom>
          <a:noFill/>
        </p:spPr>
        <p:txBody>
          <a:bodyPr wrap="square" rtlCol="0">
            <a:spAutoFit/>
          </a:bodyPr>
          <a:lstStyle/>
          <a:p>
            <a:pPr algn="ctr"/>
            <a:r>
              <a:rPr lang="en-GB" sz="1200" dirty="0"/>
              <a:t>Precast kerbs and pavers </a:t>
            </a:r>
          </a:p>
        </p:txBody>
      </p:sp>
      <p:sp>
        <p:nvSpPr>
          <p:cNvPr id="14" name="TextBox 13">
            <a:extLst>
              <a:ext uri="{FF2B5EF4-FFF2-40B4-BE49-F238E27FC236}">
                <a16:creationId xmlns:a16="http://schemas.microsoft.com/office/drawing/2014/main" id="{8DFAA78C-7134-4424-B011-09A6A57D404D}"/>
              </a:ext>
            </a:extLst>
          </p:cNvPr>
          <p:cNvSpPr txBox="1"/>
          <p:nvPr/>
        </p:nvSpPr>
        <p:spPr>
          <a:xfrm>
            <a:off x="6088514" y="3327372"/>
            <a:ext cx="2288009" cy="276999"/>
          </a:xfrm>
          <a:prstGeom prst="rect">
            <a:avLst/>
          </a:prstGeom>
          <a:noFill/>
        </p:spPr>
        <p:txBody>
          <a:bodyPr wrap="square" rtlCol="0">
            <a:spAutoFit/>
          </a:bodyPr>
          <a:lstStyle/>
          <a:p>
            <a:pPr algn="ctr"/>
            <a:r>
              <a:rPr lang="en-GB" sz="1200" dirty="0"/>
              <a:t>Drainage channels </a:t>
            </a:r>
          </a:p>
        </p:txBody>
      </p:sp>
      <p:pic>
        <p:nvPicPr>
          <p:cNvPr id="20" name="Picture 19">
            <a:extLst>
              <a:ext uri="{FF2B5EF4-FFF2-40B4-BE49-F238E27FC236}">
                <a16:creationId xmlns:a16="http://schemas.microsoft.com/office/drawing/2014/main" id="{0DF5356C-4C80-510B-4E7B-D8A1107795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726" y="1629519"/>
            <a:ext cx="2542844" cy="1690720"/>
          </a:xfrm>
          <a:prstGeom prst="rect">
            <a:avLst/>
          </a:prstGeom>
        </p:spPr>
      </p:pic>
      <p:pic>
        <p:nvPicPr>
          <p:cNvPr id="22" name="Picture 21">
            <a:extLst>
              <a:ext uri="{FF2B5EF4-FFF2-40B4-BE49-F238E27FC236}">
                <a16:creationId xmlns:a16="http://schemas.microsoft.com/office/drawing/2014/main" id="{B15DE5A3-EBFC-9E6A-E959-48B101BE53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91784" y="1605835"/>
            <a:ext cx="2607133" cy="1738089"/>
          </a:xfrm>
          <a:prstGeom prst="rect">
            <a:avLst/>
          </a:prstGeom>
        </p:spPr>
      </p:pic>
      <p:pic>
        <p:nvPicPr>
          <p:cNvPr id="24" name="Picture 23">
            <a:extLst>
              <a:ext uri="{FF2B5EF4-FFF2-40B4-BE49-F238E27FC236}">
                <a16:creationId xmlns:a16="http://schemas.microsoft.com/office/drawing/2014/main" id="{9963A77D-3BFA-4BDE-0317-7AAE8843F72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05857" y="3560623"/>
            <a:ext cx="2667174" cy="1779728"/>
          </a:xfrm>
          <a:prstGeom prst="rect">
            <a:avLst/>
          </a:prstGeom>
        </p:spPr>
      </p:pic>
      <p:pic>
        <p:nvPicPr>
          <p:cNvPr id="6" name="Picture 5">
            <a:extLst>
              <a:ext uri="{FF2B5EF4-FFF2-40B4-BE49-F238E27FC236}">
                <a16:creationId xmlns:a16="http://schemas.microsoft.com/office/drawing/2014/main" id="{EF8862FE-3DC6-E23B-01A3-90D7E063F47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19680" y="1628155"/>
            <a:ext cx="2542843" cy="1695229"/>
          </a:xfrm>
          <a:prstGeom prst="rect">
            <a:avLst/>
          </a:prstGeom>
        </p:spPr>
      </p:pic>
      <p:pic>
        <p:nvPicPr>
          <p:cNvPr id="7" name="Picture 6">
            <a:extLst>
              <a:ext uri="{FF2B5EF4-FFF2-40B4-BE49-F238E27FC236}">
                <a16:creationId xmlns:a16="http://schemas.microsoft.com/office/drawing/2014/main" id="{3E7D0A3A-2DAC-8C54-B55B-8E58CABBFA7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27279" y="3960136"/>
            <a:ext cx="2122470" cy="142094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sz="quarter" idx="10"/>
          </p:nvPr>
        </p:nvSpPr>
        <p:spPr/>
        <p:txBody>
          <a:bodyPr/>
          <a:lstStyle/>
          <a:p>
            <a:pPr>
              <a:lnSpc>
                <a:spcPct val="100000"/>
              </a:lnSpc>
              <a:spcBef>
                <a:spcPts val="0"/>
              </a:spcBef>
              <a:spcAft>
                <a:spcPts val="0"/>
              </a:spcAft>
              <a:buClr>
                <a:schemeClr val="dk1"/>
              </a:buClr>
              <a:buSzPts val="1800"/>
            </a:pPr>
            <a:r>
              <a:rPr lang="en-US" kern="0" dirty="0"/>
              <a:t>At the end of the session learners will be able to:</a:t>
            </a:r>
          </a:p>
          <a:p>
            <a:pPr lvl="1"/>
            <a:r>
              <a:rPr lang="en-US" dirty="0">
                <a:ea typeface="ＭＳ Ｐゴシック" pitchFamily="-105" charset="-128"/>
                <a:cs typeface="ＭＳ Ｐゴシック" pitchFamily="-105" charset="-128"/>
              </a:rPr>
              <a:t>identify the National Occupation Standards (NOS) relevant to the groundworks profession </a:t>
            </a:r>
          </a:p>
          <a:p>
            <a:pPr lvl="1"/>
            <a:r>
              <a:rPr lang="en-US" dirty="0">
                <a:ea typeface="ＭＳ Ｐゴシック" pitchFamily="-105" charset="-128"/>
                <a:cs typeface="ＭＳ Ｐゴシック" pitchFamily="-105" charset="-128"/>
              </a:rPr>
              <a:t>list the other various standards the groundworks profession have to work to </a:t>
            </a:r>
          </a:p>
          <a:p>
            <a:pPr lvl="1"/>
            <a:r>
              <a:rPr lang="en-US" dirty="0">
                <a:ea typeface="ＭＳ Ｐゴシック" pitchFamily="-105" charset="-128"/>
                <a:cs typeface="ＭＳ Ｐゴシック" pitchFamily="-105" charset="-128"/>
              </a:rPr>
              <a:t>describe the post-1919 </a:t>
            </a:r>
            <a:r>
              <a:rPr lang="en-US" dirty="0" err="1">
                <a:ea typeface="ＭＳ Ｐゴシック" pitchFamily="-105" charset="-128"/>
                <a:cs typeface="ＭＳ Ｐゴシック" pitchFamily="-105" charset="-128"/>
              </a:rPr>
              <a:t>mechanisation</a:t>
            </a:r>
            <a:r>
              <a:rPr lang="en-US" dirty="0">
                <a:ea typeface="ＭＳ Ｐゴシック" pitchFamily="-105" charset="-128"/>
                <a:cs typeface="ＭＳ Ｐゴシック" pitchFamily="-105" charset="-128"/>
              </a:rPr>
              <a:t> of the construction industry </a:t>
            </a:r>
          </a:p>
          <a:p>
            <a:pPr lvl="1"/>
            <a:r>
              <a:rPr lang="en-US" dirty="0">
                <a:ea typeface="ＭＳ Ｐゴシック" pitchFamily="-105" charset="-128"/>
                <a:cs typeface="ＭＳ Ｐゴシック" pitchFamily="-105" charset="-128"/>
              </a:rPr>
              <a:t>explore the heavy plant associated with earth works </a:t>
            </a:r>
          </a:p>
          <a:p>
            <a:pPr lvl="1"/>
            <a:r>
              <a:rPr lang="en-US" dirty="0">
                <a:ea typeface="ＭＳ Ｐゴシック" pitchFamily="-105" charset="-128"/>
                <a:cs typeface="ＭＳ Ｐゴシック" pitchFamily="-105" charset="-128"/>
              </a:rPr>
              <a:t>investigate the evolution of materials </a:t>
            </a:r>
          </a:p>
          <a:p>
            <a:pPr lvl="1"/>
            <a:r>
              <a:rPr lang="en-US" dirty="0">
                <a:ea typeface="ＭＳ Ｐゴシック" pitchFamily="-105" charset="-128"/>
                <a:cs typeface="ＭＳ Ｐゴシック" pitchFamily="-105" charset="-128"/>
              </a:rPr>
              <a:t>examine modern construction materials. </a:t>
            </a:r>
          </a:p>
          <a:p>
            <a:pPr lvl="1"/>
            <a:endParaRPr lang="en-US" dirty="0">
              <a:ea typeface="ＭＳ Ｐゴシック" pitchFamily="-105" charset="-128"/>
              <a:cs typeface="ＭＳ Ｐゴシック" pitchFamily="-105" charset="-128"/>
            </a:endParaRPr>
          </a:p>
          <a:p>
            <a:pPr lvl="1"/>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National Occupational Standards of groundworks </a:t>
            </a:r>
          </a:p>
        </p:txBody>
      </p:sp>
      <p:sp>
        <p:nvSpPr>
          <p:cNvPr id="3" name="Content Placeholder 2"/>
          <p:cNvSpPr>
            <a:spLocks noGrp="1"/>
          </p:cNvSpPr>
          <p:nvPr>
            <p:ph sz="quarter" idx="10"/>
          </p:nvPr>
        </p:nvSpPr>
        <p:spPr/>
        <p:txBody>
          <a:bodyPr/>
          <a:lstStyle/>
          <a:p>
            <a:r>
              <a:rPr lang="en-GB" dirty="0"/>
              <a:t>These are a set of guidelines that outline the skills, knowledge and performance criteria required for those working in the groundworks industry. </a:t>
            </a:r>
          </a:p>
          <a:p>
            <a:r>
              <a:rPr lang="en-GB" dirty="0"/>
              <a:t>These standards have been developed by the UK's Construction Industry Training Board (CITB) in consultation with industry experts and are regularly reviewed and updated to ensure they remain relevant.</a:t>
            </a:r>
          </a:p>
          <a:p>
            <a:endParaRPr lang="en-GB"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3E108-6C67-4F2A-B3E9-C205AEF0E896}"/>
              </a:ext>
            </a:extLst>
          </p:cNvPr>
          <p:cNvSpPr>
            <a:spLocks noGrp="1"/>
          </p:cNvSpPr>
          <p:nvPr>
            <p:ph type="title"/>
          </p:nvPr>
        </p:nvSpPr>
        <p:spPr/>
        <p:txBody>
          <a:bodyPr/>
          <a:lstStyle/>
          <a:p>
            <a:r>
              <a:rPr lang="en-US" dirty="0"/>
              <a:t>The National Occupational Standards of groundworks </a:t>
            </a:r>
            <a:endParaRPr lang="en-GB" dirty="0"/>
          </a:p>
        </p:txBody>
      </p:sp>
      <p:sp>
        <p:nvSpPr>
          <p:cNvPr id="3" name="Content Placeholder 2">
            <a:extLst>
              <a:ext uri="{FF2B5EF4-FFF2-40B4-BE49-F238E27FC236}">
                <a16:creationId xmlns:a16="http://schemas.microsoft.com/office/drawing/2014/main" id="{015042A4-E7F5-43DF-97BB-BC6C3116C5FF}"/>
              </a:ext>
            </a:extLst>
          </p:cNvPr>
          <p:cNvSpPr>
            <a:spLocks noGrp="1"/>
          </p:cNvSpPr>
          <p:nvPr>
            <p:ph sz="quarter" idx="10"/>
          </p:nvPr>
        </p:nvSpPr>
        <p:spPr>
          <a:xfrm>
            <a:off x="439343" y="1602000"/>
            <a:ext cx="8229600" cy="4248000"/>
          </a:xfrm>
        </p:spPr>
        <p:txBody>
          <a:bodyPr/>
          <a:lstStyle/>
          <a:p>
            <a:r>
              <a:rPr lang="en-GB" dirty="0"/>
              <a:t>The NOS provide a comprehensive framework for the training, development and assessment of those working in the groundworks industry. </a:t>
            </a:r>
          </a:p>
          <a:p>
            <a:r>
              <a:rPr lang="en-GB" dirty="0"/>
              <a:t>Some of the key units within the NOS for groundworkers include:</a:t>
            </a:r>
          </a:p>
          <a:p>
            <a:pPr marL="342900" indent="-342900">
              <a:buClr>
                <a:srgbClr val="0077E3"/>
              </a:buClr>
              <a:buFont typeface="Arial" panose="020B0604020202020204" pitchFamily="34" charset="0"/>
              <a:buChar char="•"/>
            </a:pPr>
            <a:r>
              <a:rPr lang="en-GB" dirty="0"/>
              <a:t>Conforming to General Health, Safety and Welfare in the Workplace</a:t>
            </a:r>
          </a:p>
          <a:p>
            <a:pPr marL="342900" indent="-342900">
              <a:buClr>
                <a:srgbClr val="0077E3"/>
              </a:buClr>
              <a:buFont typeface="Arial" panose="020B0604020202020204" pitchFamily="34" charset="0"/>
              <a:buChar char="•"/>
            </a:pPr>
            <a:r>
              <a:rPr lang="en-GB" dirty="0"/>
              <a:t>Preparing and Installing Drainage </a:t>
            </a:r>
          </a:p>
          <a:p>
            <a:pPr marL="342900" indent="-342900">
              <a:buClr>
                <a:srgbClr val="0077E3"/>
              </a:buClr>
              <a:buFont typeface="Arial" panose="020B0604020202020204" pitchFamily="34" charset="0"/>
              <a:buChar char="•"/>
            </a:pPr>
            <a:r>
              <a:rPr lang="en-GB" dirty="0"/>
              <a:t>Preparing and Laying Pavements </a:t>
            </a:r>
          </a:p>
          <a:p>
            <a:pPr marL="342900" indent="-342900">
              <a:buClr>
                <a:srgbClr val="0077E3"/>
              </a:buClr>
              <a:buFont typeface="Arial" panose="020B0604020202020204" pitchFamily="34" charset="0"/>
              <a:buChar char="•"/>
            </a:pPr>
            <a:r>
              <a:rPr lang="en-GB" dirty="0"/>
              <a:t>Excavating and Laying Foundations</a:t>
            </a:r>
          </a:p>
        </p:txBody>
      </p:sp>
    </p:spTree>
    <p:extLst>
      <p:ext uri="{BB962C8B-B14F-4D97-AF65-F5344CB8AC3E}">
        <p14:creationId xmlns:p14="http://schemas.microsoft.com/office/powerpoint/2010/main" val="4148869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E564C-2451-4D31-A3F0-CA8837C70A8F}"/>
              </a:ext>
            </a:extLst>
          </p:cNvPr>
          <p:cNvSpPr>
            <a:spLocks noGrp="1"/>
          </p:cNvSpPr>
          <p:nvPr>
            <p:ph type="title"/>
          </p:nvPr>
        </p:nvSpPr>
        <p:spPr/>
        <p:txBody>
          <a:bodyPr/>
          <a:lstStyle/>
          <a:p>
            <a:r>
              <a:rPr lang="en-GB" dirty="0"/>
              <a:t>Other relevant standards for groundworks  </a:t>
            </a:r>
          </a:p>
        </p:txBody>
      </p:sp>
      <p:sp>
        <p:nvSpPr>
          <p:cNvPr id="3" name="Content Placeholder 2">
            <a:extLst>
              <a:ext uri="{FF2B5EF4-FFF2-40B4-BE49-F238E27FC236}">
                <a16:creationId xmlns:a16="http://schemas.microsoft.com/office/drawing/2014/main" id="{559F6758-5B1C-4F9F-8E9E-9E6982A0A45D}"/>
              </a:ext>
            </a:extLst>
          </p:cNvPr>
          <p:cNvSpPr>
            <a:spLocks noGrp="1"/>
          </p:cNvSpPr>
          <p:nvPr>
            <p:ph sz="quarter" idx="10"/>
          </p:nvPr>
        </p:nvSpPr>
        <p:spPr/>
        <p:txBody>
          <a:bodyPr/>
          <a:lstStyle/>
          <a:p>
            <a:r>
              <a:rPr lang="en-GB" dirty="0"/>
              <a:t>There are a range of standards that groundworkers have to comply with and organisations that set the standards. These include: </a:t>
            </a:r>
          </a:p>
          <a:p>
            <a:pPr marL="342900" indent="-342900">
              <a:buClr>
                <a:srgbClr val="0077E3"/>
              </a:buClr>
              <a:buFont typeface="Arial" panose="020B0604020202020204" pitchFamily="34" charset="0"/>
              <a:buChar char="•"/>
            </a:pPr>
            <a:r>
              <a:rPr lang="en-GB" dirty="0"/>
              <a:t>British Standards </a:t>
            </a:r>
          </a:p>
          <a:p>
            <a:pPr marL="342900" indent="-342900">
              <a:buClr>
                <a:srgbClr val="0077E3"/>
              </a:buClr>
              <a:buFont typeface="Arial" panose="020B0604020202020204" pitchFamily="34" charset="0"/>
              <a:buChar char="•"/>
            </a:pPr>
            <a:r>
              <a:rPr lang="en-GB" dirty="0"/>
              <a:t>Building Regulations </a:t>
            </a:r>
          </a:p>
          <a:p>
            <a:pPr marL="342900" indent="-342900">
              <a:buClr>
                <a:srgbClr val="0077E3"/>
              </a:buClr>
              <a:buFont typeface="Arial" panose="020B0604020202020204" pitchFamily="34" charset="0"/>
              <a:buChar char="•"/>
            </a:pPr>
            <a:r>
              <a:rPr lang="en-GB" dirty="0"/>
              <a:t>Department for Transport</a:t>
            </a:r>
          </a:p>
          <a:p>
            <a:pPr marL="342900" indent="-342900">
              <a:buClr>
                <a:srgbClr val="0077E3"/>
              </a:buClr>
              <a:buFont typeface="Arial" panose="020B0604020202020204" pitchFamily="34" charset="0"/>
              <a:buChar char="•"/>
            </a:pPr>
            <a:r>
              <a:rPr lang="en-GB" dirty="0"/>
              <a:t>Local Government Association </a:t>
            </a:r>
          </a:p>
          <a:p>
            <a:endParaRPr lang="en-GB" dirty="0"/>
          </a:p>
        </p:txBody>
      </p:sp>
    </p:spTree>
    <p:extLst>
      <p:ext uri="{BB962C8B-B14F-4D97-AF65-F5344CB8AC3E}">
        <p14:creationId xmlns:p14="http://schemas.microsoft.com/office/powerpoint/2010/main" val="2594156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CDAA-7378-8593-DEAA-E68BFFD40EB1}"/>
              </a:ext>
            </a:extLst>
          </p:cNvPr>
          <p:cNvSpPr>
            <a:spLocks noGrp="1"/>
          </p:cNvSpPr>
          <p:nvPr>
            <p:ph type="title"/>
          </p:nvPr>
        </p:nvSpPr>
        <p:spPr/>
        <p:txBody>
          <a:bodyPr/>
          <a:lstStyle/>
          <a:p>
            <a:r>
              <a:rPr lang="en-US" dirty="0">
                <a:ea typeface="ＭＳ Ｐゴシック"/>
                <a:cs typeface="Arial"/>
              </a:rPr>
              <a:t>Some examples of modern aids</a:t>
            </a:r>
          </a:p>
        </p:txBody>
      </p:sp>
      <p:sp>
        <p:nvSpPr>
          <p:cNvPr id="3" name="TextBox 2">
            <a:extLst>
              <a:ext uri="{FF2B5EF4-FFF2-40B4-BE49-F238E27FC236}">
                <a16:creationId xmlns:a16="http://schemas.microsoft.com/office/drawing/2014/main" id="{3C8215AA-4775-46C4-B4A8-B752E11945F2}"/>
              </a:ext>
            </a:extLst>
          </p:cNvPr>
          <p:cNvSpPr txBox="1"/>
          <p:nvPr/>
        </p:nvSpPr>
        <p:spPr>
          <a:xfrm>
            <a:off x="355063" y="4618855"/>
            <a:ext cx="2448272" cy="276999"/>
          </a:xfrm>
          <a:prstGeom prst="rect">
            <a:avLst/>
          </a:prstGeom>
          <a:noFill/>
        </p:spPr>
        <p:txBody>
          <a:bodyPr wrap="square" rtlCol="0">
            <a:spAutoFit/>
          </a:bodyPr>
          <a:lstStyle/>
          <a:p>
            <a:pPr algn="ctr"/>
            <a:r>
              <a:rPr lang="en-GB" sz="1200" dirty="0"/>
              <a:t>Mechanical saw </a:t>
            </a:r>
          </a:p>
        </p:txBody>
      </p:sp>
      <p:sp>
        <p:nvSpPr>
          <p:cNvPr id="8" name="TextBox 7">
            <a:extLst>
              <a:ext uri="{FF2B5EF4-FFF2-40B4-BE49-F238E27FC236}">
                <a16:creationId xmlns:a16="http://schemas.microsoft.com/office/drawing/2014/main" id="{381FED51-0651-468C-864E-BA2FD9FD0CF4}"/>
              </a:ext>
            </a:extLst>
          </p:cNvPr>
          <p:cNvSpPr txBox="1"/>
          <p:nvPr/>
        </p:nvSpPr>
        <p:spPr>
          <a:xfrm>
            <a:off x="2886341" y="5269262"/>
            <a:ext cx="2448272" cy="276999"/>
          </a:xfrm>
          <a:prstGeom prst="rect">
            <a:avLst/>
          </a:prstGeom>
          <a:noFill/>
        </p:spPr>
        <p:txBody>
          <a:bodyPr wrap="square" rtlCol="0">
            <a:spAutoFit/>
          </a:bodyPr>
          <a:lstStyle/>
          <a:p>
            <a:pPr algn="ctr"/>
            <a:r>
              <a:rPr lang="en-GB" sz="1200" dirty="0"/>
              <a:t>Handheld pneumatic breaker  </a:t>
            </a:r>
          </a:p>
        </p:txBody>
      </p:sp>
      <p:sp>
        <p:nvSpPr>
          <p:cNvPr id="9" name="TextBox 8">
            <a:extLst>
              <a:ext uri="{FF2B5EF4-FFF2-40B4-BE49-F238E27FC236}">
                <a16:creationId xmlns:a16="http://schemas.microsoft.com/office/drawing/2014/main" id="{82FBCB52-3003-4942-BCE0-F21B4FA11E45}"/>
              </a:ext>
            </a:extLst>
          </p:cNvPr>
          <p:cNvSpPr txBox="1"/>
          <p:nvPr/>
        </p:nvSpPr>
        <p:spPr>
          <a:xfrm>
            <a:off x="5944621" y="4583226"/>
            <a:ext cx="2448272" cy="461665"/>
          </a:xfrm>
          <a:prstGeom prst="rect">
            <a:avLst/>
          </a:prstGeom>
          <a:noFill/>
        </p:spPr>
        <p:txBody>
          <a:bodyPr wrap="square" rtlCol="0">
            <a:spAutoFit/>
          </a:bodyPr>
          <a:lstStyle/>
          <a:p>
            <a:pPr algn="ctr"/>
            <a:r>
              <a:rPr lang="en-GB" sz="1200" dirty="0"/>
              <a:t>Hydraulic breaker machine attachment  </a:t>
            </a:r>
          </a:p>
        </p:txBody>
      </p:sp>
      <p:pic>
        <p:nvPicPr>
          <p:cNvPr id="12" name="Content Placeholder 9" descr="A yellow and black machine&#10;&#10;Description automatically generated">
            <a:extLst>
              <a:ext uri="{FF2B5EF4-FFF2-40B4-BE49-F238E27FC236}">
                <a16:creationId xmlns:a16="http://schemas.microsoft.com/office/drawing/2014/main" id="{9E164617-E9D7-2639-01A9-4012A1266452}"/>
              </a:ext>
            </a:extLst>
          </p:cNvPr>
          <p:cNvPicPr>
            <a:picLocks noGrp="1" noChangeAspect="1"/>
          </p:cNvPicPr>
          <p:nvPr>
            <p:ph sz="quarter" idx="10"/>
          </p:nvPr>
        </p:nvPicPr>
        <p:blipFill rotWithShape="1">
          <a:blip r:embed="rId3" cstate="screen">
            <a:extLst>
              <a:ext uri="{28A0092B-C50C-407E-A947-70E740481C1C}">
                <a14:useLocalDpi xmlns:a14="http://schemas.microsoft.com/office/drawing/2010/main"/>
              </a:ext>
            </a:extLst>
          </a:blip>
          <a:srcRect/>
          <a:stretch/>
        </p:blipFill>
        <p:spPr>
          <a:xfrm>
            <a:off x="170574" y="1743917"/>
            <a:ext cx="2817250" cy="2549179"/>
          </a:xfrm>
        </p:spPr>
      </p:pic>
      <p:pic>
        <p:nvPicPr>
          <p:cNvPr id="13" name="Picture 12" descr="A red and black jackhammer&#10;&#10;Description automatically generated">
            <a:extLst>
              <a:ext uri="{FF2B5EF4-FFF2-40B4-BE49-F238E27FC236}">
                <a16:creationId xmlns:a16="http://schemas.microsoft.com/office/drawing/2014/main" id="{16D76457-9C7D-41F3-9677-2F3EB7AB68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59832" y="1743917"/>
            <a:ext cx="2101291" cy="3151937"/>
          </a:xfrm>
          <a:prstGeom prst="rect">
            <a:avLst/>
          </a:prstGeom>
        </p:spPr>
      </p:pic>
      <p:pic>
        <p:nvPicPr>
          <p:cNvPr id="14" name="Picture 13" descr="A yellow machine on the ground&#10;&#10;Description automatically generated">
            <a:extLst>
              <a:ext uri="{FF2B5EF4-FFF2-40B4-BE49-F238E27FC236}">
                <a16:creationId xmlns:a16="http://schemas.microsoft.com/office/drawing/2014/main" id="{5935F826-F21A-A1CA-53E9-E9E3FF36C0C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64088" y="1902496"/>
            <a:ext cx="3609338" cy="2390600"/>
          </a:xfrm>
          <a:prstGeom prst="rect">
            <a:avLst/>
          </a:prstGeom>
        </p:spPr>
      </p:pic>
    </p:spTree>
    <p:extLst>
      <p:ext uri="{BB962C8B-B14F-4D97-AF65-F5344CB8AC3E}">
        <p14:creationId xmlns:p14="http://schemas.microsoft.com/office/powerpoint/2010/main" val="2384243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69F39-A860-4794-8FEC-E4683E13715E}"/>
              </a:ext>
            </a:extLst>
          </p:cNvPr>
          <p:cNvSpPr>
            <a:spLocks noGrp="1"/>
          </p:cNvSpPr>
          <p:nvPr>
            <p:ph type="title"/>
          </p:nvPr>
        </p:nvSpPr>
        <p:spPr/>
        <p:txBody>
          <a:bodyPr/>
          <a:lstStyle/>
          <a:p>
            <a:r>
              <a:rPr lang="en-GB" dirty="0"/>
              <a:t>Use of laser levels in groundworks </a:t>
            </a:r>
          </a:p>
        </p:txBody>
      </p:sp>
      <p:sp>
        <p:nvSpPr>
          <p:cNvPr id="7" name="TextBox 6">
            <a:extLst>
              <a:ext uri="{FF2B5EF4-FFF2-40B4-BE49-F238E27FC236}">
                <a16:creationId xmlns:a16="http://schemas.microsoft.com/office/drawing/2014/main" id="{ECFC29E0-34B5-7326-02C2-3AEC5F505CA7}"/>
              </a:ext>
            </a:extLst>
          </p:cNvPr>
          <p:cNvSpPr txBox="1"/>
          <p:nvPr/>
        </p:nvSpPr>
        <p:spPr>
          <a:xfrm>
            <a:off x="3661536" y="3282057"/>
            <a:ext cx="4572000" cy="707886"/>
          </a:xfrm>
          <a:prstGeom prst="rect">
            <a:avLst/>
          </a:prstGeom>
          <a:noFill/>
        </p:spPr>
        <p:txBody>
          <a:bodyPr wrap="square">
            <a:spAutoFit/>
          </a:bodyPr>
          <a:lstStyle/>
          <a:p>
            <a:pPr algn="ctr"/>
            <a:r>
              <a:rPr lang="en-GB" dirty="0"/>
              <a:t>Watch this video:</a:t>
            </a:r>
          </a:p>
          <a:p>
            <a:pPr algn="ctr"/>
            <a:r>
              <a:rPr lang="en-GB" dirty="0">
                <a:hlinkClick r:id="rId3"/>
              </a:rPr>
              <a:t>Construction Laser Level &amp; Grading</a:t>
            </a:r>
            <a:endParaRPr lang="en-GB" dirty="0"/>
          </a:p>
        </p:txBody>
      </p:sp>
      <p:pic>
        <p:nvPicPr>
          <p:cNvPr id="4" name="Picture 3">
            <a:extLst>
              <a:ext uri="{FF2B5EF4-FFF2-40B4-BE49-F238E27FC236}">
                <a16:creationId xmlns:a16="http://schemas.microsoft.com/office/drawing/2014/main" id="{119F1AE9-2ADA-B714-6955-4A47817FE6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568" y="1891471"/>
            <a:ext cx="2524704" cy="3782943"/>
          </a:xfrm>
          <a:prstGeom prst="rect">
            <a:avLst/>
          </a:prstGeom>
        </p:spPr>
      </p:pic>
    </p:spTree>
    <p:extLst>
      <p:ext uri="{BB962C8B-B14F-4D97-AF65-F5344CB8AC3E}">
        <p14:creationId xmlns:p14="http://schemas.microsoft.com/office/powerpoint/2010/main" val="1266048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Heavy plant </a:t>
            </a:r>
            <a:endParaRPr lang="en-US" dirty="0"/>
          </a:p>
        </p:txBody>
      </p:sp>
      <p:sp>
        <p:nvSpPr>
          <p:cNvPr id="3" name="Content Placeholder 2"/>
          <p:cNvSpPr>
            <a:spLocks noGrp="1"/>
          </p:cNvSpPr>
          <p:nvPr>
            <p:ph sz="quarter" idx="10"/>
          </p:nvPr>
        </p:nvSpPr>
        <p:spPr>
          <a:xfrm>
            <a:off x="333375" y="1502475"/>
            <a:ext cx="8229600" cy="4248000"/>
          </a:xfrm>
        </p:spPr>
        <p:txBody>
          <a:bodyPr/>
          <a:lstStyle/>
          <a:p>
            <a:pPr marL="285750" indent="-285750">
              <a:buClr>
                <a:srgbClr val="0077E3"/>
              </a:buClr>
              <a:buFont typeface="Arial" panose="020B0604020202020204" pitchFamily="34" charset="0"/>
              <a:buChar char="•"/>
            </a:pPr>
            <a:r>
              <a:rPr lang="en-US" sz="1800" dirty="0">
                <a:ea typeface="ＭＳ Ｐゴシック"/>
              </a:rPr>
              <a:t>Heavy plant is the machinery and equipment used in the construction industry for a range of tasks, such as excavation, material handling, transportation and lifting. Heavy plant is essential in the construction industry as it enables the efficient and safe execution of large-scale projects.</a:t>
            </a:r>
            <a:endParaRPr lang="en-US" sz="1800" dirty="0"/>
          </a:p>
          <a:p>
            <a:pPr marL="285750" indent="-285750">
              <a:buClr>
                <a:srgbClr val="0077E3"/>
              </a:buClr>
              <a:buFont typeface="Arial" panose="020B0604020202020204" pitchFamily="34" charset="0"/>
              <a:buChar char="•"/>
            </a:pPr>
            <a:r>
              <a:rPr lang="en-US" sz="1800" dirty="0">
                <a:ea typeface="ＭＳ Ｐゴシック"/>
                <a:cs typeface="Arial"/>
              </a:rPr>
              <a:t>The use of heavy plant in the UK construction industry is subject to various regulations, including the Provision and Use of Work Equipment Regulations (PUWER) and the Construction (Design and Management) Regulations (CDM). </a:t>
            </a:r>
          </a:p>
          <a:p>
            <a:pPr marL="285750" indent="-285750">
              <a:buClr>
                <a:srgbClr val="0077E3"/>
              </a:buClr>
              <a:buFont typeface="Arial" panose="020B0604020202020204" pitchFamily="34" charset="0"/>
              <a:buChar char="•"/>
            </a:pPr>
            <a:r>
              <a:rPr lang="en-US" sz="1800" dirty="0">
                <a:ea typeface="ＭＳ Ｐゴシック"/>
                <a:cs typeface="Arial"/>
              </a:rPr>
              <a:t>These regulations place obligations on employers, equipment operators and other parties involved in the use of heavy plant to ensure that equipment is safe and fit for purpose, and that all necessary safety measures are in place to protect workers and the public.</a:t>
            </a:r>
            <a:endParaRPr lang="en-US" sz="1800" dirty="0">
              <a:ea typeface="ＭＳ Ｐゴシック"/>
            </a:endParaRPr>
          </a:p>
          <a:p>
            <a:pPr marL="342900" indent="-342900">
              <a:buClr>
                <a:srgbClr val="0077E3"/>
              </a:buClr>
              <a:buFont typeface="Arial" panose="020B0604020202020204" pitchFamily="34" charset="0"/>
              <a:buChar char="•"/>
            </a:pPr>
            <a:br>
              <a:rPr 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cs typeface="Arial"/>
              </a:rPr>
              <a:t>Heavy plant commonly used in construction </a:t>
            </a:r>
            <a:endParaRPr lang="en-US" dirty="0">
              <a:cs typeface="Arial"/>
            </a:endParaRPr>
          </a:p>
        </p:txBody>
      </p:sp>
      <p:sp>
        <p:nvSpPr>
          <p:cNvPr id="6" name="TextBox 5">
            <a:extLst>
              <a:ext uri="{FF2B5EF4-FFF2-40B4-BE49-F238E27FC236}">
                <a16:creationId xmlns:a16="http://schemas.microsoft.com/office/drawing/2014/main" id="{D5086F6F-E13C-7EE2-96C9-577F57A3DE46}"/>
              </a:ext>
            </a:extLst>
          </p:cNvPr>
          <p:cNvSpPr txBox="1"/>
          <p:nvPr/>
        </p:nvSpPr>
        <p:spPr>
          <a:xfrm>
            <a:off x="-793505" y="3747719"/>
            <a:ext cx="506656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rPr>
              <a:t>Tracked excavator</a:t>
            </a:r>
            <a:endParaRPr lang="en-US" sz="1200" dirty="0"/>
          </a:p>
        </p:txBody>
      </p:sp>
      <p:sp>
        <p:nvSpPr>
          <p:cNvPr id="7" name="TextBox 6">
            <a:extLst>
              <a:ext uri="{FF2B5EF4-FFF2-40B4-BE49-F238E27FC236}">
                <a16:creationId xmlns:a16="http://schemas.microsoft.com/office/drawing/2014/main" id="{DB41B960-6386-DC16-9A6C-841F8A83CB0C}"/>
              </a:ext>
            </a:extLst>
          </p:cNvPr>
          <p:cNvSpPr txBox="1"/>
          <p:nvPr/>
        </p:nvSpPr>
        <p:spPr>
          <a:xfrm>
            <a:off x="6278541" y="3508108"/>
            <a:ext cx="180242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rPr>
              <a:t>Dump truck </a:t>
            </a:r>
          </a:p>
        </p:txBody>
      </p:sp>
      <p:sp>
        <p:nvSpPr>
          <p:cNvPr id="11" name="TextBox 10">
            <a:extLst>
              <a:ext uri="{FF2B5EF4-FFF2-40B4-BE49-F238E27FC236}">
                <a16:creationId xmlns:a16="http://schemas.microsoft.com/office/drawing/2014/main" id="{3F1B9455-694A-2294-BB25-FC824FA24118}"/>
              </a:ext>
            </a:extLst>
          </p:cNvPr>
          <p:cNvSpPr txBox="1"/>
          <p:nvPr/>
        </p:nvSpPr>
        <p:spPr>
          <a:xfrm>
            <a:off x="6025762" y="5706440"/>
            <a:ext cx="230798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latin typeface="Arial"/>
                <a:ea typeface="ＭＳ Ｐゴシック"/>
                <a:cs typeface="Arial"/>
              </a:rPr>
              <a:t>Backhoe loader </a:t>
            </a:r>
            <a:endParaRPr lang="en-US" sz="1200" dirty="0">
              <a:cs typeface="Arial"/>
            </a:endParaRPr>
          </a:p>
        </p:txBody>
      </p:sp>
      <p:sp>
        <p:nvSpPr>
          <p:cNvPr id="12" name="TextBox 11">
            <a:extLst>
              <a:ext uri="{FF2B5EF4-FFF2-40B4-BE49-F238E27FC236}">
                <a16:creationId xmlns:a16="http://schemas.microsoft.com/office/drawing/2014/main" id="{B286D584-F6D2-8DF0-3A25-7C1305D6724E}"/>
              </a:ext>
            </a:extLst>
          </p:cNvPr>
          <p:cNvSpPr txBox="1"/>
          <p:nvPr/>
        </p:nvSpPr>
        <p:spPr>
          <a:xfrm>
            <a:off x="2521022" y="5706440"/>
            <a:ext cx="109464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ea typeface="ＭＳ Ｐゴシック"/>
              </a:rPr>
              <a:t>Loader </a:t>
            </a:r>
          </a:p>
        </p:txBody>
      </p:sp>
      <p:pic>
        <p:nvPicPr>
          <p:cNvPr id="9" name="Picture 8">
            <a:extLst>
              <a:ext uri="{FF2B5EF4-FFF2-40B4-BE49-F238E27FC236}">
                <a16:creationId xmlns:a16="http://schemas.microsoft.com/office/drawing/2014/main" id="{F268078B-F080-FF0B-BC70-B744FB1F8FE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0200" y="1586926"/>
            <a:ext cx="2664297" cy="2160794"/>
          </a:xfrm>
          <a:prstGeom prst="rect">
            <a:avLst/>
          </a:prstGeom>
        </p:spPr>
      </p:pic>
      <p:sp>
        <p:nvSpPr>
          <p:cNvPr id="14" name="TextBox 13">
            <a:extLst>
              <a:ext uri="{FF2B5EF4-FFF2-40B4-BE49-F238E27FC236}">
                <a16:creationId xmlns:a16="http://schemas.microsoft.com/office/drawing/2014/main" id="{FFF206CD-4A0D-1295-9964-9697B58D5863}"/>
              </a:ext>
            </a:extLst>
          </p:cNvPr>
          <p:cNvSpPr txBox="1"/>
          <p:nvPr/>
        </p:nvSpPr>
        <p:spPr>
          <a:xfrm>
            <a:off x="1986829" y="4595841"/>
            <a:ext cx="4967206" cy="400110"/>
          </a:xfrm>
          <a:prstGeom prst="rect">
            <a:avLst/>
          </a:prstGeom>
          <a:noFill/>
        </p:spPr>
        <p:txBody>
          <a:bodyPr wrap="square">
            <a:spAutoFit/>
          </a:bodyPr>
          <a:lstStyle/>
          <a:p>
            <a:pPr algn="ctr"/>
            <a:r>
              <a:rPr lang="en-US" sz="1200" dirty="0">
                <a:latin typeface="Arial"/>
                <a:ea typeface="ＭＳ Ｐゴシック"/>
              </a:rPr>
              <a:t>Bulldozer</a:t>
            </a:r>
            <a:r>
              <a:rPr lang="en-US" sz="2000" dirty="0">
                <a:latin typeface="Arial"/>
                <a:ea typeface="ＭＳ Ｐゴシック"/>
              </a:rPr>
              <a:t> </a:t>
            </a:r>
            <a:endParaRPr lang="en-US" sz="2000" dirty="0"/>
          </a:p>
        </p:txBody>
      </p:sp>
      <p:pic>
        <p:nvPicPr>
          <p:cNvPr id="16" name="Picture 15">
            <a:extLst>
              <a:ext uri="{FF2B5EF4-FFF2-40B4-BE49-F238E27FC236}">
                <a16:creationId xmlns:a16="http://schemas.microsoft.com/office/drawing/2014/main" id="{062F5A5A-C7A5-DB88-9F21-A3D20F8C72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484041" y="2506218"/>
            <a:ext cx="1922166" cy="2160794"/>
          </a:xfrm>
          <a:prstGeom prst="rect">
            <a:avLst/>
          </a:prstGeom>
        </p:spPr>
      </p:pic>
      <p:pic>
        <p:nvPicPr>
          <p:cNvPr id="3" name="Picture 2" descr="A yellow tractor with a backhoe&#10;&#10;Description automatically generated">
            <a:extLst>
              <a:ext uri="{FF2B5EF4-FFF2-40B4-BE49-F238E27FC236}">
                <a16:creationId xmlns:a16="http://schemas.microsoft.com/office/drawing/2014/main" id="{7EDA1C63-7465-AA6A-02C9-50E29039908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952147" y="4072749"/>
            <a:ext cx="2614884" cy="1500877"/>
          </a:xfrm>
          <a:prstGeom prst="rect">
            <a:avLst/>
          </a:prstGeom>
        </p:spPr>
      </p:pic>
      <p:pic>
        <p:nvPicPr>
          <p:cNvPr id="4" name="Picture 3" descr="A yellow construction vehicle with a bucket&#10;&#10;Description automatically generated">
            <a:extLst>
              <a:ext uri="{FF2B5EF4-FFF2-40B4-BE49-F238E27FC236}">
                <a16:creationId xmlns:a16="http://schemas.microsoft.com/office/drawing/2014/main" id="{022A82D7-C4B9-E159-5616-268693ED99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76970" y="4217764"/>
            <a:ext cx="2819718" cy="1384837"/>
          </a:xfrm>
          <a:prstGeom prst="rect">
            <a:avLst/>
          </a:prstGeom>
        </p:spPr>
      </p:pic>
      <p:pic>
        <p:nvPicPr>
          <p:cNvPr id="13" name="Picture 12" descr="A yellow dump truck in a rocky area&#10;&#10;Description automatically generated">
            <a:extLst>
              <a:ext uri="{FF2B5EF4-FFF2-40B4-BE49-F238E27FC236}">
                <a16:creationId xmlns:a16="http://schemas.microsoft.com/office/drawing/2014/main" id="{E1399FCD-CAE5-6DD1-F31F-28DC93C033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82728" y="1635841"/>
            <a:ext cx="2794051" cy="1771858"/>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schemas.openxmlformats.org/package/2006/metadata/core-properties"/>
    <ds:schemaRef ds:uri="http://www.w3.org/XML/1998/namespace"/>
    <ds:schemaRef ds:uri="http://purl.org/dc/elements/1.1/"/>
    <ds:schemaRef ds:uri="http://purl.org/dc/dcmitype/"/>
    <ds:schemaRef ds:uri="7d91badd-8922-4db1-9652-4fbca8a6b7df"/>
    <ds:schemaRef ds:uri="http://purl.org/dc/terms/"/>
    <ds:schemaRef ds:uri="http://schemas.microsoft.com/office/2006/metadata/properties"/>
    <ds:schemaRef ds:uri="http://schemas.microsoft.com/office/infopath/2007/PartnerControls"/>
    <ds:schemaRef ds:uri="418e8c98-519b-4e3e-a77f-7ee33016068f"/>
    <ds:schemaRef ds:uri="1c5831b9-66da-4f16-a409-834213ecdb8e"/>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1885</Words>
  <Application>Microsoft Office PowerPoint</Application>
  <PresentationFormat>On-screen Show (4:3)</PresentationFormat>
  <Paragraphs>143</Paragraphs>
  <Slides>20</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Lucida Grande</vt:lpstr>
      <vt:lpstr>Times New Roman</vt:lpstr>
      <vt:lpstr>Default Design</vt:lpstr>
      <vt:lpstr>Post-1919 methods of construction </vt:lpstr>
      <vt:lpstr>Session objectives</vt:lpstr>
      <vt:lpstr>The National Occupational Standards of groundworks </vt:lpstr>
      <vt:lpstr>The National Occupational Standards of groundworks </vt:lpstr>
      <vt:lpstr>Other relevant standards for groundworks  </vt:lpstr>
      <vt:lpstr>Some examples of modern aids</vt:lpstr>
      <vt:lpstr>Use of laser levels in groundworks </vt:lpstr>
      <vt:lpstr>Heavy plant </vt:lpstr>
      <vt:lpstr>Heavy plant commonly used in construction </vt:lpstr>
      <vt:lpstr>Heavy plant commonly used in construction </vt:lpstr>
      <vt:lpstr>Paver machines  </vt:lpstr>
      <vt:lpstr>Slip form pavers </vt:lpstr>
      <vt:lpstr>Slip form paver machines </vt:lpstr>
      <vt:lpstr>Modernisation of drainage pipework</vt:lpstr>
      <vt:lpstr>Modernisation of drainage pipework</vt:lpstr>
      <vt:lpstr>The decline of clay pipes </vt:lpstr>
      <vt:lpstr>Concrete pipes </vt:lpstr>
      <vt:lpstr>Rise of prefabricated concrete elements</vt:lpstr>
      <vt:lpstr>Some examples of prefabricated concrete elements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156</cp:revision>
  <dcterms:created xsi:type="dcterms:W3CDTF">2013-05-28T00:38:54Z</dcterms:created>
  <dcterms:modified xsi:type="dcterms:W3CDTF">2023-10-02T16:00:53Z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