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8"/>
  </p:notesMasterIdLst>
  <p:handoutMasterIdLst>
    <p:handoutMasterId r:id="rId19"/>
  </p:handoutMasterIdLst>
  <p:sldIdLst>
    <p:sldId id="256" r:id="rId5"/>
    <p:sldId id="331" r:id="rId6"/>
    <p:sldId id="332" r:id="rId7"/>
    <p:sldId id="333" r:id="rId8"/>
    <p:sldId id="334" r:id="rId9"/>
    <p:sldId id="335" r:id="rId10"/>
    <p:sldId id="338" r:id="rId11"/>
    <p:sldId id="339" r:id="rId12"/>
    <p:sldId id="336" r:id="rId13"/>
    <p:sldId id="337" r:id="rId14"/>
    <p:sldId id="340" r:id="rId15"/>
    <p:sldId id="341" r:id="rId16"/>
    <p:sldId id="267" r:id="rId17"/>
  </p:sldIdLst>
  <p:sldSz cx="9144000" cy="6858000" type="screen4x3"/>
  <p:notesSz cx="6858000" cy="91440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6BB0D1-9278-F6CC-5A69-1199D24409B3}" name="Laura Glover" initials="LG" userId="Laura Glov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ison Walters" initials="AW" lastIdx="7" clrIdx="0">
    <p:extLst>
      <p:ext uri="{19B8F6BF-5375-455C-9EA6-DF929625EA0E}">
        <p15:presenceInfo xmlns:p15="http://schemas.microsoft.com/office/powerpoint/2012/main" userId="Alison Walter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616B3D-A226-47CB-8B36-5FF7D2308A2D}" v="1" dt="2023-08-10T13:26:54.7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37" autoAdjust="0"/>
    <p:restoredTop sz="49467" autoAdjust="0"/>
  </p:normalViewPr>
  <p:slideViewPr>
    <p:cSldViewPr showGuides="1">
      <p:cViewPr varScale="1">
        <p:scale>
          <a:sx n="67" d="100"/>
          <a:sy n="67" d="100"/>
        </p:scale>
        <p:origin x="106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8/10/2023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2023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Progression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(Level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202: Changing practices over time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60294"/>
            <a:ext cx="8153400" cy="2495273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Post-1919 construction methods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building material, brick, rectangle, building&#10;&#10;Description automatically generated">
            <a:extLst>
              <a:ext uri="{FF2B5EF4-FFF2-40B4-BE49-F238E27FC236}">
                <a16:creationId xmlns:a16="http://schemas.microsoft.com/office/drawing/2014/main" id="{BCF1236E-DA30-B161-4921-BDB3F78DA1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0337" y="1772816"/>
            <a:ext cx="6683663" cy="47263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59838" y="1061154"/>
            <a:ext cx="5508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Timber frame</a:t>
            </a:r>
            <a:endParaRPr lang="en-GB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1D7642-774B-7F5E-4B23-9B5DC170B14B}"/>
              </a:ext>
            </a:extLst>
          </p:cNvPr>
          <p:cNvSpPr txBox="1"/>
          <p:nvPr/>
        </p:nvSpPr>
        <p:spPr>
          <a:xfrm>
            <a:off x="378414" y="1510913"/>
            <a:ext cx="82980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Timber frame construction of cavity walls includes a barrier that is airtight but allows moisture to escape from within the structure. 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25FDA4-839C-BBFC-76A9-A9A431F339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312" y="5850000"/>
            <a:ext cx="1475360" cy="2316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74A028-503E-5801-7D3A-D95D631EA7B5}"/>
              </a:ext>
            </a:extLst>
          </p:cNvPr>
          <p:cNvSpPr txBox="1"/>
          <p:nvPr/>
        </p:nvSpPr>
        <p:spPr>
          <a:xfrm>
            <a:off x="378414" y="2397948"/>
            <a:ext cx="3329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This is called a vapour permeable membrane.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768295-8098-334E-B50B-7F4939189C84}"/>
              </a:ext>
            </a:extLst>
          </p:cNvPr>
          <p:cNvSpPr txBox="1"/>
          <p:nvPr/>
        </p:nvSpPr>
        <p:spPr>
          <a:xfrm>
            <a:off x="407014" y="3284984"/>
            <a:ext cx="33294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In the past, the cavity was ventilated. Modern cavity wall construction requires that the cavity is sealed, and ventilation of the interior of the building is allowed through controlled vents.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4740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59838" y="1061154"/>
            <a:ext cx="5508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Machinery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768295-8098-334E-B50B-7F4939189C84}"/>
              </a:ext>
            </a:extLst>
          </p:cNvPr>
          <p:cNvSpPr txBox="1"/>
          <p:nvPr/>
        </p:nvSpPr>
        <p:spPr>
          <a:xfrm>
            <a:off x="359838" y="1556792"/>
            <a:ext cx="80285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While hand tools were still widely used, power tools and machinery were increasingly used to maintain efficiency, accuracy and productivity. 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D03B17-FC28-48EE-253B-3FB150B69AAF}"/>
              </a:ext>
            </a:extLst>
          </p:cNvPr>
          <p:cNvSpPr txBox="1"/>
          <p:nvPr/>
        </p:nvSpPr>
        <p:spPr>
          <a:xfrm>
            <a:off x="359838" y="2629361"/>
            <a:ext cx="80285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Cutting masonry materials is now often done by using powered masonry saws. These can be handheld or bench mounted, powered by electricity or by a petrol or diesel powered engine.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1618E0-0355-CDE9-38E7-4F3AE102C8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3990" y="3866369"/>
            <a:ext cx="2915816" cy="1945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48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59838" y="1061154"/>
            <a:ext cx="5508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Resources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768295-8098-334E-B50B-7F4939189C84}"/>
              </a:ext>
            </a:extLst>
          </p:cNvPr>
          <p:cNvSpPr txBox="1"/>
          <p:nvPr/>
        </p:nvSpPr>
        <p:spPr>
          <a:xfrm>
            <a:off x="359838" y="1510365"/>
            <a:ext cx="87841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Pre-1919 methods have given way to innovative construction techniques that speed up construction times and require less reliance on skilled labour. 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29B907-4691-E114-B317-A2B516B601F4}"/>
              </a:ext>
            </a:extLst>
          </p:cNvPr>
          <p:cNvSpPr txBox="1"/>
          <p:nvPr/>
        </p:nvSpPr>
        <p:spPr>
          <a:xfrm>
            <a:off x="359837" y="2341716"/>
            <a:ext cx="349208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An example is prefabrication of concrete units that include insulation and are built off site. 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These can be quickly installed on site and a brick cladding can be added to produce a building with a traditional appearance.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971D3E-03CD-B69F-5E7F-65E1BE7F36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875699"/>
            <a:ext cx="3707904" cy="247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9262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0C8BE-5779-0CAC-B84D-5EB0CCA8F925}"/>
              </a:ext>
            </a:extLst>
          </p:cNvPr>
          <p:cNvSpPr txBox="1">
            <a:spLocks/>
          </p:cNvSpPr>
          <p:nvPr/>
        </p:nvSpPr>
        <p:spPr bwMode="auto">
          <a:xfrm>
            <a:off x="611560" y="1628800"/>
            <a:ext cx="82296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en-GB" kern="0" dirty="0"/>
              <a:t>At the end of the session learners will be able to:</a:t>
            </a:r>
          </a:p>
          <a:p>
            <a:pPr lvl="1"/>
            <a:r>
              <a:rPr lang="en-GB" kern="0" dirty="0"/>
              <a:t>identify materials relevant to bricklaying</a:t>
            </a:r>
          </a:p>
          <a:p>
            <a:pPr lvl="1"/>
            <a:r>
              <a:rPr lang="en-GB" kern="0" dirty="0"/>
              <a:t>identify tools relevant to bricklaying</a:t>
            </a:r>
          </a:p>
          <a:p>
            <a:pPr lvl="1"/>
            <a:r>
              <a:rPr lang="en-GB" kern="0" dirty="0"/>
              <a:t>identify techniques relevant to bricklaying.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C99334-60A5-94D9-43DD-0EFD639A20F8}"/>
              </a:ext>
            </a:extLst>
          </p:cNvPr>
          <p:cNvSpPr txBox="1"/>
          <p:nvPr/>
        </p:nvSpPr>
        <p:spPr>
          <a:xfrm>
            <a:off x="346950" y="1361243"/>
            <a:ext cx="8567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Bricks and blocks were still common materials for constructing masonry walls. Stone was not so frequently used for structural work, but could be used more for its decorative qualities.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2360373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Bricks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88A0BA-41C1-7DFE-561A-1C0D6D5BD6A8}"/>
              </a:ext>
            </a:extLst>
          </p:cNvPr>
          <p:cNvSpPr txBox="1"/>
          <p:nvPr/>
        </p:nvSpPr>
        <p:spPr>
          <a:xfrm>
            <a:off x="346950" y="2790042"/>
            <a:ext cx="4441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Bricks became available in a vast range of colours and textures.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2119D5-61D2-571B-AB48-7D4132A39B42}"/>
              </a:ext>
            </a:extLst>
          </p:cNvPr>
          <p:cNvSpPr txBox="1"/>
          <p:nvPr/>
        </p:nvSpPr>
        <p:spPr>
          <a:xfrm>
            <a:off x="346950" y="3608735"/>
            <a:ext cx="41530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Different materials can be selected to suit a variety of conditions and environments.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2DC8EE-75FD-F889-36D1-9ECFC28E056E}"/>
              </a:ext>
            </a:extLst>
          </p:cNvPr>
          <p:cNvSpPr txBox="1"/>
          <p:nvPr/>
        </p:nvSpPr>
        <p:spPr>
          <a:xfrm>
            <a:off x="346950" y="4653136"/>
            <a:ext cx="42250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Special-shaped bricks can be used to create architectural features.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5F374B-C427-3BF6-3EF0-21F437B82E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586833"/>
            <a:ext cx="4311520" cy="2874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085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53513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Blocks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88A0BA-41C1-7DFE-561A-1C0D6D5BD6A8}"/>
              </a:ext>
            </a:extLst>
          </p:cNvPr>
          <p:cNvSpPr txBox="1"/>
          <p:nvPr/>
        </p:nvSpPr>
        <p:spPr>
          <a:xfrm>
            <a:off x="346950" y="1935244"/>
            <a:ext cx="4933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Blocks are manufactured from a range of materials.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2DC8EE-75FD-F889-36D1-9ECFC28E056E}"/>
              </a:ext>
            </a:extLst>
          </p:cNvPr>
          <p:cNvSpPr txBox="1"/>
          <p:nvPr/>
        </p:nvSpPr>
        <p:spPr>
          <a:xfrm>
            <a:off x="346950" y="4464170"/>
            <a:ext cx="53444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Dense concrete blocks are used in locations where higher load bearing qualities are needed, for example in substructures. 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2FCB1C-6FF7-A235-7C98-62A588639D58}"/>
              </a:ext>
            </a:extLst>
          </p:cNvPr>
          <p:cNvSpPr txBox="1"/>
          <p:nvPr/>
        </p:nvSpPr>
        <p:spPr>
          <a:xfrm>
            <a:off x="346950" y="2738042"/>
            <a:ext cx="51611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Thermal insulation blocks are manufactured from materials that contain tiny air bubbles and are used in the walls of a superstructure to reduce heat transfer. They are easy to cut.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C5E1F4-3CF6-6920-86D4-C1FA01BEE1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3708" y="1199294"/>
            <a:ext cx="2824756" cy="21185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E3C062-ABAA-2D55-095A-BD794A9E4A6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7920" y="3521190"/>
            <a:ext cx="3312368" cy="248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710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hammer, tool, design&#10;&#10;Description automatically generated">
            <a:extLst>
              <a:ext uri="{FF2B5EF4-FFF2-40B4-BE49-F238E27FC236}">
                <a16:creationId xmlns:a16="http://schemas.microsoft.com/office/drawing/2014/main" id="{B62F96A5-62E0-79A5-4080-EDBF243FF5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2269314"/>
            <a:ext cx="5806230" cy="41059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157105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Solid walls</a:t>
            </a: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88A0BA-41C1-7DFE-561A-1C0D6D5BD6A8}"/>
              </a:ext>
            </a:extLst>
          </p:cNvPr>
          <p:cNvSpPr txBox="1"/>
          <p:nvPr/>
        </p:nvSpPr>
        <p:spPr>
          <a:xfrm>
            <a:off x="346950" y="1651467"/>
            <a:ext cx="845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Solid walls were commonly used in houses and other buildings pre-1919.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2DC8EE-75FD-F889-36D1-9ECFC28E056E}"/>
              </a:ext>
            </a:extLst>
          </p:cNvPr>
          <p:cNvSpPr txBox="1"/>
          <p:nvPr/>
        </p:nvSpPr>
        <p:spPr>
          <a:xfrm>
            <a:off x="346950" y="2110639"/>
            <a:ext cx="8450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Their use is now more common when building walls for structures that are not intended for living or working in.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F26AAC-326A-77DB-E8DD-52C376704604}"/>
              </a:ext>
            </a:extLst>
          </p:cNvPr>
          <p:cNvSpPr txBox="1"/>
          <p:nvPr/>
        </p:nvSpPr>
        <p:spPr>
          <a:xfrm>
            <a:off x="342587" y="3069980"/>
            <a:ext cx="552119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Solid retaining walls can be constructed in brick or block or a combination of both.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Boundary walls may be constructed in brick </a:t>
            </a:r>
            <a:r>
              <a:rPr lang="en-GB" dirty="0">
                <a:solidFill>
                  <a:srgbClr val="000000"/>
                </a:solidFill>
              </a:rPr>
              <a:t>to create an attractive appearance.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en-GB" dirty="0">
                <a:solidFill>
                  <a:srgbClr val="000000"/>
                </a:solidFill>
              </a:rPr>
              <a:t>Inspection chambers are usually constructed in brick if masonry materials are specified.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25FDA4-839C-BBFC-76A9-A9A431F339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312" y="5850000"/>
            <a:ext cx="1475360" cy="23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203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brick wall with a window&#10;&#10;Description automatically generated with low confidence">
            <a:extLst>
              <a:ext uri="{FF2B5EF4-FFF2-40B4-BE49-F238E27FC236}">
                <a16:creationId xmlns:a16="http://schemas.microsoft.com/office/drawing/2014/main" id="{74FA5211-7F04-42E3-B6F9-676348CEB0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181887"/>
            <a:ext cx="5885846" cy="41622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59839" y="1061154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Cavity walls</a:t>
            </a: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88A0BA-41C1-7DFE-561A-1C0D6D5BD6A8}"/>
              </a:ext>
            </a:extLst>
          </p:cNvPr>
          <p:cNvSpPr txBox="1"/>
          <p:nvPr/>
        </p:nvSpPr>
        <p:spPr>
          <a:xfrm>
            <a:off x="346950" y="1486504"/>
            <a:ext cx="8450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Post-1919, and especially from the 1950s onwards, buildings intended for human occupation were constructed using cavity walls.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1D7642-774B-7F5E-4B23-9B5DC170B14B}"/>
              </a:ext>
            </a:extLst>
          </p:cNvPr>
          <p:cNvSpPr txBox="1"/>
          <p:nvPr/>
        </p:nvSpPr>
        <p:spPr>
          <a:xfrm>
            <a:off x="346950" y="2208356"/>
            <a:ext cx="84501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This is because of their greater effectiveness in preventing moisture from entering the living and working space of a building compared to solid walls.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F26AAC-326A-77DB-E8DD-52C376704604}"/>
              </a:ext>
            </a:extLst>
          </p:cNvPr>
          <p:cNvSpPr txBox="1"/>
          <p:nvPr/>
        </p:nvSpPr>
        <p:spPr>
          <a:xfrm>
            <a:off x="359840" y="3237985"/>
            <a:ext cx="46442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Cavity wall design consists of two leaves (or skins) with a gap (cavity) between them. Wall ties between the two leaves provides stability.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25FDA4-839C-BBFC-76A9-A9A431F339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8640" y="5371496"/>
            <a:ext cx="1475360" cy="2316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A0EAD8-6F8C-FFB6-0E79-2D0BB56599C8}"/>
              </a:ext>
            </a:extLst>
          </p:cNvPr>
          <p:cNvSpPr txBox="1"/>
          <p:nvPr/>
        </p:nvSpPr>
        <p:spPr>
          <a:xfrm>
            <a:off x="350486" y="4653136"/>
            <a:ext cx="47946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In modern cavity walls, the outer leaf is often constructed in brick and the inner leaf can be constructed in block.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266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A5B34F48-3A7C-8BE4-DE46-FBD645B0DC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1843604"/>
            <a:ext cx="6288911" cy="44472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59839" y="1061154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Insulation</a:t>
            </a: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88A0BA-41C1-7DFE-561A-1C0D6D5BD6A8}"/>
              </a:ext>
            </a:extLst>
          </p:cNvPr>
          <p:cNvSpPr txBox="1"/>
          <p:nvPr/>
        </p:nvSpPr>
        <p:spPr>
          <a:xfrm>
            <a:off x="346950" y="1486504"/>
            <a:ext cx="84501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Initially, the cavity was left empty. No insulation was provided and often both leaves were constructed in brick. Later, insulation blocks were used for the inner leaf.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25FDA4-839C-BBFC-76A9-A9A431F339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312" y="5850000"/>
            <a:ext cx="1475360" cy="231668"/>
          </a:xfrm>
          <a:prstGeom prst="rect">
            <a:avLst/>
          </a:prstGeom>
        </p:spPr>
      </p:pic>
      <p:pic>
        <p:nvPicPr>
          <p:cNvPr id="13" name="Picture 12" descr="A picture containing screenshot, text, design&#10;&#10;Description automatically generated">
            <a:extLst>
              <a:ext uri="{FF2B5EF4-FFF2-40B4-BE49-F238E27FC236}">
                <a16:creationId xmlns:a16="http://schemas.microsoft.com/office/drawing/2014/main" id="{14DA6520-6384-92A4-0E03-9ABDC54BAA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1720930"/>
            <a:ext cx="6635861" cy="469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070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creenshot, rectangle, design&#10;&#10;Description automatically generated">
            <a:extLst>
              <a:ext uri="{FF2B5EF4-FFF2-40B4-BE49-F238E27FC236}">
                <a16:creationId xmlns:a16="http://schemas.microsoft.com/office/drawing/2014/main" id="{36E99966-943C-8979-6C1D-D55E9A2DCB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015391"/>
            <a:ext cx="7164288" cy="50662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59839" y="1061154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Insulation</a:t>
            </a:r>
            <a:endParaRPr lang="en-GB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F26AAC-326A-77DB-E8DD-52C376704604}"/>
              </a:ext>
            </a:extLst>
          </p:cNvPr>
          <p:cNvSpPr txBox="1"/>
          <p:nvPr/>
        </p:nvSpPr>
        <p:spPr>
          <a:xfrm>
            <a:off x="343488" y="1522819"/>
            <a:ext cx="51646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Some time after the introduction of cavity walls, designers realised that the cavity provides an opportunity to improve levels of insulation by adding sheets of insulating material.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25FDA4-839C-BBFC-76A9-A9A431F339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312" y="5850000"/>
            <a:ext cx="1475360" cy="2316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720240A-1757-E8BF-7FA0-3D1C546AB30F}"/>
              </a:ext>
            </a:extLst>
          </p:cNvPr>
          <p:cNvSpPr txBox="1"/>
          <p:nvPr/>
        </p:nvSpPr>
        <p:spPr>
          <a:xfrm>
            <a:off x="302664" y="4361719"/>
            <a:ext cx="2757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The cavity is now typically 150mm wide.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64A0F0-8D27-0E34-7DAE-ECD9C10CC019}"/>
              </a:ext>
            </a:extLst>
          </p:cNvPr>
          <p:cNvSpPr txBox="1"/>
          <p:nvPr/>
        </p:nvSpPr>
        <p:spPr>
          <a:xfrm>
            <a:off x="305485" y="3246544"/>
            <a:ext cx="40691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The thickness of insulation has increased from 50mm to 100mm and more.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825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59838" y="1061154"/>
            <a:ext cx="5508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Damp proof courses (DPC)</a:t>
            </a:r>
            <a:endParaRPr lang="en-GB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1D7642-774B-7F5E-4B23-9B5DC170B14B}"/>
              </a:ext>
            </a:extLst>
          </p:cNvPr>
          <p:cNvSpPr txBox="1"/>
          <p:nvPr/>
        </p:nvSpPr>
        <p:spPr>
          <a:xfrm>
            <a:off x="346950" y="1543455"/>
            <a:ext cx="845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DPC is built into cavity walls to prevent rising and penetrating damp.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F26AAC-326A-77DB-E8DD-52C376704604}"/>
              </a:ext>
            </a:extLst>
          </p:cNvPr>
          <p:cNvSpPr txBox="1"/>
          <p:nvPr/>
        </p:nvSpPr>
        <p:spPr>
          <a:xfrm>
            <a:off x="346950" y="2290268"/>
            <a:ext cx="37801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Usually made from strong plastic materials, horizontal DPC protects against rising damp. 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Vertical DPC around opening reveals protects against penetrating damp.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25FDA4-839C-BBFC-76A9-A9A431F339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2448" y="5877272"/>
            <a:ext cx="1475360" cy="231668"/>
          </a:xfrm>
          <a:prstGeom prst="rect">
            <a:avLst/>
          </a:prstGeom>
        </p:spPr>
      </p:pic>
      <p:pic>
        <p:nvPicPr>
          <p:cNvPr id="9" name="Picture 8" descr="A brick wall with a window&#10;&#10;Description automatically generated with low confidence">
            <a:extLst>
              <a:ext uri="{FF2B5EF4-FFF2-40B4-BE49-F238E27FC236}">
                <a16:creationId xmlns:a16="http://schemas.microsoft.com/office/drawing/2014/main" id="{12FD2ACC-AA0D-4409-768D-902BDBFDC7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9502" y="1196752"/>
            <a:ext cx="7319165" cy="517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8912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  <ds:schemaRef ds:uri="1c5831b9-66da-4f16-a409-834213ecdb8e"/>
    <ds:schemaRef ds:uri="418e8c98-519b-4e3e-a77f-7ee33016068f"/>
  </ds:schemaRefs>
</ds:datastoreItem>
</file>

<file path=customXml/itemProps2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418e8c98-519b-4e3e-a77f-7ee3301606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666</Words>
  <Application>Microsoft Office PowerPoint</Application>
  <PresentationFormat>On-screen Show (4:3)</PresentationFormat>
  <Paragraphs>59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Lucida Grande</vt:lpstr>
      <vt:lpstr>Times New Roman</vt:lpstr>
      <vt:lpstr>Default Design</vt:lpstr>
      <vt:lpstr>Post-1919 construction methods</vt:lpstr>
      <vt:lpstr>Session objectives</vt:lpstr>
      <vt:lpstr>Materials</vt:lpstr>
      <vt:lpstr>Materials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152</cp:revision>
  <dcterms:created xsi:type="dcterms:W3CDTF">2013-05-28T00:38:54Z</dcterms:created>
  <dcterms:modified xsi:type="dcterms:W3CDTF">2023-08-10T13:27:03Z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