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42" r:id="rId6"/>
    <p:sldId id="362" r:id="rId7"/>
    <p:sldId id="357" r:id="rId8"/>
    <p:sldId id="367" r:id="rId9"/>
    <p:sldId id="379" r:id="rId10"/>
    <p:sldId id="363" r:id="rId11"/>
    <p:sldId id="380" r:id="rId12"/>
    <p:sldId id="354" r:id="rId13"/>
    <p:sldId id="370" r:id="rId14"/>
    <p:sldId id="365" r:id="rId15"/>
    <p:sldId id="368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DC5816-0CCF-99BE-2D10-522BC4ABDC77}" name="Sakshi JC" initials="SA JC" userId="Sakshi JC" providerId="None"/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3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7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65E269-C0F7-4642-A6E4-03BCCED5F6FF}" v="1" dt="2023-08-10T13:33:07.4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74" autoAdjust="0"/>
    <p:restoredTop sz="80415" autoAdjust="0"/>
  </p:normalViewPr>
  <p:slideViewPr>
    <p:cSldViewPr snapToGrid="0">
      <p:cViewPr varScale="1">
        <p:scale>
          <a:sx n="53" d="100"/>
          <a:sy n="53" d="100"/>
        </p:scale>
        <p:origin x="126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02" y="149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oad-to-learning.com/2021/01/21/components-of-a-paintbrush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briefs.com/briefs/exclusive/brief_history_of_wallpaper.html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picclickimg.com/aPkAAOSwwlZjRakk/Vintage-RIDGELY-TRIMMER-Handheld-Wall-Paper-Cutter.webp" TargetMode="External"/><Relationship Id="rId4" Type="http://schemas.openxmlformats.org/officeDocument/2006/relationships/hyperlink" Target="https://www.etsy.com/listing/1219961911/vintage-floral-wallpaper-antique-flowers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neclayton.co.uk/lincrusta-italian-renaissance-wallpaper-paintable-rd1952fr/?gad=1&amp;gclid=CjwKCAjwkeqkBhAnEiwA5U-uM2R4DQhlGK7ZKETP7EYpFGFCvb3xcW9vJOLrjKhQq4-ZYfupgTcYohoCDHkQAvD_Bw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gowallpaper.co.uk/anaglypta-original-wallpaper-dryden-rd335.html?utm_source=google_shopping&amp;gclid=Cj0KCQjwz8emBhDrARIsANNJjS7gQTVKkT4h9P04B9q1x3K7uXBiyig5Rym16hrsd6Vpl5Hocq2gzCEaAgBNEALw_wcB" TargetMode="External"/><Relationship Id="rId4" Type="http://schemas.openxmlformats.org/officeDocument/2006/relationships/hyperlink" Target="https://www.fabricgiant.com/product/Fashion%20Fabrics/Hessian%20Fabric/FG-HES-002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n11.bigcommerce.com/s-7psb023nit/images/stencil/original/products/8919/13864/107883_3__50775.1682003040.jpg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romwell.co.uk/shop/abrasives/hand-sanding-blocks/c/091506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howarth-timber.co.uk/hanson-sand-cement-mortar-plastic-handy-bag-20kg/" TargetMode="External"/><Relationship Id="rId5" Type="http://schemas.openxmlformats.org/officeDocument/2006/relationships/hyperlink" Target="https://www.dwnye.co.uk/shop/natural-hydraulic-lime-nhl35-25kg-bag" TargetMode="External"/><Relationship Id="rId4" Type="http://schemas.openxmlformats.org/officeDocument/2006/relationships/hyperlink" Target="https://www.brewers.co.uk/img/product/nc1008h/nc1008h-alabastine-filler-1-8kg-interior-fillers-11689.jpg?v=1454538625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.ebayimg.com/thumbs/images/g/ItEAAOSwON9iYeCJ/s-l300.jpg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7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https://road-to-learning.com/2021/01/21/components-of-a-paintbrush/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873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https://multibriefs.com/briefs/exclusive/brief_history_of_wallpaper.html</a:t>
            </a:r>
            <a:endParaRPr lang="en-GB" dirty="0"/>
          </a:p>
          <a:p>
            <a:endParaRPr lang="en-GB" dirty="0"/>
          </a:p>
          <a:p>
            <a:r>
              <a:rPr lang="en-GB" dirty="0"/>
              <a:t>Images:</a:t>
            </a:r>
          </a:p>
          <a:p>
            <a:r>
              <a:rPr lang="en-GB" dirty="0">
                <a:hlinkClick r:id="rId4"/>
              </a:rPr>
              <a:t>https://www.etsy.com/listing/1219961911/vintage-floral-wallpaper-antique-flowers</a:t>
            </a:r>
            <a:endParaRPr lang="en-GB" dirty="0"/>
          </a:p>
          <a:p>
            <a:r>
              <a:rPr lang="en-GB" dirty="0">
                <a:hlinkClick r:id="rId5"/>
              </a:rPr>
              <a:t>https://www.picclickimg.com/aPkAAOSwwlZjRakk/Vintage-RIDGELY-TRIMMER-Handheld-Wall-Paper-Cutter.webp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97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03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44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891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Images:</a:t>
            </a:r>
          </a:p>
          <a:p>
            <a:r>
              <a:rPr lang="en-GB" dirty="0">
                <a:hlinkClick r:id="rId3"/>
              </a:rPr>
              <a:t>https://www.janeclayton.co.uk/lincrusta-italian-renaissance-wallpaper-paintable-rd1952fr/?gad=1&amp;gclid=CjwKCAjwkeqkBhAnEiwA5U-uM2R4DQhlGK7ZKETP7EYpFGFCvb3xcW9vJOLrjKhQq4-ZYfupgTcYohoCDHkQAvD_BwE</a:t>
            </a:r>
            <a:endParaRPr lang="en-GB" dirty="0"/>
          </a:p>
          <a:p>
            <a:r>
              <a:rPr lang="en-GB" dirty="0">
                <a:hlinkClick r:id="rId4"/>
              </a:rPr>
              <a:t>https://www.fabricgiant.com/product/Fashion Fabrics/Hessian Fabric/FG-HES-002</a:t>
            </a:r>
            <a:endParaRPr lang="en-GB" dirty="0"/>
          </a:p>
          <a:p>
            <a:r>
              <a:rPr lang="en-GB" dirty="0">
                <a:hlinkClick r:id="rId5"/>
              </a:rPr>
              <a:t>https://www.gowallpaper.co.uk/anaglypta-original-wallpaper-dryden-rd335.html?utm_source=google_shopping&amp;gclid=Cj0KCQjwz8emBhDrARIsANNJjS7gQTVKkT4h9P04B9q1x3K7uXBiyig5Rym16hrsd6Vpl5Hocq2gzCEaAgBNEALw_wcB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860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https://cdn11.bigcommerce.com/s-7psb023nit/images/stencil/original/products/8919/13864/107883_3__50775.1682003040.jpg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172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449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Images:</a:t>
            </a:r>
          </a:p>
          <a:p>
            <a:r>
              <a:rPr lang="en-GB" dirty="0">
                <a:hlinkClick r:id="rId3"/>
              </a:rPr>
              <a:t>https://www.cromwell.co.uk/shop/abrasives/hand-sanding-blocks/c/091506</a:t>
            </a:r>
            <a:endParaRPr lang="en-GB" b="1" dirty="0"/>
          </a:p>
          <a:p>
            <a:r>
              <a:rPr lang="en-GB" dirty="0">
                <a:hlinkClick r:id="rId4"/>
              </a:rPr>
              <a:t>https://www.brewers.co.uk/img/product/nc1008h/nc1008h-alabastine-filler-1-8kg-interior-fillers-11689.jpg?v=1454538625</a:t>
            </a:r>
            <a:endParaRPr lang="en-GB" b="0" dirty="0"/>
          </a:p>
          <a:p>
            <a:r>
              <a:rPr lang="en-GB" dirty="0">
                <a:hlinkClick r:id="rId5"/>
              </a:rPr>
              <a:t>https://www.dwnye.co.uk/shop/natural-hydraulic-lime-nhl35-25kg-bag</a:t>
            </a:r>
            <a:endParaRPr lang="en-GB" b="1" dirty="0"/>
          </a:p>
          <a:p>
            <a:r>
              <a:rPr lang="en-GB" dirty="0">
                <a:hlinkClick r:id="rId6"/>
              </a:rPr>
              <a:t>https://www.howarth-timber.co.uk/hanson-sand-cement-mortar-plastic-handy-bag-20kg/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835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https://i.ebayimg.com/thumbs/images/g/ItEAAOSwON9iYeCJ/s-l300.jpg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254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8CF6-A524-4912-9BC7-94E054A4EAF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A58C-0420-46FA-86EC-3029A0E9D0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78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2023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Progression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(Level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oad-to-learning.com/2021/01/21/components-of-a-paintbrush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briefs.com/briefs/exclusive/brief_history_of_wallpaper.html" TargetMode="External"/><Relationship Id="rId7" Type="http://schemas.openxmlformats.org/officeDocument/2006/relationships/hyperlink" Target="https://www.etsy.com/listing/1219961911/vintage-floral-wallpaper-antique-flower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The_Triumph_of_Fame_MET_DT4292.jpg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s://www.picclickimg.com/aPkAAOSwwlZjRakk/Vintage-RIDGELY-TRIMMER-Handheld-Wall-Paper-Cutter.web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johncanningco.com/blog/faux-painting-techniques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lincolnshirelime.co.uk/120l-lincolnshire-lime-limewash---white-2278-p.as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s://www.gowallpaper.co.uk/anaglypta-original-wallpaper-dryden-rd335.html?utm_source=google_shopping&amp;gclid=Cj0KCQjwz8emBhDrARIsANNJjS7gQTVKkT4h9P04B9q1x3K7uXBiyig5Rym16hrsd6Vpl5Hocq2gzCEaAgBNEALw_wcB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janeclayton.co.uk/lincrusta-italian-renaissance-wallpaper-paintable-rd1952fr/?gad=1&amp;gclid=CjwKCAjwkeqkBhAnEiwA5U-uM2R4DQhlGK7ZKETP7EYpFGFCvb3xcW9vJOLrjKhQq4-ZYfupgTcYohoCDHkQAvD_BwE" TargetMode="External"/><Relationship Id="rId5" Type="http://schemas.openxmlformats.org/officeDocument/2006/relationships/hyperlink" Target="https://www.fabricgiant.com/product/Fashion%20Fabrics/Hessian%20Fabric/FG-HES-002" TargetMode="External"/><Relationship Id="rId4" Type="http://schemas.openxmlformats.org/officeDocument/2006/relationships/hyperlink" Target="https://commons.wikimedia.org/wiki/File:The_Triumph_of_Fame_MET_DT4292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n11.bigcommerce.com/s-7psb023nit/images/stencil/original/products/8919/13864/107883_3__50775.1682003040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hyperlink" Target="https://www.howarth-timber.co.uk/hanson-sand-cement-mortar-plastic-handy-bag-20k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dwnye.co.uk/shop/natural-hydraulic-lime-nhl35-25kg-bag" TargetMode="External"/><Relationship Id="rId5" Type="http://schemas.openxmlformats.org/officeDocument/2006/relationships/hyperlink" Target="https://www.cromwell.co.uk/shop/abrasives/hand-sanding-blocks/c/091506" TargetMode="External"/><Relationship Id="rId4" Type="http://schemas.openxmlformats.org/officeDocument/2006/relationships/hyperlink" Target="https://www.brewers.co.uk/img/product/nc1008h/nc1008h-alabastine-filler-1-8kg-interior-fillers-11689.jpg?v=145453862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.ebayimg.com/thumbs/images/g/ItEAAOSwON9iYeCJ/s-l30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089727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600" b="1" dirty="0"/>
              <a:t>Unit 202: Changing practices over time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759827"/>
            <a:ext cx="8153400" cy="777455"/>
          </a:xfrm>
        </p:spPr>
        <p:txBody>
          <a:bodyPr anchor="t"/>
          <a:lstStyle/>
          <a:p>
            <a:pPr eaLnBrk="1" hangingPunct="1"/>
            <a:r>
              <a:rPr lang="en-GB" sz="2600">
                <a:ea typeface="ＭＳ Ｐゴシック" pitchFamily="-105" charset="-128"/>
                <a:cs typeface="ＭＳ Ｐゴシック" pitchFamily="-105" charset="-128"/>
              </a:rPr>
              <a:t>Pre-1919 </a:t>
            </a:r>
            <a:r>
              <a:rPr lang="en-GB" sz="2600" dirty="0">
                <a:ea typeface="ＭＳ Ｐゴシック" pitchFamily="-105" charset="-128"/>
                <a:cs typeface="ＭＳ Ｐゴシック" pitchFamily="-105" charset="-128"/>
              </a:rPr>
              <a:t>painting and decorating</a:t>
            </a:r>
            <a:br>
              <a:rPr lang="en-GB" b="0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                                          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399"/>
            <a:ext cx="8229600" cy="412751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Pre-1919 paint application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449239"/>
            <a:ext cx="4862944" cy="44348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r>
              <a:rPr lang="en-GB" altLang="en-US" sz="1600" dirty="0"/>
              <a:t>All paint finishes pre-1919 were generally applied by brush.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600" dirty="0"/>
              <a:t>Smoother finish achieved with synthetic</a:t>
            </a:r>
            <a:r>
              <a:rPr lang="en-GB" altLang="en-US" sz="1600" dirty="0">
                <a:solidFill>
                  <a:schemeClr val="tx1"/>
                </a:solidFill>
              </a:rPr>
              <a:t> filament </a:t>
            </a:r>
            <a:r>
              <a:rPr lang="en-GB" altLang="en-US" sz="1600" dirty="0"/>
              <a:t>brushes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600" dirty="0"/>
              <a:t>Most suitable for applying water-based and solvent-based paint and varnish to walls, ceilings woodwork and trims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600" dirty="0"/>
              <a:t>Economical with little splashing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600" dirty="0"/>
              <a:t>Cheapest option for equipment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600" dirty="0"/>
              <a:t>Slow and laborious for application to large areas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600" dirty="0"/>
              <a:t>Excessive brush marks </a:t>
            </a:r>
            <a:r>
              <a:rPr lang="en-GB" altLang="en-US" sz="1600" dirty="0">
                <a:solidFill>
                  <a:schemeClr val="tx1"/>
                </a:solidFill>
              </a:rPr>
              <a:t>(ropiness) when natural bristle brushes were used to apply water-based coatings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endParaRPr lang="en-GB" altLang="en-US" sz="1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4D59AD-9A01-DF9A-6A23-BD8872BFC1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1B1693-2A5C-BB08-2B57-7DC42CB04EC0}"/>
              </a:ext>
            </a:extLst>
          </p:cNvPr>
          <p:cNvSpPr txBox="1"/>
          <p:nvPr/>
        </p:nvSpPr>
        <p:spPr>
          <a:xfrm>
            <a:off x="5872998" y="3004939"/>
            <a:ext cx="228600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/>
              <a:t>Follow this link to learn about the </a:t>
            </a:r>
            <a:r>
              <a:rPr lang="en-GB" dirty="0">
                <a:hlinkClick r:id="rId3"/>
              </a:rPr>
              <a:t>Components of a Paintbrush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470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en-US" dirty="0"/>
              <a:t>Pre-1919 wallpaper application techniques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92369" y="1613724"/>
            <a:ext cx="4818539" cy="35752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Wall hangings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Fabrics, tapestries and weaves were normally pinned to the wall.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Wallpapers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The first mass-produced wallpapers included </a:t>
            </a:r>
            <a:r>
              <a:rPr lang="en-US" sz="1600" b="1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selvedges</a:t>
            </a: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to protect the edges and were designed to be trimmed off prior to hanging using a track trimmer.</a:t>
            </a:r>
          </a:p>
          <a:p>
            <a:pPr marL="28575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They were hung using </a:t>
            </a:r>
            <a:r>
              <a:rPr lang="en-US" sz="1600" b="1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flour pastes </a:t>
            </a: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or</a:t>
            </a:r>
            <a:r>
              <a:rPr lang="en-US" sz="1600" b="1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glue made from animal fats.</a:t>
            </a:r>
          </a:p>
          <a:p>
            <a:pPr marL="28575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Trimming was generally carried out using cast iron shears.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555535" y="5147649"/>
            <a:ext cx="6918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Learn more at </a:t>
            </a:r>
            <a:r>
              <a:rPr lang="en-US" sz="1600" dirty="0">
                <a:hlinkClick r:id="rId3"/>
              </a:rPr>
              <a:t>A brief history of wallpaper</a:t>
            </a:r>
            <a:r>
              <a:rPr lang="en-US" sz="1600" dirty="0"/>
              <a:t>.</a:t>
            </a: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AFE4A3-A84B-8AC5-0A95-45EE24FBBD44}"/>
              </a:ext>
            </a:extLst>
          </p:cNvPr>
          <p:cNvSpPr txBox="1"/>
          <p:nvPr/>
        </p:nvSpPr>
        <p:spPr>
          <a:xfrm>
            <a:off x="6587748" y="5316926"/>
            <a:ext cx="16095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4"/>
              </a:rPr>
              <a:t>Image of a vintage trimmer</a:t>
            </a:r>
            <a:endParaRPr lang="en-GB" sz="1200" dirty="0"/>
          </a:p>
        </p:txBody>
      </p:sp>
      <p:pic>
        <p:nvPicPr>
          <p:cNvPr id="4" name="Picture 4" descr="Tapestry - Wikipedia">
            <a:extLst>
              <a:ext uri="{FF2B5EF4-FFF2-40B4-BE49-F238E27FC236}">
                <a16:creationId xmlns:a16="http://schemas.microsoft.com/office/drawing/2014/main" id="{70B7EF81-62FB-EC21-F6FF-778913BA0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4614" y="1749796"/>
            <a:ext cx="2034910" cy="199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22FD27-0022-60A3-1066-B40BD1843C6B}"/>
              </a:ext>
            </a:extLst>
          </p:cNvPr>
          <p:cNvSpPr txBox="1"/>
          <p:nvPr/>
        </p:nvSpPr>
        <p:spPr>
          <a:xfrm>
            <a:off x="6098169" y="3726316"/>
            <a:ext cx="2527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/>
              <a:t>Wikimedia Commons</a:t>
            </a:r>
          </a:p>
          <a:p>
            <a:pPr algn="ctr"/>
            <a:r>
              <a:rPr lang="en-US" sz="400" dirty="0"/>
              <a:t>Collection: Metropolitan Museum of Art at </a:t>
            </a:r>
            <a:r>
              <a:rPr lang="en-US" sz="400" dirty="0">
                <a:hlinkClick r:id="rId6"/>
              </a:rPr>
              <a:t>https://commons.wikimedia.org/wiki/File:The_Triumph_of_Fame_MET_DT4292.jpg</a:t>
            </a:r>
            <a:r>
              <a:rPr lang="en-US" sz="400" dirty="0"/>
              <a:t> </a:t>
            </a:r>
            <a:endParaRPr lang="en-GB" sz="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E6233E-907F-8EA7-6170-998C9CB9BAB1}"/>
              </a:ext>
            </a:extLst>
          </p:cNvPr>
          <p:cNvSpPr txBox="1"/>
          <p:nvPr/>
        </p:nvSpPr>
        <p:spPr>
          <a:xfrm>
            <a:off x="6642320" y="4382054"/>
            <a:ext cx="147520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7"/>
              </a:rPr>
              <a:t>Example image of a vintage wallpaper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9210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085" y="1015133"/>
            <a:ext cx="8438606" cy="382588"/>
          </a:xfrm>
        </p:spPr>
        <p:txBody>
          <a:bodyPr/>
          <a:lstStyle/>
          <a:p>
            <a:r>
              <a:rPr lang="en-US" dirty="0"/>
              <a:t>Pre-1919 traditional specialist techniques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387137" y="1611376"/>
            <a:ext cx="5396079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</a:t>
            </a: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Graining and marbling techniques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Traditionally, expensive hardwood and marble furniture and components were desirable, so imitating expensive hardwoods onto inexpensive items was common practice.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These techniques were executed using mediums such as stale beer, vinegar and linseed oil using organic pigments.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pic>
        <p:nvPicPr>
          <p:cNvPr id="3" name="Picture 2" descr="A close-up of a marble&#10;&#10;Description automatically generated">
            <a:extLst>
              <a:ext uri="{FF2B5EF4-FFF2-40B4-BE49-F238E27FC236}">
                <a16:creationId xmlns:a16="http://schemas.microsoft.com/office/drawing/2014/main" id="{E6F21868-BFA3-6F60-C35B-1C8D63BD9D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5163" y="3619334"/>
            <a:ext cx="2746097" cy="22235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BA7F2D-6E51-C8D4-38D0-09BB8BDEDE3A}"/>
              </a:ext>
            </a:extLst>
          </p:cNvPr>
          <p:cNvSpPr txBox="1"/>
          <p:nvPr/>
        </p:nvSpPr>
        <p:spPr>
          <a:xfrm>
            <a:off x="6342532" y="2223003"/>
            <a:ext cx="2031357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0" i="0" u="sng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hlinkClick r:id="rId4"/>
              </a:rPr>
              <a:t>Image of a worker graining furniture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193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08000"/>
            <a:ext cx="8438606" cy="382588"/>
          </a:xfrm>
        </p:spPr>
        <p:txBody>
          <a:bodyPr/>
          <a:lstStyle/>
          <a:p>
            <a:r>
              <a:rPr lang="en-US" dirty="0"/>
              <a:t>Session objectives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562706" y="1661744"/>
            <a:ext cx="7965831" cy="3675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kern="0" dirty="0"/>
              <a:t>At the end of the session, learners will be able to: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/>
              <a:t>identify the different </a:t>
            </a:r>
            <a:r>
              <a:rPr lang="en-US" b="1" kern="0" dirty="0"/>
              <a:t>materials,</a:t>
            </a:r>
            <a:r>
              <a:rPr lang="en-US" kern="0" dirty="0"/>
              <a:t> </a:t>
            </a:r>
            <a:r>
              <a:rPr lang="en-US" b="1" kern="0" dirty="0"/>
              <a:t>tools</a:t>
            </a:r>
            <a:r>
              <a:rPr lang="en-US" kern="0" dirty="0"/>
              <a:t> and </a:t>
            </a:r>
            <a:r>
              <a:rPr lang="en-US" b="1" kern="0" dirty="0"/>
              <a:t>techniques</a:t>
            </a:r>
            <a:r>
              <a:rPr lang="en-US" kern="0" dirty="0"/>
              <a:t> used in the painting and decorating trade pre-1919.</a:t>
            </a:r>
          </a:p>
        </p:txBody>
      </p:sp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36413" y="1429916"/>
            <a:ext cx="4946072" cy="4248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Pre-1919 painting and decorating looked very different to the way it does today in the 21</a:t>
            </a:r>
            <a:r>
              <a:rPr lang="en-GB" sz="1600" baseline="30000" dirty="0"/>
              <a:t>st</a:t>
            </a:r>
            <a:r>
              <a:rPr lang="en-GB" sz="1600" dirty="0"/>
              <a:t> century.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All tools were handmade using locally sourced materials, before the introduction of high carbon steel and precision plastics, so had to be maintained to prevent deterioration.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All paint materials were mixed by hand, using locally sourced natural, raw materials.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600" dirty="0"/>
              <a:t>The techniques used in decorating buildings (such as spraying equipment) were all manual before the introduction of machinery.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600" dirty="0"/>
              <a:t>The first mass-produced wallpapers were produced in approximately 1839 and pasted by hand before hanging.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5DADDC-9978-43ED-8B52-47E78E566C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985" y="2140007"/>
            <a:ext cx="3416039" cy="227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57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en-US" dirty="0"/>
              <a:t>Pre-1919 paint material types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555535" y="4399900"/>
            <a:ext cx="5838190" cy="3894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Limewash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Powdered slaked lime mixed with water before application to building exteriors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CDC14C-013A-E0FB-58F9-86C189DF5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150" y="4465154"/>
            <a:ext cx="1219319" cy="13876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9A3C43-1CCD-792F-6671-438BDAE901FF}"/>
              </a:ext>
            </a:extLst>
          </p:cNvPr>
          <p:cNvSpPr txBox="1"/>
          <p:nvPr/>
        </p:nvSpPr>
        <p:spPr>
          <a:xfrm>
            <a:off x="467853" y="1382286"/>
            <a:ext cx="825026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GB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Linseed-oil house paint and varnish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Hardwearing oil-based paint made from linseed oil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White lead paints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Traditional paints contained lead as a pigment  to provide added protection on external surfaces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Distemper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Water-based powder paints based on slaked lime, whiting or chalk mixed with casein or animal fats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BA84F-1308-2253-26CF-5FEB03A51180}"/>
              </a:ext>
            </a:extLst>
          </p:cNvPr>
          <p:cNvSpPr txBox="1"/>
          <p:nvPr/>
        </p:nvSpPr>
        <p:spPr>
          <a:xfrm>
            <a:off x="6439218" y="5909852"/>
            <a:ext cx="239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u="sng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hlinkClick r:id="rId4"/>
              </a:rPr>
              <a:t>https://www.lincolnshirelime.co.uk/120l-lincolnshire-lime-limewash---white-2278-p.asp 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526207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en-US" dirty="0"/>
              <a:t>Pre-1919 wallpaper types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33393" y="1378231"/>
            <a:ext cx="5326744" cy="431444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Traditional </a:t>
            </a:r>
            <a:r>
              <a:rPr lang="en-US" sz="1600" b="1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fabrics</a:t>
            </a: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, </a:t>
            </a:r>
            <a:r>
              <a:rPr lang="en-US" sz="1600" b="1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tapestries</a:t>
            </a: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and </a:t>
            </a:r>
            <a:r>
              <a:rPr lang="en-US" sz="1600" b="1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weaves</a:t>
            </a: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hung as wall art formed the basis for modern wallpaper. 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Lincrusta</a:t>
            </a: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Walton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Deeply embossed wall hanging manufactured from linseed oil putty on a heavy base paper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Woolstrand</a:t>
            </a: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/hessian wallpaper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Fabric wall hangings woven from strands of natural jute or wool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GB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Anaglypta/</a:t>
            </a:r>
            <a:r>
              <a:rPr lang="en-GB" b="1" kern="0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supaglypta</a:t>
            </a:r>
            <a:r>
              <a:rPr lang="en-GB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papers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Produced by </a:t>
            </a:r>
            <a:r>
              <a:rPr lang="en-GB" sz="1600" b="1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dry embossing </a:t>
            </a:r>
            <a:r>
              <a:rPr lang="en-GB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and </a:t>
            </a:r>
            <a:r>
              <a:rPr lang="en-GB" sz="1600" b="1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wet 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GB" sz="1600" b="1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    embossing</a:t>
            </a:r>
            <a:r>
              <a:rPr lang="en-GB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processes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Hand-printed ground wallpaper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600" kern="0" dirty="0"/>
              <a:t>Plain pulp papers hand-printed then coated with casein glue</a:t>
            </a:r>
          </a:p>
        </p:txBody>
      </p:sp>
      <p:pic>
        <p:nvPicPr>
          <p:cNvPr id="6" name="Picture 4" descr="Tapestry - Wikiped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668" y="3355186"/>
            <a:ext cx="2527279" cy="247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C56F4A-4295-6206-7152-F1B55B81E67A}"/>
              </a:ext>
            </a:extLst>
          </p:cNvPr>
          <p:cNvSpPr txBox="1"/>
          <p:nvPr/>
        </p:nvSpPr>
        <p:spPr>
          <a:xfrm>
            <a:off x="6986754" y="5852823"/>
            <a:ext cx="1255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/>
              <a:t>Wikimedia Commons</a:t>
            </a:r>
          </a:p>
          <a:p>
            <a:pPr algn="ctr"/>
            <a:r>
              <a:rPr lang="en-US" sz="400" dirty="0"/>
              <a:t>Collection: Metropolitan Museum of Art at </a:t>
            </a:r>
            <a:r>
              <a:rPr lang="en-US" sz="400" dirty="0">
                <a:hlinkClick r:id="rId4"/>
              </a:rPr>
              <a:t>https://commons.wikimedia.org/wiki/File:The_Triumph_of_Fame_MET_DT4292.jpg</a:t>
            </a:r>
            <a:r>
              <a:rPr lang="en-US" sz="400" dirty="0"/>
              <a:t> </a:t>
            </a:r>
            <a:endParaRPr lang="en-GB" sz="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E17255-00FE-48A5-4C8D-37D63C0C965C}"/>
              </a:ext>
            </a:extLst>
          </p:cNvPr>
          <p:cNvSpPr txBox="1"/>
          <p:nvPr/>
        </p:nvSpPr>
        <p:spPr>
          <a:xfrm>
            <a:off x="6881627" y="2243731"/>
            <a:ext cx="127606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hlinkClick r:id="rId5"/>
              </a:rPr>
              <a:t>Example of Hessian fabric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0C6F18-FEAC-6962-496E-1474C73CBF67}"/>
              </a:ext>
            </a:extLst>
          </p:cNvPr>
          <p:cNvSpPr txBox="1"/>
          <p:nvPr/>
        </p:nvSpPr>
        <p:spPr>
          <a:xfrm>
            <a:off x="6804170" y="1474988"/>
            <a:ext cx="143098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Example of </a:t>
            </a:r>
            <a:r>
              <a:rPr lang="en-US" sz="1200" dirty="0" err="1">
                <a:hlinkClick r:id="rId6"/>
              </a:rPr>
              <a:t>Lincrusta</a:t>
            </a:r>
            <a:r>
              <a:rPr lang="en-US" sz="1200" dirty="0">
                <a:hlinkClick r:id="rId6"/>
              </a:rPr>
              <a:t> Walton wallpaper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03207E-6FAE-C04C-2EA1-C43E5459012E}"/>
              </a:ext>
            </a:extLst>
          </p:cNvPr>
          <p:cNvSpPr txBox="1"/>
          <p:nvPr/>
        </p:nvSpPr>
        <p:spPr>
          <a:xfrm>
            <a:off x="6605927" y="2799458"/>
            <a:ext cx="182746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hlinkClick r:id="rId7"/>
              </a:rPr>
              <a:t>Example of Anaglypta wallpaper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30336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en-US" dirty="0"/>
              <a:t>Pre-1919 Wallpaper printing techniques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88272" y="2020431"/>
            <a:ext cx="2974019" cy="33787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Block printing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Block printing by hand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Silk screen printing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Silk screen printing by hand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EE2F6-00EA-2FE2-39B7-F5A8AE25ECCF}"/>
              </a:ext>
            </a:extLst>
          </p:cNvPr>
          <p:cNvSpPr txBox="1"/>
          <p:nvPr/>
        </p:nvSpPr>
        <p:spPr>
          <a:xfrm>
            <a:off x="5441660" y="3429000"/>
            <a:ext cx="213587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hlinkClick r:id="rId3"/>
              </a:rPr>
              <a:t>Example image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23263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en-US" dirty="0"/>
              <a:t>Pre-1919 preparation tools and materials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85927" y="1545442"/>
            <a:ext cx="5671039" cy="42378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GB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Sandpaper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All abrading pre-1919 done by hand, using the original abrasive paper – silica sand particles bonded to card using casein glue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Cast-iron shave hook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Traditional paint scraper hand-crafted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    from cast iron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Paraffin blow torch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Any loose flaking paint coatings traditionally removed using these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</a:rPr>
              <a:t>Linseed oil putty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0" dirty="0"/>
              <a:t>Traditional glazing compound and stopper made from linseed oil and whiting</a:t>
            </a:r>
          </a:p>
        </p:txBody>
      </p:sp>
      <p:pic>
        <p:nvPicPr>
          <p:cNvPr id="3" name="Picture 2" descr="Bartoline : Linseed Oil Putty Natural Colour : 2kg">
            <a:extLst>
              <a:ext uri="{FF2B5EF4-FFF2-40B4-BE49-F238E27FC236}">
                <a16:creationId xmlns:a16="http://schemas.microsoft.com/office/drawing/2014/main" id="{EFB74B85-FC37-CD64-B70C-4B6EA7102F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8571" y="4282673"/>
            <a:ext cx="1226750" cy="150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brown paper with a white background&#10;&#10;Description automatically generated">
            <a:extLst>
              <a:ext uri="{FF2B5EF4-FFF2-40B4-BE49-F238E27FC236}">
                <a16:creationId xmlns:a16="http://schemas.microsoft.com/office/drawing/2014/main" id="{4F032945-A730-61CA-0139-A6D844B13F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0713" y="1484735"/>
            <a:ext cx="1335895" cy="1547906"/>
          </a:xfrm>
          <a:prstGeom prst="rect">
            <a:avLst/>
          </a:prstGeom>
        </p:spPr>
      </p:pic>
      <p:pic>
        <p:nvPicPr>
          <p:cNvPr id="5" name="Picture 4" descr="A close-up of a blowtorch&#10;&#10;Description automatically generated">
            <a:extLst>
              <a:ext uri="{FF2B5EF4-FFF2-40B4-BE49-F238E27FC236}">
                <a16:creationId xmlns:a16="http://schemas.microsoft.com/office/drawing/2014/main" id="{5ED23383-BE24-91F9-5ACF-407F1464897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6040" y="2443778"/>
            <a:ext cx="1748438" cy="197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695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en-US" dirty="0"/>
              <a:t>Pre-1919 preparation materials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85927" y="1545442"/>
            <a:ext cx="4862687" cy="42378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</a:rPr>
              <a:t>Pumice/soda blocks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/>
              <a:t>Traditional organic powdered/solid abrasive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b="1" kern="0" dirty="0" err="1">
                <a:solidFill>
                  <a:srgbClr val="0077E3"/>
                </a:solidFill>
              </a:rPr>
              <a:t>Alabastine</a:t>
            </a:r>
            <a:r>
              <a:rPr lang="en-US" b="1" kern="0" dirty="0">
                <a:solidFill>
                  <a:srgbClr val="0077E3"/>
                </a:solidFill>
              </a:rPr>
              <a:t> filler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/>
              <a:t>Traditional single-pack plaster-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kern="0" dirty="0"/>
              <a:t>     based filler for interior repairs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</a:rPr>
              <a:t>Sand and cement/lime mortars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/>
              <a:t>Traditional cement/lime mortars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kern="0" dirty="0"/>
              <a:t>     for exterior repairs</a:t>
            </a:r>
          </a:p>
        </p:txBody>
      </p:sp>
      <p:pic>
        <p:nvPicPr>
          <p:cNvPr id="11" name="Picture 10" descr="Pumice Powder - Langridge Artist Colou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4907" y="1417959"/>
            <a:ext cx="1330037" cy="185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02642F-6D25-B90A-4134-AE97B845FBF0}"/>
              </a:ext>
            </a:extLst>
          </p:cNvPr>
          <p:cNvSpPr txBox="1"/>
          <p:nvPr/>
        </p:nvSpPr>
        <p:spPr>
          <a:xfrm>
            <a:off x="6229925" y="3634517"/>
            <a:ext cx="160652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4"/>
              </a:rPr>
              <a:t>Image of an </a:t>
            </a:r>
            <a:r>
              <a:rPr lang="en-US" sz="1200" dirty="0" err="1">
                <a:hlinkClick r:id="rId4"/>
              </a:rPr>
              <a:t>alabastine</a:t>
            </a:r>
            <a:r>
              <a:rPr lang="en-US" sz="1200" dirty="0">
                <a:hlinkClick r:id="rId4"/>
              </a:rPr>
              <a:t> filler</a:t>
            </a:r>
            <a:r>
              <a:rPr lang="en-GB" sz="12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81F7C4-1A6F-BF5C-DA25-BFA2D8B30841}"/>
              </a:ext>
            </a:extLst>
          </p:cNvPr>
          <p:cNvSpPr txBox="1"/>
          <p:nvPr/>
        </p:nvSpPr>
        <p:spPr>
          <a:xfrm>
            <a:off x="7469542" y="2208444"/>
            <a:ext cx="114010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5"/>
              </a:rPr>
              <a:t>Image of a soda block</a:t>
            </a:r>
            <a:r>
              <a:rPr lang="en-GB" sz="12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D2E9CF-562E-110F-B1E2-5E2491CEA627}"/>
              </a:ext>
            </a:extLst>
          </p:cNvPr>
          <p:cNvSpPr txBox="1"/>
          <p:nvPr/>
        </p:nvSpPr>
        <p:spPr>
          <a:xfrm>
            <a:off x="5348614" y="4850893"/>
            <a:ext cx="15463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0" i="0" u="sng" strike="noStrike" dirty="0">
                <a:solidFill>
                  <a:srgbClr val="0000FF"/>
                </a:solidFill>
                <a:effectLst/>
                <a:latin typeface="+mn-lt"/>
                <a:hlinkClick r:id="rId6"/>
              </a:rPr>
              <a:t>Image of a lime hydraulic bag</a:t>
            </a:r>
            <a:r>
              <a:rPr lang="en-GB" sz="1200" dirty="0">
                <a:latin typeface="+mn-lt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CFFA92-8CEA-E84C-024C-115209A1B4D2}"/>
              </a:ext>
            </a:extLst>
          </p:cNvPr>
          <p:cNvSpPr txBox="1"/>
          <p:nvPr/>
        </p:nvSpPr>
        <p:spPr>
          <a:xfrm>
            <a:off x="7298048" y="4726332"/>
            <a:ext cx="136002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0" i="0" u="sng" strike="noStrike" dirty="0">
                <a:solidFill>
                  <a:srgbClr val="0000FF"/>
                </a:solidFill>
                <a:effectLst/>
                <a:latin typeface="+mn-lt"/>
                <a:hlinkClick r:id="rId7"/>
              </a:rPr>
              <a:t>Image of a sand cement mortar bag</a:t>
            </a:r>
            <a:r>
              <a:rPr lang="en-GB" sz="1200" b="0" i="0" u="sng" strike="noStrike" dirty="0">
                <a:solidFill>
                  <a:srgbClr val="0000FF"/>
                </a:solidFill>
                <a:effectLst/>
                <a:latin typeface="+mn-lt"/>
              </a:rPr>
              <a:t> </a:t>
            </a:r>
            <a:r>
              <a:rPr lang="en-GB" sz="1200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236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07" y="1017925"/>
            <a:ext cx="8438606" cy="382588"/>
          </a:xfrm>
        </p:spPr>
        <p:txBody>
          <a:bodyPr/>
          <a:lstStyle/>
          <a:p>
            <a:r>
              <a:rPr lang="en-GB" dirty="0"/>
              <a:t>Pre-1919 application tools and equipment</a:t>
            </a:r>
            <a:endParaRPr lang="en-US" dirty="0"/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77895" y="1607414"/>
            <a:ext cx="5794132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Horsehair paintbrushes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Paintbrushes hand-crafted using a horsehair filling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Pure bristle paintbrushes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Paintbrushes hand-crafted using natural bristle from wild boars from China and India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Washing-down brushes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kern="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Cheaper-quality brushes made using a fibre filling for washing down or applying cement/lime paints externally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pic>
        <p:nvPicPr>
          <p:cNvPr id="3" name="Picture 2" descr="A paint brush with a black handle&#10;&#10;Description automatically generated">
            <a:extLst>
              <a:ext uri="{FF2B5EF4-FFF2-40B4-BE49-F238E27FC236}">
                <a16:creationId xmlns:a16="http://schemas.microsoft.com/office/drawing/2014/main" id="{7B9959C2-DF34-85C0-8020-45CA027B6A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957" y="2038264"/>
            <a:ext cx="1418836" cy="23647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5C51CD-8A7B-4D40-7B1E-3F55C3132132}"/>
              </a:ext>
            </a:extLst>
          </p:cNvPr>
          <p:cNvSpPr txBox="1"/>
          <p:nvPr/>
        </p:nvSpPr>
        <p:spPr>
          <a:xfrm>
            <a:off x="6861957" y="5040743"/>
            <a:ext cx="152207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4"/>
              </a:rPr>
              <a:t>Image of a pure thistle paintbrush</a:t>
            </a:r>
            <a:r>
              <a:rPr lang="en-GB" sz="12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39DBA0-7FDD-4050-E772-D5CB588B9144}"/>
              </a:ext>
            </a:extLst>
          </p:cNvPr>
          <p:cNvSpPr txBox="1"/>
          <p:nvPr/>
        </p:nvSpPr>
        <p:spPr>
          <a:xfrm>
            <a:off x="6708592" y="4414089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Horsehair paintbrush</a:t>
            </a:r>
          </a:p>
        </p:txBody>
      </p:sp>
    </p:spTree>
    <p:extLst>
      <p:ext uri="{BB962C8B-B14F-4D97-AF65-F5344CB8AC3E}">
        <p14:creationId xmlns:p14="http://schemas.microsoft.com/office/powerpoint/2010/main" val="4888100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7d2f7706-b7a4-469b-9553-f9b3a96bd91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61E7CFD-FE88-4A47-B77D-917EABE6CA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1060</Words>
  <Application>Microsoft Office PowerPoint</Application>
  <PresentationFormat>On-screen Show (4:3)</PresentationFormat>
  <Paragraphs>163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Lucida Grande</vt:lpstr>
      <vt:lpstr>Times New Roman</vt:lpstr>
      <vt:lpstr>Default Design</vt:lpstr>
      <vt:lpstr>Pre-1919 painting and decorating                                           </vt:lpstr>
      <vt:lpstr>Session objectives</vt:lpstr>
      <vt:lpstr>Introduction</vt:lpstr>
      <vt:lpstr>Pre-1919 paint material types </vt:lpstr>
      <vt:lpstr>Pre-1919 wallpaper types</vt:lpstr>
      <vt:lpstr>Pre-1919 Wallpaper printing techniques </vt:lpstr>
      <vt:lpstr>Pre-1919 preparation tools and materials </vt:lpstr>
      <vt:lpstr>Pre-1919 preparation materials </vt:lpstr>
      <vt:lpstr>Pre-1919 application tools and equipment</vt:lpstr>
      <vt:lpstr>Pre-1919 paint application techniques</vt:lpstr>
      <vt:lpstr>Pre-1919 wallpaper application techniques</vt:lpstr>
      <vt:lpstr>Pre-1919 traditional specialist techniques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219</cp:revision>
  <dcterms:created xsi:type="dcterms:W3CDTF">2013-05-28T00:38:54Z</dcterms:created>
  <dcterms:modified xsi:type="dcterms:W3CDTF">2023-08-10T13:33:09Z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