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31" r:id="rId6"/>
    <p:sldId id="355" r:id="rId7"/>
    <p:sldId id="348" r:id="rId8"/>
    <p:sldId id="349" r:id="rId9"/>
    <p:sldId id="337" r:id="rId10"/>
    <p:sldId id="341" r:id="rId11"/>
    <p:sldId id="350" r:id="rId12"/>
    <p:sldId id="351" r:id="rId13"/>
    <p:sldId id="336" r:id="rId14"/>
    <p:sldId id="338" r:id="rId15"/>
    <p:sldId id="339" r:id="rId16"/>
    <p:sldId id="340" r:id="rId17"/>
    <p:sldId id="342" r:id="rId18"/>
    <p:sldId id="343" r:id="rId19"/>
    <p:sldId id="347" r:id="rId20"/>
    <p:sldId id="344" r:id="rId21"/>
    <p:sldId id="345" r:id="rId22"/>
    <p:sldId id="346" r:id="rId23"/>
    <p:sldId id="352" r:id="rId24"/>
    <p:sldId id="353" r:id="rId25"/>
    <p:sldId id="335"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1"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3E09FA-4CCD-47EB-BCD0-E880D903BF96}" v="1" dt="2023-08-10T13:32:05.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52137" autoAdjust="0"/>
  </p:normalViewPr>
  <p:slideViewPr>
    <p:cSldViewPr showGuides="1">
      <p:cViewPr varScale="1">
        <p:scale>
          <a:sx n="34" d="100"/>
          <a:sy n="34" d="100"/>
        </p:scale>
        <p:origin x="1516"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E96F261C-C2DE-49FB-9277-48F9B83F6047}"/>
    <pc:docChg chg="custSel delSld modSld">
      <pc:chgData name="Laura Glover" userId="0654c38050dc99c9" providerId="LiveId" clId="{E96F261C-C2DE-49FB-9277-48F9B83F6047}" dt="2023-06-30T18:23:14.253" v="241" actId="2696"/>
      <pc:docMkLst>
        <pc:docMk/>
      </pc:docMkLst>
      <pc:sldChg chg="modSp mod addCm">
        <pc:chgData name="Laura Glover" userId="0654c38050dc99c9" providerId="LiveId" clId="{E96F261C-C2DE-49FB-9277-48F9B83F6047}" dt="2023-06-30T18:23:08.504" v="240"/>
        <pc:sldMkLst>
          <pc:docMk/>
          <pc:sldMk cId="0" sldId="256"/>
        </pc:sldMkLst>
        <pc:spChg chg="mod">
          <ac:chgData name="Laura Glover" userId="0654c38050dc99c9" providerId="LiveId" clId="{E96F261C-C2DE-49FB-9277-48F9B83F6047}" dt="2023-06-30T18:09:02.610" v="1" actId="20577"/>
          <ac:spMkLst>
            <pc:docMk/>
            <pc:sldMk cId="0" sldId="256"/>
            <ac:spMk id="2053" creationId="{00000000-0000-0000-0000-000000000000}"/>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E96F261C-C2DE-49FB-9277-48F9B83F6047}" dt="2023-06-30T18:23:08.504" v="240"/>
              <pc2:cmMkLst xmlns:pc2="http://schemas.microsoft.com/office/powerpoint/2019/9/main/command">
                <pc:docMk/>
                <pc:sldMk cId="0" sldId="256"/>
                <pc2:cmMk id="{AE4329CB-414D-4D63-98F0-EE5BB0F2D195}"/>
              </pc2:cmMkLst>
            </pc226:cmChg>
          </p:ext>
        </pc:extLst>
      </pc:sldChg>
      <pc:sldChg chg="modSp mod">
        <pc:chgData name="Laura Glover" userId="0654c38050dc99c9" providerId="LiveId" clId="{E96F261C-C2DE-49FB-9277-48F9B83F6047}" dt="2023-06-30T18:13:11.095" v="123" actId="20577"/>
        <pc:sldMkLst>
          <pc:docMk/>
          <pc:sldMk cId="0" sldId="331"/>
        </pc:sldMkLst>
        <pc:spChg chg="mod">
          <ac:chgData name="Laura Glover" userId="0654c38050dc99c9" providerId="LiveId" clId="{E96F261C-C2DE-49FB-9277-48F9B83F6047}" dt="2023-06-30T18:13:11.095" v="123" actId="20577"/>
          <ac:spMkLst>
            <pc:docMk/>
            <pc:sldMk cId="0" sldId="331"/>
            <ac:spMk id="3" creationId="{00000000-0000-0000-0000-000000000000}"/>
          </ac:spMkLst>
        </pc:spChg>
      </pc:sldChg>
      <pc:sldChg chg="modSp mod">
        <pc:chgData name="Laura Glover" userId="0654c38050dc99c9" providerId="LiveId" clId="{E96F261C-C2DE-49FB-9277-48F9B83F6047}" dt="2023-06-30T18:18:15.156" v="180" actId="20577"/>
        <pc:sldMkLst>
          <pc:docMk/>
          <pc:sldMk cId="0" sldId="336"/>
        </pc:sldMkLst>
        <pc:spChg chg="mod">
          <ac:chgData name="Laura Glover" userId="0654c38050dc99c9" providerId="LiveId" clId="{E96F261C-C2DE-49FB-9277-48F9B83F6047}" dt="2023-06-30T18:18:15.156" v="180" actId="20577"/>
          <ac:spMkLst>
            <pc:docMk/>
            <pc:sldMk cId="0" sldId="336"/>
            <ac:spMk id="3" creationId="{00000000-0000-0000-0000-000000000000}"/>
          </ac:spMkLst>
        </pc:spChg>
      </pc:sldChg>
      <pc:sldChg chg="modSp mod">
        <pc:chgData name="Laura Glover" userId="0654c38050dc99c9" providerId="LiveId" clId="{E96F261C-C2DE-49FB-9277-48F9B83F6047}" dt="2023-06-30T18:12:46.668" v="114" actId="20577"/>
        <pc:sldMkLst>
          <pc:docMk/>
          <pc:sldMk cId="0" sldId="337"/>
        </pc:sldMkLst>
        <pc:spChg chg="mod">
          <ac:chgData name="Laura Glover" userId="0654c38050dc99c9" providerId="LiveId" clId="{E96F261C-C2DE-49FB-9277-48F9B83F6047}" dt="2023-06-30T18:12:41.138" v="113" actId="20577"/>
          <ac:spMkLst>
            <pc:docMk/>
            <pc:sldMk cId="0" sldId="337"/>
            <ac:spMk id="3" creationId="{00000000-0000-0000-0000-000000000000}"/>
          </ac:spMkLst>
        </pc:spChg>
        <pc:spChg chg="mod">
          <ac:chgData name="Laura Glover" userId="0654c38050dc99c9" providerId="LiveId" clId="{E96F261C-C2DE-49FB-9277-48F9B83F6047}" dt="2023-06-30T18:12:46.668" v="114" actId="20577"/>
          <ac:spMkLst>
            <pc:docMk/>
            <pc:sldMk cId="0" sldId="337"/>
            <ac:spMk id="4" creationId="{D1CB152F-4803-4F97-BA48-BB2C593E2B5D}"/>
          </ac:spMkLst>
        </pc:spChg>
      </pc:sldChg>
      <pc:sldChg chg="modSp mod">
        <pc:chgData name="Laura Glover" userId="0654c38050dc99c9" providerId="LiveId" clId="{E96F261C-C2DE-49FB-9277-48F9B83F6047}" dt="2023-06-30T18:18:39.522" v="184" actId="20577"/>
        <pc:sldMkLst>
          <pc:docMk/>
          <pc:sldMk cId="0" sldId="338"/>
        </pc:sldMkLst>
        <pc:spChg chg="mod">
          <ac:chgData name="Laura Glover" userId="0654c38050dc99c9" providerId="LiveId" clId="{E96F261C-C2DE-49FB-9277-48F9B83F6047}" dt="2023-06-30T18:18:39.522" v="184" actId="20577"/>
          <ac:spMkLst>
            <pc:docMk/>
            <pc:sldMk cId="0" sldId="338"/>
            <ac:spMk id="3" creationId="{00000000-0000-0000-0000-000000000000}"/>
          </ac:spMkLst>
        </pc:spChg>
      </pc:sldChg>
      <pc:sldChg chg="modSp mod">
        <pc:chgData name="Laura Glover" userId="0654c38050dc99c9" providerId="LiveId" clId="{E96F261C-C2DE-49FB-9277-48F9B83F6047}" dt="2023-06-30T18:19:14.300" v="185" actId="20577"/>
        <pc:sldMkLst>
          <pc:docMk/>
          <pc:sldMk cId="0" sldId="339"/>
        </pc:sldMkLst>
        <pc:spChg chg="mod">
          <ac:chgData name="Laura Glover" userId="0654c38050dc99c9" providerId="LiveId" clId="{E96F261C-C2DE-49FB-9277-48F9B83F6047}" dt="2023-06-30T18:19:14.300" v="185" actId="20577"/>
          <ac:spMkLst>
            <pc:docMk/>
            <pc:sldMk cId="0" sldId="339"/>
            <ac:spMk id="3" creationId="{00000000-0000-0000-0000-000000000000}"/>
          </ac:spMkLst>
        </pc:spChg>
      </pc:sldChg>
      <pc:sldChg chg="modSp mod">
        <pc:chgData name="Laura Glover" userId="0654c38050dc99c9" providerId="LiveId" clId="{E96F261C-C2DE-49FB-9277-48F9B83F6047}" dt="2023-06-30T18:13:24.452" v="125" actId="20577"/>
        <pc:sldMkLst>
          <pc:docMk/>
          <pc:sldMk cId="2564189235" sldId="341"/>
        </pc:sldMkLst>
        <pc:spChg chg="mod">
          <ac:chgData name="Laura Glover" userId="0654c38050dc99c9" providerId="LiveId" clId="{E96F261C-C2DE-49FB-9277-48F9B83F6047}" dt="2023-06-30T18:13:24.452" v="125" actId="20577"/>
          <ac:spMkLst>
            <pc:docMk/>
            <pc:sldMk cId="2564189235" sldId="341"/>
            <ac:spMk id="2" creationId="{B0E03360-F25B-44B0-AB98-BDEDDB1844E1}"/>
          </ac:spMkLst>
        </pc:spChg>
        <pc:spChg chg="mod">
          <ac:chgData name="Laura Glover" userId="0654c38050dc99c9" providerId="LiveId" clId="{E96F261C-C2DE-49FB-9277-48F9B83F6047}" dt="2023-06-30T18:12:56.345" v="116" actId="20577"/>
          <ac:spMkLst>
            <pc:docMk/>
            <pc:sldMk cId="2564189235" sldId="341"/>
            <ac:spMk id="3" creationId="{3D817732-FAFD-4491-88A0-AFB1C184A141}"/>
          </ac:spMkLst>
        </pc:spChg>
      </pc:sldChg>
      <pc:sldChg chg="modSp mod">
        <pc:chgData name="Laura Glover" userId="0654c38050dc99c9" providerId="LiveId" clId="{E96F261C-C2DE-49FB-9277-48F9B83F6047}" dt="2023-06-30T18:20:09.764" v="189" actId="20577"/>
        <pc:sldMkLst>
          <pc:docMk/>
          <pc:sldMk cId="3600342088" sldId="342"/>
        </pc:sldMkLst>
        <pc:spChg chg="mod">
          <ac:chgData name="Laura Glover" userId="0654c38050dc99c9" providerId="LiveId" clId="{E96F261C-C2DE-49FB-9277-48F9B83F6047}" dt="2023-06-30T18:20:09.764" v="189" actId="20577"/>
          <ac:spMkLst>
            <pc:docMk/>
            <pc:sldMk cId="3600342088" sldId="342"/>
            <ac:spMk id="3" creationId="{3F71CFBA-BFB5-4DD4-929D-A0884EEEE8E6}"/>
          </ac:spMkLst>
        </pc:spChg>
      </pc:sldChg>
      <pc:sldChg chg="modSp mod">
        <pc:chgData name="Laura Glover" userId="0654c38050dc99c9" providerId="LiveId" clId="{E96F261C-C2DE-49FB-9277-48F9B83F6047}" dt="2023-06-30T18:21:12.766" v="229" actId="20577"/>
        <pc:sldMkLst>
          <pc:docMk/>
          <pc:sldMk cId="1513861847" sldId="344"/>
        </pc:sldMkLst>
        <pc:spChg chg="mod">
          <ac:chgData name="Laura Glover" userId="0654c38050dc99c9" providerId="LiveId" clId="{E96F261C-C2DE-49FB-9277-48F9B83F6047}" dt="2023-06-30T18:21:12.766" v="229" actId="20577"/>
          <ac:spMkLst>
            <pc:docMk/>
            <pc:sldMk cId="1513861847" sldId="344"/>
            <ac:spMk id="3" creationId="{D30D9EC3-9ED9-4B53-AEB0-CECDDCA52915}"/>
          </ac:spMkLst>
        </pc:spChg>
      </pc:sldChg>
      <pc:sldChg chg="modSp mod">
        <pc:chgData name="Laura Glover" userId="0654c38050dc99c9" providerId="LiveId" clId="{E96F261C-C2DE-49FB-9277-48F9B83F6047}" dt="2023-06-30T18:21:35.897" v="232" actId="20577"/>
        <pc:sldMkLst>
          <pc:docMk/>
          <pc:sldMk cId="3741175755" sldId="345"/>
        </pc:sldMkLst>
        <pc:spChg chg="mod">
          <ac:chgData name="Laura Glover" userId="0654c38050dc99c9" providerId="LiveId" clId="{E96F261C-C2DE-49FB-9277-48F9B83F6047}" dt="2023-06-30T18:21:35.897" v="232" actId="20577"/>
          <ac:spMkLst>
            <pc:docMk/>
            <pc:sldMk cId="3741175755" sldId="345"/>
            <ac:spMk id="3" creationId="{C41F9EAF-C1FF-4BE9-90A5-D01F103805D7}"/>
          </ac:spMkLst>
        </pc:spChg>
      </pc:sldChg>
      <pc:sldChg chg="modSp mod">
        <pc:chgData name="Laura Glover" userId="0654c38050dc99c9" providerId="LiveId" clId="{E96F261C-C2DE-49FB-9277-48F9B83F6047}" dt="2023-06-30T18:20:34.408" v="191" actId="313"/>
        <pc:sldMkLst>
          <pc:docMk/>
          <pc:sldMk cId="4102755707" sldId="347"/>
        </pc:sldMkLst>
        <pc:spChg chg="mod">
          <ac:chgData name="Laura Glover" userId="0654c38050dc99c9" providerId="LiveId" clId="{E96F261C-C2DE-49FB-9277-48F9B83F6047}" dt="2023-06-30T18:20:34.408" v="191" actId="313"/>
          <ac:spMkLst>
            <pc:docMk/>
            <pc:sldMk cId="4102755707" sldId="347"/>
            <ac:spMk id="2" creationId="{BED36BE0-C121-4735-94D8-5B70CF24A03D}"/>
          </ac:spMkLst>
        </pc:spChg>
      </pc:sldChg>
      <pc:sldChg chg="modSp mod">
        <pc:chgData name="Laura Glover" userId="0654c38050dc99c9" providerId="LiveId" clId="{E96F261C-C2DE-49FB-9277-48F9B83F6047}" dt="2023-06-30T18:10:40.158" v="97" actId="20577"/>
        <pc:sldMkLst>
          <pc:docMk/>
          <pc:sldMk cId="3494933911" sldId="348"/>
        </pc:sldMkLst>
        <pc:spChg chg="mod">
          <ac:chgData name="Laura Glover" userId="0654c38050dc99c9" providerId="LiveId" clId="{E96F261C-C2DE-49FB-9277-48F9B83F6047}" dt="2023-06-30T18:10:40.158" v="97" actId="20577"/>
          <ac:spMkLst>
            <pc:docMk/>
            <pc:sldMk cId="3494933911" sldId="348"/>
            <ac:spMk id="3" creationId="{0343A5FC-C963-4278-872C-67ECF9D9C24E}"/>
          </ac:spMkLst>
        </pc:spChg>
      </pc:sldChg>
      <pc:sldChg chg="modSp mod addCm">
        <pc:chgData name="Laura Glover" userId="0654c38050dc99c9" providerId="LiveId" clId="{E96F261C-C2DE-49FB-9277-48F9B83F6047}" dt="2023-06-30T18:12:13.779" v="109"/>
        <pc:sldMkLst>
          <pc:docMk/>
          <pc:sldMk cId="2958989059" sldId="349"/>
        </pc:sldMkLst>
        <pc:spChg chg="mod">
          <ac:chgData name="Laura Glover" userId="0654c38050dc99c9" providerId="LiveId" clId="{E96F261C-C2DE-49FB-9277-48F9B83F6047}" dt="2023-06-30T18:11:48.738" v="108"/>
          <ac:spMkLst>
            <pc:docMk/>
            <pc:sldMk cId="2958989059" sldId="349"/>
            <ac:spMk id="3" creationId="{D87230D9-DCFF-4354-8362-9F9E3F3F2F88}"/>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E96F261C-C2DE-49FB-9277-48F9B83F6047}" dt="2023-06-30T18:12:13.779" v="109"/>
              <pc2:cmMkLst xmlns:pc2="http://schemas.microsoft.com/office/powerpoint/2019/9/main/command">
                <pc:docMk/>
                <pc:sldMk cId="2958989059" sldId="349"/>
                <pc2:cmMk id="{F998DFA8-C1E4-41B9-86EB-7CED67E8CDDD}"/>
              </pc2:cmMkLst>
            </pc226:cmChg>
          </p:ext>
        </pc:extLst>
      </pc:sldChg>
      <pc:sldChg chg="modSp mod addCm modCm">
        <pc:chgData name="Laura Glover" userId="0654c38050dc99c9" providerId="LiveId" clId="{E96F261C-C2DE-49FB-9277-48F9B83F6047}" dt="2023-06-30T18:17:21.898" v="177" actId="20577"/>
        <pc:sldMkLst>
          <pc:docMk/>
          <pc:sldMk cId="3405795682" sldId="350"/>
        </pc:sldMkLst>
        <pc:spChg chg="mod">
          <ac:chgData name="Laura Glover" userId="0654c38050dc99c9" providerId="LiveId" clId="{E96F261C-C2DE-49FB-9277-48F9B83F6047}" dt="2023-06-30T18:17:21.898" v="177" actId="20577"/>
          <ac:spMkLst>
            <pc:docMk/>
            <pc:sldMk cId="3405795682" sldId="350"/>
            <ac:spMk id="2" creationId="{C04EC81F-0BCA-4333-9E79-79E2D509B31D}"/>
          </ac:spMkLst>
        </pc:spChg>
        <pc:spChg chg="mod">
          <ac:chgData name="Laura Glover" userId="0654c38050dc99c9" providerId="LiveId" clId="{E96F261C-C2DE-49FB-9277-48F9B83F6047}" dt="2023-06-30T18:17:09.064" v="176" actId="20577"/>
          <ac:spMkLst>
            <pc:docMk/>
            <pc:sldMk cId="3405795682" sldId="350"/>
            <ac:spMk id="3" creationId="{4252328E-74DD-401C-8F8E-1001EFFC0B59}"/>
          </ac:spMkLst>
        </pc:spChg>
        <pc:extLst>
          <p:ext xmlns:p="http://schemas.openxmlformats.org/presentationml/2006/main" uri="{D6D511B9-2390-475A-947B-AFAB55BFBCF1}">
            <pc226:cmChg xmlns:pc226="http://schemas.microsoft.com/office/powerpoint/2022/06/main/command" chg="add mod">
              <pc226:chgData name="Laura Glover" userId="0654c38050dc99c9" providerId="LiveId" clId="{E96F261C-C2DE-49FB-9277-48F9B83F6047}" dt="2023-06-30T18:17:09.064" v="176" actId="20577"/>
              <pc2:cmMkLst xmlns:pc2="http://schemas.microsoft.com/office/powerpoint/2019/9/main/command">
                <pc:docMk/>
                <pc:sldMk cId="3405795682" sldId="350"/>
                <pc2:cmMk id="{206C9127-C1DB-4522-ADBF-DC1DC470311E}"/>
              </pc2:cmMkLst>
            </pc226:cmChg>
          </p:ext>
        </pc:extLst>
      </pc:sldChg>
      <pc:sldChg chg="modSp mod">
        <pc:chgData name="Laura Glover" userId="0654c38050dc99c9" providerId="LiveId" clId="{E96F261C-C2DE-49FB-9277-48F9B83F6047}" dt="2023-06-30T18:18:02.446" v="179" actId="20577"/>
        <pc:sldMkLst>
          <pc:docMk/>
          <pc:sldMk cId="2792642232" sldId="351"/>
        </pc:sldMkLst>
        <pc:spChg chg="mod">
          <ac:chgData name="Laura Glover" userId="0654c38050dc99c9" providerId="LiveId" clId="{E96F261C-C2DE-49FB-9277-48F9B83F6047}" dt="2023-06-30T18:18:02.446" v="179" actId="20577"/>
          <ac:spMkLst>
            <pc:docMk/>
            <pc:sldMk cId="2792642232" sldId="351"/>
            <ac:spMk id="3" creationId="{97671172-4290-401E-9826-AC1537AC0AD1}"/>
          </ac:spMkLst>
        </pc:spChg>
      </pc:sldChg>
      <pc:sldChg chg="modSp mod">
        <pc:chgData name="Laura Glover" userId="0654c38050dc99c9" providerId="LiveId" clId="{E96F261C-C2DE-49FB-9277-48F9B83F6047}" dt="2023-06-30T18:21:56.913" v="235" actId="20577"/>
        <pc:sldMkLst>
          <pc:docMk/>
          <pc:sldMk cId="1114619856" sldId="352"/>
        </pc:sldMkLst>
        <pc:spChg chg="mod">
          <ac:chgData name="Laura Glover" userId="0654c38050dc99c9" providerId="LiveId" clId="{E96F261C-C2DE-49FB-9277-48F9B83F6047}" dt="2023-06-30T18:21:48.585" v="233" actId="20577"/>
          <ac:spMkLst>
            <pc:docMk/>
            <pc:sldMk cId="1114619856" sldId="352"/>
            <ac:spMk id="2" creationId="{EAD9CDF3-027B-4F0C-B5D9-80D8ED35BFAC}"/>
          </ac:spMkLst>
        </pc:spChg>
        <pc:spChg chg="mod">
          <ac:chgData name="Laura Glover" userId="0654c38050dc99c9" providerId="LiveId" clId="{E96F261C-C2DE-49FB-9277-48F9B83F6047}" dt="2023-06-30T18:21:56.913" v="235" actId="20577"/>
          <ac:spMkLst>
            <pc:docMk/>
            <pc:sldMk cId="1114619856" sldId="352"/>
            <ac:spMk id="11" creationId="{AD2A20A7-958E-48CD-B7C6-7E048ADC3B24}"/>
          </ac:spMkLst>
        </pc:spChg>
      </pc:sldChg>
      <pc:sldChg chg="modSp mod">
        <pc:chgData name="Laura Glover" userId="0654c38050dc99c9" providerId="LiveId" clId="{E96F261C-C2DE-49FB-9277-48F9B83F6047}" dt="2023-06-30T18:22:22.226" v="239" actId="20577"/>
        <pc:sldMkLst>
          <pc:docMk/>
          <pc:sldMk cId="3457072035" sldId="353"/>
        </pc:sldMkLst>
        <pc:spChg chg="mod">
          <ac:chgData name="Laura Glover" userId="0654c38050dc99c9" providerId="LiveId" clId="{E96F261C-C2DE-49FB-9277-48F9B83F6047}" dt="2023-06-30T18:22:22.226" v="239" actId="20577"/>
          <ac:spMkLst>
            <pc:docMk/>
            <pc:sldMk cId="3457072035" sldId="353"/>
            <ac:spMk id="3" creationId="{E6038DF9-9558-4770-BF85-A392351556F7}"/>
          </ac:spMkLst>
        </pc:spChg>
      </pc:sldChg>
      <pc:sldChg chg="del">
        <pc:chgData name="Laura Glover" userId="0654c38050dc99c9" providerId="LiveId" clId="{E96F261C-C2DE-49FB-9277-48F9B83F6047}" dt="2023-06-30T18:23:14.253" v="241" actId="2696"/>
        <pc:sldMkLst>
          <pc:docMk/>
          <pc:sldMk cId="3221018852" sldId="354"/>
        </pc:sldMkLst>
      </pc:sldChg>
      <pc:sldChg chg="modSp mod">
        <pc:chgData name="Laura Glover" userId="0654c38050dc99c9" providerId="LiveId" clId="{E96F261C-C2DE-49FB-9277-48F9B83F6047}" dt="2023-06-30T18:10:03.619" v="69" actId="313"/>
        <pc:sldMkLst>
          <pc:docMk/>
          <pc:sldMk cId="2915896751" sldId="355"/>
        </pc:sldMkLst>
        <pc:spChg chg="mod">
          <ac:chgData name="Laura Glover" userId="0654c38050dc99c9" providerId="LiveId" clId="{E96F261C-C2DE-49FB-9277-48F9B83F6047}" dt="2023-06-30T18:10:03.619" v="69" actId="313"/>
          <ac:spMkLst>
            <pc:docMk/>
            <pc:sldMk cId="2915896751" sldId="355"/>
            <ac:spMk id="3" creationId="{DB34F2E2-C3EE-4F35-91B9-752677A0C79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ingtra.com/drone-photogrammetry-vs-lidar/"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76XzCoVShCE&amp;t=1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omaw1mdk9xg&amp;t=1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cUkW2jjNC_w"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Attend industry events</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One of the best ways to stay up to date in the construction industry is to attend trade shows, conferences, and other industry events. These events provide opportunities to learn about new products, technologies and best practices, as well as network with other professionals in the field.</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Continuing professional development</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Many organisations offer training courses for construction professionals, ranging from basic safety training to advanced techniques and technologies. These courses can be taken online or in-person and can help groundworkers and other tradespeople stay up to date with the latest industry standards and best practices.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Read industry publications</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There are many publications that cover the construction industry, including magazines, newsletters, and blogs. These publications provide news and insights on new developments, techniques, and regulations, as well as case studies and interviews with industry experts.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Join industry associations</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Joining industry associations can provide access to a wealth of resources, including training programmes, networking events, and access to industry publications and research. Many associations also offer certification programs that can help groundworkers and other tradespeople demonstrate their expertise and stay up to date with industry standards.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Use online resources</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There are many online resources available to construction professionals, including websites, forums, and social media groups. These resources provide opportunities to learn from others in the industry, ask questions, and share knowledge and best practices.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6350259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Robotic total stations</a:t>
            </a:r>
            <a:r>
              <a:rPr lang="en-GB" sz="1200" b="0" i="0" kern="1200" dirty="0">
                <a:solidFill>
                  <a:schemeClr val="tx1"/>
                </a:solidFill>
                <a:effectLst/>
                <a:latin typeface="Arial" charset="0"/>
                <a:ea typeface="ＭＳ Ｐゴシック" charset="-128"/>
                <a:cs typeface="ＭＳ Ｐゴシック" charset="-128"/>
              </a:rPr>
              <a:t> measure distances and angles on a construction site. This tool can be controlled remotely and can be used to measure various points across the site. The data collected can be used to create detailed 3D models and plans, which can aid in the design and construction process.</a:t>
            </a:r>
          </a:p>
          <a:p>
            <a:r>
              <a:rPr lang="en-GB" sz="1200" b="0" i="0" kern="1200" dirty="0">
                <a:solidFill>
                  <a:schemeClr val="tx1"/>
                </a:solidFill>
                <a:effectLst/>
                <a:latin typeface="Arial" charset="0"/>
                <a:ea typeface="ＭＳ Ｐゴシック" charset="-128"/>
                <a:cs typeface="ＭＳ Ｐゴシック" charset="-128"/>
              </a:rPr>
              <a:t>GPS technology uses satellites to measure the location and elevation of specific points on the construction site. This information is then transmitted to a receiver on the ground, allowing surveyors to map out the site and create accurate 3D models. GPS technology can also be used to track equipment and materials, making it easier for project managers to monitor progress and allocate resources.</a:t>
            </a:r>
          </a:p>
          <a:p>
            <a:r>
              <a:rPr lang="en-GB" sz="1200" b="0" i="0" kern="1200" dirty="0">
                <a:solidFill>
                  <a:schemeClr val="tx1"/>
                </a:solidFill>
                <a:effectLst/>
                <a:latin typeface="Arial" charset="0"/>
                <a:ea typeface="ＭＳ Ｐゴシック" charset="-128"/>
                <a:cs typeface="ＭＳ Ｐゴシック" charset="-128"/>
              </a:rPr>
              <a:t>When used in combination, robotic total stations and GPS can provide highly accurate measurements and data that are essential for successful construction projects. The technology can help to reduce errors and minimise rework, saving time and money in the long run.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444518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Drone surveying has become an increasingly popular tool in the construction industry due to its numerous advantages over traditional surveying methods.</a:t>
            </a:r>
          </a:p>
          <a:p>
            <a:r>
              <a:rPr lang="en-GB" sz="1200" b="0" i="0" kern="1200" dirty="0">
                <a:solidFill>
                  <a:schemeClr val="tx1"/>
                </a:solidFill>
                <a:effectLst/>
                <a:latin typeface="Arial" charset="0"/>
                <a:ea typeface="ＭＳ Ｐゴシック" charset="-128"/>
                <a:cs typeface="ＭＳ Ｐゴシック" charset="-128"/>
              </a:rPr>
              <a:t>One of the primary uses of drone surveying in construction is to capture accurate and detailed images and maps of construction sites. Drones can capture images from various angles and heights, providing a comprehensive view of the construction site.</a:t>
            </a:r>
          </a:p>
          <a:p>
            <a:r>
              <a:rPr lang="en-GB" sz="1200" b="0" i="0" kern="1200" dirty="0">
                <a:solidFill>
                  <a:schemeClr val="tx1"/>
                </a:solidFill>
                <a:effectLst/>
                <a:latin typeface="Arial" charset="0"/>
                <a:ea typeface="ＭＳ Ｐゴシック" charset="-128"/>
                <a:cs typeface="ＭＳ Ｐゴシック" charset="-128"/>
              </a:rPr>
              <a:t>Drone surveying can also be used to improve safety on construction sites. By using drones to inspect hard-to-reach or dangerous areas, construction companies can reduce the risk of injury to workers. For example, drones can be used to inspect roofs, towers, and other structures that would be unsafe for workers to climb.</a:t>
            </a:r>
          </a:p>
          <a:p>
            <a:r>
              <a:rPr lang="en-GB" sz="1200" b="0" i="0" kern="1200" dirty="0">
                <a:solidFill>
                  <a:schemeClr val="tx1"/>
                </a:solidFill>
                <a:effectLst/>
                <a:latin typeface="Arial" charset="0"/>
                <a:ea typeface="ＭＳ Ｐゴシック" charset="-128"/>
                <a:cs typeface="ＭＳ Ｐゴシック" charset="-128"/>
              </a:rPr>
              <a:t>In addition, drone surveying can help construction companies save time and money. Traditional surveying methods often require large teams of surveyors and can take weeks or even months to complete. Drone surveying, on the other hand, can be completed in a matter of days, and the data can be processed quickly using specialised software. This can reduce the time and cost of the surveying process, allowing construction companies to complete projects faster and more efficiently.</a:t>
            </a:r>
          </a:p>
          <a:p>
            <a:endParaRPr lang="en-GB" sz="1200" b="0" i="0" kern="1200" dirty="0">
              <a:solidFill>
                <a:schemeClr val="tx1"/>
              </a:solidFill>
              <a:effectLst/>
              <a:latin typeface="Arial" charset="0"/>
              <a:ea typeface="ＭＳ Ｐゴシック" charset="-128"/>
              <a:cs typeface="ＭＳ Ｐゴシック" charset="-128"/>
            </a:endParaRPr>
          </a:p>
          <a:p>
            <a:r>
              <a:rPr lang="en-GB" dirty="0">
                <a:hlinkClick r:id="rId3"/>
              </a:rPr>
              <a:t>https://wingtra.com/drone-photogrammetry-vs-lidar/</a:t>
            </a:r>
            <a:endParaRPr lang="en-GB" sz="1200" b="0" i="0" kern="1200" dirty="0">
              <a:solidFill>
                <a:schemeClr val="tx1"/>
              </a:solidFill>
              <a:effectLst/>
              <a:latin typeface="Arial" charset="0"/>
              <a:ea typeface="ＭＳ Ｐゴシック" charset="-128"/>
              <a:cs typeface="ＭＳ Ｐゴシック" charset="-128"/>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289458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how this could benefit the ground working/civile </a:t>
            </a:r>
            <a:r>
              <a:rPr lang="en-GB" dirty="0" err="1"/>
              <a:t>eingineering</a:t>
            </a:r>
            <a:r>
              <a:rPr lang="en-GB" dirty="0"/>
              <a:t> industry. Give consideration to: </a:t>
            </a:r>
          </a:p>
          <a:p>
            <a:pPr marL="171450" indent="-171450">
              <a:buFont typeface="Arial" panose="020B0604020202020204" pitchFamily="34" charset="0"/>
              <a:buChar char="•"/>
            </a:pPr>
            <a:r>
              <a:rPr lang="en-GB" dirty="0"/>
              <a:t>safety </a:t>
            </a:r>
          </a:p>
          <a:p>
            <a:pPr marL="171450" indent="-171450">
              <a:buFont typeface="Arial" panose="020B0604020202020204" pitchFamily="34" charset="0"/>
              <a:buChar char="•"/>
            </a:pPr>
            <a:r>
              <a:rPr lang="en-GB" dirty="0"/>
              <a:t>accuracy </a:t>
            </a:r>
          </a:p>
          <a:p>
            <a:pPr marL="171450" indent="-171450">
              <a:buFont typeface="Arial" panose="020B0604020202020204" pitchFamily="34" charset="0"/>
              <a:buChar char="•"/>
            </a:pPr>
            <a:r>
              <a:rPr lang="en-GB" dirty="0"/>
              <a:t>efficiencies </a:t>
            </a:r>
          </a:p>
          <a:p>
            <a:pPr marL="171450" indent="-171450">
              <a:buFont typeface="Arial" panose="020B0604020202020204" pitchFamily="34" charset="0"/>
              <a:buChar char="•"/>
            </a:pPr>
            <a:r>
              <a:rPr lang="en-GB" dirty="0"/>
              <a:t>cost of use </a:t>
            </a:r>
          </a:p>
          <a:p>
            <a:pPr marL="171450" indent="-171450">
              <a:buFont typeface="Arial" panose="020B0604020202020204" pitchFamily="34" charset="0"/>
              <a:buChar char="•"/>
            </a:pPr>
            <a:r>
              <a:rPr lang="en-GB" dirty="0"/>
              <a:t>drawbacks. </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hlinkClick r:id="rId3"/>
              </a:rPr>
              <a:t>https://www.youtube.com/watch?v=76XzCoVShCE&amp;t=1s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1779447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Further reading on this topic can be found at</a:t>
            </a:r>
            <a:r>
              <a:rPr lang="en-GB" dirty="0"/>
              <a:t>:</a:t>
            </a:r>
          </a:p>
          <a:p>
            <a:pPr marL="171450" indent="-171450">
              <a:buFont typeface="Arial" panose="020B0604020202020204" pitchFamily="34" charset="0"/>
              <a:buChar char="•"/>
            </a:pPr>
            <a:r>
              <a:rPr lang="en-GB" dirty="0"/>
              <a:t>https://green-alliance.org.uk/publication/circular-construction-building-for-a-greener-uk-economy/</a:t>
            </a:r>
          </a:p>
          <a:p>
            <a:pPr marL="171450" indent="-171450">
              <a:buFont typeface="Arial" panose="020B0604020202020204" pitchFamily="34" charset="0"/>
              <a:buChar char="•"/>
            </a:pPr>
            <a:r>
              <a:rPr lang="en-GB" dirty="0"/>
              <a:t>https://www.linkedin.com/pulse/circular-economy-construction-industry-advantages-challenges-ku%C5%9Fcu?trk=public_profile_article_view</a:t>
            </a:r>
          </a:p>
          <a:p>
            <a:pPr marL="171450" indent="-171450">
              <a:buFont typeface="Arial" panose="020B0604020202020204" pitchFamily="34" charset="0"/>
              <a:buChar char="•"/>
            </a:pPr>
            <a:r>
              <a:rPr lang="en-GB" dirty="0"/>
              <a:t>https://ukgbc.org/our-work/topics/circular-economy/</a:t>
            </a:r>
          </a:p>
          <a:p>
            <a:pPr marL="171450" indent="-171450">
              <a:buFont typeface="Arial" panose="020B0604020202020204" pitchFamily="34" charset="0"/>
              <a:buChar char="•"/>
            </a:pPr>
            <a:r>
              <a:rPr lang="en-GB" dirty="0"/>
              <a:t>https://www.linkedin.com/pulse/circular-economy-connection-between-climate-change-tech-michael-mori</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4140193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884246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Prefabrication and modular construction</a:t>
            </a:r>
          </a:p>
          <a:p>
            <a:r>
              <a:rPr lang="en-GB" sz="1200" b="0" i="0" kern="1200" dirty="0">
                <a:solidFill>
                  <a:schemeClr val="tx1"/>
                </a:solidFill>
                <a:effectLst/>
                <a:latin typeface="Arial" charset="0"/>
                <a:ea typeface="ＭＳ Ｐゴシック" charset="-128"/>
                <a:cs typeface="ＭＳ Ｐゴシック" charset="-128"/>
              </a:rPr>
              <a:t>Prefabrication involves manufacturing building components in a factory and assembling them onsite. Modular construction involves the use of pre-made modules or sections that can be easily assembled into a complete structure. Prefabrication and modular construction can reduce onsite construction time, improve quality control, and minimise waste.</a:t>
            </a:r>
          </a:p>
          <a:p>
            <a:r>
              <a:rPr lang="en-GB" sz="1200" b="1" i="0" kern="1200" dirty="0">
                <a:solidFill>
                  <a:schemeClr val="tx1"/>
                </a:solidFill>
                <a:effectLst/>
                <a:latin typeface="Arial" charset="0"/>
                <a:ea typeface="ＭＳ Ｐゴシック" charset="-128"/>
                <a:cs typeface="ＭＳ Ｐゴシック" charset="-128"/>
              </a:rPr>
              <a:t>3D printing</a:t>
            </a:r>
          </a:p>
          <a:p>
            <a:r>
              <a:rPr lang="en-GB" sz="1200" b="0" i="0" kern="1200" dirty="0">
                <a:solidFill>
                  <a:schemeClr val="tx1"/>
                </a:solidFill>
                <a:effectLst/>
                <a:latin typeface="Arial" charset="0"/>
                <a:ea typeface="ＭＳ Ｐゴシック" charset="-128"/>
                <a:cs typeface="ＭＳ Ｐゴシック" charset="-128"/>
              </a:rPr>
              <a:t>3D printing involves creating three-dimensional objects from a digital model by depositing layers of material, such as concrete or plastic. 3D printing can be used for creating complex shapes, reducing material waste, and improving speed and accuracy.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i="0" kern="1200" dirty="0">
                <a:solidFill>
                  <a:schemeClr val="tx1"/>
                </a:solidFill>
                <a:effectLst/>
                <a:latin typeface="Arial" charset="0"/>
                <a:ea typeface="ＭＳ Ｐゴシック" charset="-128"/>
              </a:rPr>
              <a:t>3D volumetric construction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charset="0"/>
                <a:ea typeface="ＭＳ Ｐゴシック" charset="-128"/>
              </a:rPr>
              <a:t>3D Volumetric Construction is a modern construction method that involves manufacturing building components (such as walls, floors, and ceilings) in a controlled factory environment as complete three-dimensional units. These units, known as modules or pods, are then transported to the construction site and assembled to form the final building. </a:t>
            </a:r>
            <a:r>
              <a:rPr lang="en-GB" sz="1200" b="0" i="0" kern="1200">
                <a:solidFill>
                  <a:schemeClr val="tx1"/>
                </a:solidFill>
                <a:effectLst/>
                <a:latin typeface="Arial" charset="0"/>
                <a:ea typeface="ＭＳ Ｐゴシック" charset="-128"/>
              </a:rPr>
              <a:t>This approach offers several benefits, including faster construction, improved quality control, and reduced on-site waste.</a:t>
            </a:r>
            <a:endParaRPr lang="en-GB" sz="1200" b="1" i="0" kern="120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Building information modelling (BIM)</a:t>
            </a:r>
          </a:p>
          <a:p>
            <a:r>
              <a:rPr lang="en-GB" sz="1200" b="0" i="0" kern="1200" dirty="0">
                <a:solidFill>
                  <a:schemeClr val="tx1"/>
                </a:solidFill>
                <a:effectLst/>
                <a:latin typeface="Arial" charset="0"/>
                <a:ea typeface="ＭＳ Ｐゴシック" charset="-128"/>
                <a:cs typeface="ＭＳ Ｐゴシック" charset="-128"/>
              </a:rPr>
              <a:t>BIM is a digital model-based process that enables architects, engineers, and construction professionals to collaborate and visualise a project in a virtual environment. BIM can help to improve project planning, reduce costs, and enhance safety.</a:t>
            </a:r>
          </a:p>
          <a:p>
            <a:r>
              <a:rPr lang="en-GB" sz="1200" b="1" i="0" kern="1200" dirty="0">
                <a:solidFill>
                  <a:schemeClr val="tx1"/>
                </a:solidFill>
                <a:effectLst/>
                <a:latin typeface="Arial" charset="0"/>
                <a:ea typeface="ＭＳ Ｐゴシック" charset="-128"/>
                <a:cs typeface="ＭＳ Ｐゴシック" charset="-128"/>
              </a:rPr>
              <a:t>Green roofs and walls</a:t>
            </a:r>
          </a:p>
          <a:p>
            <a:r>
              <a:rPr lang="en-GB" sz="1200" b="0" i="0" kern="1200" dirty="0">
                <a:solidFill>
                  <a:schemeClr val="tx1"/>
                </a:solidFill>
                <a:effectLst/>
                <a:latin typeface="Arial" charset="0"/>
                <a:ea typeface="ＭＳ Ｐゴシック" charset="-128"/>
                <a:cs typeface="ＭＳ Ｐゴシック" charset="-128"/>
              </a:rPr>
              <a:t>Green roofs and walls involve planting vegetation on the roof or walls of a building. They can help to improve air quality, reduce urban heat islands, and provide additional insulation.</a:t>
            </a:r>
          </a:p>
          <a:p>
            <a:r>
              <a:rPr lang="en-GB" sz="1200" b="1" i="0" kern="1200" dirty="0">
                <a:solidFill>
                  <a:schemeClr val="tx1"/>
                </a:solidFill>
                <a:effectLst/>
                <a:latin typeface="Arial" charset="0"/>
                <a:ea typeface="ＭＳ Ｐゴシック" charset="-128"/>
                <a:cs typeface="ＭＳ Ｐゴシック" charset="-128"/>
              </a:rPr>
              <a:t>Ground improvement techniques</a:t>
            </a:r>
          </a:p>
          <a:p>
            <a:r>
              <a:rPr lang="en-GB" sz="1200" b="0" i="0" kern="1200" dirty="0">
                <a:solidFill>
                  <a:schemeClr val="tx1"/>
                </a:solidFill>
                <a:effectLst/>
                <a:latin typeface="Arial" charset="0"/>
                <a:ea typeface="ＭＳ Ｐゴシック" charset="-128"/>
                <a:cs typeface="ＭＳ Ｐゴシック" charset="-128"/>
              </a:rPr>
              <a:t>Ground improvement techniques, such as geotextiles and geogrids, can be used to enhance the strength and stability of soil. These techniques can help to reduce the need for excavation, reduce the amount of imported fill, and minimise the environmental impact of the project.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860230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a:t>
            </a:r>
            <a:r>
              <a:rPr lang="en-GB" sz="1200" b="0" i="0" kern="1200" dirty="0">
                <a:solidFill>
                  <a:schemeClr val="tx1"/>
                </a:solidFill>
                <a:effectLst/>
                <a:latin typeface="Arial" charset="0"/>
                <a:ea typeface="ＭＳ Ｐゴシック" charset="-128"/>
                <a:cs typeface="ＭＳ Ｐゴシック" charset="-128"/>
              </a:rPr>
              <a:t>some examples of 3D volumetric construction being used in groundworks/civil engineering projects in the UK.</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New Addenbrooke's Hospital – in 2015, a new building was constructed at the Addenbrooke's Hospital in Cambridge using 3D volumetric construction. The hospital was able to remain operational during the construction process, which took just 78 weeks from start to finish.</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Manchester Airport Terminal 2 – in 2017, Manchester Airport began construction on a new Terminal 2 building using 3D volumetric construction. The project is expected to be completed in 2024 and will increase the airport's capacity to handle 45 million passengers per year.</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Collective, Canary Wharf – The Collective is a co-living company that has built several residential properties using 3D volumetric construction. The company's Canary Wharf location is a 10-storey building with 209 individual rooms, which were assembled using 546 modular units.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University of Winchester – in 2019, the University of Winchester completed construction on a new student accommodation building using 3D volumetric construction. The building consists of 256 </a:t>
            </a:r>
            <a:r>
              <a:rPr lang="en-GB" sz="1200" b="0" i="0" kern="1200" dirty="0" err="1">
                <a:solidFill>
                  <a:schemeClr val="tx1"/>
                </a:solidFill>
                <a:effectLst/>
                <a:latin typeface="Arial" charset="0"/>
                <a:ea typeface="ＭＳ Ｐゴシック" charset="-128"/>
                <a:cs typeface="ＭＳ Ｐゴシック" charset="-128"/>
              </a:rPr>
              <a:t>en</a:t>
            </a:r>
            <a:r>
              <a:rPr lang="en-GB" sz="1200" b="0" i="0" kern="1200" dirty="0">
                <a:solidFill>
                  <a:schemeClr val="tx1"/>
                </a:solidFill>
                <a:effectLst/>
                <a:latin typeface="Arial" charset="0"/>
                <a:ea typeface="ＭＳ Ｐゴシック" charset="-128"/>
                <a:cs typeface="ＭＳ Ｐゴシック" charset="-128"/>
              </a:rPr>
              <a:t>-suite bedrooms and was constructed in just 10 months.</a:t>
            </a:r>
          </a:p>
          <a:p>
            <a:pPr marL="171450" indent="-171450">
              <a:buFont typeface="Arial" panose="020B0604020202020204" pitchFamily="34" charset="0"/>
              <a:buChar char="•"/>
            </a:pPr>
            <a:r>
              <a:rPr lang="en-GB" sz="1200" b="0" i="0" kern="1200" dirty="0" err="1">
                <a:solidFill>
                  <a:schemeClr val="tx1"/>
                </a:solidFill>
                <a:effectLst/>
                <a:latin typeface="Arial" charset="0"/>
                <a:ea typeface="ＭＳ Ｐゴシック" charset="-128"/>
                <a:cs typeface="ＭＳ Ｐゴシック" charset="-128"/>
              </a:rPr>
              <a:t>Citu</a:t>
            </a:r>
            <a:r>
              <a:rPr lang="en-GB" sz="1200" b="0" i="0" kern="1200" dirty="0">
                <a:solidFill>
                  <a:schemeClr val="tx1"/>
                </a:solidFill>
                <a:effectLst/>
                <a:latin typeface="Arial" charset="0"/>
                <a:ea typeface="ＭＳ Ｐゴシック" charset="-128"/>
                <a:cs typeface="ＭＳ Ｐゴシック" charset="-128"/>
              </a:rPr>
              <a:t> Home – </a:t>
            </a:r>
            <a:r>
              <a:rPr lang="en-GB" sz="1200" b="0" i="0" kern="1200" dirty="0" err="1">
                <a:solidFill>
                  <a:schemeClr val="tx1"/>
                </a:solidFill>
                <a:effectLst/>
                <a:latin typeface="Arial" charset="0"/>
                <a:ea typeface="ＭＳ Ｐゴシック" charset="-128"/>
                <a:cs typeface="ＭＳ Ｐゴシック" charset="-128"/>
              </a:rPr>
              <a:t>Citu</a:t>
            </a:r>
            <a:r>
              <a:rPr lang="en-GB" sz="1200" b="0" i="0" kern="1200" dirty="0">
                <a:solidFill>
                  <a:schemeClr val="tx1"/>
                </a:solidFill>
                <a:effectLst/>
                <a:latin typeface="Arial" charset="0"/>
                <a:ea typeface="ＭＳ Ｐゴシック" charset="-128"/>
                <a:cs typeface="ＭＳ Ｐゴシック" charset="-128"/>
              </a:rPr>
              <a:t> Home is a sustainable housing development in Leeds that uses 3D volumetric construction to build energy-efficient homes. The development uses renewable energy sources, such as solar panels and a communal heating system, to reduce energy consumption and carbon emissions.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49260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some examples:.</a:t>
            </a: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Crossrail project – in the Crossrail project, precast flat panel modules were used to construct the tunnels for the new railway line. The panels were prefabricated offsite and transported to the construction site for installation. This method allowed for a faster and more efficient construction process, reducing the amount of time required onsite.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Battersea Power Station – the redevelopment of Battersea Power Station in London included the use of precast flat panel modules for the construction of the new buildings. The panels were manufactured offsite and transported to the site for installation. This method allowed for a more efficient construction process and reduced the amount of waste produced during construction.</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Manchester Engineering Campus Development (MECD) – the MECD project used precast flat panel modules for the construction of the new engineering campus at the University of Manchester. The panels were manufactured offsite and transported to the site for installation. This method allowed for a faster and more efficient construction process, reducing the amount of time required onsite.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Scalpel – The Scalpel is a new office building in London that used precast flat panel modules for the construction of its facade. The panels were manufactured offsite and transported to the site for installation. This method allowed for a more efficient construction process and reduced the amount of waste produced during construction.</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O2 Arena – the O2 Arena in London used precast flat panel modules for the construction of its facade. The panels were manufactured offsite and transported to the site for installation. This method allowed for a more efficient construction process and reduced the amount of time required onsite.</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462275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Hybrid concrete building techniques have been increasingly used in groundworks and civil engineering projects in the UK. Share some examples.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Laidlaw Library, University of Leeds – this project used a hybrid concrete structure to achieve a unique and innovative design. The building features precast concrete panels that form the structural shell of the building, with steel and concrete columns to support the weight of the building.</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Silsoe Odour Laboratories, Bedfordshire – this project used a hybrid concrete frame structure, combining precast concrete columns and beams with in-situ concrete floors and walls. The hybrid construction allowed for a faster and more efficient construction process.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John Radcliffe Hospital, Oxford – this project used a hybrid concrete frame structure to support the weight of the new building. The hybrid construction allowed for the use of prefabricated precast concrete elements for the structural frame, with in-situ concrete used for the floors and walls.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British Airways i360 Tower, Brighton – this project used a hybrid concrete and steel structure to support the weight of the tower. The structure consists of a precast concrete core, steel columns and beams, and precast concrete slabs for the floors.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The Brent Civic Centre, London – this project used a hybrid concrete and steel structure to achieve an innovative and sustainable design. The building features precast concrete columns and beams, with in-situ concrete floors and walls. The hybrid construction allowed for a faster and more efficient construction process, while also reducing the amount of construction waste produced.</a:t>
            </a:r>
          </a:p>
          <a:p>
            <a:br>
              <a:rPr lang="en-GB" sz="1200" b="0" i="0" kern="1200" dirty="0">
                <a:solidFill>
                  <a:schemeClr val="tx1"/>
                </a:solidFill>
                <a:effectLst/>
                <a:latin typeface="Arial" charset="0"/>
                <a:ea typeface="ＭＳ Ｐゴシック" charset="-128"/>
                <a:cs typeface="ＭＳ Ｐゴシック" charset="-128"/>
              </a:rPr>
            </a:b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563192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recap of BIM, covering key points, such as:</a:t>
            </a:r>
          </a:p>
          <a:p>
            <a:pPr marL="171450" indent="-171450">
              <a:buFont typeface="Arial" panose="020B0604020202020204" pitchFamily="34" charset="0"/>
              <a:buChar char="•"/>
            </a:pPr>
            <a:r>
              <a:rPr lang="en-GB" dirty="0"/>
              <a:t>what the BIM Levels are</a:t>
            </a:r>
          </a:p>
          <a:p>
            <a:pPr marL="171450" indent="-171450">
              <a:buFont typeface="Arial" panose="020B0604020202020204" pitchFamily="34" charset="0"/>
              <a:buChar char="•"/>
            </a:pPr>
            <a:r>
              <a:rPr lang="en-GB" dirty="0"/>
              <a:t>what the BIM Dimensions are and what they mean in relation to GW/Civils Projects </a:t>
            </a:r>
          </a:p>
          <a:p>
            <a:pPr marL="171450" indent="-171450">
              <a:buFont typeface="Arial" panose="020B0604020202020204" pitchFamily="34" charset="0"/>
              <a:buChar char="•"/>
            </a:pPr>
            <a:r>
              <a:rPr lang="en-GB" dirty="0"/>
              <a:t>government-mandated Level 2 on all public projects </a:t>
            </a:r>
          </a:p>
          <a:p>
            <a:pPr marL="171450" indent="-171450">
              <a:buFont typeface="Arial" panose="020B0604020202020204" pitchFamily="34" charset="0"/>
              <a:buChar char="•"/>
            </a:pPr>
            <a:r>
              <a:rPr lang="en-GB" dirty="0"/>
              <a:t>the benefits of BIM </a:t>
            </a:r>
          </a:p>
          <a:p>
            <a:pPr marL="171450" indent="-171450">
              <a:buFont typeface="Arial" panose="020B0604020202020204" pitchFamily="34" charset="0"/>
              <a:buChar char="•"/>
            </a:pPr>
            <a:r>
              <a:rPr lang="en-GB" dirty="0"/>
              <a:t>the key ethos of BIM.</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hlinkClick r:id="rId3"/>
              </a:rPr>
              <a:t>https://www.youtube.com/watch?v=omaw1mdk9xg&amp;t=1s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575943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BIM, giving consideration to the following: </a:t>
            </a:r>
          </a:p>
          <a:p>
            <a:pPr marL="171450" indent="-171450">
              <a:buFont typeface="Arial" panose="020B0604020202020204" pitchFamily="34" charset="0"/>
              <a:buChar char="•"/>
            </a:pPr>
            <a:r>
              <a:rPr lang="en-GB" dirty="0"/>
              <a:t>how BIM can positively impact ground working/civil engineering industry </a:t>
            </a:r>
          </a:p>
          <a:p>
            <a:pPr marL="171450" indent="-171450">
              <a:buFont typeface="Arial" panose="020B0604020202020204" pitchFamily="34" charset="0"/>
              <a:buChar char="•"/>
            </a:pPr>
            <a:r>
              <a:rPr lang="en-GB" dirty="0"/>
              <a:t>accuracy of drawings </a:t>
            </a:r>
          </a:p>
          <a:p>
            <a:pPr marL="171450" indent="-171450">
              <a:buFont typeface="Arial" panose="020B0604020202020204" pitchFamily="34" charset="0"/>
              <a:buChar char="•"/>
            </a:pPr>
            <a:r>
              <a:rPr lang="en-GB" dirty="0"/>
              <a:t>currency of information onsite </a:t>
            </a:r>
          </a:p>
          <a:p>
            <a:pPr marL="171450" indent="-171450">
              <a:buFont typeface="Arial" panose="020B0604020202020204" pitchFamily="34" charset="0"/>
              <a:buChar char="•"/>
            </a:pPr>
            <a:r>
              <a:rPr lang="en-GB" dirty="0"/>
              <a:t>reduction in waste, both money and time due to reduced errors </a:t>
            </a:r>
          </a:p>
          <a:p>
            <a:pPr marL="171450" indent="-171450">
              <a:buFont typeface="Arial" panose="020B0604020202020204" pitchFamily="34" charset="0"/>
              <a:buChar char="•"/>
            </a:pPr>
            <a:r>
              <a:rPr lang="en-GB" dirty="0"/>
              <a:t>limitations of BIM </a:t>
            </a:r>
          </a:p>
          <a:p>
            <a:pPr marL="171450" indent="-171450">
              <a:buFont typeface="Arial" panose="020B0604020202020204" pitchFamily="34" charset="0"/>
              <a:buChar char="•"/>
            </a:pPr>
            <a:r>
              <a:rPr lang="en-GB" dirty="0"/>
              <a:t>safety benefits. </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hlinkClick r:id="rId3"/>
              </a:rPr>
              <a:t>https://www.youtube.com/watch?v=cUkW2jjNC_w</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531140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dirty="0">
                <a:effectLst/>
                <a:latin typeface="+mn-lt"/>
                <a:ea typeface="Calibri" panose="020F0502020204030204" pitchFamily="34" charset="0"/>
                <a:cs typeface="Times New Roman" panose="02020603050405020304" pitchFamily="18" charset="0"/>
              </a:rPr>
              <a:t>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omaw1mdk9xg&amp;t=1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cUkW2jjNC_w"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hyperlink" Target="https://wingtra.com/drone-photogrammetry-vs-lidar/"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76XzCoVShCE&amp;t=1s"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 </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Emerging methods for the 21</a:t>
            </a:r>
            <a:r>
              <a:rPr lang="en-GB" baseline="30000" dirty="0">
                <a:ea typeface="ＭＳ Ｐゴシック" pitchFamily="-105" charset="-128"/>
                <a:cs typeface="ＭＳ Ｐゴシック" pitchFamily="-105" charset="-128"/>
              </a:rPr>
              <a:t>st</a:t>
            </a:r>
            <a:r>
              <a:rPr lang="en-GB" dirty="0">
                <a:ea typeface="ＭＳ Ｐゴシック" pitchFamily="-105" charset="-128"/>
                <a:cs typeface="ＭＳ Ｐゴシック" pitchFamily="-105" charset="-128"/>
              </a:rPr>
              <a:t>-century construction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GB" dirty="0"/>
              <a:t>3D volumetric construction? </a:t>
            </a:r>
            <a:endParaRPr lang="en-US" dirty="0"/>
          </a:p>
        </p:txBody>
      </p:sp>
      <p:sp>
        <p:nvSpPr>
          <p:cNvPr id="3" name="Content Placeholder 2"/>
          <p:cNvSpPr>
            <a:spLocks noGrp="1"/>
          </p:cNvSpPr>
          <p:nvPr>
            <p:ph sz="quarter" idx="10"/>
          </p:nvPr>
        </p:nvSpPr>
        <p:spPr>
          <a:xfrm>
            <a:off x="457200" y="1628800"/>
            <a:ext cx="8229600" cy="2493064"/>
          </a:xfrm>
        </p:spPr>
        <p:txBody>
          <a:bodyPr/>
          <a:lstStyle/>
          <a:p>
            <a:r>
              <a:rPr lang="en-GB" dirty="0"/>
              <a:t>3D Volumetric Construction is a modern method of construction (MMC) that involves the fabrication of entire building modules in a factory setting, which are then transported to the construction site and assembled into a three-dimensional (3D) structure.</a:t>
            </a:r>
          </a:p>
          <a:p>
            <a:r>
              <a:rPr lang="en-GB" dirty="0"/>
              <a:t>The construction industry has been exploring the use of 3D volumetric construction as a way of increasing efficiency, reducing waste and improving safety in the construction process.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Benefits of 3D volumetric construction</a:t>
            </a:r>
            <a:endParaRPr lang="en-US" dirty="0"/>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There is increased speed of construction, as the manufacturing and assembly process can be completed simultaneously.</a:t>
            </a:r>
          </a:p>
          <a:p>
            <a:pPr marL="342900" indent="-342900">
              <a:buClr>
                <a:srgbClr val="0077E3"/>
              </a:buClr>
              <a:buFont typeface="Arial" panose="020B0604020202020204" pitchFamily="34" charset="0"/>
              <a:buChar char="•"/>
            </a:pPr>
            <a:r>
              <a:rPr lang="en-GB" dirty="0"/>
              <a:t>It reduces waste, as the manufacturing process is optimised to minimise material usage.</a:t>
            </a:r>
          </a:p>
          <a:p>
            <a:pPr marL="342900" indent="-342900">
              <a:buClr>
                <a:srgbClr val="0077E3"/>
              </a:buClr>
              <a:buFont typeface="Arial" panose="020B0604020202020204" pitchFamily="34" charset="0"/>
              <a:buChar char="•"/>
            </a:pPr>
            <a:r>
              <a:rPr lang="en-GB" dirty="0"/>
              <a:t>It provides improved quality control, as the modules are manufactured in a controlled factory setting.</a:t>
            </a:r>
          </a:p>
          <a:p>
            <a:pPr marL="342900" indent="-342900">
              <a:buClr>
                <a:srgbClr val="0077E3"/>
              </a:buClr>
              <a:buFont typeface="Arial" panose="020B0604020202020204" pitchFamily="34" charset="0"/>
              <a:buChar char="•"/>
            </a:pPr>
            <a:r>
              <a:rPr lang="en-GB" dirty="0"/>
              <a:t>Safety is also improved, as much of the construction work can be completed offsite, reducing the risk of accidents on the construction site.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504000"/>
          </a:xfrm>
        </p:spPr>
        <p:txBody>
          <a:bodyPr/>
          <a:lstStyle/>
          <a:p>
            <a:r>
              <a:rPr lang="en-GB" dirty="0"/>
              <a:t>Precast flat panel modules</a:t>
            </a:r>
            <a:endParaRPr lang="en-US" dirty="0"/>
          </a:p>
        </p:txBody>
      </p:sp>
      <p:sp>
        <p:nvSpPr>
          <p:cNvPr id="3" name="Content Placeholder 2"/>
          <p:cNvSpPr>
            <a:spLocks noGrp="1"/>
          </p:cNvSpPr>
          <p:nvPr>
            <p:ph sz="quarter" idx="10"/>
          </p:nvPr>
        </p:nvSpPr>
        <p:spPr>
          <a:xfrm>
            <a:off x="457200" y="1786508"/>
            <a:ext cx="4690864" cy="3284984"/>
          </a:xfrm>
        </p:spPr>
        <p:txBody>
          <a:bodyPr/>
          <a:lstStyle/>
          <a:p>
            <a:pPr marL="342900" indent="-342900">
              <a:buClr>
                <a:srgbClr val="0077E3"/>
              </a:buClr>
              <a:buFont typeface="Arial" panose="020B0604020202020204" pitchFamily="34" charset="0"/>
              <a:buChar char="•"/>
            </a:pPr>
            <a:r>
              <a:rPr lang="en-GB" dirty="0"/>
              <a:t>Precast flat panel modules (PFPM) are a modern method of construction that involves the fabrication of flat concrete or steel panels in a factory setting. </a:t>
            </a:r>
          </a:p>
          <a:p>
            <a:pPr marL="342900" indent="-342900">
              <a:buClr>
                <a:srgbClr val="0077E3"/>
              </a:buClr>
              <a:buFont typeface="Arial" panose="020B0604020202020204" pitchFamily="34" charset="0"/>
              <a:buChar char="•"/>
            </a:pPr>
            <a:r>
              <a:rPr lang="en-GB" dirty="0"/>
              <a:t>These panels are then transported to the construction site and assembled into a three-dimensional structure, typically using a steel frame.</a:t>
            </a:r>
          </a:p>
          <a:p>
            <a:pPr>
              <a:buClr>
                <a:srgbClr val="0077E3"/>
              </a:buClr>
            </a:pPr>
            <a:endParaRPr lang="en-US" dirty="0"/>
          </a:p>
        </p:txBody>
      </p:sp>
      <p:pic>
        <p:nvPicPr>
          <p:cNvPr id="4" name="Picture 3">
            <a:extLst>
              <a:ext uri="{FF2B5EF4-FFF2-40B4-BE49-F238E27FC236}">
                <a16:creationId xmlns:a16="http://schemas.microsoft.com/office/drawing/2014/main" id="{73F7B5AA-1FB0-425B-956D-D0EFB0CBF5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28456" y="1786508"/>
            <a:ext cx="3284984" cy="32849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PFPM </a:t>
            </a:r>
          </a:p>
        </p:txBody>
      </p:sp>
      <p:sp>
        <p:nvSpPr>
          <p:cNvPr id="3" name="Content Placeholder 2"/>
          <p:cNvSpPr>
            <a:spLocks noGrp="1"/>
          </p:cNvSpPr>
          <p:nvPr>
            <p:ph sz="quarter" idx="10"/>
          </p:nvPr>
        </p:nvSpPr>
        <p:spPr>
          <a:xfrm>
            <a:off x="457200" y="2060848"/>
            <a:ext cx="8229600" cy="3699152"/>
          </a:xfrm>
        </p:spPr>
        <p:txBody>
          <a:bodyPr/>
          <a:lstStyle/>
          <a:p>
            <a:pPr marL="342900" indent="-342900">
              <a:buFont typeface="Arial" panose="020B0604020202020204" pitchFamily="34" charset="0"/>
              <a:buChar char="•"/>
            </a:pPr>
            <a:r>
              <a:rPr lang="en-GB" dirty="0"/>
              <a:t>The use of PFPM can significantly reduce onsite construction time, as the panels are manufactured offsite and can be assembled quickly onsite. </a:t>
            </a:r>
          </a:p>
          <a:p>
            <a:pPr marL="342900" indent="-342900">
              <a:buFont typeface="Arial" panose="020B0604020202020204" pitchFamily="34" charset="0"/>
              <a:buChar char="•"/>
            </a:pPr>
            <a:r>
              <a:rPr lang="en-GB" dirty="0"/>
              <a:t>PFPM can also improve the quality of construction, as the panels are manufactured to strict quality control standards in a factory environment. This ensures that each panel is consistent in terms of size, shape, and finish, and that the overall structure is structurally sound.</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22A68-9D82-438C-910A-83597B5B12F7}"/>
              </a:ext>
            </a:extLst>
          </p:cNvPr>
          <p:cNvSpPr>
            <a:spLocks noGrp="1"/>
          </p:cNvSpPr>
          <p:nvPr>
            <p:ph type="title"/>
          </p:nvPr>
        </p:nvSpPr>
        <p:spPr>
          <a:xfrm>
            <a:off x="457200" y="958180"/>
            <a:ext cx="8229600" cy="382588"/>
          </a:xfrm>
        </p:spPr>
        <p:txBody>
          <a:bodyPr/>
          <a:lstStyle/>
          <a:p>
            <a:r>
              <a:rPr lang="en-GB" dirty="0"/>
              <a:t>Hybrid concrete building technique</a:t>
            </a:r>
          </a:p>
        </p:txBody>
      </p:sp>
      <p:sp>
        <p:nvSpPr>
          <p:cNvPr id="3" name="Content Placeholder 2">
            <a:extLst>
              <a:ext uri="{FF2B5EF4-FFF2-40B4-BE49-F238E27FC236}">
                <a16:creationId xmlns:a16="http://schemas.microsoft.com/office/drawing/2014/main" id="{3F71CFBA-BFB5-4DD4-929D-A0884EEEE8E6}"/>
              </a:ext>
            </a:extLst>
          </p:cNvPr>
          <p:cNvSpPr>
            <a:spLocks noGrp="1"/>
          </p:cNvSpPr>
          <p:nvPr>
            <p:ph sz="quarter" idx="10"/>
          </p:nvPr>
        </p:nvSpPr>
        <p:spPr>
          <a:xfrm>
            <a:off x="457200" y="1412776"/>
            <a:ext cx="8435280" cy="4248000"/>
          </a:xfrm>
        </p:spPr>
        <p:txBody>
          <a:bodyPr/>
          <a:lstStyle/>
          <a:p>
            <a:r>
              <a:rPr lang="en-GB" dirty="0"/>
              <a:t>The hybrid concrete building technique is a modern construction method that combines traditional and advanced materials and techniques to create a high-performance building system. </a:t>
            </a:r>
          </a:p>
          <a:p>
            <a:pPr marL="342900" indent="-342900">
              <a:buClr>
                <a:srgbClr val="0077E3"/>
              </a:buClr>
              <a:buFont typeface="Arial" panose="020B0604020202020204" pitchFamily="34" charset="0"/>
              <a:buChar char="•"/>
            </a:pPr>
            <a:r>
              <a:rPr lang="en-GB" dirty="0"/>
              <a:t>It uses cast-in-situ reinforced concrete, prefabricated concrete elements and lightweight steel framing to create a modular system that is customisable to meet project requirements. </a:t>
            </a:r>
          </a:p>
          <a:p>
            <a:pPr marL="342900" indent="-342900">
              <a:buClr>
                <a:srgbClr val="0077E3"/>
              </a:buClr>
              <a:buFont typeface="Arial" panose="020B0604020202020204" pitchFamily="34" charset="0"/>
              <a:buChar char="•"/>
            </a:pPr>
            <a:r>
              <a:rPr lang="en-GB" dirty="0"/>
              <a:t>This technique is well suited for mid-rise and high-rise buildings, offering advantages such as speed, cost-effectiveness and sustainability. </a:t>
            </a:r>
          </a:p>
          <a:p>
            <a:pPr marL="342900" indent="-342900">
              <a:buClr>
                <a:srgbClr val="0077E3"/>
              </a:buClr>
              <a:buFont typeface="Arial" panose="020B0604020202020204" pitchFamily="34" charset="0"/>
              <a:buChar char="•"/>
            </a:pPr>
            <a:r>
              <a:rPr lang="en-GB" dirty="0"/>
              <a:t>The use of prefabricated elements and lightweight steel framing reduces the carbon footprint of the building, and the modular design allows for easy disassembly and recycling. </a:t>
            </a:r>
          </a:p>
        </p:txBody>
      </p:sp>
    </p:spTree>
    <p:extLst>
      <p:ext uri="{BB962C8B-B14F-4D97-AF65-F5344CB8AC3E}">
        <p14:creationId xmlns:p14="http://schemas.microsoft.com/office/powerpoint/2010/main" val="360034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F93FA-F906-410D-9F0E-C556A98984E0}"/>
              </a:ext>
            </a:extLst>
          </p:cNvPr>
          <p:cNvSpPr>
            <a:spLocks noGrp="1"/>
          </p:cNvSpPr>
          <p:nvPr>
            <p:ph type="title"/>
          </p:nvPr>
        </p:nvSpPr>
        <p:spPr/>
        <p:txBody>
          <a:bodyPr/>
          <a:lstStyle/>
          <a:p>
            <a:r>
              <a:rPr lang="en-GB" dirty="0"/>
              <a:t>Benefits of hybrid concrete building technique 	</a:t>
            </a:r>
          </a:p>
        </p:txBody>
      </p:sp>
      <p:sp>
        <p:nvSpPr>
          <p:cNvPr id="3" name="Content Placeholder 2">
            <a:extLst>
              <a:ext uri="{FF2B5EF4-FFF2-40B4-BE49-F238E27FC236}">
                <a16:creationId xmlns:a16="http://schemas.microsoft.com/office/drawing/2014/main" id="{5C69E42A-6D6A-4C3A-BE5E-ECF85284EC6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Speed: the use of prefabricated concrete elements and lightweight steel framing can significantly reduce the construction timeline, allowing for faster project completion.</a:t>
            </a:r>
          </a:p>
          <a:p>
            <a:pPr marL="342900" indent="-342900">
              <a:buClr>
                <a:srgbClr val="0077E3"/>
              </a:buClr>
              <a:buFont typeface="Arial" panose="020B0604020202020204" pitchFamily="34" charset="0"/>
              <a:buChar char="•"/>
            </a:pPr>
            <a:r>
              <a:rPr lang="en-GB" dirty="0"/>
              <a:t>Cost-effectiveness: the system can help to reduce material waste and lower construction costs, while also offering greater flexibility in design.</a:t>
            </a:r>
          </a:p>
          <a:p>
            <a:pPr marL="342900" indent="-342900">
              <a:buClr>
                <a:srgbClr val="0077E3"/>
              </a:buClr>
              <a:buFont typeface="Arial" panose="020B0604020202020204" pitchFamily="34" charset="0"/>
              <a:buChar char="•"/>
            </a:pPr>
            <a:r>
              <a:rPr lang="en-GB" dirty="0"/>
              <a:t>Sustainability: the use of prefabricated elements and lightweight steel framing can reduce the carbon footprint of the building, while the modular design allows for easy disassembly and recycling at the end of the building's lifecycle.</a:t>
            </a:r>
          </a:p>
          <a:p>
            <a:pPr>
              <a:buClr>
                <a:srgbClr val="0077E3"/>
              </a:buClr>
            </a:pPr>
            <a:endParaRPr lang="en-GB" dirty="0"/>
          </a:p>
        </p:txBody>
      </p:sp>
    </p:spTree>
    <p:extLst>
      <p:ext uri="{BB962C8B-B14F-4D97-AF65-F5344CB8AC3E}">
        <p14:creationId xmlns:p14="http://schemas.microsoft.com/office/powerpoint/2010/main" val="1678382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6BE0-C121-4735-94D8-5B70CF24A03D}"/>
              </a:ext>
            </a:extLst>
          </p:cNvPr>
          <p:cNvSpPr>
            <a:spLocks noGrp="1"/>
          </p:cNvSpPr>
          <p:nvPr>
            <p:ph type="title"/>
          </p:nvPr>
        </p:nvSpPr>
        <p:spPr/>
        <p:txBody>
          <a:bodyPr/>
          <a:lstStyle/>
          <a:p>
            <a:r>
              <a:rPr lang="en-GB" dirty="0"/>
              <a:t>Let’s remind ourselves … what is BIM ? </a:t>
            </a:r>
          </a:p>
        </p:txBody>
      </p:sp>
      <p:sp>
        <p:nvSpPr>
          <p:cNvPr id="5" name="Content Placeholder 4">
            <a:extLst>
              <a:ext uri="{FF2B5EF4-FFF2-40B4-BE49-F238E27FC236}">
                <a16:creationId xmlns:a16="http://schemas.microsoft.com/office/drawing/2014/main" id="{72583F32-80DA-F226-BC80-BE0E68ABE627}"/>
              </a:ext>
            </a:extLst>
          </p:cNvPr>
          <p:cNvSpPr>
            <a:spLocks noGrp="1"/>
          </p:cNvSpPr>
          <p:nvPr>
            <p:ph sz="quarter" idx="10"/>
          </p:nvPr>
        </p:nvSpPr>
        <p:spPr/>
        <p:txBody>
          <a:bodyPr/>
          <a:lstStyle/>
          <a:p>
            <a:endParaRPr lang="en-GB"/>
          </a:p>
        </p:txBody>
      </p:sp>
      <p:sp>
        <p:nvSpPr>
          <p:cNvPr id="7" name="TextBox 6">
            <a:extLst>
              <a:ext uri="{FF2B5EF4-FFF2-40B4-BE49-F238E27FC236}">
                <a16:creationId xmlns:a16="http://schemas.microsoft.com/office/drawing/2014/main" id="{8A5B1235-D902-F61B-0876-5FE7F8A45476}"/>
              </a:ext>
            </a:extLst>
          </p:cNvPr>
          <p:cNvSpPr txBox="1"/>
          <p:nvPr/>
        </p:nvSpPr>
        <p:spPr>
          <a:xfrm>
            <a:off x="2286000" y="3013501"/>
            <a:ext cx="4572000" cy="830997"/>
          </a:xfrm>
          <a:prstGeom prst="rect">
            <a:avLst/>
          </a:prstGeom>
          <a:noFill/>
        </p:spPr>
        <p:txBody>
          <a:bodyPr wrap="square">
            <a:spAutoFit/>
          </a:bodyPr>
          <a:lstStyle/>
          <a:p>
            <a:pPr algn="ctr"/>
            <a:r>
              <a:rPr lang="en-GB" sz="2400" dirty="0"/>
              <a:t>Watch this video to </a:t>
            </a:r>
            <a:r>
              <a:rPr lang="de-DE" sz="2400" dirty="0">
                <a:hlinkClick r:id="rId3"/>
              </a:rPr>
              <a:t>Understand BIM in 1 minute</a:t>
            </a:r>
            <a:endParaRPr lang="en-GB" sz="2400" dirty="0"/>
          </a:p>
        </p:txBody>
      </p:sp>
    </p:spTree>
    <p:extLst>
      <p:ext uri="{BB962C8B-B14F-4D97-AF65-F5344CB8AC3E}">
        <p14:creationId xmlns:p14="http://schemas.microsoft.com/office/powerpoint/2010/main" val="4102755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0541D-CAE9-4780-AC1E-18235B1ADAF0}"/>
              </a:ext>
            </a:extLst>
          </p:cNvPr>
          <p:cNvSpPr>
            <a:spLocks noGrp="1"/>
          </p:cNvSpPr>
          <p:nvPr>
            <p:ph type="title"/>
          </p:nvPr>
        </p:nvSpPr>
        <p:spPr/>
        <p:txBody>
          <a:bodyPr/>
          <a:lstStyle/>
          <a:p>
            <a:r>
              <a:rPr lang="en-GB" dirty="0"/>
              <a:t>Building information modelling </a:t>
            </a:r>
          </a:p>
        </p:txBody>
      </p:sp>
      <p:sp>
        <p:nvSpPr>
          <p:cNvPr id="3" name="Content Placeholder 2">
            <a:extLst>
              <a:ext uri="{FF2B5EF4-FFF2-40B4-BE49-F238E27FC236}">
                <a16:creationId xmlns:a16="http://schemas.microsoft.com/office/drawing/2014/main" id="{D30D9EC3-9ED9-4B53-AEB0-CECDDCA52915}"/>
              </a:ext>
            </a:extLst>
          </p:cNvPr>
          <p:cNvSpPr>
            <a:spLocks noGrp="1"/>
          </p:cNvSpPr>
          <p:nvPr>
            <p:ph sz="quarter" idx="10"/>
          </p:nvPr>
        </p:nvSpPr>
        <p:spPr/>
        <p:txBody>
          <a:bodyPr/>
          <a:lstStyle/>
          <a:p>
            <a:r>
              <a:rPr lang="en-GB" dirty="0"/>
              <a:t>Building information modelling (BIM) is a digital process used in civil engineering to create and manage a 3D model of a building or infrastructure project, improving accuracy, efficiency and quality. </a:t>
            </a:r>
          </a:p>
          <a:p>
            <a:r>
              <a:rPr lang="en-GB" dirty="0"/>
              <a:t>BIM allows for the integration of multiple design disciplines into a single model, improving coordination and reducing errors. </a:t>
            </a:r>
          </a:p>
          <a:p>
            <a:r>
              <a:rPr lang="en-GB" dirty="0"/>
              <a:t>BIM facilitates collaboration and communication between stakeholders, enabling efficient decision-making and reducing the risk of errors and conflicts.</a:t>
            </a:r>
          </a:p>
        </p:txBody>
      </p:sp>
    </p:spTree>
    <p:extLst>
      <p:ext uri="{BB962C8B-B14F-4D97-AF65-F5344CB8AC3E}">
        <p14:creationId xmlns:p14="http://schemas.microsoft.com/office/powerpoint/2010/main" val="1513861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A80C5-8525-4C64-84F9-47F09ABEAFA1}"/>
              </a:ext>
            </a:extLst>
          </p:cNvPr>
          <p:cNvSpPr>
            <a:spLocks noGrp="1"/>
          </p:cNvSpPr>
          <p:nvPr>
            <p:ph type="title"/>
          </p:nvPr>
        </p:nvSpPr>
        <p:spPr/>
        <p:txBody>
          <a:bodyPr/>
          <a:lstStyle/>
          <a:p>
            <a:r>
              <a:rPr lang="en-GB" dirty="0"/>
              <a:t>Benefits of BIM on civil engineering/ground working </a:t>
            </a:r>
          </a:p>
        </p:txBody>
      </p:sp>
      <p:sp>
        <p:nvSpPr>
          <p:cNvPr id="3" name="Content Placeholder 2">
            <a:extLst>
              <a:ext uri="{FF2B5EF4-FFF2-40B4-BE49-F238E27FC236}">
                <a16:creationId xmlns:a16="http://schemas.microsoft.com/office/drawing/2014/main" id="{C41F9EAF-C1FF-4BE9-90A5-D01F103805D7}"/>
              </a:ext>
            </a:extLst>
          </p:cNvPr>
          <p:cNvSpPr>
            <a:spLocks noGrp="1"/>
          </p:cNvSpPr>
          <p:nvPr>
            <p:ph sz="quarter" idx="10"/>
          </p:nvPr>
        </p:nvSpPr>
        <p:spPr/>
        <p:txBody>
          <a:bodyPr/>
          <a:lstStyle/>
          <a:p>
            <a:r>
              <a:rPr lang="en-GB" dirty="0"/>
              <a:t>In civil engineering, BIM is used to model and manage the construction of roads, bridges, tunnels and other infrastructure projects. BIM allows for the integration of multiple design disciplines, such as structural, electrical, mechanical and plumbing, into a single model, improving coordination and reducing errors. </a:t>
            </a:r>
          </a:p>
          <a:p>
            <a:r>
              <a:rPr lang="en-GB" dirty="0"/>
              <a:t>One of the key benefits of BIM is its ability to facilitate collaboration and communication between different stakeholders in a construction project, including architects, engineers, contractors and owners. </a:t>
            </a:r>
          </a:p>
          <a:p>
            <a:r>
              <a:rPr lang="en-GB" dirty="0"/>
              <a:t>By creating a shared model that can be accessed and updated by all stakeholders, BIM enables more efficient decision-making and reduces the risk of errors and conflicts.</a:t>
            </a:r>
          </a:p>
        </p:txBody>
      </p:sp>
    </p:spTree>
    <p:extLst>
      <p:ext uri="{BB962C8B-B14F-4D97-AF65-F5344CB8AC3E}">
        <p14:creationId xmlns:p14="http://schemas.microsoft.com/office/powerpoint/2010/main" val="3741175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46CF1-F14A-48ED-A4B2-B55097396AD2}"/>
              </a:ext>
            </a:extLst>
          </p:cNvPr>
          <p:cNvSpPr>
            <a:spLocks noGrp="1"/>
          </p:cNvSpPr>
          <p:nvPr>
            <p:ph type="title"/>
          </p:nvPr>
        </p:nvSpPr>
        <p:spPr/>
        <p:txBody>
          <a:bodyPr/>
          <a:lstStyle/>
          <a:p>
            <a:r>
              <a:rPr lang="en-GB" dirty="0"/>
              <a:t>What is BIM and how it is changing construction?</a:t>
            </a:r>
            <a:br>
              <a:rPr lang="en-GB" dirty="0"/>
            </a:br>
            <a:endParaRPr lang="en-GB" dirty="0"/>
          </a:p>
        </p:txBody>
      </p:sp>
      <p:sp>
        <p:nvSpPr>
          <p:cNvPr id="4" name="Content Placeholder 3">
            <a:extLst>
              <a:ext uri="{FF2B5EF4-FFF2-40B4-BE49-F238E27FC236}">
                <a16:creationId xmlns:a16="http://schemas.microsoft.com/office/drawing/2014/main" id="{73B7F086-C800-501A-0C7A-2D0B18E4526B}"/>
              </a:ext>
            </a:extLst>
          </p:cNvPr>
          <p:cNvSpPr>
            <a:spLocks noGrp="1"/>
          </p:cNvSpPr>
          <p:nvPr>
            <p:ph sz="quarter" idx="10"/>
          </p:nvPr>
        </p:nvSpPr>
        <p:spPr/>
        <p:txBody>
          <a:bodyPr/>
          <a:lstStyle/>
          <a:p>
            <a:endParaRPr lang="en-GB"/>
          </a:p>
        </p:txBody>
      </p:sp>
      <p:sp>
        <p:nvSpPr>
          <p:cNvPr id="6" name="TextBox 5">
            <a:extLst>
              <a:ext uri="{FF2B5EF4-FFF2-40B4-BE49-F238E27FC236}">
                <a16:creationId xmlns:a16="http://schemas.microsoft.com/office/drawing/2014/main" id="{A8639901-5500-373D-724D-2CE43B55AE0A}"/>
              </a:ext>
            </a:extLst>
          </p:cNvPr>
          <p:cNvSpPr txBox="1"/>
          <p:nvPr/>
        </p:nvSpPr>
        <p:spPr>
          <a:xfrm>
            <a:off x="2286000" y="3035835"/>
            <a:ext cx="4572000" cy="1200329"/>
          </a:xfrm>
          <a:prstGeom prst="rect">
            <a:avLst/>
          </a:prstGeom>
          <a:noFill/>
        </p:spPr>
        <p:txBody>
          <a:bodyPr wrap="square">
            <a:spAutoFit/>
          </a:bodyPr>
          <a:lstStyle/>
          <a:p>
            <a:pPr algn="ctr"/>
            <a:r>
              <a:rPr lang="en-GB" sz="2400" dirty="0"/>
              <a:t>Take a look at this video: </a:t>
            </a:r>
            <a:r>
              <a:rPr lang="en-US" sz="2400" dirty="0">
                <a:hlinkClick r:id="rId3"/>
              </a:rPr>
              <a:t>What is BIM and how it is changing the construction industry?</a:t>
            </a:r>
            <a:endParaRPr lang="en-GB" sz="2400" dirty="0"/>
          </a:p>
        </p:txBody>
      </p:sp>
    </p:spTree>
    <p:extLst>
      <p:ext uri="{BB962C8B-B14F-4D97-AF65-F5344CB8AC3E}">
        <p14:creationId xmlns:p14="http://schemas.microsoft.com/office/powerpoint/2010/main" val="387931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sz="quarter" idx="10"/>
          </p:nvPr>
        </p:nvSpPr>
        <p:spPr>
          <a:xfrm>
            <a:off x="395536" y="1484784"/>
            <a:ext cx="8435280" cy="4248000"/>
          </a:xfrm>
        </p:spPr>
        <p:txBody>
          <a:bodyPr/>
          <a:lstStyle/>
          <a:p>
            <a:pPr>
              <a:lnSpc>
                <a:spcPct val="100000"/>
              </a:lnSpc>
              <a:spcBef>
                <a:spcPts val="0"/>
              </a:spcBef>
              <a:spcAft>
                <a:spcPts val="0"/>
              </a:spcAft>
              <a:buClr>
                <a:schemeClr val="dk1"/>
              </a:buClr>
              <a:buSzPts val="1800"/>
            </a:pPr>
            <a:r>
              <a:rPr lang="en-US" kern="0" dirty="0"/>
              <a:t>At the end of the session learners will be able to:</a:t>
            </a:r>
          </a:p>
          <a:p>
            <a:pPr lvl="1"/>
            <a:r>
              <a:rPr lang="en-US" dirty="0">
                <a:ea typeface="ＭＳ Ｐゴシック" pitchFamily="-105" charset="-128"/>
                <a:cs typeface="ＭＳ Ｐゴシック" pitchFamily="-105" charset="-128"/>
              </a:rPr>
              <a:t>identify how to stay up to date in a quickly evolving industry </a:t>
            </a:r>
          </a:p>
          <a:p>
            <a:pPr lvl="1"/>
            <a:r>
              <a:rPr lang="en-US" dirty="0">
                <a:ea typeface="ＭＳ Ｐゴシック" pitchFamily="-105" charset="-128"/>
                <a:cs typeface="ＭＳ Ｐゴシック" pitchFamily="-105" charset="-128"/>
              </a:rPr>
              <a:t>investigate the circular economy and sustainable design </a:t>
            </a:r>
          </a:p>
          <a:p>
            <a:pPr lvl="1"/>
            <a:r>
              <a:rPr lang="en-US" dirty="0">
                <a:ea typeface="ＭＳ Ｐゴシック" pitchFamily="-105" charset="-128"/>
                <a:cs typeface="ＭＳ Ｐゴシック" pitchFamily="-105" charset="-128"/>
              </a:rPr>
              <a:t>appraise </a:t>
            </a:r>
            <a:r>
              <a:rPr lang="en-GB" dirty="0"/>
              <a:t>modern methods of construction (</a:t>
            </a:r>
            <a:r>
              <a:rPr lang="en-US" dirty="0">
                <a:ea typeface="ＭＳ Ｐゴシック" pitchFamily="-105" charset="-128"/>
                <a:cs typeface="ＭＳ Ｐゴシック" pitchFamily="-105" charset="-128"/>
              </a:rPr>
              <a:t>MMC) used in </a:t>
            </a:r>
            <a:r>
              <a:rPr lang="en-GB" dirty="0"/>
              <a:t>ground working and civil operations</a:t>
            </a:r>
          </a:p>
          <a:p>
            <a:pPr lvl="1"/>
            <a:r>
              <a:rPr lang="en-GB" dirty="0"/>
              <a:t>assess modern surveying/setting-out equipment</a:t>
            </a:r>
          </a:p>
          <a:p>
            <a:pPr lvl="1"/>
            <a:r>
              <a:rPr lang="en-GB" dirty="0"/>
              <a:t>explore the use of building information modelling (BIM) and the emerging technologies in construction. </a:t>
            </a:r>
          </a:p>
          <a:p>
            <a:pPr lvl="1"/>
            <a:endParaRPr lang="en-GB" dirty="0"/>
          </a:p>
          <a:p>
            <a:pPr lvl="1"/>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9CDF3-027B-4F0C-B5D9-80D8ED35BFAC}"/>
              </a:ext>
            </a:extLst>
          </p:cNvPr>
          <p:cNvSpPr>
            <a:spLocks noGrp="1"/>
          </p:cNvSpPr>
          <p:nvPr>
            <p:ph type="title"/>
          </p:nvPr>
        </p:nvSpPr>
        <p:spPr/>
        <p:txBody>
          <a:bodyPr/>
          <a:lstStyle/>
          <a:p>
            <a:r>
              <a:rPr lang="en-GB" dirty="0"/>
              <a:t>21st-century surveying/setting out </a:t>
            </a:r>
          </a:p>
        </p:txBody>
      </p:sp>
      <p:sp>
        <p:nvSpPr>
          <p:cNvPr id="9" name="TextBox 8">
            <a:extLst>
              <a:ext uri="{FF2B5EF4-FFF2-40B4-BE49-F238E27FC236}">
                <a16:creationId xmlns:a16="http://schemas.microsoft.com/office/drawing/2014/main" id="{18D38998-3188-48B9-9E0B-9A38E7E07C83}"/>
              </a:ext>
            </a:extLst>
          </p:cNvPr>
          <p:cNvSpPr txBox="1"/>
          <p:nvPr/>
        </p:nvSpPr>
        <p:spPr>
          <a:xfrm>
            <a:off x="1007605" y="1489254"/>
            <a:ext cx="2736304" cy="400110"/>
          </a:xfrm>
          <a:prstGeom prst="rect">
            <a:avLst/>
          </a:prstGeom>
          <a:noFill/>
        </p:spPr>
        <p:txBody>
          <a:bodyPr wrap="square" rtlCol="0">
            <a:spAutoFit/>
          </a:bodyPr>
          <a:lstStyle/>
          <a:p>
            <a:pPr algn="ctr"/>
            <a:r>
              <a:rPr lang="en-GB" b="1" dirty="0">
                <a:solidFill>
                  <a:srgbClr val="0077E3"/>
                </a:solidFill>
              </a:rPr>
              <a:t>GPS on plant </a:t>
            </a:r>
          </a:p>
        </p:txBody>
      </p:sp>
      <p:sp>
        <p:nvSpPr>
          <p:cNvPr id="10" name="TextBox 9">
            <a:extLst>
              <a:ext uri="{FF2B5EF4-FFF2-40B4-BE49-F238E27FC236}">
                <a16:creationId xmlns:a16="http://schemas.microsoft.com/office/drawing/2014/main" id="{1DC98D98-5227-4C17-84CD-1CB5366CF256}"/>
              </a:ext>
            </a:extLst>
          </p:cNvPr>
          <p:cNvSpPr txBox="1"/>
          <p:nvPr/>
        </p:nvSpPr>
        <p:spPr>
          <a:xfrm>
            <a:off x="5485764" y="1520752"/>
            <a:ext cx="2736304" cy="400110"/>
          </a:xfrm>
          <a:prstGeom prst="rect">
            <a:avLst/>
          </a:prstGeom>
          <a:noFill/>
        </p:spPr>
        <p:txBody>
          <a:bodyPr wrap="square" rtlCol="0">
            <a:spAutoFit/>
          </a:bodyPr>
          <a:lstStyle/>
          <a:p>
            <a:r>
              <a:rPr lang="en-GB" b="1" dirty="0">
                <a:solidFill>
                  <a:srgbClr val="0077E3"/>
                </a:solidFill>
              </a:rPr>
              <a:t>Robotic total station</a:t>
            </a:r>
          </a:p>
        </p:txBody>
      </p:sp>
      <p:sp>
        <p:nvSpPr>
          <p:cNvPr id="11" name="Rectangle 10">
            <a:extLst>
              <a:ext uri="{FF2B5EF4-FFF2-40B4-BE49-F238E27FC236}">
                <a16:creationId xmlns:a16="http://schemas.microsoft.com/office/drawing/2014/main" id="{AD2A20A7-958E-48CD-B7C6-7E048ADC3B24}"/>
              </a:ext>
            </a:extLst>
          </p:cNvPr>
          <p:cNvSpPr/>
          <p:nvPr/>
        </p:nvSpPr>
        <p:spPr>
          <a:xfrm>
            <a:off x="354360" y="3723138"/>
            <a:ext cx="8435280" cy="1938992"/>
          </a:xfrm>
          <a:prstGeom prst="rect">
            <a:avLst/>
          </a:prstGeom>
        </p:spPr>
        <p:txBody>
          <a:bodyPr wrap="square">
            <a:spAutoFit/>
          </a:bodyPr>
          <a:lstStyle/>
          <a:p>
            <a:pPr algn="just"/>
            <a:r>
              <a:rPr lang="en-GB" b="1" dirty="0"/>
              <a:t>Robotic total stations </a:t>
            </a:r>
            <a:r>
              <a:rPr lang="en-GB" dirty="0"/>
              <a:t>measure distances and angles on a site, creating detailed 3D models and plans. </a:t>
            </a:r>
          </a:p>
          <a:p>
            <a:pPr algn="just"/>
            <a:r>
              <a:rPr lang="en-GB" b="1" dirty="0"/>
              <a:t>GPS</a:t>
            </a:r>
            <a:r>
              <a:rPr lang="en-GB" dirty="0"/>
              <a:t> uses satellites to measure location and elevation, mapping out a site and tracking equipment and materials. </a:t>
            </a:r>
          </a:p>
          <a:p>
            <a:pPr algn="just"/>
            <a:r>
              <a:rPr lang="en-GB" b="1" dirty="0"/>
              <a:t>Combining</a:t>
            </a:r>
            <a:r>
              <a:rPr lang="en-GB" dirty="0"/>
              <a:t> these provides highly accurate measurements and data, reducing errors and minimising rework, ultimately saving time and money.</a:t>
            </a:r>
          </a:p>
        </p:txBody>
      </p:sp>
      <p:pic>
        <p:nvPicPr>
          <p:cNvPr id="13" name="Picture 12">
            <a:extLst>
              <a:ext uri="{FF2B5EF4-FFF2-40B4-BE49-F238E27FC236}">
                <a16:creationId xmlns:a16="http://schemas.microsoft.com/office/drawing/2014/main" id="{1BEBD470-DCBD-F7B5-774A-206C2AA6BD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5764" y="1942359"/>
            <a:ext cx="2736304" cy="1825115"/>
          </a:xfrm>
          <a:prstGeom prst="rect">
            <a:avLst/>
          </a:prstGeom>
        </p:spPr>
      </p:pic>
      <p:pic>
        <p:nvPicPr>
          <p:cNvPr id="4" name="Picture 3">
            <a:extLst>
              <a:ext uri="{FF2B5EF4-FFF2-40B4-BE49-F238E27FC236}">
                <a16:creationId xmlns:a16="http://schemas.microsoft.com/office/drawing/2014/main" id="{4CB1D2A8-BBE9-D129-DEF0-13F2FE5326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3608" y="1877478"/>
            <a:ext cx="2699792" cy="1802255"/>
          </a:xfrm>
          <a:prstGeom prst="rect">
            <a:avLst/>
          </a:prstGeom>
        </p:spPr>
      </p:pic>
    </p:spTree>
    <p:extLst>
      <p:ext uri="{BB962C8B-B14F-4D97-AF65-F5344CB8AC3E}">
        <p14:creationId xmlns:p14="http://schemas.microsoft.com/office/powerpoint/2010/main" val="1114619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B7BF3-DB74-4580-8489-F9016ED8B0EA}"/>
              </a:ext>
            </a:extLst>
          </p:cNvPr>
          <p:cNvSpPr>
            <a:spLocks noGrp="1"/>
          </p:cNvSpPr>
          <p:nvPr>
            <p:ph type="title"/>
          </p:nvPr>
        </p:nvSpPr>
        <p:spPr/>
        <p:txBody>
          <a:bodyPr/>
          <a:lstStyle/>
          <a:p>
            <a:r>
              <a:rPr lang="en-GB" dirty="0"/>
              <a:t>Drone surveying in construction </a:t>
            </a:r>
          </a:p>
        </p:txBody>
      </p:sp>
      <p:sp>
        <p:nvSpPr>
          <p:cNvPr id="3" name="Content Placeholder 2">
            <a:extLst>
              <a:ext uri="{FF2B5EF4-FFF2-40B4-BE49-F238E27FC236}">
                <a16:creationId xmlns:a16="http://schemas.microsoft.com/office/drawing/2014/main" id="{E6038DF9-9558-4770-BF85-A392351556F7}"/>
              </a:ext>
            </a:extLst>
          </p:cNvPr>
          <p:cNvSpPr>
            <a:spLocks noGrp="1"/>
          </p:cNvSpPr>
          <p:nvPr>
            <p:ph sz="quarter" idx="10"/>
          </p:nvPr>
        </p:nvSpPr>
        <p:spPr>
          <a:xfrm>
            <a:off x="457200" y="1512000"/>
            <a:ext cx="4114800" cy="4248000"/>
          </a:xfrm>
        </p:spPr>
        <p:txBody>
          <a:bodyPr/>
          <a:lstStyle/>
          <a:p>
            <a:r>
              <a:rPr lang="en-GB" dirty="0"/>
              <a:t>Drone surveying, also known as aerial surveying, involves the use of unmanned aerial vehicles (UAVs) or drones to capture high-resolution images and data from construction sites.</a:t>
            </a:r>
          </a:p>
          <a:p>
            <a:r>
              <a:rPr lang="en-GB" kern="1200" dirty="0">
                <a:latin typeface="Arial" charset="0"/>
              </a:rPr>
              <a:t>This data can be used to create 3D models, topographic maps and other visualisations that can help project managers make informed decisions about design, scheduling, and resource allocation.</a:t>
            </a:r>
            <a:endParaRPr lang="en-GB" dirty="0"/>
          </a:p>
        </p:txBody>
      </p:sp>
      <p:sp>
        <p:nvSpPr>
          <p:cNvPr id="6" name="TextBox 5">
            <a:extLst>
              <a:ext uri="{FF2B5EF4-FFF2-40B4-BE49-F238E27FC236}">
                <a16:creationId xmlns:a16="http://schemas.microsoft.com/office/drawing/2014/main" id="{8D03E49B-20DD-62FF-B7AE-79D667F5D2B4}"/>
              </a:ext>
            </a:extLst>
          </p:cNvPr>
          <p:cNvSpPr txBox="1"/>
          <p:nvPr/>
        </p:nvSpPr>
        <p:spPr>
          <a:xfrm>
            <a:off x="5652120" y="3228945"/>
            <a:ext cx="2376264" cy="400110"/>
          </a:xfrm>
          <a:prstGeom prst="rect">
            <a:avLst/>
          </a:prstGeom>
          <a:noFill/>
          <a:ln>
            <a:solidFill>
              <a:schemeClr val="tx2"/>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3457072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Autonomous robotic scanning ‘Spot’</a:t>
            </a:r>
            <a:br>
              <a:rPr lang="en-GB" dirty="0"/>
            </a:br>
            <a:endParaRPr lang="en-US" dirty="0"/>
          </a:p>
        </p:txBody>
      </p:sp>
      <p:sp>
        <p:nvSpPr>
          <p:cNvPr id="5" name="Content Placeholder 4">
            <a:extLst>
              <a:ext uri="{FF2B5EF4-FFF2-40B4-BE49-F238E27FC236}">
                <a16:creationId xmlns:a16="http://schemas.microsoft.com/office/drawing/2014/main" id="{C567ADD3-0F7D-9417-49F1-8BA1E73B2CD6}"/>
              </a:ext>
            </a:extLst>
          </p:cNvPr>
          <p:cNvSpPr>
            <a:spLocks noGrp="1"/>
          </p:cNvSpPr>
          <p:nvPr>
            <p:ph sz="quarter" idx="10"/>
          </p:nvPr>
        </p:nvSpPr>
        <p:spPr/>
        <p:txBody>
          <a:bodyPr/>
          <a:lstStyle/>
          <a:p>
            <a:endParaRPr lang="en-GB" dirty="0"/>
          </a:p>
        </p:txBody>
      </p:sp>
      <p:sp>
        <p:nvSpPr>
          <p:cNvPr id="7" name="TextBox 6">
            <a:extLst>
              <a:ext uri="{FF2B5EF4-FFF2-40B4-BE49-F238E27FC236}">
                <a16:creationId xmlns:a16="http://schemas.microsoft.com/office/drawing/2014/main" id="{1122F810-426E-618A-6F10-86DFB8A3F934}"/>
              </a:ext>
            </a:extLst>
          </p:cNvPr>
          <p:cNvSpPr txBox="1"/>
          <p:nvPr/>
        </p:nvSpPr>
        <p:spPr>
          <a:xfrm>
            <a:off x="2286000" y="2828835"/>
            <a:ext cx="4572000" cy="1200329"/>
          </a:xfrm>
          <a:prstGeom prst="rect">
            <a:avLst/>
          </a:prstGeom>
          <a:noFill/>
        </p:spPr>
        <p:txBody>
          <a:bodyPr wrap="square">
            <a:spAutoFit/>
          </a:bodyPr>
          <a:lstStyle/>
          <a:p>
            <a:pPr algn="ctr"/>
            <a:r>
              <a:rPr lang="en-GB" sz="2400" dirty="0"/>
              <a:t>Learn more about this robot: </a:t>
            </a:r>
            <a:r>
              <a:rPr lang="en-US" sz="2400" dirty="0">
                <a:hlinkClick r:id="rId3"/>
              </a:rPr>
              <a:t>Advancing Robotics In Construction With Spot</a:t>
            </a:r>
            <a:endParaRPr lang="en-GB" sz="2400" dirty="0"/>
          </a:p>
        </p:txBody>
      </p:sp>
    </p:spTree>
    <p:extLst>
      <p:ext uri="{BB962C8B-B14F-4D97-AF65-F5344CB8AC3E}">
        <p14:creationId xmlns:p14="http://schemas.microsoft.com/office/powerpoint/2010/main" val="3979840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111B4-395B-485B-A33F-F9A1B6E69F4D}"/>
              </a:ext>
            </a:extLst>
          </p:cNvPr>
          <p:cNvSpPr>
            <a:spLocks noGrp="1"/>
          </p:cNvSpPr>
          <p:nvPr>
            <p:ph type="title"/>
          </p:nvPr>
        </p:nvSpPr>
        <p:spPr/>
        <p:txBody>
          <a:bodyPr/>
          <a:lstStyle/>
          <a:p>
            <a:r>
              <a:rPr lang="en-GB" dirty="0"/>
              <a:t>Keeping up to date in a evolving industry </a:t>
            </a:r>
          </a:p>
        </p:txBody>
      </p:sp>
      <p:sp>
        <p:nvSpPr>
          <p:cNvPr id="3" name="Content Placeholder 2">
            <a:extLst>
              <a:ext uri="{FF2B5EF4-FFF2-40B4-BE49-F238E27FC236}">
                <a16:creationId xmlns:a16="http://schemas.microsoft.com/office/drawing/2014/main" id="{DB34F2E2-C3EE-4F35-91B9-752677A0C795}"/>
              </a:ext>
            </a:extLst>
          </p:cNvPr>
          <p:cNvSpPr>
            <a:spLocks noGrp="1"/>
          </p:cNvSpPr>
          <p:nvPr>
            <p:ph sz="quarter" idx="10"/>
          </p:nvPr>
        </p:nvSpPr>
        <p:spPr/>
        <p:txBody>
          <a:bodyPr/>
          <a:lstStyle/>
          <a:p>
            <a:r>
              <a:rPr lang="en-GB" dirty="0"/>
              <a:t>In a rapidly evolving construction industry, it is important for groundworkers and other tradespeople to keep up to date with new developments, techniques and regulations. They can do this by:</a:t>
            </a:r>
          </a:p>
          <a:p>
            <a:pPr marL="342900" indent="-342900">
              <a:buFont typeface="Arial" panose="020B0604020202020204" pitchFamily="34" charset="0"/>
              <a:buChar char="•"/>
            </a:pPr>
            <a:r>
              <a:rPr lang="en-GB" dirty="0"/>
              <a:t>attending industry events</a:t>
            </a:r>
          </a:p>
          <a:p>
            <a:pPr marL="342900" indent="-342900">
              <a:buFont typeface="Arial" panose="020B0604020202020204" pitchFamily="34" charset="0"/>
              <a:buChar char="•"/>
            </a:pPr>
            <a:r>
              <a:rPr lang="en-GB" dirty="0"/>
              <a:t>continuing professional development (CPD)</a:t>
            </a:r>
          </a:p>
          <a:p>
            <a:pPr marL="342900" indent="-342900">
              <a:buFont typeface="Arial" panose="020B0604020202020204" pitchFamily="34" charset="0"/>
              <a:buChar char="•"/>
            </a:pPr>
            <a:r>
              <a:rPr lang="en-GB" dirty="0"/>
              <a:t>reading industry publications</a:t>
            </a:r>
          </a:p>
          <a:p>
            <a:pPr marL="342900" indent="-342900">
              <a:buFont typeface="Arial" panose="020B0604020202020204" pitchFamily="34" charset="0"/>
              <a:buChar char="•"/>
            </a:pPr>
            <a:r>
              <a:rPr lang="en-GB" dirty="0"/>
              <a:t>joining industry associations/professional bodies </a:t>
            </a:r>
          </a:p>
          <a:p>
            <a:pPr marL="342900" indent="-342900">
              <a:buFont typeface="Arial" panose="020B0604020202020204" pitchFamily="34" charset="0"/>
              <a:buChar char="•"/>
            </a:pPr>
            <a:r>
              <a:rPr lang="en-GB" dirty="0"/>
              <a:t>using online resources/manufacturer’s information.</a:t>
            </a:r>
          </a:p>
        </p:txBody>
      </p:sp>
    </p:spTree>
    <p:extLst>
      <p:ext uri="{BB962C8B-B14F-4D97-AF65-F5344CB8AC3E}">
        <p14:creationId xmlns:p14="http://schemas.microsoft.com/office/powerpoint/2010/main" val="2915896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2DE3DFF-DC41-4815-ADEB-CEE07238D5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016" y="1629272"/>
            <a:ext cx="4377800" cy="4248000"/>
          </a:xfrm>
          <a:prstGeom prst="rect">
            <a:avLst/>
          </a:prstGeom>
        </p:spPr>
      </p:pic>
      <p:sp>
        <p:nvSpPr>
          <p:cNvPr id="2" name="Title 1">
            <a:extLst>
              <a:ext uri="{FF2B5EF4-FFF2-40B4-BE49-F238E27FC236}">
                <a16:creationId xmlns:a16="http://schemas.microsoft.com/office/drawing/2014/main" id="{B0FFD942-9D63-42C9-84E9-89FA8A64D192}"/>
              </a:ext>
            </a:extLst>
          </p:cNvPr>
          <p:cNvSpPr>
            <a:spLocks noGrp="1"/>
          </p:cNvSpPr>
          <p:nvPr>
            <p:ph type="title"/>
          </p:nvPr>
        </p:nvSpPr>
        <p:spPr/>
        <p:txBody>
          <a:bodyPr/>
          <a:lstStyle/>
          <a:p>
            <a:r>
              <a:rPr lang="en-GB" dirty="0"/>
              <a:t>The circular economy: construction perspective </a:t>
            </a:r>
          </a:p>
        </p:txBody>
      </p:sp>
      <p:sp>
        <p:nvSpPr>
          <p:cNvPr id="3" name="Content Placeholder 2">
            <a:extLst>
              <a:ext uri="{FF2B5EF4-FFF2-40B4-BE49-F238E27FC236}">
                <a16:creationId xmlns:a16="http://schemas.microsoft.com/office/drawing/2014/main" id="{0343A5FC-C963-4278-872C-67ECF9D9C24E}"/>
              </a:ext>
            </a:extLst>
          </p:cNvPr>
          <p:cNvSpPr>
            <a:spLocks noGrp="1"/>
          </p:cNvSpPr>
          <p:nvPr>
            <p:ph sz="quarter" idx="10"/>
          </p:nvPr>
        </p:nvSpPr>
        <p:spPr>
          <a:xfrm>
            <a:off x="457200" y="1772816"/>
            <a:ext cx="4097165" cy="3645192"/>
          </a:xfrm>
        </p:spPr>
        <p:txBody>
          <a:bodyPr/>
          <a:lstStyle/>
          <a:p>
            <a:r>
              <a:rPr lang="en-GB" dirty="0"/>
              <a:t>The circular economy is a model of economic development that aims to reduce waste, promote sustainability and create a closed-loop system of resource use.</a:t>
            </a:r>
          </a:p>
          <a:p>
            <a:r>
              <a:rPr lang="en-GB" dirty="0"/>
              <a:t>In construction, it’s about creating  more sustainable and efficient use of resources, prioritising the reduction of waste, extending the lifespan of materials and promoting environmental stewardship.</a:t>
            </a:r>
          </a:p>
        </p:txBody>
      </p:sp>
    </p:spTree>
    <p:extLst>
      <p:ext uri="{BB962C8B-B14F-4D97-AF65-F5344CB8AC3E}">
        <p14:creationId xmlns:p14="http://schemas.microsoft.com/office/powerpoint/2010/main" val="3494933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3C8CD-C400-4156-91E8-1B69C81A251C}"/>
              </a:ext>
            </a:extLst>
          </p:cNvPr>
          <p:cNvSpPr>
            <a:spLocks noGrp="1"/>
          </p:cNvSpPr>
          <p:nvPr>
            <p:ph type="title"/>
          </p:nvPr>
        </p:nvSpPr>
        <p:spPr/>
        <p:txBody>
          <a:bodyPr/>
          <a:lstStyle/>
          <a:p>
            <a:r>
              <a:rPr lang="en-GB" dirty="0"/>
              <a:t>Sustainable design in 21st-century construction</a:t>
            </a:r>
          </a:p>
        </p:txBody>
      </p:sp>
      <p:sp>
        <p:nvSpPr>
          <p:cNvPr id="3" name="Content Placeholder 2">
            <a:extLst>
              <a:ext uri="{FF2B5EF4-FFF2-40B4-BE49-F238E27FC236}">
                <a16:creationId xmlns:a16="http://schemas.microsoft.com/office/drawing/2014/main" id="{D87230D9-DCFF-4354-8362-9F9E3F3F2F88}"/>
              </a:ext>
            </a:extLst>
          </p:cNvPr>
          <p:cNvSpPr>
            <a:spLocks noGrp="1"/>
          </p:cNvSpPr>
          <p:nvPr>
            <p:ph sz="quarter" idx="10"/>
          </p:nvPr>
        </p:nvSpPr>
        <p:spPr>
          <a:xfrm>
            <a:off x="457200" y="1628800"/>
            <a:ext cx="8229600" cy="3933224"/>
          </a:xfrm>
        </p:spPr>
        <p:txBody>
          <a:bodyPr/>
          <a:lstStyle/>
          <a:p>
            <a:r>
              <a:rPr lang="en-GB" dirty="0"/>
              <a:t>Sustainable design in the UK construction industry refers to the process of designing and constructing buildings and infrastructure that minimise negative environmental impacts, promote social equity and inclusivity, and prioritise economic feasibility in the long run. </a:t>
            </a:r>
          </a:p>
          <a:p>
            <a:r>
              <a:rPr lang="en-GB" dirty="0"/>
              <a:t>Sustainable design takes into account the full lifecycle of a building, from the sourcing of raw materials to construction, operation, maintenance and eventual disposal or repurposing of the building. </a:t>
            </a:r>
          </a:p>
        </p:txBody>
      </p:sp>
    </p:spTree>
    <p:extLst>
      <p:ext uri="{BB962C8B-B14F-4D97-AF65-F5344CB8AC3E}">
        <p14:creationId xmlns:p14="http://schemas.microsoft.com/office/powerpoint/2010/main" val="2958989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MMC in civil engineering and groundworks </a:t>
            </a:r>
          </a:p>
        </p:txBody>
      </p:sp>
      <p:sp>
        <p:nvSpPr>
          <p:cNvPr id="3" name="Content Placeholder 2"/>
          <p:cNvSpPr>
            <a:spLocks noGrp="1"/>
          </p:cNvSpPr>
          <p:nvPr>
            <p:ph sz="quarter" idx="10"/>
          </p:nvPr>
        </p:nvSpPr>
        <p:spPr>
          <a:xfrm>
            <a:off x="457733" y="1606390"/>
            <a:ext cx="3712218" cy="1822610"/>
          </a:xfrm>
        </p:spPr>
        <p:txBody>
          <a:bodyPr/>
          <a:lstStyle/>
          <a:p>
            <a:r>
              <a:rPr lang="en-GB" dirty="0"/>
              <a:t>Modern methods of construction (MMC) are innovative and advanced construction techniques that aim to improve the efficiency, quality and sustainability of construction projects. </a:t>
            </a:r>
          </a:p>
        </p:txBody>
      </p:sp>
      <p:sp>
        <p:nvSpPr>
          <p:cNvPr id="4" name="Rectangle 3">
            <a:extLst>
              <a:ext uri="{FF2B5EF4-FFF2-40B4-BE49-F238E27FC236}">
                <a16:creationId xmlns:a16="http://schemas.microsoft.com/office/drawing/2014/main" id="{D1CB152F-4803-4F97-BA48-BB2C593E2B5D}"/>
              </a:ext>
            </a:extLst>
          </p:cNvPr>
          <p:cNvSpPr/>
          <p:nvPr/>
        </p:nvSpPr>
        <p:spPr>
          <a:xfrm>
            <a:off x="402050" y="3974337"/>
            <a:ext cx="3668631" cy="1323439"/>
          </a:xfrm>
          <a:prstGeom prst="rect">
            <a:avLst/>
          </a:prstGeom>
        </p:spPr>
        <p:txBody>
          <a:bodyPr wrap="square">
            <a:spAutoFit/>
          </a:bodyPr>
          <a:lstStyle/>
          <a:p>
            <a:r>
              <a:rPr lang="en-GB" dirty="0"/>
              <a:t>In civil engineering and groundworks, MMC can be used to enhance the construction process by</a:t>
            </a:r>
            <a:endParaRPr lang="en-US" dirty="0"/>
          </a:p>
        </p:txBody>
      </p:sp>
      <p:pic>
        <p:nvPicPr>
          <p:cNvPr id="6" name="Picture 5">
            <a:extLst>
              <a:ext uri="{FF2B5EF4-FFF2-40B4-BE49-F238E27FC236}">
                <a16:creationId xmlns:a16="http://schemas.microsoft.com/office/drawing/2014/main" id="{2C2BD121-E3D0-FB64-222E-4DA72A520A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9950" y="1760984"/>
            <a:ext cx="4572000" cy="3048000"/>
          </a:xfrm>
          <a:prstGeom prst="rect">
            <a:avLst/>
          </a:prstGeom>
        </p:spPr>
      </p:pic>
      <p:sp>
        <p:nvSpPr>
          <p:cNvPr id="8" name="TextBox 7">
            <a:extLst>
              <a:ext uri="{FF2B5EF4-FFF2-40B4-BE49-F238E27FC236}">
                <a16:creationId xmlns:a16="http://schemas.microsoft.com/office/drawing/2014/main" id="{18CA1F80-C275-83F3-D243-14105FE99A70}"/>
              </a:ext>
            </a:extLst>
          </p:cNvPr>
          <p:cNvSpPr txBox="1"/>
          <p:nvPr/>
        </p:nvSpPr>
        <p:spPr>
          <a:xfrm>
            <a:off x="373910" y="5217290"/>
            <a:ext cx="8350804" cy="707886"/>
          </a:xfrm>
          <a:prstGeom prst="rect">
            <a:avLst/>
          </a:prstGeom>
          <a:noFill/>
        </p:spPr>
        <p:txBody>
          <a:bodyPr wrap="square">
            <a:spAutoFit/>
          </a:bodyPr>
          <a:lstStyle/>
          <a:p>
            <a:r>
              <a:rPr lang="en-GB" dirty="0"/>
              <a:t>adopting new technologies and processes to improve the speed, safety and cost-effectiveness of the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03360-F25B-44B0-AB98-BDEDDB1844E1}"/>
              </a:ext>
            </a:extLst>
          </p:cNvPr>
          <p:cNvSpPr>
            <a:spLocks noGrp="1"/>
          </p:cNvSpPr>
          <p:nvPr>
            <p:ph type="title"/>
          </p:nvPr>
        </p:nvSpPr>
        <p:spPr/>
        <p:txBody>
          <a:bodyPr/>
          <a:lstStyle/>
          <a:p>
            <a:r>
              <a:rPr lang="en-GB" dirty="0"/>
              <a:t>Some examples of MMC </a:t>
            </a:r>
          </a:p>
        </p:txBody>
      </p:sp>
      <p:sp>
        <p:nvSpPr>
          <p:cNvPr id="3" name="Content Placeholder 2">
            <a:extLst>
              <a:ext uri="{FF2B5EF4-FFF2-40B4-BE49-F238E27FC236}">
                <a16:creationId xmlns:a16="http://schemas.microsoft.com/office/drawing/2014/main" id="{3D817732-FAFD-4491-88A0-AFB1C184A141}"/>
              </a:ext>
            </a:extLst>
          </p:cNvPr>
          <p:cNvSpPr>
            <a:spLocks noGrp="1"/>
          </p:cNvSpPr>
          <p:nvPr>
            <p:ph sz="quarter" idx="10"/>
          </p:nvPr>
        </p:nvSpPr>
        <p:spPr>
          <a:xfrm>
            <a:off x="457200" y="1512000"/>
            <a:ext cx="8229600" cy="3141136"/>
          </a:xfrm>
        </p:spPr>
        <p:txBody>
          <a:bodyPr/>
          <a:lstStyle/>
          <a:p>
            <a:pPr marL="342900" indent="-342900">
              <a:buClr>
                <a:srgbClr val="0077E3"/>
              </a:buClr>
              <a:buFont typeface="Arial" panose="020B0604020202020204" pitchFamily="34" charset="0"/>
              <a:buChar char="•"/>
            </a:pPr>
            <a:r>
              <a:rPr lang="en-GB" dirty="0"/>
              <a:t>Prefabrication and modular construction</a:t>
            </a:r>
          </a:p>
          <a:p>
            <a:pPr marL="342900" indent="-342900">
              <a:buClr>
                <a:srgbClr val="0077E3"/>
              </a:buClr>
              <a:buFont typeface="Arial" panose="020B0604020202020204" pitchFamily="34" charset="0"/>
              <a:buChar char="•"/>
            </a:pPr>
            <a:r>
              <a:rPr lang="en-GB" dirty="0"/>
              <a:t>3D printing</a:t>
            </a:r>
          </a:p>
          <a:p>
            <a:pPr marL="342900" indent="-342900">
              <a:buClr>
                <a:srgbClr val="0077E3"/>
              </a:buClr>
              <a:buFont typeface="Arial" panose="020B0604020202020204" pitchFamily="34" charset="0"/>
              <a:buChar char="•"/>
            </a:pPr>
            <a:r>
              <a:rPr lang="en-GB" dirty="0"/>
              <a:t>3D volumetric construction</a:t>
            </a:r>
          </a:p>
          <a:p>
            <a:pPr marL="342900" indent="-342900">
              <a:buClr>
                <a:srgbClr val="0077E3"/>
              </a:buClr>
              <a:buFont typeface="Arial" panose="020B0604020202020204" pitchFamily="34" charset="0"/>
              <a:buChar char="•"/>
            </a:pPr>
            <a:r>
              <a:rPr lang="en-GB" dirty="0"/>
              <a:t>Building information modelling (BIM)</a:t>
            </a:r>
          </a:p>
          <a:p>
            <a:pPr marL="342900" indent="-342900">
              <a:buClr>
                <a:srgbClr val="0077E3"/>
              </a:buClr>
              <a:buFont typeface="Arial" panose="020B0604020202020204" pitchFamily="34" charset="0"/>
              <a:buChar char="•"/>
            </a:pPr>
            <a:r>
              <a:rPr lang="en-GB" dirty="0"/>
              <a:t>Green roofs and walls</a:t>
            </a:r>
          </a:p>
          <a:p>
            <a:pPr marL="342900" indent="-342900">
              <a:buClr>
                <a:srgbClr val="0077E3"/>
              </a:buClr>
              <a:buFont typeface="Arial" panose="020B0604020202020204" pitchFamily="34" charset="0"/>
              <a:buChar char="•"/>
            </a:pPr>
            <a:r>
              <a:rPr lang="en-GB" dirty="0"/>
              <a:t>Ground improvement</a:t>
            </a:r>
          </a:p>
        </p:txBody>
      </p:sp>
    </p:spTree>
    <p:extLst>
      <p:ext uri="{BB962C8B-B14F-4D97-AF65-F5344CB8AC3E}">
        <p14:creationId xmlns:p14="http://schemas.microsoft.com/office/powerpoint/2010/main" val="2564189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EC81F-0BCA-4333-9E79-79E2D509B31D}"/>
              </a:ext>
            </a:extLst>
          </p:cNvPr>
          <p:cNvSpPr>
            <a:spLocks noGrp="1"/>
          </p:cNvSpPr>
          <p:nvPr>
            <p:ph type="title"/>
          </p:nvPr>
        </p:nvSpPr>
        <p:spPr/>
        <p:txBody>
          <a:bodyPr/>
          <a:lstStyle/>
          <a:p>
            <a:r>
              <a:rPr lang="en-GB" dirty="0"/>
              <a:t>What is modular construction? </a:t>
            </a:r>
          </a:p>
        </p:txBody>
      </p:sp>
      <p:sp>
        <p:nvSpPr>
          <p:cNvPr id="3" name="Content Placeholder 2">
            <a:extLst>
              <a:ext uri="{FF2B5EF4-FFF2-40B4-BE49-F238E27FC236}">
                <a16:creationId xmlns:a16="http://schemas.microsoft.com/office/drawing/2014/main" id="{4252328E-74DD-401C-8F8E-1001EFFC0B5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Modular construction involves the use of prefabricated building components or modules.</a:t>
            </a:r>
          </a:p>
          <a:p>
            <a:pPr marL="342900" indent="-342900">
              <a:buClr>
                <a:srgbClr val="0077E3"/>
              </a:buClr>
              <a:buFont typeface="Arial" panose="020B0604020202020204" pitchFamily="34" charset="0"/>
              <a:buChar char="•"/>
            </a:pPr>
            <a:r>
              <a:rPr lang="en-GB" dirty="0"/>
              <a:t>They  are manufactured offsite in a controlled factory environment. They  are then transported to the construction site and assembled onsite to form the final building structure.</a:t>
            </a:r>
          </a:p>
          <a:p>
            <a:pPr marL="342900" indent="-342900">
              <a:buClr>
                <a:srgbClr val="0077E3"/>
              </a:buClr>
              <a:buFont typeface="Arial" panose="020B0604020202020204" pitchFamily="34" charset="0"/>
              <a:buChar char="•"/>
            </a:pPr>
            <a:r>
              <a:rPr lang="en-GB" dirty="0"/>
              <a:t>Modular construction also allows for greater design flexibility and accuracy. Using computer-aided drafting (CAD) allows for more accurate design and production of the modules. </a:t>
            </a:r>
          </a:p>
          <a:p>
            <a:pPr marL="342900" indent="-342900">
              <a:buClr>
                <a:srgbClr val="0077E3"/>
              </a:buClr>
              <a:buFont typeface="Arial" panose="020B0604020202020204" pitchFamily="34" charset="0"/>
              <a:buChar char="•"/>
            </a:pPr>
            <a:r>
              <a:rPr lang="en-GB" dirty="0"/>
              <a:t>This results in greater precision and consistency in the construction process, reducing the risk of errors or design conflicts during construction.</a:t>
            </a:r>
          </a:p>
        </p:txBody>
      </p:sp>
    </p:spTree>
    <p:extLst>
      <p:ext uri="{BB962C8B-B14F-4D97-AF65-F5344CB8AC3E}">
        <p14:creationId xmlns:p14="http://schemas.microsoft.com/office/powerpoint/2010/main" val="3405795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6B6B-E21D-411A-ABFA-301D6A8AE0EE}"/>
              </a:ext>
            </a:extLst>
          </p:cNvPr>
          <p:cNvSpPr>
            <a:spLocks noGrp="1"/>
          </p:cNvSpPr>
          <p:nvPr>
            <p:ph type="title"/>
          </p:nvPr>
        </p:nvSpPr>
        <p:spPr/>
        <p:txBody>
          <a:bodyPr/>
          <a:lstStyle/>
          <a:p>
            <a:r>
              <a:rPr lang="en-GB" dirty="0"/>
              <a:t>Benefits of modular construction </a:t>
            </a:r>
          </a:p>
        </p:txBody>
      </p:sp>
      <p:sp>
        <p:nvSpPr>
          <p:cNvPr id="3" name="Content Placeholder 2">
            <a:extLst>
              <a:ext uri="{FF2B5EF4-FFF2-40B4-BE49-F238E27FC236}">
                <a16:creationId xmlns:a16="http://schemas.microsoft.com/office/drawing/2014/main" id="{97671172-4290-401E-9826-AC1537AC0AD1}"/>
              </a:ext>
            </a:extLst>
          </p:cNvPr>
          <p:cNvSpPr>
            <a:spLocks noGrp="1"/>
          </p:cNvSpPr>
          <p:nvPr>
            <p:ph sz="quarter" idx="10"/>
          </p:nvPr>
        </p:nvSpPr>
        <p:spPr/>
        <p:txBody>
          <a:bodyPr/>
          <a:lstStyle/>
          <a:p>
            <a:pPr marL="342900" indent="-342900">
              <a:lnSpc>
                <a:spcPct val="100000"/>
              </a:lnSpc>
              <a:spcBef>
                <a:spcPts val="600"/>
              </a:spcBef>
              <a:spcAft>
                <a:spcPts val="600"/>
              </a:spcAft>
              <a:buClr>
                <a:srgbClr val="0077E3"/>
              </a:buClr>
              <a:buFont typeface="Arial" panose="020B0604020202020204" pitchFamily="34" charset="0"/>
              <a:buChar char="•"/>
            </a:pPr>
            <a:r>
              <a:rPr lang="en-GB" dirty="0"/>
              <a:t>There is a reduction in construction time and cost. </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It also allows for greater design flexibility and accuracy. </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It offers greater precision and consistency in the construction process, reducing the risk of errors or design conflicts during construction.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It is also more sustainable than traditional construction methods. </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The factory-controlled environment allows for better management of materials and waste, reducing the amount of waste produced during the construction process. </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The use of standardised components also allows for better recycling and reuse of materials.</a:t>
            </a:r>
          </a:p>
          <a:p>
            <a:pPr>
              <a:buClr>
                <a:srgbClr val="0077E3"/>
              </a:buClr>
            </a:pPr>
            <a:endParaRPr lang="en-GB" dirty="0"/>
          </a:p>
        </p:txBody>
      </p:sp>
    </p:spTree>
    <p:extLst>
      <p:ext uri="{BB962C8B-B14F-4D97-AF65-F5344CB8AC3E}">
        <p14:creationId xmlns:p14="http://schemas.microsoft.com/office/powerpoint/2010/main" val="2792642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purl.org/dc/terms/"/>
    <ds:schemaRef ds:uri="http://purl.org/dc/dcmitype/"/>
    <ds:schemaRef ds:uri="1c5831b9-66da-4f16-a409-834213ecdb8e"/>
    <ds:schemaRef ds:uri="http://purl.org/dc/elements/1.1/"/>
    <ds:schemaRef ds:uri="7d91badd-8922-4db1-9652-4fbca8a6b7df"/>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418e8c98-519b-4e3e-a77f-7ee33016068f"/>
    <ds:schemaRef ds:uri="http://www.w3.org/XML/1998/namespac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3491</Words>
  <Application>Microsoft Office PowerPoint</Application>
  <PresentationFormat>On-screen Show (4:3)</PresentationFormat>
  <Paragraphs>190</Paragraphs>
  <Slides>23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Lucida Grande</vt:lpstr>
      <vt:lpstr>Times New Roman</vt:lpstr>
      <vt:lpstr>Default Design</vt:lpstr>
      <vt:lpstr>Emerging methods for the 21st-century construction industry</vt:lpstr>
      <vt:lpstr>Session objectives</vt:lpstr>
      <vt:lpstr>Keeping up to date in a evolving industry </vt:lpstr>
      <vt:lpstr>The circular economy: construction perspective </vt:lpstr>
      <vt:lpstr>Sustainable design in 21st-century construction</vt:lpstr>
      <vt:lpstr>MMC in civil engineering and groundworks </vt:lpstr>
      <vt:lpstr>Some examples of MMC </vt:lpstr>
      <vt:lpstr>What is modular construction? </vt:lpstr>
      <vt:lpstr>Benefits of modular construction </vt:lpstr>
      <vt:lpstr>What is 3D volumetric construction? </vt:lpstr>
      <vt:lpstr> Benefits of 3D volumetric construction</vt:lpstr>
      <vt:lpstr>Precast flat panel modules</vt:lpstr>
      <vt:lpstr>Benefits of PFPM </vt:lpstr>
      <vt:lpstr>Hybrid concrete building technique</vt:lpstr>
      <vt:lpstr>Benefits of hybrid concrete building technique  </vt:lpstr>
      <vt:lpstr>Let’s remind ourselves … what is BIM ? </vt:lpstr>
      <vt:lpstr>Building information modelling </vt:lpstr>
      <vt:lpstr>Benefits of BIM on civil engineering/ground working </vt:lpstr>
      <vt:lpstr>What is BIM and how it is changing construction? </vt:lpstr>
      <vt:lpstr>21st-century surveying/setting out </vt:lpstr>
      <vt:lpstr>Drone surveying in construction </vt:lpstr>
      <vt:lpstr>Autonomous robotic scanning ‘Spot’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161</cp:revision>
  <dcterms:created xsi:type="dcterms:W3CDTF">2013-05-28T00:38:54Z</dcterms:created>
  <dcterms:modified xsi:type="dcterms:W3CDTF">2023-08-10T13:32:14Z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