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9"/>
  </p:notesMasterIdLst>
  <p:handoutMasterIdLst>
    <p:handoutMasterId r:id="rId30"/>
  </p:handoutMasterIdLst>
  <p:sldIdLst>
    <p:sldId id="256" r:id="rId5"/>
    <p:sldId id="272" r:id="rId6"/>
    <p:sldId id="281" r:id="rId7"/>
    <p:sldId id="311" r:id="rId8"/>
    <p:sldId id="282" r:id="rId9"/>
    <p:sldId id="286" r:id="rId10"/>
    <p:sldId id="287" r:id="rId11"/>
    <p:sldId id="284" r:id="rId12"/>
    <p:sldId id="283" r:id="rId13"/>
    <p:sldId id="285" r:id="rId14"/>
    <p:sldId id="271" r:id="rId15"/>
    <p:sldId id="279" r:id="rId16"/>
    <p:sldId id="312" r:id="rId17"/>
    <p:sldId id="289" r:id="rId18"/>
    <p:sldId id="268" r:id="rId19"/>
    <p:sldId id="270" r:id="rId20"/>
    <p:sldId id="294" r:id="rId21"/>
    <p:sldId id="295" r:id="rId22"/>
    <p:sldId id="292" r:id="rId23"/>
    <p:sldId id="296" r:id="rId24"/>
    <p:sldId id="297" r:id="rId25"/>
    <p:sldId id="313" r:id="rId26"/>
    <p:sldId id="288" r:id="rId27"/>
    <p:sldId id="267" r:id="rId28"/>
  </p:sldIdLst>
  <p:sldSz cx="9144000" cy="6858000" type="screen4x3"/>
  <p:notesSz cx="6858000" cy="9144000"/>
  <p:custDataLst>
    <p:tags r:id="rId3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2866113-1A95-F5A6-7AD3-E089C96CD801}" name="Claire Brooks" initials="CB" userId="S::Claire.Brooks@cityandguilds.com::045b5ce1-bb15-4c22-aa7e-c7b600949989" providerId="AD"/>
  <p188:author id="{FD6BB0D1-9278-F6CC-5A69-1199D24409B3}" name="Laura Glover" initials="LG" userId="Laura Glover" providerId="None"/>
  <p188:author id="{FE564ED4-C974-E23E-23C5-8C1FB6D02117}" name="Alison Walters" initials="AW" userId="Alison Walters"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5E693B-34A1-4BDC-850A-B7BE6D27AC97}" v="1" dt="2023-08-10T13:35:25.2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27" autoAdjust="0"/>
    <p:restoredTop sz="85085" autoAdjust="0"/>
  </p:normalViewPr>
  <p:slideViewPr>
    <p:cSldViewPr showGuides="1">
      <p:cViewPr varScale="1">
        <p:scale>
          <a:sx n="57" d="100"/>
          <a:sy n="57" d="100"/>
        </p:scale>
        <p:origin x="1348" y="3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trowelworks.co.uk/_gallery-image.aspx?ID=39556"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jdbsurveys.com/wp-content/uploads/2021/01/roof-torching-image-2.jpg"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tooltique.co.uk/shop/vintage-j-tyzack-sons-no-1-strapped-slaters-roofing-lathing-hammer-axe/"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Lime plaster - </a:t>
            </a:r>
            <a:r>
              <a:rPr lang="en-GB" dirty="0">
                <a:hlinkClick r:id="rId3"/>
              </a:rPr>
              <a:t>http://www.trowelworks.co.uk/_gallery-image.aspx?ID=39556</a:t>
            </a:r>
            <a:endParaRPr lang="en-GB" dirty="0"/>
          </a:p>
          <a:p>
            <a:r>
              <a:rPr lang="en-GB" dirty="0"/>
              <a:t>Lime torching - </a:t>
            </a:r>
            <a:r>
              <a:rPr lang="en-GB" dirty="0">
                <a:hlinkClick r:id="rId4"/>
              </a:rPr>
              <a:t>https://jdbsurveys.com/wp-content/uploads/2021/01/roof-torching-image-2.jpg</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671462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https://tooltique.co.uk/shop/vintage-j-tyzack-sons-no-1-strapped-slaters-roofing-lathing-hammer-axe/</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1434674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Understanding Traditional (pre-1919) and Historic Buildings for Construction and Built Environment Course: h</a:t>
            </a:r>
            <a:r>
              <a:rPr lang="en-GB" dirty="0"/>
              <a:t>ttps://cadw.gov.wales/learn/education/teaching-resources/understanding-traditional-pre-1919-and-historic-buildings</a:t>
            </a:r>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234606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2023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tooltique.co.uk/shop/vintage-j-tyzack-sons-no-1-strapped-slaters-roofing-lathing-hammer-axe/"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commons.wikimedia.org/wiki/File:Schlauchwaage_Schematik.svg" TargetMode="External"/><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cadw.gov.wales/learn/education/teaching-resources/understanding-traditional-pre-1919-and-historic-building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jdbsurveys.com/wp-content/uploads/2021/01/roof-torching-image-2.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trowelworks.co.uk/_gallery-image.aspx?ID=39556"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1268760"/>
            <a:ext cx="8001000" cy="504056"/>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a:t>
            </a:r>
            <a:r>
              <a:rPr lang="en-GB" sz="2400" b="1" dirty="0">
                <a:effectLst/>
                <a:latin typeface="Arial" panose="020B0604020202020204" pitchFamily="34" charset="0"/>
              </a:rPr>
              <a:t>Changing practices over time </a:t>
            </a:r>
            <a:endParaRPr lang="en-GB" sz="2400" dirty="0"/>
          </a:p>
          <a:p>
            <a:endParaRPr lang="en-GB" sz="2400" b="1" dirty="0"/>
          </a:p>
        </p:txBody>
      </p:sp>
      <p:sp>
        <p:nvSpPr>
          <p:cNvPr id="2053" name="Rectangle 15"/>
          <p:cNvSpPr>
            <a:spLocks noGrp="1" noChangeArrowheads="1"/>
          </p:cNvSpPr>
          <p:nvPr>
            <p:ph type="title"/>
          </p:nvPr>
        </p:nvSpPr>
        <p:spPr>
          <a:xfrm>
            <a:off x="457200" y="1795204"/>
            <a:ext cx="8568952" cy="3497560"/>
          </a:xfrm>
        </p:spPr>
        <p:txBody>
          <a:bodyPr anchor="t"/>
          <a:lstStyle/>
          <a:p>
            <a:r>
              <a:rPr lang="en-GB" dirty="0">
                <a:effectLst/>
                <a:latin typeface="ArialMT"/>
              </a:rPr>
              <a:t>Pre-1919 construction methods </a:t>
            </a:r>
            <a:br>
              <a:rPr lang="en-GB" dirty="0"/>
            </a:br>
            <a:br>
              <a:rPr lang="en-GB" dirty="0">
                <a:effectLst/>
                <a:latin typeface="ArialMT"/>
              </a:rPr>
            </a:br>
            <a:br>
              <a:rPr lang="en-GB" dirty="0"/>
            </a:br>
            <a:br>
              <a:rPr lang="en-GB" dirty="0">
                <a:effectLst/>
                <a:latin typeface="ArialMT"/>
              </a:rPr>
            </a:br>
            <a:br>
              <a:rPr lang="en-GB" dirty="0"/>
            </a:b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695B9-BC9B-BAB9-1445-97333FB1C350}"/>
              </a:ext>
            </a:extLst>
          </p:cNvPr>
          <p:cNvSpPr>
            <a:spLocks noGrp="1"/>
          </p:cNvSpPr>
          <p:nvPr>
            <p:ph type="title"/>
          </p:nvPr>
        </p:nvSpPr>
        <p:spPr/>
        <p:txBody>
          <a:bodyPr/>
          <a:lstStyle/>
          <a:p>
            <a:r>
              <a:rPr lang="en-GB" dirty="0"/>
              <a:t>Sharp or coarse sand aggregate</a:t>
            </a:r>
          </a:p>
        </p:txBody>
      </p:sp>
      <p:pic>
        <p:nvPicPr>
          <p:cNvPr id="6" name="Content Placeholder 5">
            <a:extLst>
              <a:ext uri="{FF2B5EF4-FFF2-40B4-BE49-F238E27FC236}">
                <a16:creationId xmlns:a16="http://schemas.microsoft.com/office/drawing/2014/main" id="{5F9D5879-9C74-4127-909A-2B9E52524060}"/>
              </a:ext>
            </a:extLst>
          </p:cNvPr>
          <p:cNvPicPr>
            <a:picLocks noGrp="1" noChangeAspect="1"/>
          </p:cNvPicPr>
          <p:nvPr>
            <p:ph sz="quarter" idx="10"/>
          </p:nvPr>
        </p:nvPicPr>
        <p:blipFill>
          <a:blip r:embed="rId2"/>
          <a:stretch>
            <a:fillRect/>
          </a:stretch>
        </p:blipFill>
        <p:spPr>
          <a:xfrm>
            <a:off x="4014841" y="1916832"/>
            <a:ext cx="4671959" cy="3335779"/>
          </a:xfrm>
          <a:prstGeom prst="rect">
            <a:avLst/>
          </a:prstGeom>
        </p:spPr>
      </p:pic>
      <p:sp>
        <p:nvSpPr>
          <p:cNvPr id="4" name="TextBox 3">
            <a:extLst>
              <a:ext uri="{FF2B5EF4-FFF2-40B4-BE49-F238E27FC236}">
                <a16:creationId xmlns:a16="http://schemas.microsoft.com/office/drawing/2014/main" id="{1E36F6B7-9472-F2EC-E8B1-C8206F7B66B5}"/>
              </a:ext>
            </a:extLst>
          </p:cNvPr>
          <p:cNvSpPr txBox="1"/>
          <p:nvPr/>
        </p:nvSpPr>
        <p:spPr>
          <a:xfrm>
            <a:off x="457200" y="1628800"/>
            <a:ext cx="3250704" cy="3785652"/>
          </a:xfrm>
          <a:prstGeom prst="rect">
            <a:avLst/>
          </a:prstGeom>
          <a:noFill/>
        </p:spPr>
        <p:txBody>
          <a:bodyPr wrap="square">
            <a:spAutoFit/>
          </a:bodyPr>
          <a:lstStyle/>
          <a:p>
            <a:r>
              <a:rPr lang="en-GB" dirty="0"/>
              <a:t>Sand is an aggregate used to bulk the mix. Without sand, cement mixed with water would be too hard and would crack. There are many different types of sand used in construction. Sand used for rendering should contain a mixture of small, medium and large grains and contain as little silt as possible. </a:t>
            </a:r>
          </a:p>
        </p:txBody>
      </p:sp>
    </p:spTree>
    <p:extLst>
      <p:ext uri="{BB962C8B-B14F-4D97-AF65-F5344CB8AC3E}">
        <p14:creationId xmlns:p14="http://schemas.microsoft.com/office/powerpoint/2010/main" val="2075715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6186B-DC34-9BCC-331A-EB54647A3D21}"/>
              </a:ext>
            </a:extLst>
          </p:cNvPr>
          <p:cNvSpPr>
            <a:spLocks noGrp="1"/>
          </p:cNvSpPr>
          <p:nvPr>
            <p:ph type="title"/>
          </p:nvPr>
        </p:nvSpPr>
        <p:spPr/>
        <p:txBody>
          <a:bodyPr/>
          <a:lstStyle/>
          <a:p>
            <a:r>
              <a:rPr lang="en-GB" dirty="0"/>
              <a:t>Reinforcement</a:t>
            </a:r>
            <a:br>
              <a:rPr lang="en-GB" dirty="0"/>
            </a:br>
            <a:endParaRPr dirty="0"/>
          </a:p>
        </p:txBody>
      </p:sp>
      <p:sp>
        <p:nvSpPr>
          <p:cNvPr id="3" name="Content Placeholder 2">
            <a:extLst>
              <a:ext uri="{FF2B5EF4-FFF2-40B4-BE49-F238E27FC236}">
                <a16:creationId xmlns:a16="http://schemas.microsoft.com/office/drawing/2014/main" id="{971D69FB-03B2-C921-450D-8A2BAFB90862}"/>
              </a:ext>
            </a:extLst>
          </p:cNvPr>
          <p:cNvSpPr>
            <a:spLocks noGrp="1"/>
          </p:cNvSpPr>
          <p:nvPr>
            <p:ph sz="quarter" idx="10"/>
          </p:nvPr>
        </p:nvSpPr>
        <p:spPr>
          <a:xfrm>
            <a:off x="457200" y="1462254"/>
            <a:ext cx="8229600" cy="4248000"/>
          </a:xfrm>
        </p:spPr>
        <p:txBody>
          <a:bodyPr/>
          <a:lstStyle/>
          <a:p>
            <a:r>
              <a:rPr lang="en-GB" dirty="0"/>
              <a:t>Goat hair or horse hair is added to the mortar to help reinforce the material due to its weak strength. </a:t>
            </a:r>
          </a:p>
          <a:p>
            <a:endParaRPr lang="en-GB" dirty="0"/>
          </a:p>
          <a:p>
            <a:endParaRPr dirty="0"/>
          </a:p>
        </p:txBody>
      </p:sp>
      <p:pic>
        <p:nvPicPr>
          <p:cNvPr id="6" name="Picture 5">
            <a:extLst>
              <a:ext uri="{FF2B5EF4-FFF2-40B4-BE49-F238E27FC236}">
                <a16:creationId xmlns:a16="http://schemas.microsoft.com/office/drawing/2014/main" id="{E6A8A3D9-39D2-008A-93B7-3EB536906D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86000" y="2374014"/>
            <a:ext cx="4572000" cy="3048000"/>
          </a:xfrm>
          <a:prstGeom prst="rect">
            <a:avLst/>
          </a:prstGeom>
        </p:spPr>
      </p:pic>
    </p:spTree>
    <p:extLst>
      <p:ext uri="{BB962C8B-B14F-4D97-AF65-F5344CB8AC3E}">
        <p14:creationId xmlns:p14="http://schemas.microsoft.com/office/powerpoint/2010/main" val="3291777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3EDE3-D175-BF02-34D2-C003DD2C7CFD}"/>
              </a:ext>
            </a:extLst>
          </p:cNvPr>
          <p:cNvSpPr>
            <a:spLocks noGrp="1"/>
          </p:cNvSpPr>
          <p:nvPr>
            <p:ph type="title"/>
          </p:nvPr>
        </p:nvSpPr>
        <p:spPr/>
        <p:txBody>
          <a:bodyPr/>
          <a:lstStyle/>
          <a:p>
            <a:r>
              <a:rPr lang="en-GB" dirty="0"/>
              <a:t>Additives used in lime mortar plaster</a:t>
            </a:r>
            <a:endParaRPr dirty="0"/>
          </a:p>
        </p:txBody>
      </p:sp>
      <p:sp>
        <p:nvSpPr>
          <p:cNvPr id="3" name="Content Placeholder 2">
            <a:extLst>
              <a:ext uri="{FF2B5EF4-FFF2-40B4-BE49-F238E27FC236}">
                <a16:creationId xmlns:a16="http://schemas.microsoft.com/office/drawing/2014/main" id="{2B0545EF-10B2-EB4C-35F3-91F6B35452CF}"/>
              </a:ext>
            </a:extLst>
          </p:cNvPr>
          <p:cNvSpPr>
            <a:spLocks noGrp="1"/>
          </p:cNvSpPr>
          <p:nvPr>
            <p:ph sz="quarter" idx="10"/>
          </p:nvPr>
        </p:nvSpPr>
        <p:spPr/>
        <p:txBody>
          <a:bodyPr/>
          <a:lstStyle/>
          <a:p>
            <a:r>
              <a:rPr lang="en-GB" b="1" dirty="0"/>
              <a:t>Pozzolan additives </a:t>
            </a:r>
            <a:r>
              <a:rPr lang="en-GB" dirty="0"/>
              <a:t>are materials that enable lime mortars to set more rapidly and add strength. </a:t>
            </a:r>
          </a:p>
          <a:p>
            <a:r>
              <a:rPr lang="en-GB" dirty="0"/>
              <a:t>Pozzolans are fine stone, brick dust or ash mixed into the mortar.</a:t>
            </a:r>
          </a:p>
          <a:p>
            <a:r>
              <a:rPr lang="en-GB" dirty="0"/>
              <a:t>Approximately one part of pozzolan is used for every nine parts of mortar (by volume). </a:t>
            </a:r>
          </a:p>
          <a:p>
            <a:r>
              <a:rPr lang="en-GB" dirty="0"/>
              <a:t>This must be mixed just before use, as the mortar will start to set once the pozzolan is added.</a:t>
            </a:r>
          </a:p>
          <a:p>
            <a:endParaRPr lang="en-GB" dirty="0"/>
          </a:p>
          <a:p>
            <a:endParaRPr dirty="0"/>
          </a:p>
        </p:txBody>
      </p:sp>
    </p:spTree>
    <p:extLst>
      <p:ext uri="{BB962C8B-B14F-4D97-AF65-F5344CB8AC3E}">
        <p14:creationId xmlns:p14="http://schemas.microsoft.com/office/powerpoint/2010/main" val="3440722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17078-D2AC-4531-A46B-CDA1513674F4}"/>
              </a:ext>
            </a:extLst>
          </p:cNvPr>
          <p:cNvSpPr>
            <a:spLocks noGrp="1"/>
          </p:cNvSpPr>
          <p:nvPr>
            <p:ph type="title"/>
          </p:nvPr>
        </p:nvSpPr>
        <p:spPr/>
        <p:txBody>
          <a:bodyPr/>
          <a:lstStyle/>
          <a:p>
            <a:r>
              <a:rPr lang="en-GB" dirty="0"/>
              <a:t>Lime wash</a:t>
            </a:r>
          </a:p>
        </p:txBody>
      </p:sp>
      <p:sp>
        <p:nvSpPr>
          <p:cNvPr id="3" name="Content Placeholder 2">
            <a:extLst>
              <a:ext uri="{FF2B5EF4-FFF2-40B4-BE49-F238E27FC236}">
                <a16:creationId xmlns:a16="http://schemas.microsoft.com/office/drawing/2014/main" id="{FE6A56B9-DCD6-4F9D-A17F-C28AA571D433}"/>
              </a:ext>
            </a:extLst>
          </p:cNvPr>
          <p:cNvSpPr>
            <a:spLocks noGrp="1"/>
          </p:cNvSpPr>
          <p:nvPr>
            <p:ph sz="quarter" idx="10"/>
          </p:nvPr>
        </p:nvSpPr>
        <p:spPr/>
        <p:txBody>
          <a:bodyPr/>
          <a:lstStyle/>
          <a:p>
            <a:r>
              <a:rPr lang="en-GB" b="1" dirty="0"/>
              <a:t>Earth pigments </a:t>
            </a:r>
            <a:r>
              <a:rPr lang="en-GB" dirty="0"/>
              <a:t>are most commonly used to produce a wide range of lime wash colours, ranging from pale creams and pinks to strong yellows, dark purples and rich browns. </a:t>
            </a:r>
          </a:p>
          <a:p>
            <a:r>
              <a:rPr lang="en-GB" dirty="0"/>
              <a:t>The pigments are added when the lime wash is made and used to paint the plaster surface, allowing it to breathe.</a:t>
            </a:r>
          </a:p>
          <a:p>
            <a:endParaRPr lang="en-GB" dirty="0"/>
          </a:p>
        </p:txBody>
      </p:sp>
    </p:spTree>
    <p:extLst>
      <p:ext uri="{BB962C8B-B14F-4D97-AF65-F5344CB8AC3E}">
        <p14:creationId xmlns:p14="http://schemas.microsoft.com/office/powerpoint/2010/main" val="285613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F7CE0-C422-9D36-256E-89EBF9842CF8}"/>
              </a:ext>
            </a:extLst>
          </p:cNvPr>
          <p:cNvSpPr>
            <a:spLocks noGrp="1"/>
          </p:cNvSpPr>
          <p:nvPr>
            <p:ph type="title"/>
          </p:nvPr>
        </p:nvSpPr>
        <p:spPr/>
        <p:txBody>
          <a:bodyPr/>
          <a:lstStyle/>
          <a:p>
            <a:r>
              <a:rPr lang="en-GB" dirty="0"/>
              <a:t>Lath and plaster</a:t>
            </a:r>
            <a:endParaRPr lang="en-GB" sz="1000" b="0" dirty="0">
              <a:solidFill>
                <a:schemeClr val="tx1"/>
              </a:solidFill>
            </a:endParaRPr>
          </a:p>
        </p:txBody>
      </p:sp>
      <p:sp>
        <p:nvSpPr>
          <p:cNvPr id="4" name="TextBox 3">
            <a:extLst>
              <a:ext uri="{FF2B5EF4-FFF2-40B4-BE49-F238E27FC236}">
                <a16:creationId xmlns:a16="http://schemas.microsoft.com/office/drawing/2014/main" id="{16081AA9-8E42-443B-F163-0E8C561332A3}"/>
              </a:ext>
            </a:extLst>
          </p:cNvPr>
          <p:cNvSpPr txBox="1"/>
          <p:nvPr/>
        </p:nvSpPr>
        <p:spPr>
          <a:xfrm>
            <a:off x="430932" y="1700808"/>
            <a:ext cx="3204964" cy="3785652"/>
          </a:xfrm>
          <a:prstGeom prst="rect">
            <a:avLst/>
          </a:prstGeom>
          <a:noFill/>
        </p:spPr>
        <p:txBody>
          <a:bodyPr wrap="square">
            <a:spAutoFit/>
          </a:bodyPr>
          <a:lstStyle/>
          <a:p>
            <a:r>
              <a:rPr lang="en-GB" dirty="0"/>
              <a:t>Laths were traditionally used on timber backgrounds. They consist of thin strips of wood over which plaster can be spread. It can be a time-consuming process to prepare, fix and plaster this surface. This type of background is still used in the restoration of listed buildings.</a:t>
            </a:r>
          </a:p>
        </p:txBody>
      </p:sp>
      <p:sp>
        <p:nvSpPr>
          <p:cNvPr id="3" name="Content Placeholder 2">
            <a:extLst>
              <a:ext uri="{FF2B5EF4-FFF2-40B4-BE49-F238E27FC236}">
                <a16:creationId xmlns:a16="http://schemas.microsoft.com/office/drawing/2014/main" id="{45D8A63D-5E9E-86D4-B949-4627FCA01F65}"/>
              </a:ext>
            </a:extLst>
          </p:cNvPr>
          <p:cNvSpPr>
            <a:spLocks noGrp="1"/>
          </p:cNvSpPr>
          <p:nvPr>
            <p:ph sz="quarter" idx="10"/>
          </p:nvPr>
        </p:nvSpPr>
        <p:spPr/>
        <p:txBody>
          <a:bodyPr/>
          <a:lstStyle/>
          <a:p>
            <a:endParaRPr lang="en-GB"/>
          </a:p>
        </p:txBody>
      </p:sp>
      <p:pic>
        <p:nvPicPr>
          <p:cNvPr id="6" name="Picture 5">
            <a:extLst>
              <a:ext uri="{FF2B5EF4-FFF2-40B4-BE49-F238E27FC236}">
                <a16:creationId xmlns:a16="http://schemas.microsoft.com/office/drawing/2014/main" id="{A221C171-432B-622B-4D43-F2AE2D61E1A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1066" y="1700808"/>
            <a:ext cx="3204964" cy="3956128"/>
          </a:xfrm>
          <a:prstGeom prst="rect">
            <a:avLst/>
          </a:prstGeom>
        </p:spPr>
      </p:pic>
    </p:spTree>
    <p:extLst>
      <p:ext uri="{BB962C8B-B14F-4D97-AF65-F5344CB8AC3E}">
        <p14:creationId xmlns:p14="http://schemas.microsoft.com/office/powerpoint/2010/main" val="24785099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23C9D-98EC-94CC-6052-896DD745B9BC}"/>
              </a:ext>
            </a:extLst>
          </p:cNvPr>
          <p:cNvSpPr>
            <a:spLocks noGrp="1"/>
          </p:cNvSpPr>
          <p:nvPr>
            <p:ph type="title"/>
          </p:nvPr>
        </p:nvSpPr>
        <p:spPr/>
        <p:txBody>
          <a:bodyPr/>
          <a:lstStyle/>
          <a:p>
            <a:r>
              <a:rPr lang="en-GB" dirty="0"/>
              <a:t>Types of timber lath</a:t>
            </a:r>
            <a:br>
              <a:rPr lang="en-GB" dirty="0"/>
            </a:br>
            <a:endParaRPr dirty="0"/>
          </a:p>
        </p:txBody>
      </p:sp>
      <p:pic>
        <p:nvPicPr>
          <p:cNvPr id="4" name="Content Placeholder 3">
            <a:extLst>
              <a:ext uri="{FF2B5EF4-FFF2-40B4-BE49-F238E27FC236}">
                <a16:creationId xmlns:a16="http://schemas.microsoft.com/office/drawing/2014/main" id="{6CF068CD-B937-324A-FD15-847D8931223B}"/>
              </a:ext>
            </a:extLst>
          </p:cNvPr>
          <p:cNvPicPr>
            <a:picLocks noGrp="1" noChangeAspect="1"/>
          </p:cNvPicPr>
          <p:nvPr>
            <p:ph sz="quarter" idx="10"/>
          </p:nvPr>
        </p:nvPicPr>
        <p:blipFill>
          <a:blip r:embed="rId2">
            <a:extLst>
              <a:ext uri="{28A0092B-C50C-407E-A947-70E740481C1C}">
                <a14:useLocalDpi xmlns:a14="http://schemas.microsoft.com/office/drawing/2010/main"/>
              </a:ext>
            </a:extLst>
          </a:blip>
          <a:stretch>
            <a:fillRect/>
          </a:stretch>
        </p:blipFill>
        <p:spPr>
          <a:xfrm>
            <a:off x="3046388" y="1916832"/>
            <a:ext cx="5640412" cy="3683801"/>
          </a:xfrm>
          <a:prstGeom prst="rect">
            <a:avLst/>
          </a:prstGeom>
        </p:spPr>
      </p:pic>
      <p:sp>
        <p:nvSpPr>
          <p:cNvPr id="5" name="TextBox 4">
            <a:extLst>
              <a:ext uri="{FF2B5EF4-FFF2-40B4-BE49-F238E27FC236}">
                <a16:creationId xmlns:a16="http://schemas.microsoft.com/office/drawing/2014/main" id="{DDA6AAAB-DD26-FE14-F4B8-D798D2211A72}"/>
              </a:ext>
            </a:extLst>
          </p:cNvPr>
          <p:cNvSpPr txBox="1"/>
          <p:nvPr/>
        </p:nvSpPr>
        <p:spPr>
          <a:xfrm>
            <a:off x="457200" y="1894359"/>
            <a:ext cx="2170584" cy="1938992"/>
          </a:xfrm>
          <a:prstGeom prst="rect">
            <a:avLst/>
          </a:prstGeom>
          <a:noFill/>
        </p:spPr>
        <p:txBody>
          <a:bodyPr wrap="square">
            <a:spAutoFit/>
          </a:bodyPr>
          <a:lstStyle/>
          <a:p>
            <a:r>
              <a:rPr lang="en-GB" dirty="0"/>
              <a:t>Lath can be made of different types of wood and can be either machine sawn or riven (hand split).</a:t>
            </a:r>
          </a:p>
        </p:txBody>
      </p:sp>
    </p:spTree>
    <p:extLst>
      <p:ext uri="{BB962C8B-B14F-4D97-AF65-F5344CB8AC3E}">
        <p14:creationId xmlns:p14="http://schemas.microsoft.com/office/powerpoint/2010/main" val="1979363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1F67C-C807-AF93-58B9-D54122C472CF}"/>
              </a:ext>
            </a:extLst>
          </p:cNvPr>
          <p:cNvSpPr>
            <a:spLocks noGrp="1"/>
          </p:cNvSpPr>
          <p:nvPr>
            <p:ph type="title"/>
          </p:nvPr>
        </p:nvSpPr>
        <p:spPr>
          <a:xfrm>
            <a:off x="457200" y="980728"/>
            <a:ext cx="8229600" cy="382588"/>
          </a:xfrm>
        </p:spPr>
        <p:txBody>
          <a:bodyPr/>
          <a:lstStyle/>
          <a:p>
            <a:r>
              <a:rPr lang="en-GB" dirty="0"/>
              <a:t>Tools</a:t>
            </a:r>
            <a:endParaRPr sz="1000" b="0" dirty="0">
              <a:solidFill>
                <a:schemeClr val="tx1"/>
              </a:solidFill>
            </a:endParaRPr>
          </a:p>
        </p:txBody>
      </p:sp>
      <p:sp>
        <p:nvSpPr>
          <p:cNvPr id="3" name="Content Placeholder 2">
            <a:extLst>
              <a:ext uri="{FF2B5EF4-FFF2-40B4-BE49-F238E27FC236}">
                <a16:creationId xmlns:a16="http://schemas.microsoft.com/office/drawing/2014/main" id="{B4A0FB98-0D52-2F1D-A6AD-0D2472D7D125}"/>
              </a:ext>
            </a:extLst>
          </p:cNvPr>
          <p:cNvSpPr>
            <a:spLocks noGrp="1"/>
          </p:cNvSpPr>
          <p:nvPr>
            <p:ph sz="quarter" idx="10"/>
          </p:nvPr>
        </p:nvSpPr>
        <p:spPr>
          <a:xfrm>
            <a:off x="457200" y="1512000"/>
            <a:ext cx="4402832" cy="4248000"/>
          </a:xfrm>
        </p:spPr>
        <p:txBody>
          <a:bodyPr/>
          <a:lstStyle/>
          <a:p>
            <a:r>
              <a:rPr lang="en-GB" dirty="0"/>
              <a:t>The tools used during this era mainly consisted of timber and mild steel, which meant that they required extensive maintenance. </a:t>
            </a:r>
          </a:p>
          <a:p>
            <a:r>
              <a:rPr lang="en-GB" dirty="0"/>
              <a:t>Timber tools were produced from polyurethane and polycarbonate, which made them light and simpler to use.</a:t>
            </a:r>
          </a:p>
          <a:p>
            <a:r>
              <a:rPr lang="en-GB" dirty="0"/>
              <a:t>Materials were mixed by hand and gauged in boxes. </a:t>
            </a:r>
          </a:p>
          <a:p>
            <a:endParaRPr lang="en-GB" dirty="0"/>
          </a:p>
          <a:p>
            <a:endParaRPr lang="en-GB" dirty="0"/>
          </a:p>
          <a:p>
            <a:endParaRPr lang="en-GB" dirty="0"/>
          </a:p>
          <a:p>
            <a:endParaRPr dirty="0"/>
          </a:p>
        </p:txBody>
      </p:sp>
      <p:pic>
        <p:nvPicPr>
          <p:cNvPr id="5" name="Picture 4" descr="A pair of trowels with wooden handles&#10;&#10;Description automatically generated">
            <a:extLst>
              <a:ext uri="{FF2B5EF4-FFF2-40B4-BE49-F238E27FC236}">
                <a16:creationId xmlns:a16="http://schemas.microsoft.com/office/drawing/2014/main" id="{8D6288D5-B436-BBA5-662B-C83596F63BF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04048" y="2101352"/>
            <a:ext cx="3540393" cy="2655295"/>
          </a:xfrm>
          <a:prstGeom prst="rect">
            <a:avLst/>
          </a:prstGeom>
        </p:spPr>
      </p:pic>
    </p:spTree>
    <p:extLst>
      <p:ext uri="{BB962C8B-B14F-4D97-AF65-F5344CB8AC3E}">
        <p14:creationId xmlns:p14="http://schemas.microsoft.com/office/powerpoint/2010/main" val="2141859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0557B-1931-B15E-1732-E8B4E4B2A2F0}"/>
              </a:ext>
            </a:extLst>
          </p:cNvPr>
          <p:cNvSpPr>
            <a:spLocks noGrp="1"/>
          </p:cNvSpPr>
          <p:nvPr>
            <p:ph type="title"/>
          </p:nvPr>
        </p:nvSpPr>
        <p:spPr/>
        <p:txBody>
          <a:bodyPr/>
          <a:lstStyle/>
          <a:p>
            <a:r>
              <a:rPr lang="en-GB" dirty="0"/>
              <a:t>Gauging trowel</a:t>
            </a:r>
            <a:endParaRPr lang="en-GB" sz="1000" dirty="0"/>
          </a:p>
        </p:txBody>
      </p:sp>
      <p:sp>
        <p:nvSpPr>
          <p:cNvPr id="4" name="TextBox 3">
            <a:extLst>
              <a:ext uri="{FF2B5EF4-FFF2-40B4-BE49-F238E27FC236}">
                <a16:creationId xmlns:a16="http://schemas.microsoft.com/office/drawing/2014/main" id="{BDB8C7CE-226A-44D3-C06C-90AC6B86BD1E}"/>
              </a:ext>
            </a:extLst>
          </p:cNvPr>
          <p:cNvSpPr txBox="1"/>
          <p:nvPr/>
        </p:nvSpPr>
        <p:spPr>
          <a:xfrm>
            <a:off x="395536" y="1772816"/>
            <a:ext cx="3682752" cy="3785652"/>
          </a:xfrm>
          <a:prstGeom prst="rect">
            <a:avLst/>
          </a:prstGeom>
          <a:noFill/>
        </p:spPr>
        <p:txBody>
          <a:bodyPr wrap="square">
            <a:spAutoFit/>
          </a:bodyPr>
          <a:lstStyle/>
          <a:p>
            <a:r>
              <a:rPr lang="en-GB" dirty="0"/>
              <a:t>When mixing is in progress, this tool can be used to clean the rim of the mixing bucket, moving dry unmixed plaster back to the centre of the bucket. </a:t>
            </a:r>
          </a:p>
          <a:p>
            <a:endParaRPr lang="en-GB" dirty="0"/>
          </a:p>
          <a:p>
            <a:r>
              <a:rPr lang="en-GB" dirty="0"/>
              <a:t>It is also used for cleaning and removing excess material from the straight edge and to clean plaster droppings by scraping the floor.</a:t>
            </a:r>
          </a:p>
        </p:txBody>
      </p:sp>
      <p:sp>
        <p:nvSpPr>
          <p:cNvPr id="5" name="Content Placeholder 4">
            <a:extLst>
              <a:ext uri="{FF2B5EF4-FFF2-40B4-BE49-F238E27FC236}">
                <a16:creationId xmlns:a16="http://schemas.microsoft.com/office/drawing/2014/main" id="{2C3F6AE9-EEF7-D7EB-135D-EDF3D1793527}"/>
              </a:ext>
            </a:extLst>
          </p:cNvPr>
          <p:cNvSpPr>
            <a:spLocks noGrp="1"/>
          </p:cNvSpPr>
          <p:nvPr>
            <p:ph sz="quarter" idx="10"/>
          </p:nvPr>
        </p:nvSpPr>
        <p:spPr/>
        <p:txBody>
          <a:bodyPr/>
          <a:lstStyle/>
          <a:p>
            <a:endParaRPr lang="en-GB"/>
          </a:p>
        </p:txBody>
      </p:sp>
      <p:pic>
        <p:nvPicPr>
          <p:cNvPr id="7" name="Content Placeholder 6" descr="A close-up of a trowel&#10;&#10;Description automatically generated">
            <a:extLst>
              <a:ext uri="{FF2B5EF4-FFF2-40B4-BE49-F238E27FC236}">
                <a16:creationId xmlns:a16="http://schemas.microsoft.com/office/drawing/2014/main" id="{F95146B0-0FC4-A38C-7E66-D7B77E0DB07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4393444" y="2102933"/>
            <a:ext cx="3978200" cy="2652133"/>
          </a:xfrm>
          <a:prstGeom prst="rect">
            <a:avLst/>
          </a:prstGeom>
          <a:noFill/>
          <a:ln w="9525">
            <a:noFill/>
            <a:miter lim="800000"/>
            <a:headEnd/>
            <a:tailEnd/>
          </a:ln>
        </p:spPr>
      </p:pic>
    </p:spTree>
    <p:extLst>
      <p:ext uri="{BB962C8B-B14F-4D97-AF65-F5344CB8AC3E}">
        <p14:creationId xmlns:p14="http://schemas.microsoft.com/office/powerpoint/2010/main" val="3745822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C4D4A-56DA-A8E4-AC1C-C9E02F134C63}"/>
              </a:ext>
            </a:extLst>
          </p:cNvPr>
          <p:cNvSpPr>
            <a:spLocks noGrp="1"/>
          </p:cNvSpPr>
          <p:nvPr>
            <p:ph type="title"/>
          </p:nvPr>
        </p:nvSpPr>
        <p:spPr/>
        <p:txBody>
          <a:bodyPr/>
          <a:lstStyle/>
          <a:p>
            <a:r>
              <a:rPr lang="en-GB" dirty="0"/>
              <a:t>Corner tools	</a:t>
            </a:r>
            <a:endParaRPr lang="en-GB" sz="1000" b="0" dirty="0"/>
          </a:p>
        </p:txBody>
      </p:sp>
      <p:sp>
        <p:nvSpPr>
          <p:cNvPr id="5" name="TextBox 4">
            <a:extLst>
              <a:ext uri="{FF2B5EF4-FFF2-40B4-BE49-F238E27FC236}">
                <a16:creationId xmlns:a16="http://schemas.microsoft.com/office/drawing/2014/main" id="{FEAE639F-38E8-921B-AAA3-EAD36CFC2DA7}"/>
              </a:ext>
            </a:extLst>
          </p:cNvPr>
          <p:cNvSpPr txBox="1"/>
          <p:nvPr/>
        </p:nvSpPr>
        <p:spPr>
          <a:xfrm>
            <a:off x="323528" y="1844824"/>
            <a:ext cx="3084587" cy="1938992"/>
          </a:xfrm>
          <a:prstGeom prst="rect">
            <a:avLst/>
          </a:prstGeom>
          <a:noFill/>
        </p:spPr>
        <p:txBody>
          <a:bodyPr wrap="square">
            <a:spAutoFit/>
          </a:bodyPr>
          <a:lstStyle/>
          <a:p>
            <a:r>
              <a:rPr lang="en-GB" dirty="0"/>
              <a:t>Corner tools can be used when finishing opposite walls to avoid damaging the surface and finish both internal angles at the same time.</a:t>
            </a:r>
          </a:p>
        </p:txBody>
      </p:sp>
      <p:sp>
        <p:nvSpPr>
          <p:cNvPr id="6" name="Content Placeholder 5">
            <a:extLst>
              <a:ext uri="{FF2B5EF4-FFF2-40B4-BE49-F238E27FC236}">
                <a16:creationId xmlns:a16="http://schemas.microsoft.com/office/drawing/2014/main" id="{16F8C497-80D2-C265-3AFF-E698EC395A94}"/>
              </a:ext>
            </a:extLst>
          </p:cNvPr>
          <p:cNvSpPr>
            <a:spLocks noGrp="1"/>
          </p:cNvSpPr>
          <p:nvPr>
            <p:ph sz="quarter" idx="10"/>
          </p:nvPr>
        </p:nvSpPr>
        <p:spPr/>
        <p:txBody>
          <a:bodyPr/>
          <a:lstStyle/>
          <a:p>
            <a:endParaRPr lang="en-GB"/>
          </a:p>
        </p:txBody>
      </p:sp>
      <p:pic>
        <p:nvPicPr>
          <p:cNvPr id="7" name="Content Placeholder 6" descr="A close-up of a trowel&#10;&#10;Description automatically generated">
            <a:extLst>
              <a:ext uri="{FF2B5EF4-FFF2-40B4-BE49-F238E27FC236}">
                <a16:creationId xmlns:a16="http://schemas.microsoft.com/office/drawing/2014/main" id="{90F6AA3E-DE25-F525-5BB2-D0A092304E8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3923928" y="2002723"/>
            <a:ext cx="4762872" cy="3174834"/>
          </a:xfrm>
          <a:prstGeom prst="rect">
            <a:avLst/>
          </a:prstGeom>
          <a:noFill/>
          <a:ln w="9525">
            <a:noFill/>
            <a:miter lim="800000"/>
            <a:headEnd/>
            <a:tailEnd/>
          </a:ln>
        </p:spPr>
      </p:pic>
    </p:spTree>
    <p:extLst>
      <p:ext uri="{BB962C8B-B14F-4D97-AF65-F5344CB8AC3E}">
        <p14:creationId xmlns:p14="http://schemas.microsoft.com/office/powerpoint/2010/main" val="3172400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389C9-BDC1-D1BB-5D23-2D9B8BF6D826}"/>
              </a:ext>
            </a:extLst>
          </p:cNvPr>
          <p:cNvSpPr>
            <a:spLocks noGrp="1"/>
          </p:cNvSpPr>
          <p:nvPr>
            <p:ph type="title"/>
          </p:nvPr>
        </p:nvSpPr>
        <p:spPr/>
        <p:txBody>
          <a:bodyPr/>
          <a:lstStyle/>
          <a:p>
            <a:r>
              <a:rPr lang="en-GB" dirty="0"/>
              <a:t>Lath hammer</a:t>
            </a:r>
            <a:endParaRPr lang="en-GB" sz="1000" dirty="0">
              <a:solidFill>
                <a:schemeClr val="tx1"/>
              </a:solidFill>
            </a:endParaRPr>
          </a:p>
        </p:txBody>
      </p:sp>
      <p:sp>
        <p:nvSpPr>
          <p:cNvPr id="4" name="TextBox 3">
            <a:extLst>
              <a:ext uri="{FF2B5EF4-FFF2-40B4-BE49-F238E27FC236}">
                <a16:creationId xmlns:a16="http://schemas.microsoft.com/office/drawing/2014/main" id="{BB68CF31-BDE8-681A-2DC5-4C49DAF54ABC}"/>
              </a:ext>
            </a:extLst>
          </p:cNvPr>
          <p:cNvSpPr txBox="1"/>
          <p:nvPr/>
        </p:nvSpPr>
        <p:spPr>
          <a:xfrm>
            <a:off x="457225" y="1997839"/>
            <a:ext cx="3024336" cy="2862322"/>
          </a:xfrm>
          <a:prstGeom prst="rect">
            <a:avLst/>
          </a:prstGeom>
          <a:noFill/>
        </p:spPr>
        <p:txBody>
          <a:bodyPr wrap="square">
            <a:spAutoFit/>
          </a:bodyPr>
          <a:lstStyle/>
          <a:p>
            <a:r>
              <a:rPr lang="en-GB" dirty="0"/>
              <a:t>A traditional tool used by plasterers, before plasterboard was widely used, to cut wooden laths when lathing. Also used for hacking off old sand–lime plaster from walls and for hammering in plasterboard nails.</a:t>
            </a:r>
          </a:p>
        </p:txBody>
      </p:sp>
      <p:sp>
        <p:nvSpPr>
          <p:cNvPr id="3" name="Content Placeholder 2">
            <a:extLst>
              <a:ext uri="{FF2B5EF4-FFF2-40B4-BE49-F238E27FC236}">
                <a16:creationId xmlns:a16="http://schemas.microsoft.com/office/drawing/2014/main" id="{90E08956-7EA0-4FBC-5D3D-92A7C50920FC}"/>
              </a:ext>
            </a:extLst>
          </p:cNvPr>
          <p:cNvSpPr>
            <a:spLocks noGrp="1"/>
          </p:cNvSpPr>
          <p:nvPr>
            <p:ph sz="quarter" idx="10"/>
          </p:nvPr>
        </p:nvSpPr>
        <p:spPr/>
        <p:txBody>
          <a:bodyPr/>
          <a:lstStyle/>
          <a:p>
            <a:endParaRPr lang="en-GB"/>
          </a:p>
        </p:txBody>
      </p:sp>
      <p:sp>
        <p:nvSpPr>
          <p:cNvPr id="6" name="TextBox 5">
            <a:extLst>
              <a:ext uri="{FF2B5EF4-FFF2-40B4-BE49-F238E27FC236}">
                <a16:creationId xmlns:a16="http://schemas.microsoft.com/office/drawing/2014/main" id="{E6683B5D-9350-6BA0-3280-B0D92350F43D}"/>
              </a:ext>
            </a:extLst>
          </p:cNvPr>
          <p:cNvSpPr txBox="1"/>
          <p:nvPr/>
        </p:nvSpPr>
        <p:spPr>
          <a:xfrm>
            <a:off x="5076056" y="3028890"/>
            <a:ext cx="3024336" cy="400110"/>
          </a:xfrm>
          <a:prstGeom prst="rect">
            <a:avLst/>
          </a:prstGeom>
          <a:noFill/>
          <a:ln>
            <a:solidFill>
              <a:schemeClr val="tx1"/>
            </a:solidFill>
          </a:ln>
        </p:spPr>
        <p:txBody>
          <a:bodyPr wrap="square">
            <a:spAutoFit/>
          </a:bodyPr>
          <a:lstStyle/>
          <a:p>
            <a:pPr algn="ctr"/>
            <a:r>
              <a:rPr lang="en-GB" dirty="0">
                <a:hlinkClick r:id="rId3"/>
              </a:rPr>
              <a:t>Image of Lath Hammer</a:t>
            </a:r>
            <a:endParaRPr lang="en-GB" dirty="0"/>
          </a:p>
        </p:txBody>
      </p:sp>
    </p:spTree>
    <p:extLst>
      <p:ext uri="{BB962C8B-B14F-4D97-AF65-F5344CB8AC3E}">
        <p14:creationId xmlns:p14="http://schemas.microsoft.com/office/powerpoint/2010/main" val="1623579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20E28-70D9-D584-371E-FB2C87D51A64}"/>
              </a:ext>
            </a:extLst>
          </p:cNvPr>
          <p:cNvSpPr>
            <a:spLocks noGrp="1"/>
          </p:cNvSpPr>
          <p:nvPr>
            <p:ph type="title"/>
          </p:nvPr>
        </p:nvSpPr>
        <p:spPr/>
        <p:txBody>
          <a:bodyPr/>
          <a:lstStyle/>
          <a:p>
            <a:r>
              <a:rPr lang="en-GB" dirty="0"/>
              <a:t>Types of pre-1919 plasterwork</a:t>
            </a:r>
            <a:endParaRPr dirty="0"/>
          </a:p>
        </p:txBody>
      </p:sp>
      <p:sp>
        <p:nvSpPr>
          <p:cNvPr id="3" name="Content Placeholder 2">
            <a:extLst>
              <a:ext uri="{FF2B5EF4-FFF2-40B4-BE49-F238E27FC236}">
                <a16:creationId xmlns:a16="http://schemas.microsoft.com/office/drawing/2014/main" id="{5C5123B8-9432-EE25-3AF5-BB96D6FFC419}"/>
              </a:ext>
            </a:extLst>
          </p:cNvPr>
          <p:cNvSpPr>
            <a:spLocks noGrp="1"/>
          </p:cNvSpPr>
          <p:nvPr>
            <p:ph sz="quarter" idx="10"/>
          </p:nvPr>
        </p:nvSpPr>
        <p:spPr>
          <a:xfrm>
            <a:off x="437459" y="1415500"/>
            <a:ext cx="8147248" cy="4317756"/>
          </a:xfrm>
        </p:spPr>
        <p:txBody>
          <a:bodyPr/>
          <a:lstStyle/>
          <a:p>
            <a:r>
              <a:rPr lang="en-GB" dirty="0"/>
              <a:t>Plasterwork pre-1919 was fibrous plasterwork consisting of ornamental enriched designs dating back many years and, today, this is classed as heritage work.</a:t>
            </a:r>
          </a:p>
          <a:p>
            <a:endParaRPr lang="en-GB" dirty="0"/>
          </a:p>
          <a:p>
            <a:endParaRPr lang="en-GB" dirty="0"/>
          </a:p>
          <a:p>
            <a:endParaRPr lang="en-GB" dirty="0"/>
          </a:p>
          <a:p>
            <a:endParaRPr lang="en-GB" dirty="0"/>
          </a:p>
          <a:p>
            <a:endParaRPr dirty="0"/>
          </a:p>
        </p:txBody>
      </p:sp>
      <p:pic>
        <p:nvPicPr>
          <p:cNvPr id="6" name="Picture 5">
            <a:extLst>
              <a:ext uri="{FF2B5EF4-FFF2-40B4-BE49-F238E27FC236}">
                <a16:creationId xmlns:a16="http://schemas.microsoft.com/office/drawing/2014/main" id="{12CE2212-DAD5-4390-B0D2-67352A633E1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19872" y="2562180"/>
            <a:ext cx="4320480" cy="2880320"/>
          </a:xfrm>
          <a:prstGeom prst="rect">
            <a:avLst/>
          </a:prstGeom>
        </p:spPr>
      </p:pic>
    </p:spTree>
    <p:extLst>
      <p:ext uri="{BB962C8B-B14F-4D97-AF65-F5344CB8AC3E}">
        <p14:creationId xmlns:p14="http://schemas.microsoft.com/office/powerpoint/2010/main" val="1760842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EE188-8DB1-DFFF-10A3-75A29F19B427}"/>
              </a:ext>
            </a:extLst>
          </p:cNvPr>
          <p:cNvSpPr>
            <a:spLocks noGrp="1"/>
          </p:cNvSpPr>
          <p:nvPr>
            <p:ph type="title"/>
          </p:nvPr>
        </p:nvSpPr>
        <p:spPr/>
        <p:txBody>
          <a:bodyPr/>
          <a:lstStyle/>
          <a:p>
            <a:r>
              <a:rPr lang="en-GB" dirty="0"/>
              <a:t>Wooden float</a:t>
            </a:r>
            <a:endParaRPr lang="en-GB" sz="1000" dirty="0"/>
          </a:p>
        </p:txBody>
      </p:sp>
      <p:sp>
        <p:nvSpPr>
          <p:cNvPr id="4" name="TextBox 3">
            <a:extLst>
              <a:ext uri="{FF2B5EF4-FFF2-40B4-BE49-F238E27FC236}">
                <a16:creationId xmlns:a16="http://schemas.microsoft.com/office/drawing/2014/main" id="{DDE76D8D-D8F6-311F-16AB-0EAA9250C5DA}"/>
              </a:ext>
            </a:extLst>
          </p:cNvPr>
          <p:cNvSpPr txBox="1"/>
          <p:nvPr/>
        </p:nvSpPr>
        <p:spPr>
          <a:xfrm>
            <a:off x="457200" y="1455575"/>
            <a:ext cx="2630810" cy="1015663"/>
          </a:xfrm>
          <a:prstGeom prst="rect">
            <a:avLst/>
          </a:prstGeom>
          <a:noFill/>
        </p:spPr>
        <p:txBody>
          <a:bodyPr wrap="square">
            <a:spAutoFit/>
          </a:bodyPr>
          <a:lstStyle/>
          <a:p>
            <a:r>
              <a:rPr lang="en-GB" dirty="0"/>
              <a:t>Used to consolidate screed, as well as to provide a finish. </a:t>
            </a:r>
          </a:p>
        </p:txBody>
      </p:sp>
      <p:sp>
        <p:nvSpPr>
          <p:cNvPr id="3" name="Content Placeholder 2">
            <a:extLst>
              <a:ext uri="{FF2B5EF4-FFF2-40B4-BE49-F238E27FC236}">
                <a16:creationId xmlns:a16="http://schemas.microsoft.com/office/drawing/2014/main" id="{C82A794A-31E7-2C90-0EE5-BD3AF1CBD9A4}"/>
              </a:ext>
            </a:extLst>
          </p:cNvPr>
          <p:cNvSpPr>
            <a:spLocks noGrp="1"/>
          </p:cNvSpPr>
          <p:nvPr>
            <p:ph sz="quarter" idx="10"/>
          </p:nvPr>
        </p:nvSpPr>
        <p:spPr/>
        <p:txBody>
          <a:bodyPr/>
          <a:lstStyle/>
          <a:p>
            <a:endParaRPr lang="en-GB"/>
          </a:p>
        </p:txBody>
      </p:sp>
      <p:pic>
        <p:nvPicPr>
          <p:cNvPr id="7" name="Picture 6">
            <a:extLst>
              <a:ext uri="{FF2B5EF4-FFF2-40B4-BE49-F238E27FC236}">
                <a16:creationId xmlns:a16="http://schemas.microsoft.com/office/drawing/2014/main" id="{E9A7C488-BCB1-DB94-18CA-7BE716960AC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5364088" y="1822512"/>
            <a:ext cx="2234800" cy="3212976"/>
          </a:xfrm>
          <a:prstGeom prst="rect">
            <a:avLst/>
          </a:prstGeom>
        </p:spPr>
      </p:pic>
    </p:spTree>
    <p:extLst>
      <p:ext uri="{BB962C8B-B14F-4D97-AF65-F5344CB8AC3E}">
        <p14:creationId xmlns:p14="http://schemas.microsoft.com/office/powerpoint/2010/main" val="1156408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5603-4078-C7E6-645A-739148384D77}"/>
              </a:ext>
            </a:extLst>
          </p:cNvPr>
          <p:cNvSpPr>
            <a:spLocks noGrp="1"/>
          </p:cNvSpPr>
          <p:nvPr>
            <p:ph type="title"/>
          </p:nvPr>
        </p:nvSpPr>
        <p:spPr/>
        <p:txBody>
          <a:bodyPr/>
          <a:lstStyle/>
          <a:p>
            <a:r>
              <a:rPr lang="en-GB" dirty="0"/>
              <a:t>Casting brushes</a:t>
            </a:r>
            <a:endParaRPr lang="en-GB" sz="1000" dirty="0"/>
          </a:p>
        </p:txBody>
      </p:sp>
      <p:sp>
        <p:nvSpPr>
          <p:cNvPr id="4" name="TextBox 3">
            <a:extLst>
              <a:ext uri="{FF2B5EF4-FFF2-40B4-BE49-F238E27FC236}">
                <a16:creationId xmlns:a16="http://schemas.microsoft.com/office/drawing/2014/main" id="{6E127571-0E7E-AF70-84C8-6B4B97EC4453}"/>
              </a:ext>
            </a:extLst>
          </p:cNvPr>
          <p:cNvSpPr txBox="1"/>
          <p:nvPr/>
        </p:nvSpPr>
        <p:spPr>
          <a:xfrm>
            <a:off x="395536" y="1766972"/>
            <a:ext cx="8229600" cy="707886"/>
          </a:xfrm>
          <a:prstGeom prst="rect">
            <a:avLst/>
          </a:prstGeom>
          <a:noFill/>
        </p:spPr>
        <p:txBody>
          <a:bodyPr wrap="square">
            <a:spAutoFit/>
          </a:bodyPr>
          <a:lstStyle/>
          <a:p>
            <a:r>
              <a:rPr lang="en-GB" dirty="0"/>
              <a:t>Used to brush plaster into enrichments in reverse moulding and then to brush and splash plaster when casting.</a:t>
            </a:r>
          </a:p>
        </p:txBody>
      </p:sp>
    </p:spTree>
    <p:extLst>
      <p:ext uri="{BB962C8B-B14F-4D97-AF65-F5344CB8AC3E}">
        <p14:creationId xmlns:p14="http://schemas.microsoft.com/office/powerpoint/2010/main" val="2491185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89B35-3DFA-4ACE-BCB1-DF431FC6546E}"/>
              </a:ext>
            </a:extLst>
          </p:cNvPr>
          <p:cNvSpPr>
            <a:spLocks noGrp="1"/>
          </p:cNvSpPr>
          <p:nvPr>
            <p:ph type="title"/>
          </p:nvPr>
        </p:nvSpPr>
        <p:spPr/>
        <p:txBody>
          <a:bodyPr/>
          <a:lstStyle/>
          <a:p>
            <a:r>
              <a:rPr lang="en-GB" dirty="0"/>
              <a:t>Water level</a:t>
            </a:r>
            <a:endParaRPr lang="en-GB" sz="1000" b="0" dirty="0">
              <a:solidFill>
                <a:schemeClr val="tx1"/>
              </a:solidFill>
            </a:endParaRPr>
          </a:p>
        </p:txBody>
      </p:sp>
      <p:sp>
        <p:nvSpPr>
          <p:cNvPr id="3" name="Content Placeholder 2">
            <a:extLst>
              <a:ext uri="{FF2B5EF4-FFF2-40B4-BE49-F238E27FC236}">
                <a16:creationId xmlns:a16="http://schemas.microsoft.com/office/drawing/2014/main" id="{3B7BBF0D-0E7D-4880-B48D-F870F2B0E0D8}"/>
              </a:ext>
            </a:extLst>
          </p:cNvPr>
          <p:cNvSpPr>
            <a:spLocks noGrp="1"/>
          </p:cNvSpPr>
          <p:nvPr>
            <p:ph sz="quarter" idx="10"/>
          </p:nvPr>
        </p:nvSpPr>
        <p:spPr/>
        <p:txBody>
          <a:bodyPr/>
          <a:lstStyle/>
          <a:p>
            <a:endParaRPr lang="en-GB" dirty="0"/>
          </a:p>
          <a:p>
            <a:endParaRPr lang="en-GB" dirty="0"/>
          </a:p>
          <a:p>
            <a:endParaRPr lang="en-GB" dirty="0"/>
          </a:p>
          <a:p>
            <a:endParaRPr lang="en-GB" dirty="0"/>
          </a:p>
        </p:txBody>
      </p:sp>
      <p:pic>
        <p:nvPicPr>
          <p:cNvPr id="4" name="Picture 3">
            <a:extLst>
              <a:ext uri="{FF2B5EF4-FFF2-40B4-BE49-F238E27FC236}">
                <a16:creationId xmlns:a16="http://schemas.microsoft.com/office/drawing/2014/main" id="{11434F45-D6F4-4A2E-970F-FE9D8F9E6B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99148" y="2035800"/>
            <a:ext cx="4572000" cy="3200400"/>
          </a:xfrm>
          <a:prstGeom prst="rect">
            <a:avLst/>
          </a:prstGeom>
        </p:spPr>
      </p:pic>
      <p:sp>
        <p:nvSpPr>
          <p:cNvPr id="6" name="TextBox 5">
            <a:extLst>
              <a:ext uri="{FF2B5EF4-FFF2-40B4-BE49-F238E27FC236}">
                <a16:creationId xmlns:a16="http://schemas.microsoft.com/office/drawing/2014/main" id="{3D557312-05A7-C69D-C9BE-4B7BDEFCC1AB}"/>
              </a:ext>
            </a:extLst>
          </p:cNvPr>
          <p:cNvSpPr txBox="1"/>
          <p:nvPr/>
        </p:nvSpPr>
        <p:spPr>
          <a:xfrm>
            <a:off x="422900" y="2132856"/>
            <a:ext cx="2862064" cy="1015663"/>
          </a:xfrm>
          <a:prstGeom prst="rect">
            <a:avLst/>
          </a:prstGeom>
          <a:noFill/>
        </p:spPr>
        <p:txBody>
          <a:bodyPr wrap="square">
            <a:spAutoFit/>
          </a:bodyPr>
          <a:lstStyle/>
          <a:p>
            <a:r>
              <a:rPr lang="en-GB" dirty="0"/>
              <a:t>Used for setting a datum line, particularly in floor screeding.</a:t>
            </a:r>
          </a:p>
        </p:txBody>
      </p:sp>
      <p:sp>
        <p:nvSpPr>
          <p:cNvPr id="8" name="TextBox 7">
            <a:extLst>
              <a:ext uri="{FF2B5EF4-FFF2-40B4-BE49-F238E27FC236}">
                <a16:creationId xmlns:a16="http://schemas.microsoft.com/office/drawing/2014/main" id="{7E5DDBA5-ADB8-79C4-6B3B-D5F4E04A0CFB}"/>
              </a:ext>
            </a:extLst>
          </p:cNvPr>
          <p:cNvSpPr txBox="1"/>
          <p:nvPr/>
        </p:nvSpPr>
        <p:spPr>
          <a:xfrm>
            <a:off x="4246384" y="5544556"/>
            <a:ext cx="4474840" cy="338554"/>
          </a:xfrm>
          <a:prstGeom prst="rect">
            <a:avLst/>
          </a:prstGeom>
          <a:noFill/>
          <a:ln>
            <a:noFill/>
          </a:ln>
        </p:spPr>
        <p:txBody>
          <a:bodyPr wrap="square" rtlCol="0">
            <a:spAutoFit/>
          </a:bodyPr>
          <a:lstStyle/>
          <a:p>
            <a:pPr algn="ctr"/>
            <a:r>
              <a:rPr lang="en-GB" sz="800" dirty="0"/>
              <a:t>Photo credit: </a:t>
            </a:r>
            <a:r>
              <a:rPr lang="en-GB" sz="800" dirty="0" err="1"/>
              <a:t>user:Obersachse</a:t>
            </a:r>
            <a:endParaRPr lang="en-GB" sz="800" dirty="0"/>
          </a:p>
          <a:p>
            <a:pPr algn="ctr"/>
            <a:r>
              <a:rPr lang="en-GB" sz="800" dirty="0"/>
              <a:t>Available at </a:t>
            </a:r>
            <a:r>
              <a:rPr lang="en-GB" sz="800" dirty="0">
                <a:hlinkClick r:id="rId3"/>
              </a:rPr>
              <a:t>https://commons.wikimedia.org/wiki/File:Schlauchwaage_Schematik.svg</a:t>
            </a:r>
            <a:r>
              <a:rPr lang="en-GB" sz="800" dirty="0"/>
              <a:t> </a:t>
            </a:r>
          </a:p>
        </p:txBody>
      </p:sp>
    </p:spTree>
    <p:extLst>
      <p:ext uri="{BB962C8B-B14F-4D97-AF65-F5344CB8AC3E}">
        <p14:creationId xmlns:p14="http://schemas.microsoft.com/office/powerpoint/2010/main" val="22587125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16B7-8F96-3DD2-AA77-B1C636F10046}"/>
              </a:ext>
            </a:extLst>
          </p:cNvPr>
          <p:cNvSpPr>
            <a:spLocks noGrp="1"/>
          </p:cNvSpPr>
          <p:nvPr>
            <p:ph type="title"/>
          </p:nvPr>
        </p:nvSpPr>
        <p:spPr/>
        <p:txBody>
          <a:bodyPr/>
          <a:lstStyle/>
          <a:p>
            <a:r>
              <a:rPr lang="en-GB" dirty="0"/>
              <a:t>Follow the link for further research</a:t>
            </a:r>
          </a:p>
        </p:txBody>
      </p:sp>
      <p:sp>
        <p:nvSpPr>
          <p:cNvPr id="3" name="Content Placeholder 2">
            <a:extLst>
              <a:ext uri="{FF2B5EF4-FFF2-40B4-BE49-F238E27FC236}">
                <a16:creationId xmlns:a16="http://schemas.microsoft.com/office/drawing/2014/main" id="{464B483E-3498-E88A-4E7A-B8CDD914906D}"/>
              </a:ext>
            </a:extLst>
          </p:cNvPr>
          <p:cNvSpPr>
            <a:spLocks noGrp="1"/>
          </p:cNvSpPr>
          <p:nvPr>
            <p:ph sz="quarter" idx="10"/>
          </p:nvPr>
        </p:nvSpPr>
        <p:spPr>
          <a:xfrm>
            <a:off x="457200" y="1988840"/>
            <a:ext cx="8229600" cy="3771160"/>
          </a:xfrm>
        </p:spPr>
        <p:txBody>
          <a:bodyPr/>
          <a:lstStyle/>
          <a:p>
            <a:pPr algn="ctr"/>
            <a:r>
              <a:rPr lang="en-US" dirty="0">
                <a:hlinkClick r:id="rId3"/>
              </a:rPr>
              <a:t>Understanding Traditional (pre-1919) and Historic Buildings for Construction and Built Environment Courses</a:t>
            </a:r>
            <a:r>
              <a:rPr lang="en-GB" dirty="0"/>
              <a:t> </a:t>
            </a:r>
          </a:p>
        </p:txBody>
      </p:sp>
    </p:spTree>
    <p:extLst>
      <p:ext uri="{BB962C8B-B14F-4D97-AF65-F5344CB8AC3E}">
        <p14:creationId xmlns:p14="http://schemas.microsoft.com/office/powerpoint/2010/main" val="909688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9E017-29D1-E68B-9F88-A5BF8DD1227B}"/>
              </a:ext>
            </a:extLst>
          </p:cNvPr>
          <p:cNvSpPr>
            <a:spLocks noGrp="1"/>
          </p:cNvSpPr>
          <p:nvPr>
            <p:ph type="title"/>
          </p:nvPr>
        </p:nvSpPr>
        <p:spPr/>
        <p:txBody>
          <a:bodyPr/>
          <a:lstStyle/>
          <a:p>
            <a:r>
              <a:rPr lang="en-GB" dirty="0"/>
              <a:t>Types of moulding work</a:t>
            </a:r>
          </a:p>
        </p:txBody>
      </p:sp>
      <p:sp>
        <p:nvSpPr>
          <p:cNvPr id="4" name="Content Placeholder 3">
            <a:extLst>
              <a:ext uri="{FF2B5EF4-FFF2-40B4-BE49-F238E27FC236}">
                <a16:creationId xmlns:a16="http://schemas.microsoft.com/office/drawing/2014/main" id="{7FC43E38-750F-341A-DB0B-D3925C99EC07}"/>
              </a:ext>
            </a:extLst>
          </p:cNvPr>
          <p:cNvSpPr>
            <a:spLocks noGrp="1"/>
          </p:cNvSpPr>
          <p:nvPr>
            <p:ph sz="quarter" idx="10"/>
          </p:nvPr>
        </p:nvSpPr>
        <p:spPr>
          <a:xfrm>
            <a:off x="457200" y="1512000"/>
            <a:ext cx="2458616" cy="4248000"/>
          </a:xfrm>
        </p:spPr>
        <p:txBody>
          <a:bodyPr/>
          <a:lstStyle/>
          <a:p>
            <a:r>
              <a:rPr lang="en-GB" dirty="0"/>
              <a:t>This picture shows the different types of plaster moulding. </a:t>
            </a:r>
          </a:p>
        </p:txBody>
      </p:sp>
      <p:pic>
        <p:nvPicPr>
          <p:cNvPr id="9" name="Picture 8">
            <a:extLst>
              <a:ext uri="{FF2B5EF4-FFF2-40B4-BE49-F238E27FC236}">
                <a16:creationId xmlns:a16="http://schemas.microsoft.com/office/drawing/2014/main" id="{EE1E3E54-D447-E7B4-BFF3-D1AED8BD9F0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43808" y="1390588"/>
            <a:ext cx="6249151" cy="4606368"/>
          </a:xfrm>
          <a:prstGeom prst="rect">
            <a:avLst/>
          </a:prstGeom>
        </p:spPr>
      </p:pic>
    </p:spTree>
    <p:extLst>
      <p:ext uri="{BB962C8B-B14F-4D97-AF65-F5344CB8AC3E}">
        <p14:creationId xmlns:p14="http://schemas.microsoft.com/office/powerpoint/2010/main" val="3043465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65209-FF9B-40BA-921E-CE17BDBC4BFA}"/>
              </a:ext>
            </a:extLst>
          </p:cNvPr>
          <p:cNvSpPr>
            <a:spLocks noGrp="1"/>
          </p:cNvSpPr>
          <p:nvPr>
            <p:ph type="title"/>
          </p:nvPr>
        </p:nvSpPr>
        <p:spPr/>
        <p:txBody>
          <a:bodyPr/>
          <a:lstStyle/>
          <a:p>
            <a:r>
              <a:rPr lang="en-GB" dirty="0"/>
              <a:t>Types of construction</a:t>
            </a:r>
          </a:p>
        </p:txBody>
      </p:sp>
      <p:sp>
        <p:nvSpPr>
          <p:cNvPr id="3" name="Content Placeholder 2">
            <a:extLst>
              <a:ext uri="{FF2B5EF4-FFF2-40B4-BE49-F238E27FC236}">
                <a16:creationId xmlns:a16="http://schemas.microsoft.com/office/drawing/2014/main" id="{6CB94AFF-9B97-4F27-8636-F237C1F51422}"/>
              </a:ext>
            </a:extLst>
          </p:cNvPr>
          <p:cNvSpPr>
            <a:spLocks noGrp="1"/>
          </p:cNvSpPr>
          <p:nvPr>
            <p:ph sz="quarter" idx="10"/>
          </p:nvPr>
        </p:nvSpPr>
        <p:spPr/>
        <p:txBody>
          <a:bodyPr/>
          <a:lstStyle/>
          <a:p>
            <a:r>
              <a:rPr lang="en-GB" dirty="0"/>
              <a:t>Walls were mainly solid construction, being either built from brick or stone which contained timber lintels above doorways and windows.</a:t>
            </a:r>
          </a:p>
          <a:p>
            <a:r>
              <a:rPr lang="en-GB" dirty="0"/>
              <a:t>Floors were either suspended, with timber floorboards or covered with flag stones, clay tiles or slate.</a:t>
            </a:r>
          </a:p>
          <a:p>
            <a:r>
              <a:rPr lang="en-GB" dirty="0"/>
              <a:t>Partitions and ceilings were constructed of timber and covered with lath and plaster.</a:t>
            </a:r>
          </a:p>
          <a:p>
            <a:r>
              <a:rPr lang="en-GB" dirty="0"/>
              <a:t>Roofs were covered in slate fixed to timber laths and the underside was plastered with lime mortar.</a:t>
            </a:r>
          </a:p>
          <a:p>
            <a:r>
              <a:rPr lang="en-GB" dirty="0"/>
              <a:t>Some walls would contain slate or bitumen damp courses and no foundation, leading to rising moisture from the ground.</a:t>
            </a:r>
          </a:p>
          <a:p>
            <a:endParaRPr lang="en-GB" dirty="0"/>
          </a:p>
          <a:p>
            <a:endParaRPr lang="en-GB" dirty="0"/>
          </a:p>
        </p:txBody>
      </p:sp>
    </p:spTree>
    <p:extLst>
      <p:ext uri="{BB962C8B-B14F-4D97-AF65-F5344CB8AC3E}">
        <p14:creationId xmlns:p14="http://schemas.microsoft.com/office/powerpoint/2010/main" val="3855801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7A25E-CED9-C78C-55AE-444CFA22153A}"/>
              </a:ext>
            </a:extLst>
          </p:cNvPr>
          <p:cNvSpPr>
            <a:spLocks noGrp="1"/>
          </p:cNvSpPr>
          <p:nvPr>
            <p:ph type="title"/>
          </p:nvPr>
        </p:nvSpPr>
        <p:spPr/>
        <p:txBody>
          <a:bodyPr/>
          <a:lstStyle/>
          <a:p>
            <a:r>
              <a:rPr lang="en-GB" dirty="0"/>
              <a:t>Lime plastering</a:t>
            </a:r>
          </a:p>
        </p:txBody>
      </p:sp>
      <p:sp>
        <p:nvSpPr>
          <p:cNvPr id="3" name="Content Placeholder 2">
            <a:extLst>
              <a:ext uri="{FF2B5EF4-FFF2-40B4-BE49-F238E27FC236}">
                <a16:creationId xmlns:a16="http://schemas.microsoft.com/office/drawing/2014/main" id="{D5B73853-3387-2E19-4F48-5934554B307B}"/>
              </a:ext>
            </a:extLst>
          </p:cNvPr>
          <p:cNvSpPr>
            <a:spLocks noGrp="1"/>
          </p:cNvSpPr>
          <p:nvPr>
            <p:ph sz="quarter" idx="10"/>
          </p:nvPr>
        </p:nvSpPr>
        <p:spPr>
          <a:xfrm>
            <a:off x="457200" y="1512000"/>
            <a:ext cx="8229600" cy="1098106"/>
          </a:xfrm>
        </p:spPr>
        <p:txBody>
          <a:bodyPr/>
          <a:lstStyle/>
          <a:p>
            <a:pPr>
              <a:lnSpc>
                <a:spcPct val="100000"/>
              </a:lnSpc>
              <a:spcAft>
                <a:spcPts val="400"/>
              </a:spcAft>
            </a:pPr>
            <a:r>
              <a:rPr lang="en-GB" dirty="0"/>
              <a:t>Traditional materials, such as lime mortar, would be used to plaster the walls. This allowed moisture to evaporate naturally. However, lime-based plasters are slow-setting and weak.</a:t>
            </a:r>
          </a:p>
        </p:txBody>
      </p:sp>
      <p:sp>
        <p:nvSpPr>
          <p:cNvPr id="6" name="TextBox 5">
            <a:extLst>
              <a:ext uri="{FF2B5EF4-FFF2-40B4-BE49-F238E27FC236}">
                <a16:creationId xmlns:a16="http://schemas.microsoft.com/office/drawing/2014/main" id="{CF2A13D8-1C12-D634-CD1D-CDAC813F9950}"/>
              </a:ext>
            </a:extLst>
          </p:cNvPr>
          <p:cNvSpPr txBox="1"/>
          <p:nvPr/>
        </p:nvSpPr>
        <p:spPr>
          <a:xfrm>
            <a:off x="4932040" y="3649787"/>
            <a:ext cx="3024336" cy="584775"/>
          </a:xfrm>
          <a:prstGeom prst="rect">
            <a:avLst/>
          </a:prstGeom>
          <a:noFill/>
          <a:ln>
            <a:solidFill>
              <a:schemeClr val="tx1"/>
            </a:solidFill>
          </a:ln>
        </p:spPr>
        <p:txBody>
          <a:bodyPr wrap="square">
            <a:spAutoFit/>
          </a:bodyPr>
          <a:lstStyle/>
          <a:p>
            <a:pPr algn="ctr">
              <a:lnSpc>
                <a:spcPct val="100000"/>
              </a:lnSpc>
              <a:spcAft>
                <a:spcPts val="400"/>
              </a:spcAft>
            </a:pPr>
            <a:r>
              <a:rPr lang="en-GB" sz="1600" dirty="0">
                <a:hlinkClick r:id="rId3"/>
              </a:rPr>
              <a:t>Image of lime torching on the underside of slate</a:t>
            </a:r>
            <a:endParaRPr lang="en-GB" sz="1600" dirty="0"/>
          </a:p>
        </p:txBody>
      </p:sp>
      <p:sp>
        <p:nvSpPr>
          <p:cNvPr id="5" name="TextBox 4">
            <a:extLst>
              <a:ext uri="{FF2B5EF4-FFF2-40B4-BE49-F238E27FC236}">
                <a16:creationId xmlns:a16="http://schemas.microsoft.com/office/drawing/2014/main" id="{CB9875BC-4C4A-F380-B7E7-249D6DBDCE07}"/>
              </a:ext>
            </a:extLst>
          </p:cNvPr>
          <p:cNvSpPr txBox="1"/>
          <p:nvPr/>
        </p:nvSpPr>
        <p:spPr>
          <a:xfrm>
            <a:off x="1475656" y="3649788"/>
            <a:ext cx="1944215" cy="584775"/>
          </a:xfrm>
          <a:prstGeom prst="rect">
            <a:avLst/>
          </a:prstGeom>
          <a:noFill/>
          <a:ln>
            <a:solidFill>
              <a:schemeClr val="tx1"/>
            </a:solidFill>
          </a:ln>
        </p:spPr>
        <p:txBody>
          <a:bodyPr wrap="square">
            <a:spAutoFit/>
          </a:bodyPr>
          <a:lstStyle/>
          <a:p>
            <a:pPr algn="ctr">
              <a:lnSpc>
                <a:spcPct val="100000"/>
              </a:lnSpc>
              <a:spcAft>
                <a:spcPts val="400"/>
              </a:spcAft>
            </a:pPr>
            <a:r>
              <a:rPr lang="en-GB" sz="1600" dirty="0">
                <a:hlinkClick r:id="rId4"/>
              </a:rPr>
              <a:t>Example image of lime plaster</a:t>
            </a:r>
            <a:endParaRPr lang="en-GB" sz="1600" dirty="0"/>
          </a:p>
        </p:txBody>
      </p:sp>
    </p:spTree>
    <p:extLst>
      <p:ext uri="{BB962C8B-B14F-4D97-AF65-F5344CB8AC3E}">
        <p14:creationId xmlns:p14="http://schemas.microsoft.com/office/powerpoint/2010/main" val="2906225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8E835-F892-EF4F-C38B-1A8BBE115CA9}"/>
              </a:ext>
            </a:extLst>
          </p:cNvPr>
          <p:cNvSpPr>
            <a:spLocks noGrp="1"/>
          </p:cNvSpPr>
          <p:nvPr>
            <p:ph type="title"/>
          </p:nvPr>
        </p:nvSpPr>
        <p:spPr/>
        <p:txBody>
          <a:bodyPr/>
          <a:lstStyle/>
          <a:p>
            <a:r>
              <a:rPr lang="en-GB" dirty="0"/>
              <a:t>Hydraulic lime </a:t>
            </a:r>
          </a:p>
        </p:txBody>
      </p:sp>
      <p:sp>
        <p:nvSpPr>
          <p:cNvPr id="3" name="Content Placeholder 2">
            <a:extLst>
              <a:ext uri="{FF2B5EF4-FFF2-40B4-BE49-F238E27FC236}">
                <a16:creationId xmlns:a16="http://schemas.microsoft.com/office/drawing/2014/main" id="{3B0EF901-DE65-1EC0-3BDE-ADE14D1747FB}"/>
              </a:ext>
            </a:extLst>
          </p:cNvPr>
          <p:cNvSpPr>
            <a:spLocks noGrp="1"/>
          </p:cNvSpPr>
          <p:nvPr>
            <p:ph sz="quarter" idx="10"/>
          </p:nvPr>
        </p:nvSpPr>
        <p:spPr>
          <a:xfrm>
            <a:off x="457200" y="1512000"/>
            <a:ext cx="8229600" cy="4509288"/>
          </a:xfrm>
        </p:spPr>
        <p:txBody>
          <a:bodyPr/>
          <a:lstStyle/>
          <a:p>
            <a:pPr algn="l">
              <a:buFont typeface="Arial" panose="020B0604020202020204" pitchFamily="34" charset="0"/>
              <a:buChar char="•"/>
            </a:pPr>
            <a:endParaRPr lang="en-GB" b="0" i="0" dirty="0">
              <a:solidFill>
                <a:srgbClr val="636363"/>
              </a:solidFill>
              <a:effectLst/>
              <a:latin typeface="Lato" panose="020F0502020204030203" pitchFamily="34" charset="0"/>
            </a:endParaRPr>
          </a:p>
          <a:p>
            <a:pPr algn="l">
              <a:buFont typeface="Arial" panose="020B0604020202020204" pitchFamily="34" charset="0"/>
              <a:buChar char="•"/>
            </a:pPr>
            <a:endParaRPr lang="en-GB" dirty="0">
              <a:solidFill>
                <a:srgbClr val="636363"/>
              </a:solidFill>
              <a:latin typeface="Lato" panose="020F0502020204030203" pitchFamily="34" charset="0"/>
            </a:endParaRPr>
          </a:p>
          <a:p>
            <a:pPr algn="l">
              <a:buFont typeface="Arial" panose="020B0604020202020204" pitchFamily="34" charset="0"/>
              <a:buChar char="•"/>
            </a:pPr>
            <a:endParaRPr lang="en-GB" b="0" i="0" dirty="0">
              <a:solidFill>
                <a:srgbClr val="636363"/>
              </a:solidFill>
              <a:effectLst/>
              <a:latin typeface="Lato" panose="020F0502020204030203" pitchFamily="34" charset="0"/>
            </a:endParaRPr>
          </a:p>
          <a:p>
            <a:pPr algn="l"/>
            <a:endParaRPr lang="en-GB" sz="1600" i="0" dirty="0">
              <a:effectLst/>
              <a:latin typeface="Arial Body"/>
              <a:cs typeface="Arial" panose="020B0604020202020204" pitchFamily="34" charset="0"/>
            </a:endParaRPr>
          </a:p>
          <a:p>
            <a:pPr marL="285750" indent="-285750" algn="l">
              <a:lnSpc>
                <a:spcPct val="100000"/>
              </a:lnSpc>
              <a:buFont typeface="Wingdings" panose="05000000000000000000" pitchFamily="2" charset="2"/>
              <a:buChar char="§"/>
            </a:pPr>
            <a:r>
              <a:rPr lang="en-GB" sz="1600" i="0" dirty="0">
                <a:effectLst/>
                <a:latin typeface="Arial Body"/>
                <a:cs typeface="Arial" panose="020B0604020202020204" pitchFamily="34" charset="0"/>
              </a:rPr>
              <a:t>Feebly hydraulic lime (NHL 2) contains less than 12% clay, which means it is slower to set (about 20 days in water).</a:t>
            </a:r>
          </a:p>
          <a:p>
            <a:pPr marL="285750" indent="-285750" algn="l">
              <a:lnSpc>
                <a:spcPct val="100000"/>
              </a:lnSpc>
              <a:buFont typeface="Wingdings" panose="05000000000000000000" pitchFamily="2" charset="2"/>
              <a:buChar char="§"/>
            </a:pPr>
            <a:r>
              <a:rPr lang="en-GB" sz="1600" i="0" dirty="0">
                <a:effectLst/>
                <a:latin typeface="Arial Body"/>
                <a:cs typeface="Arial" panose="020B0604020202020204" pitchFamily="34" charset="0"/>
              </a:rPr>
              <a:t>Moderately hydraulic lime (NHL3.5) contains 12%–18% clay, which gives a slightly faster set (15–20 days in water).</a:t>
            </a:r>
          </a:p>
          <a:p>
            <a:pPr marL="285750" indent="-285750" algn="l">
              <a:lnSpc>
                <a:spcPct val="100000"/>
              </a:lnSpc>
              <a:buFont typeface="Wingdings" panose="05000000000000000000" pitchFamily="2" charset="2"/>
              <a:buChar char="§"/>
            </a:pPr>
            <a:r>
              <a:rPr lang="en-GB" sz="1600" i="0" dirty="0">
                <a:effectLst/>
                <a:latin typeface="Arial Body"/>
                <a:cs typeface="Arial" panose="020B0604020202020204" pitchFamily="34" charset="0"/>
              </a:rPr>
              <a:t>Eminently hydraulic lime (NHL5) has up to 25% clay content, which means that a much faster set is achieved (hours/days).</a:t>
            </a:r>
          </a:p>
        </p:txBody>
      </p:sp>
      <p:pic>
        <p:nvPicPr>
          <p:cNvPr id="5" name="Picture 4">
            <a:extLst>
              <a:ext uri="{FF2B5EF4-FFF2-40B4-BE49-F238E27FC236}">
                <a16:creationId xmlns:a16="http://schemas.microsoft.com/office/drawing/2014/main" id="{27B13642-B890-F86D-CEE3-7048A8D752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75656" y="1628800"/>
            <a:ext cx="5436096" cy="1800200"/>
          </a:xfrm>
          <a:prstGeom prst="rect">
            <a:avLst/>
          </a:prstGeom>
        </p:spPr>
      </p:pic>
    </p:spTree>
    <p:extLst>
      <p:ext uri="{BB962C8B-B14F-4D97-AF65-F5344CB8AC3E}">
        <p14:creationId xmlns:p14="http://schemas.microsoft.com/office/powerpoint/2010/main" val="1849560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5C18-A8CD-300D-71A7-F1CE31D71F5A}"/>
              </a:ext>
            </a:extLst>
          </p:cNvPr>
          <p:cNvSpPr>
            <a:spLocks noGrp="1"/>
          </p:cNvSpPr>
          <p:nvPr>
            <p:ph type="title"/>
          </p:nvPr>
        </p:nvSpPr>
        <p:spPr/>
        <p:txBody>
          <a:bodyPr/>
          <a:lstStyle/>
          <a:p>
            <a:r>
              <a:rPr lang="en-GB" dirty="0"/>
              <a:t>Hydrated lime</a:t>
            </a:r>
          </a:p>
        </p:txBody>
      </p:sp>
      <p:sp>
        <p:nvSpPr>
          <p:cNvPr id="3" name="Content Placeholder 2">
            <a:extLst>
              <a:ext uri="{FF2B5EF4-FFF2-40B4-BE49-F238E27FC236}">
                <a16:creationId xmlns:a16="http://schemas.microsoft.com/office/drawing/2014/main" id="{7A382A80-4D94-E54F-FB7E-40247B5CBC9E}"/>
              </a:ext>
            </a:extLst>
          </p:cNvPr>
          <p:cNvSpPr>
            <a:spLocks noGrp="1"/>
          </p:cNvSpPr>
          <p:nvPr>
            <p:ph sz="quarter" idx="10"/>
          </p:nvPr>
        </p:nvSpPr>
        <p:spPr>
          <a:xfrm>
            <a:off x="457200" y="1390588"/>
            <a:ext cx="8229600" cy="4248000"/>
          </a:xfrm>
        </p:spPr>
        <p:txBody>
          <a:bodyPr/>
          <a:lstStyle/>
          <a:p>
            <a:r>
              <a:rPr lang="en-GB" dirty="0"/>
              <a:t>Hydrated lime is also used for internal plastering. However, it does not contain a set like hydraulic lime. It will set far more slowly under </a:t>
            </a:r>
            <a:r>
              <a:rPr lang="en-GB" b="1" dirty="0"/>
              <a:t>carbonation.</a:t>
            </a:r>
          </a:p>
          <a:p>
            <a:r>
              <a:rPr lang="en-GB" dirty="0"/>
              <a:t>Hydrated lime is made into </a:t>
            </a:r>
            <a:r>
              <a:rPr lang="en-GB" b="1" dirty="0"/>
              <a:t>lime putty </a:t>
            </a:r>
            <a:r>
              <a:rPr lang="en-GB" dirty="0"/>
              <a:t>– a process that is carried out by soaking lime in water for a minimum of 24 hours.</a:t>
            </a:r>
          </a:p>
          <a:p>
            <a:r>
              <a:rPr lang="en-GB" dirty="0"/>
              <a:t>Using hydrated lime or putty can be deemed weaker than NHL, but it does have some benefits. Lime added to a cement-based mix will improve the mix’s workability and adhesion and help prevent shrinkage. Another benefit of lime is that it creates suction.</a:t>
            </a:r>
          </a:p>
          <a:p>
            <a:r>
              <a:rPr lang="en-GB" dirty="0"/>
              <a:t>Lime putty for internal plastering is used on lathwork or cob, which is weaker than solid backgrounds.</a:t>
            </a:r>
          </a:p>
          <a:p>
            <a:endParaRPr lang="en-GB" dirty="0"/>
          </a:p>
          <a:p>
            <a:endParaRPr lang="en-GB" dirty="0"/>
          </a:p>
          <a:p>
            <a:endParaRPr lang="en-GB" dirty="0"/>
          </a:p>
        </p:txBody>
      </p:sp>
      <p:sp>
        <p:nvSpPr>
          <p:cNvPr id="9" name="AutoShape 4" descr="Types of Lime">
            <a:extLst>
              <a:ext uri="{FF2B5EF4-FFF2-40B4-BE49-F238E27FC236}">
                <a16:creationId xmlns:a16="http://schemas.microsoft.com/office/drawing/2014/main" id="{47E45016-8567-EC8E-EFC1-1B315DEDE493}"/>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6" descr="Types of Lime">
            <a:extLst>
              <a:ext uri="{FF2B5EF4-FFF2-40B4-BE49-F238E27FC236}">
                <a16:creationId xmlns:a16="http://schemas.microsoft.com/office/drawing/2014/main" id="{4CC61987-6B8E-D9D2-EAF5-EC574F356DD1}"/>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031618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E1A91-1EC2-5E51-795D-D8BD96B5D98A}"/>
              </a:ext>
            </a:extLst>
          </p:cNvPr>
          <p:cNvSpPr>
            <a:spLocks noGrp="1"/>
          </p:cNvSpPr>
          <p:nvPr>
            <p:ph type="title"/>
          </p:nvPr>
        </p:nvSpPr>
        <p:spPr/>
        <p:txBody>
          <a:bodyPr/>
          <a:lstStyle/>
          <a:p>
            <a:r>
              <a:rPr lang="en-GB" dirty="0"/>
              <a:t>Listed buildings</a:t>
            </a:r>
          </a:p>
        </p:txBody>
      </p:sp>
      <p:sp>
        <p:nvSpPr>
          <p:cNvPr id="3" name="Content Placeholder 2">
            <a:extLst>
              <a:ext uri="{FF2B5EF4-FFF2-40B4-BE49-F238E27FC236}">
                <a16:creationId xmlns:a16="http://schemas.microsoft.com/office/drawing/2014/main" id="{8E0E9A62-3A27-0F4C-96EE-A60046C9737E}"/>
              </a:ext>
            </a:extLst>
          </p:cNvPr>
          <p:cNvSpPr>
            <a:spLocks noGrp="1"/>
          </p:cNvSpPr>
          <p:nvPr>
            <p:ph sz="quarter" idx="10"/>
          </p:nvPr>
        </p:nvSpPr>
        <p:spPr/>
        <p:txBody>
          <a:bodyPr/>
          <a:lstStyle/>
          <a:p>
            <a:r>
              <a:rPr lang="en-GB" dirty="0"/>
              <a:t>A </a:t>
            </a:r>
            <a:r>
              <a:rPr lang="en-GB" b="1" dirty="0"/>
              <a:t>listed building</a:t>
            </a:r>
            <a:r>
              <a:rPr lang="en-GB" dirty="0"/>
              <a:t> is a building, object or structure that has been judged to be of national importance in terms of architectural or historic interest. </a:t>
            </a:r>
          </a:p>
          <a:p>
            <a:r>
              <a:rPr lang="en-GB" dirty="0"/>
              <a:t>When a building is listed, it is listed in its entirety, which means that both the exterior and the interior are protected.</a:t>
            </a:r>
          </a:p>
          <a:p>
            <a:r>
              <a:rPr lang="en-GB" dirty="0"/>
              <a:t>These buildings are included on a special register, called the List of Buildings of Special Architectural or Historic Interest.</a:t>
            </a:r>
          </a:p>
          <a:p>
            <a:r>
              <a:rPr lang="en-GB" dirty="0"/>
              <a:t>Listed building control is a type of planning control, which protects buildings of special architectural or historical interest.</a:t>
            </a:r>
          </a:p>
          <a:p>
            <a:r>
              <a:rPr lang="en-GB" dirty="0"/>
              <a:t>Section 7 of the Planning (Listed Building and Conservation Areas) Act 1990 (LBCA Act) covers listed buildings.</a:t>
            </a:r>
          </a:p>
          <a:p>
            <a:endParaRPr lang="en-GB" dirty="0"/>
          </a:p>
        </p:txBody>
      </p:sp>
    </p:spTree>
    <p:extLst>
      <p:ext uri="{BB962C8B-B14F-4D97-AF65-F5344CB8AC3E}">
        <p14:creationId xmlns:p14="http://schemas.microsoft.com/office/powerpoint/2010/main" val="3697670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7C871-6DC8-0133-6087-63726A18AD1E}"/>
              </a:ext>
            </a:extLst>
          </p:cNvPr>
          <p:cNvSpPr>
            <a:spLocks noGrp="1"/>
          </p:cNvSpPr>
          <p:nvPr>
            <p:ph type="title"/>
          </p:nvPr>
        </p:nvSpPr>
        <p:spPr/>
        <p:txBody>
          <a:bodyPr/>
          <a:lstStyle/>
          <a:p>
            <a:r>
              <a:rPr lang="en-GB" dirty="0"/>
              <a:t>Classification of listed buildings</a:t>
            </a:r>
          </a:p>
        </p:txBody>
      </p:sp>
      <p:sp>
        <p:nvSpPr>
          <p:cNvPr id="3" name="Content Placeholder 2">
            <a:extLst>
              <a:ext uri="{FF2B5EF4-FFF2-40B4-BE49-F238E27FC236}">
                <a16:creationId xmlns:a16="http://schemas.microsoft.com/office/drawing/2014/main" id="{D0E28430-92CB-710E-4092-1363C6BD42E5}"/>
              </a:ext>
            </a:extLst>
          </p:cNvPr>
          <p:cNvSpPr>
            <a:spLocks noGrp="1"/>
          </p:cNvSpPr>
          <p:nvPr>
            <p:ph sz="quarter" idx="10"/>
          </p:nvPr>
        </p:nvSpPr>
        <p:spPr>
          <a:xfrm>
            <a:off x="457200" y="1772816"/>
            <a:ext cx="8229600" cy="3096344"/>
          </a:xfrm>
        </p:spPr>
        <p:txBody>
          <a:bodyPr/>
          <a:lstStyle/>
          <a:p>
            <a:pPr>
              <a:lnSpc>
                <a:spcPct val="100000"/>
              </a:lnSpc>
            </a:pPr>
            <a:r>
              <a:rPr lang="en-GB" b="1" dirty="0"/>
              <a:t>Grade I </a:t>
            </a:r>
            <a:r>
              <a:rPr lang="en-GB" dirty="0"/>
              <a:t>– buildings of exceptional interest (approximately 2% of all listed buildings).</a:t>
            </a:r>
          </a:p>
          <a:p>
            <a:pPr>
              <a:lnSpc>
                <a:spcPct val="100000"/>
              </a:lnSpc>
            </a:pPr>
            <a:r>
              <a:rPr lang="en-GB" b="1" dirty="0"/>
              <a:t>Grade II* </a:t>
            </a:r>
            <a:r>
              <a:rPr lang="en-GB" dirty="0"/>
              <a:t>– particularly important and more than special interest (approximately 4%).</a:t>
            </a:r>
          </a:p>
          <a:p>
            <a:pPr>
              <a:lnSpc>
                <a:spcPct val="100000"/>
              </a:lnSpc>
            </a:pPr>
            <a:r>
              <a:rPr lang="en-GB" b="1" dirty="0"/>
              <a:t>Grade II </a:t>
            </a:r>
            <a:r>
              <a:rPr lang="en-GB" dirty="0"/>
              <a:t>– buildings of special interest, warranting every effort being made to preserve them (94%).</a:t>
            </a:r>
          </a:p>
          <a:p>
            <a:endParaRPr lang="en-GB" dirty="0"/>
          </a:p>
          <a:p>
            <a:endParaRPr lang="en-GB" dirty="0"/>
          </a:p>
        </p:txBody>
      </p:sp>
    </p:spTree>
    <p:extLst>
      <p:ext uri="{BB962C8B-B14F-4D97-AF65-F5344CB8AC3E}">
        <p14:creationId xmlns:p14="http://schemas.microsoft.com/office/powerpoint/2010/main" val="5810575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1245</Words>
  <Application>Microsoft Office PowerPoint</Application>
  <PresentationFormat>On-screen Show (4:3)</PresentationFormat>
  <Paragraphs>98</Paragraphs>
  <Slides>24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Arial Body</vt:lpstr>
      <vt:lpstr>ArialMT</vt:lpstr>
      <vt:lpstr>Lato</vt:lpstr>
      <vt:lpstr>Lucida Grande</vt:lpstr>
      <vt:lpstr>Times New Roman</vt:lpstr>
      <vt:lpstr>Wingdings</vt:lpstr>
      <vt:lpstr>Default Design</vt:lpstr>
      <vt:lpstr>Pre-1919 construction methods       </vt:lpstr>
      <vt:lpstr>Types of pre-1919 plasterwork</vt:lpstr>
      <vt:lpstr>Types of moulding work</vt:lpstr>
      <vt:lpstr>Types of construction</vt:lpstr>
      <vt:lpstr>Lime plastering</vt:lpstr>
      <vt:lpstr>Hydraulic lime </vt:lpstr>
      <vt:lpstr>Hydrated lime</vt:lpstr>
      <vt:lpstr>Listed buildings</vt:lpstr>
      <vt:lpstr>Classification of listed buildings</vt:lpstr>
      <vt:lpstr>Sharp or coarse sand aggregate</vt:lpstr>
      <vt:lpstr>Reinforcement </vt:lpstr>
      <vt:lpstr>Additives used in lime mortar plaster</vt:lpstr>
      <vt:lpstr>Lime wash</vt:lpstr>
      <vt:lpstr>Lath and plaster</vt:lpstr>
      <vt:lpstr>Types of timber lath </vt:lpstr>
      <vt:lpstr>Tools</vt:lpstr>
      <vt:lpstr>Gauging trowel</vt:lpstr>
      <vt:lpstr>Corner tools </vt:lpstr>
      <vt:lpstr>Lath hammer</vt:lpstr>
      <vt:lpstr>Wooden float</vt:lpstr>
      <vt:lpstr>Casting brushes</vt:lpstr>
      <vt:lpstr>Water level</vt:lpstr>
      <vt:lpstr>Follow the link for further research</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205</cp:revision>
  <dcterms:created xsi:type="dcterms:W3CDTF">2013-05-28T00:38:54Z</dcterms:created>
  <dcterms:modified xsi:type="dcterms:W3CDTF">2023-08-10T13:35:28Z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