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42" r:id="rId6"/>
    <p:sldId id="362" r:id="rId7"/>
    <p:sldId id="357" r:id="rId8"/>
    <p:sldId id="377" r:id="rId9"/>
    <p:sldId id="371" r:id="rId10"/>
    <p:sldId id="374" r:id="rId11"/>
    <p:sldId id="378" r:id="rId12"/>
    <p:sldId id="375" r:id="rId13"/>
    <p:sldId id="365" r:id="rId14"/>
    <p:sldId id="366" r:id="rId15"/>
    <p:sldId id="367" r:id="rId16"/>
    <p:sldId id="369" r:id="rId17"/>
    <p:sldId id="368" r:id="rId18"/>
    <p:sldId id="376"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Evans" initials="JE" lastIdx="3" clrIdx="0">
    <p:extLst>
      <p:ext uri="{19B8F6BF-5375-455C-9EA6-DF929625EA0E}">
        <p15:presenceInfo xmlns:p15="http://schemas.microsoft.com/office/powerpoint/2012/main" userId="S::julie.evans@uwtsd.ac.uk::d47432b1-b0c6-4038-b9ba-057154c6d67f" providerId="AD"/>
      </p:ext>
    </p:extLst>
  </p:cmAuthor>
  <p:cmAuthor id="2" name="Paul Martin" initials="PM" lastIdx="7" clrIdx="1">
    <p:extLst>
      <p:ext uri="{19B8F6BF-5375-455C-9EA6-DF929625EA0E}">
        <p15:presenceInfo xmlns:p15="http://schemas.microsoft.com/office/powerpoint/2012/main" userId="1b56c76bd86290a0" providerId="Windows Live"/>
      </p:ext>
    </p:extLst>
  </p:cmAuthor>
  <p:cmAuthor id="3" name="Alison Walters" initials="AW" lastIdx="3" clrIdx="2">
    <p:extLst>
      <p:ext uri="{19B8F6BF-5375-455C-9EA6-DF929625EA0E}">
        <p15:presenceInfo xmlns:p15="http://schemas.microsoft.com/office/powerpoint/2012/main" userId="Alison Walters" providerId="None"/>
      </p:ext>
    </p:extLst>
  </p:cmAuthor>
  <p:cmAuthor id="4" name="Sakshi JC" initials="SA JC" lastIdx="2" clrIdx="3">
    <p:extLst>
      <p:ext uri="{19B8F6BF-5375-455C-9EA6-DF929625EA0E}">
        <p15:presenceInfo xmlns:p15="http://schemas.microsoft.com/office/powerpoint/2012/main" userId="Sakshi J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EC5965-1153-482B-B630-66E0A23F0C3E}" v="1" dt="2023-08-10T13:34:36.3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019" autoAdjust="0"/>
    <p:restoredTop sz="55638" autoAdjust="0"/>
  </p:normalViewPr>
  <p:slideViewPr>
    <p:cSldViewPr snapToGrid="0">
      <p:cViewPr varScale="1">
        <p:scale>
          <a:sx n="37" d="100"/>
          <a:sy n="37" d="100"/>
        </p:scale>
        <p:origin x="1760" y="2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youtube.com/watch?v=73d-yLItd1M"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s://www.amazon.co.uk/Graco-244512-Pressure-Rollr-Kit/dp/B0021XZQ0S" TargetMode="External"/><Relationship Id="rId4" Type="http://schemas.openxmlformats.org/officeDocument/2006/relationships/hyperlink" Target="https://www.spraydirect.co.uk/acatalog/New_JetRoller_Power_Roller.html"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sherwin.scene7.com/is/image/sw/paint_template-1?$layer_1_src=SWP12101002"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sherwin.scene7.com/is/image/sw/paint_template-1?$layer_1_src=SWP12101002"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fatllama.com/rentals/ottawa/hire-graco-paint-sprayer-airless-air-assisted-62428640"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bergerpaints.com/blog/decor-tips/new-painting-technologies-you-need-to-know-about-before-your-next-home-painting-project"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ddcoatings.co.uk/2640/commercial-painting-drones"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ddcoatings.co.uk/2640/commercial-painting-drones"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elegantpainting.com/hybrid-paints-the-best-of-both-worlds/#:~:text=What%20are%20Hybrid%20Paints%3F,based%20and%20water%2Dbased%20paints"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s://images.ctfassets.net/j001bqnk84dk/6NyxIFeadQlhLqzAJlRWYn/b12f15d308e9aa7196255dd4a1310898/product_641.png?fm=webp&amp;w=868&amp;h=551" TargetMode="External"/><Relationship Id="rId4" Type="http://schemas.openxmlformats.org/officeDocument/2006/relationships/hyperlink" Target="https://m.media-amazon.com/images/I/71Auk7ThHML._AC_SL1500_.jpg"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linseedpaint.com/speedheater-cobra/" TargetMode="External"/><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hyperlink" Target="https://www.mirka.com/en-IN/Mirka-DEROS-680CV-150mm-CV-Orbit-80-MID6802011/" TargetMode="External"/><Relationship Id="rId4" Type="http://schemas.openxmlformats.org/officeDocument/2006/relationships/hyperlink" Target="https://mirka-online.com/miw950-de1230afc-4-mirka-leros-dust-free-solutions-kit-9in-wall-sander-dust-extractor.html"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bedienungsanleitu.ng/gallery/14368010.jpg"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cdn.mscdirect.com/global/images/ProductImages/1642002-21.jpg"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youtu.be/WxLq-bPxcto"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paintinganddecoratingnews.co.uk/decorating-products/dunlop-fine-surface-filler/"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media.diy.com/is/image/Kingfisher/gyproc-easi-fill-quick-dry-white-two-coat-filler-jointing-compound-5kg-bag~5015892846945_02c_bq?$MOB_PREV$&amp;$width=768&amp;$height=768" TargetMode="External"/><Relationship Id="rId4" Type="http://schemas.openxmlformats.org/officeDocument/2006/relationships/hyperlink" Target="https://www.google.com/imgres?h=600&amp;w=600&amp;tbnh=225&amp;tbnw=225&amp;osm=1&amp;hcb=1&amp;hcb=1&amp;source=lens-native&amp;usg=AI4_-kRLFg-yH5pTSuSGglRKF8I7eUNdEw&amp;imgurl=https%3A%2F%2Fencrypted-tbn0.gstatic.com%2Fimages%3Fq%3Dtbn%3AANd9GcRZNWMJ_Cle7YMr471v4-sC8-hPXY9m_LwT-eZkGVoX39dc9iYx&amp;imgrefurl=https%3A%2F%2Fwww.jtatkinson.co.uk%2Fpolycell-multi-purpose-polyfilla-ready-mixed-tub-1kg&amp;tbnid=hKzqT97eKmGaXM&amp;docid=4eh2Q4NFvSCpzM&amp;ved=0CB0Qi8AJahcKEwigrq6L_dGAAxUAAAAAHQAAAAAQCA"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dirty="0"/>
          </a:p>
        </p:txBody>
      </p:sp>
    </p:spTree>
    <p:extLst>
      <p:ext uri="{BB962C8B-B14F-4D97-AF65-F5344CB8AC3E}">
        <p14:creationId xmlns:p14="http://schemas.microsoft.com/office/powerpoint/2010/main" val="222237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Graco Pressure Roller - How To Use, Setup and Review</a:t>
            </a:r>
            <a:r>
              <a:rPr lang="en-GB" dirty="0"/>
              <a:t> - </a:t>
            </a:r>
            <a:r>
              <a:rPr lang="en-GB" dirty="0">
                <a:hlinkClick r:id="rId3"/>
              </a:rPr>
              <a:t>https://www.youtube.com/watch?v=73d-yLItd1M</a:t>
            </a:r>
            <a:endParaRPr lang="en-GB" dirty="0"/>
          </a:p>
          <a:p>
            <a:endParaRPr lang="en-GB" dirty="0"/>
          </a:p>
          <a:p>
            <a:r>
              <a:rPr lang="en-GB" dirty="0"/>
              <a:t>Images:</a:t>
            </a:r>
          </a:p>
          <a:p>
            <a:r>
              <a:rPr lang="en-GB" dirty="0">
                <a:hlinkClick r:id="rId4"/>
              </a:rPr>
              <a:t>https://www.spraydirect.co.uk/acatalog/New_JetRoller_Power_Roller.html</a:t>
            </a:r>
            <a:endParaRPr lang="en-GB" dirty="0"/>
          </a:p>
          <a:p>
            <a:r>
              <a:rPr lang="en-GB" dirty="0">
                <a:hlinkClick r:id="rId5"/>
              </a:rPr>
              <a:t>https://www.amazon.co.uk/Graco-244512-Pressure-Rollr-Kit/dp/B0021XZQ0S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934293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https://sherwin.scene7.com/is/image/sw/paint_template-1?$layer_1_src=SWP12101002</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99839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https://sherwin.scene7.com/is/image/sw/paint_template-1?$layer_1_src=SWP12101002</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3940559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https://fatllama.com/rentals/ottawa/hire-graco-paint-sprayer-airless-air-assisted-62428640</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27121967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0" i="0" u="none" strike="noStrike" dirty="0">
                <a:solidFill>
                  <a:schemeClr val="tx1">
                    <a:lumMod val="95000"/>
                    <a:lumOff val="5000"/>
                  </a:schemeClr>
                </a:solidFill>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Innovative Painting Technology Trends to Know Before You Start Home Or Office Painting</a:t>
            </a:r>
            <a:r>
              <a:rPr lang="en-US" b="0" i="0" u="none" strike="noStrike" dirty="0">
                <a:solidFill>
                  <a:schemeClr val="tx1">
                    <a:lumMod val="95000"/>
                    <a:lumOff val="5000"/>
                  </a:schemeClr>
                </a:solidFill>
                <a:effectLst/>
                <a:latin typeface="Arial" panose="020B0604020202020204" pitchFamily="34" charset="0"/>
                <a:cs typeface="Arial" panose="020B0604020202020204" pitchFamily="34" charset="0"/>
              </a:rPr>
              <a:t> </a:t>
            </a:r>
            <a:r>
              <a:rPr lang="en-US" b="0" i="0" u="none" strike="noStrike" dirty="0">
                <a:solidFill>
                  <a:srgbClr val="202020"/>
                </a:solidFill>
                <a:effectLst/>
                <a:latin typeface="Arial" panose="020B0604020202020204" pitchFamily="34" charset="0"/>
                <a:cs typeface="Arial" panose="020B0604020202020204" pitchFamily="34" charset="0"/>
              </a:rPr>
              <a:t>- </a:t>
            </a:r>
            <a:r>
              <a:rPr lang="en-GB" dirty="0">
                <a:hlinkClick r:id="rId3"/>
              </a:rPr>
              <a:t>https://www.bergerpaints.com/blog/decor-tips/new-painting-technologies-you-need-to-know-about-before-your-next-home-painting-project</a:t>
            </a:r>
            <a:endParaRPr lang="en-US" b="1" i="0" dirty="0">
              <a:solidFill>
                <a:srgbClr val="000000"/>
              </a:solidFill>
              <a:effectLst/>
              <a:latin typeface="Roboto Condensed" panose="02000000000000000000" pitchFamily="2" charset="0"/>
            </a:endParaRPr>
          </a:p>
          <a:p>
            <a:endParaRPr lang="en-GB" dirty="0"/>
          </a:p>
          <a:p>
            <a:r>
              <a:rPr lang="en-GB" dirty="0"/>
              <a:t>Image - </a:t>
            </a:r>
            <a:r>
              <a:rPr lang="en-GB" dirty="0">
                <a:hlinkClick r:id="rId4"/>
              </a:rPr>
              <a:t>https://www.ddcoatings.co.uk/2640/commercial-painting-drones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686552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dirty="0"/>
          </a:p>
        </p:txBody>
      </p:sp>
    </p:spTree>
    <p:extLst>
      <p:ext uri="{BB962C8B-B14F-4D97-AF65-F5344CB8AC3E}">
        <p14:creationId xmlns:p14="http://schemas.microsoft.com/office/powerpoint/2010/main" val="4069548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https://www.ddcoatings.co.uk/2640/commercial-painting-drones</a:t>
            </a:r>
            <a:endParaRPr lang="en-GB"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3</a:t>
            </a:fld>
            <a:endParaRPr lang="en-GB" dirty="0"/>
          </a:p>
        </p:txBody>
      </p:sp>
    </p:spTree>
    <p:extLst>
      <p:ext uri="{BB962C8B-B14F-4D97-AF65-F5344CB8AC3E}">
        <p14:creationId xmlns:p14="http://schemas.microsoft.com/office/powerpoint/2010/main" val="2697446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Hybrid Paints - </a:t>
            </a:r>
            <a:r>
              <a:rPr lang="en-GB" dirty="0">
                <a:hlinkClick r:id="rId3"/>
              </a:rPr>
              <a:t>https://www.elegantpainting.com/hybrid-paints-the-best-of-both-worlds/#:~:text=What%20are%20Hybrid%20Paints%3F,based%20and%20water%2Dbased%20paints</a:t>
            </a:r>
            <a:endParaRPr lang="en-GB" dirty="0"/>
          </a:p>
          <a:p>
            <a:endParaRPr lang="en-GB" dirty="0"/>
          </a:p>
          <a:p>
            <a:r>
              <a:rPr lang="en-GB" dirty="0"/>
              <a:t>Images:</a:t>
            </a:r>
          </a:p>
          <a:p>
            <a:r>
              <a:rPr lang="en-GB" dirty="0">
                <a:hlinkClick r:id="rId4"/>
              </a:rPr>
              <a:t>https://m.media-amazon.com/images/I/71Auk7ThHML._AC_SL1500_.jpg</a:t>
            </a:r>
            <a:endParaRPr lang="en-GB" dirty="0"/>
          </a:p>
          <a:p>
            <a:r>
              <a:rPr lang="en-GB" dirty="0">
                <a:hlinkClick r:id="rId5"/>
              </a:rPr>
              <a:t>https://images.ctfassets.net/j001bqnk84dk/6NyxIFeadQlhLqzAJlRWYn/b12f15d308e9aa7196255dd4a1310898/product_641.png?fm=webp&amp;w=868&amp;h=551</a:t>
            </a: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452891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Dulux visualizer app - https://www.dulux.co.uk/en/articles/dulux-visualizer-app</a:t>
            </a:r>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385799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GB" dirty="0">
                <a:hlinkClick r:id="rId3"/>
              </a:rPr>
              <a:t>https://linseedpaint.com/speedheater-cobra/</a:t>
            </a:r>
            <a:endParaRPr lang="en-GB" dirty="0"/>
          </a:p>
          <a:p>
            <a:r>
              <a:rPr lang="en-GB" dirty="0">
                <a:hlinkClick r:id="rId4"/>
              </a:rPr>
              <a:t>https://mirka-online.com/miw950-de1230afc-4-mirka-leros-dust-free-solutions-kit-9in-wall-sander-dust-extractor.html</a:t>
            </a:r>
            <a:endParaRPr lang="en-GB" dirty="0"/>
          </a:p>
          <a:p>
            <a:r>
              <a:rPr lang="en-GB" dirty="0">
                <a:hlinkClick r:id="rId5"/>
              </a:rPr>
              <a:t>https://www.mirka.com/en-IN/Mirka-DEROS-680CV-150mm-CV-Orbit-80-MID6802011/</a:t>
            </a: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932938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https://www.bedienungsanleitu.ng/gallery/14368010.jpg</a:t>
            </a:r>
            <a:endParaRPr lang="en-GB" dirty="0"/>
          </a:p>
          <a:p>
            <a:r>
              <a:rPr lang="en-GB" dirty="0">
                <a:hlinkClick r:id="rId4"/>
              </a:rPr>
              <a:t>https://cdn.mscdirect.com/global/images/ProductImages/1642002-21.jpg</a:t>
            </a: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740100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0F0F0F"/>
                </a:solidFill>
                <a:effectLst/>
                <a:latin typeface="YouTube Sans"/>
              </a:rPr>
              <a:t>How to Use </a:t>
            </a:r>
            <a:r>
              <a:rPr lang="en-US" b="0" i="0" dirty="0" err="1">
                <a:solidFill>
                  <a:srgbClr val="0F0F0F"/>
                </a:solidFill>
                <a:effectLst/>
                <a:latin typeface="YouTube Sans"/>
              </a:rPr>
              <a:t>Peelaway</a:t>
            </a:r>
            <a:r>
              <a:rPr lang="en-US" b="0" i="0" dirty="0">
                <a:solidFill>
                  <a:srgbClr val="0F0F0F"/>
                </a:solidFill>
                <a:effectLst/>
                <a:latin typeface="YouTube Sans"/>
              </a:rPr>
              <a:t> 1 &amp; 7 Paint &amp; Varnish Remover - </a:t>
            </a:r>
            <a:r>
              <a:rPr lang="en-GB" dirty="0">
                <a:hlinkClick r:id="rId3"/>
              </a:rPr>
              <a:t>https://youtu.be/WxLq-bPxcto</a:t>
            </a:r>
            <a:endParaRPr lang="en-US" b="0" i="0" dirty="0">
              <a:solidFill>
                <a:srgbClr val="0F0F0F"/>
              </a:solidFill>
              <a:effectLst/>
              <a:latin typeface="YouTube Sans"/>
            </a:endParaRPr>
          </a:p>
          <a:p>
            <a:br>
              <a:rPr lang="en-US" dirty="0"/>
            </a:b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2638017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https://www.paintinganddecoratingnews.co.uk/decorating-products/dunlop-fine-surface-filler/</a:t>
            </a:r>
            <a:endParaRPr lang="en-US" dirty="0"/>
          </a:p>
          <a:p>
            <a:r>
              <a:rPr lang="en-GB" dirty="0">
                <a:hlinkClick r:id="rId4"/>
              </a:rPr>
              <a:t>https://www.google.com/imgres?h=600&amp;w=600&amp;tbnh=225&amp;tbnw=225&amp;osm=1&amp;hcb=1&amp;hcb=1&amp;source=lens-native&amp;usg=AI4_-kRLFg-yH5pTSuSGglRKF8I7eUNdEw&amp;imgurl=https%3A%2F%2Fencrypted-tbn0.gstatic.com%2Fimages%3Fq%3Dtbn%3AANd9GcRZNWMJ_Cle7YMr471v4-sC8-hPXY9m_LwT-eZkGVoX39dc9iYx&amp;imgrefurl=https%3A%2F%2Fwww.jtatkinson.co.uk%2Fpolycell-multi-purpose-polyfilla-ready-mixed-tub-1kg&amp;tbnid=hKzqT97eKmGaXM&amp;docid=4eh2Q4NFvSCpzM&amp;ved=0CB0Qi8AJahcKEwigrq6L_dGAAxUAAAAAHQAAAAAQCA</a:t>
            </a:r>
            <a:endParaRPr lang="en-US" dirty="0"/>
          </a:p>
          <a:p>
            <a:r>
              <a:rPr lang="en-GB" dirty="0">
                <a:hlinkClick r:id="rId5"/>
              </a:rPr>
              <a:t>https://media.diy.com/is/image/Kingfisher/gyproc-easi-fill-quick-dry-white-two-coat-filler-jointing-compound-5kg-bag~5015892846945_02c_bq?$MOB_PREV$&amp;$width=768&amp;$height=768</a:t>
            </a:r>
            <a:endParaRPr lang="en-US" dirty="0"/>
          </a:p>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749834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atin typeface="+mn-lt"/>
              </a:defRPr>
            </a:lvl1pPr>
          </a:lstStyle>
          <a:p>
            <a:r>
              <a:rPr kumimoji="0" lang="en-US" dirty="0"/>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5D78CF6-A524-4912-9BC7-94E054A4EAF0}" type="datetimeFigureOut">
              <a:rPr lang="en-GB" smtClean="0"/>
              <a:t>10/08/2023</a:t>
            </a:fld>
            <a:endParaRPr lang="en-GB"/>
          </a:p>
        </p:txBody>
      </p:sp>
      <p:sp>
        <p:nvSpPr>
          <p:cNvPr id="6" name="Footer Placeholder 5"/>
          <p:cNvSpPr>
            <a:spLocks noGrp="1"/>
          </p:cNvSpPr>
          <p:nvPr>
            <p:ph type="ftr" sz="quarter" idx="11"/>
          </p:nvPr>
        </p:nvSpPr>
        <p:spPr>
          <a:xfrm>
            <a:off x="3028950" y="6356350"/>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4455A58C-0420-46FA-86EC-3029A0E9D029}" type="slidenum">
              <a:rPr lang="en-GB" smtClean="0"/>
              <a:t>‹#›</a:t>
            </a:fld>
            <a:endParaRPr lang="en-GB"/>
          </a:p>
        </p:txBody>
      </p:sp>
    </p:spTree>
    <p:extLst>
      <p:ext uri="{BB962C8B-B14F-4D97-AF65-F5344CB8AC3E}">
        <p14:creationId xmlns:p14="http://schemas.microsoft.com/office/powerpoint/2010/main" val="1466538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a:solidFill>
                  <a:schemeClr val="tx1"/>
                </a:solidFill>
                <a:latin typeface="Arial" pitchFamily="-105" charset="0"/>
                <a:ea typeface="ＭＳ Ｐゴシック" pitchFamily="-105" charset="-128"/>
              </a:rPr>
              <a:t>2023 </a:t>
            </a:r>
            <a:r>
              <a:rPr lang="en-GB" sz="900" kern="1200" baseline="0" dirty="0">
                <a:solidFill>
                  <a:schemeClr val="tx1"/>
                </a:solidFill>
                <a:latin typeface="Arial" pitchFamily="-105" charset="0"/>
                <a:ea typeface="ＭＳ Ｐゴシック" pitchFamily="-105" charset="-128"/>
              </a:rPr>
              <a:t>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a:solidFill>
                  <a:schemeClr val="tx1"/>
                </a:solidFill>
              </a:rPr>
              <a:t>Progression in </a:t>
            </a:r>
            <a:br>
              <a:rPr lang="en-GB" sz="1400" baseline="0">
                <a:solidFill>
                  <a:schemeClr val="tx1"/>
                </a:solidFill>
              </a:rPr>
            </a:br>
            <a:r>
              <a:rPr lang="en-GB" sz="1400" b="1" baseline="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73d-yLItd1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spraydirect.co.uk/acatalog/New_JetRoller_Power_Roller.html" TargetMode="External"/><Relationship Id="rId4" Type="http://schemas.openxmlformats.org/officeDocument/2006/relationships/hyperlink" Target="https://www.amazon.co.uk/Graco-244512-Pressure-Rollr-Kit/dp/B0021XZQ0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sherwin.scene7.com/is/image/sw/paint_template-1?$layer_1_src=SWP12101002"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herwin.scene7.com/is/image/sw/paint_template-1?$layer_1_src=SWP12101002"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fatllama.com/rentals/ottawa/hire-graco-paint-sprayer-airless-air-assisted-62428640"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bergerpaints.com/blog/decor-tips/new-painting-technologies-you-need-to-know-about-before-your-next-home-painting-project"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ddcoatings.co.uk/2640/commercial-painting-drone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s://www.ddcoatings.co.uk/2640/commercial-painting-drone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elegantpainting.com/hybrid-paints-the-best-of-both-worlds/#:~:text=What%20are%20Hybrid%20Paints%3F,based%20and%20water%2Dbased%20paints"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hyperlink" Target="https://m.media-amazon.com/images/I/71Auk7ThHML._AC_SL1500_.jpg" TargetMode="External"/><Relationship Id="rId4" Type="http://schemas.openxmlformats.org/officeDocument/2006/relationships/hyperlink" Target="https://images.ctfassets.net/j001bqnk84dk/6NyxIFeadQlhLqzAJlRWYn/b12f15d308e9aa7196255dd4a1310898/product_641.png?fm=webp&amp;w=868&amp;h=551"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dulux.co.uk/en/articles/dulux-visualizer-app"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mirka-online.com/miw950-de1230afc-4-mirka-leros-dust-free-solutions-kit-9in-wall-sander-dust-extractor.html"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linseedpaint.com/speedheater-cobra/" TargetMode="External"/><Relationship Id="rId4" Type="http://schemas.openxmlformats.org/officeDocument/2006/relationships/hyperlink" Target="https://www.mirka.com/en-IN/Mirka-DEROS-680CV-150mm-CV-Orbit-80-MID680201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hyperlink" Target="https://www.bedienungsanleitu.ng/gallery/14368010.jpg" TargetMode="External"/><Relationship Id="rId4" Type="http://schemas.openxmlformats.org/officeDocument/2006/relationships/hyperlink" Target="https://cdn.mscdirect.com/global/images/ProductImages/1642002-21.jp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youtu.be/WxLq-bPxcto"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hyperlink" Target="https://media.diy.com/is/image/Kingfisher/gyproc-easi-fill-quick-dry-white-two-coat-filler-jointing-compound-5kg-bag~5015892846945_02c_bq?$MOB_PREV$&amp;$width=768&amp;$height=768"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s://www.google.com/imgres?h=600&amp;w=600&amp;tbnh=225&amp;tbnw=225&amp;osm=1&amp;hcb=1&amp;hcb=1&amp;source=lens-native&amp;usg=AI4_-kRLFg-yH5pTSuSGglRKF8I7eUNdEw&amp;imgurl=https%3A%2F%2Fencrypted-tbn0.gstatic.com%2Fimages%3Fq%3Dtbn%3AANd9GcRZNWMJ_Cle7YMr471v4-sC8-hPXY9m_LwT-eZkGVoX39dc9iYx&amp;imgrefurl=https%3A%2F%2Fwww.jtatkinson.co.uk%2Fpolycell-multi-purpose-polyfilla-ready-mixed-tub-1kg&amp;tbnid=hKzqT97eKmGaXM&amp;docid=4eh2Q4NFvSCpzM&amp;ved=0CB0Qi8AJahcKEwigrq6L_dGAAxUAAAAAHQAAAAAQCA" TargetMode="External"/><Relationship Id="rId4" Type="http://schemas.openxmlformats.org/officeDocument/2006/relationships/hyperlink" Target="https://www.paintinganddecoratingnews.co.uk/decorating-products/dunlop-fine-surface-fill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089727"/>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600" b="1" dirty="0"/>
              <a:t>Unit 202: Changing practices over time</a:t>
            </a:r>
          </a:p>
        </p:txBody>
      </p:sp>
      <p:sp>
        <p:nvSpPr>
          <p:cNvPr id="2053" name="Rectangle 15"/>
          <p:cNvSpPr>
            <a:spLocks noGrp="1" noChangeArrowheads="1"/>
          </p:cNvSpPr>
          <p:nvPr>
            <p:ph type="title"/>
          </p:nvPr>
        </p:nvSpPr>
        <p:spPr>
          <a:xfrm>
            <a:off x="457200" y="2769063"/>
            <a:ext cx="8153400" cy="777455"/>
          </a:xfrm>
        </p:spPr>
        <p:txBody>
          <a:bodyPr anchor="t"/>
          <a:lstStyle/>
          <a:p>
            <a:pPr eaLnBrk="1" hangingPunct="1"/>
            <a:r>
              <a:rPr lang="en-GB" sz="2600" dirty="0">
                <a:ea typeface="ＭＳ Ｐゴシック" pitchFamily="-105" charset="-128"/>
                <a:cs typeface="ＭＳ Ｐゴシック" pitchFamily="-105" charset="-128"/>
              </a:rPr>
              <a:t>21st-century painting and decorating</a:t>
            </a:r>
            <a:br>
              <a:rPr lang="en-GB" b="0" dirty="0">
                <a:ea typeface="ＭＳ Ｐゴシック" pitchFamily="-105" charset="-128"/>
                <a:cs typeface="ＭＳ Ｐゴシック" pitchFamily="-105" charset="-128"/>
              </a:rPr>
            </a:br>
            <a:r>
              <a:rPr lang="en-GB" b="0" dirty="0">
                <a:ea typeface="ＭＳ Ｐゴシック" pitchFamily="-105" charset="-128"/>
                <a:cs typeface="ＭＳ Ｐゴシック" pitchFamily="-105" charset="-128"/>
              </a:rPr>
              <a:t>                                          </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234" y="989095"/>
            <a:ext cx="8229600" cy="469154"/>
          </a:xfrm>
        </p:spPr>
        <p:txBody>
          <a:bodyPr/>
          <a:lstStyle/>
          <a:p>
            <a:r>
              <a:rPr lang="en-GB" dirty="0"/>
              <a:t>21st-century wallpaper – digital prints/photo murals</a:t>
            </a:r>
            <a:endParaRPr lang="en-GB" dirty="0">
              <a:latin typeface="+mn-lt"/>
            </a:endParaRPr>
          </a:p>
        </p:txBody>
      </p:sp>
      <p:sp>
        <p:nvSpPr>
          <p:cNvPr id="3" name="Content Placeholder 2"/>
          <p:cNvSpPr>
            <a:spLocks noGrp="1"/>
          </p:cNvSpPr>
          <p:nvPr>
            <p:ph sz="half" idx="1"/>
          </p:nvPr>
        </p:nvSpPr>
        <p:spPr>
          <a:xfrm>
            <a:off x="468235" y="1458249"/>
            <a:ext cx="3741818" cy="4434840"/>
          </a:xfrm>
        </p:spPr>
        <p:txBody>
          <a:bodyPr>
            <a:normAutofit/>
          </a:bodyPr>
          <a:lstStyle/>
          <a:p>
            <a:pPr marL="0" lvl="0" indent="0">
              <a:lnSpc>
                <a:spcPct val="100000"/>
              </a:lnSpc>
              <a:spcBef>
                <a:spcPts val="0"/>
              </a:spcBef>
              <a:spcAft>
                <a:spcPts val="0"/>
              </a:spcAft>
              <a:buClrTx/>
              <a:defRPr/>
            </a:pPr>
            <a:r>
              <a:rPr lang="en-GB" sz="1600" dirty="0">
                <a:solidFill>
                  <a:schemeClr val="tx1"/>
                </a:solidFill>
                <a:latin typeface="Arial" panose="020B0604020202020204" pitchFamily="34" charset="0"/>
                <a:cs typeface="Arial" panose="020B0604020202020204" pitchFamily="34" charset="0"/>
              </a:rPr>
              <a:t>These are made from heavy-duty vinyl paper consisting of several panels printed with sections of a digital image.</a:t>
            </a:r>
            <a:endParaRPr lang="en-US" sz="1600" dirty="0">
              <a:solidFill>
                <a:schemeClr val="tx1"/>
              </a:solidFill>
              <a:latin typeface="Arial" panose="020B0604020202020204" pitchFamily="34" charset="0"/>
              <a:cs typeface="Arial" panose="020B0604020202020204" pitchFamily="34" charset="0"/>
            </a:endParaRPr>
          </a:p>
          <a:p>
            <a:pPr marL="0" lvl="0" indent="0">
              <a:lnSpc>
                <a:spcPct val="100000"/>
              </a:lnSpc>
              <a:spcBef>
                <a:spcPts val="0"/>
              </a:spcBef>
              <a:spcAft>
                <a:spcPts val="0"/>
              </a:spcAft>
              <a:buClrTx/>
              <a:defRPr/>
            </a:pPr>
            <a:endParaRPr lang="en-US" sz="1600" dirty="0">
              <a:solidFill>
                <a:schemeClr val="tx1"/>
              </a:solidFill>
              <a:latin typeface="Arial" panose="020B0604020202020204" pitchFamily="34" charset="0"/>
              <a:cs typeface="Arial" panose="020B0604020202020204" pitchFamily="34" charset="0"/>
            </a:endParaRPr>
          </a:p>
          <a:p>
            <a:pPr marL="0" lvl="0" indent="0">
              <a:lnSpc>
                <a:spcPct val="100000"/>
              </a:lnSpc>
              <a:spcBef>
                <a:spcPts val="0"/>
              </a:spcBef>
              <a:buClrTx/>
              <a:defRPr/>
            </a:pPr>
            <a:r>
              <a:rPr lang="en-US" sz="1600" dirty="0">
                <a:solidFill>
                  <a:schemeClr val="tx1"/>
                </a:solidFill>
                <a:latin typeface="Arial" panose="020B0604020202020204" pitchFamily="34" charset="0"/>
                <a:cs typeface="Arial" panose="020B0604020202020204" pitchFamily="34" charset="0"/>
              </a:rPr>
              <a:t>They are s</a:t>
            </a:r>
            <a:r>
              <a:rPr lang="en-GB" sz="1600" dirty="0" err="1">
                <a:solidFill>
                  <a:schemeClr val="tx1"/>
                </a:solidFill>
                <a:latin typeface="Arial" panose="020B0604020202020204" pitchFamily="34" charset="0"/>
                <a:cs typeface="Arial" panose="020B0604020202020204" pitchFamily="34" charset="0"/>
              </a:rPr>
              <a:t>upplied</a:t>
            </a:r>
            <a:r>
              <a:rPr lang="en-GB" sz="1600" dirty="0">
                <a:solidFill>
                  <a:schemeClr val="tx1"/>
                </a:solidFill>
                <a:latin typeface="Arial" panose="020B0604020202020204" pitchFamily="34" charset="0"/>
                <a:cs typeface="Arial" panose="020B0604020202020204" pitchFamily="34" charset="0"/>
              </a:rPr>
              <a:t> as single or multi-panels up to 1.270m wide.</a:t>
            </a:r>
          </a:p>
          <a:p>
            <a:pPr marL="0" lvl="0" indent="0">
              <a:lnSpc>
                <a:spcPct val="100000"/>
              </a:lnSpc>
              <a:spcBef>
                <a:spcPts val="0"/>
              </a:spcBef>
              <a:buClrTx/>
              <a:defRPr/>
            </a:pPr>
            <a:r>
              <a:rPr lang="en-GB" sz="1600" dirty="0">
                <a:solidFill>
                  <a:schemeClr val="tx1"/>
                </a:solidFill>
                <a:latin typeface="Arial" panose="020B0604020202020204" pitchFamily="34" charset="0"/>
                <a:cs typeface="Arial" panose="020B0604020202020204" pitchFamily="34" charset="0"/>
              </a:rPr>
              <a:t>Each panel contains a ‘</a:t>
            </a:r>
            <a:r>
              <a:rPr lang="en-GB" sz="1600" b="1" dirty="0">
                <a:solidFill>
                  <a:schemeClr val="tx1"/>
                </a:solidFill>
                <a:latin typeface="Arial" panose="020B0604020202020204" pitchFamily="34" charset="0"/>
                <a:cs typeface="Arial" panose="020B0604020202020204" pitchFamily="34" charset="0"/>
              </a:rPr>
              <a:t>selvedge</a:t>
            </a:r>
            <a:r>
              <a:rPr lang="en-GB" sz="1600" dirty="0">
                <a:solidFill>
                  <a:schemeClr val="tx1"/>
                </a:solidFill>
                <a:latin typeface="Arial" panose="020B0604020202020204" pitchFamily="34" charset="0"/>
                <a:cs typeface="Arial" panose="020B0604020202020204" pitchFamily="34" charset="0"/>
              </a:rPr>
              <a:t>’ to protect the end of the roll.</a:t>
            </a:r>
            <a:endParaRPr lang="en-US" sz="1600" dirty="0">
              <a:solidFill>
                <a:schemeClr val="tx1"/>
              </a:solidFill>
              <a:latin typeface="Arial" panose="020B0604020202020204" pitchFamily="34" charset="0"/>
              <a:cs typeface="Arial" panose="020B0604020202020204" pitchFamily="34" charset="0"/>
            </a:endParaRPr>
          </a:p>
          <a:p>
            <a:pPr marL="0" lvl="0" indent="0">
              <a:lnSpc>
                <a:spcPct val="100000"/>
              </a:lnSpc>
              <a:spcBef>
                <a:spcPts val="0"/>
              </a:spcBef>
              <a:spcAft>
                <a:spcPts val="0"/>
              </a:spcAft>
              <a:buClrTx/>
              <a:defRPr/>
            </a:pPr>
            <a:r>
              <a:rPr lang="en-US" sz="1600" dirty="0">
                <a:solidFill>
                  <a:schemeClr val="tx1"/>
                </a:solidFill>
                <a:latin typeface="Arial" panose="020B0604020202020204" pitchFamily="34" charset="0"/>
                <a:cs typeface="Arial" panose="020B0604020202020204" pitchFamily="34" charset="0"/>
              </a:rPr>
              <a:t>Joints are created by overlapping and splicing.</a:t>
            </a:r>
          </a:p>
          <a:p>
            <a:pPr marL="0" lvl="0" indent="0">
              <a:lnSpc>
                <a:spcPct val="110000"/>
              </a:lnSpc>
              <a:spcBef>
                <a:spcPts val="0"/>
              </a:spcBef>
              <a:spcAft>
                <a:spcPts val="0"/>
              </a:spcAft>
              <a:buClrTx/>
              <a:defRPr/>
            </a:pPr>
            <a:endParaRPr lang="en-US" sz="1600" dirty="0">
              <a:solidFill>
                <a:schemeClr val="tx1"/>
              </a:solidFill>
              <a:latin typeface="Arial" panose="020B0604020202020204" pitchFamily="34" charset="0"/>
              <a:cs typeface="Arial" panose="020B0604020202020204" pitchFamily="34" charset="0"/>
            </a:endParaRPr>
          </a:p>
          <a:p>
            <a:pPr marL="0" lvl="0" indent="0">
              <a:lnSpc>
                <a:spcPct val="100000"/>
              </a:lnSpc>
              <a:spcBef>
                <a:spcPts val="0"/>
              </a:spcBef>
              <a:spcAft>
                <a:spcPts val="0"/>
              </a:spcAft>
              <a:buClrTx/>
              <a:defRPr/>
            </a:pPr>
            <a:r>
              <a:rPr lang="en-GB" sz="1600" dirty="0">
                <a:solidFill>
                  <a:schemeClr val="tx1"/>
                </a:solidFill>
                <a:latin typeface="Arial" panose="020B0604020202020204" pitchFamily="34" charset="0"/>
                <a:cs typeface="Arial" panose="020B0604020202020204" pitchFamily="34" charset="0"/>
              </a:rPr>
              <a:t>They are hung using specialist </a:t>
            </a:r>
            <a:r>
              <a:rPr lang="en-GB" sz="1600" b="1" dirty="0">
                <a:solidFill>
                  <a:schemeClr val="tx1"/>
                </a:solidFill>
                <a:latin typeface="Arial" panose="020B0604020202020204" pitchFamily="34" charset="0"/>
                <a:cs typeface="Arial" panose="020B0604020202020204" pitchFamily="34" charset="0"/>
              </a:rPr>
              <a:t>r</a:t>
            </a:r>
            <a:r>
              <a:rPr lang="en-US" sz="1600" b="1" dirty="0" err="1">
                <a:solidFill>
                  <a:schemeClr val="tx1"/>
                </a:solidFill>
                <a:latin typeface="Arial" panose="020B0604020202020204" pitchFamily="34" charset="0"/>
                <a:cs typeface="Arial" panose="020B0604020202020204" pitchFamily="34" charset="0"/>
              </a:rPr>
              <a:t>eady</a:t>
            </a:r>
            <a:r>
              <a:rPr lang="en-US" sz="1600" b="1" dirty="0">
                <a:solidFill>
                  <a:schemeClr val="tx1"/>
                </a:solidFill>
                <a:latin typeface="Arial" panose="020B0604020202020204" pitchFamily="34" charset="0"/>
                <a:cs typeface="Arial" panose="020B0604020202020204" pitchFamily="34" charset="0"/>
              </a:rPr>
              <a:t>-mixed </a:t>
            </a:r>
            <a:r>
              <a:rPr lang="en-US" sz="1600" dirty="0">
                <a:solidFill>
                  <a:schemeClr val="tx1"/>
                </a:solidFill>
                <a:latin typeface="Arial" panose="020B0604020202020204" pitchFamily="34" charset="0"/>
                <a:cs typeface="Arial" panose="020B0604020202020204" pitchFamily="34" charset="0"/>
              </a:rPr>
              <a:t>(fungicidally protected) </a:t>
            </a:r>
            <a:r>
              <a:rPr lang="en-US" sz="1600" b="1" dirty="0">
                <a:solidFill>
                  <a:schemeClr val="tx1"/>
                </a:solidFill>
                <a:latin typeface="Arial" panose="020B0604020202020204" pitchFamily="34" charset="0"/>
                <a:cs typeface="Arial" panose="020B0604020202020204" pitchFamily="34" charset="0"/>
              </a:rPr>
              <a:t>PVA </a:t>
            </a:r>
            <a:r>
              <a:rPr lang="en-US" sz="1600" dirty="0">
                <a:solidFill>
                  <a:schemeClr val="tx1"/>
                </a:solidFill>
                <a:latin typeface="Arial" panose="020B0604020202020204" pitchFamily="34" charset="0"/>
                <a:cs typeface="Arial" panose="020B0604020202020204" pitchFamily="34" charset="0"/>
              </a:rPr>
              <a:t>adhesives </a:t>
            </a:r>
            <a:r>
              <a:rPr lang="en-US" sz="1600" b="1" dirty="0">
                <a:solidFill>
                  <a:schemeClr val="tx1"/>
                </a:solidFill>
                <a:latin typeface="Arial" panose="020B0604020202020204" pitchFamily="34" charset="0"/>
                <a:cs typeface="Arial" panose="020B0604020202020204" pitchFamily="34" charset="0"/>
              </a:rPr>
              <a:t>applied to the wall.</a:t>
            </a:r>
          </a:p>
          <a:p>
            <a:endParaRPr lang="en-GB" sz="1600" dirty="0"/>
          </a:p>
        </p:txBody>
      </p:sp>
      <p:pic>
        <p:nvPicPr>
          <p:cNvPr id="7" name="Content Placeholder 7" descr="A lamp next to a couch&#10;&#10;Description automatically generated">
            <a:extLst>
              <a:ext uri="{FF2B5EF4-FFF2-40B4-BE49-F238E27FC236}">
                <a16:creationId xmlns:a16="http://schemas.microsoft.com/office/drawing/2014/main" id="{107A9915-D10C-7730-F241-E8AA2810756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4583034" y="2082800"/>
            <a:ext cx="4038600" cy="2692400"/>
          </a:xfrm>
          <a:prstGeom prst="rect">
            <a:avLst/>
          </a:prstGeom>
          <a:noFill/>
          <a:ln w="9525">
            <a:noFill/>
            <a:miter lim="800000"/>
            <a:headEnd/>
            <a:tailEnd/>
          </a:ln>
        </p:spPr>
      </p:pic>
    </p:spTree>
    <p:extLst>
      <p:ext uri="{BB962C8B-B14F-4D97-AF65-F5344CB8AC3E}">
        <p14:creationId xmlns:p14="http://schemas.microsoft.com/office/powerpoint/2010/main" val="1305744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9895"/>
            <a:ext cx="8229600" cy="357256"/>
          </a:xfrm>
        </p:spPr>
        <p:txBody>
          <a:bodyPr/>
          <a:lstStyle/>
          <a:p>
            <a:r>
              <a:rPr lang="en-GB" dirty="0"/>
              <a:t>21st-century paint application – pressure-fed rollers</a:t>
            </a:r>
          </a:p>
        </p:txBody>
      </p:sp>
      <p:sp>
        <p:nvSpPr>
          <p:cNvPr id="5" name="TextBox 4">
            <a:extLst>
              <a:ext uri="{FF2B5EF4-FFF2-40B4-BE49-F238E27FC236}">
                <a16:creationId xmlns:a16="http://schemas.microsoft.com/office/drawing/2014/main" id="{9C45038C-9346-9211-48C1-55EAE8A90AE9}"/>
              </a:ext>
            </a:extLst>
          </p:cNvPr>
          <p:cNvSpPr txBox="1"/>
          <p:nvPr/>
        </p:nvSpPr>
        <p:spPr>
          <a:xfrm>
            <a:off x="457200" y="5201569"/>
            <a:ext cx="8081682" cy="584775"/>
          </a:xfrm>
          <a:prstGeom prst="rect">
            <a:avLst/>
          </a:prstGeom>
          <a:noFill/>
        </p:spPr>
        <p:txBody>
          <a:bodyPr wrap="square" rtlCol="0">
            <a:spAutoFit/>
          </a:bodyPr>
          <a:lstStyle/>
          <a:p>
            <a:r>
              <a:rPr lang="en-GB" sz="1600" dirty="0"/>
              <a:t>For more information, take a look at this video: </a:t>
            </a:r>
            <a:r>
              <a:rPr lang="en-US" sz="1600" dirty="0">
                <a:solidFill>
                  <a:srgbClr val="009999"/>
                </a:solidFill>
                <a:hlinkClick r:id="rId3"/>
              </a:rPr>
              <a:t>Graco Pressure Roller - How To Use, Setup and Review</a:t>
            </a:r>
            <a:endParaRPr lang="en-GB" sz="1600" dirty="0"/>
          </a:p>
        </p:txBody>
      </p:sp>
      <p:sp>
        <p:nvSpPr>
          <p:cNvPr id="9" name="Content Placeholder 2">
            <a:extLst>
              <a:ext uri="{FF2B5EF4-FFF2-40B4-BE49-F238E27FC236}">
                <a16:creationId xmlns:a16="http://schemas.microsoft.com/office/drawing/2014/main" id="{E75668CB-64D3-8026-C2F1-A68C7A61D9F2}"/>
              </a:ext>
            </a:extLst>
          </p:cNvPr>
          <p:cNvSpPr txBox="1">
            <a:spLocks/>
          </p:cNvSpPr>
          <p:nvPr/>
        </p:nvSpPr>
        <p:spPr bwMode="auto">
          <a:xfrm>
            <a:off x="457200" y="2184400"/>
            <a:ext cx="8229600" cy="1888282"/>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rtl="0" eaLnBrk="0" fontAlgn="base" hangingPunct="0">
              <a:lnSpc>
                <a:spcPts val="2400"/>
              </a:lnSpc>
              <a:spcBef>
                <a:spcPts val="1000"/>
              </a:spcBef>
              <a:spcAft>
                <a:spcPts val="1000"/>
              </a:spcAft>
              <a:defRPr lang="en-GB" sz="260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40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200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80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80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342900" indent="-342900">
              <a:lnSpc>
                <a:spcPct val="100000"/>
              </a:lnSpc>
              <a:spcBef>
                <a:spcPts val="0"/>
              </a:spcBef>
              <a:buClr>
                <a:srgbClr val="0077E3"/>
              </a:buClr>
              <a:buFont typeface="Arial" panose="020B0604020202020204" pitchFamily="34" charset="0"/>
              <a:buChar char="•"/>
            </a:pPr>
            <a:r>
              <a:rPr lang="en-US" altLang="en-US" sz="1600" kern="0" dirty="0"/>
              <a:t>Transforms the paint sprayer into a rolling system for increased speed of application</a:t>
            </a:r>
          </a:p>
          <a:p>
            <a:pPr marL="342900" indent="-342900">
              <a:lnSpc>
                <a:spcPct val="100000"/>
              </a:lnSpc>
              <a:spcBef>
                <a:spcPts val="0"/>
              </a:spcBef>
              <a:buClr>
                <a:srgbClr val="0077E3"/>
              </a:buClr>
              <a:buFont typeface="Arial" panose="020B0604020202020204" pitchFamily="34" charset="0"/>
              <a:buChar char="•"/>
            </a:pPr>
            <a:r>
              <a:rPr lang="en-US" altLang="en-US" sz="1600" kern="0" dirty="0"/>
              <a:t>Pressure-fed roller system four times faster than a traditional roller,</a:t>
            </a:r>
            <a:r>
              <a:rPr lang="en-US" altLang="en-US" sz="1600" b="1" kern="0" dirty="0"/>
              <a:t> </a:t>
            </a:r>
            <a:r>
              <a:rPr lang="en-US" altLang="en-US" sz="1600" kern="0" dirty="0"/>
              <a:t>while eliminating the mess of a roller tray</a:t>
            </a:r>
          </a:p>
          <a:p>
            <a:pPr marL="342900" indent="-342900">
              <a:lnSpc>
                <a:spcPct val="100000"/>
              </a:lnSpc>
              <a:spcBef>
                <a:spcPts val="0"/>
              </a:spcBef>
              <a:buClr>
                <a:srgbClr val="0077E3"/>
              </a:buClr>
              <a:buFont typeface="Arial" panose="020B0604020202020204" pitchFamily="34" charset="0"/>
              <a:buChar char="•"/>
            </a:pPr>
            <a:r>
              <a:rPr lang="en-US" altLang="en-US" sz="1600" kern="0" dirty="0"/>
              <a:t>Attaches directly to the spray gun</a:t>
            </a:r>
          </a:p>
          <a:p>
            <a:pPr marL="342900" indent="-342900">
              <a:lnSpc>
                <a:spcPct val="100000"/>
              </a:lnSpc>
              <a:spcBef>
                <a:spcPts val="0"/>
              </a:spcBef>
              <a:buClr>
                <a:srgbClr val="0077E3"/>
              </a:buClr>
              <a:buFont typeface="Arial" panose="020B0604020202020204" pitchFamily="34" charset="0"/>
              <a:buChar char="•"/>
            </a:pPr>
            <a:r>
              <a:rPr lang="en-US" altLang="en-US" sz="1600" kern="0" dirty="0"/>
              <a:t>Pressure on the trigger applies more paint onto the roller sleeve</a:t>
            </a:r>
          </a:p>
        </p:txBody>
      </p:sp>
      <p:sp>
        <p:nvSpPr>
          <p:cNvPr id="10" name="TextBox 9">
            <a:extLst>
              <a:ext uri="{FF2B5EF4-FFF2-40B4-BE49-F238E27FC236}">
                <a16:creationId xmlns:a16="http://schemas.microsoft.com/office/drawing/2014/main" id="{9D3FCAC4-8A75-BB32-A5CA-8CA8E178E391}"/>
              </a:ext>
            </a:extLst>
          </p:cNvPr>
          <p:cNvSpPr txBox="1"/>
          <p:nvPr/>
        </p:nvSpPr>
        <p:spPr>
          <a:xfrm>
            <a:off x="355600" y="1476513"/>
            <a:ext cx="8343900" cy="369332"/>
          </a:xfrm>
          <a:prstGeom prst="rect">
            <a:avLst/>
          </a:prstGeom>
          <a:noFill/>
        </p:spPr>
        <p:txBody>
          <a:bodyPr wrap="square">
            <a:spAutoFit/>
          </a:bodyPr>
          <a:lstStyle/>
          <a:p>
            <a:pPr indent="-457200">
              <a:lnSpc>
                <a:spcPct val="100000"/>
              </a:lnSpc>
              <a:spcBef>
                <a:spcPts val="0"/>
              </a:spcBef>
              <a:buClrTx/>
              <a:buFont typeface="+mj-lt"/>
              <a:buAutoNum type="arabicPeriod"/>
            </a:pPr>
            <a:r>
              <a:rPr lang="en-GB" altLang="en-US" sz="1800" b="1" dirty="0"/>
              <a:t>Airless-fed roller system 		       2. Pressure-fed roller system</a:t>
            </a:r>
          </a:p>
        </p:txBody>
      </p:sp>
      <p:sp>
        <p:nvSpPr>
          <p:cNvPr id="6" name="TextBox 5">
            <a:extLst>
              <a:ext uri="{FF2B5EF4-FFF2-40B4-BE49-F238E27FC236}">
                <a16:creationId xmlns:a16="http://schemas.microsoft.com/office/drawing/2014/main" id="{7E3D3F34-8F3B-A4E5-7D97-02B9D9447DC8}"/>
              </a:ext>
            </a:extLst>
          </p:cNvPr>
          <p:cNvSpPr txBox="1"/>
          <p:nvPr/>
        </p:nvSpPr>
        <p:spPr>
          <a:xfrm>
            <a:off x="5442469" y="4118849"/>
            <a:ext cx="1600200" cy="584775"/>
          </a:xfrm>
          <a:prstGeom prst="rect">
            <a:avLst/>
          </a:prstGeom>
          <a:noFill/>
          <a:ln>
            <a:solidFill>
              <a:schemeClr val="tx1"/>
            </a:solidFill>
          </a:ln>
        </p:spPr>
        <p:txBody>
          <a:bodyPr wrap="square">
            <a:spAutoFit/>
          </a:bodyPr>
          <a:lstStyle/>
          <a:p>
            <a:pPr algn="ctr"/>
            <a:r>
              <a:rPr lang="en-US" sz="1600" dirty="0">
                <a:hlinkClick r:id="rId4"/>
              </a:rPr>
              <a:t>Example of a pressure roller</a:t>
            </a:r>
            <a:endParaRPr lang="en-GB" sz="1600" dirty="0"/>
          </a:p>
        </p:txBody>
      </p:sp>
      <p:sp>
        <p:nvSpPr>
          <p:cNvPr id="12" name="TextBox 11">
            <a:extLst>
              <a:ext uri="{FF2B5EF4-FFF2-40B4-BE49-F238E27FC236}">
                <a16:creationId xmlns:a16="http://schemas.microsoft.com/office/drawing/2014/main" id="{D665085D-5B0D-98D9-402F-FE516CB69562}"/>
              </a:ext>
            </a:extLst>
          </p:cNvPr>
          <p:cNvSpPr txBox="1"/>
          <p:nvPr/>
        </p:nvSpPr>
        <p:spPr>
          <a:xfrm>
            <a:off x="2265373" y="4072682"/>
            <a:ext cx="1532965" cy="584775"/>
          </a:xfrm>
          <a:prstGeom prst="rect">
            <a:avLst/>
          </a:prstGeom>
          <a:noFill/>
          <a:ln>
            <a:solidFill>
              <a:schemeClr val="tx1"/>
            </a:solidFill>
          </a:ln>
        </p:spPr>
        <p:txBody>
          <a:bodyPr wrap="square">
            <a:spAutoFit/>
          </a:bodyPr>
          <a:lstStyle/>
          <a:p>
            <a:pPr algn="ctr"/>
            <a:r>
              <a:rPr lang="en-US" sz="1600" dirty="0">
                <a:hlinkClick r:id="rId5"/>
              </a:rPr>
              <a:t>Example of a jet roller kit</a:t>
            </a:r>
            <a:endParaRPr lang="en-GB" sz="1600" dirty="0"/>
          </a:p>
        </p:txBody>
      </p:sp>
    </p:spTree>
    <p:extLst>
      <p:ext uri="{BB962C8B-B14F-4D97-AF65-F5344CB8AC3E}">
        <p14:creationId xmlns:p14="http://schemas.microsoft.com/office/powerpoint/2010/main" val="9756492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9895"/>
            <a:ext cx="8229600" cy="357256"/>
          </a:xfrm>
        </p:spPr>
        <p:txBody>
          <a:bodyPr/>
          <a:lstStyle/>
          <a:p>
            <a:r>
              <a:rPr lang="en-GB" dirty="0">
                <a:solidFill>
                  <a:srgbClr val="0070C0"/>
                </a:solidFill>
              </a:rPr>
              <a:t>21</a:t>
            </a:r>
            <a:r>
              <a:rPr lang="en-GB" baseline="30000" dirty="0">
                <a:solidFill>
                  <a:srgbClr val="0070C0"/>
                </a:solidFill>
              </a:rPr>
              <a:t>st</a:t>
            </a:r>
            <a:r>
              <a:rPr lang="en-GB" dirty="0">
                <a:solidFill>
                  <a:srgbClr val="0070C0"/>
                </a:solidFill>
              </a:rPr>
              <a:t>-century paint application</a:t>
            </a:r>
          </a:p>
        </p:txBody>
      </p:sp>
      <p:sp>
        <p:nvSpPr>
          <p:cNvPr id="3" name="Content Placeholder 2"/>
          <p:cNvSpPr>
            <a:spLocks noGrp="1"/>
          </p:cNvSpPr>
          <p:nvPr>
            <p:ph sz="half" idx="1"/>
          </p:nvPr>
        </p:nvSpPr>
        <p:spPr>
          <a:xfrm>
            <a:off x="457200" y="1529032"/>
            <a:ext cx="5413158" cy="4434840"/>
          </a:xfrm>
        </p:spPr>
        <p:txBody>
          <a:bodyPr>
            <a:normAutofit/>
          </a:bodyPr>
          <a:lstStyle/>
          <a:p>
            <a:pPr>
              <a:lnSpc>
                <a:spcPct val="100000"/>
              </a:lnSpc>
              <a:spcBef>
                <a:spcPts val="0"/>
              </a:spcBef>
              <a:spcAft>
                <a:spcPts val="0"/>
              </a:spcAft>
              <a:buClrTx/>
            </a:pPr>
            <a:r>
              <a:rPr lang="en-GB" altLang="en-US" sz="2000" b="1" dirty="0">
                <a:solidFill>
                  <a:srgbClr val="0077E3"/>
                </a:solidFill>
              </a:rPr>
              <a:t>Handheld cordless HVLP spray unit</a:t>
            </a:r>
          </a:p>
          <a:p>
            <a:pPr>
              <a:lnSpc>
                <a:spcPct val="100000"/>
              </a:lnSpc>
              <a:spcBef>
                <a:spcPts val="0"/>
              </a:spcBef>
              <a:spcAft>
                <a:spcPts val="0"/>
              </a:spcAft>
              <a:buClrTx/>
            </a:pPr>
            <a:endParaRPr lang="en-GB" altLang="en-US" sz="2000" b="1"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 Handheld cordless version of HVLP spray</a:t>
            </a:r>
          </a:p>
          <a:p>
            <a:pPr>
              <a:lnSpc>
                <a:spcPct val="100000"/>
              </a:lnSpc>
              <a:spcBef>
                <a:spcPts val="0"/>
              </a:spcBef>
              <a:spcAft>
                <a:spcPts val="0"/>
              </a:spcAft>
              <a:buClr>
                <a:srgbClr val="0077E3"/>
              </a:buClr>
            </a:pPr>
            <a:r>
              <a:rPr lang="en-GB" altLang="en-US" sz="2000" dirty="0"/>
              <a:t>      unit powered by re-chargeable 18V battery</a:t>
            </a:r>
          </a:p>
          <a:p>
            <a:pPr marL="171450" indent="-171450">
              <a:lnSpc>
                <a:spcPct val="100000"/>
              </a:lnSpc>
              <a:spcBef>
                <a:spcPts val="0"/>
              </a:spcBef>
              <a:spcAft>
                <a:spcPts val="0"/>
              </a:spcAft>
              <a:buClr>
                <a:srgbClr val="0077E3"/>
              </a:buClr>
              <a:buFont typeface="Arial" panose="020B0604020202020204" pitchFamily="34" charset="0"/>
              <a:buChar char="•"/>
            </a:pPr>
            <a:endParaRPr lang="en-GB" altLang="en-US"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 Portable equipment for small jobs</a:t>
            </a:r>
          </a:p>
          <a:p>
            <a:pPr marL="171450" indent="-171450">
              <a:lnSpc>
                <a:spcPct val="100000"/>
              </a:lnSpc>
              <a:spcBef>
                <a:spcPts val="0"/>
              </a:spcBef>
              <a:spcAft>
                <a:spcPts val="0"/>
              </a:spcAft>
              <a:buClr>
                <a:srgbClr val="0077E3"/>
              </a:buClr>
              <a:buFont typeface="Arial" panose="020B0604020202020204" pitchFamily="34" charset="0"/>
              <a:buChar char="•"/>
            </a:pPr>
            <a:endParaRPr lang="en-GB" altLang="en-US"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 Reduces the need for power cables and</a:t>
            </a:r>
          </a:p>
          <a:p>
            <a:pPr>
              <a:lnSpc>
                <a:spcPct val="100000"/>
              </a:lnSpc>
              <a:spcBef>
                <a:spcPts val="0"/>
              </a:spcBef>
              <a:spcAft>
                <a:spcPts val="0"/>
              </a:spcAft>
              <a:buClr>
                <a:srgbClr val="0077E3"/>
              </a:buClr>
            </a:pPr>
            <a:r>
              <a:rPr lang="en-GB" altLang="en-US" sz="2000" dirty="0"/>
              <a:t>      air/fluid lines</a:t>
            </a:r>
          </a:p>
          <a:p>
            <a:pPr marL="171450" indent="-171450">
              <a:lnSpc>
                <a:spcPct val="100000"/>
              </a:lnSpc>
              <a:spcBef>
                <a:spcPts val="0"/>
              </a:spcBef>
              <a:spcAft>
                <a:spcPts val="0"/>
              </a:spcAft>
              <a:buClr>
                <a:srgbClr val="0077E3"/>
              </a:buClr>
              <a:buFont typeface="Arial" panose="020B0604020202020204" pitchFamily="34" charset="0"/>
              <a:buChar char="•"/>
            </a:pPr>
            <a:endParaRPr lang="en-GB" altLang="en-US"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 High-quality finish</a:t>
            </a:r>
          </a:p>
          <a:p>
            <a:pPr marL="171450" indent="-171450">
              <a:lnSpc>
                <a:spcPct val="100000"/>
              </a:lnSpc>
              <a:spcBef>
                <a:spcPts val="0"/>
              </a:spcBef>
              <a:spcAft>
                <a:spcPts val="0"/>
              </a:spcAft>
              <a:buClr>
                <a:srgbClr val="0077E3"/>
              </a:buClr>
              <a:buFont typeface="Arial" panose="020B0604020202020204" pitchFamily="34" charset="0"/>
              <a:buChar char="•"/>
            </a:pPr>
            <a:endParaRPr lang="en-GB" altLang="en-US"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 High overspray</a:t>
            </a:r>
          </a:p>
        </p:txBody>
      </p:sp>
      <p:sp>
        <p:nvSpPr>
          <p:cNvPr id="7" name="TextBox 6">
            <a:extLst>
              <a:ext uri="{FF2B5EF4-FFF2-40B4-BE49-F238E27FC236}">
                <a16:creationId xmlns:a16="http://schemas.microsoft.com/office/drawing/2014/main" id="{D7E9FA31-1E67-A949-D232-6EF1D8DE1DBF}"/>
              </a:ext>
            </a:extLst>
          </p:cNvPr>
          <p:cNvSpPr txBox="1"/>
          <p:nvPr/>
        </p:nvSpPr>
        <p:spPr>
          <a:xfrm>
            <a:off x="6602505" y="3219918"/>
            <a:ext cx="1317812" cy="584775"/>
          </a:xfrm>
          <a:prstGeom prst="rect">
            <a:avLst/>
          </a:prstGeom>
          <a:noFill/>
          <a:ln>
            <a:solidFill>
              <a:schemeClr val="tx1"/>
            </a:solidFill>
          </a:ln>
        </p:spPr>
        <p:txBody>
          <a:bodyPr wrap="square">
            <a:spAutoFit/>
          </a:bodyPr>
          <a:lstStyle/>
          <a:p>
            <a:pPr algn="ctr"/>
            <a:r>
              <a:rPr lang="en-GB" sz="1600" dirty="0">
                <a:hlinkClick r:id="rId3"/>
              </a:rPr>
              <a:t>Example image</a:t>
            </a:r>
            <a:endParaRPr lang="en-GB" sz="1600" dirty="0"/>
          </a:p>
        </p:txBody>
      </p:sp>
    </p:spTree>
    <p:extLst>
      <p:ext uri="{BB962C8B-B14F-4D97-AF65-F5344CB8AC3E}">
        <p14:creationId xmlns:p14="http://schemas.microsoft.com/office/powerpoint/2010/main" val="2313259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9895"/>
            <a:ext cx="8229600" cy="357256"/>
          </a:xfrm>
        </p:spPr>
        <p:txBody>
          <a:bodyPr/>
          <a:lstStyle/>
          <a:p>
            <a:r>
              <a:rPr lang="en-GB" dirty="0">
                <a:solidFill>
                  <a:srgbClr val="0070C0"/>
                </a:solidFill>
              </a:rPr>
              <a:t>21</a:t>
            </a:r>
            <a:r>
              <a:rPr lang="en-GB" baseline="30000" dirty="0">
                <a:solidFill>
                  <a:srgbClr val="0070C0"/>
                </a:solidFill>
              </a:rPr>
              <a:t>st</a:t>
            </a:r>
            <a:r>
              <a:rPr lang="en-GB" dirty="0">
                <a:solidFill>
                  <a:srgbClr val="0070C0"/>
                </a:solidFill>
              </a:rPr>
              <a:t>-century paint application</a:t>
            </a:r>
          </a:p>
        </p:txBody>
      </p:sp>
      <p:sp>
        <p:nvSpPr>
          <p:cNvPr id="3" name="Content Placeholder 2"/>
          <p:cNvSpPr>
            <a:spLocks noGrp="1"/>
          </p:cNvSpPr>
          <p:nvPr>
            <p:ph sz="half" idx="1"/>
          </p:nvPr>
        </p:nvSpPr>
        <p:spPr>
          <a:xfrm>
            <a:off x="457200" y="1529032"/>
            <a:ext cx="4873387" cy="4434840"/>
          </a:xfrm>
        </p:spPr>
        <p:txBody>
          <a:bodyPr>
            <a:normAutofit/>
          </a:bodyPr>
          <a:lstStyle/>
          <a:p>
            <a:pPr>
              <a:lnSpc>
                <a:spcPct val="100000"/>
              </a:lnSpc>
              <a:spcBef>
                <a:spcPts val="0"/>
              </a:spcBef>
              <a:spcAft>
                <a:spcPts val="0"/>
              </a:spcAft>
              <a:buClrTx/>
            </a:pPr>
            <a:r>
              <a:rPr lang="en-GB" altLang="en-US" sz="2000" b="1" dirty="0">
                <a:solidFill>
                  <a:srgbClr val="0077E3"/>
                </a:solidFill>
              </a:rPr>
              <a:t>Handheld cordless airless spray unit</a:t>
            </a:r>
          </a:p>
          <a:p>
            <a:pPr>
              <a:lnSpc>
                <a:spcPct val="100000"/>
              </a:lnSpc>
              <a:spcBef>
                <a:spcPts val="0"/>
              </a:spcBef>
              <a:spcAft>
                <a:spcPts val="0"/>
              </a:spcAft>
              <a:buClrTx/>
            </a:pPr>
            <a:endParaRPr lang="en-GB" altLang="en-US" sz="2000" b="1"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Handheld cordless version of HVLP spray unit powered by re-chargeable 20V battery</a:t>
            </a:r>
          </a:p>
          <a:p>
            <a:pPr marL="342900" indent="-342900">
              <a:lnSpc>
                <a:spcPct val="100000"/>
              </a:lnSpc>
              <a:spcBef>
                <a:spcPts val="0"/>
              </a:spcBef>
              <a:spcAft>
                <a:spcPts val="0"/>
              </a:spcAft>
              <a:buClr>
                <a:srgbClr val="0077E3"/>
              </a:buClr>
              <a:buFont typeface="Arial" panose="020B0604020202020204" pitchFamily="34" charset="0"/>
              <a:buChar char="•"/>
            </a:pPr>
            <a:endParaRPr lang="en-GB" altLang="en-US"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Portable equipment for small jobs</a:t>
            </a:r>
          </a:p>
          <a:p>
            <a:pPr marL="342900" indent="-342900">
              <a:lnSpc>
                <a:spcPct val="100000"/>
              </a:lnSpc>
              <a:spcBef>
                <a:spcPts val="0"/>
              </a:spcBef>
              <a:spcAft>
                <a:spcPts val="0"/>
              </a:spcAft>
              <a:buClr>
                <a:srgbClr val="0077E3"/>
              </a:buClr>
              <a:buFont typeface="Arial" panose="020B0604020202020204" pitchFamily="34" charset="0"/>
              <a:buChar char="•"/>
            </a:pPr>
            <a:endParaRPr lang="en-GB" altLang="en-US"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Reduces the need for power cables and air/fluid lines</a:t>
            </a:r>
          </a:p>
          <a:p>
            <a:pPr marL="342900" indent="-342900">
              <a:lnSpc>
                <a:spcPct val="100000"/>
              </a:lnSpc>
              <a:spcBef>
                <a:spcPts val="0"/>
              </a:spcBef>
              <a:spcAft>
                <a:spcPts val="0"/>
              </a:spcAft>
              <a:buClr>
                <a:srgbClr val="0077E3"/>
              </a:buClr>
              <a:buFont typeface="Arial" panose="020B0604020202020204" pitchFamily="34" charset="0"/>
              <a:buChar char="•"/>
            </a:pPr>
            <a:endParaRPr lang="en-GB" altLang="en-US"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Quicker speed of application</a:t>
            </a:r>
          </a:p>
          <a:p>
            <a:pPr marL="342900" indent="-342900">
              <a:lnSpc>
                <a:spcPct val="100000"/>
              </a:lnSpc>
              <a:spcBef>
                <a:spcPts val="0"/>
              </a:spcBef>
              <a:spcAft>
                <a:spcPts val="0"/>
              </a:spcAft>
              <a:buClr>
                <a:srgbClr val="0077E3"/>
              </a:buClr>
              <a:buFont typeface="Arial" panose="020B0604020202020204" pitchFamily="34" charset="0"/>
              <a:buChar char="•"/>
            </a:pPr>
            <a:endParaRPr lang="en-GB" altLang="en-US"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Reduced overspray</a:t>
            </a:r>
          </a:p>
          <a:p>
            <a:pPr>
              <a:lnSpc>
                <a:spcPct val="100000"/>
              </a:lnSpc>
              <a:spcBef>
                <a:spcPts val="0"/>
              </a:spcBef>
              <a:spcAft>
                <a:spcPts val="0"/>
              </a:spcAft>
              <a:buClrTx/>
            </a:pPr>
            <a:endParaRPr lang="en-GB" altLang="en-US" sz="2000" b="1" dirty="0"/>
          </a:p>
        </p:txBody>
      </p:sp>
      <p:sp>
        <p:nvSpPr>
          <p:cNvPr id="5" name="TextBox 4">
            <a:extLst>
              <a:ext uri="{FF2B5EF4-FFF2-40B4-BE49-F238E27FC236}">
                <a16:creationId xmlns:a16="http://schemas.microsoft.com/office/drawing/2014/main" id="{D5E8E80A-6AB2-09C5-B945-AE37CBBE290F}"/>
              </a:ext>
            </a:extLst>
          </p:cNvPr>
          <p:cNvSpPr txBox="1"/>
          <p:nvPr/>
        </p:nvSpPr>
        <p:spPr>
          <a:xfrm>
            <a:off x="6441141" y="3136612"/>
            <a:ext cx="1210235" cy="584775"/>
          </a:xfrm>
          <a:prstGeom prst="rect">
            <a:avLst/>
          </a:prstGeom>
          <a:noFill/>
          <a:ln>
            <a:solidFill>
              <a:schemeClr val="tx1"/>
            </a:solidFill>
          </a:ln>
        </p:spPr>
        <p:txBody>
          <a:bodyPr wrap="square">
            <a:spAutoFit/>
          </a:bodyPr>
          <a:lstStyle/>
          <a:p>
            <a:pPr algn="ctr"/>
            <a:r>
              <a:rPr lang="en-GB" sz="1600" dirty="0">
                <a:hlinkClick r:id="rId3"/>
              </a:rPr>
              <a:t>Example image</a:t>
            </a:r>
            <a:endParaRPr lang="en-GB" sz="1600" dirty="0"/>
          </a:p>
        </p:txBody>
      </p:sp>
    </p:spTree>
    <p:extLst>
      <p:ext uri="{BB962C8B-B14F-4D97-AF65-F5344CB8AC3E}">
        <p14:creationId xmlns:p14="http://schemas.microsoft.com/office/powerpoint/2010/main" val="70463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9895"/>
            <a:ext cx="8229600" cy="357256"/>
          </a:xfrm>
        </p:spPr>
        <p:txBody>
          <a:bodyPr/>
          <a:lstStyle/>
          <a:p>
            <a:r>
              <a:rPr lang="en-GB" dirty="0">
                <a:solidFill>
                  <a:srgbClr val="0070C0"/>
                </a:solidFill>
              </a:rPr>
              <a:t>21</a:t>
            </a:r>
            <a:r>
              <a:rPr lang="en-GB" baseline="30000" dirty="0">
                <a:solidFill>
                  <a:srgbClr val="0070C0"/>
                </a:solidFill>
              </a:rPr>
              <a:t>st</a:t>
            </a:r>
            <a:r>
              <a:rPr lang="en-GB" dirty="0">
                <a:solidFill>
                  <a:srgbClr val="0070C0"/>
                </a:solidFill>
              </a:rPr>
              <a:t>-century paint application</a:t>
            </a:r>
          </a:p>
        </p:txBody>
      </p:sp>
      <p:sp>
        <p:nvSpPr>
          <p:cNvPr id="3" name="Content Placeholder 2"/>
          <p:cNvSpPr>
            <a:spLocks noGrp="1"/>
          </p:cNvSpPr>
          <p:nvPr>
            <p:ph sz="half" idx="1"/>
          </p:nvPr>
        </p:nvSpPr>
        <p:spPr>
          <a:xfrm>
            <a:off x="457200" y="1529032"/>
            <a:ext cx="5728447" cy="4434840"/>
          </a:xfrm>
        </p:spPr>
        <p:txBody>
          <a:bodyPr>
            <a:normAutofit/>
          </a:bodyPr>
          <a:lstStyle/>
          <a:p>
            <a:pPr>
              <a:lnSpc>
                <a:spcPct val="100000"/>
              </a:lnSpc>
              <a:spcBef>
                <a:spcPts val="0"/>
              </a:spcBef>
              <a:spcAft>
                <a:spcPts val="0"/>
              </a:spcAft>
              <a:buClrTx/>
            </a:pPr>
            <a:r>
              <a:rPr lang="en-GB" altLang="en-US" sz="2000" b="1" dirty="0">
                <a:solidFill>
                  <a:srgbClr val="0077E3"/>
                </a:solidFill>
              </a:rPr>
              <a:t>Air-assisted airless spray system</a:t>
            </a:r>
          </a:p>
          <a:p>
            <a:pPr>
              <a:lnSpc>
                <a:spcPct val="100000"/>
              </a:lnSpc>
              <a:spcBef>
                <a:spcPts val="0"/>
              </a:spcBef>
              <a:spcAft>
                <a:spcPts val="0"/>
              </a:spcAft>
              <a:buClrTx/>
            </a:pPr>
            <a:endParaRPr lang="en-GB" altLang="en-US" sz="2000" b="1"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Air-assisted spray systems combine the high-quality finish of HVLP systems with the speed of application of airless systems.</a:t>
            </a:r>
          </a:p>
          <a:p>
            <a:pPr marL="342900" indent="-342900">
              <a:lnSpc>
                <a:spcPct val="100000"/>
              </a:lnSpc>
              <a:spcBef>
                <a:spcPts val="0"/>
              </a:spcBef>
              <a:spcAft>
                <a:spcPts val="0"/>
              </a:spcAft>
              <a:buClr>
                <a:srgbClr val="0077E3"/>
              </a:buClr>
              <a:buFont typeface="Arial" panose="020B0604020202020204" pitchFamily="34" charset="0"/>
              <a:buChar char="•"/>
            </a:pPr>
            <a:endParaRPr lang="en-GB" altLang="en-US"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2000" dirty="0"/>
              <a:t>Air-assisted airless spray guns firstly pump out paint under high pressure and, secondly, they complete the atomisation with small amounts of compressed air from the face and/or the horns of the air nozzle that they use.</a:t>
            </a:r>
          </a:p>
          <a:p>
            <a:pPr>
              <a:lnSpc>
                <a:spcPct val="100000"/>
              </a:lnSpc>
              <a:spcBef>
                <a:spcPts val="0"/>
              </a:spcBef>
              <a:spcAft>
                <a:spcPts val="0"/>
              </a:spcAft>
              <a:buClrTx/>
            </a:pPr>
            <a:endParaRPr lang="en-GB" altLang="en-US" sz="2000" b="1" dirty="0"/>
          </a:p>
        </p:txBody>
      </p:sp>
      <p:sp>
        <p:nvSpPr>
          <p:cNvPr id="5" name="TextBox 4">
            <a:extLst>
              <a:ext uri="{FF2B5EF4-FFF2-40B4-BE49-F238E27FC236}">
                <a16:creationId xmlns:a16="http://schemas.microsoft.com/office/drawing/2014/main" id="{8384E1EC-39D9-B92F-9A76-F7EB71EE56A0}"/>
              </a:ext>
            </a:extLst>
          </p:cNvPr>
          <p:cNvSpPr txBox="1"/>
          <p:nvPr/>
        </p:nvSpPr>
        <p:spPr>
          <a:xfrm>
            <a:off x="6965576" y="2988694"/>
            <a:ext cx="1102659" cy="584775"/>
          </a:xfrm>
          <a:prstGeom prst="rect">
            <a:avLst/>
          </a:prstGeom>
          <a:noFill/>
          <a:ln>
            <a:solidFill>
              <a:schemeClr val="tx1"/>
            </a:solidFill>
          </a:ln>
        </p:spPr>
        <p:txBody>
          <a:bodyPr wrap="square">
            <a:spAutoFit/>
          </a:bodyPr>
          <a:lstStyle/>
          <a:p>
            <a:pPr algn="ctr"/>
            <a:r>
              <a:rPr lang="en-GB" sz="1600" dirty="0">
                <a:hlinkClick r:id="rId3"/>
              </a:rPr>
              <a:t>Example image</a:t>
            </a:r>
            <a:endParaRPr lang="en-GB" sz="1600" dirty="0"/>
          </a:p>
        </p:txBody>
      </p:sp>
    </p:spTree>
    <p:extLst>
      <p:ext uri="{BB962C8B-B14F-4D97-AF65-F5344CB8AC3E}">
        <p14:creationId xmlns:p14="http://schemas.microsoft.com/office/powerpoint/2010/main" val="2825305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9895"/>
            <a:ext cx="8229600" cy="357256"/>
          </a:xfrm>
        </p:spPr>
        <p:txBody>
          <a:bodyPr/>
          <a:lstStyle/>
          <a:p>
            <a:r>
              <a:rPr lang="en-GB" dirty="0">
                <a:solidFill>
                  <a:srgbClr val="0070C0"/>
                </a:solidFill>
              </a:rPr>
              <a:t> Paint technologies of the future …</a:t>
            </a:r>
          </a:p>
        </p:txBody>
      </p:sp>
      <p:sp>
        <p:nvSpPr>
          <p:cNvPr id="3" name="Content Placeholder 2"/>
          <p:cNvSpPr>
            <a:spLocks noGrp="1"/>
          </p:cNvSpPr>
          <p:nvPr>
            <p:ph sz="half" idx="1"/>
          </p:nvPr>
        </p:nvSpPr>
        <p:spPr>
          <a:xfrm>
            <a:off x="457200" y="1385647"/>
            <a:ext cx="4873387" cy="3200911"/>
          </a:xfrm>
        </p:spPr>
        <p:txBody>
          <a:bodyPr>
            <a:normAutofit/>
          </a:bodyPr>
          <a:lstStyle/>
          <a:p>
            <a:pPr>
              <a:lnSpc>
                <a:spcPct val="100000"/>
              </a:lnSpc>
              <a:spcBef>
                <a:spcPts val="0"/>
              </a:spcBef>
              <a:spcAft>
                <a:spcPts val="0"/>
              </a:spcAft>
              <a:buClrTx/>
            </a:pPr>
            <a:endParaRPr lang="en-GB" altLang="en-US" sz="1600" b="1" dirty="0"/>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Self-cleaning paint</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Nano technology</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Smart paint</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Self-healing wraps</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Graphene paint</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Solar paint</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Rapid drying paint</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Magnetic paint</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Antimicrobial paint</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Air cleaning paint</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One-coat paint</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Autonomous painting drone</a:t>
            </a:r>
          </a:p>
          <a:p>
            <a:pPr>
              <a:lnSpc>
                <a:spcPct val="100000"/>
              </a:lnSpc>
              <a:spcBef>
                <a:spcPts val="0"/>
              </a:spcBef>
              <a:spcAft>
                <a:spcPts val="0"/>
              </a:spcAft>
              <a:buClrTx/>
            </a:pPr>
            <a:endParaRPr lang="en-GB" altLang="en-US" sz="1600" b="1" dirty="0"/>
          </a:p>
        </p:txBody>
      </p:sp>
      <p:sp>
        <p:nvSpPr>
          <p:cNvPr id="5" name="TextBox 4"/>
          <p:cNvSpPr txBox="1"/>
          <p:nvPr/>
        </p:nvSpPr>
        <p:spPr>
          <a:xfrm>
            <a:off x="436947" y="4668772"/>
            <a:ext cx="7718961" cy="830997"/>
          </a:xfrm>
          <a:prstGeom prst="rect">
            <a:avLst/>
          </a:prstGeom>
          <a:noFill/>
        </p:spPr>
        <p:txBody>
          <a:bodyPr wrap="square" rtlCol="0">
            <a:spAutoFit/>
          </a:bodyPr>
          <a:lstStyle/>
          <a:p>
            <a:r>
              <a:rPr lang="en-GB" sz="1600" dirty="0"/>
              <a:t>For more information see:</a:t>
            </a:r>
            <a:endParaRPr lang="en-GB" sz="1600" dirty="0">
              <a:hlinkClick r:id="rId3"/>
            </a:endParaRPr>
          </a:p>
          <a:p>
            <a:r>
              <a:rPr lang="en-US" sz="1600" dirty="0">
                <a:hlinkClick r:id="rId3"/>
              </a:rPr>
              <a:t>Innovative Painting Technology Trends to Know Before You Start Home Or Office Painting</a:t>
            </a:r>
            <a:endParaRPr lang="en-GB" sz="1600" dirty="0"/>
          </a:p>
        </p:txBody>
      </p:sp>
      <p:sp>
        <p:nvSpPr>
          <p:cNvPr id="4" name="TextBox 3">
            <a:extLst>
              <a:ext uri="{FF2B5EF4-FFF2-40B4-BE49-F238E27FC236}">
                <a16:creationId xmlns:a16="http://schemas.microsoft.com/office/drawing/2014/main" id="{63178DCF-717D-CC4E-23E3-C84EE92CE814}"/>
              </a:ext>
            </a:extLst>
          </p:cNvPr>
          <p:cNvSpPr txBox="1"/>
          <p:nvPr/>
        </p:nvSpPr>
        <p:spPr>
          <a:xfrm>
            <a:off x="5829974" y="2755269"/>
            <a:ext cx="1942425" cy="830997"/>
          </a:xfrm>
          <a:prstGeom prst="rect">
            <a:avLst/>
          </a:prstGeom>
          <a:noFill/>
          <a:ln>
            <a:solidFill>
              <a:schemeClr val="tx1"/>
            </a:solidFill>
          </a:ln>
        </p:spPr>
        <p:txBody>
          <a:bodyPr wrap="square">
            <a:spAutoFit/>
          </a:bodyPr>
          <a:lstStyle/>
          <a:p>
            <a:pPr algn="ctr"/>
            <a:r>
              <a:rPr lang="en-US" sz="1600" dirty="0">
                <a:hlinkClick r:id="rId4"/>
              </a:rPr>
              <a:t>Image of a commercial painting drone</a:t>
            </a:r>
            <a:endParaRPr lang="en-GB" sz="1600" dirty="0"/>
          </a:p>
        </p:txBody>
      </p:sp>
    </p:spTree>
    <p:extLst>
      <p:ext uri="{BB962C8B-B14F-4D97-AF65-F5344CB8AC3E}">
        <p14:creationId xmlns:p14="http://schemas.microsoft.com/office/powerpoint/2010/main" val="33489209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008000"/>
            <a:ext cx="8438606" cy="382588"/>
          </a:xfrm>
        </p:spPr>
        <p:txBody>
          <a:bodyPr/>
          <a:lstStyle/>
          <a:p>
            <a:r>
              <a:rPr lang="en-US" dirty="0"/>
              <a:t>Session objectives</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562706" y="1661744"/>
            <a:ext cx="7965831" cy="3675188"/>
          </a:xfrm>
          <a:prstGeom prst="rect">
            <a:avLst/>
          </a:prstGeom>
          <a:noFill/>
          <a:ln>
            <a:no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en-US" kern="0" dirty="0"/>
              <a:t>At the end of the session learners will be able to:</a:t>
            </a:r>
          </a:p>
          <a:p>
            <a:pPr marL="285750" indent="-285750">
              <a:lnSpc>
                <a:spcPct val="100000"/>
              </a:lnSpc>
              <a:spcBef>
                <a:spcPts val="0"/>
              </a:spcBef>
              <a:spcAft>
                <a:spcPts val="0"/>
              </a:spcAft>
              <a:buClr>
                <a:schemeClr val="dk1"/>
              </a:buClr>
              <a:buSzPts val="1800"/>
              <a:buFont typeface="Arial" panose="020B0604020202020204" pitchFamily="34" charset="0"/>
              <a:buChar char="•"/>
            </a:pPr>
            <a:endParaRPr lang="en-US" kern="0" dirty="0"/>
          </a:p>
          <a:p>
            <a:pPr marL="285750" indent="-285750">
              <a:lnSpc>
                <a:spcPct val="100000"/>
              </a:lnSpc>
              <a:spcBef>
                <a:spcPts val="0"/>
              </a:spcBef>
              <a:spcAft>
                <a:spcPts val="0"/>
              </a:spcAft>
              <a:buClr>
                <a:schemeClr val="dk1"/>
              </a:buClr>
              <a:buSzPts val="1800"/>
              <a:buFont typeface="Arial" panose="020B0604020202020204" pitchFamily="34" charset="0"/>
              <a:buChar char="•"/>
            </a:pPr>
            <a:endParaRPr lang="en-US" kern="0" dirty="0"/>
          </a:p>
          <a:p>
            <a:pPr marL="285750" indent="-285750">
              <a:lnSpc>
                <a:spcPct val="100000"/>
              </a:lnSpc>
              <a:spcBef>
                <a:spcPts val="0"/>
              </a:spcBef>
              <a:spcAft>
                <a:spcPts val="0"/>
              </a:spcAft>
              <a:buClr>
                <a:srgbClr val="0077E3"/>
              </a:buClr>
              <a:buSzPct val="100000"/>
              <a:buFont typeface="Arial" panose="020B0604020202020204" pitchFamily="34" charset="0"/>
              <a:buChar char="•"/>
            </a:pPr>
            <a:r>
              <a:rPr lang="en-US" kern="0" dirty="0"/>
              <a:t>identify the different </a:t>
            </a:r>
            <a:r>
              <a:rPr lang="en-US" b="1" kern="0" dirty="0"/>
              <a:t>materials,</a:t>
            </a:r>
            <a:r>
              <a:rPr lang="en-US" kern="0" dirty="0"/>
              <a:t> </a:t>
            </a:r>
            <a:r>
              <a:rPr lang="en-US" b="1" kern="0" dirty="0"/>
              <a:t>tools</a:t>
            </a:r>
            <a:r>
              <a:rPr lang="en-US" kern="0" dirty="0"/>
              <a:t> and </a:t>
            </a:r>
            <a:r>
              <a:rPr lang="en-US" b="1" kern="0" dirty="0"/>
              <a:t>techniques</a:t>
            </a:r>
            <a:r>
              <a:rPr lang="en-US" kern="0" dirty="0"/>
              <a:t> used in the painting and decorating trade in the 21st century.</a:t>
            </a:r>
          </a:p>
        </p:txBody>
      </p:sp>
    </p:spTree>
    <p:extLst>
      <p:ext uri="{BB962C8B-B14F-4D97-AF65-F5344CB8AC3E}">
        <p14:creationId xmlns:p14="http://schemas.microsoft.com/office/powerpoint/2010/main" val="489405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a:t>
            </a:r>
          </a:p>
        </p:txBody>
      </p:sp>
      <p:sp>
        <p:nvSpPr>
          <p:cNvPr id="3" name="Content Placeholder 2"/>
          <p:cNvSpPr>
            <a:spLocks noGrp="1"/>
          </p:cNvSpPr>
          <p:nvPr>
            <p:ph sz="quarter" idx="10"/>
          </p:nvPr>
        </p:nvSpPr>
        <p:spPr>
          <a:xfrm>
            <a:off x="457201" y="1512000"/>
            <a:ext cx="4827318" cy="4248000"/>
          </a:xfrm>
        </p:spPr>
        <p:txBody>
          <a:bodyPr/>
          <a:lstStyle/>
          <a:p>
            <a:pPr>
              <a:lnSpc>
                <a:spcPct val="100000"/>
              </a:lnSpc>
              <a:spcBef>
                <a:spcPts val="0"/>
              </a:spcBef>
              <a:spcAft>
                <a:spcPts val="0"/>
              </a:spcAft>
            </a:pPr>
            <a:r>
              <a:rPr lang="en-GB" sz="1600" dirty="0"/>
              <a:t>21st-century painting and decorating is what we are currently seeing within the trade. However, the 21st century is still in its infancy and the future of paint and its application is still evolving.</a:t>
            </a:r>
          </a:p>
          <a:p>
            <a:pPr>
              <a:lnSpc>
                <a:spcPct val="100000"/>
              </a:lnSpc>
              <a:spcBef>
                <a:spcPts val="0"/>
              </a:spcBef>
              <a:spcAft>
                <a:spcPts val="0"/>
              </a:spcAft>
            </a:pPr>
            <a:endParaRPr lang="en-GB" sz="1600" dirty="0"/>
          </a:p>
          <a:p>
            <a:pPr>
              <a:lnSpc>
                <a:spcPct val="100000"/>
              </a:lnSpc>
              <a:spcBef>
                <a:spcPts val="0"/>
              </a:spcBef>
              <a:spcAft>
                <a:spcPts val="0"/>
              </a:spcAft>
            </a:pPr>
            <a:r>
              <a:rPr lang="en-GB" sz="1600" dirty="0"/>
              <a:t>21st-century technology includes paint materials that:</a:t>
            </a:r>
          </a:p>
          <a:p>
            <a:pPr>
              <a:lnSpc>
                <a:spcPct val="100000"/>
              </a:lnSpc>
              <a:spcBef>
                <a:spcPts val="0"/>
              </a:spcBef>
              <a:spcAft>
                <a:spcPts val="0"/>
              </a:spcAft>
            </a:pPr>
            <a:endParaRPr lang="en-GB" sz="1600"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are more sustainable and eco-friendly</a:t>
            </a:r>
          </a:p>
          <a:p>
            <a:pPr marL="171450" indent="-171450">
              <a:lnSpc>
                <a:spcPct val="100000"/>
              </a:lnSpc>
              <a:spcBef>
                <a:spcPts val="0"/>
              </a:spcBef>
              <a:spcAft>
                <a:spcPts val="0"/>
              </a:spcAft>
              <a:buClr>
                <a:srgbClr val="0077E3"/>
              </a:buClr>
              <a:buFont typeface="Arial" panose="020B0604020202020204" pitchFamily="34" charset="0"/>
              <a:buChar char="•"/>
            </a:pPr>
            <a:endParaRPr lang="en-GB" sz="1600"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have more than one primary function</a:t>
            </a:r>
          </a:p>
          <a:p>
            <a:pPr marL="171450" indent="-171450">
              <a:lnSpc>
                <a:spcPct val="100000"/>
              </a:lnSpc>
              <a:spcBef>
                <a:spcPts val="0"/>
              </a:spcBef>
              <a:spcAft>
                <a:spcPts val="0"/>
              </a:spcAft>
              <a:buClr>
                <a:srgbClr val="0077E3"/>
              </a:buClr>
              <a:buFont typeface="Arial" panose="020B0604020202020204" pitchFamily="34" charset="0"/>
              <a:buChar char="•"/>
            </a:pPr>
            <a:endParaRPr lang="en-GB" sz="1600"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have selection processes that are up to date with modern technology</a:t>
            </a:r>
          </a:p>
          <a:p>
            <a:pPr marL="171450" indent="-171450">
              <a:lnSpc>
                <a:spcPct val="100000"/>
              </a:lnSpc>
              <a:spcBef>
                <a:spcPts val="0"/>
              </a:spcBef>
              <a:spcAft>
                <a:spcPts val="0"/>
              </a:spcAft>
              <a:buClr>
                <a:srgbClr val="0077E3"/>
              </a:buClr>
              <a:buFont typeface="Arial" panose="020B0604020202020204" pitchFamily="34" charset="0"/>
              <a:buChar char="•"/>
            </a:pPr>
            <a:endParaRPr lang="en-GB" sz="1600"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have application methods that are up to date with modern technology.</a:t>
            </a:r>
          </a:p>
        </p:txBody>
      </p:sp>
      <p:pic>
        <p:nvPicPr>
          <p:cNvPr id="4" name="Picture 3" descr="A living room with a large tv and a couch&#10;&#10;Description automatically generated">
            <a:extLst>
              <a:ext uri="{FF2B5EF4-FFF2-40B4-BE49-F238E27FC236}">
                <a16:creationId xmlns:a16="http://schemas.microsoft.com/office/drawing/2014/main" id="{C8B6FCD9-6C9D-FE43-207D-72891E7D89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03081" y="1765210"/>
            <a:ext cx="2803036" cy="2172353"/>
          </a:xfrm>
          <a:prstGeom prst="rect">
            <a:avLst/>
          </a:prstGeom>
        </p:spPr>
      </p:pic>
      <p:sp>
        <p:nvSpPr>
          <p:cNvPr id="7" name="TextBox 6">
            <a:extLst>
              <a:ext uri="{FF2B5EF4-FFF2-40B4-BE49-F238E27FC236}">
                <a16:creationId xmlns:a16="http://schemas.microsoft.com/office/drawing/2014/main" id="{A3AE1B6B-A329-F4EB-DD81-05D0EDA36491}"/>
              </a:ext>
            </a:extLst>
          </p:cNvPr>
          <p:cNvSpPr txBox="1"/>
          <p:nvPr/>
        </p:nvSpPr>
        <p:spPr>
          <a:xfrm>
            <a:off x="6233386" y="4796279"/>
            <a:ext cx="1942425" cy="461665"/>
          </a:xfrm>
          <a:prstGeom prst="rect">
            <a:avLst/>
          </a:prstGeom>
          <a:noFill/>
          <a:ln>
            <a:solidFill>
              <a:schemeClr val="tx1"/>
            </a:solidFill>
          </a:ln>
        </p:spPr>
        <p:txBody>
          <a:bodyPr wrap="square">
            <a:spAutoFit/>
          </a:bodyPr>
          <a:lstStyle/>
          <a:p>
            <a:pPr algn="ctr"/>
            <a:r>
              <a:rPr lang="en-US" sz="1200" dirty="0">
                <a:hlinkClick r:id="rId4"/>
              </a:rPr>
              <a:t>Image of a commercial painting drone</a:t>
            </a:r>
            <a:endParaRPr lang="en-GB" sz="1200" dirty="0"/>
          </a:p>
        </p:txBody>
      </p:sp>
    </p:spTree>
    <p:extLst>
      <p:ext uri="{BB962C8B-B14F-4D97-AF65-F5344CB8AC3E}">
        <p14:creationId xmlns:p14="http://schemas.microsoft.com/office/powerpoint/2010/main" val="1019578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829" y="994686"/>
            <a:ext cx="8438606" cy="382588"/>
          </a:xfrm>
        </p:spPr>
        <p:txBody>
          <a:bodyPr/>
          <a:lstStyle/>
          <a:p>
            <a:r>
              <a:rPr lang="en-US" dirty="0"/>
              <a:t>21st-century paint material types </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92370" y="1368602"/>
            <a:ext cx="5267162" cy="3894994"/>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Acrylic emulsions</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sz="1600" kern="0" dirty="0" err="1">
                <a:solidFill>
                  <a:srgbClr val="000000"/>
                </a:solidFill>
                <a:latin typeface="Arial" pitchFamily="-105" charset="0"/>
                <a:ea typeface="ＭＳ Ｐゴシック" pitchFamily="-105" charset="-128"/>
              </a:rPr>
              <a:t>Scrubbable</a:t>
            </a:r>
            <a:r>
              <a:rPr lang="en-US" sz="1600" kern="0" dirty="0">
                <a:solidFill>
                  <a:srgbClr val="000000"/>
                </a:solidFill>
                <a:latin typeface="Arial" pitchFamily="-105" charset="0"/>
                <a:ea typeface="ＭＳ Ｐゴシック" pitchFamily="-105" charset="-128"/>
              </a:rPr>
              <a:t> matt emulsions</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sz="1600" kern="0" dirty="0">
                <a:solidFill>
                  <a:srgbClr val="000000"/>
                </a:solidFill>
                <a:latin typeface="Arial" pitchFamily="-105" charset="0"/>
                <a:ea typeface="ＭＳ Ｐゴシック" pitchFamily="-105" charset="-128"/>
              </a:rPr>
              <a:t>Acrylic eggshells</a:t>
            </a:r>
          </a:p>
          <a:p>
            <a:pPr lvl="0" eaLnBrk="1" hangingPunct="1">
              <a:lnSpc>
                <a:spcPct val="100000"/>
              </a:lnSpc>
              <a:spcBef>
                <a:spcPts val="0"/>
              </a:spcBef>
              <a:spcAft>
                <a:spcPts val="0"/>
              </a:spcAft>
              <a:buClr>
                <a:srgbClr val="000000"/>
              </a:buClr>
              <a:buSzPts val="1800"/>
            </a:pPr>
            <a:endParaRPr lang="en-GB"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GB" b="1" kern="0" dirty="0">
                <a:solidFill>
                  <a:srgbClr val="0077E3"/>
                </a:solidFill>
                <a:latin typeface="Arial" pitchFamily="-105" charset="0"/>
                <a:ea typeface="ＭＳ Ｐゴシック" pitchFamily="-105" charset="-128"/>
              </a:rPr>
              <a:t>Acrylic copolymer coatings</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Multi-surface/multi-purpose paints</a:t>
            </a:r>
          </a:p>
          <a:p>
            <a:pPr lvl="0" eaLnBrk="1" hangingPunct="1">
              <a:lnSpc>
                <a:spcPct val="100000"/>
              </a:lnSpc>
              <a:spcBef>
                <a:spcPts val="0"/>
              </a:spcBef>
              <a:spcAft>
                <a:spcPts val="0"/>
              </a:spcAft>
              <a:buClr>
                <a:srgbClr val="000000"/>
              </a:buClr>
              <a:buSzPts val="1800"/>
            </a:pPr>
            <a:endParaRPr lang="en-US"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GB" b="1" kern="0" dirty="0">
                <a:solidFill>
                  <a:srgbClr val="0077E3"/>
                </a:solidFill>
                <a:latin typeface="Arial" pitchFamily="-105" charset="0"/>
                <a:ea typeface="ＭＳ Ｐゴシック" pitchFamily="-105" charset="-128"/>
              </a:rPr>
              <a:t>Hybrid/blended coatings</a:t>
            </a:r>
          </a:p>
          <a:p>
            <a:pPr marL="285750" lvl="0" indent="-285750" eaLnBrk="1" hangingPunct="1">
              <a:lnSpc>
                <a:spcPct val="100000"/>
              </a:lnSpc>
              <a:spcBef>
                <a:spcPts val="0"/>
              </a:spcBef>
              <a:spcAft>
                <a:spcPts val="0"/>
              </a:spcAft>
              <a:buClr>
                <a:srgbClr val="0077E3"/>
              </a:buClr>
              <a:buSzPct val="1000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Water-based alkyd coatings</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Fully acrylic finishes</a:t>
            </a:r>
          </a:p>
          <a:p>
            <a:pPr marL="285750" lvl="0" indent="-285750" eaLnBrk="1" hangingPunct="1">
              <a:lnSpc>
                <a:spcPct val="100000"/>
              </a:lnSpc>
              <a:spcBef>
                <a:spcPts val="0"/>
              </a:spcBef>
              <a:spcAft>
                <a:spcPts val="0"/>
              </a:spcAft>
              <a:buClr>
                <a:srgbClr val="0077E3"/>
              </a:buClr>
              <a:buSzPct val="100000"/>
              <a:buFont typeface="Arial" panose="020B0604020202020204" pitchFamily="34" charset="0"/>
              <a:buChar char="•"/>
            </a:pPr>
            <a:r>
              <a:rPr lang="en-US" sz="1600" kern="0" dirty="0">
                <a:solidFill>
                  <a:srgbClr val="000000"/>
                </a:solidFill>
                <a:latin typeface="Arial" pitchFamily="-105" charset="0"/>
                <a:ea typeface="ＭＳ Ｐゴシック" pitchFamily="-105" charset="-128"/>
              </a:rPr>
              <a:t>Acrylic gloss, eggshell and flat matt finishes</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600" kern="0" dirty="0">
              <a:solidFill>
                <a:srgbClr val="000000"/>
              </a:solidFill>
              <a:latin typeface="Arial" pitchFamily="-105" charset="0"/>
              <a:ea typeface="ＭＳ Ｐゴシック" pitchFamily="-105" charset="-128"/>
            </a:endParaRP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sz="1600" kern="0" dirty="0"/>
          </a:p>
        </p:txBody>
      </p:sp>
      <p:sp>
        <p:nvSpPr>
          <p:cNvPr id="3" name="TextBox 2">
            <a:extLst>
              <a:ext uri="{FF2B5EF4-FFF2-40B4-BE49-F238E27FC236}">
                <a16:creationId xmlns:a16="http://schemas.microsoft.com/office/drawing/2014/main" id="{435C21BC-AF2A-4D92-8C01-CC3588B7766D}"/>
              </a:ext>
            </a:extLst>
          </p:cNvPr>
          <p:cNvSpPr txBox="1"/>
          <p:nvPr/>
        </p:nvSpPr>
        <p:spPr>
          <a:xfrm>
            <a:off x="492370" y="4588356"/>
            <a:ext cx="4822285" cy="830997"/>
          </a:xfrm>
          <a:prstGeom prst="rect">
            <a:avLst/>
          </a:prstGeom>
          <a:noFill/>
        </p:spPr>
        <p:txBody>
          <a:bodyPr wrap="square" rtlCol="0">
            <a:spAutoFit/>
          </a:bodyPr>
          <a:lstStyle/>
          <a:p>
            <a:pPr>
              <a:buClr>
                <a:srgbClr val="0077E3"/>
              </a:buClr>
            </a:pPr>
            <a:r>
              <a:rPr lang="en-GB" sz="1600" dirty="0"/>
              <a:t>For more information on hybrid paints see: </a:t>
            </a:r>
            <a:r>
              <a:rPr lang="en-GB" sz="1600" dirty="0">
                <a:hlinkClick r:id="rId3"/>
              </a:rPr>
              <a:t>Hybrid Paints</a:t>
            </a:r>
            <a:endParaRPr lang="en-GB" sz="1600" dirty="0"/>
          </a:p>
          <a:p>
            <a:pPr>
              <a:buClr>
                <a:srgbClr val="0077E3"/>
              </a:buClr>
            </a:pPr>
            <a:endParaRPr lang="en-GB" sz="1600" dirty="0"/>
          </a:p>
        </p:txBody>
      </p:sp>
      <p:sp>
        <p:nvSpPr>
          <p:cNvPr id="5" name="TextBox 4">
            <a:extLst>
              <a:ext uri="{FF2B5EF4-FFF2-40B4-BE49-F238E27FC236}">
                <a16:creationId xmlns:a16="http://schemas.microsoft.com/office/drawing/2014/main" id="{B0991457-E71A-2DCE-F815-B078769066F6}"/>
              </a:ext>
            </a:extLst>
          </p:cNvPr>
          <p:cNvSpPr txBox="1"/>
          <p:nvPr/>
        </p:nvSpPr>
        <p:spPr>
          <a:xfrm>
            <a:off x="5927748" y="3297011"/>
            <a:ext cx="2084294" cy="461665"/>
          </a:xfrm>
          <a:prstGeom prst="rect">
            <a:avLst/>
          </a:prstGeom>
          <a:noFill/>
          <a:ln>
            <a:solidFill>
              <a:schemeClr val="tx1"/>
            </a:solidFill>
          </a:ln>
        </p:spPr>
        <p:txBody>
          <a:bodyPr wrap="square">
            <a:spAutoFit/>
          </a:bodyPr>
          <a:lstStyle/>
          <a:p>
            <a:pPr algn="ctr"/>
            <a:r>
              <a:rPr lang="en-US" sz="1200" dirty="0">
                <a:hlinkClick r:id="rId4"/>
              </a:rPr>
              <a:t>Image of Fully Acrylic finishes</a:t>
            </a:r>
            <a:endParaRPr lang="en-GB" sz="1200" dirty="0"/>
          </a:p>
        </p:txBody>
      </p:sp>
      <p:sp>
        <p:nvSpPr>
          <p:cNvPr id="6" name="TextBox 5">
            <a:extLst>
              <a:ext uri="{FF2B5EF4-FFF2-40B4-BE49-F238E27FC236}">
                <a16:creationId xmlns:a16="http://schemas.microsoft.com/office/drawing/2014/main" id="{4B83E094-4D82-4C0E-43C9-82A580264AF8}"/>
              </a:ext>
            </a:extLst>
          </p:cNvPr>
          <p:cNvSpPr txBox="1"/>
          <p:nvPr/>
        </p:nvSpPr>
        <p:spPr>
          <a:xfrm>
            <a:off x="5927748" y="2371507"/>
            <a:ext cx="2084294" cy="461665"/>
          </a:xfrm>
          <a:prstGeom prst="rect">
            <a:avLst/>
          </a:prstGeom>
          <a:noFill/>
          <a:ln>
            <a:solidFill>
              <a:schemeClr val="tx1"/>
            </a:solidFill>
          </a:ln>
        </p:spPr>
        <p:txBody>
          <a:bodyPr wrap="square">
            <a:spAutoFit/>
          </a:bodyPr>
          <a:lstStyle/>
          <a:p>
            <a:pPr algn="ctr"/>
            <a:r>
              <a:rPr lang="en-US" sz="1200" dirty="0">
                <a:hlinkClick r:id="rId5"/>
              </a:rPr>
              <a:t>Image of </a:t>
            </a:r>
            <a:r>
              <a:rPr lang="en-US" sz="1200" dirty="0" err="1">
                <a:hlinkClick r:id="rId5"/>
              </a:rPr>
              <a:t>AllCoat</a:t>
            </a:r>
            <a:r>
              <a:rPr lang="en-US" sz="1200" dirty="0">
                <a:hlinkClick r:id="rId5"/>
              </a:rPr>
              <a:t> Exterior Satin</a:t>
            </a:r>
            <a:endParaRPr lang="en-GB" sz="1200" dirty="0"/>
          </a:p>
        </p:txBody>
      </p:sp>
    </p:spTree>
    <p:extLst>
      <p:ext uri="{BB962C8B-B14F-4D97-AF65-F5344CB8AC3E}">
        <p14:creationId xmlns:p14="http://schemas.microsoft.com/office/powerpoint/2010/main" val="526207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35" y="1005177"/>
            <a:ext cx="8438606" cy="382588"/>
          </a:xfrm>
        </p:spPr>
        <p:txBody>
          <a:bodyPr/>
          <a:lstStyle/>
          <a:p>
            <a:r>
              <a:rPr lang="en-US" dirty="0"/>
              <a:t>21st-century paint </a:t>
            </a:r>
            <a:r>
              <a:rPr lang="en-US" dirty="0" err="1"/>
              <a:t>colour</a:t>
            </a:r>
            <a:r>
              <a:rPr lang="en-US" dirty="0"/>
              <a:t> selection</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92370" y="1550190"/>
            <a:ext cx="4566518" cy="3894994"/>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err="1">
                <a:solidFill>
                  <a:srgbClr val="0077E3"/>
                </a:solidFill>
                <a:latin typeface="Arial" pitchFamily="-105" charset="0"/>
                <a:ea typeface="ＭＳ Ｐゴシック" pitchFamily="-105" charset="-128"/>
              </a:rPr>
              <a:t>Colour</a:t>
            </a:r>
            <a:r>
              <a:rPr lang="en-US" b="1" kern="0" dirty="0">
                <a:solidFill>
                  <a:srgbClr val="0077E3"/>
                </a:solidFill>
                <a:latin typeface="Arial" pitchFamily="-105" charset="0"/>
                <a:ea typeface="ＭＳ Ｐゴシック" pitchFamily="-105" charset="-128"/>
              </a:rPr>
              <a:t> selection apps</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kern="0" dirty="0">
                <a:solidFill>
                  <a:srgbClr val="000000"/>
                </a:solidFill>
                <a:latin typeface="Arial" pitchFamily="-105" charset="0"/>
                <a:ea typeface="ＭＳ Ｐゴシック" pitchFamily="-105" charset="-128"/>
              </a:rPr>
              <a:t>Modern </a:t>
            </a:r>
            <a:r>
              <a:rPr lang="en-US" kern="0" dirty="0" err="1">
                <a:solidFill>
                  <a:srgbClr val="000000"/>
                </a:solidFill>
                <a:latin typeface="Arial" pitchFamily="-105" charset="0"/>
                <a:ea typeface="ＭＳ Ｐゴシック" pitchFamily="-105" charset="-128"/>
              </a:rPr>
              <a:t>colour</a:t>
            </a:r>
            <a:r>
              <a:rPr lang="en-US" kern="0" dirty="0">
                <a:solidFill>
                  <a:srgbClr val="000000"/>
                </a:solidFill>
                <a:latin typeface="Arial" pitchFamily="-105" charset="0"/>
                <a:ea typeface="ＭＳ Ｐゴシック" pitchFamily="-105" charset="-128"/>
              </a:rPr>
              <a:t> selection phone applications are available to transform the way we choose </a:t>
            </a:r>
            <a:r>
              <a:rPr lang="en-US" kern="0" dirty="0" err="1">
                <a:solidFill>
                  <a:srgbClr val="000000"/>
                </a:solidFill>
                <a:latin typeface="Arial" pitchFamily="-105" charset="0"/>
                <a:ea typeface="ＭＳ Ｐゴシック" pitchFamily="-105" charset="-128"/>
              </a:rPr>
              <a:t>colours</a:t>
            </a:r>
            <a:r>
              <a:rPr lang="en-US" kern="0" dirty="0">
                <a:solidFill>
                  <a:srgbClr val="000000"/>
                </a:solidFill>
                <a:latin typeface="Arial" pitchFamily="-105" charset="0"/>
                <a:ea typeface="ＭＳ Ｐゴシック" pitchFamily="-105" charset="-128"/>
              </a:rPr>
              <a:t>.</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endParaRPr lang="en-US" kern="0" dirty="0">
              <a:solidFill>
                <a:srgbClr val="000000"/>
              </a:solidFill>
              <a:latin typeface="Arial" pitchFamily="-105" charset="0"/>
              <a:ea typeface="ＭＳ Ｐゴシック" pitchFamily="-105" charset="-128"/>
            </a:endParaRP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kern="0" dirty="0">
                <a:solidFill>
                  <a:srgbClr val="000000"/>
                </a:solidFill>
                <a:latin typeface="Arial" pitchFamily="-105" charset="0"/>
                <a:ea typeface="ＭＳ Ｐゴシック" pitchFamily="-105" charset="-128"/>
              </a:rPr>
              <a:t>Take a photograph of the room to be re-decorated and upload to see an </a:t>
            </a:r>
            <a:r>
              <a:rPr lang="en-US" b="1" kern="0" dirty="0">
                <a:solidFill>
                  <a:srgbClr val="000000"/>
                </a:solidFill>
                <a:latin typeface="Arial" pitchFamily="-105" charset="0"/>
                <a:ea typeface="ＭＳ Ｐゴシック" pitchFamily="-105" charset="-128"/>
              </a:rPr>
              <a:t>augmented</a:t>
            </a:r>
            <a:r>
              <a:rPr lang="en-US" kern="0" dirty="0">
                <a:solidFill>
                  <a:srgbClr val="000000"/>
                </a:solidFill>
                <a:latin typeface="Arial" pitchFamily="-105" charset="0"/>
                <a:ea typeface="ＭＳ Ｐゴシック" pitchFamily="-105" charset="-128"/>
              </a:rPr>
              <a:t> </a:t>
            </a:r>
            <a:r>
              <a:rPr lang="en-US" b="1" kern="0" dirty="0">
                <a:solidFill>
                  <a:srgbClr val="000000"/>
                </a:solidFill>
                <a:latin typeface="Arial" pitchFamily="-105" charset="0"/>
                <a:ea typeface="ＭＳ Ｐゴシック" pitchFamily="-105" charset="-128"/>
              </a:rPr>
              <a:t>reality</a:t>
            </a:r>
            <a:r>
              <a:rPr lang="en-US" kern="0" dirty="0">
                <a:solidFill>
                  <a:srgbClr val="000000"/>
                </a:solidFill>
                <a:latin typeface="Arial" pitchFamily="-105" charset="0"/>
                <a:ea typeface="ＭＳ Ｐゴシック" pitchFamily="-105" charset="-128"/>
              </a:rPr>
              <a:t> representation of the room.</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endParaRPr lang="en-US" kern="0" dirty="0">
              <a:solidFill>
                <a:srgbClr val="000000"/>
              </a:solidFill>
              <a:latin typeface="Arial" pitchFamily="-105" charset="0"/>
              <a:ea typeface="ＭＳ Ｐゴシック" pitchFamily="-105" charset="-128"/>
            </a:endParaRP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kern="0" dirty="0">
                <a:solidFill>
                  <a:srgbClr val="000000"/>
                </a:solidFill>
                <a:latin typeface="Arial" pitchFamily="-105" charset="0"/>
                <a:ea typeface="ＭＳ Ｐゴシック" pitchFamily="-105" charset="-128"/>
              </a:rPr>
              <a:t>See what the room will look like painted in any the full range of 2,000 available colours.   </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kern="0" dirty="0">
              <a:solidFill>
                <a:srgbClr val="000000"/>
              </a:solidFill>
              <a:latin typeface="Arial" pitchFamily="-105" charset="0"/>
              <a:ea typeface="ＭＳ Ｐゴシック" pitchFamily="-105" charset="-128"/>
            </a:endParaRP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kern="0" dirty="0"/>
          </a:p>
        </p:txBody>
      </p:sp>
      <p:sp>
        <p:nvSpPr>
          <p:cNvPr id="6" name="TextBox 5"/>
          <p:cNvSpPr txBox="1"/>
          <p:nvPr/>
        </p:nvSpPr>
        <p:spPr>
          <a:xfrm>
            <a:off x="5750515" y="3429000"/>
            <a:ext cx="2479085" cy="584775"/>
          </a:xfrm>
          <a:prstGeom prst="rect">
            <a:avLst/>
          </a:prstGeom>
          <a:noFill/>
          <a:ln>
            <a:solidFill>
              <a:schemeClr val="tx1"/>
            </a:solidFill>
          </a:ln>
        </p:spPr>
        <p:txBody>
          <a:bodyPr wrap="square" rtlCol="0">
            <a:spAutoFit/>
          </a:bodyPr>
          <a:lstStyle/>
          <a:p>
            <a:pPr algn="ctr"/>
            <a:r>
              <a:rPr lang="en-US" sz="1600" dirty="0">
                <a:hlinkClick r:id="rId3"/>
              </a:rPr>
              <a:t>Learn more by clicking this link!</a:t>
            </a:r>
            <a:endParaRPr lang="en-GB" sz="1600" dirty="0"/>
          </a:p>
        </p:txBody>
      </p:sp>
    </p:spTree>
    <p:extLst>
      <p:ext uri="{BB962C8B-B14F-4D97-AF65-F5344CB8AC3E}">
        <p14:creationId xmlns:p14="http://schemas.microsoft.com/office/powerpoint/2010/main" val="2061021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35" y="1005177"/>
            <a:ext cx="8438606" cy="382588"/>
          </a:xfrm>
        </p:spPr>
        <p:txBody>
          <a:bodyPr/>
          <a:lstStyle/>
          <a:p>
            <a:r>
              <a:rPr lang="en-US" dirty="0"/>
              <a:t>21st-century preparation tools and equipment</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92370" y="1530734"/>
            <a:ext cx="4442701" cy="3894994"/>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Infra-red paint stripper</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kern="0" dirty="0">
                <a:solidFill>
                  <a:srgbClr val="000000"/>
                </a:solidFill>
                <a:latin typeface="Arial" pitchFamily="-105" charset="0"/>
                <a:ea typeface="ＭＳ Ｐゴシック" pitchFamily="-105" charset="-128"/>
              </a:rPr>
              <a:t>Electrically operated paint stripping equipment that produces infra-red heat at lower temperatures</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kern="0" dirty="0">
                <a:solidFill>
                  <a:srgbClr val="000000"/>
                </a:solidFill>
                <a:latin typeface="Arial" pitchFamily="-105" charset="0"/>
                <a:ea typeface="ＭＳ Ｐゴシック" pitchFamily="-105" charset="-128"/>
              </a:rPr>
              <a:t>Suitable for stripping lead-based coatings</a:t>
            </a:r>
          </a:p>
          <a:p>
            <a:pPr lvl="0" eaLnBrk="1" hangingPunct="1">
              <a:lnSpc>
                <a:spcPct val="100000"/>
              </a:lnSpc>
              <a:spcBef>
                <a:spcPts val="0"/>
              </a:spcBef>
              <a:spcAft>
                <a:spcPts val="0"/>
              </a:spcAft>
              <a:buClr>
                <a:srgbClr val="000000"/>
              </a:buClr>
              <a:buSzPts val="1800"/>
            </a:pPr>
            <a:endParaRPr lang="en-US" kern="0" dirty="0">
              <a:solidFill>
                <a:srgbClr val="000000"/>
              </a:solidFill>
              <a:latin typeface="Arial" pitchFamily="-105" charset="0"/>
              <a:ea typeface="ＭＳ Ｐゴシック" pitchFamily="-105" charset="-128"/>
            </a:endParaRPr>
          </a:p>
          <a:p>
            <a:pPr>
              <a:lnSpc>
                <a:spcPct val="100000"/>
              </a:lnSpc>
              <a:spcBef>
                <a:spcPts val="0"/>
              </a:spcBef>
              <a:spcAft>
                <a:spcPts val="0"/>
              </a:spcAft>
              <a:buClr>
                <a:schemeClr val="dk1"/>
              </a:buClr>
              <a:buSzPts val="1800"/>
            </a:pPr>
            <a:r>
              <a:rPr lang="en-US" b="1" kern="0" dirty="0">
                <a:solidFill>
                  <a:srgbClr val="0077E3"/>
                </a:solidFill>
              </a:rPr>
              <a:t>Vacuum-assisted sanding equipment</a:t>
            </a:r>
          </a:p>
          <a:p>
            <a:pPr marL="342900" indent="-342900">
              <a:lnSpc>
                <a:spcPct val="100000"/>
              </a:lnSpc>
              <a:spcBef>
                <a:spcPts val="0"/>
              </a:spcBef>
              <a:spcAft>
                <a:spcPts val="0"/>
              </a:spcAft>
              <a:buClr>
                <a:srgbClr val="0077E3"/>
              </a:buClr>
              <a:buSzPct val="100000"/>
              <a:buFont typeface="Arial" panose="020B0604020202020204" pitchFamily="34" charset="0"/>
              <a:buChar char="•"/>
            </a:pPr>
            <a:r>
              <a:rPr lang="en-US" kern="0" dirty="0"/>
              <a:t>Dust-less, vacuum-assisted sanding equipment for walls, ceilings and trims</a:t>
            </a: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kern="0" dirty="0"/>
          </a:p>
        </p:txBody>
      </p:sp>
      <p:sp>
        <p:nvSpPr>
          <p:cNvPr id="3" name="TextBox 2">
            <a:extLst>
              <a:ext uri="{FF2B5EF4-FFF2-40B4-BE49-F238E27FC236}">
                <a16:creationId xmlns:a16="http://schemas.microsoft.com/office/drawing/2014/main" id="{A8DD3860-54E4-355F-ADE5-C46477716F05}"/>
              </a:ext>
            </a:extLst>
          </p:cNvPr>
          <p:cNvSpPr txBox="1"/>
          <p:nvPr/>
        </p:nvSpPr>
        <p:spPr>
          <a:xfrm>
            <a:off x="5390573" y="3385381"/>
            <a:ext cx="3072798" cy="584775"/>
          </a:xfrm>
          <a:prstGeom prst="rect">
            <a:avLst/>
          </a:prstGeom>
          <a:noFill/>
          <a:ln>
            <a:solidFill>
              <a:schemeClr val="tx1"/>
            </a:solidFill>
          </a:ln>
        </p:spPr>
        <p:txBody>
          <a:bodyPr wrap="square">
            <a:spAutoFit/>
          </a:bodyPr>
          <a:lstStyle/>
          <a:p>
            <a:pPr algn="ctr"/>
            <a:r>
              <a:rPr lang="en-US" sz="1600" dirty="0">
                <a:hlinkClick r:id="rId3"/>
              </a:rPr>
              <a:t>Example of a wall sander and dust extractor</a:t>
            </a:r>
            <a:endParaRPr lang="en-GB" sz="1600" dirty="0"/>
          </a:p>
        </p:txBody>
      </p:sp>
      <p:sp>
        <p:nvSpPr>
          <p:cNvPr id="4" name="TextBox 3">
            <a:extLst>
              <a:ext uri="{FF2B5EF4-FFF2-40B4-BE49-F238E27FC236}">
                <a16:creationId xmlns:a16="http://schemas.microsoft.com/office/drawing/2014/main" id="{837F8134-AE62-87A9-6DA8-0A89B5FFFE88}"/>
              </a:ext>
            </a:extLst>
          </p:cNvPr>
          <p:cNvSpPr txBox="1"/>
          <p:nvPr/>
        </p:nvSpPr>
        <p:spPr>
          <a:xfrm>
            <a:off x="5390573" y="4368472"/>
            <a:ext cx="3072798" cy="338554"/>
          </a:xfrm>
          <a:prstGeom prst="rect">
            <a:avLst/>
          </a:prstGeom>
          <a:noFill/>
          <a:ln>
            <a:solidFill>
              <a:schemeClr val="tx1"/>
            </a:solidFill>
          </a:ln>
        </p:spPr>
        <p:txBody>
          <a:bodyPr wrap="square">
            <a:spAutoFit/>
          </a:bodyPr>
          <a:lstStyle/>
          <a:p>
            <a:pPr algn="ctr"/>
            <a:r>
              <a:rPr lang="en-US" sz="1600" dirty="0">
                <a:hlinkClick r:id="rId4"/>
              </a:rPr>
              <a:t>Example of an orbital sander</a:t>
            </a:r>
            <a:endParaRPr lang="en-GB" sz="1600" dirty="0"/>
          </a:p>
        </p:txBody>
      </p:sp>
      <p:sp>
        <p:nvSpPr>
          <p:cNvPr id="7" name="TextBox 6">
            <a:extLst>
              <a:ext uri="{FF2B5EF4-FFF2-40B4-BE49-F238E27FC236}">
                <a16:creationId xmlns:a16="http://schemas.microsoft.com/office/drawing/2014/main" id="{2A61D12B-A43A-69D4-7579-7AF25121524E}"/>
              </a:ext>
            </a:extLst>
          </p:cNvPr>
          <p:cNvSpPr txBox="1"/>
          <p:nvPr/>
        </p:nvSpPr>
        <p:spPr>
          <a:xfrm>
            <a:off x="5390573" y="2313119"/>
            <a:ext cx="3072798" cy="584775"/>
          </a:xfrm>
          <a:prstGeom prst="rect">
            <a:avLst/>
          </a:prstGeom>
          <a:noFill/>
          <a:ln>
            <a:solidFill>
              <a:schemeClr val="tx1"/>
            </a:solidFill>
          </a:ln>
        </p:spPr>
        <p:txBody>
          <a:bodyPr wrap="square">
            <a:spAutoFit/>
          </a:bodyPr>
          <a:lstStyle/>
          <a:p>
            <a:pPr algn="ctr"/>
            <a:r>
              <a:rPr lang="en-US" sz="1600" dirty="0">
                <a:hlinkClick r:id="rId5"/>
              </a:rPr>
              <a:t>Example of an infra-red paint stripper</a:t>
            </a:r>
            <a:endParaRPr lang="en-GB" sz="1600" dirty="0"/>
          </a:p>
        </p:txBody>
      </p:sp>
    </p:spTree>
    <p:extLst>
      <p:ext uri="{BB962C8B-B14F-4D97-AF65-F5344CB8AC3E}">
        <p14:creationId xmlns:p14="http://schemas.microsoft.com/office/powerpoint/2010/main" val="2587757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35" y="1005177"/>
            <a:ext cx="8438606" cy="382588"/>
          </a:xfrm>
        </p:spPr>
        <p:txBody>
          <a:bodyPr/>
          <a:lstStyle/>
          <a:p>
            <a:r>
              <a:rPr lang="en-US" dirty="0"/>
              <a:t>21st-century preparation tools and equipment </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12471" y="1481503"/>
            <a:ext cx="5132716" cy="3894994"/>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Battery-operated steam stripper</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Electrically operated wallpaper stripping equipment that produces steam to enable easy removal of difficult wallpapers</a:t>
            </a:r>
          </a:p>
          <a:p>
            <a:pPr lvl="0" eaLnBrk="1" hangingPunct="1">
              <a:lnSpc>
                <a:spcPct val="100000"/>
              </a:lnSpc>
              <a:spcBef>
                <a:spcPts val="0"/>
              </a:spcBef>
              <a:spcAft>
                <a:spcPts val="0"/>
              </a:spcAft>
              <a:buClr>
                <a:srgbClr val="000000"/>
              </a:buClr>
              <a:buSzPts val="1800"/>
            </a:pPr>
            <a:endParaRPr lang="en-US"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Battery-operated electric sanders</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Electrically operated sanding equipment with operating belts/pads of abrasive paper make preparation process more efficient</a:t>
            </a:r>
          </a:p>
          <a:p>
            <a:pPr lvl="0" eaLnBrk="1" hangingPunct="1">
              <a:lnSpc>
                <a:spcPct val="100000"/>
              </a:lnSpc>
              <a:spcBef>
                <a:spcPts val="0"/>
              </a:spcBef>
              <a:spcAft>
                <a:spcPts val="0"/>
              </a:spcAft>
              <a:buClr>
                <a:srgbClr val="000000"/>
              </a:buClr>
              <a:buSzPts val="1800"/>
            </a:pPr>
            <a:endParaRPr lang="en-US"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Battery-operated electric heat guns</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Electrically operated paint stripping equipment</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GB" sz="16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600" kern="0" dirty="0">
              <a:solidFill>
                <a:srgbClr val="000000"/>
              </a:solidFill>
              <a:latin typeface="Arial" pitchFamily="-105" charset="0"/>
              <a:ea typeface="ＭＳ Ｐゴシック" pitchFamily="-105" charset="-128"/>
            </a:endParaRP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sz="1600" kern="0" dirty="0"/>
          </a:p>
        </p:txBody>
      </p:sp>
      <p:pic>
        <p:nvPicPr>
          <p:cNvPr id="3" name="Picture 2" descr="A green power tool with a handle&#10;&#10;Description automatically generated">
            <a:extLst>
              <a:ext uri="{FF2B5EF4-FFF2-40B4-BE49-F238E27FC236}">
                <a16:creationId xmlns:a16="http://schemas.microsoft.com/office/drawing/2014/main" id="{70911262-E114-C21D-D37C-A11A9678D7C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88188" y="2881680"/>
            <a:ext cx="2655653" cy="1617705"/>
          </a:xfrm>
          <a:prstGeom prst="rect">
            <a:avLst/>
          </a:prstGeom>
        </p:spPr>
      </p:pic>
      <p:sp>
        <p:nvSpPr>
          <p:cNvPr id="6" name="TextBox 5">
            <a:extLst>
              <a:ext uri="{FF2B5EF4-FFF2-40B4-BE49-F238E27FC236}">
                <a16:creationId xmlns:a16="http://schemas.microsoft.com/office/drawing/2014/main" id="{EC954843-C2D0-3C3B-DA60-0EDFB5EB0C11}"/>
              </a:ext>
            </a:extLst>
          </p:cNvPr>
          <p:cNvSpPr txBox="1"/>
          <p:nvPr/>
        </p:nvSpPr>
        <p:spPr>
          <a:xfrm>
            <a:off x="5841956" y="5084109"/>
            <a:ext cx="1748118" cy="584775"/>
          </a:xfrm>
          <a:prstGeom prst="rect">
            <a:avLst/>
          </a:prstGeom>
          <a:noFill/>
          <a:ln>
            <a:solidFill>
              <a:schemeClr val="tx1"/>
            </a:solidFill>
          </a:ln>
        </p:spPr>
        <p:txBody>
          <a:bodyPr wrap="square">
            <a:spAutoFit/>
          </a:bodyPr>
          <a:lstStyle/>
          <a:p>
            <a:pPr algn="ctr"/>
            <a:r>
              <a:rPr lang="en-US" sz="1600" dirty="0">
                <a:hlinkClick r:id="rId4"/>
              </a:rPr>
              <a:t>Example of an electric heat gun</a:t>
            </a:r>
            <a:endParaRPr lang="en-GB" sz="1600" dirty="0"/>
          </a:p>
        </p:txBody>
      </p:sp>
      <p:sp>
        <p:nvSpPr>
          <p:cNvPr id="8" name="TextBox 7">
            <a:extLst>
              <a:ext uri="{FF2B5EF4-FFF2-40B4-BE49-F238E27FC236}">
                <a16:creationId xmlns:a16="http://schemas.microsoft.com/office/drawing/2014/main" id="{029F6397-8409-6A43-2C95-A24E9DC4A5A8}"/>
              </a:ext>
            </a:extLst>
          </p:cNvPr>
          <p:cNvSpPr txBox="1"/>
          <p:nvPr/>
        </p:nvSpPr>
        <p:spPr>
          <a:xfrm>
            <a:off x="5855403" y="1793788"/>
            <a:ext cx="1721224" cy="584775"/>
          </a:xfrm>
          <a:prstGeom prst="rect">
            <a:avLst/>
          </a:prstGeom>
          <a:noFill/>
          <a:ln>
            <a:solidFill>
              <a:schemeClr val="tx1"/>
            </a:solidFill>
          </a:ln>
        </p:spPr>
        <p:txBody>
          <a:bodyPr wrap="square">
            <a:spAutoFit/>
          </a:bodyPr>
          <a:lstStyle/>
          <a:p>
            <a:pPr algn="ctr"/>
            <a:r>
              <a:rPr lang="en-US" sz="1600" dirty="0">
                <a:hlinkClick r:id="rId5"/>
              </a:rPr>
              <a:t>Example of a steam stripper</a:t>
            </a:r>
            <a:endParaRPr lang="en-GB" sz="1600" dirty="0"/>
          </a:p>
        </p:txBody>
      </p:sp>
    </p:spTree>
    <p:extLst>
      <p:ext uri="{BB962C8B-B14F-4D97-AF65-F5344CB8AC3E}">
        <p14:creationId xmlns:p14="http://schemas.microsoft.com/office/powerpoint/2010/main" val="4139731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35" y="1005177"/>
            <a:ext cx="8438606" cy="382588"/>
          </a:xfrm>
        </p:spPr>
        <p:txBody>
          <a:bodyPr/>
          <a:lstStyle/>
          <a:p>
            <a:r>
              <a:rPr lang="en-US" dirty="0"/>
              <a:t>21st-century preparation materials</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58949" y="1577538"/>
            <a:ext cx="5423725" cy="3894994"/>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Eco-friendly paint strippers</a:t>
            </a:r>
          </a:p>
          <a:p>
            <a:pPr lvl="0" eaLnBrk="1" hangingPunct="1">
              <a:lnSpc>
                <a:spcPct val="100000"/>
              </a:lnSpc>
              <a:spcBef>
                <a:spcPts val="0"/>
              </a:spcBef>
              <a:spcAft>
                <a:spcPts val="0"/>
              </a:spcAft>
              <a:buClr>
                <a:srgbClr val="000000"/>
              </a:buClr>
              <a:buSzPts val="1800"/>
            </a:pPr>
            <a:r>
              <a:rPr lang="en-US" sz="1600" kern="0" dirty="0">
                <a:solidFill>
                  <a:srgbClr val="000000"/>
                </a:solidFill>
                <a:latin typeface="Arial" pitchFamily="-105" charset="0"/>
                <a:ea typeface="ＭＳ Ｐゴシック" pitchFamily="-105" charset="-128"/>
              </a:rPr>
              <a:t>These are caustic-soda type water-based paint</a:t>
            </a:r>
          </a:p>
          <a:p>
            <a:pPr lvl="0" eaLnBrk="1" hangingPunct="1">
              <a:lnSpc>
                <a:spcPct val="100000"/>
              </a:lnSpc>
              <a:spcBef>
                <a:spcPts val="0"/>
              </a:spcBef>
              <a:spcAft>
                <a:spcPts val="0"/>
              </a:spcAft>
              <a:buClr>
                <a:srgbClr val="000000"/>
              </a:buClr>
              <a:buSzPts val="1800"/>
            </a:pPr>
            <a:r>
              <a:rPr lang="en-US" sz="1600" kern="0" dirty="0">
                <a:solidFill>
                  <a:srgbClr val="000000"/>
                </a:solidFill>
                <a:latin typeface="Arial" pitchFamily="-105" charset="0"/>
                <a:ea typeface="ＭＳ Ｐゴシック" pitchFamily="-105" charset="-128"/>
              </a:rPr>
              <a:t>strippers containing sodium hydroxide.</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600" kern="0" dirty="0">
              <a:solidFill>
                <a:srgbClr val="000000"/>
              </a:solidFill>
              <a:latin typeface="Arial" pitchFamily="-105" charset="0"/>
              <a:ea typeface="ＭＳ Ｐゴシック" pitchFamily="-105" charset="-128"/>
            </a:endParaRPr>
          </a:p>
          <a:p>
            <a:pPr marL="342900" indent="-342900">
              <a:lnSpc>
                <a:spcPct val="100000"/>
              </a:lnSpc>
              <a:spcBef>
                <a:spcPts val="0"/>
              </a:spcBef>
              <a:spcAft>
                <a:spcPts val="0"/>
              </a:spcAft>
              <a:buClr>
                <a:srgbClr val="0077E3"/>
              </a:buClr>
              <a:buSzPct val="100000"/>
              <a:buFont typeface="Arial" panose="020B0604020202020204" pitchFamily="34" charset="0"/>
              <a:buChar char="•"/>
            </a:pPr>
            <a:r>
              <a:rPr lang="en-US" sz="1600" b="1" kern="0" dirty="0"/>
              <a:t>Type 1 </a:t>
            </a:r>
            <a:r>
              <a:rPr lang="en-US" sz="1600" kern="0" dirty="0"/>
              <a:t>can remove up to 32 layers of older and oil-based coatings as well as paint suspected to contain lead.</a:t>
            </a:r>
          </a:p>
          <a:p>
            <a:pPr marL="342900" indent="-342900">
              <a:lnSpc>
                <a:spcPct val="100000"/>
              </a:lnSpc>
              <a:spcBef>
                <a:spcPts val="0"/>
              </a:spcBef>
              <a:spcAft>
                <a:spcPts val="0"/>
              </a:spcAft>
              <a:buClr>
                <a:srgbClr val="0077E3"/>
              </a:buClr>
              <a:buSzPct val="100000"/>
              <a:buFont typeface="Arial" panose="020B0604020202020204" pitchFamily="34" charset="0"/>
              <a:buChar char="•"/>
            </a:pPr>
            <a:r>
              <a:rPr lang="en-US" sz="1600" b="1" kern="0" dirty="0"/>
              <a:t>Type 2 </a:t>
            </a:r>
            <a:r>
              <a:rPr lang="en-US" sz="1600" kern="0" dirty="0"/>
              <a:t>can remove up to 20 layers of modern and water-based coatings, where </a:t>
            </a:r>
            <a:r>
              <a:rPr lang="en-US" sz="1600" kern="0" dirty="0" err="1"/>
              <a:t>neutralising</a:t>
            </a:r>
            <a:r>
              <a:rPr lang="en-US" sz="1600" kern="0" dirty="0"/>
              <a:t> is not required.</a:t>
            </a:r>
          </a:p>
          <a:p>
            <a:pPr>
              <a:lnSpc>
                <a:spcPct val="100000"/>
              </a:lnSpc>
              <a:spcBef>
                <a:spcPts val="0"/>
              </a:spcBef>
              <a:spcAft>
                <a:spcPts val="0"/>
              </a:spcAft>
              <a:buClr>
                <a:srgbClr val="0077E3"/>
              </a:buClr>
              <a:buSzPct val="100000"/>
            </a:pPr>
            <a:endParaRPr lang="en-US" sz="1600" b="1" kern="0" dirty="0"/>
          </a:p>
          <a:p>
            <a:pPr>
              <a:lnSpc>
                <a:spcPct val="100000"/>
              </a:lnSpc>
              <a:spcBef>
                <a:spcPts val="0"/>
              </a:spcBef>
              <a:spcAft>
                <a:spcPts val="0"/>
              </a:spcAft>
              <a:buClr>
                <a:srgbClr val="0077E3"/>
              </a:buClr>
              <a:buSzPct val="100000"/>
            </a:pPr>
            <a:r>
              <a:rPr lang="en-US" sz="1600" kern="0" dirty="0"/>
              <a:t>A test must always be taken prior to applying the paint stripper, to determine which one is needed. </a:t>
            </a:r>
          </a:p>
          <a:p>
            <a:pPr marL="342900" indent="-342900">
              <a:lnSpc>
                <a:spcPct val="100000"/>
              </a:lnSpc>
              <a:spcBef>
                <a:spcPts val="0"/>
              </a:spcBef>
              <a:spcAft>
                <a:spcPts val="0"/>
              </a:spcAft>
              <a:buClr>
                <a:schemeClr val="dk1"/>
              </a:buClr>
              <a:buSzPts val="1800"/>
              <a:buFont typeface="Courier New" panose="02070309020205020404" pitchFamily="49" charset="0"/>
              <a:buChar char="o"/>
            </a:pPr>
            <a:endParaRPr lang="en-GB" sz="1600" kern="0" dirty="0"/>
          </a:p>
          <a:p>
            <a:pPr>
              <a:lnSpc>
                <a:spcPct val="100000"/>
              </a:lnSpc>
              <a:spcBef>
                <a:spcPts val="0"/>
              </a:spcBef>
              <a:spcAft>
                <a:spcPts val="0"/>
              </a:spcAft>
              <a:buClr>
                <a:schemeClr val="dk1"/>
              </a:buClr>
              <a:buSzPts val="1800"/>
            </a:pPr>
            <a:r>
              <a:rPr lang="en-GB" sz="1600" kern="0" dirty="0"/>
              <a:t>Watch the following YouTube video on how to use </a:t>
            </a:r>
            <a:r>
              <a:rPr lang="en-GB" sz="1600" kern="0" dirty="0" err="1"/>
              <a:t>Peelaway</a:t>
            </a:r>
            <a:r>
              <a:rPr lang="en-GB" sz="1600" kern="0" dirty="0"/>
              <a:t> and varnish remover: </a:t>
            </a:r>
            <a:r>
              <a:rPr lang="en-US" sz="1600" dirty="0">
                <a:hlinkClick r:id="rId3"/>
              </a:rPr>
              <a:t>How to Use </a:t>
            </a:r>
            <a:r>
              <a:rPr lang="en-US" sz="1600" dirty="0" err="1">
                <a:hlinkClick r:id="rId3"/>
              </a:rPr>
              <a:t>Peelaway</a:t>
            </a:r>
            <a:r>
              <a:rPr lang="en-US" sz="1600" dirty="0">
                <a:hlinkClick r:id="rId3"/>
              </a:rPr>
              <a:t> 1 &amp; 7 Paint &amp; Varnish Remover</a:t>
            </a:r>
            <a:endParaRPr lang="en-GB" sz="1600" dirty="0"/>
          </a:p>
          <a:p>
            <a:pPr>
              <a:lnSpc>
                <a:spcPct val="100000"/>
              </a:lnSpc>
              <a:spcBef>
                <a:spcPts val="0"/>
              </a:spcBef>
              <a:spcAft>
                <a:spcPts val="0"/>
              </a:spcAft>
              <a:buClr>
                <a:schemeClr val="dk1"/>
              </a:buClr>
              <a:buSzPts val="1800"/>
            </a:pPr>
            <a:endParaRPr lang="en-US" sz="1600" kern="0" dirty="0"/>
          </a:p>
        </p:txBody>
      </p:sp>
      <p:pic>
        <p:nvPicPr>
          <p:cNvPr id="1028" name="Picture 4" descr="Peelaway 7 Paint Remover - Restorate">
            <a:extLst>
              <a:ext uri="{FF2B5EF4-FFF2-40B4-BE49-F238E27FC236}">
                <a16:creationId xmlns:a16="http://schemas.microsoft.com/office/drawing/2014/main" id="{8FAC866A-D0B7-4D9C-93B5-10CB2991843B}"/>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259191" y="3994460"/>
            <a:ext cx="2131773" cy="185836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eelaway Product Range - Restorate"/>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259190" y="1454670"/>
            <a:ext cx="2131773" cy="20703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2547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35" y="1005177"/>
            <a:ext cx="8438606" cy="382588"/>
          </a:xfrm>
        </p:spPr>
        <p:txBody>
          <a:bodyPr/>
          <a:lstStyle/>
          <a:p>
            <a:r>
              <a:rPr lang="en-US" dirty="0"/>
              <a:t>21st-century preparation materials</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68141" y="1529021"/>
            <a:ext cx="4826673" cy="3894994"/>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Lightweight filler</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GB" kern="0" dirty="0">
                <a:solidFill>
                  <a:srgbClr val="000000"/>
                </a:solidFill>
                <a:latin typeface="Arial" pitchFamily="-105" charset="0"/>
                <a:ea typeface="ＭＳ Ｐゴシック" pitchFamily="-105" charset="-128"/>
              </a:rPr>
              <a:t>Lightweight filler that does not shrink or sag and does not need to be sanded when dry</a:t>
            </a:r>
          </a:p>
          <a:p>
            <a:pPr lvl="0" eaLnBrk="1" hangingPunct="1">
              <a:lnSpc>
                <a:spcPct val="100000"/>
              </a:lnSpc>
              <a:spcBef>
                <a:spcPts val="0"/>
              </a:spcBef>
              <a:spcAft>
                <a:spcPts val="0"/>
              </a:spcAft>
              <a:buClr>
                <a:srgbClr val="000000"/>
              </a:buClr>
              <a:buSzPts val="1800"/>
            </a:pPr>
            <a:endParaRPr lang="en-US" kern="0" dirty="0">
              <a:solidFill>
                <a:srgbClr val="000000"/>
              </a:solidFill>
              <a:latin typeface="Arial" pitchFamily="-105" charset="0"/>
              <a:ea typeface="ＭＳ Ｐゴシック" pitchFamily="-105" charset="-128"/>
            </a:endParaRPr>
          </a:p>
          <a:p>
            <a:pPr>
              <a:lnSpc>
                <a:spcPct val="100000"/>
              </a:lnSpc>
              <a:spcBef>
                <a:spcPts val="0"/>
              </a:spcBef>
              <a:spcAft>
                <a:spcPts val="0"/>
              </a:spcAft>
              <a:buClr>
                <a:schemeClr val="dk1"/>
              </a:buClr>
              <a:buSzPts val="1800"/>
            </a:pPr>
            <a:r>
              <a:rPr lang="en-US" b="1" kern="0" dirty="0">
                <a:solidFill>
                  <a:srgbClr val="0077E3"/>
                </a:solidFill>
              </a:rPr>
              <a:t>Ready-mixed filler</a:t>
            </a:r>
          </a:p>
          <a:p>
            <a:pPr marL="342900" indent="-342900">
              <a:lnSpc>
                <a:spcPct val="100000"/>
              </a:lnSpc>
              <a:spcBef>
                <a:spcPts val="0"/>
              </a:spcBef>
              <a:spcAft>
                <a:spcPts val="0"/>
              </a:spcAft>
              <a:buClr>
                <a:srgbClr val="0077E3"/>
              </a:buClr>
              <a:buSzPct val="100000"/>
              <a:buFont typeface="Arial" panose="020B0604020202020204" pitchFamily="34" charset="0"/>
              <a:buChar char="•"/>
            </a:pPr>
            <a:r>
              <a:rPr lang="en-GB" kern="0" dirty="0"/>
              <a:t>Multi-purpose ready-mixed filler supplied ready mixed in the container</a:t>
            </a:r>
            <a:endParaRPr lang="en-US" kern="0" dirty="0"/>
          </a:p>
          <a:p>
            <a:pPr lvl="0" eaLnBrk="1" hangingPunct="1">
              <a:lnSpc>
                <a:spcPct val="100000"/>
              </a:lnSpc>
              <a:spcBef>
                <a:spcPts val="0"/>
              </a:spcBef>
              <a:spcAft>
                <a:spcPts val="0"/>
              </a:spcAft>
              <a:buClr>
                <a:srgbClr val="000000"/>
              </a:buClr>
              <a:buSzPts val="1800"/>
            </a:pPr>
            <a:endParaRPr lang="en-US" kern="0" dirty="0">
              <a:solidFill>
                <a:srgbClr val="000000"/>
              </a:solidFill>
              <a:latin typeface="Arial" pitchFamily="-105" charset="0"/>
              <a:ea typeface="ＭＳ Ｐゴシック" pitchFamily="-105" charset="-128"/>
            </a:endParaRPr>
          </a:p>
          <a:p>
            <a:pPr>
              <a:lnSpc>
                <a:spcPct val="100000"/>
              </a:lnSpc>
              <a:spcBef>
                <a:spcPts val="0"/>
              </a:spcBef>
              <a:spcAft>
                <a:spcPts val="0"/>
              </a:spcAft>
              <a:buClr>
                <a:schemeClr val="dk1"/>
              </a:buClr>
              <a:buSzPts val="1800"/>
            </a:pPr>
            <a:r>
              <a:rPr lang="en-US" b="1" kern="0" dirty="0">
                <a:solidFill>
                  <a:srgbClr val="0077E3"/>
                </a:solidFill>
              </a:rPr>
              <a:t>Dry-lining compound</a:t>
            </a:r>
          </a:p>
          <a:p>
            <a:pPr marL="342900" indent="-342900">
              <a:lnSpc>
                <a:spcPct val="100000"/>
              </a:lnSpc>
              <a:spcBef>
                <a:spcPts val="0"/>
              </a:spcBef>
              <a:spcAft>
                <a:spcPts val="0"/>
              </a:spcAft>
              <a:buClr>
                <a:srgbClr val="0077E3"/>
              </a:buClr>
              <a:buSzPct val="100000"/>
              <a:buFont typeface="Arial" panose="020B0604020202020204" pitchFamily="34" charset="0"/>
              <a:buChar char="•"/>
            </a:pPr>
            <a:r>
              <a:rPr lang="en-US" kern="0" dirty="0"/>
              <a:t>Modern </a:t>
            </a:r>
            <a:r>
              <a:rPr lang="en-GB" kern="0" dirty="0"/>
              <a:t>gypsum-based material used as both a filler–surfacer and finishing compound for plasterboard jointing systems</a:t>
            </a:r>
            <a:endParaRPr lang="en-US" kern="0" dirty="0"/>
          </a:p>
        </p:txBody>
      </p:sp>
      <p:sp>
        <p:nvSpPr>
          <p:cNvPr id="5" name="TextBox 4">
            <a:extLst>
              <a:ext uri="{FF2B5EF4-FFF2-40B4-BE49-F238E27FC236}">
                <a16:creationId xmlns:a16="http://schemas.microsoft.com/office/drawing/2014/main" id="{B058E123-0E26-7E40-2E58-F5CC4BA95B84}"/>
              </a:ext>
            </a:extLst>
          </p:cNvPr>
          <p:cNvSpPr txBox="1"/>
          <p:nvPr/>
        </p:nvSpPr>
        <p:spPr>
          <a:xfrm>
            <a:off x="5956272" y="4671213"/>
            <a:ext cx="2151410" cy="584775"/>
          </a:xfrm>
          <a:prstGeom prst="rect">
            <a:avLst/>
          </a:prstGeom>
          <a:noFill/>
          <a:ln>
            <a:solidFill>
              <a:schemeClr val="tx1"/>
            </a:solidFill>
          </a:ln>
        </p:spPr>
        <p:txBody>
          <a:bodyPr wrap="square">
            <a:spAutoFit/>
          </a:bodyPr>
          <a:lstStyle/>
          <a:p>
            <a:pPr algn="ctr"/>
            <a:r>
              <a:rPr lang="en-US" sz="1600" dirty="0">
                <a:hlinkClick r:id="rId3"/>
              </a:rPr>
              <a:t>Image of the Gyproc </a:t>
            </a:r>
            <a:r>
              <a:rPr lang="en-US" sz="1600" dirty="0" err="1">
                <a:hlinkClick r:id="rId3"/>
              </a:rPr>
              <a:t>EasiFill</a:t>
            </a:r>
            <a:r>
              <a:rPr lang="en-US" sz="1600" dirty="0">
                <a:hlinkClick r:id="rId3"/>
              </a:rPr>
              <a:t> 60</a:t>
            </a:r>
            <a:endParaRPr lang="en-GB" sz="1600" dirty="0"/>
          </a:p>
        </p:txBody>
      </p:sp>
      <p:sp>
        <p:nvSpPr>
          <p:cNvPr id="7" name="TextBox 6">
            <a:extLst>
              <a:ext uri="{FF2B5EF4-FFF2-40B4-BE49-F238E27FC236}">
                <a16:creationId xmlns:a16="http://schemas.microsoft.com/office/drawing/2014/main" id="{11DE38AF-62D8-9993-42E3-99207BACA0EF}"/>
              </a:ext>
            </a:extLst>
          </p:cNvPr>
          <p:cNvSpPr txBox="1"/>
          <p:nvPr/>
        </p:nvSpPr>
        <p:spPr>
          <a:xfrm>
            <a:off x="6189057" y="1972539"/>
            <a:ext cx="1685841" cy="584775"/>
          </a:xfrm>
          <a:prstGeom prst="rect">
            <a:avLst/>
          </a:prstGeom>
          <a:noFill/>
          <a:ln>
            <a:solidFill>
              <a:schemeClr val="tx1"/>
            </a:solidFill>
          </a:ln>
        </p:spPr>
        <p:txBody>
          <a:bodyPr wrap="square">
            <a:spAutoFit/>
          </a:bodyPr>
          <a:lstStyle/>
          <a:p>
            <a:pPr algn="ctr"/>
            <a:r>
              <a:rPr lang="en-US" sz="1600" dirty="0">
                <a:hlinkClick r:id="rId4"/>
              </a:rPr>
              <a:t>Image of a Dunlop filler</a:t>
            </a:r>
            <a:endParaRPr lang="en-GB" sz="1600" dirty="0"/>
          </a:p>
        </p:txBody>
      </p:sp>
      <p:sp>
        <p:nvSpPr>
          <p:cNvPr id="10" name="TextBox 9">
            <a:extLst>
              <a:ext uri="{FF2B5EF4-FFF2-40B4-BE49-F238E27FC236}">
                <a16:creationId xmlns:a16="http://schemas.microsoft.com/office/drawing/2014/main" id="{9B9B73E5-7A50-0009-A605-DC3E7E0E4A2A}"/>
              </a:ext>
            </a:extLst>
          </p:cNvPr>
          <p:cNvSpPr txBox="1"/>
          <p:nvPr/>
        </p:nvSpPr>
        <p:spPr>
          <a:xfrm>
            <a:off x="6063789" y="3254438"/>
            <a:ext cx="1936376" cy="830997"/>
          </a:xfrm>
          <a:prstGeom prst="rect">
            <a:avLst/>
          </a:prstGeom>
          <a:noFill/>
          <a:ln>
            <a:solidFill>
              <a:schemeClr val="tx1"/>
            </a:solidFill>
          </a:ln>
        </p:spPr>
        <p:txBody>
          <a:bodyPr wrap="square">
            <a:spAutoFit/>
          </a:bodyPr>
          <a:lstStyle/>
          <a:p>
            <a:pPr algn="ctr"/>
            <a:r>
              <a:rPr lang="en-US" sz="1600" dirty="0">
                <a:hlinkClick r:id="rId5"/>
              </a:rPr>
              <a:t>Image of the </a:t>
            </a:r>
            <a:r>
              <a:rPr lang="en-US" sz="1600" dirty="0" err="1">
                <a:hlinkClick r:id="rId5"/>
              </a:rPr>
              <a:t>Pollycell</a:t>
            </a:r>
            <a:r>
              <a:rPr lang="en-US" sz="1600" dirty="0">
                <a:hlinkClick r:id="rId5"/>
              </a:rPr>
              <a:t> multipurpose filler</a:t>
            </a:r>
            <a:endParaRPr lang="en-GB" sz="1600" dirty="0"/>
          </a:p>
        </p:txBody>
      </p:sp>
    </p:spTree>
    <p:extLst>
      <p:ext uri="{BB962C8B-B14F-4D97-AF65-F5344CB8AC3E}">
        <p14:creationId xmlns:p14="http://schemas.microsoft.com/office/powerpoint/2010/main" val="6568502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A5189D4C566B43BC5808443DA13BF6" ma:contentTypeVersion="9" ma:contentTypeDescription="Create a new document." ma:contentTypeScope="" ma:versionID="523c4d9b6d9985c6e120eab93d4ec2a9">
  <xsd:schema xmlns:xsd="http://www.w3.org/2001/XMLSchema" xmlns:xs="http://www.w3.org/2001/XMLSchema" xmlns:p="http://schemas.microsoft.com/office/2006/metadata/properties" xmlns:ns2="7d2f7706-b7a4-469b-9553-f9b3a96bd917" targetNamespace="http://schemas.microsoft.com/office/2006/metadata/properties" ma:root="true" ma:fieldsID="19ac9a2dc3c57eae9cd4696657a01e1a" ns2:_="">
    <xsd:import namespace="7d2f7706-b7a4-469b-9553-f9b3a96bd91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f7706-b7a4-469b-9553-f9b3a96bd9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7d2f7706-b7a4-469b-9553-f9b3a96bd917"/>
    <ds:schemaRef ds:uri="http://www.w3.org/XML/1998/namespace"/>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61E7CFD-FE88-4A47-B77D-917EABE6CA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2f7706-b7a4-469b-9553-f9b3a96bd9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1481</Words>
  <Application>Microsoft Office PowerPoint</Application>
  <PresentationFormat>On-screen Show (4:3)</PresentationFormat>
  <Paragraphs>206</Paragraphs>
  <Slides>16</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Courier New</vt:lpstr>
      <vt:lpstr>Lucida Grande</vt:lpstr>
      <vt:lpstr>Roboto Condensed</vt:lpstr>
      <vt:lpstr>Times New Roman</vt:lpstr>
      <vt:lpstr>YouTube Sans</vt:lpstr>
      <vt:lpstr>Default Design</vt:lpstr>
      <vt:lpstr>21st-century painting and decorating                                           </vt:lpstr>
      <vt:lpstr>Session objectives</vt:lpstr>
      <vt:lpstr>Introduction</vt:lpstr>
      <vt:lpstr>21st-century paint material types </vt:lpstr>
      <vt:lpstr>21st-century paint colour selection</vt:lpstr>
      <vt:lpstr>21st-century preparation tools and equipment</vt:lpstr>
      <vt:lpstr>21st-century preparation tools and equipment </vt:lpstr>
      <vt:lpstr>21st-century preparation materials</vt:lpstr>
      <vt:lpstr>21st-century preparation materials</vt:lpstr>
      <vt:lpstr>21st-century wallpaper – digital prints/photo murals</vt:lpstr>
      <vt:lpstr>21st-century paint application – pressure-fed rollers</vt:lpstr>
      <vt:lpstr>21st-century paint application</vt:lpstr>
      <vt:lpstr>21st-century paint application</vt:lpstr>
      <vt:lpstr>21st-century paint application</vt:lpstr>
      <vt:lpstr> Paint technologies of the future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250</cp:revision>
  <dcterms:created xsi:type="dcterms:W3CDTF">2013-05-28T00:38:54Z</dcterms:created>
  <dcterms:modified xsi:type="dcterms:W3CDTF">2023-08-10T13:34:44Z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0x01010068A5189D4C566B43BC5808443DA13BF6</vt:lpwstr>
  </property>
</Properties>
</file>