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74" r:id="rId5"/>
    <p:sldId id="280" r:id="rId6"/>
    <p:sldId id="273" r:id="rId7"/>
    <p:sldId id="291" r:id="rId8"/>
    <p:sldId id="290" r:id="rId9"/>
    <p:sldId id="299" r:id="rId10"/>
    <p:sldId id="300" r:id="rId11"/>
    <p:sldId id="301" r:id="rId12"/>
    <p:sldId id="358" r:id="rId13"/>
    <p:sldId id="353" r:id="rId14"/>
    <p:sldId id="357" r:id="rId15"/>
    <p:sldId id="352" r:id="rId16"/>
    <p:sldId id="354" r:id="rId17"/>
    <p:sldId id="355" r:id="rId18"/>
    <p:sldId id="275"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2866113-1A95-F5A6-7AD3-E089C96CD801}" name="Claire Brooks" initials="CB" userId="S::Claire.Brooks@cityandguilds.com::045b5ce1-bb15-4c22-aa7e-c7b600949989" providerId="AD"/>
  <p188:author id="{FD6BB0D1-9278-F6CC-5A69-1199D24409B3}" name="Laura Glover" initials="LG" userId="Laura Glover" providerId="None"/>
  <p188:author id="{FE564ED4-C974-E23E-23C5-8C1FB6D02117}" name="Alison Walters" initials="AW" userId="Alison Walter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27273F-6B72-4CBE-B476-D7F678B7BB02}" v="1" dt="2023-08-10T13:36:51.5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27" autoAdjust="0"/>
    <p:restoredTop sz="91557" autoAdjust="0"/>
  </p:normalViewPr>
  <p:slideViewPr>
    <p:cSldViewPr showGuides="1">
      <p:cViewPr varScale="1">
        <p:scale>
          <a:sx n="61" d="100"/>
          <a:sy n="61" d="100"/>
        </p:scale>
        <p:origin x="1248"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thelondonphile.files.wordpress.com/2014/03/img_5957.jpg"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sipeurope.eu/en/se-sip-construction-system/"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sipeurope.eu/en/construction-services/constructio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https://thelondonphile.files.wordpress.com/2014/03/img_5957.jpg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926472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SE-SIP construction system - </a:t>
            </a:r>
            <a:r>
              <a:rPr lang="en-GB" dirty="0">
                <a:hlinkClick r:id="rId3"/>
              </a:rPr>
              <a:t>https://www.sipeurope.eu/en/se-sip-construction-system/</a:t>
            </a:r>
            <a:endParaRPr lang="en-GB" dirty="0"/>
          </a:p>
          <a:p>
            <a:r>
              <a:rPr lang="en-GB" dirty="0"/>
              <a:t>SIP Europe - Construction - </a:t>
            </a:r>
            <a:r>
              <a:rPr lang="en-GB" dirty="0">
                <a:hlinkClick r:id="rId4"/>
              </a:rPr>
              <a:t>https://www.sipeurope.eu/en/construction-services/construction/</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549847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2023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sipeurope.eu/en/se-sip-construction-syste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hyperlink" Target="https://www.sipeurope.eu/en/construction-services/constructio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thelondonphile.files.wordpress.com/2014/03/img_5957.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a:t>
            </a:r>
            <a:r>
              <a:rPr lang="en-GB" sz="2400" b="1" dirty="0">
                <a:effectLst/>
                <a:latin typeface="Arial" panose="020B0604020202020204" pitchFamily="34" charset="0"/>
              </a:rPr>
              <a:t>Changing practices over time </a:t>
            </a:r>
            <a:endParaRPr lang="en-GB" sz="2400" dirty="0"/>
          </a:p>
          <a:p>
            <a:endParaRPr lang="en-GB" sz="2400" b="1" dirty="0"/>
          </a:p>
        </p:txBody>
      </p:sp>
      <p:sp>
        <p:nvSpPr>
          <p:cNvPr id="2053" name="Rectangle 15"/>
          <p:cNvSpPr>
            <a:spLocks noGrp="1" noChangeArrowheads="1"/>
          </p:cNvSpPr>
          <p:nvPr>
            <p:ph type="title"/>
          </p:nvPr>
        </p:nvSpPr>
        <p:spPr>
          <a:xfrm>
            <a:off x="457200" y="2802630"/>
            <a:ext cx="8153400" cy="626370"/>
          </a:xfrm>
        </p:spPr>
        <p:txBody>
          <a:bodyPr anchor="t"/>
          <a:lstStyle/>
          <a:p>
            <a:pPr eaLnBrk="1" hangingPunct="1"/>
            <a:r>
              <a:rPr kumimoji="0" lang="en-GB" b="1" i="0" u="none" strike="noStrike" kern="0" cap="none" spc="0" normalizeH="0" baseline="0" noProof="0" dirty="0">
                <a:ln>
                  <a:noFill/>
                </a:ln>
                <a:solidFill>
                  <a:srgbClr val="0077E3"/>
                </a:solidFill>
                <a:effectLst/>
                <a:uLnTx/>
                <a:uFillTx/>
                <a:ea typeface="ＭＳ Ｐゴシック" charset="-128"/>
              </a:rPr>
              <a:t>Post-1919 and modern construction techniques</a:t>
            </a:r>
            <a:br>
              <a:rPr kumimoji="0" lang="en-GB" b="1" i="0" u="none" strike="noStrike" kern="0" cap="none" spc="0" normalizeH="0" baseline="0" noProof="0" dirty="0">
                <a:ln>
                  <a:noFill/>
                </a:ln>
                <a:solidFill>
                  <a:srgbClr val="0077E3"/>
                </a:solidFill>
                <a:effectLst/>
                <a:uLnTx/>
                <a:uFillTx/>
                <a:ea typeface="ＭＳ Ｐゴシック" charset="-128"/>
              </a:rPr>
            </a:b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644814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CE722-046C-4309-891F-DAA39F326228}"/>
              </a:ext>
            </a:extLst>
          </p:cNvPr>
          <p:cNvSpPr>
            <a:spLocks noGrp="1"/>
          </p:cNvSpPr>
          <p:nvPr>
            <p:ph type="title"/>
          </p:nvPr>
        </p:nvSpPr>
        <p:spPr>
          <a:xfrm>
            <a:off x="457200" y="1008000"/>
            <a:ext cx="8229600" cy="476784"/>
          </a:xfrm>
        </p:spPr>
        <p:txBody>
          <a:bodyPr/>
          <a:lstStyle/>
          <a:p>
            <a:r>
              <a:rPr lang="en-GB" dirty="0"/>
              <a:t>Cavity construction</a:t>
            </a:r>
            <a:endParaRPr lang="en-GB" sz="1000" b="0" dirty="0">
              <a:solidFill>
                <a:schemeClr val="tx1"/>
              </a:solidFill>
            </a:endParaRPr>
          </a:p>
        </p:txBody>
      </p:sp>
      <p:sp>
        <p:nvSpPr>
          <p:cNvPr id="3" name="Content Placeholder 2">
            <a:extLst>
              <a:ext uri="{FF2B5EF4-FFF2-40B4-BE49-F238E27FC236}">
                <a16:creationId xmlns:a16="http://schemas.microsoft.com/office/drawing/2014/main" id="{39B0E4BD-5EB8-44F0-81D0-0EA78AEB38F1}"/>
              </a:ext>
            </a:extLst>
          </p:cNvPr>
          <p:cNvSpPr>
            <a:spLocks noGrp="1"/>
          </p:cNvSpPr>
          <p:nvPr>
            <p:ph sz="quarter" idx="10"/>
          </p:nvPr>
        </p:nvSpPr>
        <p:spPr>
          <a:xfrm>
            <a:off x="457200" y="2204864"/>
            <a:ext cx="8229600" cy="3555136"/>
          </a:xfrm>
        </p:spPr>
        <p:txBody>
          <a:bodyPr/>
          <a:lstStyle/>
          <a:p>
            <a:endParaRPr lang="en-GB" dirty="0"/>
          </a:p>
          <a:p>
            <a:endParaRPr lang="en-GB" dirty="0"/>
          </a:p>
        </p:txBody>
      </p:sp>
      <p:sp>
        <p:nvSpPr>
          <p:cNvPr id="6" name="TextBox 5">
            <a:extLst>
              <a:ext uri="{FF2B5EF4-FFF2-40B4-BE49-F238E27FC236}">
                <a16:creationId xmlns:a16="http://schemas.microsoft.com/office/drawing/2014/main" id="{E9788C74-C08D-E961-A5AE-DCE405FA89B1}"/>
              </a:ext>
            </a:extLst>
          </p:cNvPr>
          <p:cNvSpPr txBox="1"/>
          <p:nvPr/>
        </p:nvSpPr>
        <p:spPr>
          <a:xfrm>
            <a:off x="457198" y="3205455"/>
            <a:ext cx="3394721" cy="2246769"/>
          </a:xfrm>
          <a:prstGeom prst="rect">
            <a:avLst/>
          </a:prstGeom>
          <a:noFill/>
        </p:spPr>
        <p:txBody>
          <a:bodyPr wrap="square">
            <a:spAutoFit/>
          </a:bodyPr>
          <a:lstStyle/>
          <a:p>
            <a:endParaRPr lang="en-GB" dirty="0"/>
          </a:p>
          <a:p>
            <a:r>
              <a:rPr lang="en-GB" dirty="0"/>
              <a:t>The cavity is partially filled with insulation as required by the building regulations, to reduce heat loss and save energy. </a:t>
            </a:r>
          </a:p>
          <a:p>
            <a:endParaRPr lang="en-GB" dirty="0"/>
          </a:p>
        </p:txBody>
      </p:sp>
      <p:sp>
        <p:nvSpPr>
          <p:cNvPr id="8" name="TextBox 7">
            <a:extLst>
              <a:ext uri="{FF2B5EF4-FFF2-40B4-BE49-F238E27FC236}">
                <a16:creationId xmlns:a16="http://schemas.microsoft.com/office/drawing/2014/main" id="{D67C125F-2A69-FC57-5507-F37B582F53B3}"/>
              </a:ext>
            </a:extLst>
          </p:cNvPr>
          <p:cNvSpPr txBox="1"/>
          <p:nvPr/>
        </p:nvSpPr>
        <p:spPr>
          <a:xfrm>
            <a:off x="457199" y="1753916"/>
            <a:ext cx="8075241" cy="1323439"/>
          </a:xfrm>
          <a:prstGeom prst="rect">
            <a:avLst/>
          </a:prstGeom>
          <a:noFill/>
        </p:spPr>
        <p:txBody>
          <a:bodyPr wrap="square">
            <a:spAutoFit/>
          </a:bodyPr>
          <a:lstStyle/>
          <a:p>
            <a:r>
              <a:rPr lang="en-GB" dirty="0"/>
              <a:t>The most common type of external walling used today is cavity wall construction. Cavity walls are two masonry walls built side by side to form an inner and outer leaf (sometimes called skins). The leaves are held together with wall ties. </a:t>
            </a:r>
          </a:p>
        </p:txBody>
      </p:sp>
      <p:pic>
        <p:nvPicPr>
          <p:cNvPr id="5" name="Picture 4" descr="Brick bricks and a wall&#10;&#10;Description automatically generated">
            <a:extLst>
              <a:ext uri="{FF2B5EF4-FFF2-40B4-BE49-F238E27FC236}">
                <a16:creationId xmlns:a16="http://schemas.microsoft.com/office/drawing/2014/main" id="{BF13A932-61E3-61B6-B16C-E6263C2D11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8548" y="2982957"/>
            <a:ext cx="4033303" cy="2691764"/>
          </a:xfrm>
          <a:prstGeom prst="rect">
            <a:avLst/>
          </a:prstGeom>
        </p:spPr>
      </p:pic>
    </p:spTree>
    <p:extLst>
      <p:ext uri="{BB962C8B-B14F-4D97-AF65-F5344CB8AC3E}">
        <p14:creationId xmlns:p14="http://schemas.microsoft.com/office/powerpoint/2010/main" val="1747304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141CB-C400-4B30-AAB5-CBBB1CF9E9ED}"/>
              </a:ext>
            </a:extLst>
          </p:cNvPr>
          <p:cNvSpPr>
            <a:spLocks noGrp="1"/>
          </p:cNvSpPr>
          <p:nvPr>
            <p:ph type="title"/>
          </p:nvPr>
        </p:nvSpPr>
        <p:spPr>
          <a:xfrm>
            <a:off x="457200" y="1008000"/>
            <a:ext cx="8229600" cy="548792"/>
          </a:xfrm>
        </p:spPr>
        <p:txBody>
          <a:bodyPr/>
          <a:lstStyle/>
          <a:p>
            <a:r>
              <a:rPr lang="en-GB" dirty="0"/>
              <a:t>Timber-framed walls</a:t>
            </a:r>
            <a:endParaRPr lang="en-GB" sz="1000" b="0" dirty="0">
              <a:solidFill>
                <a:schemeClr val="tx1"/>
              </a:solidFill>
            </a:endParaRPr>
          </a:p>
        </p:txBody>
      </p:sp>
      <p:sp>
        <p:nvSpPr>
          <p:cNvPr id="3" name="Content Placeholder 2">
            <a:extLst>
              <a:ext uri="{FF2B5EF4-FFF2-40B4-BE49-F238E27FC236}">
                <a16:creationId xmlns:a16="http://schemas.microsoft.com/office/drawing/2014/main" id="{71A5DCD6-5625-43A4-B53D-FB3302DE1BF9}"/>
              </a:ext>
            </a:extLst>
          </p:cNvPr>
          <p:cNvSpPr>
            <a:spLocks noGrp="1"/>
          </p:cNvSpPr>
          <p:nvPr>
            <p:ph sz="quarter" idx="10"/>
          </p:nvPr>
        </p:nvSpPr>
        <p:spPr>
          <a:xfrm>
            <a:off x="457200" y="2780928"/>
            <a:ext cx="8229600" cy="2979072"/>
          </a:xfrm>
        </p:spPr>
        <p:txBody>
          <a:bodyPr/>
          <a:lstStyle/>
          <a:p>
            <a:endParaRPr lang="en-GB" dirty="0"/>
          </a:p>
          <a:p>
            <a:endParaRPr lang="en-GB" dirty="0"/>
          </a:p>
        </p:txBody>
      </p:sp>
      <p:sp>
        <p:nvSpPr>
          <p:cNvPr id="6" name="TextBox 5">
            <a:extLst>
              <a:ext uri="{FF2B5EF4-FFF2-40B4-BE49-F238E27FC236}">
                <a16:creationId xmlns:a16="http://schemas.microsoft.com/office/drawing/2014/main" id="{48F27B7A-F2C3-CE25-9DA1-D40830792A73}"/>
              </a:ext>
            </a:extLst>
          </p:cNvPr>
          <p:cNvSpPr txBox="1"/>
          <p:nvPr/>
        </p:nvSpPr>
        <p:spPr>
          <a:xfrm>
            <a:off x="395536" y="1756572"/>
            <a:ext cx="4572000" cy="3785652"/>
          </a:xfrm>
          <a:prstGeom prst="rect">
            <a:avLst/>
          </a:prstGeom>
          <a:noFill/>
        </p:spPr>
        <p:txBody>
          <a:bodyPr wrap="square">
            <a:spAutoFit/>
          </a:bodyPr>
          <a:lstStyle/>
          <a:p>
            <a:r>
              <a:rPr lang="en-GB" dirty="0"/>
              <a:t>Timber framing is both a traditional and modern method of building. Traditional buildings using timber framing were made mostly from oak with various infills, such as brick or plaster, to form the walls. </a:t>
            </a:r>
          </a:p>
          <a:p>
            <a:endParaRPr lang="en-GB" dirty="0"/>
          </a:p>
          <a:p>
            <a:r>
              <a:rPr lang="en-GB" dirty="0"/>
              <a:t>Modern timber-frame homes are generally built from softwood and have an outer skin of masonry or are clad with timber or plaster to waterproof the structure. </a:t>
            </a:r>
          </a:p>
        </p:txBody>
      </p:sp>
      <p:pic>
        <p:nvPicPr>
          <p:cNvPr id="5" name="Picture 4" descr="A close-up of a wall&#10;&#10;Description automatically generated">
            <a:extLst>
              <a:ext uri="{FF2B5EF4-FFF2-40B4-BE49-F238E27FC236}">
                <a16:creationId xmlns:a16="http://schemas.microsoft.com/office/drawing/2014/main" id="{F7AF11DC-21BE-3F37-F22F-4060BB0DD8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70984" y="1756572"/>
            <a:ext cx="3312368" cy="3573016"/>
          </a:xfrm>
          <a:prstGeom prst="rect">
            <a:avLst/>
          </a:prstGeom>
        </p:spPr>
      </p:pic>
    </p:spTree>
    <p:extLst>
      <p:ext uri="{BB962C8B-B14F-4D97-AF65-F5344CB8AC3E}">
        <p14:creationId xmlns:p14="http://schemas.microsoft.com/office/powerpoint/2010/main" val="2487536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EDE1-0C59-4178-90C7-D4C43D6B0737}"/>
              </a:ext>
            </a:extLst>
          </p:cNvPr>
          <p:cNvSpPr>
            <a:spLocks noGrp="1"/>
          </p:cNvSpPr>
          <p:nvPr>
            <p:ph type="title"/>
          </p:nvPr>
        </p:nvSpPr>
        <p:spPr>
          <a:xfrm>
            <a:off x="457200" y="1008000"/>
            <a:ext cx="8229600" cy="332768"/>
          </a:xfrm>
        </p:spPr>
        <p:txBody>
          <a:bodyPr/>
          <a:lstStyle/>
          <a:p>
            <a:r>
              <a:rPr lang="en-GB" dirty="0"/>
              <a:t>Metal-framed systems </a:t>
            </a:r>
            <a:br>
              <a:rPr lang="en-GB" dirty="0"/>
            </a:br>
            <a:endParaRPr lang="en-GB" sz="1000" b="0" dirty="0">
              <a:solidFill>
                <a:schemeClr val="tx1"/>
              </a:solidFill>
            </a:endParaRPr>
          </a:p>
        </p:txBody>
      </p:sp>
      <p:sp>
        <p:nvSpPr>
          <p:cNvPr id="3" name="Content Placeholder 2">
            <a:extLst>
              <a:ext uri="{FF2B5EF4-FFF2-40B4-BE49-F238E27FC236}">
                <a16:creationId xmlns:a16="http://schemas.microsoft.com/office/drawing/2014/main" id="{64E2DE23-DCF7-47EB-932D-0EC79408A592}"/>
              </a:ext>
            </a:extLst>
          </p:cNvPr>
          <p:cNvSpPr>
            <a:spLocks noGrp="1"/>
          </p:cNvSpPr>
          <p:nvPr>
            <p:ph sz="quarter" idx="10"/>
          </p:nvPr>
        </p:nvSpPr>
        <p:spPr>
          <a:xfrm>
            <a:off x="457200" y="1556792"/>
            <a:ext cx="8229600" cy="4779272"/>
          </a:xfrm>
        </p:spPr>
        <p:txBody>
          <a:bodyPr/>
          <a:lstStyle/>
          <a:p>
            <a:r>
              <a:rPr lang="en-GB" b="0" i="0" dirty="0">
                <a:solidFill>
                  <a:srgbClr val="111111"/>
                </a:solidFill>
                <a:effectLst/>
              </a:rPr>
              <a:t>Metsec’s steel framing system is a fast-track steel-stud panel frame that is fixed as infill between the main structural frame members. It provides a carrier for insulation, exterior cladding and interior wallboard.</a:t>
            </a:r>
            <a:endParaRPr lang="en-GB" dirty="0"/>
          </a:p>
        </p:txBody>
      </p:sp>
      <p:pic>
        <p:nvPicPr>
          <p:cNvPr id="6" name="Picture 5">
            <a:extLst>
              <a:ext uri="{FF2B5EF4-FFF2-40B4-BE49-F238E27FC236}">
                <a16:creationId xmlns:a16="http://schemas.microsoft.com/office/drawing/2014/main" id="{BECEC39D-61B4-4446-6923-40C67ED779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5736" y="2704163"/>
            <a:ext cx="4752528" cy="3168352"/>
          </a:xfrm>
          <a:prstGeom prst="rect">
            <a:avLst/>
          </a:prstGeom>
        </p:spPr>
      </p:pic>
    </p:spTree>
    <p:extLst>
      <p:ext uri="{BB962C8B-B14F-4D97-AF65-F5344CB8AC3E}">
        <p14:creationId xmlns:p14="http://schemas.microsoft.com/office/powerpoint/2010/main" val="1805086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2839F-4D6A-4878-8D83-0BB98771DF45}"/>
              </a:ext>
            </a:extLst>
          </p:cNvPr>
          <p:cNvSpPr>
            <a:spLocks noGrp="1"/>
          </p:cNvSpPr>
          <p:nvPr>
            <p:ph type="title"/>
          </p:nvPr>
        </p:nvSpPr>
        <p:spPr/>
        <p:txBody>
          <a:bodyPr/>
          <a:lstStyle/>
          <a:p>
            <a:r>
              <a:rPr lang="en-GB" dirty="0"/>
              <a:t>Prefabricated construction</a:t>
            </a:r>
          </a:p>
        </p:txBody>
      </p:sp>
      <p:sp>
        <p:nvSpPr>
          <p:cNvPr id="3" name="Content Placeholder 2">
            <a:extLst>
              <a:ext uri="{FF2B5EF4-FFF2-40B4-BE49-F238E27FC236}">
                <a16:creationId xmlns:a16="http://schemas.microsoft.com/office/drawing/2014/main" id="{079AAC00-F13A-4183-99BC-BD8BCD1BA5C4}"/>
              </a:ext>
            </a:extLst>
          </p:cNvPr>
          <p:cNvSpPr>
            <a:spLocks noGrp="1"/>
          </p:cNvSpPr>
          <p:nvPr>
            <p:ph sz="quarter" idx="10"/>
          </p:nvPr>
        </p:nvSpPr>
        <p:spPr/>
        <p:txBody>
          <a:bodyPr/>
          <a:lstStyle/>
          <a:p>
            <a:r>
              <a:rPr lang="en-GB" sz="1800" i="0" u="none" strike="noStrike" dirty="0">
                <a:effectLst/>
              </a:rPr>
              <a:t>SE-SIP construction system</a:t>
            </a:r>
            <a:r>
              <a:rPr lang="en-GB" sz="1800" i="0" dirty="0">
                <a:effectLst/>
              </a:rPr>
              <a:t> is a new generation of timber structures. It is unmatched in terms of construction speed, versatility, high-strength and thermal insulation properties, which makes it a highly efficient construction system for the </a:t>
            </a:r>
            <a:r>
              <a:rPr lang="en-GB" sz="1800" i="0" u="none" strike="noStrike" dirty="0">
                <a:effectLst/>
              </a:rPr>
              <a:t>construction of net zero energy and passive buildings</a:t>
            </a:r>
            <a:r>
              <a:rPr lang="en-GB" sz="1800" b="1" u="none" strike="noStrike" dirty="0">
                <a:latin typeface="Roboto" panose="020B0604020202020204" pitchFamily="2" charset="0"/>
              </a:rPr>
              <a:t>.</a:t>
            </a:r>
            <a:endParaRPr lang="en-GB" dirty="0"/>
          </a:p>
        </p:txBody>
      </p:sp>
      <p:sp>
        <p:nvSpPr>
          <p:cNvPr id="6" name="TextBox 5">
            <a:extLst>
              <a:ext uri="{FF2B5EF4-FFF2-40B4-BE49-F238E27FC236}">
                <a16:creationId xmlns:a16="http://schemas.microsoft.com/office/drawing/2014/main" id="{76373267-9A0B-452A-F38B-6F3613522683}"/>
              </a:ext>
            </a:extLst>
          </p:cNvPr>
          <p:cNvSpPr txBox="1"/>
          <p:nvPr/>
        </p:nvSpPr>
        <p:spPr>
          <a:xfrm>
            <a:off x="369848" y="2910407"/>
            <a:ext cx="3744416" cy="1477328"/>
          </a:xfrm>
          <a:prstGeom prst="rect">
            <a:avLst/>
          </a:prstGeom>
          <a:noFill/>
        </p:spPr>
        <p:txBody>
          <a:bodyPr wrap="square">
            <a:spAutoFit/>
          </a:bodyPr>
          <a:lstStyle/>
          <a:p>
            <a:r>
              <a:rPr lang="en-GB" sz="1800" dirty="0"/>
              <a:t>Take a look at the following links for more information:</a:t>
            </a:r>
            <a:endParaRPr lang="en-GB" sz="1800" dirty="0">
              <a:hlinkClick r:id="rId3"/>
            </a:endParaRPr>
          </a:p>
          <a:p>
            <a:pPr marL="285750" indent="-285750">
              <a:buFont typeface="Arial" panose="020B0604020202020204" pitchFamily="34" charset="0"/>
              <a:buChar char="•"/>
            </a:pPr>
            <a:r>
              <a:rPr lang="en-GB" sz="1800" dirty="0">
                <a:hlinkClick r:id="rId3"/>
              </a:rPr>
              <a:t>SE-SIP – CONSTRUCTION SYSTEM</a:t>
            </a:r>
            <a:endParaRPr lang="en-GB" sz="1800" dirty="0"/>
          </a:p>
          <a:p>
            <a:pPr marL="285750" indent="-285750">
              <a:buFont typeface="Arial" panose="020B0604020202020204" pitchFamily="34" charset="0"/>
              <a:buChar char="•"/>
            </a:pPr>
            <a:r>
              <a:rPr lang="en-GB" sz="1800" dirty="0">
                <a:hlinkClick r:id="rId4"/>
              </a:rPr>
              <a:t>SIP Europe - Construction</a:t>
            </a:r>
            <a:endParaRPr lang="en-GB" sz="1800" dirty="0"/>
          </a:p>
        </p:txBody>
      </p:sp>
      <p:pic>
        <p:nvPicPr>
          <p:cNvPr id="5" name="Picture 4" descr="A construction site with workers&#10;&#10;Description automatically generated">
            <a:extLst>
              <a:ext uri="{FF2B5EF4-FFF2-40B4-BE49-F238E27FC236}">
                <a16:creationId xmlns:a16="http://schemas.microsoft.com/office/drawing/2014/main" id="{87E1DE6F-A620-E4E2-DD13-B68A6C64643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35524" y="3165592"/>
            <a:ext cx="3930016" cy="2594408"/>
          </a:xfrm>
          <a:prstGeom prst="rect">
            <a:avLst/>
          </a:prstGeom>
        </p:spPr>
      </p:pic>
    </p:spTree>
    <p:extLst>
      <p:ext uri="{BB962C8B-B14F-4D97-AF65-F5344CB8AC3E}">
        <p14:creationId xmlns:p14="http://schemas.microsoft.com/office/powerpoint/2010/main" val="1905848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016E5-5E37-4BC8-BEB7-81386D37A781}"/>
              </a:ext>
            </a:extLst>
          </p:cNvPr>
          <p:cNvSpPr>
            <a:spLocks noGrp="1"/>
          </p:cNvSpPr>
          <p:nvPr>
            <p:ph type="title"/>
          </p:nvPr>
        </p:nvSpPr>
        <p:spPr/>
        <p:txBody>
          <a:bodyPr/>
          <a:lstStyle/>
          <a:p>
            <a:r>
              <a:rPr lang="en-GB" dirty="0"/>
              <a:t>Modular buildings</a:t>
            </a:r>
            <a:br>
              <a:rPr lang="en-GB" dirty="0"/>
            </a:br>
            <a:endParaRPr lang="en-GB" dirty="0"/>
          </a:p>
        </p:txBody>
      </p:sp>
      <p:sp>
        <p:nvSpPr>
          <p:cNvPr id="3" name="Content Placeholder 2">
            <a:extLst>
              <a:ext uri="{FF2B5EF4-FFF2-40B4-BE49-F238E27FC236}">
                <a16:creationId xmlns:a16="http://schemas.microsoft.com/office/drawing/2014/main" id="{C714CAC6-21D5-4FE0-BC8D-4859F738812C}"/>
              </a:ext>
            </a:extLst>
          </p:cNvPr>
          <p:cNvSpPr>
            <a:spLocks noGrp="1"/>
          </p:cNvSpPr>
          <p:nvPr>
            <p:ph sz="quarter" idx="10"/>
          </p:nvPr>
        </p:nvSpPr>
        <p:spPr/>
        <p:txBody>
          <a:bodyPr/>
          <a:lstStyle/>
          <a:p>
            <a:endParaRPr lang="en-GB" dirty="0"/>
          </a:p>
          <a:p>
            <a:endParaRPr lang="en-GB" dirty="0"/>
          </a:p>
        </p:txBody>
      </p:sp>
      <p:sp>
        <p:nvSpPr>
          <p:cNvPr id="8" name="TextBox 7">
            <a:extLst>
              <a:ext uri="{FF2B5EF4-FFF2-40B4-BE49-F238E27FC236}">
                <a16:creationId xmlns:a16="http://schemas.microsoft.com/office/drawing/2014/main" id="{3616DB86-7C69-2B71-BEF1-5DD18C1A751A}"/>
              </a:ext>
            </a:extLst>
          </p:cNvPr>
          <p:cNvSpPr txBox="1"/>
          <p:nvPr/>
        </p:nvSpPr>
        <p:spPr>
          <a:xfrm>
            <a:off x="433561" y="1772816"/>
            <a:ext cx="2698279" cy="2862322"/>
          </a:xfrm>
          <a:prstGeom prst="rect">
            <a:avLst/>
          </a:prstGeom>
          <a:noFill/>
        </p:spPr>
        <p:txBody>
          <a:bodyPr wrap="square">
            <a:spAutoFit/>
          </a:bodyPr>
          <a:lstStyle/>
          <a:p>
            <a:r>
              <a:rPr lang="en-GB" dirty="0"/>
              <a:t>Modular buildings are </a:t>
            </a:r>
            <a:r>
              <a:rPr lang="en-GB" dirty="0">
                <a:latin typeface="Arial"/>
                <a:ea typeface="ＭＳ Ｐゴシック"/>
                <a:cs typeface="ＭＳ Ｐゴシック" charset="-128"/>
              </a:rPr>
              <a:t>a combination of components that are manufactured offsite</a:t>
            </a:r>
            <a:endParaRPr lang="en-GB" dirty="0"/>
          </a:p>
          <a:p>
            <a:r>
              <a:rPr lang="en-GB" dirty="0"/>
              <a:t>in a factory environment, then transported to site and connected to form the building.</a:t>
            </a:r>
          </a:p>
        </p:txBody>
      </p:sp>
      <p:pic>
        <p:nvPicPr>
          <p:cNvPr id="6" name="Picture 5">
            <a:extLst>
              <a:ext uri="{FF2B5EF4-FFF2-40B4-BE49-F238E27FC236}">
                <a16:creationId xmlns:a16="http://schemas.microsoft.com/office/drawing/2014/main" id="{A6E8AD3E-BD06-D228-893E-1169272279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48777" y="1774439"/>
            <a:ext cx="4572000" cy="3048000"/>
          </a:xfrm>
          <a:prstGeom prst="rect">
            <a:avLst/>
          </a:prstGeom>
        </p:spPr>
      </p:pic>
    </p:spTree>
    <p:extLst>
      <p:ext uri="{BB962C8B-B14F-4D97-AF65-F5344CB8AC3E}">
        <p14:creationId xmlns:p14="http://schemas.microsoft.com/office/powerpoint/2010/main" val="2838580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850232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32FE1-14E8-226F-9042-2377B2172D95}"/>
              </a:ext>
            </a:extLst>
          </p:cNvPr>
          <p:cNvSpPr>
            <a:spLocks noGrp="1"/>
          </p:cNvSpPr>
          <p:nvPr>
            <p:ph type="title"/>
          </p:nvPr>
        </p:nvSpPr>
        <p:spPr>
          <a:xfrm>
            <a:off x="457200" y="1008000"/>
            <a:ext cx="8229600" cy="382588"/>
          </a:xfrm>
        </p:spPr>
        <p:txBody>
          <a:bodyPr/>
          <a:lstStyle/>
          <a:p>
            <a:r>
              <a:rPr lang="en-GB" sz="2400" dirty="0">
                <a:effectLst/>
                <a:latin typeface="ArialMT"/>
              </a:rPr>
              <a:t>Post-1919 and modern construction techniques</a:t>
            </a:r>
            <a:endParaRPr dirty="0"/>
          </a:p>
        </p:txBody>
      </p:sp>
      <p:sp>
        <p:nvSpPr>
          <p:cNvPr id="3" name="Content Placeholder 2">
            <a:extLst>
              <a:ext uri="{FF2B5EF4-FFF2-40B4-BE49-F238E27FC236}">
                <a16:creationId xmlns:a16="http://schemas.microsoft.com/office/drawing/2014/main" id="{C31BDE2C-788A-614D-2319-BE040B45E3E9}"/>
              </a:ext>
            </a:extLst>
          </p:cNvPr>
          <p:cNvSpPr>
            <a:spLocks noGrp="1"/>
          </p:cNvSpPr>
          <p:nvPr>
            <p:ph sz="quarter" idx="10"/>
          </p:nvPr>
        </p:nvSpPr>
        <p:spPr>
          <a:xfrm>
            <a:off x="446856" y="1512000"/>
            <a:ext cx="8229600" cy="4248000"/>
          </a:xfrm>
        </p:spPr>
        <p:txBody>
          <a:bodyPr/>
          <a:lstStyle/>
          <a:p>
            <a:r>
              <a:rPr lang="en-GB" b="1" dirty="0">
                <a:solidFill>
                  <a:srgbClr val="0077E3"/>
                </a:solidFill>
              </a:rPr>
              <a:t>Cement and sand plaster and render development</a:t>
            </a:r>
          </a:p>
          <a:p>
            <a:r>
              <a:rPr lang="en-GB" dirty="0"/>
              <a:t>The introduction of cement used for solid plastering and rendering provided strength and faster setting times compared to using lime. Therefore, production of work would dramatically increase. </a:t>
            </a:r>
          </a:p>
          <a:p>
            <a:r>
              <a:rPr lang="en-GB" dirty="0"/>
              <a:t>Cement mixes were also enhanced with additives, such as </a:t>
            </a:r>
            <a:r>
              <a:rPr lang="en-GB" dirty="0" err="1"/>
              <a:t>waterproofer</a:t>
            </a:r>
            <a:r>
              <a:rPr lang="en-GB" dirty="0"/>
              <a:t> and plasticiser, which worked well in areas that had been affected by moisture.</a:t>
            </a:r>
          </a:p>
          <a:p>
            <a:r>
              <a:rPr lang="en-GB" dirty="0"/>
              <a:t>Some problematic issues that occur with cement-based plaster or render are that it can become brittle, develop shrinkage cracks and become powdery if used in direct sunlight.</a:t>
            </a:r>
          </a:p>
          <a:p>
            <a:endParaRPr lang="en-GB" dirty="0"/>
          </a:p>
          <a:p>
            <a:endParaRPr dirty="0"/>
          </a:p>
        </p:txBody>
      </p:sp>
    </p:spTree>
    <p:extLst>
      <p:ext uri="{BB962C8B-B14F-4D97-AF65-F5344CB8AC3E}">
        <p14:creationId xmlns:p14="http://schemas.microsoft.com/office/powerpoint/2010/main" val="1586089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9B360-8385-25E0-A5AE-EC041EF5A1B3}"/>
              </a:ext>
            </a:extLst>
          </p:cNvPr>
          <p:cNvSpPr>
            <a:spLocks noGrp="1"/>
          </p:cNvSpPr>
          <p:nvPr>
            <p:ph type="title"/>
          </p:nvPr>
        </p:nvSpPr>
        <p:spPr/>
        <p:txBody>
          <a:bodyPr/>
          <a:lstStyle/>
          <a:p>
            <a:r>
              <a:rPr lang="en-GB" dirty="0"/>
              <a:t>Gypsum pre-blended plasters</a:t>
            </a:r>
            <a:endParaRPr dirty="0"/>
          </a:p>
        </p:txBody>
      </p:sp>
      <p:sp>
        <p:nvSpPr>
          <p:cNvPr id="3" name="Content Placeholder 2">
            <a:extLst>
              <a:ext uri="{FF2B5EF4-FFF2-40B4-BE49-F238E27FC236}">
                <a16:creationId xmlns:a16="http://schemas.microsoft.com/office/drawing/2014/main" id="{46D61AF9-4AC1-6DA7-A48D-DD1D6A0F4079}"/>
              </a:ext>
            </a:extLst>
          </p:cNvPr>
          <p:cNvSpPr>
            <a:spLocks noGrp="1"/>
          </p:cNvSpPr>
          <p:nvPr>
            <p:ph sz="quarter" idx="10"/>
          </p:nvPr>
        </p:nvSpPr>
        <p:spPr/>
        <p:txBody>
          <a:bodyPr/>
          <a:lstStyle/>
          <a:p>
            <a:r>
              <a:rPr lang="en-GB" dirty="0"/>
              <a:t>Gypsum pre-blended plasters were developed and had many advantages over lime- and cement-based plasters for internal plastering work.</a:t>
            </a:r>
          </a:p>
          <a:p>
            <a:r>
              <a:rPr lang="en-GB" dirty="0"/>
              <a:t>They contained a gypsum binder and a lightweight aggregate – perlite and vermiculite.</a:t>
            </a:r>
          </a:p>
          <a:p>
            <a:r>
              <a:rPr lang="en-GB" dirty="0"/>
              <a:t>The different plasters were developed to be compatible with various types of backgrounds. They also had greater thermal resistance. </a:t>
            </a:r>
          </a:p>
          <a:p>
            <a:r>
              <a:rPr lang="en-GB" dirty="0"/>
              <a:t>However, gypsum plasters were deemed to not be as strong and were problematic in moisture-affected walls.</a:t>
            </a:r>
          </a:p>
          <a:p>
            <a:endParaRPr dirty="0"/>
          </a:p>
        </p:txBody>
      </p:sp>
    </p:spTree>
    <p:extLst>
      <p:ext uri="{BB962C8B-B14F-4D97-AF65-F5344CB8AC3E}">
        <p14:creationId xmlns:p14="http://schemas.microsoft.com/office/powerpoint/2010/main" val="391861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C4867-123F-E4E6-ED62-0E1B9EEB165D}"/>
              </a:ext>
            </a:extLst>
          </p:cNvPr>
          <p:cNvSpPr>
            <a:spLocks noGrp="1"/>
          </p:cNvSpPr>
          <p:nvPr>
            <p:ph type="title"/>
          </p:nvPr>
        </p:nvSpPr>
        <p:spPr/>
        <p:txBody>
          <a:bodyPr/>
          <a:lstStyle/>
          <a:p>
            <a:r>
              <a:rPr lang="en-GB" dirty="0"/>
              <a:t>Manufactured beads</a:t>
            </a:r>
          </a:p>
        </p:txBody>
      </p:sp>
      <p:sp>
        <p:nvSpPr>
          <p:cNvPr id="3" name="Content Placeholder 2">
            <a:extLst>
              <a:ext uri="{FF2B5EF4-FFF2-40B4-BE49-F238E27FC236}">
                <a16:creationId xmlns:a16="http://schemas.microsoft.com/office/drawing/2014/main" id="{55C7F39F-04FE-04EE-868F-357E75819DCF}"/>
              </a:ext>
            </a:extLst>
          </p:cNvPr>
          <p:cNvSpPr>
            <a:spLocks noGrp="1"/>
          </p:cNvSpPr>
          <p:nvPr>
            <p:ph sz="quarter" idx="10"/>
          </p:nvPr>
        </p:nvSpPr>
        <p:spPr>
          <a:xfrm>
            <a:off x="457200" y="1412720"/>
            <a:ext cx="8229600" cy="4437280"/>
          </a:xfrm>
        </p:spPr>
        <p:txBody>
          <a:bodyPr/>
          <a:lstStyle/>
          <a:p>
            <a:r>
              <a:rPr lang="en-GB" sz="1600" dirty="0"/>
              <a:t>Beads were manufactured to simplify the plaster and render application, providing a profile to aid the application process.</a:t>
            </a:r>
          </a:p>
          <a:p>
            <a:r>
              <a:rPr lang="en-GB" sz="1600" dirty="0"/>
              <a:t>Beads replaced the use of timber rules, which was time consuming. They provided accuracy and reinforcement to finished surfaces, produced from galvanised, stainless steel and plastic. Types of bead include:</a:t>
            </a:r>
          </a:p>
          <a:p>
            <a:pPr marL="342900" indent="-342900">
              <a:lnSpc>
                <a:spcPct val="100000"/>
              </a:lnSpc>
              <a:buClr>
                <a:srgbClr val="0077E3"/>
              </a:buClr>
              <a:buFont typeface="Arial" panose="020B0604020202020204" pitchFamily="34" charset="0"/>
              <a:buChar char="•"/>
            </a:pPr>
            <a:r>
              <a:rPr lang="en-GB" sz="1600" dirty="0"/>
              <a:t>standard angle beads</a:t>
            </a:r>
          </a:p>
          <a:p>
            <a:pPr marL="342900" indent="-342900">
              <a:lnSpc>
                <a:spcPct val="100000"/>
              </a:lnSpc>
              <a:buClr>
                <a:srgbClr val="0077E3"/>
              </a:buClr>
              <a:buFont typeface="Arial" panose="020B0604020202020204" pitchFamily="34" charset="0"/>
              <a:buChar char="•"/>
            </a:pPr>
            <a:r>
              <a:rPr lang="en-GB" sz="1600" dirty="0"/>
              <a:t>thin coat angle beads</a:t>
            </a:r>
          </a:p>
          <a:p>
            <a:pPr marL="342900" indent="-342900">
              <a:lnSpc>
                <a:spcPct val="100000"/>
              </a:lnSpc>
              <a:buClr>
                <a:srgbClr val="0077E3"/>
              </a:buClr>
              <a:buFont typeface="Arial" panose="020B0604020202020204" pitchFamily="34" charset="0"/>
              <a:buChar char="•"/>
            </a:pPr>
            <a:r>
              <a:rPr lang="en-GB" sz="1600" dirty="0"/>
              <a:t>stop beads</a:t>
            </a:r>
          </a:p>
          <a:p>
            <a:pPr marL="342900" indent="-342900">
              <a:lnSpc>
                <a:spcPct val="100000"/>
              </a:lnSpc>
              <a:buClr>
                <a:srgbClr val="0077E3"/>
              </a:buClr>
              <a:buFont typeface="Arial" panose="020B0604020202020204" pitchFamily="34" charset="0"/>
              <a:buChar char="•"/>
            </a:pPr>
            <a:r>
              <a:rPr lang="en-GB" sz="1600" dirty="0"/>
              <a:t>expansion beads</a:t>
            </a:r>
          </a:p>
          <a:p>
            <a:pPr marL="342900" indent="-342900">
              <a:lnSpc>
                <a:spcPct val="100000"/>
              </a:lnSpc>
              <a:buClr>
                <a:srgbClr val="0077E3"/>
              </a:buClr>
              <a:buFont typeface="Arial" panose="020B0604020202020204" pitchFamily="34" charset="0"/>
              <a:buChar char="•"/>
            </a:pPr>
            <a:r>
              <a:rPr lang="en-GB" sz="1600" dirty="0"/>
              <a:t>bell cast beads.</a:t>
            </a:r>
          </a:p>
          <a:p>
            <a:endParaRPr lang="en-GB" sz="1600" dirty="0"/>
          </a:p>
        </p:txBody>
      </p:sp>
    </p:spTree>
    <p:extLst>
      <p:ext uri="{BB962C8B-B14F-4D97-AF65-F5344CB8AC3E}">
        <p14:creationId xmlns:p14="http://schemas.microsoft.com/office/powerpoint/2010/main" val="3554863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48BF1-A2FB-B2D9-1331-1EA5B7D23BC3}"/>
              </a:ext>
            </a:extLst>
          </p:cNvPr>
          <p:cNvSpPr>
            <a:spLocks noGrp="1"/>
          </p:cNvSpPr>
          <p:nvPr>
            <p:ph type="title"/>
          </p:nvPr>
        </p:nvSpPr>
        <p:spPr/>
        <p:txBody>
          <a:bodyPr/>
          <a:lstStyle/>
          <a:p>
            <a:r>
              <a:rPr lang="en-GB" dirty="0"/>
              <a:t>Plasterboard</a:t>
            </a:r>
          </a:p>
        </p:txBody>
      </p:sp>
      <p:sp>
        <p:nvSpPr>
          <p:cNvPr id="3" name="Content Placeholder 2">
            <a:extLst>
              <a:ext uri="{FF2B5EF4-FFF2-40B4-BE49-F238E27FC236}">
                <a16:creationId xmlns:a16="http://schemas.microsoft.com/office/drawing/2014/main" id="{151DC22F-B3B5-6657-8CC1-E31ADA7691A5}"/>
              </a:ext>
            </a:extLst>
          </p:cNvPr>
          <p:cNvSpPr>
            <a:spLocks noGrp="1"/>
          </p:cNvSpPr>
          <p:nvPr>
            <p:ph sz="quarter" idx="10"/>
          </p:nvPr>
        </p:nvSpPr>
        <p:spPr/>
        <p:txBody>
          <a:bodyPr/>
          <a:lstStyle/>
          <a:p>
            <a:r>
              <a:rPr lang="en-GB" dirty="0"/>
              <a:t>Plasterboard development began in the early 1950s, fixed with galvanised nails to timber, which reduced intense labour and drying times.</a:t>
            </a:r>
          </a:p>
          <a:p>
            <a:r>
              <a:rPr lang="en-GB" dirty="0"/>
              <a:t>Plasterboard is a rectangular sheet manufactured from a Gypsum core, sandwiched between lining paper on both sides. Known as dry lining, it is fixed to timber and metal backgrounds.</a:t>
            </a:r>
          </a:p>
          <a:p>
            <a:r>
              <a:rPr lang="en-GB" dirty="0"/>
              <a:t>Plasterboards today are fixed with screws or adhesives.</a:t>
            </a:r>
          </a:p>
          <a:p>
            <a:r>
              <a:rPr lang="en-GB" dirty="0"/>
              <a:t>Today, there are different types of performance plasterboard that have been developed to meet the building regulations that govern construction development. </a:t>
            </a:r>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95834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960F6-0625-FA9E-6219-72F85A57BDF2}"/>
              </a:ext>
            </a:extLst>
          </p:cNvPr>
          <p:cNvSpPr>
            <a:spLocks noGrp="1"/>
          </p:cNvSpPr>
          <p:nvPr>
            <p:ph type="title"/>
          </p:nvPr>
        </p:nvSpPr>
        <p:spPr/>
        <p:txBody>
          <a:bodyPr/>
          <a:lstStyle/>
          <a:p>
            <a:r>
              <a:rPr lang="en-GB" dirty="0"/>
              <a:t>Pre-blended renders</a:t>
            </a:r>
          </a:p>
        </p:txBody>
      </p:sp>
      <p:sp>
        <p:nvSpPr>
          <p:cNvPr id="3" name="Content Placeholder 2">
            <a:extLst>
              <a:ext uri="{FF2B5EF4-FFF2-40B4-BE49-F238E27FC236}">
                <a16:creationId xmlns:a16="http://schemas.microsoft.com/office/drawing/2014/main" id="{14F668F6-D366-E044-1B68-3B2A63631952}"/>
              </a:ext>
            </a:extLst>
          </p:cNvPr>
          <p:cNvSpPr>
            <a:spLocks noGrp="1"/>
          </p:cNvSpPr>
          <p:nvPr>
            <p:ph sz="quarter" idx="10"/>
          </p:nvPr>
        </p:nvSpPr>
        <p:spPr/>
        <p:txBody>
          <a:bodyPr/>
          <a:lstStyle/>
          <a:p>
            <a:r>
              <a:rPr lang="en-GB" dirty="0"/>
              <a:t>This type of product was developed to improve the quality of render installation on the facade of buildings.</a:t>
            </a:r>
          </a:p>
          <a:p>
            <a:r>
              <a:rPr lang="en-GB" dirty="0"/>
              <a:t>It was produced and bagged in batching plants to remove human error when mixing and only required clean water when mixed.</a:t>
            </a:r>
          </a:p>
          <a:p>
            <a:r>
              <a:rPr lang="en-GB" dirty="0"/>
              <a:t>One advantage of using pre-blended render is that it has been tested before production and it is supported with manufacturer’s instructions.</a:t>
            </a:r>
          </a:p>
          <a:p>
            <a:r>
              <a:rPr lang="en-GB" dirty="0"/>
              <a:t>Colour-through renders also contain a polymer additive for improved adhesion, and an installation guarantee that favours designers.</a:t>
            </a:r>
          </a:p>
          <a:p>
            <a:endParaRPr lang="en-GB" dirty="0"/>
          </a:p>
          <a:p>
            <a:r>
              <a:rPr lang="en-GB" dirty="0"/>
              <a:t> </a:t>
            </a:r>
          </a:p>
        </p:txBody>
      </p:sp>
    </p:spTree>
    <p:extLst>
      <p:ext uri="{BB962C8B-B14F-4D97-AF65-F5344CB8AC3E}">
        <p14:creationId xmlns:p14="http://schemas.microsoft.com/office/powerpoint/2010/main" val="2388369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6516A-6765-74B1-D1D3-5E3080E40392}"/>
              </a:ext>
            </a:extLst>
          </p:cNvPr>
          <p:cNvSpPr>
            <a:spLocks noGrp="1"/>
          </p:cNvSpPr>
          <p:nvPr>
            <p:ph type="title"/>
          </p:nvPr>
        </p:nvSpPr>
        <p:spPr/>
        <p:txBody>
          <a:bodyPr/>
          <a:lstStyle/>
          <a:p>
            <a:r>
              <a:rPr lang="en-GB" dirty="0"/>
              <a:t>Tools</a:t>
            </a:r>
            <a:endParaRPr lang="en-GB" sz="1000" b="0" dirty="0">
              <a:solidFill>
                <a:schemeClr val="tx1"/>
              </a:solidFill>
            </a:endParaRPr>
          </a:p>
        </p:txBody>
      </p:sp>
      <p:sp>
        <p:nvSpPr>
          <p:cNvPr id="3" name="Content Placeholder 2">
            <a:extLst>
              <a:ext uri="{FF2B5EF4-FFF2-40B4-BE49-F238E27FC236}">
                <a16:creationId xmlns:a16="http://schemas.microsoft.com/office/drawing/2014/main" id="{19C156B1-909B-5348-4801-C95FD26303BC}"/>
              </a:ext>
            </a:extLst>
          </p:cNvPr>
          <p:cNvSpPr>
            <a:spLocks noGrp="1"/>
          </p:cNvSpPr>
          <p:nvPr>
            <p:ph sz="quarter" idx="10"/>
          </p:nvPr>
        </p:nvSpPr>
        <p:spPr/>
        <p:txBody>
          <a:bodyPr/>
          <a:lstStyle/>
          <a:p>
            <a:r>
              <a:rPr lang="en-GB" dirty="0"/>
              <a:t>Tools for plastering required less maintenance. Tools that were produced from mild steel were replaced with stainless steel and carbon.</a:t>
            </a:r>
          </a:p>
          <a:p>
            <a:r>
              <a:rPr lang="en-GB" dirty="0"/>
              <a:t>Timber tools were produced from polyurethane and polycarbonate, which made them light and simpler to use.</a:t>
            </a:r>
          </a:p>
          <a:p>
            <a:r>
              <a:rPr lang="en-GB" dirty="0"/>
              <a:t>Portable power tools, such as dry-wall and self-feeding collated drills, were developed to increase the speed for fixing plasterboard.</a:t>
            </a:r>
          </a:p>
          <a:p>
            <a:endParaRPr lang="en-GB" dirty="0"/>
          </a:p>
          <a:p>
            <a:endParaRPr lang="en-GB" dirty="0"/>
          </a:p>
          <a:p>
            <a:r>
              <a:rPr lang="en-GB" dirty="0"/>
              <a:t>  </a:t>
            </a:r>
          </a:p>
        </p:txBody>
      </p:sp>
      <p:pic>
        <p:nvPicPr>
          <p:cNvPr id="5" name="Picture 4" descr="A hand holding an object with an object attached to a wall&#10;&#10;Description automatically generated">
            <a:extLst>
              <a:ext uri="{FF2B5EF4-FFF2-40B4-BE49-F238E27FC236}">
                <a16:creationId xmlns:a16="http://schemas.microsoft.com/office/drawing/2014/main" id="{7ADEDAE5-6604-DC46-28A9-7DF2842DD4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3933056"/>
            <a:ext cx="3150717" cy="2104918"/>
          </a:xfrm>
          <a:prstGeom prst="rect">
            <a:avLst/>
          </a:prstGeom>
        </p:spPr>
      </p:pic>
    </p:spTree>
    <p:extLst>
      <p:ext uri="{BB962C8B-B14F-4D97-AF65-F5344CB8AC3E}">
        <p14:creationId xmlns:p14="http://schemas.microsoft.com/office/powerpoint/2010/main" val="3486401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5EF26-CAFA-266E-AD48-D17A3BE161CF}"/>
              </a:ext>
            </a:extLst>
          </p:cNvPr>
          <p:cNvSpPr>
            <a:spLocks noGrp="1"/>
          </p:cNvSpPr>
          <p:nvPr>
            <p:ph type="title"/>
          </p:nvPr>
        </p:nvSpPr>
        <p:spPr/>
        <p:txBody>
          <a:bodyPr/>
          <a:lstStyle/>
          <a:p>
            <a:r>
              <a:rPr lang="en-GB" dirty="0"/>
              <a:t>Equipment</a:t>
            </a:r>
          </a:p>
        </p:txBody>
      </p:sp>
      <p:sp>
        <p:nvSpPr>
          <p:cNvPr id="3" name="Content Placeholder 2">
            <a:extLst>
              <a:ext uri="{FF2B5EF4-FFF2-40B4-BE49-F238E27FC236}">
                <a16:creationId xmlns:a16="http://schemas.microsoft.com/office/drawing/2014/main" id="{368B907B-8741-BDF2-FF9D-F73BB3A30B70}"/>
              </a:ext>
            </a:extLst>
          </p:cNvPr>
          <p:cNvSpPr>
            <a:spLocks noGrp="1"/>
          </p:cNvSpPr>
          <p:nvPr>
            <p:ph sz="quarter" idx="10"/>
          </p:nvPr>
        </p:nvSpPr>
        <p:spPr/>
        <p:txBody>
          <a:bodyPr/>
          <a:lstStyle/>
          <a:p>
            <a:r>
              <a:rPr lang="en-GB" dirty="0"/>
              <a:t>Mechanical mixing equipment was used to speed up productivity and remove additional labour from hand mixing.</a:t>
            </a:r>
          </a:p>
          <a:p>
            <a:r>
              <a:rPr lang="en-GB" dirty="0"/>
              <a:t>Mechanical drum mixers were used for mixing. This increased consistency and reduced the amount of labour that was used when hand mixing.</a:t>
            </a:r>
          </a:p>
          <a:p>
            <a:r>
              <a:rPr lang="en-GB" dirty="0"/>
              <a:t>Mixing drills and whisks are used today for mixing pre-blended plasters and renders.</a:t>
            </a:r>
          </a:p>
          <a:p>
            <a:r>
              <a:rPr lang="en-GB" dirty="0"/>
              <a:t>Spray machines were developed to reduce hand application on large commercial buildings. </a:t>
            </a:r>
          </a:p>
          <a:p>
            <a:endParaRPr lang="en-GB" dirty="0"/>
          </a:p>
        </p:txBody>
      </p:sp>
    </p:spTree>
    <p:extLst>
      <p:ext uri="{BB962C8B-B14F-4D97-AF65-F5344CB8AC3E}">
        <p14:creationId xmlns:p14="http://schemas.microsoft.com/office/powerpoint/2010/main" val="2601516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33F9-7E01-4D2F-9765-722478BDA3A0}"/>
              </a:ext>
            </a:extLst>
          </p:cNvPr>
          <p:cNvSpPr>
            <a:spLocks noGrp="1"/>
          </p:cNvSpPr>
          <p:nvPr>
            <p:ph type="title"/>
          </p:nvPr>
        </p:nvSpPr>
        <p:spPr>
          <a:xfrm>
            <a:off x="395536" y="1007999"/>
            <a:ext cx="8229600" cy="620801"/>
          </a:xfrm>
        </p:spPr>
        <p:txBody>
          <a:bodyPr/>
          <a:lstStyle/>
          <a:p>
            <a:r>
              <a:rPr lang="en-GB" dirty="0"/>
              <a:t>Post-war prefabricated housing</a:t>
            </a:r>
            <a:endParaRPr lang="en-GB" sz="1000" b="0" dirty="0">
              <a:solidFill>
                <a:schemeClr val="tx1"/>
              </a:solidFill>
            </a:endParaRPr>
          </a:p>
        </p:txBody>
      </p:sp>
      <p:sp>
        <p:nvSpPr>
          <p:cNvPr id="3" name="Content Placeholder 2">
            <a:extLst>
              <a:ext uri="{FF2B5EF4-FFF2-40B4-BE49-F238E27FC236}">
                <a16:creationId xmlns:a16="http://schemas.microsoft.com/office/drawing/2014/main" id="{BA2D8EAA-C77C-42A3-B836-93E22F8CBDED}"/>
              </a:ext>
            </a:extLst>
          </p:cNvPr>
          <p:cNvSpPr>
            <a:spLocks noGrp="1"/>
          </p:cNvSpPr>
          <p:nvPr>
            <p:ph sz="quarter" idx="10"/>
          </p:nvPr>
        </p:nvSpPr>
        <p:spPr>
          <a:xfrm>
            <a:off x="395536" y="1484784"/>
            <a:ext cx="8229600" cy="4059192"/>
          </a:xfrm>
        </p:spPr>
        <p:txBody>
          <a:bodyPr/>
          <a:lstStyle/>
          <a:p>
            <a:r>
              <a:rPr lang="en-GB" b="0" i="0" dirty="0">
                <a:effectLst/>
                <a:latin typeface="+mj-lt"/>
              </a:rPr>
              <a:t>Prefabricated homes (‘prefabs’) were temporary homes built in the factory at the close of the Second World War. They were built to rehouse those who had lost their homes during the Blitz or to house servicemen returning from the war and their young families</a:t>
            </a:r>
            <a:r>
              <a:rPr lang="en-GB" b="0" i="0" dirty="0">
                <a:solidFill>
                  <a:srgbClr val="4D5156"/>
                </a:solidFill>
                <a:effectLst/>
                <a:latin typeface="Google Sans"/>
              </a:rPr>
              <a:t>.</a:t>
            </a:r>
            <a:endParaRPr lang="en-GB" dirty="0"/>
          </a:p>
          <a:p>
            <a:endParaRPr lang="en-GB" dirty="0"/>
          </a:p>
        </p:txBody>
      </p:sp>
      <p:sp>
        <p:nvSpPr>
          <p:cNvPr id="6" name="TextBox 5">
            <a:extLst>
              <a:ext uri="{FF2B5EF4-FFF2-40B4-BE49-F238E27FC236}">
                <a16:creationId xmlns:a16="http://schemas.microsoft.com/office/drawing/2014/main" id="{2463F44E-68FA-2028-3C96-8FD3BF707156}"/>
              </a:ext>
            </a:extLst>
          </p:cNvPr>
          <p:cNvSpPr txBox="1"/>
          <p:nvPr/>
        </p:nvSpPr>
        <p:spPr>
          <a:xfrm>
            <a:off x="3465004" y="3933056"/>
            <a:ext cx="2213992" cy="400110"/>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36406245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docProps/app.xml><?xml version="1.0" encoding="utf-8"?>
<Properties xmlns="http://schemas.openxmlformats.org/officeDocument/2006/extended-properties" xmlns:vt="http://schemas.openxmlformats.org/officeDocument/2006/docPropsVTypes">
  <Template/>
  <TotalTime>0</TotalTime>
  <Words>948</Words>
  <Application>Microsoft Office PowerPoint</Application>
  <PresentationFormat>On-screen Show (4:3)</PresentationFormat>
  <Paragraphs>79</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ArialMT</vt:lpstr>
      <vt:lpstr>Google Sans</vt:lpstr>
      <vt:lpstr>Lucida Grande</vt:lpstr>
      <vt:lpstr>Roboto</vt:lpstr>
      <vt:lpstr>Times New Roman</vt:lpstr>
      <vt:lpstr>Default Design</vt:lpstr>
      <vt:lpstr>Post-1919 and modern construction techniques </vt:lpstr>
      <vt:lpstr>Post-1919 and modern construction techniques</vt:lpstr>
      <vt:lpstr>Gypsum pre-blended plasters</vt:lpstr>
      <vt:lpstr>Manufactured beads</vt:lpstr>
      <vt:lpstr>Plasterboard</vt:lpstr>
      <vt:lpstr>Pre-blended renders</vt:lpstr>
      <vt:lpstr>Tools</vt:lpstr>
      <vt:lpstr>Equipment</vt:lpstr>
      <vt:lpstr>Post-war prefabricated housing</vt:lpstr>
      <vt:lpstr>Cavity construction</vt:lpstr>
      <vt:lpstr>Timber-framed walls</vt:lpstr>
      <vt:lpstr>Metal-framed systems  </vt:lpstr>
      <vt:lpstr>Prefabricated construction</vt:lpstr>
      <vt:lpstr>Modular buildings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199</cp:revision>
  <dcterms:created xsi:type="dcterms:W3CDTF">2013-05-28T00:38:54Z</dcterms:created>
  <dcterms:modified xsi:type="dcterms:W3CDTF">2023-08-10T13:36:52Z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