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31" r:id="rId6"/>
    <p:sldId id="332" r:id="rId7"/>
    <p:sldId id="334" r:id="rId8"/>
    <p:sldId id="333" r:id="rId9"/>
    <p:sldId id="335" r:id="rId10"/>
    <p:sldId id="336" r:id="rId11"/>
    <p:sldId id="337" r:id="rId12"/>
    <p:sldId id="338" r:id="rId13"/>
    <p:sldId id="339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son Walters" initials="AW" lastIdx="4" clrIdx="0">
    <p:extLst>
      <p:ext uri="{19B8F6BF-5375-455C-9EA6-DF929625EA0E}">
        <p15:presenceInfo xmlns:p15="http://schemas.microsoft.com/office/powerpoint/2012/main" userId="Alison Walter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6BF40-5480-416F-BE72-A0091781FA04}" v="1" dt="2023-08-10T13:27:49.0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37" autoAdjust="0"/>
    <p:restoredTop sz="49467" autoAdjust="0"/>
  </p:normalViewPr>
  <p:slideViewPr>
    <p:cSldViewPr showGuides="1">
      <p:cViewPr varScale="1">
        <p:scale>
          <a:sx n="67" d="100"/>
          <a:sy n="67" d="100"/>
        </p:scale>
        <p:origin x="106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Progression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(Level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202: Changing practices over time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60294"/>
            <a:ext cx="8153400" cy="2495273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21st-century construction methods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Sustainability focus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36AFD2-9B6C-2A32-2E51-01F0B9888498}"/>
              </a:ext>
            </a:extLst>
          </p:cNvPr>
          <p:cNvSpPr txBox="1"/>
          <p:nvPr/>
        </p:nvSpPr>
        <p:spPr>
          <a:xfrm>
            <a:off x="395536" y="1484784"/>
            <a:ext cx="85885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Cement-free mortar and concrete is now being produced, and it is claimed that it substantially reduces the carbon emissions created by construction activities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1EA8A8-97DD-70C2-F056-384266E283C9}"/>
              </a:ext>
            </a:extLst>
          </p:cNvPr>
          <p:cNvSpPr txBox="1"/>
          <p:nvPr/>
        </p:nvSpPr>
        <p:spPr>
          <a:xfrm>
            <a:off x="395536" y="3461011"/>
            <a:ext cx="85885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Prefabrication and modular construction methods have the advantage of shifting a large proportion of construction work offsite, reducing dust and noise, and lowering carbon emissions.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E32E95-8666-C862-79C6-2A1AE2B64C7B}"/>
              </a:ext>
            </a:extLst>
          </p:cNvPr>
          <p:cNvSpPr txBox="1"/>
          <p:nvPr/>
        </p:nvSpPr>
        <p:spPr>
          <a:xfrm>
            <a:off x="395536" y="2577098"/>
            <a:ext cx="8377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 uses ground granulated blast furnace slag, which is a by-product of iron and steel making. This forms the binder for mortar and concrete.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1E53A0-6140-EDBF-BB17-446865CC7132}"/>
              </a:ext>
            </a:extLst>
          </p:cNvPr>
          <p:cNvSpPr txBox="1"/>
          <p:nvPr/>
        </p:nvSpPr>
        <p:spPr>
          <a:xfrm>
            <a:off x="395536" y="4626121"/>
            <a:ext cx="85885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The process can be fast, efficient and precise. Reductions in waste can be achieved and accidental damage to materials and components can be minimised.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156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33832-CD6B-B5B8-433A-9E799D83C377}"/>
              </a:ext>
            </a:extLst>
          </p:cNvPr>
          <p:cNvSpPr txBox="1">
            <a:spLocks/>
          </p:cNvSpPr>
          <p:nvPr/>
        </p:nvSpPr>
        <p:spPr bwMode="auto">
          <a:xfrm>
            <a:off x="457200" y="1844824"/>
            <a:ext cx="82296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GB" kern="0" dirty="0"/>
              <a:t>At the end of the session learners will be able to:</a:t>
            </a:r>
          </a:p>
          <a:p>
            <a:pPr lvl="1"/>
            <a:r>
              <a:rPr lang="en-GB" kern="0" dirty="0"/>
              <a:t>identify materials relevant to bricklaying</a:t>
            </a:r>
          </a:p>
          <a:p>
            <a:pPr lvl="1"/>
            <a:r>
              <a:rPr lang="en-GB" kern="0" dirty="0"/>
              <a:t>identify modern techniques relevant to bricklaying.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2DC8EE-75FD-F889-36D1-9ECFC28E056E}"/>
              </a:ext>
            </a:extLst>
          </p:cNvPr>
          <p:cNvSpPr txBox="1"/>
          <p:nvPr/>
        </p:nvSpPr>
        <p:spPr>
          <a:xfrm>
            <a:off x="346950" y="1412945"/>
            <a:ext cx="4225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Cavity walls require the use of a number of components in order to weatherproof the structure.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54BA28-FB85-61D7-E53D-BF3EA387AE06}"/>
              </a:ext>
            </a:extLst>
          </p:cNvPr>
          <p:cNvSpPr txBox="1"/>
          <p:nvPr/>
        </p:nvSpPr>
        <p:spPr>
          <a:xfrm>
            <a:off x="346950" y="2477379"/>
            <a:ext cx="42250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A plastic damp proof course (DPC) is laid horizontally to prevent moisture rising through the masonry.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BF86AF-B54D-E593-680C-7068F87975A6}"/>
              </a:ext>
            </a:extLst>
          </p:cNvPr>
          <p:cNvSpPr txBox="1"/>
          <p:nvPr/>
        </p:nvSpPr>
        <p:spPr>
          <a:xfrm>
            <a:off x="346950" y="3849589"/>
            <a:ext cx="42250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Vertical DPC can be plastic material or cavity closers that protect against moisture penetration and make the cavity airtight at the reveals.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6FE3368-81DE-48E1-6EED-66701A362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6835" y="5850000"/>
            <a:ext cx="1475360" cy="23166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4C6749E-EEAB-1130-0D26-30D8DB6B0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1068087"/>
            <a:ext cx="3396139" cy="472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085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160558-BFFF-5951-C5AD-AD5FB95E3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098" y="1253636"/>
            <a:ext cx="3856380" cy="43283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6FE3368-81DE-48E1-6EED-66701A362C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312" y="5850000"/>
            <a:ext cx="1475360" cy="2316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1F86E2-89AF-0B2B-FF37-8134E4BFEDE7}"/>
              </a:ext>
            </a:extLst>
          </p:cNvPr>
          <p:cNvSpPr txBox="1"/>
          <p:nvPr/>
        </p:nvSpPr>
        <p:spPr>
          <a:xfrm>
            <a:off x="346950" y="1390588"/>
            <a:ext cx="46570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Plastic DPC is manufactured in specific widths for use as horizontal DPC in cavity walls and also for solid walls where required.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3D3ACB-B245-C149-BF04-880A0862EB87}"/>
              </a:ext>
            </a:extLst>
          </p:cNvPr>
          <p:cNvSpPr txBox="1"/>
          <p:nvPr/>
        </p:nvSpPr>
        <p:spPr>
          <a:xfrm>
            <a:off x="2182150" y="5319316"/>
            <a:ext cx="252028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Half brick thick wall with horizontal DPC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9575E7-2813-0183-A4DE-E9B3ACAAC78C}"/>
              </a:ext>
            </a:extLst>
          </p:cNvPr>
          <p:cNvSpPr txBox="1"/>
          <p:nvPr/>
        </p:nvSpPr>
        <p:spPr>
          <a:xfrm>
            <a:off x="346950" y="2840474"/>
            <a:ext cx="48731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While the plastic material used is durable, it must be laid carefully to avoid puncturing it.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C9E95D0-5514-02A1-E1B0-7DE92CA79F4E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4702430" y="5496850"/>
            <a:ext cx="576064" cy="53299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60BE699-6083-84DA-DA3F-833A6E6CB477}"/>
              </a:ext>
            </a:extLst>
          </p:cNvPr>
          <p:cNvSpPr txBox="1"/>
          <p:nvPr/>
        </p:nvSpPr>
        <p:spPr>
          <a:xfrm>
            <a:off x="351577" y="3982585"/>
            <a:ext cx="47983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Holes in the DPC would compromise the moisture barrier, leading to potential long-term problems.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062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6FE3368-81DE-48E1-6EED-66701A362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312" y="5850000"/>
            <a:ext cx="1475360" cy="2316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9575E7-2813-0183-A4DE-E9B3ACAAC78C}"/>
              </a:ext>
            </a:extLst>
          </p:cNvPr>
          <p:cNvSpPr txBox="1"/>
          <p:nvPr/>
        </p:nvSpPr>
        <p:spPr>
          <a:xfrm>
            <a:off x="412287" y="1480795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Cavity closers seal the cavity at the reveals of openings to comply with regulations regarding maintaining airtightness of the structure. 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88CE5E-10D0-4F52-517A-9F4F0B16FFF1}"/>
              </a:ext>
            </a:extLst>
          </p:cNvPr>
          <p:cNvSpPr txBox="1"/>
          <p:nvPr/>
        </p:nvSpPr>
        <p:spPr>
          <a:xfrm>
            <a:off x="457200" y="2885755"/>
            <a:ext cx="4032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Preventing air leakage adds to the energy efficiency of a building </a:t>
            </a:r>
            <a:r>
              <a:rPr lang="en-GB" dirty="0">
                <a:solidFill>
                  <a:srgbClr val="000000"/>
                </a:solidFill>
              </a:rPr>
              <a:t>by reducing heat transfer.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 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7168150-A40A-1ED9-212C-6773B9EFE744}"/>
              </a:ext>
            </a:extLst>
          </p:cNvPr>
          <p:cNvSpPr txBox="1"/>
          <p:nvPr/>
        </p:nvSpPr>
        <p:spPr>
          <a:xfrm>
            <a:off x="457200" y="3982939"/>
            <a:ext cx="403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Cavity closers also provide an efficient DPC and incorporate insulation to prevent cold bridging at the reveal</a:t>
            </a:r>
            <a:r>
              <a:rPr lang="en-GB" dirty="0">
                <a:solidFill>
                  <a:srgbClr val="000000"/>
                </a:solidFill>
              </a:rPr>
              <a:t>.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 </a:t>
            </a:r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A23D0D8-7F88-A665-3313-C79BCBC44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1376194"/>
            <a:ext cx="3384376" cy="40636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6FBEAA-A823-D0A6-F3F4-E59EE96ADC47}"/>
              </a:ext>
            </a:extLst>
          </p:cNvPr>
          <p:cNvSpPr txBox="1"/>
          <p:nvPr/>
        </p:nvSpPr>
        <p:spPr>
          <a:xfrm flipH="1">
            <a:off x="4860032" y="5513022"/>
            <a:ext cx="338437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The window frame is omitted here.</a:t>
            </a:r>
          </a:p>
        </p:txBody>
      </p:sp>
    </p:spTree>
    <p:extLst>
      <p:ext uri="{BB962C8B-B14F-4D97-AF65-F5344CB8AC3E}">
        <p14:creationId xmlns:p14="http://schemas.microsoft.com/office/powerpoint/2010/main" val="1675174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6FE3368-81DE-48E1-6EED-66701A362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312" y="5850000"/>
            <a:ext cx="1475360" cy="2316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9575E7-2813-0183-A4DE-E9B3ACAAC78C}"/>
              </a:ext>
            </a:extLst>
          </p:cNvPr>
          <p:cNvSpPr txBox="1"/>
          <p:nvPr/>
        </p:nvSpPr>
        <p:spPr>
          <a:xfrm>
            <a:off x="349992" y="1315102"/>
            <a:ext cx="839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Insulation is fixed securely to the inner leaf of the cavity wall using plastic clips fixed to wall ties.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A354E2-2987-0F53-ECDA-2E63E983BE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533" y="2200468"/>
            <a:ext cx="4513218" cy="26963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8E70AC-2E16-04DF-6BE2-BE72A04E1B29}"/>
              </a:ext>
            </a:extLst>
          </p:cNvPr>
          <p:cNvSpPr txBox="1"/>
          <p:nvPr/>
        </p:nvSpPr>
        <p:spPr>
          <a:xfrm>
            <a:off x="385192" y="1980344"/>
            <a:ext cx="31066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Gaps between the insulation sheets should be avoided because they would allow heat transfer to take place.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7678ED-F947-9DA1-71AC-C8B6C175608C}"/>
              </a:ext>
            </a:extLst>
          </p:cNvPr>
          <p:cNvSpPr txBox="1"/>
          <p:nvPr/>
        </p:nvSpPr>
        <p:spPr>
          <a:xfrm flipH="1">
            <a:off x="4355976" y="5031543"/>
            <a:ext cx="338437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Note the insulation within the cavity closer.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C74A64B-E217-DCB6-0181-7809F3F155EB}"/>
              </a:ext>
            </a:extLst>
          </p:cNvPr>
          <p:cNvCxnSpPr>
            <a:cxnSpLocks/>
          </p:cNvCxnSpPr>
          <p:nvPr/>
        </p:nvCxnSpPr>
        <p:spPr>
          <a:xfrm flipH="1" flipV="1">
            <a:off x="5004048" y="3763040"/>
            <a:ext cx="648072" cy="126850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3326180-626F-74FE-5F62-54237D92BC05}"/>
              </a:ext>
            </a:extLst>
          </p:cNvPr>
          <p:cNvSpPr txBox="1"/>
          <p:nvPr/>
        </p:nvSpPr>
        <p:spPr>
          <a:xfrm>
            <a:off x="395536" y="3573016"/>
            <a:ext cx="3573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This would reduce the energy efficiency of the building.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A8345DA-5A20-D079-EB58-E1CA02A46709}"/>
              </a:ext>
            </a:extLst>
          </p:cNvPr>
          <p:cNvSpPr txBox="1"/>
          <p:nvPr/>
        </p:nvSpPr>
        <p:spPr>
          <a:xfrm>
            <a:off x="395536" y="4276834"/>
            <a:ext cx="3573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To ensure airtightness, the joints between rigid insulation sheets should be taped. (Note that the t</a:t>
            </a:r>
            <a:r>
              <a:rPr lang="en-GB" dirty="0">
                <a:solidFill>
                  <a:srgbClr val="000000"/>
                </a:solidFill>
              </a:rPr>
              <a:t>ape is not shown on the image.)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7253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 construction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9575E7-2813-0183-A4DE-E9B3ACAAC78C}"/>
              </a:ext>
            </a:extLst>
          </p:cNvPr>
          <p:cNvSpPr txBox="1"/>
          <p:nvPr/>
        </p:nvSpPr>
        <p:spPr>
          <a:xfrm>
            <a:off x="395536" y="1431276"/>
            <a:ext cx="839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Modular construction is a method where production takes place offsite.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31DF40-9A9F-D198-7DD9-0CAB4AD79F1D}"/>
              </a:ext>
            </a:extLst>
          </p:cNvPr>
          <p:cNvSpPr txBox="1"/>
          <p:nvPr/>
        </p:nvSpPr>
        <p:spPr>
          <a:xfrm>
            <a:off x="395536" y="1909729"/>
            <a:ext cx="4402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The method combines factory produced pre-engineered units to form elements of a structure.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E1B406-F3B7-C8D8-ADC4-2224F7C4131C}"/>
              </a:ext>
            </a:extLst>
          </p:cNvPr>
          <p:cNvSpPr txBox="1"/>
          <p:nvPr/>
        </p:nvSpPr>
        <p:spPr>
          <a:xfrm>
            <a:off x="395536" y="3003735"/>
            <a:ext cx="4402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Modules can be completed offsite to include fitted doors and windows, pre-installed services and internal and external finishes.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645E42-51E2-76E2-3027-C0B9CFF44AFA}"/>
              </a:ext>
            </a:extLst>
          </p:cNvPr>
          <p:cNvSpPr txBox="1"/>
          <p:nvPr/>
        </p:nvSpPr>
        <p:spPr>
          <a:xfrm>
            <a:off x="395536" y="4405517"/>
            <a:ext cx="4402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Completed modules are delivered to site to be fitted together to form a complete building.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75FA36-A5DB-2DC3-F91A-B7DD424813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494964"/>
            <a:ext cx="3559552" cy="253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265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 construction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9575E7-2813-0183-A4DE-E9B3ACAAC78C}"/>
              </a:ext>
            </a:extLst>
          </p:cNvPr>
          <p:cNvSpPr txBox="1"/>
          <p:nvPr/>
        </p:nvSpPr>
        <p:spPr>
          <a:xfrm>
            <a:off x="395536" y="1510229"/>
            <a:ext cx="839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Offsite modular construction can utilise low-energy manufacturing processes, using sustainable, eco-friendly and even recycled materials.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31DF40-9A9F-D198-7DD9-0CAB4AD79F1D}"/>
              </a:ext>
            </a:extLst>
          </p:cNvPr>
          <p:cNvSpPr txBox="1"/>
          <p:nvPr/>
        </p:nvSpPr>
        <p:spPr>
          <a:xfrm>
            <a:off x="395536" y="2263176"/>
            <a:ext cx="4402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Components can be produced with consistent accuracy to maintain high </a:t>
            </a:r>
            <a:r>
              <a:rPr lang="en-GB" dirty="0">
                <a:solidFill>
                  <a:srgbClr val="000000"/>
                </a:solidFill>
              </a:rPr>
              <a:t>standards of quality.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E1B406-F3B7-C8D8-ADC4-2224F7C4131C}"/>
              </a:ext>
            </a:extLst>
          </p:cNvPr>
          <p:cNvSpPr txBox="1"/>
          <p:nvPr/>
        </p:nvSpPr>
        <p:spPr>
          <a:xfrm>
            <a:off x="395536" y="3323900"/>
            <a:ext cx="4402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Weather-dependent site activities are minimised, allowing deadlines to be met and work programmes to be achieved more reliably.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78C9C9-1F6C-95E7-814A-EE51C9E3307E}"/>
              </a:ext>
            </a:extLst>
          </p:cNvPr>
          <p:cNvSpPr txBox="1"/>
          <p:nvPr/>
        </p:nvSpPr>
        <p:spPr>
          <a:xfrm>
            <a:off x="395536" y="4645585"/>
            <a:ext cx="4193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The safety of personnel can be enhanced through controlled working conditions.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3CE9C7-528C-E7D9-416D-45D5CAE812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368" y="2492896"/>
            <a:ext cx="367240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837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Sustainability focus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9575E7-2813-0183-A4DE-E9B3ACAAC78C}"/>
              </a:ext>
            </a:extLst>
          </p:cNvPr>
          <p:cNvSpPr txBox="1"/>
          <p:nvPr/>
        </p:nvSpPr>
        <p:spPr>
          <a:xfrm>
            <a:off x="395536" y="1510229"/>
            <a:ext cx="8588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All forms of modern construction must continuously focus on sustainability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E1F25E-ACF9-BF5C-1E14-0A7D471BC442}"/>
              </a:ext>
            </a:extLst>
          </p:cNvPr>
          <p:cNvSpPr txBox="1"/>
          <p:nvPr/>
        </p:nvSpPr>
        <p:spPr>
          <a:xfrm>
            <a:off x="395536" y="1956834"/>
            <a:ext cx="85885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Previous methods and materials have often not been environmentally friendly</a:t>
            </a:r>
            <a:r>
              <a:rPr lang="en-GB" dirty="0">
                <a:solidFill>
                  <a:srgbClr val="000000"/>
                </a:solidFill>
              </a:rPr>
              <a:t>. For example, concrete produces large amounts of carbon during manufacture and transportation.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4EB00D-754C-16E6-7B51-8ED646D063C6}"/>
              </a:ext>
            </a:extLst>
          </p:cNvPr>
          <p:cNvSpPr txBox="1"/>
          <p:nvPr/>
        </p:nvSpPr>
        <p:spPr>
          <a:xfrm>
            <a:off x="395536" y="3012865"/>
            <a:ext cx="28083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Efforts are being made to utilise recycled aggregate in concrete production to reduce carbon emissions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59CA08-14E1-D21A-163F-B423EC3BDF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140968"/>
            <a:ext cx="4187957" cy="235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7649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Props1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  <ds:schemaRef ds:uri="1c5831b9-66da-4f16-a409-834213ecdb8e"/>
    <ds:schemaRef ds:uri="418e8c98-519b-4e3e-a77f-7ee33016068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604</Words>
  <Application>Microsoft Office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21st-century construction methods</vt:lpstr>
      <vt:lpstr>Session objectives</vt:lpstr>
      <vt:lpstr>Materials</vt:lpstr>
      <vt:lpstr>Materials</vt:lpstr>
      <vt:lpstr>Materials</vt:lpstr>
      <vt:lpstr>Materials</vt:lpstr>
      <vt:lpstr>Modular construction</vt:lpstr>
      <vt:lpstr>Modular construction</vt:lpstr>
      <vt:lpstr>Sustainability focus</vt:lpstr>
      <vt:lpstr>Sustainability focus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154</cp:revision>
  <dcterms:created xsi:type="dcterms:W3CDTF">2013-05-28T00:38:54Z</dcterms:created>
  <dcterms:modified xsi:type="dcterms:W3CDTF">2023-08-10T13:27:51Z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