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6"/>
  </p:notesMasterIdLst>
  <p:handoutMasterIdLst>
    <p:handoutMasterId r:id="rId27"/>
  </p:handoutMasterIdLst>
  <p:sldIdLst>
    <p:sldId id="256" r:id="rId5"/>
    <p:sldId id="342" r:id="rId6"/>
    <p:sldId id="362" r:id="rId7"/>
    <p:sldId id="357" r:id="rId8"/>
    <p:sldId id="383" r:id="rId9"/>
    <p:sldId id="380" r:id="rId10"/>
    <p:sldId id="384" r:id="rId11"/>
    <p:sldId id="363" r:id="rId12"/>
    <p:sldId id="379" r:id="rId13"/>
    <p:sldId id="374" r:id="rId14"/>
    <p:sldId id="385" r:id="rId15"/>
    <p:sldId id="364" r:id="rId16"/>
    <p:sldId id="370" r:id="rId17"/>
    <p:sldId id="372" r:id="rId18"/>
    <p:sldId id="371" r:id="rId19"/>
    <p:sldId id="375" r:id="rId20"/>
    <p:sldId id="373" r:id="rId21"/>
    <p:sldId id="378" r:id="rId22"/>
    <p:sldId id="377" r:id="rId23"/>
    <p:sldId id="376" r:id="rId24"/>
    <p:sldId id="267" r:id="rId25"/>
  </p:sldIdLst>
  <p:sldSz cx="9144000" cy="6858000" type="screen4x3"/>
  <p:notesSz cx="6858000" cy="9144000"/>
  <p:custDataLst>
    <p:tags r:id="rId2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ulie Evans" initials="JE" lastIdx="3" clrIdx="0">
    <p:extLst>
      <p:ext uri="{19B8F6BF-5375-455C-9EA6-DF929625EA0E}">
        <p15:presenceInfo xmlns:p15="http://schemas.microsoft.com/office/powerpoint/2012/main" userId="S::julie.evans@uwtsd.ac.uk::d47432b1-b0c6-4038-b9ba-057154c6d67f" providerId="AD"/>
      </p:ext>
    </p:extLst>
  </p:cmAuthor>
  <p:cmAuthor id="2" name="Paul Martin" initials="PM" lastIdx="7" clrIdx="1">
    <p:extLst>
      <p:ext uri="{19B8F6BF-5375-455C-9EA6-DF929625EA0E}">
        <p15:presenceInfo xmlns:p15="http://schemas.microsoft.com/office/powerpoint/2012/main" userId="1b56c76bd86290a0" providerId="Windows Live"/>
      </p:ext>
    </p:extLst>
  </p:cmAuthor>
  <p:cmAuthor id="3" name="Alison Walters" initials="AW" lastIdx="1" clrIdx="2">
    <p:extLst>
      <p:ext uri="{19B8F6BF-5375-455C-9EA6-DF929625EA0E}">
        <p15:presenceInfo xmlns:p15="http://schemas.microsoft.com/office/powerpoint/2012/main" userId="Alison Walter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28B021-16A3-4930-9831-2E9DFA254E2A}" v="1" dt="2023-08-10T13:33:55.5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974" autoAdjust="0"/>
    <p:restoredTop sz="81381" autoAdjust="0"/>
  </p:normalViewPr>
  <p:slideViewPr>
    <p:cSldViewPr snapToGrid="0">
      <p:cViewPr varScale="1">
        <p:scale>
          <a:sx n="54" d="100"/>
          <a:sy n="54" d="100"/>
        </p:scale>
        <p:origin x="1244" y="5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presProps" Target="presProps.xml"/><Relationship Id="rId35"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amazon.co.uk/Coral-Tools-61701-Wallpaper-Wallcoverings/dp/B00C7XAJNQ"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s://source.thenbs.com/product/polycell-trade-ready-mixed-adhesive/wbbT59utBKyR6UMWhi76W9/rgCBs22q2WwJwU5eykNRnt" TargetMode="External"/><Relationship Id="rId4" Type="http://schemas.openxmlformats.org/officeDocument/2006/relationships/hyperlink" Target="https://www.duluxdecoratorcentre.co.uk/Dulux-Decorator-Centre-Woven-Polyamide-Roller-Scuttle-Kit-9"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amazon.co.uk/Commercial-Gallon-Paint-Pressure-Assembly/dp/B002ABWVR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sprayfinishingsolutions.com/wp-content/uploads/2017/08/1007-17C336-1.jpg"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anestiwata.com/wp-content/uploads/2012/01/aElectrostatic-E-M15B-solvent.jpg"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ijrorwxhmjkkll5p.leadongcdn.com/cloud/lqBpiKiqlqSRoiokpipliq/disperser.jpg"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ijrorwxhmjkkll5p.leadongcdn.com/cloud/lqBpiKiqlqSRoiokpipliq/disperser.jpg"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brewers.co.uk/product/BN06063Q"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e01.alicdn.com/kf/S204876a3c27143cdbb46841c8bad6aa6f/Metallic-Black-Plain-Faux-Grasscloth-Textured-Wallpaper-Vinyl-Solid-Color-Dark-Grey-Wall-Paper-Bed-Room.jpg"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coveryourwall.co.uk/products/anaglypta-luxury-vinyl-amber-rd838"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chprintingmachinery.com/professional-factory-for-flexo-block-making-machine-8-colour-stack-type-flexo-printing-machine-changhong-3-product/"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www.indiamart.com/proddetail/flat-bed-screen-printing-machine-2788480473.html" TargetMode="External"/><Relationship Id="rId5" Type="http://schemas.openxmlformats.org/officeDocument/2006/relationships/hyperlink" Target="https://presscity.com/en/machines/chambon/15543-18695/komori-chambon-ic650.html" TargetMode="External"/><Relationship Id="rId4" Type="http://schemas.openxmlformats.org/officeDocument/2006/relationships/hyperlink" Target="http://witymachinery.com/2-1-gravure-printing-4.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222237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740100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929523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https://www.amazon.co.uk/Coral-Tools-61701-Wallpaper-Wallcoverings/dp/B00C7XAJNQ</a:t>
            </a:r>
            <a:endParaRPr lang="en-GB" dirty="0"/>
          </a:p>
          <a:p>
            <a:r>
              <a:rPr lang="en-GB" dirty="0">
                <a:hlinkClick r:id="rId4"/>
              </a:rPr>
              <a:t>https://www.duluxdecoratorcentre.co.uk/Dulux-Decorator-Centre-Woven-Polyamide-Roller-Scuttle-Kit-9</a:t>
            </a:r>
            <a:endParaRPr lang="en-GB" dirty="0"/>
          </a:p>
          <a:p>
            <a:r>
              <a:rPr lang="en-GB" dirty="0">
                <a:hlinkClick r:id="rId5"/>
              </a:rPr>
              <a:t>https://source.thenbs.com/product/polycell-trade-ready-mixed-adhesive/wbbT59utBKyR6UMWhi76W9/rgCBs22q2WwJwU5eykNRnt</a:t>
            </a:r>
            <a:endParaRPr lang="en-GB" dirty="0"/>
          </a:p>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368251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2028860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GB" sz="1800" b="0" i="0" u="none" strike="noStrike" kern="0" cap="none" spc="0" normalizeH="0" baseline="0" noProof="0" dirty="0">
                <a:ln>
                  <a:noFill/>
                </a:ln>
                <a:solidFill>
                  <a:sysClr val="windowText" lastClr="000000"/>
                </a:solidFill>
                <a:effectLst/>
                <a:uLnTx/>
                <a:uFillTx/>
                <a:hlinkClick r:id="rId3"/>
              </a:rPr>
              <a:t>https://www.amazon.co.uk/Commercial-Gallon-Paint-Pressure-Assembly/dp/B002ABWVRM</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1256662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https://www.sprayfinishingsolutions.com/wp-content/uploads/2017/08/1007-17C336-1.jpg</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22034371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37600951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https://anestiwata.com/wp-content/uploads/2012/01/aElectrostatic-E-M15B-solvent.jpg</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4120947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4069548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697446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452891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070945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https://ijrorwxhmjkkll5p.leadongcdn.com/cloud/lqBpiKiqlqSRoiokpipliq/disperser.jpg</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796416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https://ijrorwxhmjkkll5p.leadongcdn.com/cloud/lqBpiKiqlqSRoiokpipliq/disperser.jpg</a:t>
            </a:r>
            <a:endParaRPr lang="en-GB" dirty="0"/>
          </a:p>
          <a:p>
            <a:r>
              <a:rPr lang="en-GB" dirty="0">
                <a:hlinkClick r:id="rId4"/>
              </a:rPr>
              <a:t>https://www.brewers.co.uk/product/BN06063Q</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232124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https://ae01.alicdn.com/kf/S204876a3c27143cdbb46841c8bad6aa6f/Metallic-Black-Plain-Faux-Grasscloth-Textured-Wallpaper-Vinyl-Solid-Color-Dark-Grey-Wall-Paper-Bed-Room.jpg</a:t>
            </a:r>
            <a:endParaRPr lang="en-GB" dirty="0"/>
          </a:p>
          <a:p>
            <a:r>
              <a:rPr lang="en-GB" dirty="0">
                <a:hlinkClick r:id="rId4"/>
              </a:rPr>
              <a:t>https://coveryourwall.co.uk/products/anaglypta-luxury-vinyl-amber-rd838</a:t>
            </a: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159450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https://www.chprintingmachinery.com/professional-factory-for-flexo-block-making-machine-8-colour-stack-type-flexo-printing-machine-changhong-3-product/</a:t>
            </a:r>
            <a:endParaRPr lang="en-GB" dirty="0"/>
          </a:p>
          <a:p>
            <a:r>
              <a:rPr lang="en-GB" dirty="0">
                <a:hlinkClick r:id="rId4"/>
              </a:rPr>
              <a:t>http://witymachinery.com/2-1-gravure-printing-4.html</a:t>
            </a:r>
            <a:endParaRPr lang="en-GB" dirty="0"/>
          </a:p>
          <a:p>
            <a:r>
              <a:rPr lang="en-GB" dirty="0">
                <a:hlinkClick r:id="rId5"/>
              </a:rPr>
              <a:t>https://presscity.com/en/machines/chambon/15543-18695/komori-chambon-ic650.html</a:t>
            </a:r>
            <a:endParaRPr lang="en-GB" dirty="0"/>
          </a:p>
          <a:p>
            <a:r>
              <a:rPr lang="en-GB" dirty="0">
                <a:hlinkClick r:id="rId6"/>
              </a:rPr>
              <a:t>https://www.indiamart.com/proddetail/flat-bed-screen-printing-machine-2788480473.html</a:t>
            </a: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1039172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atin typeface="+mn-lt"/>
              </a:defRPr>
            </a:lvl1pPr>
          </a:lstStyle>
          <a:p>
            <a:r>
              <a:rPr kumimoji="0" lang="en-US" dirty="0"/>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5D78CF6-A524-4912-9BC7-94E054A4EAF0}" type="datetimeFigureOut">
              <a:rPr lang="en-GB" smtClean="0"/>
              <a:t>10/08/2023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55A58C-0420-46FA-86EC-3029A0E9D029}" type="slidenum">
              <a:rPr lang="en-GB" smtClean="0"/>
              <a:t>‹#›</a:t>
            </a:fld>
            <a:endParaRPr lang="en-GB"/>
          </a:p>
        </p:txBody>
      </p:sp>
    </p:spTree>
    <p:extLst>
      <p:ext uri="{BB962C8B-B14F-4D97-AF65-F5344CB8AC3E}">
        <p14:creationId xmlns:p14="http://schemas.microsoft.com/office/powerpoint/2010/main" val="14321697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2023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a:solidFill>
                  <a:schemeClr val="tx1"/>
                </a:solidFill>
              </a:rPr>
              <a:t>Progression in </a:t>
            </a:r>
            <a:br>
              <a:rPr lang="en-GB" sz="1400" baseline="0">
                <a:solidFill>
                  <a:schemeClr val="tx1"/>
                </a:solidFill>
              </a:rPr>
            </a:br>
            <a:r>
              <a:rPr lang="en-GB" sz="1400" b="1" baseline="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amazon.co.uk/Coral-Tools-61701-Wallpaper-Wallcoverings/dp/B00C7XAJNQ"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s://source.thenbs.com/product/polycell-trade-ready-mixed-adhesive/wbbT59utBKyR6UMWhi76W9/rgCBs22q2WwJwU5eykNRnt" TargetMode="External"/><Relationship Id="rId4" Type="http://schemas.openxmlformats.org/officeDocument/2006/relationships/hyperlink" Target="https://www.duluxdecoratorcentre.co.uk/Dulux-Decorator-Centre-Woven-Polyamide-Roller-Scuttle-Kit-9"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amazon.co.uk/Commercial-Gallon-Paint-Pressure-Assembly/dp/B002ABWVR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sprayfinishingsolutions.com/wp-content/uploads/2017/08/1007-17C336-1.jp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anestiwata.com/wp-content/uploads/2012/01/aElectrostatic-E-M15B-solvent.jp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ijrorwxhmjkkll5p.leadongcdn.com/cloud/lqBpiKiqlqSRoiokpipliq/disperser.jpg" TargetMode="Externa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hyperlink" Target="https://www.brewers.co.uk/product/BN06063Q"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ijrorwxhmjkkll5p.leadongcdn.com/cloud/lqBpiKiqlqSRoiokpipliq/disperser.jpg" TargetMode="Externa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hyperlink" Target="https://ae01.alicdn.com/kf/S204876a3c27143cdbb46841c8bad6aa6f/Metallic-Black-Plain-Faux-Grasscloth-Textured-Wallpaper-Vinyl-Solid-Color-Dark-Grey-Wall-Paper-Bed-Room.jpg"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s://coveryourwall.co.uk/products/anaglypta-luxury-vinyl-amber-rd838"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chprintingmachinery.com/professional-factory-for-flexo-block-making-machine-8-colour-stack-type-flexo-printing-machine-changhong-3-product/"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www.indiamart.com/proddetail/flat-bed-screen-printing-machine-2788480473.html" TargetMode="External"/><Relationship Id="rId5" Type="http://schemas.openxmlformats.org/officeDocument/2006/relationships/hyperlink" Target="https://presscity.com/en/machines/chambon/15543-18695/komori-chambon-ic650.html" TargetMode="External"/><Relationship Id="rId4" Type="http://schemas.openxmlformats.org/officeDocument/2006/relationships/hyperlink" Target="http://witymachinery.com/2-1-gravure-printing-4.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089727"/>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600" b="1" dirty="0"/>
              <a:t>Unit 202: Changing practices over time</a:t>
            </a:r>
          </a:p>
        </p:txBody>
      </p:sp>
      <p:sp>
        <p:nvSpPr>
          <p:cNvPr id="2053" name="Rectangle 15"/>
          <p:cNvSpPr>
            <a:spLocks noGrp="1" noChangeArrowheads="1"/>
          </p:cNvSpPr>
          <p:nvPr>
            <p:ph type="title"/>
          </p:nvPr>
        </p:nvSpPr>
        <p:spPr>
          <a:xfrm>
            <a:off x="457200" y="2769063"/>
            <a:ext cx="8153400" cy="777455"/>
          </a:xfrm>
        </p:spPr>
        <p:txBody>
          <a:bodyPr anchor="t"/>
          <a:lstStyle/>
          <a:p>
            <a:pPr eaLnBrk="1" hangingPunct="1"/>
            <a:r>
              <a:rPr lang="en-GB" sz="2600" dirty="0">
                <a:ea typeface="ＭＳ Ｐゴシック" pitchFamily="-105" charset="-128"/>
                <a:cs typeface="ＭＳ Ｐゴシック" pitchFamily="-105" charset="-128"/>
              </a:rPr>
              <a:t>Post-1919 painting and decorating</a:t>
            </a:r>
            <a:br>
              <a:rPr lang="en-GB" b="0" dirty="0">
                <a:ea typeface="ＭＳ Ｐゴシック" pitchFamily="-105" charset="-128"/>
                <a:cs typeface="ＭＳ Ｐゴシック" pitchFamily="-105" charset="-128"/>
              </a:rPr>
            </a:br>
            <a:r>
              <a:rPr lang="en-GB" b="0" dirty="0">
                <a:ea typeface="ＭＳ Ｐゴシック" pitchFamily="-105" charset="-128"/>
                <a:cs typeface="ＭＳ Ｐゴシック" pitchFamily="-105" charset="-128"/>
              </a:rPr>
              <a:t>                                          </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35" y="1005177"/>
            <a:ext cx="8438606" cy="382588"/>
          </a:xfrm>
        </p:spPr>
        <p:txBody>
          <a:bodyPr/>
          <a:lstStyle/>
          <a:p>
            <a:r>
              <a:rPr lang="en-US" dirty="0"/>
              <a:t>Post-1919 preparation tools and equipment </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12471" y="1481503"/>
            <a:ext cx="4553427" cy="3894994"/>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Steam stripper</a:t>
            </a:r>
          </a:p>
          <a:p>
            <a:pPr marL="285750" lvl="0" indent="-285750" eaLnBrk="1" hangingPunct="1">
              <a:lnSpc>
                <a:spcPct val="100000"/>
              </a:lnSpc>
              <a:spcBef>
                <a:spcPts val="0"/>
              </a:spcBef>
              <a:spcAft>
                <a:spcPts val="0"/>
              </a:spcAft>
              <a:buClr>
                <a:srgbClr val="0077E3"/>
              </a:buClr>
              <a:buSzPct val="1000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Electrically operated equipment that produces steam to enable easy removal of difficult wallpapers </a:t>
            </a:r>
          </a:p>
          <a:p>
            <a:pPr lvl="0" eaLnBrk="1" hangingPunct="1">
              <a:lnSpc>
                <a:spcPct val="100000"/>
              </a:lnSpc>
              <a:spcBef>
                <a:spcPts val="0"/>
              </a:spcBef>
              <a:spcAft>
                <a:spcPts val="0"/>
              </a:spcAft>
              <a:buClr>
                <a:srgbClr val="000000"/>
              </a:buClr>
              <a:buSzPts val="1800"/>
            </a:pPr>
            <a:endParaRPr lang="en-US"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Electric sanders</a:t>
            </a:r>
          </a:p>
          <a:p>
            <a:pPr marL="285750" lvl="0" indent="-285750" eaLnBrk="1" hangingPunct="1">
              <a:lnSpc>
                <a:spcPct val="100000"/>
              </a:lnSpc>
              <a:spcBef>
                <a:spcPts val="0"/>
              </a:spcBef>
              <a:spcAft>
                <a:spcPts val="0"/>
              </a:spcAft>
              <a:buClr>
                <a:srgbClr val="0077E3"/>
              </a:buClr>
              <a:buSzPct val="1000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Electrically operated sanding equipment with operating belts/pads of abrasive paper make preparation process more efficient</a:t>
            </a:r>
          </a:p>
          <a:p>
            <a:pPr lvl="0" eaLnBrk="1" hangingPunct="1">
              <a:lnSpc>
                <a:spcPct val="100000"/>
              </a:lnSpc>
              <a:spcBef>
                <a:spcPts val="0"/>
              </a:spcBef>
              <a:spcAft>
                <a:spcPts val="0"/>
              </a:spcAft>
              <a:buClr>
                <a:srgbClr val="000000"/>
              </a:buClr>
              <a:buSzPts val="1800"/>
            </a:pPr>
            <a:endParaRPr lang="en-US"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Electric heat guns</a:t>
            </a:r>
          </a:p>
          <a:p>
            <a:pPr marL="285750" lvl="0" indent="-285750" eaLnBrk="1" hangingPunct="1">
              <a:lnSpc>
                <a:spcPct val="100000"/>
              </a:lnSpc>
              <a:spcBef>
                <a:spcPts val="0"/>
              </a:spcBef>
              <a:spcAft>
                <a:spcPts val="0"/>
              </a:spcAft>
              <a:buClr>
                <a:srgbClr val="0077E3"/>
              </a:buClr>
              <a:buSzPct val="1000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Electrically operated paint stripping equipment.</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GB"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Chemical paint strippers</a:t>
            </a:r>
          </a:p>
          <a:p>
            <a:pPr marL="285750" lvl="0" indent="-285750" eaLnBrk="1" hangingPunct="1">
              <a:lnSpc>
                <a:spcPct val="100000"/>
              </a:lnSpc>
              <a:spcBef>
                <a:spcPts val="0"/>
              </a:spcBef>
              <a:spcAft>
                <a:spcPts val="0"/>
              </a:spcAft>
              <a:buClr>
                <a:srgbClr val="0077E3"/>
              </a:buClr>
              <a:buSzPct val="100000"/>
              <a:buFont typeface="Arial" panose="020B0604020202020204" pitchFamily="34" charset="0"/>
              <a:buChar char="•"/>
            </a:pPr>
            <a:r>
              <a:rPr lang="en-US" sz="1600" kern="0" dirty="0">
                <a:solidFill>
                  <a:srgbClr val="000000"/>
                </a:solidFill>
                <a:latin typeface="Arial" pitchFamily="-105" charset="0"/>
                <a:ea typeface="ＭＳ Ｐゴシック" pitchFamily="-105" charset="-128"/>
              </a:rPr>
              <a:t>Dichloromethane type chemical paint stripper</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600" kern="0" dirty="0">
              <a:solidFill>
                <a:srgbClr val="000000"/>
              </a:solidFill>
              <a:latin typeface="Arial" pitchFamily="-105" charset="0"/>
              <a:ea typeface="ＭＳ Ｐゴシック" pitchFamily="-105" charset="-128"/>
            </a:endParaRP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sz="1600" kern="0" dirty="0"/>
          </a:p>
        </p:txBody>
      </p:sp>
      <p:pic>
        <p:nvPicPr>
          <p:cNvPr id="3" name="Picture 2" descr="A person using a vacuum cleaner to remove the wall&#10;&#10;Description automatically generated">
            <a:extLst>
              <a:ext uri="{FF2B5EF4-FFF2-40B4-BE49-F238E27FC236}">
                <a16:creationId xmlns:a16="http://schemas.microsoft.com/office/drawing/2014/main" id="{F3E8CB4E-09B9-7A33-BDAF-C450FC47F3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65898" y="1610073"/>
            <a:ext cx="1829248" cy="1217159"/>
          </a:xfrm>
          <a:prstGeom prst="rect">
            <a:avLst/>
          </a:prstGeom>
        </p:spPr>
      </p:pic>
      <p:pic>
        <p:nvPicPr>
          <p:cNvPr id="4" name="Picture 3" descr="A close-up of a sander&#10;&#10;Description automatically generated">
            <a:extLst>
              <a:ext uri="{FF2B5EF4-FFF2-40B4-BE49-F238E27FC236}">
                <a16:creationId xmlns:a16="http://schemas.microsoft.com/office/drawing/2014/main" id="{A6F8122C-A9BD-086F-2DEC-E317E47F969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948015" y="1610073"/>
            <a:ext cx="1692787" cy="1217159"/>
          </a:xfrm>
          <a:prstGeom prst="rect">
            <a:avLst/>
          </a:prstGeom>
        </p:spPr>
      </p:pic>
      <p:pic>
        <p:nvPicPr>
          <p:cNvPr id="5" name="Picture 4" descr="A person using a grinder to cut wood&#10;&#10;Description automatically generated">
            <a:extLst>
              <a:ext uri="{FF2B5EF4-FFF2-40B4-BE49-F238E27FC236}">
                <a16:creationId xmlns:a16="http://schemas.microsoft.com/office/drawing/2014/main" id="{08114923-52D1-44EB-F924-72CD73E7AC2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553199" y="2956811"/>
            <a:ext cx="2087603" cy="1497348"/>
          </a:xfrm>
          <a:prstGeom prst="rect">
            <a:avLst/>
          </a:prstGeom>
        </p:spPr>
      </p:pic>
      <p:pic>
        <p:nvPicPr>
          <p:cNvPr id="10" name="Picture 9" descr="A person using a drill to drill a hole in the wall&#10;&#10;Description automatically generated">
            <a:extLst>
              <a:ext uri="{FF2B5EF4-FFF2-40B4-BE49-F238E27FC236}">
                <a16:creationId xmlns:a16="http://schemas.microsoft.com/office/drawing/2014/main" id="{5865F983-3AD0-0147-6E39-F8C3F166D41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428700" y="3793381"/>
            <a:ext cx="1965628" cy="1337419"/>
          </a:xfrm>
          <a:prstGeom prst="rect">
            <a:avLst/>
          </a:prstGeom>
        </p:spPr>
      </p:pic>
      <p:pic>
        <p:nvPicPr>
          <p:cNvPr id="12" name="Picture 11" descr="A shelf with a variety of products&#10;&#10;Description automatically generated">
            <a:extLst>
              <a:ext uri="{FF2B5EF4-FFF2-40B4-BE49-F238E27FC236}">
                <a16:creationId xmlns:a16="http://schemas.microsoft.com/office/drawing/2014/main" id="{7F563C9B-F329-9241-CE30-EDC54E9AE3DE}"/>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553198" y="4583738"/>
            <a:ext cx="2087604" cy="1337419"/>
          </a:xfrm>
          <a:prstGeom prst="rect">
            <a:avLst/>
          </a:prstGeom>
        </p:spPr>
      </p:pic>
    </p:spTree>
    <p:extLst>
      <p:ext uri="{BB962C8B-B14F-4D97-AF65-F5344CB8AC3E}">
        <p14:creationId xmlns:p14="http://schemas.microsoft.com/office/powerpoint/2010/main" val="4139731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957" y="1005177"/>
            <a:ext cx="8438606" cy="382588"/>
          </a:xfrm>
        </p:spPr>
        <p:txBody>
          <a:bodyPr/>
          <a:lstStyle/>
          <a:p>
            <a:r>
              <a:rPr lang="en-US" dirty="0"/>
              <a:t>Post-1919 preparation materials</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12471" y="1481503"/>
            <a:ext cx="7629239" cy="3894994"/>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Decorator’s caulk</a:t>
            </a:r>
          </a:p>
          <a:p>
            <a:pPr marL="285750" lvl="0" indent="-285750" eaLnBrk="1" hangingPunct="1">
              <a:lnSpc>
                <a:spcPct val="100000"/>
              </a:lnSpc>
              <a:spcBef>
                <a:spcPts val="0"/>
              </a:spcBef>
              <a:spcAft>
                <a:spcPts val="0"/>
              </a:spcAft>
              <a:buClr>
                <a:srgbClr val="0077E3"/>
              </a:buClr>
              <a:buSzPct val="1000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Flexible acrylic gap filler for gaps between walls, trims and at angles</a:t>
            </a:r>
            <a:endParaRPr lang="en-US" sz="16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Two-pack filler</a:t>
            </a:r>
          </a:p>
          <a:p>
            <a:pPr marL="285750" lvl="0" indent="-285750" eaLnBrk="1" hangingPunct="1">
              <a:lnSpc>
                <a:spcPct val="100000"/>
              </a:lnSpc>
              <a:spcBef>
                <a:spcPts val="0"/>
              </a:spcBef>
              <a:spcAft>
                <a:spcPts val="0"/>
              </a:spcAft>
              <a:buClr>
                <a:srgbClr val="0077E3"/>
              </a:buClr>
              <a:buSzPct val="1000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Two-part epoxy filler for more permanent repairs in wood and metal</a:t>
            </a: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sz="1600" kern="0" dirty="0"/>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Plaster-based cellulose filler</a:t>
            </a:r>
          </a:p>
          <a:p>
            <a:pPr marL="285750" lvl="0" indent="-285750" eaLnBrk="1" hangingPunct="1">
              <a:lnSpc>
                <a:spcPct val="100000"/>
              </a:lnSpc>
              <a:spcBef>
                <a:spcPts val="0"/>
              </a:spcBef>
              <a:spcAft>
                <a:spcPts val="0"/>
              </a:spcAft>
              <a:buClr>
                <a:srgbClr val="0077E3"/>
              </a:buClr>
              <a:buSzPct val="1000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Plaster-based powder filler for interior walls and ceilings</a:t>
            </a: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sz="1600" kern="0" dirty="0"/>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Fine surface filler</a:t>
            </a:r>
          </a:p>
          <a:p>
            <a:pPr marL="342900" indent="-342900">
              <a:lnSpc>
                <a:spcPct val="100000"/>
              </a:lnSpc>
              <a:spcBef>
                <a:spcPts val="0"/>
              </a:spcBef>
              <a:spcAft>
                <a:spcPts val="0"/>
              </a:spcAft>
              <a:buClr>
                <a:srgbClr val="0077E3"/>
              </a:buClr>
              <a:buSzPct val="100000"/>
              <a:buFont typeface="Arial" panose="020B0604020202020204" pitchFamily="34" charset="0"/>
              <a:buChar char="•"/>
            </a:pPr>
            <a:r>
              <a:rPr lang="en-GB" sz="1600" kern="0" dirty="0"/>
              <a:t>A synthetic emulsion-based grain filler for finer surface irregularities</a:t>
            </a: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sz="1600" kern="0" dirty="0"/>
          </a:p>
        </p:txBody>
      </p:sp>
    </p:spTree>
    <p:extLst>
      <p:ext uri="{BB962C8B-B14F-4D97-AF65-F5344CB8AC3E}">
        <p14:creationId xmlns:p14="http://schemas.microsoft.com/office/powerpoint/2010/main" val="2211279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35" y="1005177"/>
            <a:ext cx="8438606" cy="382588"/>
          </a:xfrm>
        </p:spPr>
        <p:txBody>
          <a:bodyPr/>
          <a:lstStyle/>
          <a:p>
            <a:r>
              <a:rPr lang="en-US" dirty="0"/>
              <a:t>Post-1919 wallpaper adhesive application</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92370" y="1550190"/>
            <a:ext cx="4079630" cy="3894994"/>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kern="0" dirty="0">
                <a:solidFill>
                  <a:srgbClr val="000000"/>
                </a:solidFill>
                <a:latin typeface="Arial" pitchFamily="-105" charset="0"/>
                <a:ea typeface="ＭＳ Ｐゴシック" pitchFamily="-105" charset="-128"/>
              </a:rPr>
              <a:t>Wallpaper adhesive application evolved in the 20</a:t>
            </a:r>
            <a:r>
              <a:rPr lang="en-US" kern="0" baseline="30000" dirty="0">
                <a:solidFill>
                  <a:srgbClr val="000000"/>
                </a:solidFill>
                <a:latin typeface="Arial" pitchFamily="-105" charset="0"/>
                <a:ea typeface="ＭＳ Ｐゴシック" pitchFamily="-105" charset="-128"/>
              </a:rPr>
              <a:t>th</a:t>
            </a:r>
            <a:r>
              <a:rPr lang="en-US" kern="0" dirty="0">
                <a:solidFill>
                  <a:srgbClr val="000000"/>
                </a:solidFill>
                <a:latin typeface="Arial" pitchFamily="-105" charset="0"/>
                <a:ea typeface="ＭＳ Ｐゴシック" pitchFamily="-105" charset="-128"/>
              </a:rPr>
              <a:t> century to include: </a:t>
            </a:r>
          </a:p>
          <a:p>
            <a:pPr lvl="0" eaLnBrk="1" hangingPunct="1">
              <a:lnSpc>
                <a:spcPct val="100000"/>
              </a:lnSpc>
              <a:spcBef>
                <a:spcPts val="0"/>
              </a:spcBef>
              <a:spcAft>
                <a:spcPts val="0"/>
              </a:spcAft>
              <a:buClr>
                <a:srgbClr val="000000"/>
              </a:buClr>
              <a:buSzPts val="1800"/>
            </a:pPr>
            <a:endParaRPr lang="en-US" kern="0" dirty="0">
              <a:solidFill>
                <a:srgbClr val="000000"/>
              </a:solidFill>
              <a:latin typeface="Arial" pitchFamily="-105" charset="0"/>
              <a:ea typeface="ＭＳ Ｐゴシック" pitchFamily="-105" charset="-128"/>
            </a:endParaRP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kern="0" dirty="0">
                <a:solidFill>
                  <a:srgbClr val="000000"/>
                </a:solidFill>
                <a:latin typeface="Arial" pitchFamily="-105" charset="0"/>
                <a:ea typeface="ＭＳ Ｐゴシック" pitchFamily="-105" charset="-128"/>
              </a:rPr>
              <a:t>roller application</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kern="0" dirty="0">
                <a:solidFill>
                  <a:srgbClr val="000000"/>
                </a:solidFill>
                <a:latin typeface="Arial" pitchFamily="-105" charset="0"/>
                <a:ea typeface="ＭＳ Ｐゴシック" pitchFamily="-105" charset="-128"/>
              </a:rPr>
              <a:t>pasting machines</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kern="0" dirty="0">
                <a:solidFill>
                  <a:srgbClr val="000000"/>
                </a:solidFill>
                <a:latin typeface="Arial" pitchFamily="-105" charset="0"/>
                <a:ea typeface="ＭＳ Ｐゴシック" pitchFamily="-105" charset="-128"/>
              </a:rPr>
              <a:t>pre-pasted </a:t>
            </a:r>
            <a:r>
              <a:rPr lang="en-US" kern="0" dirty="0" err="1">
                <a:solidFill>
                  <a:srgbClr val="000000"/>
                </a:solidFill>
                <a:latin typeface="Arial" pitchFamily="-105" charset="0"/>
                <a:ea typeface="ＭＳ Ｐゴシック" pitchFamily="-105" charset="-128"/>
              </a:rPr>
              <a:t>vinyls</a:t>
            </a:r>
            <a:endParaRPr lang="en-US" kern="0" dirty="0">
              <a:solidFill>
                <a:srgbClr val="000000"/>
              </a:solidFill>
              <a:latin typeface="Arial" pitchFamily="-105" charset="0"/>
              <a:ea typeface="ＭＳ Ｐゴシック" pitchFamily="-105" charset="-128"/>
            </a:endParaRP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kern="0" dirty="0">
                <a:solidFill>
                  <a:srgbClr val="000000"/>
                </a:solidFill>
                <a:latin typeface="Arial" pitchFamily="-105" charset="0"/>
                <a:ea typeface="ＭＳ Ｐゴシック" pitchFamily="-105" charset="-128"/>
              </a:rPr>
              <a:t>non-woven paste-the-wall wallpapers.</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kern="0" dirty="0">
              <a:solidFill>
                <a:srgbClr val="000000"/>
              </a:solidFill>
              <a:latin typeface="Arial" pitchFamily="-105" charset="0"/>
              <a:ea typeface="ＭＳ Ｐゴシック" pitchFamily="-105" charset="-128"/>
            </a:endParaRP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kern="0" dirty="0"/>
          </a:p>
        </p:txBody>
      </p:sp>
      <p:sp>
        <p:nvSpPr>
          <p:cNvPr id="4" name="TextBox 3">
            <a:extLst>
              <a:ext uri="{FF2B5EF4-FFF2-40B4-BE49-F238E27FC236}">
                <a16:creationId xmlns:a16="http://schemas.microsoft.com/office/drawing/2014/main" id="{EC2FEA4C-6B98-E19D-2372-50F88DF256CB}"/>
              </a:ext>
            </a:extLst>
          </p:cNvPr>
          <p:cNvSpPr txBox="1"/>
          <p:nvPr/>
        </p:nvSpPr>
        <p:spPr>
          <a:xfrm>
            <a:off x="5982844" y="1909451"/>
            <a:ext cx="1722404" cy="830997"/>
          </a:xfrm>
          <a:prstGeom prst="rect">
            <a:avLst/>
          </a:prstGeom>
          <a:noFill/>
          <a:ln>
            <a:solidFill>
              <a:schemeClr val="tx1"/>
            </a:solidFill>
          </a:ln>
        </p:spPr>
        <p:txBody>
          <a:bodyPr wrap="square">
            <a:spAutoFit/>
          </a:bodyPr>
          <a:lstStyle/>
          <a:p>
            <a:pPr algn="ctr"/>
            <a:r>
              <a:rPr lang="en-US" sz="1600" dirty="0">
                <a:hlinkClick r:id="rId3"/>
              </a:rPr>
              <a:t>Example of easy paste wallpaper machine</a:t>
            </a:r>
            <a:endParaRPr lang="en-GB" sz="1600" dirty="0"/>
          </a:p>
        </p:txBody>
      </p:sp>
      <p:sp>
        <p:nvSpPr>
          <p:cNvPr id="10" name="TextBox 9">
            <a:extLst>
              <a:ext uri="{FF2B5EF4-FFF2-40B4-BE49-F238E27FC236}">
                <a16:creationId xmlns:a16="http://schemas.microsoft.com/office/drawing/2014/main" id="{ADAE492F-C1E1-2E3E-6E24-C54DAC86C505}"/>
              </a:ext>
            </a:extLst>
          </p:cNvPr>
          <p:cNvSpPr txBox="1"/>
          <p:nvPr/>
        </p:nvSpPr>
        <p:spPr>
          <a:xfrm>
            <a:off x="5793811" y="3108836"/>
            <a:ext cx="2100470" cy="584775"/>
          </a:xfrm>
          <a:prstGeom prst="rect">
            <a:avLst/>
          </a:prstGeom>
          <a:noFill/>
          <a:ln>
            <a:solidFill>
              <a:schemeClr val="tx1"/>
            </a:solidFill>
          </a:ln>
        </p:spPr>
        <p:txBody>
          <a:bodyPr wrap="square">
            <a:spAutoFit/>
          </a:bodyPr>
          <a:lstStyle/>
          <a:p>
            <a:pPr algn="ctr"/>
            <a:r>
              <a:rPr lang="en-US" sz="1600" dirty="0">
                <a:hlinkClick r:id="rId4"/>
              </a:rPr>
              <a:t>Example of roller scuttle kit</a:t>
            </a:r>
            <a:endParaRPr lang="en-GB" sz="1600" dirty="0"/>
          </a:p>
        </p:txBody>
      </p:sp>
      <p:sp>
        <p:nvSpPr>
          <p:cNvPr id="13" name="TextBox 12">
            <a:extLst>
              <a:ext uri="{FF2B5EF4-FFF2-40B4-BE49-F238E27FC236}">
                <a16:creationId xmlns:a16="http://schemas.microsoft.com/office/drawing/2014/main" id="{84D32DAF-84E1-0192-FF1A-3B6545EA8C7D}"/>
              </a:ext>
            </a:extLst>
          </p:cNvPr>
          <p:cNvSpPr txBox="1"/>
          <p:nvPr/>
        </p:nvSpPr>
        <p:spPr>
          <a:xfrm>
            <a:off x="5800437" y="4169131"/>
            <a:ext cx="2087217" cy="584775"/>
          </a:xfrm>
          <a:prstGeom prst="rect">
            <a:avLst/>
          </a:prstGeom>
          <a:noFill/>
          <a:ln>
            <a:solidFill>
              <a:schemeClr val="tx1"/>
            </a:solidFill>
          </a:ln>
        </p:spPr>
        <p:txBody>
          <a:bodyPr wrap="square">
            <a:spAutoFit/>
          </a:bodyPr>
          <a:lstStyle/>
          <a:p>
            <a:pPr algn="ctr"/>
            <a:r>
              <a:rPr lang="en-US" sz="1600" dirty="0">
                <a:hlinkClick r:id="rId5"/>
              </a:rPr>
              <a:t>Image of </a:t>
            </a:r>
            <a:r>
              <a:rPr lang="en-US" sz="1600" dirty="0" err="1">
                <a:hlinkClick r:id="rId5"/>
              </a:rPr>
              <a:t>Pollycell</a:t>
            </a:r>
            <a:r>
              <a:rPr lang="en-US" sz="1600" dirty="0">
                <a:hlinkClick r:id="rId5"/>
              </a:rPr>
              <a:t> mixed adhesive</a:t>
            </a:r>
            <a:endParaRPr lang="en-GB" sz="1600" dirty="0"/>
          </a:p>
        </p:txBody>
      </p:sp>
    </p:spTree>
    <p:extLst>
      <p:ext uri="{BB962C8B-B14F-4D97-AF65-F5344CB8AC3E}">
        <p14:creationId xmlns:p14="http://schemas.microsoft.com/office/powerpoint/2010/main" val="2789367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399"/>
            <a:ext cx="8229600" cy="412751"/>
          </a:xfrm>
        </p:spPr>
        <p:txBody>
          <a:bodyPr/>
          <a:lstStyle/>
          <a:p>
            <a:r>
              <a:rPr lang="en-GB" dirty="0">
                <a:solidFill>
                  <a:srgbClr val="0070C0"/>
                </a:solidFill>
              </a:rPr>
              <a:t>Post-1919 paint application techniques</a:t>
            </a:r>
          </a:p>
        </p:txBody>
      </p:sp>
      <p:sp>
        <p:nvSpPr>
          <p:cNvPr id="3" name="Content Placeholder 2"/>
          <p:cNvSpPr>
            <a:spLocks noGrp="1"/>
          </p:cNvSpPr>
          <p:nvPr>
            <p:ph sz="half" idx="1"/>
          </p:nvPr>
        </p:nvSpPr>
        <p:spPr>
          <a:xfrm>
            <a:off x="457200" y="1449239"/>
            <a:ext cx="4862945" cy="4434840"/>
          </a:xfrm>
        </p:spPr>
        <p:txBody>
          <a:bodyPr>
            <a:normAutofit/>
          </a:bodyPr>
          <a:lstStyle/>
          <a:p>
            <a:pPr marL="0" indent="0">
              <a:lnSpc>
                <a:spcPct val="100000"/>
              </a:lnSpc>
              <a:spcBef>
                <a:spcPts val="0"/>
              </a:spcBef>
              <a:buClrTx/>
            </a:pPr>
            <a:r>
              <a:rPr lang="en-GB" altLang="en-US" sz="1600" dirty="0"/>
              <a:t>Although paint finishes in the late 1900s were moving towards roller application, brushes were still used for the most part.</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Smoother finish achieved with synthetic</a:t>
            </a:r>
            <a:r>
              <a:rPr lang="en-GB" altLang="en-US" sz="1600" dirty="0">
                <a:solidFill>
                  <a:schemeClr val="tx1"/>
                </a:solidFill>
              </a:rPr>
              <a:t> filament </a:t>
            </a:r>
            <a:r>
              <a:rPr lang="en-GB" altLang="en-US" sz="1600" dirty="0"/>
              <a:t>brushes</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Most suitable for applying water-based and solvent-based paint and varnish to walls, ceilings, woodwork and trims</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Economical with little splashing</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Cheapest option for equipment</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Slow and laborious for application to large areas</a:t>
            </a:r>
          </a:p>
          <a:p>
            <a:pPr marL="342900" indent="-342900">
              <a:lnSpc>
                <a:spcPct val="100000"/>
              </a:lnSpc>
              <a:spcBef>
                <a:spcPts val="0"/>
              </a:spcBef>
              <a:spcAft>
                <a:spcPts val="0"/>
              </a:spcAft>
              <a:buClr>
                <a:srgbClr val="0077E3"/>
              </a:buClr>
              <a:buFont typeface="Arial" panose="020B0604020202020204" pitchFamily="34" charset="0"/>
              <a:buChar char="•"/>
            </a:pPr>
            <a:r>
              <a:rPr lang="en-GB" altLang="en-US" sz="1600" dirty="0"/>
              <a:t>Excessive brush marks </a:t>
            </a:r>
            <a:r>
              <a:rPr lang="en-GB" altLang="en-US" sz="1600" dirty="0">
                <a:solidFill>
                  <a:schemeClr val="tx1"/>
                </a:solidFill>
              </a:rPr>
              <a:t>(ropiness) when natural bristle brushes are used to apply water-based coatings</a:t>
            </a:r>
          </a:p>
          <a:p>
            <a:pPr marL="0" indent="0">
              <a:lnSpc>
                <a:spcPct val="100000"/>
              </a:lnSpc>
              <a:spcBef>
                <a:spcPts val="0"/>
              </a:spcBef>
              <a:buClrTx/>
            </a:pPr>
            <a:endParaRPr lang="en-GB" altLang="en-US" sz="1600" dirty="0"/>
          </a:p>
        </p:txBody>
      </p:sp>
      <p:pic>
        <p:nvPicPr>
          <p:cNvPr id="6" name="Content Placeholder 6" descr="Several paint brushes with wooden handles&#10;&#10;Description automatically generated">
            <a:extLst>
              <a:ext uri="{FF2B5EF4-FFF2-40B4-BE49-F238E27FC236}">
                <a16:creationId xmlns:a16="http://schemas.microsoft.com/office/drawing/2014/main" id="{C36121B3-2A0E-A986-5FD4-33DA13F898A9}"/>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5743749" y="2096353"/>
            <a:ext cx="2675837" cy="2127471"/>
          </a:xfrm>
        </p:spPr>
      </p:pic>
    </p:spTree>
    <p:extLst>
      <p:ext uri="{BB962C8B-B14F-4D97-AF65-F5344CB8AC3E}">
        <p14:creationId xmlns:p14="http://schemas.microsoft.com/office/powerpoint/2010/main" val="2155470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6275"/>
            <a:ext cx="8229600" cy="400876"/>
          </a:xfrm>
        </p:spPr>
        <p:txBody>
          <a:bodyPr/>
          <a:lstStyle/>
          <a:p>
            <a:r>
              <a:rPr lang="en-GB" dirty="0"/>
              <a:t>Post-1919 paint application techniques</a:t>
            </a:r>
          </a:p>
        </p:txBody>
      </p:sp>
      <p:sp>
        <p:nvSpPr>
          <p:cNvPr id="3" name="Content Placeholder 2"/>
          <p:cNvSpPr>
            <a:spLocks noGrp="1"/>
          </p:cNvSpPr>
          <p:nvPr>
            <p:ph sz="half" idx="1"/>
          </p:nvPr>
        </p:nvSpPr>
        <p:spPr>
          <a:xfrm>
            <a:off x="457200" y="1410279"/>
            <a:ext cx="5054600" cy="4434840"/>
          </a:xfrm>
        </p:spPr>
        <p:txBody>
          <a:bodyPr>
            <a:normAutofit/>
          </a:bodyPr>
          <a:lstStyle/>
          <a:p>
            <a:pPr marL="0" indent="0">
              <a:lnSpc>
                <a:spcPct val="100000"/>
              </a:lnSpc>
              <a:spcBef>
                <a:spcPts val="0"/>
              </a:spcBef>
              <a:buClrTx/>
            </a:pPr>
            <a:r>
              <a:rPr lang="en-GB" altLang="en-US" sz="2000" b="1" dirty="0">
                <a:solidFill>
                  <a:srgbClr val="0077E3"/>
                </a:solidFill>
              </a:rPr>
              <a:t>Paint roller application</a:t>
            </a:r>
          </a:p>
          <a:p>
            <a:pPr marL="342900" indent="-342900">
              <a:lnSpc>
                <a:spcPct val="100000"/>
              </a:lnSpc>
              <a:spcBef>
                <a:spcPts val="0"/>
              </a:spcBef>
              <a:buClr>
                <a:srgbClr val="0077E3"/>
              </a:buClr>
              <a:buFont typeface="Arial" panose="020B0604020202020204" pitchFamily="34" charset="0"/>
              <a:buChar char="•"/>
            </a:pPr>
            <a:r>
              <a:rPr lang="en-GB" altLang="en-US" sz="1600" dirty="0"/>
              <a:t>Two to three times faster than by brush</a:t>
            </a:r>
          </a:p>
          <a:p>
            <a:pPr marL="342900" indent="-342900">
              <a:lnSpc>
                <a:spcPct val="100000"/>
              </a:lnSpc>
              <a:spcBef>
                <a:spcPts val="0"/>
              </a:spcBef>
              <a:buClr>
                <a:srgbClr val="0077E3"/>
              </a:buClr>
              <a:buFont typeface="Arial" panose="020B0604020202020204" pitchFamily="34" charset="0"/>
              <a:buChar char="•"/>
            </a:pPr>
            <a:r>
              <a:rPr lang="en-GB" altLang="en-US" sz="1600" dirty="0"/>
              <a:t>Most suitable method for applying water-based and solvent-based paints to large flat areas</a:t>
            </a:r>
          </a:p>
          <a:p>
            <a:pPr marL="342900" indent="-342900">
              <a:lnSpc>
                <a:spcPct val="100000"/>
              </a:lnSpc>
              <a:spcBef>
                <a:spcPts val="0"/>
              </a:spcBef>
              <a:buClr>
                <a:srgbClr val="0077E3"/>
              </a:buClr>
              <a:buFont typeface="Arial" panose="020B0604020202020204" pitchFamily="34" charset="0"/>
              <a:buChar char="•"/>
            </a:pPr>
            <a:r>
              <a:rPr lang="en-GB" altLang="en-US" sz="1600" dirty="0"/>
              <a:t>Applies a thicker coating</a:t>
            </a:r>
          </a:p>
          <a:p>
            <a:pPr marL="342900" indent="-342900">
              <a:lnSpc>
                <a:spcPct val="100000"/>
              </a:lnSpc>
              <a:spcBef>
                <a:spcPts val="0"/>
              </a:spcBef>
              <a:buClr>
                <a:srgbClr val="0077E3"/>
              </a:buClr>
              <a:buFont typeface="Arial" panose="020B0604020202020204" pitchFamily="34" charset="0"/>
              <a:buChar char="•"/>
            </a:pPr>
            <a:r>
              <a:rPr lang="en-GB" altLang="en-US" sz="1600" dirty="0"/>
              <a:t>No brush marks</a:t>
            </a:r>
          </a:p>
          <a:p>
            <a:pPr marL="342900" indent="-342900">
              <a:lnSpc>
                <a:spcPct val="100000"/>
              </a:lnSpc>
              <a:spcBef>
                <a:spcPts val="0"/>
              </a:spcBef>
              <a:buClr>
                <a:srgbClr val="0077E3"/>
              </a:buClr>
              <a:buFont typeface="Arial" panose="020B0604020202020204" pitchFamily="34" charset="0"/>
              <a:buChar char="•"/>
            </a:pPr>
            <a:r>
              <a:rPr lang="en-GB" altLang="en-US" sz="1600" dirty="0"/>
              <a:t>Extension poles reduce the need for scaffold</a:t>
            </a:r>
          </a:p>
          <a:p>
            <a:pPr marL="342900" indent="-342900">
              <a:lnSpc>
                <a:spcPct val="100000"/>
              </a:lnSpc>
              <a:spcBef>
                <a:spcPts val="0"/>
              </a:spcBef>
              <a:buClr>
                <a:srgbClr val="0077E3"/>
              </a:buClr>
              <a:buFont typeface="Arial" panose="020B0604020202020204" pitchFamily="34" charset="0"/>
              <a:buChar char="•"/>
            </a:pPr>
            <a:r>
              <a:rPr lang="en-GB" altLang="en-US" sz="1600" dirty="0"/>
              <a:t>Splashes/overspray</a:t>
            </a:r>
          </a:p>
          <a:p>
            <a:pPr marL="342900" indent="-342900">
              <a:lnSpc>
                <a:spcPct val="100000"/>
              </a:lnSpc>
              <a:spcBef>
                <a:spcPts val="0"/>
              </a:spcBef>
              <a:buClr>
                <a:srgbClr val="0077E3"/>
              </a:buClr>
              <a:buFont typeface="Arial" panose="020B0604020202020204" pitchFamily="34" charset="0"/>
              <a:buChar char="•"/>
            </a:pPr>
            <a:r>
              <a:rPr lang="en-GB" altLang="en-US" sz="1600" dirty="0"/>
              <a:t>No accuracy/needs to be cut in to adjacent surfaces</a:t>
            </a:r>
          </a:p>
          <a:p>
            <a:pPr marL="342900" indent="-342900">
              <a:lnSpc>
                <a:spcPct val="100000"/>
              </a:lnSpc>
              <a:spcBef>
                <a:spcPts val="0"/>
              </a:spcBef>
              <a:buClr>
                <a:srgbClr val="0077E3"/>
              </a:buClr>
              <a:buFont typeface="Arial" panose="020B0604020202020204" pitchFamily="34" charset="0"/>
              <a:buChar char="•"/>
            </a:pPr>
            <a:r>
              <a:rPr lang="en-GB" altLang="en-US" sz="1600" dirty="0"/>
              <a:t>Orange peel </a:t>
            </a:r>
            <a:r>
              <a:rPr lang="en-US" sz="1600" dirty="0">
                <a:effectLst/>
              </a:rPr>
              <a:t>can be produced if incorrect roller sleeve and incorrect paint viscosity used</a:t>
            </a:r>
            <a:endParaRPr lang="en-GB" altLang="en-US" sz="1600" dirty="0"/>
          </a:p>
          <a:p>
            <a:pPr marL="342900" indent="-342900">
              <a:lnSpc>
                <a:spcPct val="100000"/>
              </a:lnSpc>
              <a:spcBef>
                <a:spcPts val="0"/>
              </a:spcBef>
              <a:buClr>
                <a:srgbClr val="0077E3"/>
              </a:buClr>
              <a:buFont typeface="Arial" panose="020B0604020202020204" pitchFamily="34" charset="0"/>
              <a:buChar char="•"/>
            </a:pPr>
            <a:r>
              <a:rPr lang="en-GB" altLang="en-US" sz="1600" dirty="0"/>
              <a:t>Cleaning can be time-consuming</a:t>
            </a:r>
          </a:p>
          <a:p>
            <a:pPr marL="0" indent="0">
              <a:lnSpc>
                <a:spcPct val="100000"/>
              </a:lnSpc>
              <a:spcBef>
                <a:spcPts val="0"/>
              </a:spcBef>
              <a:buClrTx/>
            </a:pPr>
            <a:endParaRPr lang="en-GB" altLang="en-US" sz="1600" dirty="0"/>
          </a:p>
        </p:txBody>
      </p:sp>
      <p:pic>
        <p:nvPicPr>
          <p:cNvPr id="4" name="Picture 3" descr="Long shot of a mop&#10;&#10;Description automatically generated">
            <a:extLst>
              <a:ext uri="{FF2B5EF4-FFF2-40B4-BE49-F238E27FC236}">
                <a16:creationId xmlns:a16="http://schemas.microsoft.com/office/drawing/2014/main" id="{CD319CDA-368B-50E6-27A5-5211689607D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6601497">
            <a:off x="4858558" y="3086933"/>
            <a:ext cx="4559689" cy="917996"/>
          </a:xfrm>
          <a:prstGeom prst="rect">
            <a:avLst/>
          </a:prstGeom>
        </p:spPr>
      </p:pic>
    </p:spTree>
    <p:extLst>
      <p:ext uri="{BB962C8B-B14F-4D97-AF65-F5344CB8AC3E}">
        <p14:creationId xmlns:p14="http://schemas.microsoft.com/office/powerpoint/2010/main" val="1804907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199" y="941369"/>
            <a:ext cx="8229600" cy="369528"/>
          </a:xfrm>
        </p:spPr>
        <p:txBody>
          <a:bodyPr/>
          <a:lstStyle/>
          <a:p>
            <a:r>
              <a:rPr lang="en-GB" dirty="0">
                <a:latin typeface="+mn-lt"/>
              </a:rPr>
              <a:t>Post-1919 paint application techniques</a:t>
            </a:r>
          </a:p>
        </p:txBody>
      </p:sp>
      <p:sp>
        <p:nvSpPr>
          <p:cNvPr id="5" name="Content Placeholder 4"/>
          <p:cNvSpPr>
            <a:spLocks noGrp="1"/>
          </p:cNvSpPr>
          <p:nvPr>
            <p:ph sz="half" idx="1"/>
          </p:nvPr>
        </p:nvSpPr>
        <p:spPr>
          <a:xfrm>
            <a:off x="457200" y="1310897"/>
            <a:ext cx="4842770" cy="4434840"/>
          </a:xfrm>
        </p:spPr>
        <p:txBody>
          <a:bodyPr/>
          <a:lstStyle/>
          <a:p>
            <a:pPr>
              <a:lnSpc>
                <a:spcPct val="100000"/>
              </a:lnSpc>
              <a:spcBef>
                <a:spcPts val="0"/>
              </a:spcBef>
              <a:spcAft>
                <a:spcPts val="0"/>
              </a:spcAft>
            </a:pPr>
            <a:r>
              <a:rPr lang="en-GB" sz="2000" b="1" dirty="0">
                <a:solidFill>
                  <a:srgbClr val="0077E3"/>
                </a:solidFill>
              </a:rPr>
              <a:t>Conventional spray systems</a:t>
            </a:r>
          </a:p>
          <a:p>
            <a:pPr marL="0" indent="0">
              <a:lnSpc>
                <a:spcPct val="100000"/>
              </a:lnSpc>
              <a:spcBef>
                <a:spcPts val="0"/>
              </a:spcBef>
              <a:spcAft>
                <a:spcPts val="0"/>
              </a:spcAft>
              <a:buClrTx/>
            </a:pPr>
            <a:endParaRPr lang="en-GB" sz="1600" b="1"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Conventional or air spraying is the earliest, most traditional method of paint application.</a:t>
            </a:r>
          </a:p>
          <a:p>
            <a:pPr marL="285750" indent="-285750">
              <a:lnSpc>
                <a:spcPct val="100000"/>
              </a:lnSpc>
              <a:spcBef>
                <a:spcPts val="0"/>
              </a:spcBef>
              <a:spcAft>
                <a:spcPts val="0"/>
              </a:spcAft>
              <a:buClr>
                <a:srgbClr val="0077E3"/>
              </a:buClr>
              <a:buFont typeface="Arial" panose="020B0604020202020204" pitchFamily="34" charset="0"/>
              <a:buChar char="•"/>
            </a:pPr>
            <a:endParaRPr lang="en-GB" sz="1600"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This uses compressed air to both suck the paint from a pressure pot and to atomise the stream of paint as it exits the nozzle of the spray gun.</a:t>
            </a:r>
          </a:p>
          <a:p>
            <a:pPr marL="285750" indent="-285750">
              <a:lnSpc>
                <a:spcPct val="100000"/>
              </a:lnSpc>
              <a:spcBef>
                <a:spcPts val="0"/>
              </a:spcBef>
              <a:spcAft>
                <a:spcPts val="0"/>
              </a:spcAft>
              <a:buClr>
                <a:srgbClr val="0077E3"/>
              </a:buClr>
              <a:buFont typeface="Arial" panose="020B0604020202020204" pitchFamily="34" charset="0"/>
              <a:buChar char="•"/>
            </a:pPr>
            <a:endParaRPr lang="en-GB" sz="1600"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When the trigger is pressed, the paint is sucked into the compressed air stream and is released into a fine spray.</a:t>
            </a:r>
          </a:p>
          <a:p>
            <a:pPr marL="285750" indent="-285750">
              <a:lnSpc>
                <a:spcPct val="100000"/>
              </a:lnSpc>
              <a:spcBef>
                <a:spcPts val="0"/>
              </a:spcBef>
              <a:spcAft>
                <a:spcPts val="0"/>
              </a:spcAft>
              <a:buClr>
                <a:srgbClr val="0077E3"/>
              </a:buClr>
              <a:buFont typeface="Arial" panose="020B0604020202020204" pitchFamily="34" charset="0"/>
              <a:buChar char="•"/>
            </a:pPr>
            <a:endParaRPr lang="en-GB" sz="1600"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It was developed in US in the early 1900s and became popular in the 1940s.</a:t>
            </a:r>
          </a:p>
          <a:p>
            <a:pPr marL="285750" indent="-285750">
              <a:lnSpc>
                <a:spcPct val="100000"/>
              </a:lnSpc>
              <a:spcBef>
                <a:spcPts val="0"/>
              </a:spcBef>
              <a:spcAft>
                <a:spcPts val="0"/>
              </a:spcAft>
              <a:buClrTx/>
              <a:buFont typeface="Courier New" panose="02070309020205020404" pitchFamily="49" charset="0"/>
              <a:buChar char="o"/>
            </a:pPr>
            <a:endParaRPr lang="en-GB" sz="1600" dirty="0"/>
          </a:p>
          <a:p>
            <a:pPr marL="0" indent="0">
              <a:lnSpc>
                <a:spcPct val="100000"/>
              </a:lnSpc>
              <a:spcBef>
                <a:spcPts val="0"/>
              </a:spcBef>
              <a:spcAft>
                <a:spcPts val="0"/>
              </a:spcAft>
              <a:buClrTx/>
            </a:pPr>
            <a:r>
              <a:rPr lang="en-GB" sz="1600" dirty="0"/>
              <a:t> </a:t>
            </a:r>
          </a:p>
        </p:txBody>
      </p:sp>
      <p:sp>
        <p:nvSpPr>
          <p:cNvPr id="3" name="TextBox 2">
            <a:extLst>
              <a:ext uri="{FF2B5EF4-FFF2-40B4-BE49-F238E27FC236}">
                <a16:creationId xmlns:a16="http://schemas.microsoft.com/office/drawing/2014/main" id="{A3DEA7DC-42E8-2967-29A8-C80DEB405ED1}"/>
              </a:ext>
            </a:extLst>
          </p:cNvPr>
          <p:cNvSpPr txBox="1"/>
          <p:nvPr/>
        </p:nvSpPr>
        <p:spPr>
          <a:xfrm>
            <a:off x="5850384" y="2921168"/>
            <a:ext cx="2286000" cy="1015663"/>
          </a:xfrm>
          <a:prstGeom prst="rect">
            <a:avLst/>
          </a:prstGeom>
          <a:noFill/>
          <a:ln>
            <a:solidFill>
              <a:schemeClr val="tx1"/>
            </a:solidFill>
          </a:ln>
        </p:spPr>
        <p:txBody>
          <a:bodyPr wrap="square">
            <a:spAutoFit/>
          </a:bodyPr>
          <a:lstStyle/>
          <a:p>
            <a:pPr algn="ctr"/>
            <a:r>
              <a:rPr lang="en-US" dirty="0">
                <a:hlinkClick r:id="rId3"/>
              </a:rPr>
              <a:t>Image of a paint pressure tank with spray gun</a:t>
            </a:r>
            <a:endParaRPr lang="en-GB" dirty="0"/>
          </a:p>
        </p:txBody>
      </p:sp>
    </p:spTree>
    <p:extLst>
      <p:ext uri="{BB962C8B-B14F-4D97-AF65-F5344CB8AC3E}">
        <p14:creationId xmlns:p14="http://schemas.microsoft.com/office/powerpoint/2010/main" val="3538530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199" y="941369"/>
            <a:ext cx="8229600" cy="369528"/>
          </a:xfrm>
        </p:spPr>
        <p:txBody>
          <a:bodyPr/>
          <a:lstStyle/>
          <a:p>
            <a:r>
              <a:rPr lang="en-GB" dirty="0">
                <a:latin typeface="+mn-lt"/>
              </a:rPr>
              <a:t>Post-1919 paint application techniques</a:t>
            </a:r>
          </a:p>
        </p:txBody>
      </p:sp>
      <p:sp>
        <p:nvSpPr>
          <p:cNvPr id="5" name="Content Placeholder 4"/>
          <p:cNvSpPr>
            <a:spLocks noGrp="1"/>
          </p:cNvSpPr>
          <p:nvPr>
            <p:ph sz="half" idx="1"/>
          </p:nvPr>
        </p:nvSpPr>
        <p:spPr>
          <a:xfrm>
            <a:off x="457199" y="1310897"/>
            <a:ext cx="7716130" cy="4434840"/>
          </a:xfrm>
        </p:spPr>
        <p:txBody>
          <a:bodyPr/>
          <a:lstStyle/>
          <a:p>
            <a:pPr>
              <a:lnSpc>
                <a:spcPct val="100000"/>
              </a:lnSpc>
              <a:spcBef>
                <a:spcPts val="0"/>
              </a:spcBef>
              <a:spcAft>
                <a:spcPts val="0"/>
              </a:spcAft>
            </a:pPr>
            <a:r>
              <a:rPr lang="en-GB" sz="2000" b="1" dirty="0">
                <a:solidFill>
                  <a:srgbClr val="0077E3"/>
                </a:solidFill>
              </a:rPr>
              <a:t>HVLP spray systems</a:t>
            </a:r>
          </a:p>
          <a:p>
            <a:pPr marL="0" indent="0">
              <a:lnSpc>
                <a:spcPct val="100000"/>
              </a:lnSpc>
              <a:spcBef>
                <a:spcPts val="0"/>
              </a:spcBef>
              <a:spcAft>
                <a:spcPts val="0"/>
              </a:spcAft>
              <a:buClrTx/>
            </a:pPr>
            <a:endParaRPr lang="en-GB" sz="1600" b="1"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High volume, low pressure (HVLP) means a high volume of air distributed at a low pressure. </a:t>
            </a:r>
          </a:p>
          <a:p>
            <a:pPr marL="285750" indent="-285750">
              <a:lnSpc>
                <a:spcPct val="100000"/>
              </a:lnSpc>
              <a:spcBef>
                <a:spcPts val="0"/>
              </a:spcBef>
              <a:spcAft>
                <a:spcPts val="0"/>
              </a:spcAft>
              <a:buClr>
                <a:srgbClr val="0077E3"/>
              </a:buClr>
              <a:buFont typeface="Arial" panose="020B0604020202020204" pitchFamily="34" charset="0"/>
              <a:buChar char="•"/>
            </a:pPr>
            <a:endParaRPr lang="en-GB" sz="1600"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The paint coating is atomised within the spray gun, before being blown onto the surface by compressed air produced by the turbine/compressor.</a:t>
            </a:r>
          </a:p>
          <a:p>
            <a:pPr marL="285750" indent="-285750">
              <a:lnSpc>
                <a:spcPct val="100000"/>
              </a:lnSpc>
              <a:spcBef>
                <a:spcPts val="0"/>
              </a:spcBef>
              <a:spcAft>
                <a:spcPts val="0"/>
              </a:spcAft>
              <a:buClr>
                <a:srgbClr val="0077E3"/>
              </a:buClr>
              <a:buFont typeface="Arial" panose="020B0604020202020204" pitchFamily="34" charset="0"/>
              <a:buChar char="•"/>
            </a:pPr>
            <a:endParaRPr lang="en-GB" sz="1600"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HVLP equipment became popular during the 1970s.</a:t>
            </a:r>
          </a:p>
          <a:p>
            <a:pPr marL="285750" indent="-285750">
              <a:lnSpc>
                <a:spcPct val="100000"/>
              </a:lnSpc>
              <a:spcBef>
                <a:spcPts val="0"/>
              </a:spcBef>
              <a:spcAft>
                <a:spcPts val="0"/>
              </a:spcAft>
              <a:buClr>
                <a:srgbClr val="0077E3"/>
              </a:buClr>
              <a:buFont typeface="Arial" panose="020B0604020202020204" pitchFamily="34" charset="0"/>
              <a:buChar char="•"/>
            </a:pPr>
            <a:endParaRPr lang="en-GB" sz="1600"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It is used to apply paint coatings to smaller areas (such as doors).</a:t>
            </a:r>
          </a:p>
        </p:txBody>
      </p:sp>
    </p:spTree>
    <p:extLst>
      <p:ext uri="{BB962C8B-B14F-4D97-AF65-F5344CB8AC3E}">
        <p14:creationId xmlns:p14="http://schemas.microsoft.com/office/powerpoint/2010/main" val="2584137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46921"/>
            <a:ext cx="8229600" cy="436502"/>
          </a:xfrm>
        </p:spPr>
        <p:txBody>
          <a:bodyPr/>
          <a:lstStyle/>
          <a:p>
            <a:r>
              <a:rPr lang="en-GB" dirty="0"/>
              <a:t>Post-1919 paint application techniques</a:t>
            </a:r>
          </a:p>
        </p:txBody>
      </p:sp>
      <p:sp>
        <p:nvSpPr>
          <p:cNvPr id="3" name="Content Placeholder 2"/>
          <p:cNvSpPr>
            <a:spLocks noGrp="1"/>
          </p:cNvSpPr>
          <p:nvPr>
            <p:ph sz="half" idx="1"/>
          </p:nvPr>
        </p:nvSpPr>
        <p:spPr>
          <a:xfrm>
            <a:off x="457199" y="1327151"/>
            <a:ext cx="5167746" cy="4434840"/>
          </a:xfrm>
        </p:spPr>
        <p:txBody>
          <a:bodyPr>
            <a:noAutofit/>
          </a:bodyPr>
          <a:lstStyle/>
          <a:p>
            <a:pPr marL="0" indent="0">
              <a:lnSpc>
                <a:spcPct val="100000"/>
              </a:lnSpc>
              <a:spcBef>
                <a:spcPts val="0"/>
              </a:spcBef>
              <a:buClrTx/>
            </a:pPr>
            <a:r>
              <a:rPr lang="en-GB" altLang="en-US" sz="2000" b="1" dirty="0">
                <a:solidFill>
                  <a:srgbClr val="0077E3"/>
                </a:solidFill>
              </a:rPr>
              <a:t>HVLP spray application</a:t>
            </a:r>
          </a:p>
          <a:p>
            <a:pPr indent="-342900">
              <a:lnSpc>
                <a:spcPct val="120000"/>
              </a:lnSpc>
              <a:spcBef>
                <a:spcPts val="0"/>
              </a:spcBef>
              <a:spcAft>
                <a:spcPts val="0"/>
              </a:spcAft>
              <a:buClr>
                <a:srgbClr val="0077E3"/>
              </a:buClr>
              <a:buFont typeface="Arial" panose="020B0604020202020204" pitchFamily="34" charset="0"/>
              <a:buChar char="•"/>
            </a:pPr>
            <a:r>
              <a:rPr lang="en-GB" altLang="en-US" sz="1600" dirty="0"/>
              <a:t>Four to five times faster than by brush</a:t>
            </a:r>
          </a:p>
          <a:p>
            <a:pPr indent="-342900">
              <a:lnSpc>
                <a:spcPct val="120000"/>
              </a:lnSpc>
              <a:spcBef>
                <a:spcPts val="0"/>
              </a:spcBef>
              <a:spcAft>
                <a:spcPts val="0"/>
              </a:spcAft>
              <a:buClr>
                <a:srgbClr val="0077E3"/>
              </a:buClr>
              <a:buFont typeface="Arial" panose="020B0604020202020204" pitchFamily="34" charset="0"/>
              <a:buChar char="•"/>
            </a:pPr>
            <a:r>
              <a:rPr lang="en-GB" altLang="en-US" sz="1600" dirty="0"/>
              <a:t>Most suitable for applying water-based and</a:t>
            </a:r>
          </a:p>
          <a:p>
            <a:pPr>
              <a:lnSpc>
                <a:spcPct val="120000"/>
              </a:lnSpc>
              <a:spcBef>
                <a:spcPts val="0"/>
              </a:spcBef>
              <a:spcAft>
                <a:spcPts val="0"/>
              </a:spcAft>
              <a:buClr>
                <a:srgbClr val="0077E3"/>
              </a:buClr>
            </a:pPr>
            <a:r>
              <a:rPr lang="en-GB" altLang="en-US" sz="1600" dirty="0"/>
              <a:t>      solvent-based paints to smaller areas such as</a:t>
            </a:r>
          </a:p>
          <a:p>
            <a:pPr>
              <a:lnSpc>
                <a:spcPct val="120000"/>
              </a:lnSpc>
              <a:spcBef>
                <a:spcPts val="0"/>
              </a:spcBef>
              <a:spcAft>
                <a:spcPts val="0"/>
              </a:spcAft>
              <a:buClr>
                <a:srgbClr val="0077E3"/>
              </a:buClr>
            </a:pPr>
            <a:r>
              <a:rPr lang="en-GB" altLang="en-US" sz="1600" dirty="0"/>
              <a:t>      doors and windows</a:t>
            </a:r>
          </a:p>
          <a:p>
            <a:pPr indent="-342900">
              <a:lnSpc>
                <a:spcPct val="120000"/>
              </a:lnSpc>
              <a:spcBef>
                <a:spcPts val="0"/>
              </a:spcBef>
              <a:spcAft>
                <a:spcPts val="0"/>
              </a:spcAft>
              <a:buClr>
                <a:srgbClr val="0077E3"/>
              </a:buClr>
              <a:buFont typeface="Arial" panose="020B0604020202020204" pitchFamily="34" charset="0"/>
              <a:buChar char="•"/>
            </a:pPr>
            <a:r>
              <a:rPr lang="en-GB" altLang="en-US" sz="1600" dirty="0"/>
              <a:t>Not suitable for heavy bodied, viscous paints</a:t>
            </a:r>
          </a:p>
          <a:p>
            <a:pPr indent="-342900">
              <a:lnSpc>
                <a:spcPct val="120000"/>
              </a:lnSpc>
              <a:spcBef>
                <a:spcPts val="0"/>
              </a:spcBef>
              <a:spcAft>
                <a:spcPts val="0"/>
              </a:spcAft>
              <a:buClr>
                <a:srgbClr val="0077E3"/>
              </a:buClr>
              <a:buFont typeface="Arial" panose="020B0604020202020204" pitchFamily="34" charset="0"/>
              <a:buChar char="•"/>
            </a:pPr>
            <a:r>
              <a:rPr lang="en-GB" altLang="en-US" sz="1600" dirty="0"/>
              <a:t>High-quality finish</a:t>
            </a:r>
          </a:p>
          <a:p>
            <a:pPr indent="-342900">
              <a:lnSpc>
                <a:spcPct val="120000"/>
              </a:lnSpc>
              <a:spcBef>
                <a:spcPts val="0"/>
              </a:spcBef>
              <a:spcAft>
                <a:spcPts val="0"/>
              </a:spcAft>
              <a:buClr>
                <a:srgbClr val="0077E3"/>
              </a:buClr>
              <a:buFont typeface="Arial" panose="020B0604020202020204" pitchFamily="34" charset="0"/>
              <a:buChar char="•"/>
            </a:pPr>
            <a:r>
              <a:rPr lang="en-GB" altLang="en-US" sz="1600" dirty="0"/>
              <a:t>No brush or roller marks</a:t>
            </a:r>
          </a:p>
          <a:p>
            <a:pPr indent="-342900">
              <a:lnSpc>
                <a:spcPct val="120000"/>
              </a:lnSpc>
              <a:spcBef>
                <a:spcPts val="0"/>
              </a:spcBef>
              <a:spcAft>
                <a:spcPts val="0"/>
              </a:spcAft>
              <a:buClr>
                <a:srgbClr val="0077E3"/>
              </a:buClr>
              <a:buFont typeface="Arial" panose="020B0604020202020204" pitchFamily="34" charset="0"/>
              <a:buChar char="•"/>
            </a:pPr>
            <a:r>
              <a:rPr lang="en-GB" altLang="en-US" sz="1600" dirty="0"/>
              <a:t>High overspray</a:t>
            </a:r>
          </a:p>
          <a:p>
            <a:pPr indent="-342900">
              <a:lnSpc>
                <a:spcPct val="120000"/>
              </a:lnSpc>
              <a:spcBef>
                <a:spcPts val="0"/>
              </a:spcBef>
              <a:spcAft>
                <a:spcPts val="0"/>
              </a:spcAft>
              <a:buClr>
                <a:srgbClr val="0077E3"/>
              </a:buClr>
              <a:buFont typeface="Arial" panose="020B0604020202020204" pitchFamily="34" charset="0"/>
              <a:buChar char="•"/>
            </a:pPr>
            <a:r>
              <a:rPr lang="en-GB" altLang="en-US" sz="1600" dirty="0"/>
              <a:t>Needs masking</a:t>
            </a:r>
          </a:p>
          <a:p>
            <a:pPr indent="-342900">
              <a:lnSpc>
                <a:spcPct val="120000"/>
              </a:lnSpc>
              <a:spcBef>
                <a:spcPts val="0"/>
              </a:spcBef>
              <a:spcAft>
                <a:spcPts val="0"/>
              </a:spcAft>
              <a:buClr>
                <a:srgbClr val="0077E3"/>
              </a:buClr>
              <a:buFont typeface="Arial" panose="020B0604020202020204" pitchFamily="34" charset="0"/>
              <a:buChar char="•"/>
            </a:pPr>
            <a:r>
              <a:rPr lang="en-GB" altLang="en-US" sz="1600" dirty="0"/>
              <a:t>Respirators/LEV equipment required</a:t>
            </a:r>
          </a:p>
          <a:p>
            <a:pPr indent="-342900">
              <a:lnSpc>
                <a:spcPct val="120000"/>
              </a:lnSpc>
              <a:spcBef>
                <a:spcPts val="0"/>
              </a:spcBef>
              <a:spcAft>
                <a:spcPts val="0"/>
              </a:spcAft>
              <a:buClr>
                <a:srgbClr val="0077E3"/>
              </a:buClr>
              <a:buFont typeface="Arial" panose="020B0604020202020204" pitchFamily="34" charset="0"/>
              <a:buChar char="•"/>
            </a:pPr>
            <a:r>
              <a:rPr lang="en-GB" altLang="en-US" sz="1600" dirty="0"/>
              <a:t>Paints need straining/thinning</a:t>
            </a:r>
          </a:p>
          <a:p>
            <a:pPr indent="-342900">
              <a:lnSpc>
                <a:spcPct val="120000"/>
              </a:lnSpc>
              <a:spcBef>
                <a:spcPts val="0"/>
              </a:spcBef>
              <a:spcAft>
                <a:spcPts val="0"/>
              </a:spcAft>
              <a:buClr>
                <a:srgbClr val="0077E3"/>
              </a:buClr>
              <a:buFont typeface="Arial" panose="020B0604020202020204" pitchFamily="34" charset="0"/>
              <a:buChar char="•"/>
            </a:pPr>
            <a:r>
              <a:rPr lang="en-GB" altLang="en-US" sz="1600" dirty="0"/>
              <a:t>Expensive purchase and maintenance of</a:t>
            </a:r>
          </a:p>
          <a:p>
            <a:pPr>
              <a:lnSpc>
                <a:spcPct val="120000"/>
              </a:lnSpc>
              <a:spcBef>
                <a:spcPts val="0"/>
              </a:spcBef>
              <a:spcAft>
                <a:spcPts val="0"/>
              </a:spcAft>
              <a:buClr>
                <a:srgbClr val="0077E3"/>
              </a:buClr>
            </a:pPr>
            <a:r>
              <a:rPr lang="en-GB" altLang="en-US" sz="1600" dirty="0"/>
              <a:t>      equipment</a:t>
            </a:r>
          </a:p>
          <a:p>
            <a:pPr indent="-342900">
              <a:lnSpc>
                <a:spcPct val="120000"/>
              </a:lnSpc>
              <a:spcBef>
                <a:spcPts val="0"/>
              </a:spcBef>
              <a:spcAft>
                <a:spcPts val="0"/>
              </a:spcAft>
              <a:buClr>
                <a:srgbClr val="0077E3"/>
              </a:buClr>
              <a:buFont typeface="Arial" panose="020B0604020202020204" pitchFamily="34" charset="0"/>
              <a:buChar char="•"/>
            </a:pPr>
            <a:r>
              <a:rPr lang="en-GB" altLang="en-US" sz="1600" dirty="0"/>
              <a:t>Cleaning equipment time consuming</a:t>
            </a:r>
          </a:p>
          <a:p>
            <a:pPr marL="0" indent="0">
              <a:lnSpc>
                <a:spcPct val="100000"/>
              </a:lnSpc>
              <a:spcBef>
                <a:spcPts val="0"/>
              </a:spcBef>
              <a:buClrTx/>
            </a:pPr>
            <a:endParaRPr lang="en-GB" altLang="en-US" sz="1600" dirty="0"/>
          </a:p>
        </p:txBody>
      </p:sp>
      <p:pic>
        <p:nvPicPr>
          <p:cNvPr id="8" name="Picture 7">
            <a:extLst>
              <a:ext uri="{FF2B5EF4-FFF2-40B4-BE49-F238E27FC236}">
                <a16:creationId xmlns:a16="http://schemas.microsoft.com/office/drawing/2014/main" id="{28122BBE-7606-A5E1-9BF3-A32E55393C8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416062" y="2208627"/>
            <a:ext cx="3001829" cy="3040867"/>
          </a:xfrm>
          <a:prstGeom prst="rect">
            <a:avLst/>
          </a:prstGeom>
        </p:spPr>
      </p:pic>
    </p:spTree>
    <p:extLst>
      <p:ext uri="{BB962C8B-B14F-4D97-AF65-F5344CB8AC3E}">
        <p14:creationId xmlns:p14="http://schemas.microsoft.com/office/powerpoint/2010/main" val="5107174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199" y="941369"/>
            <a:ext cx="8229600" cy="369528"/>
          </a:xfrm>
        </p:spPr>
        <p:txBody>
          <a:bodyPr/>
          <a:lstStyle/>
          <a:p>
            <a:r>
              <a:rPr lang="en-GB" dirty="0">
                <a:latin typeface="+mn-lt"/>
              </a:rPr>
              <a:t>Post-1919 paint application techniques</a:t>
            </a:r>
          </a:p>
        </p:txBody>
      </p:sp>
      <p:sp>
        <p:nvSpPr>
          <p:cNvPr id="5" name="Content Placeholder 4"/>
          <p:cNvSpPr>
            <a:spLocks noGrp="1"/>
          </p:cNvSpPr>
          <p:nvPr>
            <p:ph sz="half" idx="1"/>
          </p:nvPr>
        </p:nvSpPr>
        <p:spPr>
          <a:xfrm>
            <a:off x="457199" y="1481791"/>
            <a:ext cx="4975935" cy="4434840"/>
          </a:xfrm>
        </p:spPr>
        <p:txBody>
          <a:bodyPr/>
          <a:lstStyle/>
          <a:p>
            <a:pPr>
              <a:lnSpc>
                <a:spcPct val="100000"/>
              </a:lnSpc>
              <a:spcBef>
                <a:spcPts val="0"/>
              </a:spcBef>
              <a:spcAft>
                <a:spcPts val="0"/>
              </a:spcAft>
            </a:pPr>
            <a:r>
              <a:rPr lang="en-GB" sz="2000" b="1" dirty="0">
                <a:solidFill>
                  <a:srgbClr val="0077E3"/>
                </a:solidFill>
              </a:rPr>
              <a:t>Airless spray systems</a:t>
            </a:r>
          </a:p>
          <a:p>
            <a:pPr>
              <a:lnSpc>
                <a:spcPct val="100000"/>
              </a:lnSpc>
              <a:spcBef>
                <a:spcPts val="0"/>
              </a:spcBef>
              <a:spcAft>
                <a:spcPts val="0"/>
              </a:spcAft>
            </a:pPr>
            <a:endParaRPr lang="en-GB"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sz="2000" dirty="0"/>
              <a:t>Airless spraying machines pump the paint under high pressure by forcing the liquid coating through a narrow opening and creating pressure (approximately 250 BAR) through to the spray gun.</a:t>
            </a:r>
          </a:p>
          <a:p>
            <a:pPr marL="342900" indent="-342900">
              <a:lnSpc>
                <a:spcPct val="100000"/>
              </a:lnSpc>
              <a:spcBef>
                <a:spcPts val="0"/>
              </a:spcBef>
              <a:spcAft>
                <a:spcPts val="0"/>
              </a:spcAft>
              <a:buClr>
                <a:srgbClr val="0077E3"/>
              </a:buClr>
              <a:buFont typeface="Arial" panose="020B0604020202020204" pitchFamily="34" charset="0"/>
              <a:buChar char="•"/>
            </a:pPr>
            <a:endParaRPr lang="en-GB"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sz="2000" dirty="0"/>
              <a:t>The action is similar to a pressure washer, but with paint instead of water.</a:t>
            </a:r>
          </a:p>
          <a:p>
            <a:pPr marL="0" indent="0">
              <a:lnSpc>
                <a:spcPct val="100000"/>
              </a:lnSpc>
              <a:spcBef>
                <a:spcPts val="0"/>
              </a:spcBef>
              <a:spcAft>
                <a:spcPts val="0"/>
              </a:spcAft>
              <a:buClrTx/>
            </a:pPr>
            <a:r>
              <a:rPr lang="en-GB" sz="2000" dirty="0"/>
              <a:t> </a:t>
            </a:r>
          </a:p>
        </p:txBody>
      </p:sp>
      <p:sp>
        <p:nvSpPr>
          <p:cNvPr id="3" name="TextBox 2">
            <a:extLst>
              <a:ext uri="{FF2B5EF4-FFF2-40B4-BE49-F238E27FC236}">
                <a16:creationId xmlns:a16="http://schemas.microsoft.com/office/drawing/2014/main" id="{97709645-7DC4-6575-A880-E98BD7D2ECB7}"/>
              </a:ext>
            </a:extLst>
          </p:cNvPr>
          <p:cNvSpPr txBox="1"/>
          <p:nvPr/>
        </p:nvSpPr>
        <p:spPr>
          <a:xfrm>
            <a:off x="6168683" y="2991325"/>
            <a:ext cx="1878037" cy="707886"/>
          </a:xfrm>
          <a:prstGeom prst="rect">
            <a:avLst/>
          </a:prstGeom>
          <a:noFill/>
          <a:ln>
            <a:solidFill>
              <a:schemeClr val="tx1"/>
            </a:solidFill>
          </a:ln>
        </p:spPr>
        <p:txBody>
          <a:bodyPr wrap="square">
            <a:spAutoFit/>
          </a:bodyPr>
          <a:lstStyle/>
          <a:p>
            <a:pPr algn="ctr"/>
            <a:r>
              <a:rPr lang="en-GB" dirty="0">
                <a:hlinkClick r:id="rId3"/>
              </a:rPr>
              <a:t>Example image</a:t>
            </a:r>
            <a:endParaRPr lang="en-GB" dirty="0"/>
          </a:p>
        </p:txBody>
      </p:sp>
    </p:spTree>
    <p:extLst>
      <p:ext uri="{BB962C8B-B14F-4D97-AF65-F5344CB8AC3E}">
        <p14:creationId xmlns:p14="http://schemas.microsoft.com/office/powerpoint/2010/main" val="699307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199" y="941369"/>
            <a:ext cx="8229600" cy="369528"/>
          </a:xfrm>
        </p:spPr>
        <p:txBody>
          <a:bodyPr/>
          <a:lstStyle/>
          <a:p>
            <a:r>
              <a:rPr lang="en-GB" dirty="0">
                <a:latin typeface="+mn-lt"/>
              </a:rPr>
              <a:t>Post-1919 paint application techniques</a:t>
            </a:r>
          </a:p>
        </p:txBody>
      </p:sp>
      <p:sp>
        <p:nvSpPr>
          <p:cNvPr id="5" name="Content Placeholder 4"/>
          <p:cNvSpPr>
            <a:spLocks noGrp="1"/>
          </p:cNvSpPr>
          <p:nvPr>
            <p:ph sz="half" idx="1"/>
          </p:nvPr>
        </p:nvSpPr>
        <p:spPr>
          <a:xfrm>
            <a:off x="457199" y="1481791"/>
            <a:ext cx="4975935" cy="4434840"/>
          </a:xfrm>
        </p:spPr>
        <p:txBody>
          <a:bodyPr/>
          <a:lstStyle/>
          <a:p>
            <a:pPr>
              <a:lnSpc>
                <a:spcPct val="100000"/>
              </a:lnSpc>
              <a:spcBef>
                <a:spcPts val="0"/>
              </a:spcBef>
              <a:spcAft>
                <a:spcPts val="0"/>
              </a:spcAft>
            </a:pPr>
            <a:r>
              <a:rPr lang="en-GB" sz="2000" b="1" dirty="0">
                <a:solidFill>
                  <a:srgbClr val="0077E3"/>
                </a:solidFill>
              </a:rPr>
              <a:t>Airless spray application</a:t>
            </a:r>
          </a:p>
          <a:p>
            <a:pPr>
              <a:lnSpc>
                <a:spcPct val="100000"/>
              </a:lnSpc>
              <a:spcBef>
                <a:spcPts val="0"/>
              </a:spcBef>
              <a:spcAft>
                <a:spcPts val="0"/>
              </a:spcAft>
            </a:pPr>
            <a:endParaRPr lang="en-GB" sz="1600" dirty="0"/>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Approximately 30 times quicker than by brush</a:t>
            </a:r>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No air or air compressor required</a:t>
            </a:r>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No need to adjust the paint viscosity before  application</a:t>
            </a:r>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Lower overspray</a:t>
            </a:r>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Thicker, more even application</a:t>
            </a:r>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More suitable for larger areas</a:t>
            </a:r>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Hazardous</a:t>
            </a:r>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Increased material volume – spraying uses about 33% more paint than a roller</a:t>
            </a:r>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Cannot be touched up</a:t>
            </a:r>
          </a:p>
          <a:p>
            <a:pPr marL="285750" indent="-285750">
              <a:lnSpc>
                <a:spcPct val="100000"/>
              </a:lnSpc>
              <a:spcBef>
                <a:spcPts val="0"/>
              </a:spcBef>
              <a:spcAft>
                <a:spcPts val="0"/>
              </a:spcAft>
              <a:buClr>
                <a:srgbClr val="0077E3"/>
              </a:buClr>
              <a:buFont typeface="Arial" panose="020B0604020202020204" pitchFamily="34" charset="0"/>
              <a:buChar char="•"/>
            </a:pPr>
            <a:r>
              <a:rPr lang="en-GB" sz="1600" dirty="0"/>
              <a:t>Expensive equipment cost initially</a:t>
            </a:r>
          </a:p>
        </p:txBody>
      </p:sp>
    </p:spTree>
    <p:extLst>
      <p:ext uri="{BB962C8B-B14F-4D97-AF65-F5344CB8AC3E}">
        <p14:creationId xmlns:p14="http://schemas.microsoft.com/office/powerpoint/2010/main" val="1313200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008000"/>
            <a:ext cx="8438606" cy="382588"/>
          </a:xfrm>
        </p:spPr>
        <p:txBody>
          <a:bodyPr/>
          <a:lstStyle/>
          <a:p>
            <a:r>
              <a:rPr lang="en-US" dirty="0"/>
              <a:t>Session objectives</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562706" y="1661744"/>
            <a:ext cx="7965831" cy="3675188"/>
          </a:xfrm>
          <a:prstGeom prst="rect">
            <a:avLst/>
          </a:prstGeom>
          <a:noFill/>
          <a:ln>
            <a:no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en-US" kern="0" dirty="0"/>
              <a:t>At the end of the session learners will be able to:</a:t>
            </a:r>
          </a:p>
          <a:p>
            <a:pPr marL="285750" indent="-285750">
              <a:lnSpc>
                <a:spcPct val="100000"/>
              </a:lnSpc>
              <a:spcBef>
                <a:spcPts val="0"/>
              </a:spcBef>
              <a:spcAft>
                <a:spcPts val="0"/>
              </a:spcAft>
              <a:buClr>
                <a:schemeClr val="dk1"/>
              </a:buClr>
              <a:buSzPts val="1800"/>
              <a:buFont typeface="Arial" panose="020B0604020202020204" pitchFamily="34" charset="0"/>
              <a:buChar char="•"/>
            </a:pPr>
            <a:endParaRPr lang="en-US" kern="0" dirty="0"/>
          </a:p>
          <a:p>
            <a:pPr marL="285750" indent="-285750">
              <a:lnSpc>
                <a:spcPct val="100000"/>
              </a:lnSpc>
              <a:spcBef>
                <a:spcPts val="0"/>
              </a:spcBef>
              <a:spcAft>
                <a:spcPts val="0"/>
              </a:spcAft>
              <a:buClr>
                <a:schemeClr val="dk1"/>
              </a:buClr>
              <a:buSzPts val="1800"/>
              <a:buFont typeface="Arial" panose="020B0604020202020204" pitchFamily="34" charset="0"/>
              <a:buChar char="•"/>
            </a:pPr>
            <a:r>
              <a:rPr lang="en-US" kern="0" dirty="0"/>
              <a:t>identify the different </a:t>
            </a:r>
            <a:r>
              <a:rPr lang="en-US" b="1" kern="0" dirty="0"/>
              <a:t>materials,</a:t>
            </a:r>
            <a:r>
              <a:rPr lang="en-US" kern="0" dirty="0"/>
              <a:t> </a:t>
            </a:r>
            <a:r>
              <a:rPr lang="en-US" b="1" kern="0" dirty="0"/>
              <a:t>tools</a:t>
            </a:r>
            <a:r>
              <a:rPr lang="en-US" kern="0" dirty="0"/>
              <a:t> and </a:t>
            </a:r>
            <a:r>
              <a:rPr lang="en-US" b="1" kern="0" dirty="0"/>
              <a:t>techniques</a:t>
            </a:r>
            <a:r>
              <a:rPr lang="en-US" kern="0" dirty="0"/>
              <a:t> used in the painting and decorating trade post-1919.</a:t>
            </a:r>
          </a:p>
        </p:txBody>
      </p:sp>
    </p:spTree>
    <p:extLst>
      <p:ext uri="{BB962C8B-B14F-4D97-AF65-F5344CB8AC3E}">
        <p14:creationId xmlns:p14="http://schemas.microsoft.com/office/powerpoint/2010/main" val="4894055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199" y="941369"/>
            <a:ext cx="8229600" cy="369528"/>
          </a:xfrm>
        </p:spPr>
        <p:txBody>
          <a:bodyPr/>
          <a:lstStyle/>
          <a:p>
            <a:r>
              <a:rPr lang="en-GB" dirty="0">
                <a:latin typeface="+mn-lt"/>
              </a:rPr>
              <a:t>Post-1919 paint application techniques</a:t>
            </a:r>
          </a:p>
        </p:txBody>
      </p:sp>
      <p:sp>
        <p:nvSpPr>
          <p:cNvPr id="5" name="Content Placeholder 4"/>
          <p:cNvSpPr>
            <a:spLocks noGrp="1"/>
          </p:cNvSpPr>
          <p:nvPr>
            <p:ph sz="half" idx="1"/>
          </p:nvPr>
        </p:nvSpPr>
        <p:spPr>
          <a:xfrm>
            <a:off x="457199" y="1772715"/>
            <a:ext cx="4975935" cy="4434840"/>
          </a:xfrm>
        </p:spPr>
        <p:txBody>
          <a:bodyPr/>
          <a:lstStyle/>
          <a:p>
            <a:pPr>
              <a:lnSpc>
                <a:spcPct val="100000"/>
              </a:lnSpc>
              <a:spcBef>
                <a:spcPts val="0"/>
              </a:spcBef>
              <a:spcAft>
                <a:spcPts val="0"/>
              </a:spcAft>
            </a:pPr>
            <a:r>
              <a:rPr lang="en-GB" sz="2000" b="1" dirty="0">
                <a:solidFill>
                  <a:srgbClr val="0077E3"/>
                </a:solidFill>
              </a:rPr>
              <a:t>Electrostatic spray system</a:t>
            </a:r>
          </a:p>
          <a:p>
            <a:pPr>
              <a:lnSpc>
                <a:spcPct val="100000"/>
              </a:lnSpc>
              <a:spcBef>
                <a:spcPts val="0"/>
              </a:spcBef>
              <a:spcAft>
                <a:spcPts val="0"/>
              </a:spcAft>
            </a:pPr>
            <a:endParaRPr lang="en-GB"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sz="2000" dirty="0"/>
              <a:t>In electrostatic spraying (or powder coating), the equipment charges the paint particles with high voltage, causing them to be attracted to the surface to be coated and to actually wrap around it, which increases transfer efficiency.</a:t>
            </a:r>
          </a:p>
          <a:p>
            <a:pPr marL="342900" indent="-342900">
              <a:lnSpc>
                <a:spcPct val="100000"/>
              </a:lnSpc>
              <a:spcBef>
                <a:spcPts val="0"/>
              </a:spcBef>
              <a:spcAft>
                <a:spcPts val="0"/>
              </a:spcAft>
              <a:buClr>
                <a:srgbClr val="0077E3"/>
              </a:buClr>
              <a:buFont typeface="Arial" panose="020B0604020202020204" pitchFamily="34" charset="0"/>
              <a:buChar char="•"/>
            </a:pPr>
            <a:endParaRPr lang="en-GB" sz="2000" dirty="0"/>
          </a:p>
          <a:p>
            <a:pPr marL="342900" indent="-342900">
              <a:lnSpc>
                <a:spcPct val="100000"/>
              </a:lnSpc>
              <a:spcBef>
                <a:spcPts val="0"/>
              </a:spcBef>
              <a:spcAft>
                <a:spcPts val="0"/>
              </a:spcAft>
              <a:buClr>
                <a:srgbClr val="0077E3"/>
              </a:buClr>
              <a:buFont typeface="Arial" panose="020B0604020202020204" pitchFamily="34" charset="0"/>
              <a:buChar char="•"/>
            </a:pPr>
            <a:r>
              <a:rPr lang="en-GB" sz="2000" dirty="0"/>
              <a:t>The object being painted receives an opposite charge or is grounded. </a:t>
            </a:r>
          </a:p>
        </p:txBody>
      </p:sp>
      <p:sp>
        <p:nvSpPr>
          <p:cNvPr id="3" name="TextBox 2">
            <a:extLst>
              <a:ext uri="{FF2B5EF4-FFF2-40B4-BE49-F238E27FC236}">
                <a16:creationId xmlns:a16="http://schemas.microsoft.com/office/drawing/2014/main" id="{695BDD87-C834-7C37-5942-535588436A9E}"/>
              </a:ext>
            </a:extLst>
          </p:cNvPr>
          <p:cNvSpPr txBox="1"/>
          <p:nvPr/>
        </p:nvSpPr>
        <p:spPr>
          <a:xfrm>
            <a:off x="5999871" y="3493357"/>
            <a:ext cx="2398541" cy="400110"/>
          </a:xfrm>
          <a:prstGeom prst="rect">
            <a:avLst/>
          </a:prstGeom>
          <a:noFill/>
          <a:ln>
            <a:solidFill>
              <a:schemeClr val="tx1"/>
            </a:solidFill>
          </a:ln>
        </p:spPr>
        <p:txBody>
          <a:bodyPr wrap="square">
            <a:spAutoFit/>
          </a:bodyPr>
          <a:lstStyle/>
          <a:p>
            <a:pPr algn="ctr"/>
            <a:r>
              <a:rPr lang="en-GB" dirty="0">
                <a:hlinkClick r:id="rId3"/>
              </a:rPr>
              <a:t>Example image</a:t>
            </a:r>
            <a:endParaRPr lang="en-GB" dirty="0"/>
          </a:p>
        </p:txBody>
      </p:sp>
    </p:spTree>
    <p:extLst>
      <p:ext uri="{BB962C8B-B14F-4D97-AF65-F5344CB8AC3E}">
        <p14:creationId xmlns:p14="http://schemas.microsoft.com/office/powerpoint/2010/main" val="2368355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a:t>
            </a:r>
          </a:p>
        </p:txBody>
      </p:sp>
      <p:sp>
        <p:nvSpPr>
          <p:cNvPr id="3" name="Content Placeholder 2"/>
          <p:cNvSpPr>
            <a:spLocks noGrp="1"/>
          </p:cNvSpPr>
          <p:nvPr>
            <p:ph sz="quarter" idx="10"/>
          </p:nvPr>
        </p:nvSpPr>
        <p:spPr>
          <a:xfrm>
            <a:off x="457200" y="1512001"/>
            <a:ext cx="4220817" cy="4223782"/>
          </a:xfrm>
        </p:spPr>
        <p:txBody>
          <a:bodyPr/>
          <a:lstStyle/>
          <a:p>
            <a:pPr>
              <a:lnSpc>
                <a:spcPct val="100000"/>
              </a:lnSpc>
              <a:spcBef>
                <a:spcPts val="0"/>
              </a:spcBef>
              <a:spcAft>
                <a:spcPts val="0"/>
              </a:spcAft>
            </a:pPr>
            <a:r>
              <a:rPr lang="en-GB" sz="1700" dirty="0"/>
              <a:t>Post-1919 home design and painting and decorating style was Art Deco and Bauhaus inspired.</a:t>
            </a:r>
          </a:p>
          <a:p>
            <a:pPr>
              <a:lnSpc>
                <a:spcPct val="100000"/>
              </a:lnSpc>
              <a:spcBef>
                <a:spcPts val="0"/>
              </a:spcBef>
              <a:spcAft>
                <a:spcPts val="0"/>
              </a:spcAft>
            </a:pPr>
            <a:endParaRPr lang="en-GB" sz="1700" dirty="0"/>
          </a:p>
          <a:p>
            <a:pPr>
              <a:lnSpc>
                <a:spcPct val="100000"/>
              </a:lnSpc>
              <a:spcBef>
                <a:spcPts val="0"/>
              </a:spcBef>
              <a:spcAft>
                <a:spcPts val="0"/>
              </a:spcAft>
            </a:pPr>
            <a:r>
              <a:rPr lang="en-GB" sz="1700" dirty="0"/>
              <a:t>As the different types of paint available evolved to include emulsions, the colours available for the home increased dramatically.</a:t>
            </a:r>
          </a:p>
          <a:p>
            <a:pPr>
              <a:lnSpc>
                <a:spcPct val="100000"/>
              </a:lnSpc>
              <a:spcBef>
                <a:spcPts val="0"/>
              </a:spcBef>
              <a:spcAft>
                <a:spcPts val="0"/>
              </a:spcAft>
            </a:pPr>
            <a:endParaRPr lang="en-GB" sz="1700" dirty="0"/>
          </a:p>
          <a:p>
            <a:pPr>
              <a:lnSpc>
                <a:spcPct val="100000"/>
              </a:lnSpc>
              <a:spcBef>
                <a:spcPts val="0"/>
              </a:spcBef>
              <a:spcAft>
                <a:spcPts val="0"/>
              </a:spcAft>
            </a:pPr>
            <a:r>
              <a:rPr lang="en-GB" sz="1700" dirty="0"/>
              <a:t>The use of wallpaper increased as printing became mechanical and was mass produced, which made it readily available.</a:t>
            </a:r>
          </a:p>
          <a:p>
            <a:pPr>
              <a:lnSpc>
                <a:spcPct val="100000"/>
              </a:lnSpc>
              <a:spcBef>
                <a:spcPts val="0"/>
              </a:spcBef>
              <a:spcAft>
                <a:spcPts val="0"/>
              </a:spcAft>
            </a:pPr>
            <a:endParaRPr lang="en-GB" sz="1700" dirty="0"/>
          </a:p>
          <a:p>
            <a:pPr>
              <a:lnSpc>
                <a:spcPct val="100000"/>
              </a:lnSpc>
              <a:spcBef>
                <a:spcPts val="0"/>
              </a:spcBef>
              <a:spcAft>
                <a:spcPts val="0"/>
              </a:spcAft>
            </a:pPr>
            <a:r>
              <a:rPr lang="en-GB" sz="1700" dirty="0"/>
              <a:t>Power tools were becoming more popular and more efficient during the preparation process.</a:t>
            </a:r>
          </a:p>
          <a:p>
            <a:pPr>
              <a:lnSpc>
                <a:spcPct val="100000"/>
              </a:lnSpc>
              <a:spcBef>
                <a:spcPts val="0"/>
              </a:spcBef>
              <a:spcAft>
                <a:spcPts val="0"/>
              </a:spcAft>
            </a:pPr>
            <a:endParaRPr lang="en-GB" sz="1600" dirty="0"/>
          </a:p>
        </p:txBody>
      </p:sp>
      <p:pic>
        <p:nvPicPr>
          <p:cNvPr id="4" name="Picture 3" descr="A desk and chair next to a pink wall&#10;&#10;Description automatically generated">
            <a:extLst>
              <a:ext uri="{FF2B5EF4-FFF2-40B4-BE49-F238E27FC236}">
                <a16:creationId xmlns:a16="http://schemas.microsoft.com/office/drawing/2014/main" id="{E832D3E2-E361-5184-5AD3-DB698AE3BD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35826" y="3150690"/>
            <a:ext cx="3498617" cy="2332411"/>
          </a:xfrm>
          <a:prstGeom prst="rect">
            <a:avLst/>
          </a:prstGeom>
        </p:spPr>
      </p:pic>
    </p:spTree>
    <p:extLst>
      <p:ext uri="{BB962C8B-B14F-4D97-AF65-F5344CB8AC3E}">
        <p14:creationId xmlns:p14="http://schemas.microsoft.com/office/powerpoint/2010/main" val="1019578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35" y="1005177"/>
            <a:ext cx="8438606" cy="382588"/>
          </a:xfrm>
        </p:spPr>
        <p:txBody>
          <a:bodyPr/>
          <a:lstStyle/>
          <a:p>
            <a:r>
              <a:rPr lang="en-US" dirty="0"/>
              <a:t>Post-1919 paint material types </a:t>
            </a:r>
            <a:r>
              <a:rPr lang="en-US" b="0" dirty="0"/>
              <a:t>(interior) </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92370" y="1550189"/>
            <a:ext cx="7922760" cy="4220295"/>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Non-vinyl emulsions</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US" sz="1800" kern="0" dirty="0">
                <a:solidFill>
                  <a:srgbClr val="000000"/>
                </a:solidFill>
                <a:latin typeface="Arial" pitchFamily="-105" charset="0"/>
                <a:ea typeface="ＭＳ Ｐゴシック" pitchFamily="-105" charset="-128"/>
              </a:rPr>
              <a:t>Original non-vinyl emulsions</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8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Vinyl emulsions</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US" sz="1800" kern="0" dirty="0">
                <a:solidFill>
                  <a:srgbClr val="000000"/>
                </a:solidFill>
                <a:latin typeface="Arial" pitchFamily="-105" charset="0"/>
                <a:ea typeface="ＭＳ Ｐゴシック" pitchFamily="-105" charset="-128"/>
              </a:rPr>
              <a:t>Vinyl matt, silk and mid-sheen emulsions replaced the non-vinyl versions</a:t>
            </a:r>
          </a:p>
          <a:p>
            <a:pPr lvl="0" eaLnBrk="1" hangingPunct="1">
              <a:lnSpc>
                <a:spcPct val="100000"/>
              </a:lnSpc>
              <a:spcBef>
                <a:spcPts val="0"/>
              </a:spcBef>
              <a:spcAft>
                <a:spcPts val="0"/>
              </a:spcAft>
              <a:buClr>
                <a:srgbClr val="000000"/>
              </a:buClr>
              <a:buSzPts val="1800"/>
            </a:pPr>
            <a:endParaRPr lang="en-US" sz="18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Alkyd coatings</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US" sz="1800" kern="0" dirty="0">
                <a:solidFill>
                  <a:srgbClr val="000000"/>
                </a:solidFill>
                <a:latin typeface="Arial" pitchFamily="-105" charset="0"/>
                <a:ea typeface="ＭＳ Ｐゴシック" pitchFamily="-105" charset="-128"/>
              </a:rPr>
              <a:t>Alkyd coatings modified with linseed oil</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8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GB" b="1" kern="0" dirty="0">
                <a:solidFill>
                  <a:srgbClr val="0077E3"/>
                </a:solidFill>
                <a:latin typeface="Arial" pitchFamily="-105" charset="0"/>
                <a:ea typeface="ＭＳ Ｐゴシック" pitchFamily="-105" charset="-128"/>
              </a:rPr>
              <a:t>Clear varnishes</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GB" sz="1800" kern="0" dirty="0">
                <a:solidFill>
                  <a:srgbClr val="000000"/>
                </a:solidFill>
                <a:latin typeface="Arial" pitchFamily="-105" charset="0"/>
                <a:ea typeface="ＭＳ Ｐゴシック" pitchFamily="-105" charset="-128"/>
              </a:rPr>
              <a:t>Polyurethane and alkyd varnishes</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GB" sz="18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GB" sz="1800" b="1" kern="0" dirty="0">
                <a:solidFill>
                  <a:srgbClr val="000000"/>
                </a:solidFill>
                <a:latin typeface="Arial" pitchFamily="-105" charset="0"/>
                <a:ea typeface="ＭＳ Ｐゴシック" pitchFamily="-105" charset="-128"/>
              </a:rPr>
              <a:t>The use of lead in paint manufacture was banned in 1992.</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GB" sz="18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endParaRPr lang="en-US" sz="18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8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8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800" kern="0" dirty="0">
              <a:solidFill>
                <a:srgbClr val="000000"/>
              </a:solidFill>
              <a:latin typeface="Arial" pitchFamily="-105" charset="0"/>
              <a:ea typeface="ＭＳ Ｐゴシック" pitchFamily="-105" charset="-128"/>
            </a:endParaRP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sz="1800" kern="0" dirty="0"/>
          </a:p>
        </p:txBody>
      </p:sp>
    </p:spTree>
    <p:extLst>
      <p:ext uri="{BB962C8B-B14F-4D97-AF65-F5344CB8AC3E}">
        <p14:creationId xmlns:p14="http://schemas.microsoft.com/office/powerpoint/2010/main" val="526207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35" y="1005177"/>
            <a:ext cx="8438606" cy="382588"/>
          </a:xfrm>
        </p:spPr>
        <p:txBody>
          <a:bodyPr/>
          <a:lstStyle/>
          <a:p>
            <a:r>
              <a:rPr lang="en-US" dirty="0"/>
              <a:t>Post-1919 paint material types </a:t>
            </a:r>
            <a:r>
              <a:rPr lang="en-US" b="0" dirty="0"/>
              <a:t>(exterior) </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92370" y="1550190"/>
            <a:ext cx="5267162" cy="3894994"/>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Masonry paint</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US" sz="1600" kern="0" dirty="0">
                <a:solidFill>
                  <a:srgbClr val="000000"/>
                </a:solidFill>
                <a:latin typeface="Arial" pitchFamily="-105" charset="0"/>
                <a:ea typeface="ＭＳ Ｐゴシック" pitchFamily="-105" charset="-128"/>
              </a:rPr>
              <a:t>Acrylic exterior emulsions</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US" sz="1600" kern="0" dirty="0">
                <a:solidFill>
                  <a:srgbClr val="000000"/>
                </a:solidFill>
                <a:latin typeface="Arial" pitchFamily="-105" charset="0"/>
                <a:ea typeface="ＭＳ Ｐゴシック" pitchFamily="-105" charset="-128"/>
              </a:rPr>
              <a:t>Solvent-based </a:t>
            </a:r>
            <a:r>
              <a:rPr lang="en-US" sz="1600" kern="0" dirty="0" err="1">
                <a:solidFill>
                  <a:srgbClr val="000000"/>
                </a:solidFill>
                <a:latin typeface="Arial" pitchFamily="-105" charset="0"/>
                <a:ea typeface="ＭＳ Ｐゴシック" pitchFamily="-105" charset="-128"/>
              </a:rPr>
              <a:t>pliolite</a:t>
            </a:r>
            <a:r>
              <a:rPr lang="en-US" sz="1600" kern="0" dirty="0">
                <a:solidFill>
                  <a:srgbClr val="000000"/>
                </a:solidFill>
                <a:latin typeface="Arial" pitchFamily="-105" charset="0"/>
                <a:ea typeface="ＭＳ Ｐゴシック" pitchFamily="-105" charset="-128"/>
              </a:rPr>
              <a:t> resin coatings</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Exterior gloss</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US" sz="1600" kern="0" dirty="0">
                <a:solidFill>
                  <a:srgbClr val="000000"/>
                </a:solidFill>
                <a:latin typeface="Arial" pitchFamily="-105" charset="0"/>
                <a:ea typeface="ＭＳ Ｐゴシック" pitchFamily="-105" charset="-128"/>
              </a:rPr>
              <a:t>Alkyd coatings modified with linseed oil.</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GB" b="1" kern="0" dirty="0">
                <a:solidFill>
                  <a:srgbClr val="0077E3"/>
                </a:solidFill>
                <a:latin typeface="Arial" pitchFamily="-105" charset="0"/>
                <a:ea typeface="ＭＳ Ｐゴシック" pitchFamily="-105" charset="-128"/>
              </a:rPr>
              <a:t>Clear varnish</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Alkyd exterior varnishes</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GB"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GB" b="1" kern="0" dirty="0">
                <a:solidFill>
                  <a:srgbClr val="0077E3"/>
                </a:solidFill>
                <a:latin typeface="Arial" pitchFamily="-105" charset="0"/>
                <a:ea typeface="ＭＳ Ｐゴシック" pitchFamily="-105" charset="-128"/>
              </a:rPr>
              <a:t>Preservative </a:t>
            </a:r>
            <a:r>
              <a:rPr lang="en-GB" b="1" kern="0" dirty="0" err="1">
                <a:solidFill>
                  <a:srgbClr val="0077E3"/>
                </a:solidFill>
                <a:latin typeface="Arial" pitchFamily="-105" charset="0"/>
                <a:ea typeface="ＭＳ Ｐゴシック" pitchFamily="-105" charset="-128"/>
              </a:rPr>
              <a:t>woodstain</a:t>
            </a:r>
            <a:endParaRPr lang="en-GB" b="1" kern="0" dirty="0">
              <a:solidFill>
                <a:srgbClr val="0077E3"/>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Alkyd exterior preservative</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GB"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GB" b="1" kern="0" dirty="0">
                <a:solidFill>
                  <a:srgbClr val="0077E3"/>
                </a:solidFill>
                <a:latin typeface="Arial" pitchFamily="-105" charset="0"/>
                <a:ea typeface="ＭＳ Ｐゴシック" pitchFamily="-105" charset="-128"/>
              </a:rPr>
              <a:t>Protective </a:t>
            </a:r>
            <a:r>
              <a:rPr lang="en-GB" b="1" kern="0" dirty="0" err="1">
                <a:solidFill>
                  <a:srgbClr val="0077E3"/>
                </a:solidFill>
                <a:latin typeface="Arial" pitchFamily="-105" charset="0"/>
                <a:ea typeface="ＭＳ Ｐゴシック" pitchFamily="-105" charset="-128"/>
              </a:rPr>
              <a:t>woodstain</a:t>
            </a:r>
            <a:endParaRPr lang="en-GB" b="1" kern="0" dirty="0">
              <a:solidFill>
                <a:srgbClr val="0077E3"/>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GB" sz="1600" kern="0" dirty="0">
                <a:solidFill>
                  <a:srgbClr val="000000"/>
                </a:solidFill>
                <a:latin typeface="Arial" pitchFamily="-105" charset="0"/>
                <a:ea typeface="ＭＳ Ｐゴシック" pitchFamily="-105" charset="-128"/>
              </a:rPr>
              <a:t>Alkyd exterior </a:t>
            </a:r>
            <a:r>
              <a:rPr lang="en-GB" sz="1600" kern="0" dirty="0" err="1">
                <a:solidFill>
                  <a:srgbClr val="000000"/>
                </a:solidFill>
                <a:latin typeface="Arial" pitchFamily="-105" charset="0"/>
                <a:ea typeface="ＭＳ Ｐゴシック" pitchFamily="-105" charset="-128"/>
              </a:rPr>
              <a:t>woodstain</a:t>
            </a:r>
            <a:endParaRPr lang="en-GB" sz="16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endParaRPr lang="en-US" sz="16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6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6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600" kern="0" dirty="0">
              <a:solidFill>
                <a:srgbClr val="000000"/>
              </a:solidFill>
              <a:latin typeface="Arial" pitchFamily="-105" charset="0"/>
              <a:ea typeface="ＭＳ Ｐゴシック" pitchFamily="-105" charset="-128"/>
            </a:endParaRP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sz="1600" kern="0" dirty="0"/>
          </a:p>
        </p:txBody>
      </p:sp>
      <p:pic>
        <p:nvPicPr>
          <p:cNvPr id="13" name="Picture 3">
            <a:extLst>
              <a:ext uri="{FF2B5EF4-FFF2-40B4-BE49-F238E27FC236}">
                <a16:creationId xmlns:a16="http://schemas.microsoft.com/office/drawing/2014/main" id="{7EB9C9B7-426B-47DD-81D4-5DE1F2E67D8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09818" y="4007575"/>
            <a:ext cx="1641568" cy="1632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4" descr="Related image">
            <a:extLst>
              <a:ext uri="{FF2B5EF4-FFF2-40B4-BE49-F238E27FC236}">
                <a16:creationId xmlns:a16="http://schemas.microsoft.com/office/drawing/2014/main" id="{C55ABB3A-9E5B-40B2-9124-15F6095A4CF3}"/>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76351" y="4023711"/>
            <a:ext cx="1548715" cy="1610663"/>
          </a:xfrm>
          <a:prstGeom prst="rect">
            <a:avLst/>
          </a:prstGeom>
          <a:noFill/>
        </p:spPr>
      </p:pic>
      <p:pic>
        <p:nvPicPr>
          <p:cNvPr id="1026" name="Picture 2">
            <a:extLst>
              <a:ext uri="{FF2B5EF4-FFF2-40B4-BE49-F238E27FC236}">
                <a16:creationId xmlns:a16="http://schemas.microsoft.com/office/drawing/2014/main" id="{2E5A3E33-FC03-65EE-41A0-5C9ACD74139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587242" y="2229632"/>
            <a:ext cx="2128287" cy="1418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222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a:xfrm>
            <a:off x="533400" y="989042"/>
            <a:ext cx="8229600" cy="469489"/>
          </a:xfrm>
        </p:spPr>
        <p:txBody>
          <a:bodyPr/>
          <a:lstStyle/>
          <a:p>
            <a:r>
              <a:rPr lang="en-US" dirty="0"/>
              <a:t>Post-1919 paint manufacture </a:t>
            </a:r>
            <a:r>
              <a:rPr lang="en-US" b="0" dirty="0"/>
              <a:t>(water-based paint)</a:t>
            </a:r>
            <a:endParaRPr lang="en-GB" altLang="en-US" sz="1400" b="0" dirty="0">
              <a:solidFill>
                <a:srgbClr val="FF411B"/>
              </a:solidFill>
            </a:endParaRPr>
          </a:p>
        </p:txBody>
      </p:sp>
      <p:sp>
        <p:nvSpPr>
          <p:cNvPr id="4" name="Rectangle 3">
            <a:extLst>
              <a:ext uri="{FF2B5EF4-FFF2-40B4-BE49-F238E27FC236}">
                <a16:creationId xmlns:a16="http://schemas.microsoft.com/office/drawing/2014/main" id="{D6C353FF-F3B6-431F-B1AD-CD1642D8A47E}"/>
              </a:ext>
            </a:extLst>
          </p:cNvPr>
          <p:cNvSpPr/>
          <p:nvPr/>
        </p:nvSpPr>
        <p:spPr>
          <a:xfrm>
            <a:off x="1984545" y="3153045"/>
            <a:ext cx="1007786" cy="1061352"/>
          </a:xfrm>
          <a:prstGeom prst="rect">
            <a:avLst/>
          </a:prstGeom>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000" dirty="0">
                <a:solidFill>
                  <a:schemeClr val="tx1"/>
                </a:solidFill>
              </a:rPr>
              <a:t>Mix a base containing extenders, pigments, preservatives and water.</a:t>
            </a:r>
          </a:p>
        </p:txBody>
      </p:sp>
      <p:sp>
        <p:nvSpPr>
          <p:cNvPr id="3" name="Down Arrow 2"/>
          <p:cNvSpPr/>
          <p:nvPr/>
        </p:nvSpPr>
        <p:spPr>
          <a:xfrm rot="16200000">
            <a:off x="1527403" y="3477400"/>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4149A93A-458A-4E1B-AE74-B6B5A6DA8EE3}"/>
              </a:ext>
            </a:extLst>
          </p:cNvPr>
          <p:cNvSpPr/>
          <p:nvPr/>
        </p:nvSpPr>
        <p:spPr>
          <a:xfrm>
            <a:off x="3258129" y="3161411"/>
            <a:ext cx="701446" cy="1061352"/>
          </a:xfrm>
          <a:prstGeom prst="rect">
            <a:avLst/>
          </a:prstGeom>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000" dirty="0">
                <a:solidFill>
                  <a:schemeClr val="tx1"/>
                </a:solidFill>
              </a:rPr>
              <a:t>Disperse at high speed.</a:t>
            </a:r>
          </a:p>
        </p:txBody>
      </p:sp>
      <p:sp>
        <p:nvSpPr>
          <p:cNvPr id="17" name="Down Arrow 2">
            <a:extLst>
              <a:ext uri="{FF2B5EF4-FFF2-40B4-BE49-F238E27FC236}">
                <a16:creationId xmlns:a16="http://schemas.microsoft.com/office/drawing/2014/main" id="{82B45833-56A6-43E2-8FFB-666F30F6C9D6}"/>
              </a:ext>
            </a:extLst>
          </p:cNvPr>
          <p:cNvSpPr/>
          <p:nvPr/>
        </p:nvSpPr>
        <p:spPr>
          <a:xfrm rot="16200000">
            <a:off x="2816352" y="3500715"/>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F781F613-55A4-47D9-93AD-F31D8D60BBF0}"/>
              </a:ext>
            </a:extLst>
          </p:cNvPr>
          <p:cNvSpPr/>
          <p:nvPr/>
        </p:nvSpPr>
        <p:spPr>
          <a:xfrm>
            <a:off x="4207506" y="3153045"/>
            <a:ext cx="668574" cy="1061352"/>
          </a:xfrm>
          <a:prstGeom prst="rect">
            <a:avLst/>
          </a:prstGeom>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000" dirty="0">
                <a:solidFill>
                  <a:schemeClr val="tx1"/>
                </a:solidFill>
              </a:rPr>
              <a:t>Transfer base to finishing tank.</a:t>
            </a:r>
          </a:p>
        </p:txBody>
      </p:sp>
      <p:sp>
        <p:nvSpPr>
          <p:cNvPr id="20" name="Down Arrow 2">
            <a:extLst>
              <a:ext uri="{FF2B5EF4-FFF2-40B4-BE49-F238E27FC236}">
                <a16:creationId xmlns:a16="http://schemas.microsoft.com/office/drawing/2014/main" id="{F06B8DBC-DFDA-43BD-95BB-8B7EB9574D18}"/>
              </a:ext>
            </a:extLst>
          </p:cNvPr>
          <p:cNvSpPr/>
          <p:nvPr/>
        </p:nvSpPr>
        <p:spPr>
          <a:xfrm rot="16200000">
            <a:off x="3766072" y="3557862"/>
            <a:ext cx="705834" cy="320634"/>
          </a:xfrm>
          <a:prstGeom prst="downArrow">
            <a:avLst>
              <a:gd name="adj1" fmla="val 50000"/>
              <a:gd name="adj2" fmla="val 50000"/>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2C514D03-2C5F-41EA-9242-B9C76E952E9D}"/>
              </a:ext>
            </a:extLst>
          </p:cNvPr>
          <p:cNvSpPr/>
          <p:nvPr/>
        </p:nvSpPr>
        <p:spPr>
          <a:xfrm>
            <a:off x="5194907" y="3153045"/>
            <a:ext cx="805621" cy="1061352"/>
          </a:xfrm>
          <a:prstGeom prst="rect">
            <a:avLst/>
          </a:prstGeom>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000" dirty="0">
                <a:solidFill>
                  <a:schemeClr val="tx1"/>
                </a:solidFill>
              </a:rPr>
              <a:t>Add vinyl      copolymer.</a:t>
            </a:r>
          </a:p>
        </p:txBody>
      </p:sp>
      <p:sp>
        <p:nvSpPr>
          <p:cNvPr id="22" name="Down Arrow 2">
            <a:extLst>
              <a:ext uri="{FF2B5EF4-FFF2-40B4-BE49-F238E27FC236}">
                <a16:creationId xmlns:a16="http://schemas.microsoft.com/office/drawing/2014/main" id="{3E817DDB-0EFC-4D82-98CF-EC954B89D8F4}"/>
              </a:ext>
            </a:extLst>
          </p:cNvPr>
          <p:cNvSpPr/>
          <p:nvPr/>
        </p:nvSpPr>
        <p:spPr>
          <a:xfrm rot="16200000">
            <a:off x="4719583" y="3531769"/>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3" name="Down Arrow 2">
            <a:extLst>
              <a:ext uri="{FF2B5EF4-FFF2-40B4-BE49-F238E27FC236}">
                <a16:creationId xmlns:a16="http://schemas.microsoft.com/office/drawing/2014/main" id="{A26A212A-D781-4D81-BD4E-D4BA1539BFE6}"/>
              </a:ext>
            </a:extLst>
          </p:cNvPr>
          <p:cNvSpPr/>
          <p:nvPr/>
        </p:nvSpPr>
        <p:spPr>
          <a:xfrm>
            <a:off x="5271401" y="2859976"/>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E76AA967-9483-4B11-BA2E-A1F3FE94CCEC}"/>
              </a:ext>
            </a:extLst>
          </p:cNvPr>
          <p:cNvSpPr/>
          <p:nvPr/>
        </p:nvSpPr>
        <p:spPr>
          <a:xfrm>
            <a:off x="6225701" y="3153045"/>
            <a:ext cx="795636" cy="1061352"/>
          </a:xfrm>
          <a:prstGeom prst="rect">
            <a:avLst/>
          </a:prstGeom>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000" dirty="0">
                <a:solidFill>
                  <a:schemeClr val="tx1"/>
                </a:solidFill>
              </a:rPr>
              <a:t>Add    coloured pigments, then test colour.</a:t>
            </a:r>
          </a:p>
        </p:txBody>
      </p:sp>
      <p:sp>
        <p:nvSpPr>
          <p:cNvPr id="26" name="Down Arrow 2">
            <a:extLst>
              <a:ext uri="{FF2B5EF4-FFF2-40B4-BE49-F238E27FC236}">
                <a16:creationId xmlns:a16="http://schemas.microsoft.com/office/drawing/2014/main" id="{FC7E4803-DB73-427A-98BE-2445C9ADFB8E}"/>
              </a:ext>
            </a:extLst>
          </p:cNvPr>
          <p:cNvSpPr/>
          <p:nvPr/>
        </p:nvSpPr>
        <p:spPr>
          <a:xfrm rot="16200000">
            <a:off x="5824037" y="3536869"/>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7" name="Down Arrow 2">
            <a:extLst>
              <a:ext uri="{FF2B5EF4-FFF2-40B4-BE49-F238E27FC236}">
                <a16:creationId xmlns:a16="http://schemas.microsoft.com/office/drawing/2014/main" id="{8A6ED34B-09A5-45F1-99C3-47FFDA0295D3}"/>
              </a:ext>
            </a:extLst>
          </p:cNvPr>
          <p:cNvSpPr/>
          <p:nvPr/>
        </p:nvSpPr>
        <p:spPr>
          <a:xfrm rot="16200000">
            <a:off x="6930908" y="3506046"/>
            <a:ext cx="653648" cy="476451"/>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8" name="Down Arrow 2">
            <a:extLst>
              <a:ext uri="{FF2B5EF4-FFF2-40B4-BE49-F238E27FC236}">
                <a16:creationId xmlns:a16="http://schemas.microsoft.com/office/drawing/2014/main" id="{F57A8665-74F8-4812-A700-111F735CB925}"/>
              </a:ext>
            </a:extLst>
          </p:cNvPr>
          <p:cNvSpPr/>
          <p:nvPr/>
        </p:nvSpPr>
        <p:spPr>
          <a:xfrm>
            <a:off x="6299362" y="2859340"/>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9" name="Down Arrow 2">
            <a:extLst>
              <a:ext uri="{FF2B5EF4-FFF2-40B4-BE49-F238E27FC236}">
                <a16:creationId xmlns:a16="http://schemas.microsoft.com/office/drawing/2014/main" id="{210ECAF5-0CE1-4F83-82B8-3DE2641B16CF}"/>
              </a:ext>
            </a:extLst>
          </p:cNvPr>
          <p:cNvSpPr/>
          <p:nvPr/>
        </p:nvSpPr>
        <p:spPr>
          <a:xfrm rot="10800000">
            <a:off x="3266515" y="4169018"/>
            <a:ext cx="705834" cy="320634"/>
          </a:xfrm>
          <a:prstGeom prst="downArrow">
            <a:avLst>
              <a:gd name="adj1" fmla="val 50000"/>
              <a:gd name="adj2" fmla="val 50000"/>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pic>
        <p:nvPicPr>
          <p:cNvPr id="1026" name="Picture 2">
            <a:extLst>
              <a:ext uri="{FF2B5EF4-FFF2-40B4-BE49-F238E27FC236}">
                <a16:creationId xmlns:a16="http://schemas.microsoft.com/office/drawing/2014/main" id="{735735C4-86E9-5623-71AB-8FBEC6E6EBB3}"/>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39356" y="2112511"/>
            <a:ext cx="916505" cy="65364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BBCBF05-89E2-DA2B-8932-78B182279FD1}"/>
              </a:ext>
            </a:extLst>
          </p:cNvPr>
          <p:cNvSpPr txBox="1"/>
          <p:nvPr/>
        </p:nvSpPr>
        <p:spPr>
          <a:xfrm>
            <a:off x="5008273" y="1846741"/>
            <a:ext cx="1086346" cy="276999"/>
          </a:xfrm>
          <a:prstGeom prst="rect">
            <a:avLst/>
          </a:prstGeom>
          <a:noFill/>
        </p:spPr>
        <p:txBody>
          <a:bodyPr wrap="square">
            <a:spAutoFit/>
          </a:bodyPr>
          <a:lstStyle/>
          <a:p>
            <a:pPr algn="ctr"/>
            <a:r>
              <a:rPr lang="en-US" sz="600" dirty="0">
                <a:latin typeface="+mn-lt"/>
                <a:ea typeface="+mn-ea"/>
                <a:cs typeface="+mn-cs"/>
              </a:rPr>
              <a:t>Wikimedia photograph by Cjp24 under CC 3.0</a:t>
            </a:r>
          </a:p>
        </p:txBody>
      </p:sp>
      <p:pic>
        <p:nvPicPr>
          <p:cNvPr id="6" name="Picture 5" descr="A group of different colors of powder&#10;&#10;Description automatically generated">
            <a:extLst>
              <a:ext uri="{FF2B5EF4-FFF2-40B4-BE49-F238E27FC236}">
                <a16:creationId xmlns:a16="http://schemas.microsoft.com/office/drawing/2014/main" id="{237872AA-A702-863B-643E-FC779F7125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055166" y="2114776"/>
            <a:ext cx="1136706" cy="757899"/>
          </a:xfrm>
          <a:prstGeom prst="rect">
            <a:avLst/>
          </a:prstGeom>
        </p:spPr>
      </p:pic>
      <p:pic>
        <p:nvPicPr>
          <p:cNvPr id="8" name="Picture 7">
            <a:extLst>
              <a:ext uri="{FF2B5EF4-FFF2-40B4-BE49-F238E27FC236}">
                <a16:creationId xmlns:a16="http://schemas.microsoft.com/office/drawing/2014/main" id="{A9956BED-7FE2-BA62-A313-8840A463EC0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75147" y="3280920"/>
            <a:ext cx="1173445" cy="822330"/>
          </a:xfrm>
          <a:prstGeom prst="rect">
            <a:avLst/>
          </a:prstGeom>
        </p:spPr>
      </p:pic>
      <p:sp>
        <p:nvSpPr>
          <p:cNvPr id="10" name="TextBox 9">
            <a:extLst>
              <a:ext uri="{FF2B5EF4-FFF2-40B4-BE49-F238E27FC236}">
                <a16:creationId xmlns:a16="http://schemas.microsoft.com/office/drawing/2014/main" id="{4E3DBC20-038B-7A0B-2AED-096F5D46CE70}"/>
              </a:ext>
            </a:extLst>
          </p:cNvPr>
          <p:cNvSpPr txBox="1"/>
          <p:nvPr/>
        </p:nvSpPr>
        <p:spPr>
          <a:xfrm>
            <a:off x="3020328" y="4670814"/>
            <a:ext cx="1264021" cy="646331"/>
          </a:xfrm>
          <a:prstGeom prst="rect">
            <a:avLst/>
          </a:prstGeom>
          <a:noFill/>
          <a:ln>
            <a:solidFill>
              <a:schemeClr val="tx1"/>
            </a:solidFill>
          </a:ln>
        </p:spPr>
        <p:txBody>
          <a:bodyPr wrap="square">
            <a:spAutoFit/>
          </a:bodyPr>
          <a:lstStyle/>
          <a:p>
            <a:pPr algn="ctr"/>
            <a:r>
              <a:rPr lang="en-US" sz="1200" dirty="0">
                <a:hlinkClick r:id="rId6"/>
              </a:rPr>
              <a:t>Image of an industrial disperser</a:t>
            </a:r>
            <a:endParaRPr lang="en-GB" sz="1200" dirty="0"/>
          </a:p>
        </p:txBody>
      </p:sp>
      <p:sp>
        <p:nvSpPr>
          <p:cNvPr id="11" name="TextBox 10">
            <a:extLst>
              <a:ext uri="{FF2B5EF4-FFF2-40B4-BE49-F238E27FC236}">
                <a16:creationId xmlns:a16="http://schemas.microsoft.com/office/drawing/2014/main" id="{DB9F87B1-4C48-53A6-C8A5-07FA6044B2F8}"/>
              </a:ext>
            </a:extLst>
          </p:cNvPr>
          <p:cNvSpPr txBox="1"/>
          <p:nvPr/>
        </p:nvSpPr>
        <p:spPr>
          <a:xfrm>
            <a:off x="7712117" y="3391218"/>
            <a:ext cx="984337" cy="646331"/>
          </a:xfrm>
          <a:prstGeom prst="rect">
            <a:avLst/>
          </a:prstGeom>
          <a:noFill/>
          <a:ln w="28575">
            <a:solidFill>
              <a:schemeClr val="tx1"/>
            </a:solidFill>
          </a:ln>
        </p:spPr>
        <p:txBody>
          <a:bodyPr wrap="square" rtlCol="0">
            <a:spAutoFit/>
          </a:bodyPr>
          <a:lstStyle/>
          <a:p>
            <a:pPr algn="ctr"/>
            <a:r>
              <a:rPr lang="en-GB" sz="1200" dirty="0">
                <a:latin typeface="+mn-lt"/>
                <a:ea typeface="+mn-ea"/>
                <a:cs typeface="+mn-cs"/>
              </a:rPr>
              <a:t>Deluxe Trade Vinyl Matt can</a:t>
            </a:r>
          </a:p>
        </p:txBody>
      </p:sp>
    </p:spTree>
    <p:extLst>
      <p:ext uri="{BB962C8B-B14F-4D97-AF65-F5344CB8AC3E}">
        <p14:creationId xmlns:p14="http://schemas.microsoft.com/office/powerpoint/2010/main" val="3387205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a:xfrm>
            <a:off x="533400" y="989042"/>
            <a:ext cx="8229600" cy="469489"/>
          </a:xfrm>
        </p:spPr>
        <p:txBody>
          <a:bodyPr/>
          <a:lstStyle/>
          <a:p>
            <a:r>
              <a:rPr lang="en-US" dirty="0"/>
              <a:t>Post-1919 paint manufacture </a:t>
            </a:r>
            <a:r>
              <a:rPr lang="en-US" b="0" dirty="0"/>
              <a:t>(solvent-based paint)</a:t>
            </a:r>
            <a:endParaRPr lang="en-GB" altLang="en-US" sz="1400" b="0" dirty="0">
              <a:solidFill>
                <a:srgbClr val="FF411B"/>
              </a:solidFill>
            </a:endParaRPr>
          </a:p>
        </p:txBody>
      </p:sp>
      <p:sp>
        <p:nvSpPr>
          <p:cNvPr id="4" name="Rectangle 3">
            <a:extLst>
              <a:ext uri="{FF2B5EF4-FFF2-40B4-BE49-F238E27FC236}">
                <a16:creationId xmlns:a16="http://schemas.microsoft.com/office/drawing/2014/main" id="{D6C353FF-F3B6-431F-B1AD-CD1642D8A47E}"/>
              </a:ext>
            </a:extLst>
          </p:cNvPr>
          <p:cNvSpPr/>
          <p:nvPr/>
        </p:nvSpPr>
        <p:spPr>
          <a:xfrm>
            <a:off x="1984545" y="3153045"/>
            <a:ext cx="1007786" cy="1061352"/>
          </a:xfrm>
          <a:prstGeom prst="rect">
            <a:avLst/>
          </a:prstGeom>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000" dirty="0">
                <a:solidFill>
                  <a:schemeClr val="tx1"/>
                </a:solidFill>
              </a:rPr>
              <a:t>Mix a base containing extenders, pigments, oil/resin.</a:t>
            </a:r>
          </a:p>
        </p:txBody>
      </p:sp>
      <p:sp>
        <p:nvSpPr>
          <p:cNvPr id="3" name="Down Arrow 2"/>
          <p:cNvSpPr/>
          <p:nvPr/>
        </p:nvSpPr>
        <p:spPr>
          <a:xfrm rot="16200000">
            <a:off x="1527403" y="3477400"/>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4149A93A-458A-4E1B-AE74-B6B5A6DA8EE3}"/>
              </a:ext>
            </a:extLst>
          </p:cNvPr>
          <p:cNvSpPr/>
          <p:nvPr/>
        </p:nvSpPr>
        <p:spPr>
          <a:xfrm>
            <a:off x="3258129" y="3161411"/>
            <a:ext cx="701446" cy="1061352"/>
          </a:xfrm>
          <a:prstGeom prst="rect">
            <a:avLst/>
          </a:prstGeom>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000" dirty="0">
                <a:solidFill>
                  <a:schemeClr val="tx1"/>
                </a:solidFill>
              </a:rPr>
              <a:t>Disperse at high speed.</a:t>
            </a:r>
          </a:p>
        </p:txBody>
      </p:sp>
      <p:sp>
        <p:nvSpPr>
          <p:cNvPr id="17" name="Down Arrow 2">
            <a:extLst>
              <a:ext uri="{FF2B5EF4-FFF2-40B4-BE49-F238E27FC236}">
                <a16:creationId xmlns:a16="http://schemas.microsoft.com/office/drawing/2014/main" id="{82B45833-56A6-43E2-8FFB-666F30F6C9D6}"/>
              </a:ext>
            </a:extLst>
          </p:cNvPr>
          <p:cNvSpPr/>
          <p:nvPr/>
        </p:nvSpPr>
        <p:spPr>
          <a:xfrm rot="16200000">
            <a:off x="2816352" y="3500715"/>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F781F613-55A4-47D9-93AD-F31D8D60BBF0}"/>
              </a:ext>
            </a:extLst>
          </p:cNvPr>
          <p:cNvSpPr/>
          <p:nvPr/>
        </p:nvSpPr>
        <p:spPr>
          <a:xfrm>
            <a:off x="4207506" y="3153045"/>
            <a:ext cx="668574" cy="1061352"/>
          </a:xfrm>
          <a:prstGeom prst="rect">
            <a:avLst/>
          </a:prstGeom>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000" dirty="0">
                <a:solidFill>
                  <a:schemeClr val="tx1"/>
                </a:solidFill>
              </a:rPr>
              <a:t>Transfer base to finishing tank.</a:t>
            </a:r>
          </a:p>
        </p:txBody>
      </p:sp>
      <p:sp>
        <p:nvSpPr>
          <p:cNvPr id="20" name="Down Arrow 2">
            <a:extLst>
              <a:ext uri="{FF2B5EF4-FFF2-40B4-BE49-F238E27FC236}">
                <a16:creationId xmlns:a16="http://schemas.microsoft.com/office/drawing/2014/main" id="{F06B8DBC-DFDA-43BD-95BB-8B7EB9574D18}"/>
              </a:ext>
            </a:extLst>
          </p:cNvPr>
          <p:cNvSpPr/>
          <p:nvPr/>
        </p:nvSpPr>
        <p:spPr>
          <a:xfrm rot="16200000">
            <a:off x="3766072" y="3557862"/>
            <a:ext cx="705834" cy="320634"/>
          </a:xfrm>
          <a:prstGeom prst="downArrow">
            <a:avLst>
              <a:gd name="adj1" fmla="val 50000"/>
              <a:gd name="adj2" fmla="val 50000"/>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2C514D03-2C5F-41EA-9242-B9C76E952E9D}"/>
              </a:ext>
            </a:extLst>
          </p:cNvPr>
          <p:cNvSpPr/>
          <p:nvPr/>
        </p:nvSpPr>
        <p:spPr>
          <a:xfrm>
            <a:off x="5194908" y="3153045"/>
            <a:ext cx="795636" cy="1061352"/>
          </a:xfrm>
          <a:prstGeom prst="rect">
            <a:avLst/>
          </a:prstGeom>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000" dirty="0">
                <a:solidFill>
                  <a:schemeClr val="tx1"/>
                </a:solidFill>
              </a:rPr>
              <a:t>Add    solvents and driers.</a:t>
            </a:r>
          </a:p>
        </p:txBody>
      </p:sp>
      <p:sp>
        <p:nvSpPr>
          <p:cNvPr id="22" name="Down Arrow 2">
            <a:extLst>
              <a:ext uri="{FF2B5EF4-FFF2-40B4-BE49-F238E27FC236}">
                <a16:creationId xmlns:a16="http://schemas.microsoft.com/office/drawing/2014/main" id="{3E817DDB-0EFC-4D82-98CF-EC954B89D8F4}"/>
              </a:ext>
            </a:extLst>
          </p:cNvPr>
          <p:cNvSpPr/>
          <p:nvPr/>
        </p:nvSpPr>
        <p:spPr>
          <a:xfrm rot="16200000">
            <a:off x="4719583" y="3531769"/>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E76AA967-9483-4B11-BA2E-A1F3FE94CCEC}"/>
              </a:ext>
            </a:extLst>
          </p:cNvPr>
          <p:cNvSpPr/>
          <p:nvPr/>
        </p:nvSpPr>
        <p:spPr>
          <a:xfrm>
            <a:off x="6225701" y="3153045"/>
            <a:ext cx="795636" cy="1061352"/>
          </a:xfrm>
          <a:prstGeom prst="rect">
            <a:avLst/>
          </a:prstGeom>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000" dirty="0">
                <a:solidFill>
                  <a:schemeClr val="tx1"/>
                </a:solidFill>
              </a:rPr>
              <a:t>Add    coloured pigments, then test colour.</a:t>
            </a:r>
          </a:p>
        </p:txBody>
      </p:sp>
      <p:sp>
        <p:nvSpPr>
          <p:cNvPr id="26" name="Down Arrow 2">
            <a:extLst>
              <a:ext uri="{FF2B5EF4-FFF2-40B4-BE49-F238E27FC236}">
                <a16:creationId xmlns:a16="http://schemas.microsoft.com/office/drawing/2014/main" id="{FC7E4803-DB73-427A-98BE-2445C9ADFB8E}"/>
              </a:ext>
            </a:extLst>
          </p:cNvPr>
          <p:cNvSpPr/>
          <p:nvPr/>
        </p:nvSpPr>
        <p:spPr>
          <a:xfrm rot="16200000">
            <a:off x="5824037" y="3536869"/>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7" name="Down Arrow 2">
            <a:extLst>
              <a:ext uri="{FF2B5EF4-FFF2-40B4-BE49-F238E27FC236}">
                <a16:creationId xmlns:a16="http://schemas.microsoft.com/office/drawing/2014/main" id="{8A6ED34B-09A5-45F1-99C3-47FFDA0295D3}"/>
              </a:ext>
            </a:extLst>
          </p:cNvPr>
          <p:cNvSpPr/>
          <p:nvPr/>
        </p:nvSpPr>
        <p:spPr>
          <a:xfrm rot="16200000">
            <a:off x="6930908" y="3506046"/>
            <a:ext cx="653648" cy="476451"/>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8" name="Down Arrow 2">
            <a:extLst>
              <a:ext uri="{FF2B5EF4-FFF2-40B4-BE49-F238E27FC236}">
                <a16:creationId xmlns:a16="http://schemas.microsoft.com/office/drawing/2014/main" id="{F57A8665-74F8-4812-A700-111F735CB925}"/>
              </a:ext>
            </a:extLst>
          </p:cNvPr>
          <p:cNvSpPr/>
          <p:nvPr/>
        </p:nvSpPr>
        <p:spPr>
          <a:xfrm>
            <a:off x="6299362" y="2859340"/>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4B6CA761-7C57-4A67-B985-DF9E2474839F}"/>
              </a:ext>
            </a:extLst>
          </p:cNvPr>
          <p:cNvPicPr>
            <a:picLocks noChangeAspect="1"/>
          </p:cNvPicPr>
          <p:nvPr/>
        </p:nvPicPr>
        <p:blipFill>
          <a:blip r:embed="rId3"/>
          <a:stretch>
            <a:fillRect/>
          </a:stretch>
        </p:blipFill>
        <p:spPr>
          <a:xfrm rot="10800000">
            <a:off x="3227488" y="4118307"/>
            <a:ext cx="786452" cy="420660"/>
          </a:xfrm>
          <a:prstGeom prst="rect">
            <a:avLst/>
          </a:prstGeom>
        </p:spPr>
      </p:pic>
      <p:sp>
        <p:nvSpPr>
          <p:cNvPr id="29" name="Down Arrow 2">
            <a:extLst>
              <a:ext uri="{FF2B5EF4-FFF2-40B4-BE49-F238E27FC236}">
                <a16:creationId xmlns:a16="http://schemas.microsoft.com/office/drawing/2014/main" id="{F27B3896-7396-4048-92B3-0005DC7A7D60}"/>
              </a:ext>
            </a:extLst>
          </p:cNvPr>
          <p:cNvSpPr/>
          <p:nvPr/>
        </p:nvSpPr>
        <p:spPr>
          <a:xfrm rot="10800000">
            <a:off x="5248726" y="4180803"/>
            <a:ext cx="653648" cy="320634"/>
          </a:xfrm>
          <a:prstGeom prst="downArrow">
            <a:avLst/>
          </a:prstGeom>
          <a:solidFill>
            <a:schemeClr val="tx1"/>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pic>
        <p:nvPicPr>
          <p:cNvPr id="6" name="Picture 5" descr="A group of different colors of powder&#10;&#10;Description automatically generated">
            <a:extLst>
              <a:ext uri="{FF2B5EF4-FFF2-40B4-BE49-F238E27FC236}">
                <a16:creationId xmlns:a16="http://schemas.microsoft.com/office/drawing/2014/main" id="{47E04D5E-8B87-5495-5175-45C497ABFDC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055166" y="2114776"/>
            <a:ext cx="1136706" cy="757899"/>
          </a:xfrm>
          <a:prstGeom prst="rect">
            <a:avLst/>
          </a:prstGeom>
        </p:spPr>
      </p:pic>
      <p:pic>
        <p:nvPicPr>
          <p:cNvPr id="2" name="Picture 1">
            <a:extLst>
              <a:ext uri="{FF2B5EF4-FFF2-40B4-BE49-F238E27FC236}">
                <a16:creationId xmlns:a16="http://schemas.microsoft.com/office/drawing/2014/main" id="{B742DC7D-8C92-178E-AE17-9683BE50D7C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75147" y="3280920"/>
            <a:ext cx="1173445" cy="822330"/>
          </a:xfrm>
          <a:prstGeom prst="rect">
            <a:avLst/>
          </a:prstGeom>
        </p:spPr>
      </p:pic>
      <p:sp>
        <p:nvSpPr>
          <p:cNvPr id="7" name="TextBox 6">
            <a:extLst>
              <a:ext uri="{FF2B5EF4-FFF2-40B4-BE49-F238E27FC236}">
                <a16:creationId xmlns:a16="http://schemas.microsoft.com/office/drawing/2014/main" id="{70C2C305-05FB-335F-68B2-E557A26B018B}"/>
              </a:ext>
            </a:extLst>
          </p:cNvPr>
          <p:cNvSpPr txBox="1"/>
          <p:nvPr/>
        </p:nvSpPr>
        <p:spPr>
          <a:xfrm>
            <a:off x="3020328" y="4670814"/>
            <a:ext cx="1264021" cy="646331"/>
          </a:xfrm>
          <a:prstGeom prst="rect">
            <a:avLst/>
          </a:prstGeom>
          <a:noFill/>
          <a:ln>
            <a:solidFill>
              <a:schemeClr val="tx1"/>
            </a:solidFill>
          </a:ln>
        </p:spPr>
        <p:txBody>
          <a:bodyPr wrap="square">
            <a:spAutoFit/>
          </a:bodyPr>
          <a:lstStyle/>
          <a:p>
            <a:pPr algn="ctr"/>
            <a:r>
              <a:rPr lang="en-US" sz="1200" dirty="0">
                <a:hlinkClick r:id="rId6"/>
              </a:rPr>
              <a:t>Image of an industrial disperser</a:t>
            </a:r>
            <a:endParaRPr lang="en-GB" sz="1200" dirty="0"/>
          </a:p>
        </p:txBody>
      </p:sp>
      <p:sp>
        <p:nvSpPr>
          <p:cNvPr id="9" name="TextBox 8">
            <a:extLst>
              <a:ext uri="{FF2B5EF4-FFF2-40B4-BE49-F238E27FC236}">
                <a16:creationId xmlns:a16="http://schemas.microsoft.com/office/drawing/2014/main" id="{42996C3A-DF59-CA33-B93D-43F7DE4FB58E}"/>
              </a:ext>
            </a:extLst>
          </p:cNvPr>
          <p:cNvSpPr txBox="1"/>
          <p:nvPr/>
        </p:nvSpPr>
        <p:spPr>
          <a:xfrm>
            <a:off x="4963768" y="4769684"/>
            <a:ext cx="1270284" cy="461665"/>
          </a:xfrm>
          <a:prstGeom prst="rect">
            <a:avLst/>
          </a:prstGeom>
          <a:noFill/>
          <a:ln>
            <a:solidFill>
              <a:schemeClr val="tx1"/>
            </a:solidFill>
          </a:ln>
        </p:spPr>
        <p:txBody>
          <a:bodyPr wrap="square">
            <a:spAutoFit/>
          </a:bodyPr>
          <a:lstStyle/>
          <a:p>
            <a:pPr algn="ctr"/>
            <a:r>
              <a:rPr lang="en-US" sz="1200" dirty="0">
                <a:hlinkClick r:id="rId7"/>
              </a:rPr>
              <a:t>Image of a liquid drier</a:t>
            </a:r>
            <a:r>
              <a:rPr lang="en-GB" sz="1200" dirty="0"/>
              <a:t> </a:t>
            </a:r>
          </a:p>
        </p:txBody>
      </p:sp>
      <p:sp>
        <p:nvSpPr>
          <p:cNvPr id="10" name="TextBox 9">
            <a:extLst>
              <a:ext uri="{FF2B5EF4-FFF2-40B4-BE49-F238E27FC236}">
                <a16:creationId xmlns:a16="http://schemas.microsoft.com/office/drawing/2014/main" id="{48ADB674-A978-2621-24E5-163B30636EF7}"/>
              </a:ext>
            </a:extLst>
          </p:cNvPr>
          <p:cNvSpPr txBox="1"/>
          <p:nvPr/>
        </p:nvSpPr>
        <p:spPr>
          <a:xfrm>
            <a:off x="7712117" y="3391218"/>
            <a:ext cx="984337" cy="646331"/>
          </a:xfrm>
          <a:prstGeom prst="rect">
            <a:avLst/>
          </a:prstGeom>
          <a:noFill/>
          <a:ln w="28575">
            <a:solidFill>
              <a:schemeClr val="tx1"/>
            </a:solidFill>
          </a:ln>
        </p:spPr>
        <p:txBody>
          <a:bodyPr wrap="square" rtlCol="0">
            <a:spAutoFit/>
          </a:bodyPr>
          <a:lstStyle/>
          <a:p>
            <a:pPr algn="ctr"/>
            <a:r>
              <a:rPr lang="en-GB" sz="1200" dirty="0">
                <a:latin typeface="+mn-lt"/>
                <a:ea typeface="+mn-ea"/>
                <a:cs typeface="+mn-cs"/>
              </a:rPr>
              <a:t>Crown Trade Full Gloss can</a:t>
            </a:r>
          </a:p>
        </p:txBody>
      </p:sp>
    </p:spTree>
    <p:extLst>
      <p:ext uri="{BB962C8B-B14F-4D97-AF65-F5344CB8AC3E}">
        <p14:creationId xmlns:p14="http://schemas.microsoft.com/office/powerpoint/2010/main" val="1913644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35" y="1005177"/>
            <a:ext cx="8438606" cy="382588"/>
          </a:xfrm>
        </p:spPr>
        <p:txBody>
          <a:bodyPr/>
          <a:lstStyle/>
          <a:p>
            <a:r>
              <a:rPr lang="en-US" dirty="0"/>
              <a:t>Post-1919 wallpaper manufacture </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67329" y="1522281"/>
            <a:ext cx="4602144" cy="4212693"/>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Vinyl paper</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GB" sz="1800" kern="0" dirty="0">
                <a:solidFill>
                  <a:srgbClr val="000000"/>
                </a:solidFill>
                <a:latin typeface="Arial" pitchFamily="-105" charset="0"/>
                <a:ea typeface="ＭＳ Ｐゴシック" pitchFamily="-105" charset="-128"/>
              </a:rPr>
              <a:t>Produced by laminating a film of PVC to a base paper then printing with heat-infused PVC inks</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GB" sz="10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GB" b="1" kern="0" dirty="0">
                <a:solidFill>
                  <a:srgbClr val="0077E3"/>
                </a:solidFill>
                <a:latin typeface="Arial" pitchFamily="-105" charset="0"/>
                <a:ea typeface="ＭＳ Ｐゴシック" pitchFamily="-105" charset="-128"/>
              </a:rPr>
              <a:t>Wide-width vinyl paper</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GB" sz="1800" kern="0" dirty="0">
                <a:solidFill>
                  <a:srgbClr val="000000"/>
                </a:solidFill>
                <a:latin typeface="Arial" pitchFamily="-105" charset="0"/>
                <a:ea typeface="ＭＳ Ｐゴシック" pitchFamily="-105" charset="-128"/>
              </a:rPr>
              <a:t>Wider-width commercial version of a vinyl wallpaper</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GB" sz="1800" kern="0" dirty="0">
                <a:solidFill>
                  <a:srgbClr val="000000"/>
                </a:solidFill>
                <a:latin typeface="Arial" pitchFamily="-105" charset="0"/>
                <a:ea typeface="ＭＳ Ｐゴシック" pitchFamily="-105" charset="-128"/>
              </a:rPr>
              <a:t>Supplied in rolls of  30m × 1.3m</a:t>
            </a:r>
          </a:p>
          <a:p>
            <a:pPr lvl="0" eaLnBrk="1" hangingPunct="1">
              <a:lnSpc>
                <a:spcPct val="100000"/>
              </a:lnSpc>
              <a:spcBef>
                <a:spcPts val="0"/>
              </a:spcBef>
              <a:spcAft>
                <a:spcPts val="0"/>
              </a:spcAft>
              <a:buClr>
                <a:srgbClr val="000000"/>
              </a:buClr>
              <a:buSzPts val="1800"/>
            </a:pPr>
            <a:endParaRPr lang="en-GB" sz="8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GB" b="1" kern="0" dirty="0">
                <a:solidFill>
                  <a:srgbClr val="0077E3"/>
                </a:solidFill>
                <a:latin typeface="Arial" pitchFamily="-105" charset="0"/>
                <a:ea typeface="ＭＳ Ｐゴシック" pitchFamily="-105" charset="-128"/>
              </a:rPr>
              <a:t>Blown vinyl paper</a:t>
            </a:r>
          </a:p>
          <a:p>
            <a:pPr marL="285750" lvl="0" indent="-285750" eaLnBrk="1" hangingPunct="1">
              <a:lnSpc>
                <a:spcPct val="100000"/>
              </a:lnSpc>
              <a:spcBef>
                <a:spcPts val="0"/>
              </a:spcBef>
              <a:spcAft>
                <a:spcPts val="0"/>
              </a:spcAft>
              <a:buClr>
                <a:srgbClr val="0077E3"/>
              </a:buClr>
              <a:buSzPts val="1800"/>
              <a:buFont typeface="Arial" panose="020B0604020202020204" pitchFamily="34" charset="0"/>
              <a:buChar char="•"/>
            </a:pPr>
            <a:r>
              <a:rPr lang="en-GB" sz="1800" kern="0" dirty="0">
                <a:solidFill>
                  <a:srgbClr val="000000"/>
                </a:solidFill>
                <a:latin typeface="Arial" pitchFamily="-105" charset="0"/>
                <a:ea typeface="ＭＳ Ｐゴシック" pitchFamily="-105" charset="-128"/>
              </a:rPr>
              <a:t>Produced by heat expansion process, before embossing</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GB" sz="18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GB" sz="1800"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endParaRPr lang="en-US" sz="18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8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1800"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sz="800" kern="0" dirty="0">
              <a:solidFill>
                <a:srgbClr val="000000"/>
              </a:solidFill>
              <a:latin typeface="Arial" pitchFamily="-105" charset="0"/>
              <a:ea typeface="ＭＳ Ｐゴシック" pitchFamily="-105" charset="-128"/>
            </a:endParaRP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sz="1800" kern="0" dirty="0"/>
          </a:p>
        </p:txBody>
      </p:sp>
      <p:sp>
        <p:nvSpPr>
          <p:cNvPr id="4" name="TextBox 3">
            <a:extLst>
              <a:ext uri="{FF2B5EF4-FFF2-40B4-BE49-F238E27FC236}">
                <a16:creationId xmlns:a16="http://schemas.microsoft.com/office/drawing/2014/main" id="{B42CDD67-D2D0-20AD-B788-9FFD867DA57F}"/>
              </a:ext>
            </a:extLst>
          </p:cNvPr>
          <p:cNvSpPr txBox="1"/>
          <p:nvPr/>
        </p:nvSpPr>
        <p:spPr>
          <a:xfrm>
            <a:off x="6324600" y="1941323"/>
            <a:ext cx="1498600" cy="584775"/>
          </a:xfrm>
          <a:prstGeom prst="rect">
            <a:avLst/>
          </a:prstGeom>
          <a:noFill/>
          <a:ln>
            <a:solidFill>
              <a:schemeClr val="tx1"/>
            </a:solidFill>
          </a:ln>
        </p:spPr>
        <p:txBody>
          <a:bodyPr wrap="square">
            <a:spAutoFit/>
          </a:bodyPr>
          <a:lstStyle/>
          <a:p>
            <a:pPr algn="ctr"/>
            <a:r>
              <a:rPr lang="en-GB" sz="1600" dirty="0">
                <a:hlinkClick r:id="rId3"/>
              </a:rPr>
              <a:t>Image of vinyl paper</a:t>
            </a:r>
            <a:endParaRPr lang="en-GB" sz="1600" dirty="0"/>
          </a:p>
        </p:txBody>
      </p:sp>
      <p:sp>
        <p:nvSpPr>
          <p:cNvPr id="7" name="TextBox 6">
            <a:extLst>
              <a:ext uri="{FF2B5EF4-FFF2-40B4-BE49-F238E27FC236}">
                <a16:creationId xmlns:a16="http://schemas.microsoft.com/office/drawing/2014/main" id="{7292B267-2E17-9FDC-0799-2FD1908C3D96}"/>
              </a:ext>
            </a:extLst>
          </p:cNvPr>
          <p:cNvSpPr txBox="1"/>
          <p:nvPr/>
        </p:nvSpPr>
        <p:spPr>
          <a:xfrm>
            <a:off x="6243320" y="3700960"/>
            <a:ext cx="1661159" cy="584775"/>
          </a:xfrm>
          <a:prstGeom prst="rect">
            <a:avLst/>
          </a:prstGeom>
          <a:noFill/>
          <a:ln>
            <a:solidFill>
              <a:schemeClr val="tx1"/>
            </a:solidFill>
          </a:ln>
        </p:spPr>
        <p:txBody>
          <a:bodyPr wrap="square">
            <a:spAutoFit/>
          </a:bodyPr>
          <a:lstStyle/>
          <a:p>
            <a:pPr algn="ctr"/>
            <a:r>
              <a:rPr lang="en-US" sz="1600" dirty="0">
                <a:hlinkClick r:id="rId4"/>
              </a:rPr>
              <a:t>Image of blown vinyl paper</a:t>
            </a:r>
            <a:endParaRPr lang="en-GB" sz="1600" dirty="0"/>
          </a:p>
        </p:txBody>
      </p:sp>
    </p:spTree>
    <p:extLst>
      <p:ext uri="{BB962C8B-B14F-4D97-AF65-F5344CB8AC3E}">
        <p14:creationId xmlns:p14="http://schemas.microsoft.com/office/powerpoint/2010/main" val="165345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35" y="1005177"/>
            <a:ext cx="8438606" cy="382588"/>
          </a:xfrm>
        </p:spPr>
        <p:txBody>
          <a:bodyPr/>
          <a:lstStyle/>
          <a:p>
            <a:r>
              <a:rPr lang="en-US" dirty="0"/>
              <a:t>Post-1919 wallpaper printing techniques </a:t>
            </a:r>
          </a:p>
        </p:txBody>
      </p:sp>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462218" y="1739639"/>
            <a:ext cx="4602144" cy="3378721"/>
          </a:xfrm>
          <a:prstGeom prst="rect">
            <a:avLst/>
          </a:prstGeom>
          <a:noFill/>
          <a:ln>
            <a:solidFill>
              <a:schemeClr val="bg1"/>
            </a:solid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Block printing</a:t>
            </a:r>
          </a:p>
          <a:p>
            <a:pPr lvl="0" eaLnBrk="1" hangingPunct="1">
              <a:lnSpc>
                <a:spcPct val="100000"/>
              </a:lnSpc>
              <a:spcBef>
                <a:spcPts val="0"/>
              </a:spcBef>
              <a:spcAft>
                <a:spcPts val="0"/>
              </a:spcAft>
              <a:buClr>
                <a:srgbClr val="000000"/>
              </a:buClr>
              <a:buSzPts val="1800"/>
            </a:pPr>
            <a:endParaRPr lang="en-US" b="1" kern="0" dirty="0">
              <a:solidFill>
                <a:srgbClr val="000000"/>
              </a:solidFill>
              <a:latin typeface="Arial" pitchFamily="-105" charset="0"/>
              <a:ea typeface="ＭＳ Ｐゴシック" pitchFamily="-105" charset="-128"/>
            </a:endParaRP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GB" kern="0" dirty="0">
                <a:solidFill>
                  <a:srgbClr val="000000"/>
                </a:solidFill>
                <a:latin typeface="Arial" pitchFamily="-105" charset="0"/>
                <a:ea typeface="ＭＳ Ｐゴシック" pitchFamily="-105" charset="-128"/>
              </a:rPr>
              <a:t>Flexographic printing</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GB" kern="0" dirty="0">
                <a:solidFill>
                  <a:srgbClr val="000000"/>
                </a:solidFill>
                <a:latin typeface="Arial" pitchFamily="-105" charset="0"/>
                <a:ea typeface="ＭＳ Ｐゴシック" pitchFamily="-105" charset="-128"/>
              </a:rPr>
              <a:t>Rotogravure printing</a:t>
            </a:r>
          </a:p>
          <a:p>
            <a:pPr lvl="0" eaLnBrk="1" hangingPunct="1">
              <a:lnSpc>
                <a:spcPct val="100000"/>
              </a:lnSpc>
              <a:spcBef>
                <a:spcPts val="0"/>
              </a:spcBef>
              <a:spcAft>
                <a:spcPts val="0"/>
              </a:spcAft>
              <a:buClr>
                <a:srgbClr val="000000"/>
              </a:buClr>
              <a:buSzPts val="1800"/>
            </a:pPr>
            <a:endParaRPr lang="en-US" kern="0" dirty="0">
              <a:solidFill>
                <a:srgbClr val="000000"/>
              </a:solidFill>
              <a:latin typeface="Arial" pitchFamily="-105" charset="0"/>
              <a:ea typeface="ＭＳ Ｐゴシック" pitchFamily="-105" charset="-128"/>
            </a:endParaRPr>
          </a:p>
          <a:p>
            <a:pPr lvl="0" eaLnBrk="1" hangingPunct="1">
              <a:lnSpc>
                <a:spcPct val="100000"/>
              </a:lnSpc>
              <a:spcBef>
                <a:spcPts val="0"/>
              </a:spcBef>
              <a:spcAft>
                <a:spcPts val="0"/>
              </a:spcAft>
              <a:buClr>
                <a:srgbClr val="000000"/>
              </a:buClr>
              <a:buSzPts val="1800"/>
            </a:pPr>
            <a:r>
              <a:rPr lang="en-US" b="1" kern="0" dirty="0">
                <a:solidFill>
                  <a:srgbClr val="0077E3"/>
                </a:solidFill>
                <a:latin typeface="Arial" pitchFamily="-105" charset="0"/>
                <a:ea typeface="ＭＳ Ｐゴシック" pitchFamily="-105" charset="-128"/>
              </a:rPr>
              <a:t>Silk screen printing</a:t>
            </a:r>
          </a:p>
          <a:p>
            <a:pPr lvl="0" eaLnBrk="1" hangingPunct="1">
              <a:lnSpc>
                <a:spcPct val="100000"/>
              </a:lnSpc>
              <a:spcBef>
                <a:spcPts val="0"/>
              </a:spcBef>
              <a:spcAft>
                <a:spcPts val="0"/>
              </a:spcAft>
              <a:buClr>
                <a:srgbClr val="000000"/>
              </a:buClr>
              <a:buSzPts val="1800"/>
            </a:pPr>
            <a:endParaRPr lang="en-US" b="1" kern="0" dirty="0">
              <a:solidFill>
                <a:srgbClr val="000000"/>
              </a:solidFill>
              <a:latin typeface="Arial" pitchFamily="-105" charset="0"/>
              <a:ea typeface="ＭＳ Ｐゴシック" pitchFamily="-105" charset="-128"/>
            </a:endParaRP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kern="0" dirty="0">
                <a:solidFill>
                  <a:srgbClr val="000000"/>
                </a:solidFill>
                <a:latin typeface="Arial" pitchFamily="-105" charset="0"/>
                <a:ea typeface="ＭＳ Ｐゴシック" pitchFamily="-105" charset="-128"/>
              </a:rPr>
              <a:t>Rotary screen printing</a:t>
            </a:r>
          </a:p>
          <a:p>
            <a:pPr marL="342900" lvl="0" indent="-342900" eaLnBrk="1" hangingPunct="1">
              <a:lnSpc>
                <a:spcPct val="100000"/>
              </a:lnSpc>
              <a:spcBef>
                <a:spcPts val="0"/>
              </a:spcBef>
              <a:spcAft>
                <a:spcPts val="0"/>
              </a:spcAft>
              <a:buClr>
                <a:srgbClr val="0077E3"/>
              </a:buClr>
              <a:buSzPct val="100000"/>
              <a:buFont typeface="Arial" panose="020B0604020202020204" pitchFamily="34" charset="0"/>
              <a:buChar char="•"/>
            </a:pPr>
            <a:r>
              <a:rPr lang="en-US" kern="0" dirty="0">
                <a:solidFill>
                  <a:srgbClr val="000000"/>
                </a:solidFill>
                <a:latin typeface="Arial" pitchFamily="-105" charset="0"/>
                <a:ea typeface="ＭＳ Ｐゴシック" pitchFamily="-105" charset="-128"/>
              </a:rPr>
              <a:t>Flatbed silk screen printing </a:t>
            </a: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kern="0" dirty="0">
              <a:solidFill>
                <a:srgbClr val="000000"/>
              </a:solidFill>
              <a:latin typeface="Arial" pitchFamily="-105" charset="0"/>
              <a:ea typeface="ＭＳ Ｐゴシック" pitchFamily="-105" charset="-128"/>
            </a:endParaRPr>
          </a:p>
          <a:p>
            <a:pPr marL="285750" lvl="0" indent="-285750" eaLnBrk="1" hangingPunct="1">
              <a:lnSpc>
                <a:spcPct val="100000"/>
              </a:lnSpc>
              <a:spcBef>
                <a:spcPts val="0"/>
              </a:spcBef>
              <a:spcAft>
                <a:spcPts val="0"/>
              </a:spcAft>
              <a:buClr>
                <a:srgbClr val="000000"/>
              </a:buClr>
              <a:buSzPts val="1800"/>
              <a:buFont typeface="Courier New" panose="02070309020205020404" pitchFamily="49" charset="0"/>
              <a:buChar char="o"/>
            </a:pPr>
            <a:endParaRPr lang="en-US" kern="0" dirty="0">
              <a:solidFill>
                <a:srgbClr val="000000"/>
              </a:solidFill>
              <a:latin typeface="Arial" pitchFamily="-105" charset="0"/>
              <a:ea typeface="ＭＳ Ｐゴシック" pitchFamily="-105" charset="-128"/>
            </a:endParaRP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US" kern="0" dirty="0"/>
          </a:p>
        </p:txBody>
      </p:sp>
      <p:sp>
        <p:nvSpPr>
          <p:cNvPr id="4" name="TextBox 3">
            <a:extLst>
              <a:ext uri="{FF2B5EF4-FFF2-40B4-BE49-F238E27FC236}">
                <a16:creationId xmlns:a16="http://schemas.microsoft.com/office/drawing/2014/main" id="{B5B8B535-0FB6-F01A-55CE-8FEF628A42B4}"/>
              </a:ext>
            </a:extLst>
          </p:cNvPr>
          <p:cNvSpPr txBox="1"/>
          <p:nvPr/>
        </p:nvSpPr>
        <p:spPr>
          <a:xfrm>
            <a:off x="4034962" y="1817875"/>
            <a:ext cx="2320258" cy="1015663"/>
          </a:xfrm>
          <a:prstGeom prst="rect">
            <a:avLst/>
          </a:prstGeom>
          <a:noFill/>
          <a:ln>
            <a:solidFill>
              <a:schemeClr val="tx2"/>
            </a:solidFill>
          </a:ln>
        </p:spPr>
        <p:txBody>
          <a:bodyPr wrap="square">
            <a:spAutoFit/>
          </a:bodyPr>
          <a:lstStyle/>
          <a:p>
            <a:pPr algn="ctr"/>
            <a:r>
              <a:rPr lang="en-US" dirty="0">
                <a:hlinkClick r:id="rId3"/>
              </a:rPr>
              <a:t>Image of flexographic block printing machine</a:t>
            </a:r>
            <a:endParaRPr lang="en-GB" dirty="0"/>
          </a:p>
        </p:txBody>
      </p:sp>
      <p:sp>
        <p:nvSpPr>
          <p:cNvPr id="6" name="TextBox 5">
            <a:extLst>
              <a:ext uri="{FF2B5EF4-FFF2-40B4-BE49-F238E27FC236}">
                <a16:creationId xmlns:a16="http://schemas.microsoft.com/office/drawing/2014/main" id="{A2DA0617-92AE-9CBD-431B-50F441450D23}"/>
              </a:ext>
            </a:extLst>
          </p:cNvPr>
          <p:cNvSpPr txBox="1"/>
          <p:nvPr/>
        </p:nvSpPr>
        <p:spPr>
          <a:xfrm>
            <a:off x="6516078" y="1817875"/>
            <a:ext cx="2112342" cy="1015663"/>
          </a:xfrm>
          <a:prstGeom prst="rect">
            <a:avLst/>
          </a:prstGeom>
          <a:noFill/>
          <a:ln>
            <a:solidFill>
              <a:schemeClr val="tx2"/>
            </a:solidFill>
          </a:ln>
        </p:spPr>
        <p:txBody>
          <a:bodyPr wrap="square">
            <a:spAutoFit/>
          </a:bodyPr>
          <a:lstStyle/>
          <a:p>
            <a:pPr algn="ctr"/>
            <a:r>
              <a:rPr lang="en-US" dirty="0">
                <a:hlinkClick r:id="rId4"/>
              </a:rPr>
              <a:t>Image of rotogravure printing machine </a:t>
            </a:r>
            <a:endParaRPr lang="en-GB" dirty="0"/>
          </a:p>
        </p:txBody>
      </p:sp>
      <p:sp>
        <p:nvSpPr>
          <p:cNvPr id="8" name="TextBox 7">
            <a:extLst>
              <a:ext uri="{FF2B5EF4-FFF2-40B4-BE49-F238E27FC236}">
                <a16:creationId xmlns:a16="http://schemas.microsoft.com/office/drawing/2014/main" id="{1BDF2D84-FF62-9F8C-3810-A2FDA2EB7415}"/>
              </a:ext>
            </a:extLst>
          </p:cNvPr>
          <p:cNvSpPr txBox="1"/>
          <p:nvPr/>
        </p:nvSpPr>
        <p:spPr>
          <a:xfrm>
            <a:off x="4041009" y="3005160"/>
            <a:ext cx="2314211" cy="1015663"/>
          </a:xfrm>
          <a:prstGeom prst="rect">
            <a:avLst/>
          </a:prstGeom>
          <a:noFill/>
          <a:ln>
            <a:solidFill>
              <a:schemeClr val="tx2"/>
            </a:solidFill>
          </a:ln>
        </p:spPr>
        <p:txBody>
          <a:bodyPr wrap="square">
            <a:spAutoFit/>
          </a:bodyPr>
          <a:lstStyle/>
          <a:p>
            <a:pPr algn="ctr"/>
            <a:r>
              <a:rPr lang="en-US" dirty="0">
                <a:hlinkClick r:id="rId5"/>
              </a:rPr>
              <a:t>Images of rotary screen printing machine</a:t>
            </a:r>
            <a:endParaRPr lang="en-GB" dirty="0"/>
          </a:p>
        </p:txBody>
      </p:sp>
      <p:sp>
        <p:nvSpPr>
          <p:cNvPr id="12" name="TextBox 11">
            <a:extLst>
              <a:ext uri="{FF2B5EF4-FFF2-40B4-BE49-F238E27FC236}">
                <a16:creationId xmlns:a16="http://schemas.microsoft.com/office/drawing/2014/main" id="{9A5663C5-35F8-4CCD-39D2-5C99EAB7D9AA}"/>
              </a:ext>
            </a:extLst>
          </p:cNvPr>
          <p:cNvSpPr txBox="1"/>
          <p:nvPr/>
        </p:nvSpPr>
        <p:spPr>
          <a:xfrm>
            <a:off x="6516079" y="3007274"/>
            <a:ext cx="2112342" cy="1013550"/>
          </a:xfrm>
          <a:prstGeom prst="rect">
            <a:avLst/>
          </a:prstGeom>
          <a:noFill/>
          <a:ln>
            <a:solidFill>
              <a:schemeClr val="tx2"/>
            </a:solidFill>
          </a:ln>
        </p:spPr>
        <p:txBody>
          <a:bodyPr wrap="square">
            <a:spAutoFit/>
          </a:bodyPr>
          <a:lstStyle/>
          <a:p>
            <a:pPr algn="ctr"/>
            <a:r>
              <a:rPr lang="en-US" dirty="0">
                <a:hlinkClick r:id="rId6"/>
              </a:rPr>
              <a:t>Image of flatbed screen printing machine</a:t>
            </a:r>
            <a:endParaRPr lang="en-GB" dirty="0"/>
          </a:p>
        </p:txBody>
      </p:sp>
    </p:spTree>
    <p:extLst>
      <p:ext uri="{BB962C8B-B14F-4D97-AF65-F5344CB8AC3E}">
        <p14:creationId xmlns:p14="http://schemas.microsoft.com/office/powerpoint/2010/main" val="112326367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A5189D4C566B43BC5808443DA13BF6" ma:contentTypeVersion="9" ma:contentTypeDescription="Create a new document." ma:contentTypeScope="" ma:versionID="523c4d9b6d9985c6e120eab93d4ec2a9">
  <xsd:schema xmlns:xsd="http://www.w3.org/2001/XMLSchema" xmlns:xs="http://www.w3.org/2001/XMLSchema" xmlns:p="http://schemas.microsoft.com/office/2006/metadata/properties" xmlns:ns2="7d2f7706-b7a4-469b-9553-f9b3a96bd917" targetNamespace="http://schemas.microsoft.com/office/2006/metadata/properties" ma:root="true" ma:fieldsID="19ac9a2dc3c57eae9cd4696657a01e1a" ns2:_="">
    <xsd:import namespace="7d2f7706-b7a4-469b-9553-f9b3a96bd91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f7706-b7a4-469b-9553-f9b3a96bd9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7d2f7706-b7a4-469b-9553-f9b3a96bd917"/>
    <ds:schemaRef ds:uri="http://www.w3.org/XML/1998/namespace"/>
  </ds:schemaRefs>
</ds:datastoreItem>
</file>

<file path=customXml/itemProps2.xml><?xml version="1.0" encoding="utf-8"?>
<ds:datastoreItem xmlns:ds="http://schemas.openxmlformats.org/officeDocument/2006/customXml" ds:itemID="{A61E7CFD-FE88-4A47-B77D-917EABE6CA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2f7706-b7a4-469b-9553-f9b3a96bd9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1393</Words>
  <Application>Microsoft Office PowerPoint</Application>
  <PresentationFormat>On-screen Show (4:3)</PresentationFormat>
  <Paragraphs>260</Paragraphs>
  <Slides>21</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Courier New</vt:lpstr>
      <vt:lpstr>Lucida Grande</vt:lpstr>
      <vt:lpstr>Times New Roman</vt:lpstr>
      <vt:lpstr>Default Design</vt:lpstr>
      <vt:lpstr>Post-1919 painting and decorating                                           </vt:lpstr>
      <vt:lpstr>Session objectives</vt:lpstr>
      <vt:lpstr>Introduction</vt:lpstr>
      <vt:lpstr>Post-1919 paint material types (interior) </vt:lpstr>
      <vt:lpstr>Post-1919 paint material types (exterior) </vt:lpstr>
      <vt:lpstr>Post-1919 paint manufacture (water-based paint)</vt:lpstr>
      <vt:lpstr>Post-1919 paint manufacture (solvent-based paint)</vt:lpstr>
      <vt:lpstr>Post-1919 wallpaper manufacture </vt:lpstr>
      <vt:lpstr>Post-1919 wallpaper printing techniques </vt:lpstr>
      <vt:lpstr>Post-1919 preparation tools and equipment </vt:lpstr>
      <vt:lpstr>Post-1919 preparation materials</vt:lpstr>
      <vt:lpstr>Post-1919 wallpaper adhesive application</vt:lpstr>
      <vt:lpstr>Post-1919 paint application techniques</vt:lpstr>
      <vt:lpstr>Post-1919 paint application techniques</vt:lpstr>
      <vt:lpstr>Post-1919 paint application techniques</vt:lpstr>
      <vt:lpstr>Post-1919 paint application techniques</vt:lpstr>
      <vt:lpstr>Post-1919 paint application techniques</vt:lpstr>
      <vt:lpstr>Post-1919 paint application techniques</vt:lpstr>
      <vt:lpstr>Post-1919 paint application techniques</vt:lpstr>
      <vt:lpstr>Post-1919 paint application techniques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272</cp:revision>
  <dcterms:created xsi:type="dcterms:W3CDTF">2013-05-28T00:38:54Z</dcterms:created>
  <dcterms:modified xsi:type="dcterms:W3CDTF">2023-08-10T13:33:58Z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0x01010068A5189D4C566B43BC5808443DA13BF6</vt:lpwstr>
  </property>
</Properties>
</file>