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16"/>
  </p:notesMasterIdLst>
  <p:handoutMasterIdLst>
    <p:handoutMasterId r:id="rId17"/>
  </p:handoutMasterIdLst>
  <p:sldIdLst>
    <p:sldId id="256" r:id="rId5"/>
    <p:sldId id="331" r:id="rId6"/>
    <p:sldId id="350" r:id="rId7"/>
    <p:sldId id="347" r:id="rId8"/>
    <p:sldId id="351" r:id="rId9"/>
    <p:sldId id="346" r:id="rId10"/>
    <p:sldId id="348" r:id="rId11"/>
    <p:sldId id="328" r:id="rId12"/>
    <p:sldId id="345" r:id="rId13"/>
    <p:sldId id="349" r:id="rId14"/>
    <p:sldId id="267" r:id="rId15"/>
  </p:sldIdLst>
  <p:sldSz cx="9144000" cy="6858000" type="screen4x3"/>
  <p:notesSz cx="6858000" cy="9144000"/>
  <p:custDataLst>
    <p:tags r:id="rId18"/>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D6BB0D1-9278-F6CC-5A69-1199D24409B3}" name="Laura Glover" initials="LG" userId="Laura Glover" providerId="None"/>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Alison Walters" initials="AW" lastIdx="4" clrIdx="0">
    <p:extLst>
      <p:ext uri="{19B8F6BF-5375-455C-9EA6-DF929625EA0E}">
        <p15:presenceInfo xmlns:p15="http://schemas.microsoft.com/office/powerpoint/2012/main" userId="Alison Walters"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AA1979D-C3BD-400C-8F52-E20002F7EE73}" v="6" dt="2023-10-10T12:34:10.35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49467" autoAdjust="0"/>
  </p:normalViewPr>
  <p:slideViewPr>
    <p:cSldViewPr showGuides="1">
      <p:cViewPr varScale="1">
        <p:scale>
          <a:sx n="67" d="100"/>
          <a:sy n="67" d="100"/>
        </p:scale>
        <p:origin x="1284" y="44"/>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gs" Target="tags/tag1.xml"/><Relationship Id="rId26" Type="http://schemas.microsoft.com/office/2018/10/relationships/authors" Target="authors.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handoutMaster" Target="handoutMasters/handoutMaster1.xml"/><Relationship Id="rId25"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laire Brooks" userId="045b5ce1-bb15-4c22-aa7e-c7b600949989" providerId="ADAL" clId="{EAA1979D-C3BD-400C-8F52-E20002F7EE73}"/>
    <pc:docChg chg="undo custSel addSld delSld modSld sldOrd">
      <pc:chgData name="Claire Brooks" userId="045b5ce1-bb15-4c22-aa7e-c7b600949989" providerId="ADAL" clId="{EAA1979D-C3BD-400C-8F52-E20002F7EE73}" dt="2023-10-10T12:33:57.377" v="800" actId="20577"/>
      <pc:docMkLst>
        <pc:docMk/>
      </pc:docMkLst>
      <pc:sldChg chg="modSp mod">
        <pc:chgData name="Claire Brooks" userId="045b5ce1-bb15-4c22-aa7e-c7b600949989" providerId="ADAL" clId="{EAA1979D-C3BD-400C-8F52-E20002F7EE73}" dt="2023-10-10T09:32:17.812" v="34" actId="1076"/>
        <pc:sldMkLst>
          <pc:docMk/>
          <pc:sldMk cId="0" sldId="328"/>
        </pc:sldMkLst>
        <pc:spChg chg="mod">
          <ac:chgData name="Claire Brooks" userId="045b5ce1-bb15-4c22-aa7e-c7b600949989" providerId="ADAL" clId="{EAA1979D-C3BD-400C-8F52-E20002F7EE73}" dt="2023-10-10T09:31:47.399" v="31" actId="20577"/>
          <ac:spMkLst>
            <pc:docMk/>
            <pc:sldMk cId="0" sldId="328"/>
            <ac:spMk id="4" creationId="{C59E50D2-9C13-8876-2E28-19C8169EAD42}"/>
          </ac:spMkLst>
        </pc:spChg>
        <pc:spChg chg="mod">
          <ac:chgData name="Claire Brooks" userId="045b5ce1-bb15-4c22-aa7e-c7b600949989" providerId="ADAL" clId="{EAA1979D-C3BD-400C-8F52-E20002F7EE73}" dt="2023-10-10T09:32:17.812" v="34" actId="1076"/>
          <ac:spMkLst>
            <pc:docMk/>
            <pc:sldMk cId="0" sldId="328"/>
            <ac:spMk id="7" creationId="{E762760A-8C40-F7BD-6A0E-08FE53B63B8D}"/>
          </ac:spMkLst>
        </pc:spChg>
      </pc:sldChg>
      <pc:sldChg chg="delSp modSp del mod">
        <pc:chgData name="Claire Brooks" userId="045b5ce1-bb15-4c22-aa7e-c7b600949989" providerId="ADAL" clId="{EAA1979D-C3BD-400C-8F52-E20002F7EE73}" dt="2023-10-10T10:39:47.966" v="792" actId="47"/>
        <pc:sldMkLst>
          <pc:docMk/>
          <pc:sldMk cId="1811085173" sldId="332"/>
        </pc:sldMkLst>
        <pc:spChg chg="del mod">
          <ac:chgData name="Claire Brooks" userId="045b5ce1-bb15-4c22-aa7e-c7b600949989" providerId="ADAL" clId="{EAA1979D-C3BD-400C-8F52-E20002F7EE73}" dt="2023-10-10T10:33:03.113" v="560"/>
          <ac:spMkLst>
            <pc:docMk/>
            <pc:sldMk cId="1811085173" sldId="332"/>
            <ac:spMk id="4" creationId="{A089A617-ED33-CAC3-93EF-FF5FE7DE648D}"/>
          </ac:spMkLst>
        </pc:spChg>
        <pc:spChg chg="del">
          <ac:chgData name="Claire Brooks" userId="045b5ce1-bb15-4c22-aa7e-c7b600949989" providerId="ADAL" clId="{EAA1979D-C3BD-400C-8F52-E20002F7EE73}" dt="2023-10-10T10:31:04.764" v="551" actId="478"/>
          <ac:spMkLst>
            <pc:docMk/>
            <pc:sldMk cId="1811085173" sldId="332"/>
            <ac:spMk id="7" creationId="{73C99334-60A5-94D9-43DD-0EFD639A20F8}"/>
          </ac:spMkLst>
        </pc:spChg>
        <pc:spChg chg="del mod">
          <ac:chgData name="Claire Brooks" userId="045b5ce1-bb15-4c22-aa7e-c7b600949989" providerId="ADAL" clId="{EAA1979D-C3BD-400C-8F52-E20002F7EE73}" dt="2023-10-10T10:35:28.154" v="706"/>
          <ac:spMkLst>
            <pc:docMk/>
            <pc:sldMk cId="1811085173" sldId="332"/>
            <ac:spMk id="14" creationId="{5F1EBC9B-E04C-51AF-897C-7E9B571EEB92}"/>
          </ac:spMkLst>
        </pc:spChg>
      </pc:sldChg>
      <pc:sldChg chg="delSp modSp mod">
        <pc:chgData name="Claire Brooks" userId="045b5ce1-bb15-4c22-aa7e-c7b600949989" providerId="ADAL" clId="{EAA1979D-C3BD-400C-8F52-E20002F7EE73}" dt="2023-10-10T10:32:32.711" v="556" actId="1076"/>
        <pc:sldMkLst>
          <pc:docMk/>
          <pc:sldMk cId="3880671878" sldId="345"/>
        </pc:sldMkLst>
        <pc:spChg chg="mod">
          <ac:chgData name="Claire Brooks" userId="045b5ce1-bb15-4c22-aa7e-c7b600949989" providerId="ADAL" clId="{EAA1979D-C3BD-400C-8F52-E20002F7EE73}" dt="2023-10-10T09:47:37.776" v="466" actId="20577"/>
          <ac:spMkLst>
            <pc:docMk/>
            <pc:sldMk cId="3880671878" sldId="345"/>
            <ac:spMk id="2" creationId="{00000000-0000-0000-0000-000000000000}"/>
          </ac:spMkLst>
        </pc:spChg>
        <pc:spChg chg="mod">
          <ac:chgData name="Claire Brooks" userId="045b5ce1-bb15-4c22-aa7e-c7b600949989" providerId="ADAL" clId="{EAA1979D-C3BD-400C-8F52-E20002F7EE73}" dt="2023-10-10T10:32:32.711" v="556" actId="1076"/>
          <ac:spMkLst>
            <pc:docMk/>
            <pc:sldMk cId="3880671878" sldId="345"/>
            <ac:spMk id="4" creationId="{68240D5D-35B5-B28E-5C67-EAC2DF1CE573}"/>
          </ac:spMkLst>
        </pc:spChg>
        <pc:spChg chg="del">
          <ac:chgData name="Claire Brooks" userId="045b5ce1-bb15-4c22-aa7e-c7b600949989" providerId="ADAL" clId="{EAA1979D-C3BD-400C-8F52-E20002F7EE73}" dt="2023-10-10T09:33:50.909" v="43" actId="478"/>
          <ac:spMkLst>
            <pc:docMk/>
            <pc:sldMk cId="3880671878" sldId="345"/>
            <ac:spMk id="6" creationId="{A1F58233-8808-CA20-4312-3B189BD4A7F2}"/>
          </ac:spMkLst>
        </pc:spChg>
        <pc:spChg chg="mod">
          <ac:chgData name="Claire Brooks" userId="045b5ce1-bb15-4c22-aa7e-c7b600949989" providerId="ADAL" clId="{EAA1979D-C3BD-400C-8F52-E20002F7EE73}" dt="2023-10-10T10:28:15.768" v="478" actId="21"/>
          <ac:spMkLst>
            <pc:docMk/>
            <pc:sldMk cId="3880671878" sldId="345"/>
            <ac:spMk id="7" creationId="{A47428A2-01FF-1FE4-B371-7782F20A2DED}"/>
          </ac:spMkLst>
        </pc:spChg>
        <pc:spChg chg="del mod">
          <ac:chgData name="Claire Brooks" userId="045b5ce1-bb15-4c22-aa7e-c7b600949989" providerId="ADAL" clId="{EAA1979D-C3BD-400C-8F52-E20002F7EE73}" dt="2023-10-10T09:37:17.696" v="203" actId="478"/>
          <ac:spMkLst>
            <pc:docMk/>
            <pc:sldMk cId="3880671878" sldId="345"/>
            <ac:spMk id="9" creationId="{836FC9BE-0650-AFF1-086F-AC37C47DFCC0}"/>
          </ac:spMkLst>
        </pc:spChg>
      </pc:sldChg>
      <pc:sldChg chg="delSp modSp mod">
        <pc:chgData name="Claire Brooks" userId="045b5ce1-bb15-4c22-aa7e-c7b600949989" providerId="ADAL" clId="{EAA1979D-C3BD-400C-8F52-E20002F7EE73}" dt="2023-10-10T10:39:37.880" v="791" actId="478"/>
        <pc:sldMkLst>
          <pc:docMk/>
          <pc:sldMk cId="3156137539" sldId="346"/>
        </pc:sldMkLst>
        <pc:spChg chg="del mod">
          <ac:chgData name="Claire Brooks" userId="045b5ce1-bb15-4c22-aa7e-c7b600949989" providerId="ADAL" clId="{EAA1979D-C3BD-400C-8F52-E20002F7EE73}" dt="2023-10-10T10:39:37.880" v="791" actId="478"/>
          <ac:spMkLst>
            <pc:docMk/>
            <pc:sldMk cId="3156137539" sldId="346"/>
            <ac:spMk id="4" creationId="{97158B5B-8417-5461-E107-9109C68C1BFB}"/>
          </ac:spMkLst>
        </pc:spChg>
        <pc:spChg chg="mod">
          <ac:chgData name="Claire Brooks" userId="045b5ce1-bb15-4c22-aa7e-c7b600949989" providerId="ADAL" clId="{EAA1979D-C3BD-400C-8F52-E20002F7EE73}" dt="2023-10-10T10:39:33.357" v="790" actId="20577"/>
          <ac:spMkLst>
            <pc:docMk/>
            <pc:sldMk cId="3156137539" sldId="346"/>
            <ac:spMk id="7" creationId="{73C99334-60A5-94D9-43DD-0EFD639A20F8}"/>
          </ac:spMkLst>
        </pc:spChg>
      </pc:sldChg>
      <pc:sldChg chg="addSp modSp mod">
        <pc:chgData name="Claire Brooks" userId="045b5ce1-bb15-4c22-aa7e-c7b600949989" providerId="ADAL" clId="{EAA1979D-C3BD-400C-8F52-E20002F7EE73}" dt="2023-10-10T12:33:38.092" v="798" actId="14100"/>
        <pc:sldMkLst>
          <pc:docMk/>
          <pc:sldMk cId="2842800384" sldId="347"/>
        </pc:sldMkLst>
        <pc:spChg chg="mod">
          <ac:chgData name="Claire Brooks" userId="045b5ce1-bb15-4c22-aa7e-c7b600949989" providerId="ADAL" clId="{EAA1979D-C3BD-400C-8F52-E20002F7EE73}" dt="2023-10-10T12:32:21.771" v="794" actId="20577"/>
          <ac:spMkLst>
            <pc:docMk/>
            <pc:sldMk cId="2842800384" sldId="347"/>
            <ac:spMk id="7" creationId="{73C99334-60A5-94D9-43DD-0EFD639A20F8}"/>
          </ac:spMkLst>
        </pc:spChg>
        <pc:picChg chg="add mod">
          <ac:chgData name="Claire Brooks" userId="045b5ce1-bb15-4c22-aa7e-c7b600949989" providerId="ADAL" clId="{EAA1979D-C3BD-400C-8F52-E20002F7EE73}" dt="2023-10-10T12:33:38.092" v="798" actId="14100"/>
          <ac:picMkLst>
            <pc:docMk/>
            <pc:sldMk cId="2842800384" sldId="347"/>
            <ac:picMk id="4" creationId="{B710D90F-C148-155E-7893-44D42C398D24}"/>
          </ac:picMkLst>
        </pc:picChg>
      </pc:sldChg>
      <pc:sldChg chg="modSp mod">
        <pc:chgData name="Claire Brooks" userId="045b5ce1-bb15-4c22-aa7e-c7b600949989" providerId="ADAL" clId="{EAA1979D-C3BD-400C-8F52-E20002F7EE73}" dt="2023-10-10T09:31:34.661" v="21" actId="114"/>
        <pc:sldMkLst>
          <pc:docMk/>
          <pc:sldMk cId="2091287791" sldId="348"/>
        </pc:sldMkLst>
        <pc:spChg chg="mod">
          <ac:chgData name="Claire Brooks" userId="045b5ce1-bb15-4c22-aa7e-c7b600949989" providerId="ADAL" clId="{EAA1979D-C3BD-400C-8F52-E20002F7EE73}" dt="2023-10-10T09:31:34.661" v="21" actId="114"/>
          <ac:spMkLst>
            <pc:docMk/>
            <pc:sldMk cId="2091287791" sldId="348"/>
            <ac:spMk id="6" creationId="{D6658D75-F229-E0E3-3221-85DB417DE8DC}"/>
          </ac:spMkLst>
        </pc:spChg>
        <pc:spChg chg="mod">
          <ac:chgData name="Claire Brooks" userId="045b5ce1-bb15-4c22-aa7e-c7b600949989" providerId="ADAL" clId="{EAA1979D-C3BD-400C-8F52-E20002F7EE73}" dt="2023-10-10T09:31:25.824" v="18" actId="20577"/>
          <ac:spMkLst>
            <pc:docMk/>
            <pc:sldMk cId="2091287791" sldId="348"/>
            <ac:spMk id="7" creationId="{A47428A2-01FF-1FE4-B371-7782F20A2DED}"/>
          </ac:spMkLst>
        </pc:spChg>
      </pc:sldChg>
      <pc:sldChg chg="delSp modSp add mod">
        <pc:chgData name="Claire Brooks" userId="045b5ce1-bb15-4c22-aa7e-c7b600949989" providerId="ADAL" clId="{EAA1979D-C3BD-400C-8F52-E20002F7EE73}" dt="2023-10-10T10:28:36.072" v="488" actId="20577"/>
        <pc:sldMkLst>
          <pc:docMk/>
          <pc:sldMk cId="3459984909" sldId="349"/>
        </pc:sldMkLst>
        <pc:spChg chg="mod">
          <ac:chgData name="Claire Brooks" userId="045b5ce1-bb15-4c22-aa7e-c7b600949989" providerId="ADAL" clId="{EAA1979D-C3BD-400C-8F52-E20002F7EE73}" dt="2023-10-10T09:47:41.744" v="467"/>
          <ac:spMkLst>
            <pc:docMk/>
            <pc:sldMk cId="3459984909" sldId="349"/>
            <ac:spMk id="2" creationId="{00000000-0000-0000-0000-000000000000}"/>
          </ac:spMkLst>
        </pc:spChg>
        <pc:spChg chg="del">
          <ac:chgData name="Claire Brooks" userId="045b5ce1-bb15-4c22-aa7e-c7b600949989" providerId="ADAL" clId="{EAA1979D-C3BD-400C-8F52-E20002F7EE73}" dt="2023-10-10T09:32:41.742" v="38" actId="478"/>
          <ac:spMkLst>
            <pc:docMk/>
            <pc:sldMk cId="3459984909" sldId="349"/>
            <ac:spMk id="4" creationId="{68240D5D-35B5-B28E-5C67-EAC2DF1CE573}"/>
          </ac:spMkLst>
        </pc:spChg>
        <pc:spChg chg="del mod">
          <ac:chgData name="Claire Brooks" userId="045b5ce1-bb15-4c22-aa7e-c7b600949989" providerId="ADAL" clId="{EAA1979D-C3BD-400C-8F52-E20002F7EE73}" dt="2023-10-10T09:39:50.366" v="374" actId="478"/>
          <ac:spMkLst>
            <pc:docMk/>
            <pc:sldMk cId="3459984909" sldId="349"/>
            <ac:spMk id="6" creationId="{A1F58233-8808-CA20-4312-3B189BD4A7F2}"/>
          </ac:spMkLst>
        </pc:spChg>
        <pc:spChg chg="mod">
          <ac:chgData name="Claire Brooks" userId="045b5ce1-bb15-4c22-aa7e-c7b600949989" providerId="ADAL" clId="{EAA1979D-C3BD-400C-8F52-E20002F7EE73}" dt="2023-10-10T10:28:36.072" v="488" actId="20577"/>
          <ac:spMkLst>
            <pc:docMk/>
            <pc:sldMk cId="3459984909" sldId="349"/>
            <ac:spMk id="7" creationId="{A47428A2-01FF-1FE4-B371-7782F20A2DED}"/>
          </ac:spMkLst>
        </pc:spChg>
        <pc:spChg chg="del mod">
          <ac:chgData name="Claire Brooks" userId="045b5ce1-bb15-4c22-aa7e-c7b600949989" providerId="ADAL" clId="{EAA1979D-C3BD-400C-8F52-E20002F7EE73}" dt="2023-10-10T09:36:04.483" v="140" actId="478"/>
          <ac:spMkLst>
            <pc:docMk/>
            <pc:sldMk cId="3459984909" sldId="349"/>
            <ac:spMk id="9" creationId="{836FC9BE-0650-AFF1-086F-AC37C47DFCC0}"/>
          </ac:spMkLst>
        </pc:spChg>
      </pc:sldChg>
      <pc:sldChg chg="delSp modSp add mod ord">
        <pc:chgData name="Claire Brooks" userId="045b5ce1-bb15-4c22-aa7e-c7b600949989" providerId="ADAL" clId="{EAA1979D-C3BD-400C-8F52-E20002F7EE73}" dt="2023-10-10T10:35:01.338" v="703" actId="20577"/>
        <pc:sldMkLst>
          <pc:docMk/>
          <pc:sldMk cId="1195315385" sldId="350"/>
        </pc:sldMkLst>
        <pc:spChg chg="del">
          <ac:chgData name="Claire Brooks" userId="045b5ce1-bb15-4c22-aa7e-c7b600949989" providerId="ADAL" clId="{EAA1979D-C3BD-400C-8F52-E20002F7EE73}" dt="2023-10-10T10:29:46.955" v="492" actId="478"/>
          <ac:spMkLst>
            <pc:docMk/>
            <pc:sldMk cId="1195315385" sldId="350"/>
            <ac:spMk id="4" creationId="{A089A617-ED33-CAC3-93EF-FF5FE7DE648D}"/>
          </ac:spMkLst>
        </pc:spChg>
        <pc:spChg chg="mod">
          <ac:chgData name="Claire Brooks" userId="045b5ce1-bb15-4c22-aa7e-c7b600949989" providerId="ADAL" clId="{EAA1979D-C3BD-400C-8F52-E20002F7EE73}" dt="2023-10-10T10:35:01.338" v="703" actId="20577"/>
          <ac:spMkLst>
            <pc:docMk/>
            <pc:sldMk cId="1195315385" sldId="350"/>
            <ac:spMk id="7" creationId="{73C99334-60A5-94D9-43DD-0EFD639A20F8}"/>
          </ac:spMkLst>
        </pc:spChg>
        <pc:spChg chg="del">
          <ac:chgData name="Claire Brooks" userId="045b5ce1-bb15-4c22-aa7e-c7b600949989" providerId="ADAL" clId="{EAA1979D-C3BD-400C-8F52-E20002F7EE73}" dt="2023-10-10T10:29:48.618" v="493" actId="478"/>
          <ac:spMkLst>
            <pc:docMk/>
            <pc:sldMk cId="1195315385" sldId="350"/>
            <ac:spMk id="14" creationId="{5F1EBC9B-E04C-51AF-897C-7E9B571EEB92}"/>
          </ac:spMkLst>
        </pc:spChg>
      </pc:sldChg>
      <pc:sldChg chg="modSp add del mod ord">
        <pc:chgData name="Claire Brooks" userId="045b5ce1-bb15-4c22-aa7e-c7b600949989" providerId="ADAL" clId="{EAA1979D-C3BD-400C-8F52-E20002F7EE73}" dt="2023-10-10T10:38:04.605" v="751" actId="47"/>
        <pc:sldMkLst>
          <pc:docMk/>
          <pc:sldMk cId="4039948309" sldId="351"/>
        </pc:sldMkLst>
        <pc:spChg chg="mod">
          <ac:chgData name="Claire Brooks" userId="045b5ce1-bb15-4c22-aa7e-c7b600949989" providerId="ADAL" clId="{EAA1979D-C3BD-400C-8F52-E20002F7EE73}" dt="2023-10-10T10:36:37.633" v="720" actId="20577"/>
          <ac:spMkLst>
            <pc:docMk/>
            <pc:sldMk cId="4039948309" sldId="351"/>
            <ac:spMk id="7" creationId="{73C99334-60A5-94D9-43DD-0EFD639A20F8}"/>
          </ac:spMkLst>
        </pc:spChg>
      </pc:sldChg>
      <pc:sldChg chg="modSp add mod">
        <pc:chgData name="Claire Brooks" userId="045b5ce1-bb15-4c22-aa7e-c7b600949989" providerId="ADAL" clId="{EAA1979D-C3BD-400C-8F52-E20002F7EE73}" dt="2023-10-10T12:33:57.377" v="800" actId="20577"/>
        <pc:sldMkLst>
          <pc:docMk/>
          <pc:sldMk cId="4195303184" sldId="351"/>
        </pc:sldMkLst>
        <pc:spChg chg="mod">
          <ac:chgData name="Claire Brooks" userId="045b5ce1-bb15-4c22-aa7e-c7b600949989" providerId="ADAL" clId="{EAA1979D-C3BD-400C-8F52-E20002F7EE73}" dt="2023-10-10T12:33:57.377" v="800" actId="20577"/>
          <ac:spMkLst>
            <pc:docMk/>
            <pc:sldMk cId="4195303184" sldId="351"/>
            <ac:spMk id="7" creationId="{73C99334-60A5-94D9-43DD-0EFD639A20F8}"/>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10/10/2023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2023 City and Guilds of London Institute. All rights reserved. </a:t>
            </a:r>
            <a:endParaRPr lang="en-US" sz="1200" dirty="0">
              <a:latin typeface="Times New Roman" pitchFamily="-105" charset="0"/>
            </a:endParaRPr>
          </a:p>
          <a:p>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17</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Progression in </a:t>
            </a:r>
            <a:br>
              <a:rPr lang="en-GB" sz="1400" baseline="0" dirty="0">
                <a:solidFill>
                  <a:schemeClr val="tx1"/>
                </a:solidFill>
              </a:rPr>
            </a:br>
            <a:r>
              <a:rPr lang="en-GB" sz="1400" b="1" baseline="0" dirty="0">
                <a:solidFill>
                  <a:schemeClr val="tx1"/>
                </a:solidFill>
              </a:rPr>
              <a:t>Construction (Level 2)</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hyperlink" Target="https://www.arct.cam.ac.uk/system/files/documents/vol-1-989-1006-durbin.pdf"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202: Changing practices over time</a:t>
            </a:r>
          </a:p>
        </p:txBody>
      </p:sp>
      <p:sp>
        <p:nvSpPr>
          <p:cNvPr id="2053" name="Rectangle 15"/>
          <p:cNvSpPr>
            <a:spLocks noGrp="1" noChangeArrowheads="1"/>
          </p:cNvSpPr>
          <p:nvPr>
            <p:ph type="title"/>
          </p:nvPr>
        </p:nvSpPr>
        <p:spPr>
          <a:xfrm>
            <a:off x="457200" y="3160294"/>
            <a:ext cx="8153400" cy="2495273"/>
          </a:xfrm>
        </p:spPr>
        <p:txBody>
          <a:bodyPr anchor="t"/>
          <a:lstStyle/>
          <a:p>
            <a:pPr eaLnBrk="1" hangingPunct="1"/>
            <a:r>
              <a:rPr lang="en-GB" dirty="0">
                <a:ea typeface="ＭＳ Ｐゴシック" pitchFamily="-105" charset="-128"/>
                <a:cs typeface="ＭＳ Ｐゴシック" pitchFamily="-105" charset="-128"/>
              </a:rPr>
              <a:t>Wall and floor tiling</a:t>
            </a:r>
            <a:br>
              <a:rPr lang="en-GB" dirty="0">
                <a:ea typeface="ＭＳ Ｐゴシック" pitchFamily="-105" charset="-128"/>
                <a:cs typeface="ＭＳ Ｐゴシック" pitchFamily="-105" charset="-128"/>
              </a:rPr>
            </a:br>
            <a:r>
              <a:rPr lang="en-GB" dirty="0">
                <a:ea typeface="ＭＳ Ｐゴシック" pitchFamily="-105" charset="-128"/>
                <a:cs typeface="ＭＳ Ｐゴシック" pitchFamily="-105" charset="-128"/>
              </a:rPr>
              <a:t>Pre-1919 construction methods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Techniques: fixing and grouting</a:t>
            </a:r>
          </a:p>
        </p:txBody>
      </p:sp>
      <p:sp>
        <p:nvSpPr>
          <p:cNvPr id="7" name="TextBox 6">
            <a:extLst>
              <a:ext uri="{FF2B5EF4-FFF2-40B4-BE49-F238E27FC236}">
                <a16:creationId xmlns:a16="http://schemas.microsoft.com/office/drawing/2014/main" id="{A47428A2-01FF-1FE4-B371-7782F20A2DED}"/>
              </a:ext>
            </a:extLst>
          </p:cNvPr>
          <p:cNvSpPr txBox="1"/>
          <p:nvPr/>
        </p:nvSpPr>
        <p:spPr>
          <a:xfrm>
            <a:off x="451892" y="1556792"/>
            <a:ext cx="8339850" cy="2246769"/>
          </a:xfrm>
          <a:prstGeom prst="rect">
            <a:avLst/>
          </a:prstGeom>
          <a:noFill/>
        </p:spPr>
        <p:txBody>
          <a:bodyPr wrap="square" rtlCol="0">
            <a:spAutoFit/>
          </a:bodyPr>
          <a:lstStyle/>
          <a:p>
            <a:r>
              <a:rPr lang="en-GB" dirty="0"/>
              <a:t>Because of their porosity, the tiles had to be soaked in water before they were set, in order for the cement to adhere to the tiles. </a:t>
            </a:r>
          </a:p>
          <a:p>
            <a:endParaRPr lang="en-GB" dirty="0"/>
          </a:p>
          <a:p>
            <a:r>
              <a:rPr lang="en-GB" dirty="0"/>
              <a:t>At this time, it was standard practice for the same mortar that was used to fix the tiles (sand and Portland cement) was also used for grouting. Tile joints were typically larger than they are today, due to the higher manufacturing tolerance size of the period. </a:t>
            </a:r>
          </a:p>
        </p:txBody>
      </p:sp>
    </p:spTree>
    <p:extLst>
      <p:ext uri="{BB962C8B-B14F-4D97-AF65-F5344CB8AC3E}">
        <p14:creationId xmlns:p14="http://schemas.microsoft.com/office/powerpoint/2010/main" val="34599849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Session objectives</a:t>
            </a:r>
          </a:p>
        </p:txBody>
      </p:sp>
      <p:sp>
        <p:nvSpPr>
          <p:cNvPr id="3" name="Content Placeholder 2"/>
          <p:cNvSpPr>
            <a:spLocks noGrp="1"/>
          </p:cNvSpPr>
          <p:nvPr>
            <p:ph sz="quarter" idx="10"/>
          </p:nvPr>
        </p:nvSpPr>
        <p:spPr>
          <a:xfrm>
            <a:off x="611560" y="1628800"/>
            <a:ext cx="8229600" cy="2808312"/>
          </a:xfrm>
        </p:spPr>
        <p:txBody>
          <a:bodyPr/>
          <a:lstStyle/>
          <a:p>
            <a:pPr>
              <a:lnSpc>
                <a:spcPct val="100000"/>
              </a:lnSpc>
              <a:spcBef>
                <a:spcPts val="0"/>
              </a:spcBef>
              <a:spcAft>
                <a:spcPts val="0"/>
              </a:spcAft>
              <a:buClr>
                <a:schemeClr val="dk1"/>
              </a:buClr>
              <a:buSzPts val="1800"/>
            </a:pPr>
            <a:r>
              <a:rPr lang="en-US" kern="0" dirty="0"/>
              <a:t>At the end of the session learners will be able to:</a:t>
            </a:r>
          </a:p>
          <a:p>
            <a:pPr>
              <a:lnSpc>
                <a:spcPct val="100000"/>
              </a:lnSpc>
              <a:spcBef>
                <a:spcPts val="0"/>
              </a:spcBef>
              <a:spcAft>
                <a:spcPts val="0"/>
              </a:spcAft>
              <a:buClr>
                <a:schemeClr val="dk1"/>
              </a:buClr>
              <a:buSzPts val="1800"/>
            </a:pPr>
            <a:endParaRPr lang="en-US" kern="0" dirty="0"/>
          </a:p>
          <a:p>
            <a:pPr lvl="1"/>
            <a:r>
              <a:rPr lang="en-US" dirty="0"/>
              <a:t>identify materials </a:t>
            </a:r>
            <a:r>
              <a:rPr lang="en-GB" dirty="0"/>
              <a:t>relevant to wall and floor tiling used pre-1919</a:t>
            </a:r>
            <a:endParaRPr lang="en-US" dirty="0"/>
          </a:p>
          <a:p>
            <a:pPr lvl="1"/>
            <a:r>
              <a:rPr lang="en-US" dirty="0"/>
              <a:t>identify tools </a:t>
            </a:r>
            <a:r>
              <a:rPr lang="en-GB" dirty="0"/>
              <a:t>relevant to wall and floor tiling used pre-1919</a:t>
            </a:r>
            <a:endParaRPr lang="en-US" dirty="0"/>
          </a:p>
          <a:p>
            <a:pPr lvl="1"/>
            <a:r>
              <a:rPr lang="en-GB" dirty="0"/>
              <a:t>identify techniques relevant to wall and floor tiling used pre-1919.</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Materials: tiles</a:t>
            </a:r>
          </a:p>
        </p:txBody>
      </p:sp>
      <p:sp>
        <p:nvSpPr>
          <p:cNvPr id="7" name="TextBox 6">
            <a:extLst>
              <a:ext uri="{FF2B5EF4-FFF2-40B4-BE49-F238E27FC236}">
                <a16:creationId xmlns:a16="http://schemas.microsoft.com/office/drawing/2014/main" id="{73C99334-60A5-94D9-43DD-0EFD639A20F8}"/>
              </a:ext>
            </a:extLst>
          </p:cNvPr>
          <p:cNvSpPr txBox="1"/>
          <p:nvPr/>
        </p:nvSpPr>
        <p:spPr>
          <a:xfrm>
            <a:off x="457200" y="1556792"/>
            <a:ext cx="8398768" cy="3785652"/>
          </a:xfrm>
          <a:prstGeom prst="rect">
            <a:avLst/>
          </a:prstGeom>
          <a:noFill/>
        </p:spPr>
        <p:txBody>
          <a:bodyPr wrap="square" rtlCol="0">
            <a:spAutoFit/>
          </a:bodyPr>
          <a:lstStyle/>
          <a:p>
            <a:r>
              <a:rPr lang="en-GB" dirty="0"/>
              <a:t>From the mid-19th century tiles have been used on floors, hallways, porches and paths. In the late 1800s homeowners also began installing decorated wall tiles. </a:t>
            </a:r>
          </a:p>
          <a:p>
            <a:endParaRPr lang="en-GB" dirty="0"/>
          </a:p>
          <a:p>
            <a:r>
              <a:rPr lang="en-GB" dirty="0"/>
              <a:t>During this period, tiles were sourced from factories predominantly based in Stoke-on-Trent, which is known as the birthplace of the ceramics industry in the UK. Factories in this area are sometimes referred to as 'The Potteries’ and have shaped the industry for over 300 years.</a:t>
            </a:r>
          </a:p>
          <a:p>
            <a:endParaRPr lang="en-GB" dirty="0"/>
          </a:p>
          <a:p>
            <a:r>
              <a:rPr lang="en-GB" dirty="0"/>
              <a:t>The local availability of clay meant that the pottery industry grew in the area and new ceramic manufacturing techniques were developed by potters such as Wedgwood and Spode.</a:t>
            </a:r>
          </a:p>
        </p:txBody>
      </p:sp>
    </p:spTree>
    <p:extLst>
      <p:ext uri="{BB962C8B-B14F-4D97-AF65-F5344CB8AC3E}">
        <p14:creationId xmlns:p14="http://schemas.microsoft.com/office/powerpoint/2010/main" val="11953153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Materials: tiles</a:t>
            </a:r>
          </a:p>
        </p:txBody>
      </p:sp>
      <p:sp>
        <p:nvSpPr>
          <p:cNvPr id="7" name="TextBox 6">
            <a:extLst>
              <a:ext uri="{FF2B5EF4-FFF2-40B4-BE49-F238E27FC236}">
                <a16:creationId xmlns:a16="http://schemas.microsoft.com/office/drawing/2014/main" id="{73C99334-60A5-94D9-43DD-0EFD639A20F8}"/>
              </a:ext>
            </a:extLst>
          </p:cNvPr>
          <p:cNvSpPr txBox="1"/>
          <p:nvPr/>
        </p:nvSpPr>
        <p:spPr>
          <a:xfrm>
            <a:off x="346950" y="1361243"/>
            <a:ext cx="8567936" cy="1323439"/>
          </a:xfrm>
          <a:prstGeom prst="rect">
            <a:avLst/>
          </a:prstGeom>
          <a:noFill/>
        </p:spPr>
        <p:txBody>
          <a:bodyPr wrap="square" rtlCol="0">
            <a:spAutoFit/>
          </a:bodyPr>
          <a:lstStyle/>
          <a:p>
            <a:endParaRPr lang="en-GB" dirty="0"/>
          </a:p>
          <a:p>
            <a:r>
              <a:rPr lang="en-GB" b="0" i="0" dirty="0">
                <a:solidFill>
                  <a:srgbClr val="333333"/>
                </a:solidFill>
                <a:effectLst/>
                <a:latin typeface="+mj-lt"/>
              </a:rPr>
              <a:t>Herbert Minton began encaustic-tile making again in England about 1843. This method was gradually overtaken by machine pressing drier clay to mass produce tiles.</a:t>
            </a:r>
            <a:endParaRPr lang="en-GB" dirty="0">
              <a:latin typeface="+mj-lt"/>
            </a:endParaRPr>
          </a:p>
        </p:txBody>
      </p:sp>
      <p:pic>
        <p:nvPicPr>
          <p:cNvPr id="4" name="Picture 3">
            <a:extLst>
              <a:ext uri="{FF2B5EF4-FFF2-40B4-BE49-F238E27FC236}">
                <a16:creationId xmlns:a16="http://schemas.microsoft.com/office/drawing/2014/main" id="{B710D90F-C148-155E-7893-44D42C398D24}"/>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211960" y="3037925"/>
            <a:ext cx="3995936" cy="2663957"/>
          </a:xfrm>
          <a:prstGeom prst="rect">
            <a:avLst/>
          </a:prstGeom>
        </p:spPr>
      </p:pic>
    </p:spTree>
    <p:extLst>
      <p:ext uri="{BB962C8B-B14F-4D97-AF65-F5344CB8AC3E}">
        <p14:creationId xmlns:p14="http://schemas.microsoft.com/office/powerpoint/2010/main" val="28428003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Materials: tiles</a:t>
            </a:r>
          </a:p>
        </p:txBody>
      </p:sp>
      <p:sp>
        <p:nvSpPr>
          <p:cNvPr id="7" name="TextBox 6">
            <a:extLst>
              <a:ext uri="{FF2B5EF4-FFF2-40B4-BE49-F238E27FC236}">
                <a16:creationId xmlns:a16="http://schemas.microsoft.com/office/drawing/2014/main" id="{73C99334-60A5-94D9-43DD-0EFD639A20F8}"/>
              </a:ext>
            </a:extLst>
          </p:cNvPr>
          <p:cNvSpPr txBox="1"/>
          <p:nvPr/>
        </p:nvSpPr>
        <p:spPr>
          <a:xfrm>
            <a:off x="346950" y="1361243"/>
            <a:ext cx="8567936" cy="2554545"/>
          </a:xfrm>
          <a:prstGeom prst="rect">
            <a:avLst/>
          </a:prstGeom>
          <a:noFill/>
        </p:spPr>
        <p:txBody>
          <a:bodyPr wrap="square" rtlCol="0">
            <a:spAutoFit/>
          </a:bodyPr>
          <a:lstStyle/>
          <a:p>
            <a:r>
              <a:rPr lang="en-GB" dirty="0"/>
              <a:t>Ceramic tiles fall into two categories, according to their method of manufacture.</a:t>
            </a:r>
          </a:p>
          <a:p>
            <a:endParaRPr lang="en-GB" dirty="0"/>
          </a:p>
          <a:p>
            <a:pPr marL="342900" indent="-342900">
              <a:buClr>
                <a:srgbClr val="0077E3"/>
              </a:buClr>
              <a:buFont typeface="Arial" panose="020B0604020202020204" pitchFamily="34" charset="0"/>
              <a:buChar char="•"/>
            </a:pPr>
            <a:r>
              <a:rPr lang="en-GB" dirty="0"/>
              <a:t>Extruding tiles: whose body is shaped in the plastic state in an extruder and the resulting column cut into tiles of predetermined thickness.</a:t>
            </a:r>
          </a:p>
          <a:p>
            <a:pPr marL="342900" indent="-342900">
              <a:buClr>
                <a:srgbClr val="0077E3"/>
              </a:buClr>
              <a:buFont typeface="Arial" panose="020B0604020202020204" pitchFamily="34" charset="0"/>
              <a:buChar char="•"/>
            </a:pPr>
            <a:r>
              <a:rPr lang="en-GB" dirty="0"/>
              <a:t>Dry-pressed tiles: which are formed of powder or small grains, shaped in moulds under high pressure before firing. These tiles are generally are made to finer dimensions than extruded tiles</a:t>
            </a:r>
            <a:r>
              <a:rPr lang="en-GB" sz="1800" i="1" dirty="0"/>
              <a:t>. </a:t>
            </a:r>
          </a:p>
        </p:txBody>
      </p:sp>
    </p:spTree>
    <p:extLst>
      <p:ext uri="{BB962C8B-B14F-4D97-AF65-F5344CB8AC3E}">
        <p14:creationId xmlns:p14="http://schemas.microsoft.com/office/powerpoint/2010/main" val="41953031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Materials: tiles</a:t>
            </a:r>
          </a:p>
        </p:txBody>
      </p:sp>
      <p:sp>
        <p:nvSpPr>
          <p:cNvPr id="7" name="TextBox 6">
            <a:extLst>
              <a:ext uri="{FF2B5EF4-FFF2-40B4-BE49-F238E27FC236}">
                <a16:creationId xmlns:a16="http://schemas.microsoft.com/office/drawing/2014/main" id="{73C99334-60A5-94D9-43DD-0EFD639A20F8}"/>
              </a:ext>
            </a:extLst>
          </p:cNvPr>
          <p:cNvSpPr txBox="1"/>
          <p:nvPr/>
        </p:nvSpPr>
        <p:spPr>
          <a:xfrm>
            <a:off x="346950" y="1361243"/>
            <a:ext cx="8567936" cy="4585871"/>
          </a:xfrm>
          <a:prstGeom prst="rect">
            <a:avLst/>
          </a:prstGeom>
          <a:noFill/>
        </p:spPr>
        <p:txBody>
          <a:bodyPr wrap="square" rtlCol="0">
            <a:spAutoFit/>
          </a:bodyPr>
          <a:lstStyle/>
          <a:p>
            <a:r>
              <a:rPr lang="en-GB" dirty="0"/>
              <a:t>A ceramic tile is made up of clays and other materials, which is formed when malleable then dried and fired in a kiln. The main body of the tile is called the bisque (or biscuit), and the face side can be glazed, partly glazed, unglazed (better for slip resistance), polished, textured or profiled.</a:t>
            </a:r>
          </a:p>
          <a:p>
            <a:endParaRPr lang="en-GB" dirty="0"/>
          </a:p>
          <a:p>
            <a:r>
              <a:rPr lang="en-GB" dirty="0"/>
              <a:t>Ceramic tiles were manufactured in a range of sizes and thicknesses. They were predominantly of square or rectangular shapes, but other geometrical shapes were available.</a:t>
            </a:r>
          </a:p>
          <a:p>
            <a:endParaRPr lang="en-GB" dirty="0"/>
          </a:p>
          <a:p>
            <a:r>
              <a:rPr lang="en-GB" dirty="0"/>
              <a:t>Ceramic tiles are suitable for fixing to walls and floors, but not all ceramic tiles can be used for floor applications. This is because most types of ceramic tiles have a higher water absorbing property, making them weaker than porcelain tiles.  </a:t>
            </a:r>
          </a:p>
          <a:p>
            <a:pPr algn="ctr"/>
            <a:endParaRPr lang="en-GB" sz="1600" i="1" dirty="0"/>
          </a:p>
          <a:p>
            <a:pPr algn="ctr"/>
            <a:endParaRPr lang="en-GB" sz="1600" i="1" dirty="0"/>
          </a:p>
        </p:txBody>
      </p:sp>
    </p:spTree>
    <p:extLst>
      <p:ext uri="{BB962C8B-B14F-4D97-AF65-F5344CB8AC3E}">
        <p14:creationId xmlns:p14="http://schemas.microsoft.com/office/powerpoint/2010/main" val="31561375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Tools</a:t>
            </a:r>
          </a:p>
        </p:txBody>
      </p:sp>
      <p:sp>
        <p:nvSpPr>
          <p:cNvPr id="7" name="TextBox 6">
            <a:extLst>
              <a:ext uri="{FF2B5EF4-FFF2-40B4-BE49-F238E27FC236}">
                <a16:creationId xmlns:a16="http://schemas.microsoft.com/office/drawing/2014/main" id="{A47428A2-01FF-1FE4-B371-7782F20A2DED}"/>
              </a:ext>
            </a:extLst>
          </p:cNvPr>
          <p:cNvSpPr txBox="1"/>
          <p:nvPr/>
        </p:nvSpPr>
        <p:spPr>
          <a:xfrm>
            <a:off x="341022" y="1556792"/>
            <a:ext cx="8339850" cy="707886"/>
          </a:xfrm>
          <a:prstGeom prst="rect">
            <a:avLst/>
          </a:prstGeom>
          <a:noFill/>
        </p:spPr>
        <p:txBody>
          <a:bodyPr wrap="square" rtlCol="0">
            <a:spAutoFit/>
          </a:bodyPr>
          <a:lstStyle/>
          <a:p>
            <a:r>
              <a:rPr lang="en-GB" dirty="0"/>
              <a:t>Power tools as we know them today were not available during this period. A limited range of hand tools were used instead.  </a:t>
            </a:r>
          </a:p>
        </p:txBody>
      </p:sp>
      <p:sp>
        <p:nvSpPr>
          <p:cNvPr id="6" name="TextBox 5">
            <a:extLst>
              <a:ext uri="{FF2B5EF4-FFF2-40B4-BE49-F238E27FC236}">
                <a16:creationId xmlns:a16="http://schemas.microsoft.com/office/drawing/2014/main" id="{D6658D75-F229-E0E3-3221-85DB417DE8DC}"/>
              </a:ext>
            </a:extLst>
          </p:cNvPr>
          <p:cNvSpPr txBox="1"/>
          <p:nvPr/>
        </p:nvSpPr>
        <p:spPr>
          <a:xfrm>
            <a:off x="457200" y="2924944"/>
            <a:ext cx="7796992" cy="1015663"/>
          </a:xfrm>
          <a:prstGeom prst="rect">
            <a:avLst/>
          </a:prstGeom>
          <a:noFill/>
        </p:spPr>
        <p:txBody>
          <a:bodyPr wrap="square">
            <a:spAutoFit/>
          </a:bodyPr>
          <a:lstStyle/>
          <a:p>
            <a:r>
              <a:rPr lang="en-GB" b="1" dirty="0"/>
              <a:t>What is meant by a hand tool?</a:t>
            </a:r>
          </a:p>
          <a:p>
            <a:r>
              <a:rPr lang="en-GB" i="1" dirty="0"/>
              <a:t>A small tool (such as a hammer or wrench) that usually does not use electricity.</a:t>
            </a:r>
          </a:p>
        </p:txBody>
      </p:sp>
      <p:sp>
        <p:nvSpPr>
          <p:cNvPr id="8" name="Rectangle 7">
            <a:extLst>
              <a:ext uri="{FF2B5EF4-FFF2-40B4-BE49-F238E27FC236}">
                <a16:creationId xmlns:a16="http://schemas.microsoft.com/office/drawing/2014/main" id="{C08F39FE-0A31-5005-5605-A2B65DFCA92D}"/>
              </a:ext>
            </a:extLst>
          </p:cNvPr>
          <p:cNvSpPr/>
          <p:nvPr/>
        </p:nvSpPr>
        <p:spPr>
          <a:xfrm>
            <a:off x="6300192" y="3940607"/>
            <a:ext cx="1737976" cy="215444"/>
          </a:xfrm>
          <a:prstGeom prst="rect">
            <a:avLst/>
          </a:prstGeom>
        </p:spPr>
        <p:txBody>
          <a:bodyPr wrap="none">
            <a:spAutoFit/>
          </a:bodyPr>
          <a:lstStyle/>
          <a:p>
            <a:r>
              <a:rPr lang="en-GB" sz="800" dirty="0"/>
              <a:t>https://www.merriam-webster.com</a:t>
            </a:r>
          </a:p>
        </p:txBody>
      </p:sp>
    </p:spTree>
    <p:extLst>
      <p:ext uri="{BB962C8B-B14F-4D97-AF65-F5344CB8AC3E}">
        <p14:creationId xmlns:p14="http://schemas.microsoft.com/office/powerpoint/2010/main" val="20912877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dirty="0">
                <a:ea typeface="ＭＳ Ｐゴシック" pitchFamily="-105" charset="-128"/>
                <a:cs typeface="ＭＳ Ｐゴシック" pitchFamily="-105" charset="-128"/>
              </a:rPr>
              <a:t>Types of hand tools used in wall and floor tiling</a:t>
            </a:r>
            <a:br>
              <a:rPr lang="en-US" dirty="0">
                <a:ea typeface="ＭＳ Ｐゴシック" pitchFamily="-105" charset="-128"/>
                <a:cs typeface="ＭＳ Ｐゴシック" pitchFamily="-105" charset="-128"/>
              </a:rPr>
            </a:br>
            <a:endParaRPr lang="en-US" dirty="0">
              <a:ea typeface="ＭＳ Ｐゴシック" pitchFamily="-105" charset="-128"/>
              <a:cs typeface="ＭＳ Ｐゴシック" pitchFamily="-105" charset="-128"/>
            </a:endParaRPr>
          </a:p>
        </p:txBody>
      </p:sp>
      <p:pic>
        <p:nvPicPr>
          <p:cNvPr id="2" name="Picture 1">
            <a:extLst>
              <a:ext uri="{FF2B5EF4-FFF2-40B4-BE49-F238E27FC236}">
                <a16:creationId xmlns:a16="http://schemas.microsoft.com/office/drawing/2014/main" id="{2B937908-A30D-45CD-C49A-F038CABB02F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752020" y="2252697"/>
            <a:ext cx="3547886" cy="1995686"/>
          </a:xfrm>
          <a:prstGeom prst="rect">
            <a:avLst/>
          </a:prstGeom>
        </p:spPr>
      </p:pic>
      <p:sp>
        <p:nvSpPr>
          <p:cNvPr id="4" name="TextBox 3">
            <a:extLst>
              <a:ext uri="{FF2B5EF4-FFF2-40B4-BE49-F238E27FC236}">
                <a16:creationId xmlns:a16="http://schemas.microsoft.com/office/drawing/2014/main" id="{C59E50D2-9C13-8876-2E28-19C8169EAD42}"/>
              </a:ext>
            </a:extLst>
          </p:cNvPr>
          <p:cNvSpPr txBox="1"/>
          <p:nvPr/>
        </p:nvSpPr>
        <p:spPr>
          <a:xfrm>
            <a:off x="557046" y="2348880"/>
            <a:ext cx="4014954" cy="1323439"/>
          </a:xfrm>
          <a:prstGeom prst="rect">
            <a:avLst/>
          </a:prstGeom>
          <a:noFill/>
        </p:spPr>
        <p:txBody>
          <a:bodyPr wrap="square" rtlCol="0">
            <a:spAutoFit/>
          </a:bodyPr>
          <a:lstStyle/>
          <a:p>
            <a:r>
              <a:rPr lang="en-GB" dirty="0"/>
              <a:t>Basic tiling tools – such as trowels, hammers and chisels – have changed very little over many years.</a:t>
            </a:r>
          </a:p>
        </p:txBody>
      </p:sp>
      <p:sp>
        <p:nvSpPr>
          <p:cNvPr id="7" name="TextBox 6">
            <a:extLst>
              <a:ext uri="{FF2B5EF4-FFF2-40B4-BE49-F238E27FC236}">
                <a16:creationId xmlns:a16="http://schemas.microsoft.com/office/drawing/2014/main" id="{E762760A-8C40-F7BD-6A0E-08FE53B63B8D}"/>
              </a:ext>
            </a:extLst>
          </p:cNvPr>
          <p:cNvSpPr txBox="1"/>
          <p:nvPr/>
        </p:nvSpPr>
        <p:spPr>
          <a:xfrm>
            <a:off x="539045" y="3861048"/>
            <a:ext cx="3852936" cy="1015663"/>
          </a:xfrm>
          <a:prstGeom prst="rect">
            <a:avLst/>
          </a:prstGeom>
          <a:noFill/>
        </p:spPr>
        <p:txBody>
          <a:bodyPr wrap="square" rtlCol="0">
            <a:spAutoFit/>
          </a:bodyPr>
          <a:lstStyle/>
          <a:p>
            <a:r>
              <a:rPr lang="en-GB" dirty="0"/>
              <a:t>Research other vintage hand tools like these that a  pre-1919 tiler might use.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Techniques: fixing and grouting</a:t>
            </a:r>
          </a:p>
        </p:txBody>
      </p:sp>
      <p:sp>
        <p:nvSpPr>
          <p:cNvPr id="7" name="TextBox 6">
            <a:extLst>
              <a:ext uri="{FF2B5EF4-FFF2-40B4-BE49-F238E27FC236}">
                <a16:creationId xmlns:a16="http://schemas.microsoft.com/office/drawing/2014/main" id="{A47428A2-01FF-1FE4-B371-7782F20A2DED}"/>
              </a:ext>
            </a:extLst>
          </p:cNvPr>
          <p:cNvSpPr txBox="1"/>
          <p:nvPr/>
        </p:nvSpPr>
        <p:spPr>
          <a:xfrm>
            <a:off x="346950" y="1772816"/>
            <a:ext cx="8339850" cy="400110"/>
          </a:xfrm>
          <a:prstGeom prst="rect">
            <a:avLst/>
          </a:prstGeom>
          <a:noFill/>
        </p:spPr>
        <p:txBody>
          <a:bodyPr wrap="square" rtlCol="0">
            <a:spAutoFit/>
          </a:bodyPr>
          <a:lstStyle/>
          <a:p>
            <a:r>
              <a:rPr lang="en-GB" dirty="0"/>
              <a:t>During this period, tiles were usually fixed with lime-based mortar. </a:t>
            </a:r>
          </a:p>
        </p:txBody>
      </p:sp>
      <p:sp>
        <p:nvSpPr>
          <p:cNvPr id="4" name="TextBox 3">
            <a:extLst>
              <a:ext uri="{FF2B5EF4-FFF2-40B4-BE49-F238E27FC236}">
                <a16:creationId xmlns:a16="http://schemas.microsoft.com/office/drawing/2014/main" id="{68240D5D-35B5-B28E-5C67-EAC2DF1CE573}"/>
              </a:ext>
            </a:extLst>
          </p:cNvPr>
          <p:cNvSpPr txBox="1"/>
          <p:nvPr/>
        </p:nvSpPr>
        <p:spPr>
          <a:xfrm>
            <a:off x="822412" y="2542206"/>
            <a:ext cx="7499176" cy="2554545"/>
          </a:xfrm>
          <a:prstGeom prst="rect">
            <a:avLst/>
          </a:prstGeom>
          <a:noFill/>
        </p:spPr>
        <p:txBody>
          <a:bodyPr wrap="square">
            <a:spAutoFit/>
          </a:bodyPr>
          <a:lstStyle/>
          <a:p>
            <a:r>
              <a:rPr lang="en-GB" i="1" dirty="0"/>
              <a:t>Victorian buildings decorated with tiles prior to 1860 can be typically found to have either lime plaster or lime mortar used as the adhesive layer. Post 1870 the tile industry moved wholesale into the use of Portland cement as a medium for fixing and grouting tiles, and it is unusual to find any other medium used, but during the intervening decade either types of mortar can be found.</a:t>
            </a:r>
          </a:p>
          <a:p>
            <a:pPr algn="r"/>
            <a:r>
              <a:rPr lang="en-GB" dirty="0">
                <a:hlinkClick r:id="rId2"/>
              </a:rPr>
              <a:t>Nineteenth-Century Tiles (cam.ac.uk)</a:t>
            </a:r>
            <a:endParaRPr lang="en-GB" dirty="0"/>
          </a:p>
        </p:txBody>
      </p:sp>
    </p:spTree>
    <p:extLst>
      <p:ext uri="{BB962C8B-B14F-4D97-AF65-F5344CB8AC3E}">
        <p14:creationId xmlns:p14="http://schemas.microsoft.com/office/powerpoint/2010/main" val="388067187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1c5831b9-66da-4f16-a409-834213ecdb8e">
      <Terms xmlns="http://schemas.microsoft.com/office/infopath/2007/PartnerControls"/>
    </lcf76f155ced4ddcb4097134ff3c332f>
    <TaxCatchAll xmlns="418e8c98-519b-4e3e-a77f-7ee33016068f"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15" ma:contentTypeDescription="Create a new document." ma:contentTypeScope="" ma:versionID="49183941de53607219d2a41e88adfbee">
  <xsd:schema xmlns:xsd="http://www.w3.org/2001/XMLSchema" xmlns:xs="http://www.w3.org/2001/XMLSchema" xmlns:p="http://schemas.microsoft.com/office/2006/metadata/properties" xmlns:ns2="1c5831b9-66da-4f16-a409-834213ecdb8e" xmlns:ns3="7d91badd-8922-4db1-9652-4fbca8a6b7df" xmlns:ns4="418e8c98-519b-4e3e-a77f-7ee33016068f" targetNamespace="http://schemas.microsoft.com/office/2006/metadata/properties" ma:root="true" ma:fieldsID="24b99fe5d6d654b5d04b5bbed10723b8" ns2:_="" ns3:_="" ns4:_="">
    <xsd:import namespace="1c5831b9-66da-4f16-a409-834213ecdb8e"/>
    <xsd:import namespace="7d91badd-8922-4db1-9652-4fbca8a6b7df"/>
    <xsd:import namespace="418e8c98-519b-4e3e-a77f-7ee33016068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LengthInSeconds" minOccurs="0"/>
                <xsd:element ref="ns2:lcf76f155ced4ddcb4097134ff3c332f"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68719a6c-9fc0-4287-adae-59b7713c0fdc"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18e8c98-519b-4e3e-a77f-7ee33016068f" elementFormDefault="qualified">
    <xsd:import namespace="http://schemas.microsoft.com/office/2006/documentManagement/types"/>
    <xsd:import namespace="http://schemas.microsoft.com/office/infopath/2007/PartnerControls"/>
    <xsd:element name="TaxCatchAll" ma:index="22" nillable="true" ma:displayName="Taxonomy Catch All Column" ma:hidden="true" ma:list="{46845985-64c5-445d-98c9-446d100d1ab4}" ma:internalName="TaxCatchAll" ma:showField="CatchAllData" ma:web="7d91badd-8922-4db1-9652-4fbca8a6b7d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5CCB350-B76C-41FC-AE69-633CA55F79C0}">
  <ds:schemaRefs>
    <ds:schemaRef ds:uri="http://schemas.microsoft.com/office/2006/metadata/properties"/>
    <ds:schemaRef ds:uri="http://schemas.microsoft.com/office/infopath/2007/PartnerControls"/>
    <ds:schemaRef ds:uri="1c5831b9-66da-4f16-a409-834213ecdb8e"/>
    <ds:schemaRef ds:uri="418e8c98-519b-4e3e-a77f-7ee33016068f"/>
  </ds:schemaRefs>
</ds:datastoreItem>
</file>

<file path=customXml/itemProps2.xml><?xml version="1.0" encoding="utf-8"?>
<ds:datastoreItem xmlns:ds="http://schemas.openxmlformats.org/officeDocument/2006/customXml" ds:itemID="{D8650BE0-FF67-4CB5-BD5F-AE35C54CB64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418e8c98-519b-4e3e-a77f-7ee33016068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1036693-0DAE-48A3-A42A-8F3FD82F9C7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1718</TotalTime>
  <Words>707</Words>
  <Application>Microsoft Office PowerPoint</Application>
  <PresentationFormat>On-screen Show (4:3)</PresentationFormat>
  <Paragraphs>49</Paragraphs>
  <Slides>11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Lucida Grande</vt:lpstr>
      <vt:lpstr>Times New Roman</vt:lpstr>
      <vt:lpstr>Default Design</vt:lpstr>
      <vt:lpstr>Wall and floor tiling Pre-1919 construction methods</vt:lpstr>
      <vt:lpstr>Session objectives</vt:lpstr>
      <vt:lpstr>Materials: tiles</vt:lpstr>
      <vt:lpstr>Materials: tiles</vt:lpstr>
      <vt:lpstr>Materials: tiles</vt:lpstr>
      <vt:lpstr>Materials: tiles</vt:lpstr>
      <vt:lpstr>Tools</vt:lpstr>
      <vt:lpstr>Types of hand tools used in wall and floor tiling </vt:lpstr>
      <vt:lpstr>Techniques: fixing and grouting</vt:lpstr>
      <vt:lpstr>Techniques: fixing and grouting</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Claire Brooks</cp:lastModifiedBy>
  <cp:revision>155</cp:revision>
  <dcterms:created xsi:type="dcterms:W3CDTF">2013-05-28T00:38:54Z</dcterms:created>
  <dcterms:modified xsi:type="dcterms:W3CDTF">2023-10-10T12:34:10Z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