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19"/>
  </p:notesMasterIdLst>
  <p:sldIdLst>
    <p:sldId id="256" r:id="rId2"/>
    <p:sldId id="271" r:id="rId3"/>
    <p:sldId id="257" r:id="rId4"/>
    <p:sldId id="258" r:id="rId5"/>
    <p:sldId id="259" r:id="rId6"/>
    <p:sldId id="260" r:id="rId7"/>
    <p:sldId id="273" r:id="rId8"/>
    <p:sldId id="261" r:id="rId9"/>
    <p:sldId id="262" r:id="rId10"/>
    <p:sldId id="263" r:id="rId11"/>
    <p:sldId id="264" r:id="rId12"/>
    <p:sldId id="265" r:id="rId13"/>
    <p:sldId id="266" r:id="rId14"/>
    <p:sldId id="267" r:id="rId15"/>
    <p:sldId id="268" r:id="rId16"/>
    <p:sldId id="269" r:id="rId17"/>
    <p:sldId id="270" r:id="rId1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EDF413-3233-B019-CDFE-260405737A53}" name="Mark Van Ek" initials="MVE" userId="S::Mark.VanEk@coleggwent.ac.uk::e746b0d1-a953-44e7-b6aa-459681ea68a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1E3BF0-E647-4245-8A70-88A556DC1338}" v="4" dt="2023-09-08T11:15:27.1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918"/>
    <p:restoredTop sz="80203" autoAdjust="0"/>
  </p:normalViewPr>
  <p:slideViewPr>
    <p:cSldViewPr snapToGrid="0">
      <p:cViewPr varScale="1">
        <p:scale>
          <a:sx n="53" d="100"/>
          <a:sy n="53" d="100"/>
        </p:scale>
        <p:origin x="1952" y="48"/>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idan Gill" userId="4c4c45df-46bd-4f72-99d7-b75b1ee2b5e7" providerId="ADAL" clId="{65C889AA-67BF-D840-A8E7-4ACCB8CDEF56}"/>
    <pc:docChg chg="undo redo custSel addSld modSld modMainMaster">
      <pc:chgData name="Aidan Gill" userId="4c4c45df-46bd-4f72-99d7-b75b1ee2b5e7" providerId="ADAL" clId="{65C889AA-67BF-D840-A8E7-4ACCB8CDEF56}" dt="2023-09-06T15:28:06.182" v="3295" actId="20577"/>
      <pc:docMkLst>
        <pc:docMk/>
      </pc:docMkLst>
      <pc:sldChg chg="modSp mod">
        <pc:chgData name="Aidan Gill" userId="4c4c45df-46bd-4f72-99d7-b75b1ee2b5e7" providerId="ADAL" clId="{65C889AA-67BF-D840-A8E7-4ACCB8CDEF56}" dt="2023-09-05T13:24:56.912" v="3281" actId="20577"/>
        <pc:sldMkLst>
          <pc:docMk/>
          <pc:sldMk cId="0" sldId="256"/>
        </pc:sldMkLst>
        <pc:spChg chg="mod">
          <ac:chgData name="Aidan Gill" userId="4c4c45df-46bd-4f72-99d7-b75b1ee2b5e7" providerId="ADAL" clId="{65C889AA-67BF-D840-A8E7-4ACCB8CDEF56}" dt="2023-09-05T09:59:46.821" v="2" actId="20577"/>
          <ac:spMkLst>
            <pc:docMk/>
            <pc:sldMk cId="0" sldId="256"/>
            <ac:spMk id="27" creationId="{00000000-0000-0000-0000-000000000000}"/>
          </ac:spMkLst>
        </pc:spChg>
        <pc:spChg chg="mod">
          <ac:chgData name="Aidan Gill" userId="4c4c45df-46bd-4f72-99d7-b75b1ee2b5e7" providerId="ADAL" clId="{65C889AA-67BF-D840-A8E7-4ACCB8CDEF56}" dt="2023-09-05T13:24:56.912" v="3281" actId="20577"/>
          <ac:spMkLst>
            <pc:docMk/>
            <pc:sldMk cId="0" sldId="256"/>
            <ac:spMk id="28" creationId="{00000000-0000-0000-0000-000000000000}"/>
          </ac:spMkLst>
        </pc:spChg>
      </pc:sldChg>
      <pc:sldChg chg="modSp mod">
        <pc:chgData name="Aidan Gill" userId="4c4c45df-46bd-4f72-99d7-b75b1ee2b5e7" providerId="ADAL" clId="{65C889AA-67BF-D840-A8E7-4ACCB8CDEF56}" dt="2023-09-06T15:06:35.342" v="3293" actId="20577"/>
        <pc:sldMkLst>
          <pc:docMk/>
          <pc:sldMk cId="0" sldId="257"/>
        </pc:sldMkLst>
        <pc:spChg chg="mod">
          <ac:chgData name="Aidan Gill" userId="4c4c45df-46bd-4f72-99d7-b75b1ee2b5e7" providerId="ADAL" clId="{65C889AA-67BF-D840-A8E7-4ACCB8CDEF56}" dt="2023-09-05T10:10:07.926" v="257" actId="20577"/>
          <ac:spMkLst>
            <pc:docMk/>
            <pc:sldMk cId="0" sldId="257"/>
            <ac:spMk id="33" creationId="{00000000-0000-0000-0000-000000000000}"/>
          </ac:spMkLst>
        </pc:spChg>
        <pc:spChg chg="mod">
          <ac:chgData name="Aidan Gill" userId="4c4c45df-46bd-4f72-99d7-b75b1ee2b5e7" providerId="ADAL" clId="{65C889AA-67BF-D840-A8E7-4ACCB8CDEF56}" dt="2023-09-06T15:06:35.342" v="3293" actId="20577"/>
          <ac:spMkLst>
            <pc:docMk/>
            <pc:sldMk cId="0" sldId="257"/>
            <ac:spMk id="34" creationId="{00000000-0000-0000-0000-000000000000}"/>
          </ac:spMkLst>
        </pc:spChg>
      </pc:sldChg>
      <pc:sldChg chg="modSp mod">
        <pc:chgData name="Aidan Gill" userId="4c4c45df-46bd-4f72-99d7-b75b1ee2b5e7" providerId="ADAL" clId="{65C889AA-67BF-D840-A8E7-4ACCB8CDEF56}" dt="2023-09-05T11:31:33.171" v="757" actId="20577"/>
        <pc:sldMkLst>
          <pc:docMk/>
          <pc:sldMk cId="0" sldId="258"/>
        </pc:sldMkLst>
        <pc:spChg chg="mod">
          <ac:chgData name="Aidan Gill" userId="4c4c45df-46bd-4f72-99d7-b75b1ee2b5e7" providerId="ADAL" clId="{65C889AA-67BF-D840-A8E7-4ACCB8CDEF56}" dt="2023-09-05T11:31:33.171" v="757" actId="20577"/>
          <ac:spMkLst>
            <pc:docMk/>
            <pc:sldMk cId="0" sldId="258"/>
            <ac:spMk id="41" creationId="{00000000-0000-0000-0000-000000000000}"/>
          </ac:spMkLst>
        </pc:spChg>
      </pc:sldChg>
      <pc:sldChg chg="modSp mod">
        <pc:chgData name="Aidan Gill" userId="4c4c45df-46bd-4f72-99d7-b75b1ee2b5e7" providerId="ADAL" clId="{65C889AA-67BF-D840-A8E7-4ACCB8CDEF56}" dt="2023-09-06T15:11:24.815" v="3294"/>
        <pc:sldMkLst>
          <pc:docMk/>
          <pc:sldMk cId="0" sldId="259"/>
        </pc:sldMkLst>
        <pc:spChg chg="mod">
          <ac:chgData name="Aidan Gill" userId="4c4c45df-46bd-4f72-99d7-b75b1ee2b5e7" providerId="ADAL" clId="{65C889AA-67BF-D840-A8E7-4ACCB8CDEF56}" dt="2023-09-05T10:09:21.606" v="212" actId="20577"/>
          <ac:spMkLst>
            <pc:docMk/>
            <pc:sldMk cId="0" sldId="259"/>
            <ac:spMk id="46" creationId="{00000000-0000-0000-0000-000000000000}"/>
          </ac:spMkLst>
        </pc:spChg>
        <pc:spChg chg="mod">
          <ac:chgData name="Aidan Gill" userId="4c4c45df-46bd-4f72-99d7-b75b1ee2b5e7" providerId="ADAL" clId="{65C889AA-67BF-D840-A8E7-4ACCB8CDEF56}" dt="2023-09-06T15:11:24.815" v="3294"/>
          <ac:spMkLst>
            <pc:docMk/>
            <pc:sldMk cId="0" sldId="259"/>
            <ac:spMk id="47" creationId="{00000000-0000-0000-0000-000000000000}"/>
          </ac:spMkLst>
        </pc:spChg>
        <pc:picChg chg="mod">
          <ac:chgData name="Aidan Gill" userId="4c4c45df-46bd-4f72-99d7-b75b1ee2b5e7" providerId="ADAL" clId="{65C889AA-67BF-D840-A8E7-4ACCB8CDEF56}" dt="2023-09-05T11:40:09.779" v="1072" actId="1076"/>
          <ac:picMkLst>
            <pc:docMk/>
            <pc:sldMk cId="0" sldId="259"/>
            <ac:picMk id="48" creationId="{00000000-0000-0000-0000-000000000000}"/>
          </ac:picMkLst>
        </pc:picChg>
      </pc:sldChg>
      <pc:sldChg chg="modSp mod">
        <pc:chgData name="Aidan Gill" userId="4c4c45df-46bd-4f72-99d7-b75b1ee2b5e7" providerId="ADAL" clId="{65C889AA-67BF-D840-A8E7-4ACCB8CDEF56}" dt="2023-09-05T11:46:36.401" v="1244" actId="20577"/>
        <pc:sldMkLst>
          <pc:docMk/>
          <pc:sldMk cId="0" sldId="260"/>
        </pc:sldMkLst>
        <pc:spChg chg="mod">
          <ac:chgData name="Aidan Gill" userId="4c4c45df-46bd-4f72-99d7-b75b1ee2b5e7" providerId="ADAL" clId="{65C889AA-67BF-D840-A8E7-4ACCB8CDEF56}" dt="2023-09-05T10:07:07.671" v="196" actId="20577"/>
          <ac:spMkLst>
            <pc:docMk/>
            <pc:sldMk cId="0" sldId="260"/>
            <ac:spMk id="53" creationId="{00000000-0000-0000-0000-000000000000}"/>
          </ac:spMkLst>
        </pc:spChg>
        <pc:spChg chg="mod">
          <ac:chgData name="Aidan Gill" userId="4c4c45df-46bd-4f72-99d7-b75b1ee2b5e7" providerId="ADAL" clId="{65C889AA-67BF-D840-A8E7-4ACCB8CDEF56}" dt="2023-09-05T11:46:36.401" v="1244" actId="20577"/>
          <ac:spMkLst>
            <pc:docMk/>
            <pc:sldMk cId="0" sldId="260"/>
            <ac:spMk id="54" creationId="{00000000-0000-0000-0000-000000000000}"/>
          </ac:spMkLst>
        </pc:spChg>
        <pc:picChg chg="mod">
          <ac:chgData name="Aidan Gill" userId="4c4c45df-46bd-4f72-99d7-b75b1ee2b5e7" providerId="ADAL" clId="{65C889AA-67BF-D840-A8E7-4ACCB8CDEF56}" dt="2023-09-05T10:08:11.773" v="202" actId="1076"/>
          <ac:picMkLst>
            <pc:docMk/>
            <pc:sldMk cId="0" sldId="260"/>
            <ac:picMk id="55" creationId="{00000000-0000-0000-0000-000000000000}"/>
          </ac:picMkLst>
        </pc:picChg>
      </pc:sldChg>
      <pc:sldChg chg="modSp mod">
        <pc:chgData name="Aidan Gill" userId="4c4c45df-46bd-4f72-99d7-b75b1ee2b5e7" providerId="ADAL" clId="{65C889AA-67BF-D840-A8E7-4ACCB8CDEF56}" dt="2023-09-05T11:51:44.180" v="1418" actId="20577"/>
        <pc:sldMkLst>
          <pc:docMk/>
          <pc:sldMk cId="0" sldId="261"/>
        </pc:sldMkLst>
        <pc:spChg chg="mod">
          <ac:chgData name="Aidan Gill" userId="4c4c45df-46bd-4f72-99d7-b75b1ee2b5e7" providerId="ADAL" clId="{65C889AA-67BF-D840-A8E7-4ACCB8CDEF56}" dt="2023-09-05T10:06:31.616" v="167" actId="20577"/>
          <ac:spMkLst>
            <pc:docMk/>
            <pc:sldMk cId="0" sldId="261"/>
            <ac:spMk id="60" creationId="{00000000-0000-0000-0000-000000000000}"/>
          </ac:spMkLst>
        </pc:spChg>
        <pc:spChg chg="mod">
          <ac:chgData name="Aidan Gill" userId="4c4c45df-46bd-4f72-99d7-b75b1ee2b5e7" providerId="ADAL" clId="{65C889AA-67BF-D840-A8E7-4ACCB8CDEF56}" dt="2023-09-05T11:51:44.180" v="1418" actId="20577"/>
          <ac:spMkLst>
            <pc:docMk/>
            <pc:sldMk cId="0" sldId="261"/>
            <ac:spMk id="61" creationId="{00000000-0000-0000-0000-000000000000}"/>
          </ac:spMkLst>
        </pc:spChg>
      </pc:sldChg>
      <pc:sldChg chg="modSp mod">
        <pc:chgData name="Aidan Gill" userId="4c4c45df-46bd-4f72-99d7-b75b1ee2b5e7" providerId="ADAL" clId="{65C889AA-67BF-D840-A8E7-4ACCB8CDEF56}" dt="2023-09-05T12:18:40.887" v="1730" actId="20577"/>
        <pc:sldMkLst>
          <pc:docMk/>
          <pc:sldMk cId="0" sldId="262"/>
        </pc:sldMkLst>
        <pc:spChg chg="mod">
          <ac:chgData name="Aidan Gill" userId="4c4c45df-46bd-4f72-99d7-b75b1ee2b5e7" providerId="ADAL" clId="{65C889AA-67BF-D840-A8E7-4ACCB8CDEF56}" dt="2023-09-05T12:18:40.887" v="1730" actId="20577"/>
          <ac:spMkLst>
            <pc:docMk/>
            <pc:sldMk cId="0" sldId="262"/>
            <ac:spMk id="67" creationId="{00000000-0000-0000-0000-000000000000}"/>
          </ac:spMkLst>
        </pc:spChg>
        <pc:spChg chg="mod">
          <ac:chgData name="Aidan Gill" userId="4c4c45df-46bd-4f72-99d7-b75b1ee2b5e7" providerId="ADAL" clId="{65C889AA-67BF-D840-A8E7-4ACCB8CDEF56}" dt="2023-09-05T12:17:02.583" v="1721" actId="20577"/>
          <ac:spMkLst>
            <pc:docMk/>
            <pc:sldMk cId="0" sldId="262"/>
            <ac:spMk id="68" creationId="{00000000-0000-0000-0000-000000000000}"/>
          </ac:spMkLst>
        </pc:spChg>
      </pc:sldChg>
      <pc:sldChg chg="modSp mod">
        <pc:chgData name="Aidan Gill" userId="4c4c45df-46bd-4f72-99d7-b75b1ee2b5e7" providerId="ADAL" clId="{65C889AA-67BF-D840-A8E7-4ACCB8CDEF56}" dt="2023-09-05T12:25:58.240" v="1935" actId="20577"/>
        <pc:sldMkLst>
          <pc:docMk/>
          <pc:sldMk cId="0" sldId="263"/>
        </pc:sldMkLst>
        <pc:spChg chg="mod">
          <ac:chgData name="Aidan Gill" userId="4c4c45df-46bd-4f72-99d7-b75b1ee2b5e7" providerId="ADAL" clId="{65C889AA-67BF-D840-A8E7-4ACCB8CDEF56}" dt="2023-09-05T12:18:48.323" v="1738" actId="20577"/>
          <ac:spMkLst>
            <pc:docMk/>
            <pc:sldMk cId="0" sldId="263"/>
            <ac:spMk id="74" creationId="{00000000-0000-0000-0000-000000000000}"/>
          </ac:spMkLst>
        </pc:spChg>
        <pc:spChg chg="mod">
          <ac:chgData name="Aidan Gill" userId="4c4c45df-46bd-4f72-99d7-b75b1ee2b5e7" providerId="ADAL" clId="{65C889AA-67BF-D840-A8E7-4ACCB8CDEF56}" dt="2023-09-05T12:25:58.240" v="1935" actId="20577"/>
          <ac:spMkLst>
            <pc:docMk/>
            <pc:sldMk cId="0" sldId="263"/>
            <ac:spMk id="75" creationId="{00000000-0000-0000-0000-000000000000}"/>
          </ac:spMkLst>
        </pc:spChg>
        <pc:picChg chg="mod">
          <ac:chgData name="Aidan Gill" userId="4c4c45df-46bd-4f72-99d7-b75b1ee2b5e7" providerId="ADAL" clId="{65C889AA-67BF-D840-A8E7-4ACCB8CDEF56}" dt="2023-09-05T12:23:49.526" v="1869" actId="1076"/>
          <ac:picMkLst>
            <pc:docMk/>
            <pc:sldMk cId="0" sldId="263"/>
            <ac:picMk id="76" creationId="{00000000-0000-0000-0000-000000000000}"/>
          </ac:picMkLst>
        </pc:picChg>
      </pc:sldChg>
      <pc:sldChg chg="modSp mod">
        <pc:chgData name="Aidan Gill" userId="4c4c45df-46bd-4f72-99d7-b75b1ee2b5e7" providerId="ADAL" clId="{65C889AA-67BF-D840-A8E7-4ACCB8CDEF56}" dt="2023-09-05T12:32:50.861" v="2103" actId="20577"/>
        <pc:sldMkLst>
          <pc:docMk/>
          <pc:sldMk cId="0" sldId="264"/>
        </pc:sldMkLst>
        <pc:spChg chg="mod">
          <ac:chgData name="Aidan Gill" userId="4c4c45df-46bd-4f72-99d7-b75b1ee2b5e7" providerId="ADAL" clId="{65C889AA-67BF-D840-A8E7-4ACCB8CDEF56}" dt="2023-09-05T10:03:35.801" v="103" actId="20577"/>
          <ac:spMkLst>
            <pc:docMk/>
            <pc:sldMk cId="0" sldId="264"/>
            <ac:spMk id="81" creationId="{00000000-0000-0000-0000-000000000000}"/>
          </ac:spMkLst>
        </pc:spChg>
        <pc:spChg chg="mod">
          <ac:chgData name="Aidan Gill" userId="4c4c45df-46bd-4f72-99d7-b75b1ee2b5e7" providerId="ADAL" clId="{65C889AA-67BF-D840-A8E7-4ACCB8CDEF56}" dt="2023-09-05T12:32:50.861" v="2103" actId="20577"/>
          <ac:spMkLst>
            <pc:docMk/>
            <pc:sldMk cId="0" sldId="264"/>
            <ac:spMk id="82" creationId="{00000000-0000-0000-0000-000000000000}"/>
          </ac:spMkLst>
        </pc:spChg>
      </pc:sldChg>
      <pc:sldChg chg="modSp mod">
        <pc:chgData name="Aidan Gill" userId="4c4c45df-46bd-4f72-99d7-b75b1ee2b5e7" providerId="ADAL" clId="{65C889AA-67BF-D840-A8E7-4ACCB8CDEF56}" dt="2023-09-05T12:37:16.851" v="2275" actId="948"/>
        <pc:sldMkLst>
          <pc:docMk/>
          <pc:sldMk cId="0" sldId="265"/>
        </pc:sldMkLst>
        <pc:spChg chg="mod">
          <ac:chgData name="Aidan Gill" userId="4c4c45df-46bd-4f72-99d7-b75b1ee2b5e7" providerId="ADAL" clId="{65C889AA-67BF-D840-A8E7-4ACCB8CDEF56}" dt="2023-09-05T12:33:46.703" v="2141" actId="20577"/>
          <ac:spMkLst>
            <pc:docMk/>
            <pc:sldMk cId="0" sldId="265"/>
            <ac:spMk id="88" creationId="{00000000-0000-0000-0000-000000000000}"/>
          </ac:spMkLst>
        </pc:spChg>
        <pc:spChg chg="mod">
          <ac:chgData name="Aidan Gill" userId="4c4c45df-46bd-4f72-99d7-b75b1ee2b5e7" providerId="ADAL" clId="{65C889AA-67BF-D840-A8E7-4ACCB8CDEF56}" dt="2023-09-05T12:37:16.851" v="2275" actId="948"/>
          <ac:spMkLst>
            <pc:docMk/>
            <pc:sldMk cId="0" sldId="265"/>
            <ac:spMk id="89" creationId="{00000000-0000-0000-0000-000000000000}"/>
          </ac:spMkLst>
        </pc:spChg>
      </pc:sldChg>
      <pc:sldChg chg="modSp mod">
        <pc:chgData name="Aidan Gill" userId="4c4c45df-46bd-4f72-99d7-b75b1ee2b5e7" providerId="ADAL" clId="{65C889AA-67BF-D840-A8E7-4ACCB8CDEF56}" dt="2023-09-05T12:47:24.600" v="2519" actId="1076"/>
        <pc:sldMkLst>
          <pc:docMk/>
          <pc:sldMk cId="0" sldId="266"/>
        </pc:sldMkLst>
        <pc:spChg chg="mod">
          <ac:chgData name="Aidan Gill" userId="4c4c45df-46bd-4f72-99d7-b75b1ee2b5e7" providerId="ADAL" clId="{65C889AA-67BF-D840-A8E7-4ACCB8CDEF56}" dt="2023-09-05T10:01:36.557" v="63" actId="20577"/>
          <ac:spMkLst>
            <pc:docMk/>
            <pc:sldMk cId="0" sldId="266"/>
            <ac:spMk id="95" creationId="{00000000-0000-0000-0000-000000000000}"/>
          </ac:spMkLst>
        </pc:spChg>
        <pc:spChg chg="mod">
          <ac:chgData name="Aidan Gill" userId="4c4c45df-46bd-4f72-99d7-b75b1ee2b5e7" providerId="ADAL" clId="{65C889AA-67BF-D840-A8E7-4ACCB8CDEF56}" dt="2023-09-05T12:47:24.600" v="2519" actId="1076"/>
          <ac:spMkLst>
            <pc:docMk/>
            <pc:sldMk cId="0" sldId="266"/>
            <ac:spMk id="96" creationId="{00000000-0000-0000-0000-000000000000}"/>
          </ac:spMkLst>
        </pc:spChg>
      </pc:sldChg>
      <pc:sldChg chg="modSp mod">
        <pc:chgData name="Aidan Gill" userId="4c4c45df-46bd-4f72-99d7-b75b1ee2b5e7" providerId="ADAL" clId="{65C889AA-67BF-D840-A8E7-4ACCB8CDEF56}" dt="2023-09-05T12:55:12.689" v="2637" actId="20577"/>
        <pc:sldMkLst>
          <pc:docMk/>
          <pc:sldMk cId="0" sldId="267"/>
        </pc:sldMkLst>
        <pc:spChg chg="mod">
          <ac:chgData name="Aidan Gill" userId="4c4c45df-46bd-4f72-99d7-b75b1ee2b5e7" providerId="ADAL" clId="{65C889AA-67BF-D840-A8E7-4ACCB8CDEF56}" dt="2023-09-05T10:01:22.754" v="51" actId="20577"/>
          <ac:spMkLst>
            <pc:docMk/>
            <pc:sldMk cId="0" sldId="267"/>
            <ac:spMk id="104" creationId="{00000000-0000-0000-0000-000000000000}"/>
          </ac:spMkLst>
        </pc:spChg>
        <pc:spChg chg="mod">
          <ac:chgData name="Aidan Gill" userId="4c4c45df-46bd-4f72-99d7-b75b1ee2b5e7" providerId="ADAL" clId="{65C889AA-67BF-D840-A8E7-4ACCB8CDEF56}" dt="2023-09-05T12:55:12.689" v="2637" actId="20577"/>
          <ac:spMkLst>
            <pc:docMk/>
            <pc:sldMk cId="0" sldId="267"/>
            <ac:spMk id="105" creationId="{00000000-0000-0000-0000-000000000000}"/>
          </ac:spMkLst>
        </pc:spChg>
      </pc:sldChg>
      <pc:sldChg chg="modSp mod modCm">
        <pc:chgData name="Aidan Gill" userId="4c4c45df-46bd-4f72-99d7-b75b1ee2b5e7" providerId="ADAL" clId="{65C889AA-67BF-D840-A8E7-4ACCB8CDEF56}" dt="2023-09-05T12:59:39.885" v="2735" actId="20577"/>
        <pc:sldMkLst>
          <pc:docMk/>
          <pc:sldMk cId="0" sldId="268"/>
        </pc:sldMkLst>
        <pc:spChg chg="mod">
          <ac:chgData name="Aidan Gill" userId="4c4c45df-46bd-4f72-99d7-b75b1ee2b5e7" providerId="ADAL" clId="{65C889AA-67BF-D840-A8E7-4ACCB8CDEF56}" dt="2023-09-05T10:01:07.698" v="45" actId="20577"/>
          <ac:spMkLst>
            <pc:docMk/>
            <pc:sldMk cId="0" sldId="268"/>
            <ac:spMk id="111" creationId="{00000000-0000-0000-0000-000000000000}"/>
          </ac:spMkLst>
        </pc:spChg>
        <pc:spChg chg="mod">
          <ac:chgData name="Aidan Gill" userId="4c4c45df-46bd-4f72-99d7-b75b1ee2b5e7" providerId="ADAL" clId="{65C889AA-67BF-D840-A8E7-4ACCB8CDEF56}" dt="2023-09-05T12:59:39.885" v="2735" actId="20577"/>
          <ac:spMkLst>
            <pc:docMk/>
            <pc:sldMk cId="0" sldId="268"/>
            <ac:spMk id="112" creationId="{00000000-0000-0000-0000-000000000000}"/>
          </ac:spMkLst>
        </pc:spChg>
        <pc:extLst>
          <p:ext xmlns:p="http://schemas.openxmlformats.org/presentationml/2006/main" uri="{D6D511B9-2390-475A-947B-AFAB55BFBCF1}">
            <pc226:cmChg xmlns:pc226="http://schemas.microsoft.com/office/powerpoint/2022/06/main/command" chg="mod">
              <pc226:chgData name="Aidan Gill" userId="4c4c45df-46bd-4f72-99d7-b75b1ee2b5e7" providerId="ADAL" clId="{65C889AA-67BF-D840-A8E7-4ACCB8CDEF56}" dt="2023-09-05T12:59:39.885" v="2735" actId="20577"/>
              <pc2:cmMkLst xmlns:pc2="http://schemas.microsoft.com/office/powerpoint/2019/9/main/command">
                <pc:docMk/>
                <pc:sldMk cId="0" sldId="268"/>
                <pc2:cmMk id="{2BA53D12-C408-44EB-92A2-513087D9DA34}"/>
              </pc2:cmMkLst>
            </pc226:cmChg>
          </p:ext>
        </pc:extLst>
      </pc:sldChg>
      <pc:sldChg chg="modSp mod">
        <pc:chgData name="Aidan Gill" userId="4c4c45df-46bd-4f72-99d7-b75b1ee2b5e7" providerId="ADAL" clId="{65C889AA-67BF-D840-A8E7-4ACCB8CDEF56}" dt="2023-09-06T15:28:06.182" v="3295" actId="20577"/>
        <pc:sldMkLst>
          <pc:docMk/>
          <pc:sldMk cId="0" sldId="269"/>
        </pc:sldMkLst>
        <pc:spChg chg="mod">
          <ac:chgData name="Aidan Gill" userId="4c4c45df-46bd-4f72-99d7-b75b1ee2b5e7" providerId="ADAL" clId="{65C889AA-67BF-D840-A8E7-4ACCB8CDEF56}" dt="2023-09-05T10:00:40.219" v="31" actId="20577"/>
          <ac:spMkLst>
            <pc:docMk/>
            <pc:sldMk cId="0" sldId="269"/>
            <ac:spMk id="118" creationId="{00000000-0000-0000-0000-000000000000}"/>
          </ac:spMkLst>
        </pc:spChg>
        <pc:spChg chg="mod">
          <ac:chgData name="Aidan Gill" userId="4c4c45df-46bd-4f72-99d7-b75b1ee2b5e7" providerId="ADAL" clId="{65C889AA-67BF-D840-A8E7-4ACCB8CDEF56}" dt="2023-09-06T15:28:06.182" v="3295" actId="20577"/>
          <ac:spMkLst>
            <pc:docMk/>
            <pc:sldMk cId="0" sldId="269"/>
            <ac:spMk id="119" creationId="{00000000-0000-0000-0000-000000000000}"/>
          </ac:spMkLst>
        </pc:spChg>
      </pc:sldChg>
      <pc:sldChg chg="modSp mod">
        <pc:chgData name="Aidan Gill" userId="4c4c45df-46bd-4f72-99d7-b75b1ee2b5e7" providerId="ADAL" clId="{65C889AA-67BF-D840-A8E7-4ACCB8CDEF56}" dt="2023-09-05T10:00:29.226" v="8" actId="1076"/>
        <pc:sldMkLst>
          <pc:docMk/>
          <pc:sldMk cId="0" sldId="270"/>
        </pc:sldMkLst>
        <pc:spChg chg="mod">
          <ac:chgData name="Aidan Gill" userId="4c4c45df-46bd-4f72-99d7-b75b1ee2b5e7" providerId="ADAL" clId="{65C889AA-67BF-D840-A8E7-4ACCB8CDEF56}" dt="2023-09-05T10:00:29.226" v="8" actId="1076"/>
          <ac:spMkLst>
            <pc:docMk/>
            <pc:sldMk cId="0" sldId="270"/>
            <ac:spMk id="126" creationId="{00000000-0000-0000-0000-000000000000}"/>
          </ac:spMkLst>
        </pc:spChg>
      </pc:sldChg>
      <pc:sldChg chg="modSp new mod">
        <pc:chgData name="Aidan Gill" userId="4c4c45df-46bd-4f72-99d7-b75b1ee2b5e7" providerId="ADAL" clId="{65C889AA-67BF-D840-A8E7-4ACCB8CDEF56}" dt="2023-09-05T10:16:49.824" v="492" actId="20577"/>
        <pc:sldMkLst>
          <pc:docMk/>
          <pc:sldMk cId="488943074" sldId="271"/>
        </pc:sldMkLst>
        <pc:spChg chg="mod">
          <ac:chgData name="Aidan Gill" userId="4c4c45df-46bd-4f72-99d7-b75b1ee2b5e7" providerId="ADAL" clId="{65C889AA-67BF-D840-A8E7-4ACCB8CDEF56}" dt="2023-09-05T10:12:06.181" v="286" actId="14100"/>
          <ac:spMkLst>
            <pc:docMk/>
            <pc:sldMk cId="488943074" sldId="271"/>
            <ac:spMk id="2" creationId="{DDD2A753-2B09-701D-7F74-54726F3AABFF}"/>
          </ac:spMkLst>
        </pc:spChg>
        <pc:spChg chg="mod">
          <ac:chgData name="Aidan Gill" userId="4c4c45df-46bd-4f72-99d7-b75b1ee2b5e7" providerId="ADAL" clId="{65C889AA-67BF-D840-A8E7-4ACCB8CDEF56}" dt="2023-09-05T10:16:49.824" v="492" actId="20577"/>
          <ac:spMkLst>
            <pc:docMk/>
            <pc:sldMk cId="488943074" sldId="271"/>
            <ac:spMk id="3" creationId="{B2DDCC3C-047D-1E53-10E2-E7DB566E56EB}"/>
          </ac:spMkLst>
        </pc:spChg>
      </pc:sldChg>
      <pc:sldMasterChg chg="modSp mod modSldLayout">
        <pc:chgData name="Aidan Gill" userId="4c4c45df-46bd-4f72-99d7-b75b1ee2b5e7" providerId="ADAL" clId="{65C889AA-67BF-D840-A8E7-4ACCB8CDEF56}" dt="2023-09-05T10:13:00.859" v="304" actId="20577"/>
        <pc:sldMasterMkLst>
          <pc:docMk/>
          <pc:sldMasterMk cId="0" sldId="2147483649"/>
        </pc:sldMasterMkLst>
        <pc:spChg chg="mod">
          <ac:chgData name="Aidan Gill" userId="4c4c45df-46bd-4f72-99d7-b75b1ee2b5e7" providerId="ADAL" clId="{65C889AA-67BF-D840-A8E7-4ACCB8CDEF56}" dt="2023-09-05T10:12:54.439" v="303" actId="20577"/>
          <ac:spMkLst>
            <pc:docMk/>
            <pc:sldMasterMk cId="0" sldId="2147483649"/>
            <ac:spMk id="11" creationId="{00000000-0000-0000-0000-000000000000}"/>
          </ac:spMkLst>
        </pc:spChg>
        <pc:spChg chg="mod">
          <ac:chgData name="Aidan Gill" userId="4c4c45df-46bd-4f72-99d7-b75b1ee2b5e7" providerId="ADAL" clId="{65C889AA-67BF-D840-A8E7-4ACCB8CDEF56}" dt="2023-09-05T10:13:00.859" v="304" actId="20577"/>
          <ac:spMkLst>
            <pc:docMk/>
            <pc:sldMasterMk cId="0" sldId="2147483649"/>
            <ac:spMk id="12" creationId="{00000000-0000-0000-0000-000000000000}"/>
          </ac:spMkLst>
        </pc:spChg>
        <pc:sldLayoutChg chg="addSp delSp modSp mod">
          <pc:chgData name="Aidan Gill" userId="4c4c45df-46bd-4f72-99d7-b75b1ee2b5e7" providerId="ADAL" clId="{65C889AA-67BF-D840-A8E7-4ACCB8CDEF56}" dt="2023-09-05T10:12:49.249" v="300"/>
          <pc:sldLayoutMkLst>
            <pc:docMk/>
            <pc:sldMasterMk cId="0" sldId="2147483649"/>
            <pc:sldLayoutMk cId="0" sldId="2147483648"/>
          </pc:sldLayoutMkLst>
          <pc:spChg chg="add del mod">
            <ac:chgData name="Aidan Gill" userId="4c4c45df-46bd-4f72-99d7-b75b1ee2b5e7" providerId="ADAL" clId="{65C889AA-67BF-D840-A8E7-4ACCB8CDEF56}" dt="2023-09-05T10:12:49.249" v="300"/>
            <ac:spMkLst>
              <pc:docMk/>
              <pc:sldMasterMk cId="0" sldId="2147483649"/>
              <pc:sldLayoutMk cId="0" sldId="2147483648"/>
              <ac:spMk id="2" creationId="{1F1274F6-8CBE-A42B-1E96-EF79971BBD12}"/>
            </ac:spMkLst>
          </pc:spChg>
        </pc:sldLayoutChg>
      </pc:sldMasterChg>
    </pc:docChg>
  </pc:docChgLst>
  <pc:docChgLst>
    <pc:chgData name="Aidan Gill" userId="4c4c45df-46bd-4f72-99d7-b75b1ee2b5e7" providerId="ADAL" clId="{A01E3BF0-E647-4245-8A70-88A556DC1338}"/>
    <pc:docChg chg="modSld">
      <pc:chgData name="Aidan Gill" userId="4c4c45df-46bd-4f72-99d7-b75b1ee2b5e7" providerId="ADAL" clId="{A01E3BF0-E647-4245-8A70-88A556DC1338}" dt="2023-09-08T11:15:31.482" v="58"/>
      <pc:docMkLst>
        <pc:docMk/>
      </pc:docMkLst>
      <pc:sldChg chg="modSp mod">
        <pc:chgData name="Aidan Gill" userId="4c4c45df-46bd-4f72-99d7-b75b1ee2b5e7" providerId="ADAL" clId="{A01E3BF0-E647-4245-8A70-88A556DC1338}" dt="2023-09-07T15:25:40.012" v="0" actId="20577"/>
        <pc:sldMkLst>
          <pc:docMk/>
          <pc:sldMk cId="0" sldId="256"/>
        </pc:sldMkLst>
        <pc:spChg chg="mod">
          <ac:chgData name="Aidan Gill" userId="4c4c45df-46bd-4f72-99d7-b75b1ee2b5e7" providerId="ADAL" clId="{A01E3BF0-E647-4245-8A70-88A556DC1338}" dt="2023-09-07T15:25:40.012" v="0" actId="20577"/>
          <ac:spMkLst>
            <pc:docMk/>
            <pc:sldMk cId="0" sldId="256"/>
            <ac:spMk id="28" creationId="{00000000-0000-0000-0000-000000000000}"/>
          </ac:spMkLst>
        </pc:spChg>
      </pc:sldChg>
      <pc:sldChg chg="modSp mod modNotesTx">
        <pc:chgData name="Aidan Gill" userId="4c4c45df-46bd-4f72-99d7-b75b1ee2b5e7" providerId="ADAL" clId="{A01E3BF0-E647-4245-8A70-88A556DC1338}" dt="2023-09-08T10:49:13.354" v="37"/>
        <pc:sldMkLst>
          <pc:docMk/>
          <pc:sldMk cId="0" sldId="257"/>
        </pc:sldMkLst>
        <pc:spChg chg="mod">
          <ac:chgData name="Aidan Gill" userId="4c4c45df-46bd-4f72-99d7-b75b1ee2b5e7" providerId="ADAL" clId="{A01E3BF0-E647-4245-8A70-88A556DC1338}" dt="2023-09-08T10:49:11.574" v="36" actId="21"/>
          <ac:spMkLst>
            <pc:docMk/>
            <pc:sldMk cId="0" sldId="257"/>
            <ac:spMk id="34" creationId="{00000000-0000-0000-0000-000000000000}"/>
          </ac:spMkLst>
        </pc:spChg>
      </pc:sldChg>
      <pc:sldChg chg="modSp mod modNotesTx">
        <pc:chgData name="Aidan Gill" userId="4c4c45df-46bd-4f72-99d7-b75b1ee2b5e7" providerId="ADAL" clId="{A01E3BF0-E647-4245-8A70-88A556DC1338}" dt="2023-09-08T10:49:53.047" v="39"/>
        <pc:sldMkLst>
          <pc:docMk/>
          <pc:sldMk cId="0" sldId="259"/>
        </pc:sldMkLst>
        <pc:spChg chg="mod">
          <ac:chgData name="Aidan Gill" userId="4c4c45df-46bd-4f72-99d7-b75b1ee2b5e7" providerId="ADAL" clId="{A01E3BF0-E647-4245-8A70-88A556DC1338}" dt="2023-09-08T10:49:51.688" v="38" actId="21"/>
          <ac:spMkLst>
            <pc:docMk/>
            <pc:sldMk cId="0" sldId="259"/>
            <ac:spMk id="47" creationId="{00000000-0000-0000-0000-000000000000}"/>
          </ac:spMkLst>
        </pc:spChg>
      </pc:sldChg>
      <pc:sldChg chg="modSp mod modNotesTx">
        <pc:chgData name="Aidan Gill" userId="4c4c45df-46bd-4f72-99d7-b75b1ee2b5e7" providerId="ADAL" clId="{A01E3BF0-E647-4245-8A70-88A556DC1338}" dt="2023-09-08T10:50:57.148" v="42" actId="20577"/>
        <pc:sldMkLst>
          <pc:docMk/>
          <pc:sldMk cId="0" sldId="260"/>
        </pc:sldMkLst>
        <pc:spChg chg="mod">
          <ac:chgData name="Aidan Gill" userId="4c4c45df-46bd-4f72-99d7-b75b1ee2b5e7" providerId="ADAL" clId="{A01E3BF0-E647-4245-8A70-88A556DC1338}" dt="2023-09-08T10:50:57.148" v="42" actId="20577"/>
          <ac:spMkLst>
            <pc:docMk/>
            <pc:sldMk cId="0" sldId="260"/>
            <ac:spMk id="54" creationId="{00000000-0000-0000-0000-000000000000}"/>
          </ac:spMkLst>
        </pc:spChg>
      </pc:sldChg>
      <pc:sldChg chg="modSp mod">
        <pc:chgData name="Aidan Gill" userId="4c4c45df-46bd-4f72-99d7-b75b1ee2b5e7" providerId="ADAL" clId="{A01E3BF0-E647-4245-8A70-88A556DC1338}" dt="2023-09-07T17:32:15.724" v="18" actId="20577"/>
        <pc:sldMkLst>
          <pc:docMk/>
          <pc:sldMk cId="0" sldId="261"/>
        </pc:sldMkLst>
        <pc:spChg chg="mod">
          <ac:chgData name="Aidan Gill" userId="4c4c45df-46bd-4f72-99d7-b75b1ee2b5e7" providerId="ADAL" clId="{A01E3BF0-E647-4245-8A70-88A556DC1338}" dt="2023-09-07T17:32:15.724" v="18" actId="20577"/>
          <ac:spMkLst>
            <pc:docMk/>
            <pc:sldMk cId="0" sldId="261"/>
            <ac:spMk id="61" creationId="{00000000-0000-0000-0000-000000000000}"/>
          </ac:spMkLst>
        </pc:spChg>
      </pc:sldChg>
      <pc:sldChg chg="modSp mod modNotesTx">
        <pc:chgData name="Aidan Gill" userId="4c4c45df-46bd-4f72-99d7-b75b1ee2b5e7" providerId="ADAL" clId="{A01E3BF0-E647-4245-8A70-88A556DC1338}" dt="2023-09-08T10:51:47.866" v="44"/>
        <pc:sldMkLst>
          <pc:docMk/>
          <pc:sldMk cId="0" sldId="262"/>
        </pc:sldMkLst>
        <pc:spChg chg="mod">
          <ac:chgData name="Aidan Gill" userId="4c4c45df-46bd-4f72-99d7-b75b1ee2b5e7" providerId="ADAL" clId="{A01E3BF0-E647-4245-8A70-88A556DC1338}" dt="2023-09-08T10:51:45.919" v="43" actId="21"/>
          <ac:spMkLst>
            <pc:docMk/>
            <pc:sldMk cId="0" sldId="262"/>
            <ac:spMk id="68" creationId="{00000000-0000-0000-0000-000000000000}"/>
          </ac:spMkLst>
        </pc:spChg>
      </pc:sldChg>
      <pc:sldChg chg="modSp mod modNotesTx">
        <pc:chgData name="Aidan Gill" userId="4c4c45df-46bd-4f72-99d7-b75b1ee2b5e7" providerId="ADAL" clId="{A01E3BF0-E647-4245-8A70-88A556DC1338}" dt="2023-09-08T10:54:08.477" v="49" actId="20577"/>
        <pc:sldMkLst>
          <pc:docMk/>
          <pc:sldMk cId="0" sldId="263"/>
        </pc:sldMkLst>
        <pc:spChg chg="mod">
          <ac:chgData name="Aidan Gill" userId="4c4c45df-46bd-4f72-99d7-b75b1ee2b5e7" providerId="ADAL" clId="{A01E3BF0-E647-4245-8A70-88A556DC1338}" dt="2023-09-08T10:54:08.477" v="49" actId="20577"/>
          <ac:spMkLst>
            <pc:docMk/>
            <pc:sldMk cId="0" sldId="263"/>
            <ac:spMk id="75" creationId="{00000000-0000-0000-0000-000000000000}"/>
          </ac:spMkLst>
        </pc:spChg>
      </pc:sldChg>
      <pc:sldChg chg="modSp mod modNotesTx">
        <pc:chgData name="Aidan Gill" userId="4c4c45df-46bd-4f72-99d7-b75b1ee2b5e7" providerId="ADAL" clId="{A01E3BF0-E647-4245-8A70-88A556DC1338}" dt="2023-09-08T11:10:13.363" v="51"/>
        <pc:sldMkLst>
          <pc:docMk/>
          <pc:sldMk cId="0" sldId="264"/>
        </pc:sldMkLst>
        <pc:spChg chg="mod">
          <ac:chgData name="Aidan Gill" userId="4c4c45df-46bd-4f72-99d7-b75b1ee2b5e7" providerId="ADAL" clId="{A01E3BF0-E647-4245-8A70-88A556DC1338}" dt="2023-09-08T11:10:12.201" v="50" actId="21"/>
          <ac:spMkLst>
            <pc:docMk/>
            <pc:sldMk cId="0" sldId="264"/>
            <ac:spMk id="82" creationId="{00000000-0000-0000-0000-000000000000}"/>
          </ac:spMkLst>
        </pc:spChg>
      </pc:sldChg>
      <pc:sldChg chg="modSp mod modNotesTx">
        <pc:chgData name="Aidan Gill" userId="4c4c45df-46bd-4f72-99d7-b75b1ee2b5e7" providerId="ADAL" clId="{A01E3BF0-E647-4245-8A70-88A556DC1338}" dt="2023-09-08T11:14:00.639" v="54"/>
        <pc:sldMkLst>
          <pc:docMk/>
          <pc:sldMk cId="0" sldId="266"/>
        </pc:sldMkLst>
        <pc:picChg chg="mod">
          <ac:chgData name="Aidan Gill" userId="4c4c45df-46bd-4f72-99d7-b75b1ee2b5e7" providerId="ADAL" clId="{A01E3BF0-E647-4245-8A70-88A556DC1338}" dt="2023-09-07T18:12:26.016" v="19" actId="1076"/>
          <ac:picMkLst>
            <pc:docMk/>
            <pc:sldMk cId="0" sldId="266"/>
            <ac:picMk id="97" creationId="{00000000-0000-0000-0000-000000000000}"/>
          </ac:picMkLst>
        </pc:picChg>
        <pc:picChg chg="mod">
          <ac:chgData name="Aidan Gill" userId="4c4c45df-46bd-4f72-99d7-b75b1ee2b5e7" providerId="ADAL" clId="{A01E3BF0-E647-4245-8A70-88A556DC1338}" dt="2023-09-07T18:13:23.034" v="22" actId="1076"/>
          <ac:picMkLst>
            <pc:docMk/>
            <pc:sldMk cId="0" sldId="266"/>
            <ac:picMk id="99" creationId="{00000000-0000-0000-0000-000000000000}"/>
          </ac:picMkLst>
        </pc:picChg>
      </pc:sldChg>
      <pc:sldChg chg="modSp mod modNotesTx">
        <pc:chgData name="Aidan Gill" userId="4c4c45df-46bd-4f72-99d7-b75b1ee2b5e7" providerId="ADAL" clId="{A01E3BF0-E647-4245-8A70-88A556DC1338}" dt="2023-09-08T11:15:31.482" v="58"/>
        <pc:sldMkLst>
          <pc:docMk/>
          <pc:sldMk cId="0" sldId="267"/>
        </pc:sldMkLst>
        <pc:spChg chg="mod">
          <ac:chgData name="Aidan Gill" userId="4c4c45df-46bd-4f72-99d7-b75b1ee2b5e7" providerId="ADAL" clId="{A01E3BF0-E647-4245-8A70-88A556DC1338}" dt="2023-09-08T11:15:18.693" v="56" actId="20577"/>
          <ac:spMkLst>
            <pc:docMk/>
            <pc:sldMk cId="0" sldId="267"/>
            <ac:spMk id="105" creationId="{00000000-0000-0000-0000-000000000000}"/>
          </ac:spMkLst>
        </pc:spChg>
        <pc:picChg chg="mod">
          <ac:chgData name="Aidan Gill" userId="4c4c45df-46bd-4f72-99d7-b75b1ee2b5e7" providerId="ADAL" clId="{A01E3BF0-E647-4245-8A70-88A556DC1338}" dt="2023-09-08T11:15:27.127" v="57"/>
          <ac:picMkLst>
            <pc:docMk/>
            <pc:sldMk cId="0" sldId="267"/>
            <ac:picMk id="106" creationId="{00000000-0000-0000-0000-000000000000}"/>
          </ac:picMkLst>
        </pc:picChg>
      </pc:sldChg>
      <pc:sldChg chg="modSp mod">
        <pc:chgData name="Aidan Gill" userId="4c4c45df-46bd-4f72-99d7-b75b1ee2b5e7" providerId="ADAL" clId="{A01E3BF0-E647-4245-8A70-88A556DC1338}" dt="2023-09-08T10:27:23.987" v="35" actId="179"/>
        <pc:sldMkLst>
          <pc:docMk/>
          <pc:sldMk cId="0" sldId="269"/>
        </pc:sldMkLst>
        <pc:spChg chg="mod">
          <ac:chgData name="Aidan Gill" userId="4c4c45df-46bd-4f72-99d7-b75b1ee2b5e7" providerId="ADAL" clId="{A01E3BF0-E647-4245-8A70-88A556DC1338}" dt="2023-09-08T10:27:23.987" v="35" actId="179"/>
          <ac:spMkLst>
            <pc:docMk/>
            <pc:sldMk cId="0" sldId="269"/>
            <ac:spMk id="1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strongtie.co.uk/en-UK/product-lines/connectors-for-masonry-timber-and-steel-construction"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ecmag.com/magazine/articles/article-detail/your-business-100-years-innovation-history-electric-dril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trada.azurewebsites.net/"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nhbc-standards.co.uk/6-superstructure-excluding-roofs/6-4-timber-and-concrete-upper-floors/6-4-8-timber-joist-spans/"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probuildermag.co.uk/features/houses-time-safeguard-wars-part-two"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brookridgetimber.co.uk/high-and-low-pressure-timber-treatments-the-difference-and-the-benefit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heritagecalling.com/2022/08/04/a-brief-history-of-prefabs/"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wired.com/2011/07/0707phillips-screw-patent/"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fastenerdata.co.uk/nai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
        <p:cNvGrpSpPr/>
        <p:nvPr/>
      </p:nvGrpSpPr>
      <p:grpSpPr>
        <a:xfrm>
          <a:off x="0" y="0"/>
          <a:ext cx="0" cy="0"/>
          <a:chOff x="0" y="0"/>
          <a:chExt cx="0" cy="0"/>
        </a:xfrm>
      </p:grpSpPr>
      <p:sp>
        <p:nvSpPr>
          <p:cNvPr id="23" name="Google Shape;23;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 name="Google Shape;24;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25d553b40db_0_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indent="0">
              <a:lnSpc>
                <a:spcPct val="120000"/>
              </a:lnSpc>
              <a:spcBef>
                <a:spcPts val="0"/>
              </a:spcBef>
            </a:pPr>
            <a:r>
              <a:rPr lang="en-US" sz="1200" dirty="0">
                <a:hlinkClick r:id="rId3"/>
              </a:rPr>
              <a:t>https://www.strongtie.co.uk/en-UK/product-lines/connectors-for-masonry-timber-and-steel-construction</a:t>
            </a:r>
            <a:endParaRPr lang="en-US" sz="1200" dirty="0"/>
          </a:p>
          <a:p>
            <a:pPr marL="0" lvl="0" indent="0" algn="l" rtl="0">
              <a:spcBef>
                <a:spcPts val="360"/>
              </a:spcBef>
              <a:spcAft>
                <a:spcPts val="0"/>
              </a:spcAft>
              <a:buNone/>
            </a:pPr>
            <a:endParaRPr dirty="0"/>
          </a:p>
        </p:txBody>
      </p:sp>
      <p:sp>
        <p:nvSpPr>
          <p:cNvPr id="79" name="Google Shape;79;g25d553b40db_0_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6" name="Google Shape;86;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20000"/>
              </a:lnSpc>
              <a:spcBef>
                <a:spcPts val="0"/>
              </a:spcBef>
              <a:spcAft>
                <a:spcPts val="0"/>
              </a:spcAft>
              <a:buNone/>
            </a:pPr>
            <a:r>
              <a:rPr lang="en-US" sz="1200" u="sng" dirty="0">
                <a:solidFill>
                  <a:schemeClr val="hlink"/>
                </a:solidFill>
                <a:hlinkClick r:id="rId3"/>
              </a:rPr>
              <a:t>https://www.ecmag.com/magazine/articles/article-detail/your-business-100-years-innovation-history-electric-drill</a:t>
            </a:r>
            <a:endParaRPr lang="en-US" sz="1200" dirty="0"/>
          </a:p>
          <a:p>
            <a:pPr marL="0" lvl="0" indent="0" algn="l" rtl="0">
              <a:lnSpc>
                <a:spcPct val="120000"/>
              </a:lnSpc>
              <a:spcBef>
                <a:spcPts val="0"/>
              </a:spcBef>
              <a:spcAft>
                <a:spcPts val="0"/>
              </a:spcAft>
              <a:buNone/>
            </a:pPr>
            <a:endParaRPr lang="en-US" sz="1200" u="sng" dirty="0">
              <a:solidFill>
                <a:schemeClr val="hlink"/>
              </a:solidFill>
            </a:endParaRPr>
          </a:p>
        </p:txBody>
      </p:sp>
      <p:sp>
        <p:nvSpPr>
          <p:cNvPr id="93" name="Google Shape;93;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https://trada.azurewebsites.net</a:t>
            </a:r>
            <a:r>
              <a:rPr lang="en-US" sz="1200" u="sng">
                <a:solidFill>
                  <a:schemeClr val="hlink"/>
                </a:solidFill>
                <a:hlinkClick r:id="rId3"/>
              </a:rPr>
              <a:t>/</a:t>
            </a:r>
            <a:endParaRPr lang="en-US" sz="1200"/>
          </a:p>
          <a:p>
            <a:pPr marL="0" lvl="0" indent="0" algn="l" rtl="0">
              <a:spcBef>
                <a:spcPts val="360"/>
              </a:spcBef>
              <a:spcAft>
                <a:spcPts val="0"/>
              </a:spcAft>
              <a:buNone/>
            </a:pPr>
            <a:endParaRPr dirty="0"/>
          </a:p>
        </p:txBody>
      </p:sp>
      <p:sp>
        <p:nvSpPr>
          <p:cNvPr id="102" name="Google Shape;102;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https://nhbc-standards.co.uk/6-superstructure-excluding-roofs/6-4-timber-and-concrete-upper-floors/6-4-8-timber-joist-spans/</a:t>
            </a:r>
            <a:endParaRPr lang="en-US" sz="1200" dirty="0"/>
          </a:p>
          <a:p>
            <a:pPr marL="0" lvl="0" indent="0" algn="l" rtl="0">
              <a:spcBef>
                <a:spcPts val="360"/>
              </a:spcBef>
              <a:spcAft>
                <a:spcPts val="0"/>
              </a:spcAft>
              <a:buNone/>
            </a:pPr>
            <a:endParaRPr dirty="0"/>
          </a:p>
        </p:txBody>
      </p:sp>
      <p:sp>
        <p:nvSpPr>
          <p:cNvPr id="109" name="Google Shape;109;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25d553b40db_0_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16" name="Google Shape;116;g25d553b40db_0_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4" name="Google Shape;124;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Google Shape;30;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20000"/>
              </a:lnSpc>
              <a:spcBef>
                <a:spcPts val="0"/>
              </a:spcBef>
              <a:spcAft>
                <a:spcPts val="0"/>
              </a:spcAft>
              <a:buNone/>
            </a:pPr>
            <a:endParaRPr lang="en-GB" sz="1200" dirty="0"/>
          </a:p>
          <a:p>
            <a:pPr marL="0" lvl="0" indent="0" algn="l" rtl="0">
              <a:lnSpc>
                <a:spcPct val="120000"/>
              </a:lnSpc>
              <a:spcBef>
                <a:spcPts val="0"/>
              </a:spcBef>
              <a:spcAft>
                <a:spcPts val="0"/>
              </a:spcAft>
              <a:buNone/>
            </a:pPr>
            <a:r>
              <a:rPr lang="en-GB" sz="1200" u="sng" dirty="0">
                <a:solidFill>
                  <a:schemeClr val="hlink"/>
                </a:solidFill>
                <a:hlinkClick r:id="rId3"/>
              </a:rPr>
              <a:t>https://probuildermag.co.uk/features/houses-time-safeguard-wars-part-two</a:t>
            </a:r>
            <a:endParaRPr lang="en-GB" sz="1200" dirty="0"/>
          </a:p>
          <a:p>
            <a:pPr marL="0" lvl="0" indent="0" algn="l" rtl="0">
              <a:spcBef>
                <a:spcPts val="360"/>
              </a:spcBef>
              <a:spcAft>
                <a:spcPts val="0"/>
              </a:spcAft>
              <a:buNone/>
            </a:pPr>
            <a:endParaRPr dirty="0"/>
          </a:p>
        </p:txBody>
      </p:sp>
      <p:sp>
        <p:nvSpPr>
          <p:cNvPr id="31" name="Google Shape;31;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g25d553b40db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8" name="Google Shape;38;g25d553b40db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44" name="Google Shape;44;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Google Shape;50;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https://www.brookridgetimber.co.uk/high-and-low-pressure-timber-treatments-the-difference-and-the-benefits/</a:t>
            </a:r>
            <a:endParaRPr lang="en-US" sz="1200" dirty="0"/>
          </a:p>
          <a:p>
            <a:pPr marL="0" lvl="0" indent="0" algn="l" rtl="0">
              <a:spcBef>
                <a:spcPts val="360"/>
              </a:spcBef>
              <a:spcAft>
                <a:spcPts val="0"/>
              </a:spcAft>
              <a:buNone/>
            </a:pPr>
            <a:endParaRPr dirty="0"/>
          </a:p>
        </p:txBody>
      </p:sp>
      <p:sp>
        <p:nvSpPr>
          <p:cNvPr id="51" name="Google Shape;51;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5d553b4243_1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2" indent="0" algn="l" rtl="0">
              <a:lnSpc>
                <a:spcPct val="125000"/>
              </a:lnSpc>
              <a:spcBef>
                <a:spcPts val="1000"/>
              </a:spcBef>
              <a:spcAft>
                <a:spcPts val="0"/>
              </a:spcAft>
              <a:buClr>
                <a:schemeClr val="dk1"/>
              </a:buClr>
              <a:buSzPts val="1600"/>
              <a:buFont typeface="Arial"/>
              <a:buNone/>
            </a:pPr>
            <a:r>
              <a:rPr lang="en-GB" sz="1000" u="sng" dirty="0">
                <a:solidFill>
                  <a:schemeClr val="hlink"/>
                </a:solidFill>
                <a:hlinkClick r:id="rId3"/>
              </a:rPr>
              <a:t>https://heritagecalling.com/2022/08/04/a-brief-history-of-prefabs/</a:t>
            </a:r>
            <a:endParaRPr lang="en-GB" sz="1000" dirty="0"/>
          </a:p>
        </p:txBody>
      </p:sp>
      <p:sp>
        <p:nvSpPr>
          <p:cNvPr id="58" name="Google Shape;58;g25d553b4243_1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58" name="Google Shape;58;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https://www.wired.com/2011/07/0707phillips-screw-patent/</a:t>
            </a:r>
            <a:endParaRPr lang="en-US" sz="1200" dirty="0"/>
          </a:p>
          <a:p>
            <a:pPr marL="0" lvl="0" indent="0" algn="l" rtl="0">
              <a:spcBef>
                <a:spcPts val="360"/>
              </a:spcBef>
              <a:spcAft>
                <a:spcPts val="0"/>
              </a:spcAft>
              <a:buNone/>
            </a:pPr>
            <a:endParaRPr dirty="0"/>
          </a:p>
        </p:txBody>
      </p:sp>
      <p:sp>
        <p:nvSpPr>
          <p:cNvPr id="65" name="Google Shape;65;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dirty="0"/>
              <a:t>https://</a:t>
            </a:r>
            <a:r>
              <a:rPr lang="en-GB" dirty="0" err="1"/>
              <a:t>www.youtube.com</a:t>
            </a:r>
            <a:r>
              <a:rPr lang="en-GB" dirty="0"/>
              <a:t>/</a:t>
            </a:r>
            <a:r>
              <a:rPr lang="en-GB" dirty="0" err="1"/>
              <a:t>watch?v</a:t>
            </a:r>
            <a:r>
              <a:rPr lang="en-GB" dirty="0"/>
              <a:t>=CUTTmtLKD2g&amp;t=48s</a:t>
            </a:r>
          </a:p>
          <a:p>
            <a:pPr marL="0" lvl="0" indent="0" algn="l" rtl="0">
              <a:spcBef>
                <a:spcPts val="360"/>
              </a:spcBef>
              <a:spcAft>
                <a:spcPts val="0"/>
              </a:spcAft>
              <a:buNone/>
            </a:pPr>
            <a:endParaRPr lang="en-GB" dirty="0"/>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Image  https://www.fastenerdata.co.uk/nail</a:t>
            </a:r>
            <a:endParaRPr lang="en-US" sz="1200" dirty="0"/>
          </a:p>
          <a:p>
            <a:pPr marL="0" lvl="0" indent="0" algn="l" rtl="0">
              <a:spcBef>
                <a:spcPts val="360"/>
              </a:spcBef>
              <a:spcAft>
                <a:spcPts val="0"/>
              </a:spcAft>
              <a:buNone/>
            </a:pPr>
            <a:r>
              <a:rPr lang="en-GB" dirty="0"/>
              <a:t>.</a:t>
            </a:r>
            <a:endParaRPr dirty="0"/>
          </a:p>
        </p:txBody>
      </p:sp>
      <p:sp>
        <p:nvSpPr>
          <p:cNvPr id="72" name="Google Shape;72;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1" name="Google Shape;21;p2"/>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lvl="0" indent="-228600" algn="l">
              <a:lnSpc>
                <a:spcPct val="133333"/>
              </a:lnSpc>
              <a:spcBef>
                <a:spcPts val="1000"/>
              </a:spcBef>
              <a:spcAft>
                <a:spcPts val="0"/>
              </a:spcAft>
              <a:buSzPts val="1400"/>
              <a:buNone/>
              <a:defRPr/>
            </a:lvl1pPr>
            <a:lvl2pPr marL="914400" lvl="1" indent="-342900" algn="l">
              <a:lnSpc>
                <a:spcPct val="133333"/>
              </a:lnSpc>
              <a:spcBef>
                <a:spcPts val="1000"/>
              </a:spcBef>
              <a:spcAft>
                <a:spcPts val="0"/>
              </a:spcAft>
              <a:buSzPts val="1800"/>
              <a:buChar char="•"/>
              <a:defRPr/>
            </a:lvl2pPr>
            <a:lvl3pPr marL="1371600" lvl="2" indent="-228600" algn="l">
              <a:lnSpc>
                <a:spcPct val="111111"/>
              </a:lnSpc>
              <a:spcBef>
                <a:spcPts val="500"/>
              </a:spcBef>
              <a:spcAft>
                <a:spcPts val="0"/>
              </a:spcAft>
              <a:buSzPts val="1400"/>
              <a:buNone/>
              <a:defRPr/>
            </a:lvl3pPr>
            <a:lvl4pPr marL="1828800" lvl="3" indent="-342900" algn="l">
              <a:lnSpc>
                <a:spcPct val="111111"/>
              </a:lnSpc>
              <a:spcBef>
                <a:spcPts val="500"/>
              </a:spcBef>
              <a:spcAft>
                <a:spcPts val="0"/>
              </a:spcAft>
              <a:buSzPts val="1800"/>
              <a:buChar char="•"/>
              <a:defRPr/>
            </a:lvl4pPr>
            <a:lvl5pPr marL="2286000" lvl="4" indent="-342900" algn="l">
              <a:lnSpc>
                <a:spcPct val="111111"/>
              </a:lnSpc>
              <a:spcBef>
                <a:spcPts val="500"/>
              </a:spcBef>
              <a:spcAft>
                <a:spcPts val="0"/>
              </a:spcAft>
              <a:buClr>
                <a:schemeClr val="dk1"/>
              </a:buClr>
              <a:buSzPts val="1800"/>
              <a:buChar char="–"/>
              <a:defRPr/>
            </a:lvl5pPr>
            <a:lvl6pPr marL="2743200" lvl="5" indent="-342900" algn="l">
              <a:spcBef>
                <a:spcPts val="500"/>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p:nvPr/>
        </p:nvSpPr>
        <p:spPr>
          <a:xfrm>
            <a:off x="0" y="457200"/>
            <a:ext cx="9144000" cy="152400"/>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D9D9D9"/>
                </a:solidFill>
                <a:latin typeface="Arial"/>
                <a:ea typeface="Arial"/>
                <a:cs typeface="Arial"/>
                <a:sym typeface="Arial"/>
              </a:rPr>
              <a:t> </a:t>
            </a:r>
            <a:endParaRPr/>
          </a:p>
        </p:txBody>
      </p:sp>
      <p:sp>
        <p:nvSpPr>
          <p:cNvPr id="11" name="Google Shape;11;p1"/>
          <p:cNvSpPr txBox="1"/>
          <p:nvPr/>
        </p:nvSpPr>
        <p:spPr>
          <a:xfrm>
            <a:off x="457200" y="6480000"/>
            <a:ext cx="6477000" cy="228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900" b="0" i="0" u="none" strike="noStrike" cap="none" dirty="0">
                <a:solidFill>
                  <a:schemeClr val="dk1"/>
                </a:solidFill>
                <a:latin typeface="Arial"/>
                <a:ea typeface="Arial"/>
                <a:cs typeface="Arial"/>
                <a:sym typeface="Arial"/>
              </a:rPr>
              <a:t>Copyright © </a:t>
            </a:r>
            <a:r>
              <a:rPr lang="en-US" sz="900" kern="1200" baseline="0" dirty="0">
                <a:solidFill>
                  <a:schemeClr val="tx1"/>
                </a:solidFill>
                <a:latin typeface="Arial" pitchFamily="-105" charset="0"/>
                <a:ea typeface="ＭＳ Ｐゴシック" pitchFamily="-105" charset="-128"/>
              </a:rPr>
              <a:t>2023 City and Guilds of London Institute</a:t>
            </a:r>
            <a:r>
              <a:rPr lang="en-US" sz="900" b="0" i="0" u="none" strike="noStrike" cap="none" dirty="0">
                <a:solidFill>
                  <a:schemeClr val="dk1"/>
                </a:solidFill>
                <a:latin typeface="Arial"/>
                <a:ea typeface="Arial"/>
                <a:cs typeface="Arial"/>
                <a:sym typeface="Arial"/>
              </a:rPr>
              <a:t>. All rights reserved.</a:t>
            </a:r>
            <a:endParaRPr lang="en-US" sz="1200" b="0" i="0" u="none" strike="noStrike" cap="none" dirty="0">
              <a:solidFill>
                <a:schemeClr val="dk1"/>
              </a:solidFill>
              <a:latin typeface="Times New Roman"/>
              <a:ea typeface="Times New Roman"/>
              <a:cs typeface="Times New Roman"/>
              <a:sym typeface="Times New Roman"/>
            </a:endParaRPr>
          </a:p>
        </p:txBody>
      </p:sp>
      <p:sp>
        <p:nvSpPr>
          <p:cNvPr id="12" name="Google Shape;12;p1"/>
          <p:cNvSpPr txBox="1"/>
          <p:nvPr/>
        </p:nvSpPr>
        <p:spPr>
          <a:xfrm>
            <a:off x="7239000" y="6480000"/>
            <a:ext cx="1447800" cy="228600"/>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None/>
            </a:pPr>
            <a:fld id="{00000000-1234-1234-1234-123412341234}" type="slidenum">
              <a:rPr lang="en-US" sz="900">
                <a:solidFill>
                  <a:schemeClr val="dk1"/>
                </a:solidFill>
                <a:latin typeface="Arial"/>
                <a:ea typeface="Arial"/>
                <a:cs typeface="Arial"/>
                <a:sym typeface="Arial"/>
              </a:rPr>
              <a:t>‹#›</a:t>
            </a:fld>
            <a:r>
              <a:rPr lang="en-US" sz="900" dirty="0">
                <a:solidFill>
                  <a:schemeClr val="dk1"/>
                </a:solidFill>
                <a:latin typeface="Arial"/>
                <a:ea typeface="Arial"/>
                <a:cs typeface="Arial"/>
                <a:sym typeface="Arial"/>
              </a:rPr>
              <a:t> of 17</a:t>
            </a:r>
            <a:endParaRPr dirty="0"/>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3" name="Google Shape;13;p1"/>
          <p:cNvSpPr txBox="1">
            <a:spLocks noGrp="1"/>
          </p:cNvSpPr>
          <p:nvPr>
            <p:ph type="title"/>
          </p:nvPr>
        </p:nvSpPr>
        <p:spPr>
          <a:xfrm>
            <a:off x="457200" y="1008000"/>
            <a:ext cx="8218488" cy="382588"/>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2400" b="1" i="0" u="none" strike="noStrike" cap="none">
                <a:solidFill>
                  <a:srgbClr val="0077E3"/>
                </a:solidFill>
                <a:latin typeface="Arial"/>
                <a:ea typeface="Arial"/>
                <a:cs typeface="Arial"/>
                <a:sym typeface="Arial"/>
              </a:defRPr>
            </a:lvl1pPr>
            <a:lvl2pPr marR="0" lvl="1" algn="l" rtl="0">
              <a:spcBef>
                <a:spcPts val="0"/>
              </a:spcBef>
              <a:spcAft>
                <a:spcPts val="0"/>
              </a:spcAft>
              <a:buSzPts val="1400"/>
              <a:buNone/>
              <a:defRPr sz="2400"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0"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0"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0"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00"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00"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00"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00" b="0" i="0" u="none" strike="noStrike" cap="none">
                <a:solidFill>
                  <a:srgbClr val="CC0000"/>
                </a:solidFill>
                <a:latin typeface="Arial"/>
                <a:ea typeface="Arial"/>
                <a:cs typeface="Arial"/>
                <a:sym typeface="Arial"/>
              </a:defRPr>
            </a:lvl9pPr>
          </a:lstStyle>
          <a:p>
            <a:endParaRPr/>
          </a:p>
        </p:txBody>
      </p:sp>
      <p:sp>
        <p:nvSpPr>
          <p:cNvPr id="14" name="Google Shape;14;p1"/>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marR="0" lvl="0" indent="-228600" algn="l" rtl="0">
              <a:lnSpc>
                <a:spcPct val="120000"/>
              </a:lnSpc>
              <a:spcBef>
                <a:spcPts val="1000"/>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000"/>
              </a:lnSpc>
              <a:spcBef>
                <a:spcPts val="1000"/>
              </a:spcBef>
              <a:spcAft>
                <a:spcPts val="0"/>
              </a:spcAft>
              <a:buClr>
                <a:srgbClr val="0077E3"/>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00"/>
              </a:lnSpc>
              <a:spcBef>
                <a:spcPts val="50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330200" algn="l" rtl="0">
              <a:lnSpc>
                <a:spcPct val="125000"/>
              </a:lnSpc>
              <a:spcBef>
                <a:spcPts val="500"/>
              </a:spcBef>
              <a:spcAft>
                <a:spcPts val="0"/>
              </a:spcAft>
              <a:buClr>
                <a:srgbClr val="0077E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5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rgbClr val="E3061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9pPr>
          </a:lstStyle>
          <a:p>
            <a:endParaRPr dirty="0"/>
          </a:p>
        </p:txBody>
      </p:sp>
      <p:pic>
        <p:nvPicPr>
          <p:cNvPr id="15" name="Google Shape;15;p1" descr="City &amp; Guilds and EAL logo"/>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006987" y="234902"/>
            <a:ext cx="1655999" cy="501635"/>
          </a:xfrm>
          <a:prstGeom prst="rect">
            <a:avLst/>
          </a:prstGeom>
          <a:noFill/>
          <a:ln>
            <a:noFill/>
          </a:ln>
        </p:spPr>
      </p:pic>
      <p:sp>
        <p:nvSpPr>
          <p:cNvPr id="16" name="Google Shape;16;p1"/>
          <p:cNvSpPr/>
          <p:nvPr/>
        </p:nvSpPr>
        <p:spPr>
          <a:xfrm>
            <a:off x="457200" y="257779"/>
            <a:ext cx="6091200" cy="430887"/>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chemeClr val="dk1"/>
              </a:buClr>
              <a:buSzPts val="1400"/>
              <a:buFont typeface="Arial"/>
              <a:buNone/>
            </a:pPr>
            <a:r>
              <a:rPr lang="en-US" sz="1400">
                <a:solidFill>
                  <a:schemeClr val="dk1"/>
                </a:solidFill>
                <a:latin typeface="Arial"/>
                <a:ea typeface="Arial"/>
                <a:cs typeface="Arial"/>
                <a:sym typeface="Arial"/>
              </a:rPr>
              <a:t>Progression in </a:t>
            </a:r>
            <a:br>
              <a:rPr lang="en-US" sz="1400">
                <a:solidFill>
                  <a:schemeClr val="dk1"/>
                </a:solidFill>
                <a:latin typeface="Arial"/>
                <a:ea typeface="Arial"/>
                <a:cs typeface="Arial"/>
                <a:sym typeface="Arial"/>
              </a:rPr>
            </a:br>
            <a:r>
              <a:rPr lang="en-US" sz="1400" b="1">
                <a:solidFill>
                  <a:schemeClr val="dk1"/>
                </a:solidFill>
                <a:latin typeface="Arial"/>
                <a:ea typeface="Arial"/>
                <a:cs typeface="Arial"/>
                <a:sym typeface="Arial"/>
              </a:rPr>
              <a:t>Construction (Level 2)</a:t>
            </a:r>
            <a:endParaRPr sz="1400">
              <a:solidFill>
                <a:schemeClr val="dk1"/>
              </a:solidFill>
              <a:latin typeface="Arial"/>
              <a:ea typeface="Arial"/>
              <a:cs typeface="Arial"/>
              <a:sym typeface="Arial"/>
            </a:endParaRPr>
          </a:p>
        </p:txBody>
      </p:sp>
      <p:cxnSp>
        <p:nvCxnSpPr>
          <p:cNvPr id="17" name="Google Shape;17;p1"/>
          <p:cNvCxnSpPr/>
          <p:nvPr/>
        </p:nvCxnSpPr>
        <p:spPr>
          <a:xfrm>
            <a:off x="457200" y="900000"/>
            <a:ext cx="8229600" cy="0"/>
          </a:xfrm>
          <a:prstGeom prst="straightConnector1">
            <a:avLst/>
          </a:prstGeom>
          <a:noFill/>
          <a:ln w="9525" cap="flat" cmpd="sng">
            <a:solidFill>
              <a:srgbClr val="0077E3"/>
            </a:solidFill>
            <a:prstDash val="solid"/>
            <a:round/>
            <a:headEnd type="none" w="sm" len="sm"/>
            <a:tailEnd type="none" w="sm" len="sm"/>
          </a:ln>
        </p:spPr>
      </p:cxnSp>
      <p:pic>
        <p:nvPicPr>
          <p:cNvPr id="18" name="Google Shape;18;p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5868000"/>
            <a:ext cx="9144000" cy="5479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CUTTmtLKD2g&amp;t=48s&amp;ab_channel=YuriSlisaruk"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s://www.fastenerdata.co.uk/nai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strongtie.co.uk/en-UK/product-lines/connectors-for-masonry-timber-and-steel-construction"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handytooladviser.com/power-tools-history/"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https://www.ecmag.com/magazine/articles/article-detail/your-business-100-years-innovation-history-electric-drill" TargetMode="External"/><Relationship Id="rId5" Type="http://schemas.openxmlformats.org/officeDocument/2006/relationships/image" Target="../media/image7.jpe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hyperlink" Target="https://trada.azurewebsites.net/"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nhbc-standards.co.uk/6-superstructure-excluding-roofs/6-4-timber-and-concrete-upper-floors/6-4-8-timber-joist-spans/"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probuildermag.co.uk/features/houses-time-safeguard-wars-part-two"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brookridgetimber.co.uk/high-and-low-pressure-timber-treatments-the-difference-and-the-benefits/"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heritagecalling.com/2022/08/04/a-brief-history-of-prefabs/"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wired.com/2011/07/0707phillips-screw-patent/"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
        <p:cNvGrpSpPr/>
        <p:nvPr/>
      </p:nvGrpSpPr>
      <p:grpSpPr>
        <a:xfrm>
          <a:off x="0" y="0"/>
          <a:ext cx="0" cy="0"/>
          <a:chOff x="0" y="0"/>
          <a:chExt cx="0" cy="0"/>
        </a:xfrm>
      </p:grpSpPr>
      <p:sp>
        <p:nvSpPr>
          <p:cNvPr id="26" name="Google Shape;26;p3"/>
          <p:cNvSpPr txBox="1">
            <a:spLocks noGrp="1"/>
          </p:cNvSpPr>
          <p:nvPr>
            <p:ph type="body" idx="4294967295"/>
          </p:nvPr>
        </p:nvSpPr>
        <p:spPr>
          <a:xfrm>
            <a:off x="457200" y="1371600"/>
            <a:ext cx="8229600" cy="4754563"/>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endParaRPr b="1"/>
          </a:p>
          <a:p>
            <a:pPr marL="0" lvl="0" indent="0" algn="l" rtl="0">
              <a:lnSpc>
                <a:spcPct val="120000"/>
              </a:lnSpc>
              <a:spcBef>
                <a:spcPts val="2000"/>
              </a:spcBef>
              <a:spcAft>
                <a:spcPts val="0"/>
              </a:spcAft>
              <a:buNone/>
            </a:pPr>
            <a:endParaRPr b="1"/>
          </a:p>
          <a:p>
            <a:pPr marL="0" lvl="0" indent="0" algn="ctr" rtl="0">
              <a:lnSpc>
                <a:spcPct val="36363"/>
              </a:lnSpc>
              <a:spcBef>
                <a:spcPts val="2000"/>
              </a:spcBef>
              <a:spcAft>
                <a:spcPts val="0"/>
              </a:spcAft>
              <a:buNone/>
            </a:pPr>
            <a:r>
              <a:rPr lang="en-US" sz="6600">
                <a:solidFill>
                  <a:schemeClr val="lt1"/>
                </a:solidFill>
              </a:rPr>
              <a:t>PowerPoint presentation</a:t>
            </a:r>
            <a:endParaRPr/>
          </a:p>
        </p:txBody>
      </p:sp>
      <p:sp>
        <p:nvSpPr>
          <p:cNvPr id="27" name="Google Shape;27;p3"/>
          <p:cNvSpPr txBox="1"/>
          <p:nvPr/>
        </p:nvSpPr>
        <p:spPr>
          <a:xfrm>
            <a:off x="457200" y="2209800"/>
            <a:ext cx="8001000" cy="738664"/>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r>
              <a:rPr lang="en-US" sz="2400" b="1" dirty="0">
                <a:solidFill>
                  <a:schemeClr val="dk1"/>
                </a:solidFill>
                <a:latin typeface="Arial"/>
                <a:ea typeface="Arial"/>
                <a:cs typeface="Arial"/>
                <a:sym typeface="Arial"/>
              </a:rPr>
              <a:t>Unit 202: Changing practices over time</a:t>
            </a:r>
            <a:endParaRPr sz="2400" b="1" dirty="0">
              <a:solidFill>
                <a:schemeClr val="dk1"/>
              </a:solidFill>
              <a:latin typeface="Arial"/>
              <a:ea typeface="Arial"/>
              <a:cs typeface="Arial"/>
              <a:sym typeface="Arial"/>
            </a:endParaRPr>
          </a:p>
        </p:txBody>
      </p:sp>
      <p:sp>
        <p:nvSpPr>
          <p:cNvPr id="28" name="Google Shape;28;p3"/>
          <p:cNvSpPr txBox="1">
            <a:spLocks noGrp="1"/>
          </p:cNvSpPr>
          <p:nvPr>
            <p:ph type="title"/>
          </p:nvPr>
        </p:nvSpPr>
        <p:spPr>
          <a:xfrm>
            <a:off x="457200" y="2944800"/>
            <a:ext cx="8153400" cy="2514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PowerPoint 2: Post-1919 construction methods</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Fixings – nails</a:t>
            </a:r>
            <a:endParaRPr dirty="0"/>
          </a:p>
        </p:txBody>
      </p:sp>
      <p:sp>
        <p:nvSpPr>
          <p:cNvPr id="75" name="Google Shape;75;p10"/>
          <p:cNvSpPr txBox="1">
            <a:spLocks noGrp="1"/>
          </p:cNvSpPr>
          <p:nvPr>
            <p:ph type="body" idx="1"/>
          </p:nvPr>
        </p:nvSpPr>
        <p:spPr>
          <a:xfrm>
            <a:off x="457200" y="1512000"/>
            <a:ext cx="4668982" cy="4248000"/>
          </a:xfrm>
          <a:prstGeom prst="rect">
            <a:avLst/>
          </a:prstGeom>
          <a:noFill/>
          <a:ln>
            <a:noFill/>
          </a:ln>
        </p:spPr>
        <p:txBody>
          <a:bodyPr spcFirstLastPara="1" wrap="square" lIns="0" tIns="0" rIns="0" bIns="0" anchor="t" anchorCtr="0">
            <a:noAutofit/>
          </a:bodyPr>
          <a:lstStyle/>
          <a:p>
            <a:pPr marL="0" lvl="0" indent="0" rtl="0">
              <a:lnSpc>
                <a:spcPct val="150000"/>
              </a:lnSpc>
              <a:spcBef>
                <a:spcPts val="500"/>
              </a:spcBef>
              <a:spcAft>
                <a:spcPts val="500"/>
              </a:spcAft>
              <a:buNone/>
            </a:pPr>
            <a:r>
              <a:rPr lang="en-US" sz="1800" dirty="0"/>
              <a:t>From 1800 to 1900, the process of manufacturing nails improved significantly. Wire nails were easily made and were produced in large quantities.</a:t>
            </a:r>
          </a:p>
          <a:p>
            <a:pPr marL="0" lvl="0" indent="0" rtl="0">
              <a:lnSpc>
                <a:spcPct val="150000"/>
              </a:lnSpc>
              <a:spcBef>
                <a:spcPts val="500"/>
              </a:spcBef>
              <a:spcAft>
                <a:spcPts val="500"/>
              </a:spcAft>
              <a:buNone/>
            </a:pPr>
            <a:r>
              <a:rPr lang="en-US" sz="1800" dirty="0"/>
              <a:t>In 1913, 90% of manufactured nails were wire nails, and they still dominate the market. </a:t>
            </a:r>
          </a:p>
          <a:p>
            <a:pPr marL="0" lvl="0" indent="0" rtl="0">
              <a:lnSpc>
                <a:spcPct val="150000"/>
              </a:lnSpc>
              <a:spcBef>
                <a:spcPts val="500"/>
              </a:spcBef>
              <a:spcAft>
                <a:spcPts val="500"/>
              </a:spcAft>
              <a:buNone/>
            </a:pPr>
            <a:r>
              <a:rPr lang="en-US" sz="1800" dirty="0"/>
              <a:t>Nails went from being rare and precious to become a cheap, mass-produced commodity. </a:t>
            </a:r>
            <a:r>
              <a:rPr lang="en-US" sz="1800" u="sng" dirty="0">
                <a:solidFill>
                  <a:schemeClr val="hlink"/>
                </a:solidFill>
                <a:hlinkClick r:id="rId3"/>
              </a:rPr>
              <a:t>How nails are made</a:t>
            </a:r>
            <a:r>
              <a:rPr lang="en-US" sz="1800" u="sng" dirty="0">
                <a:solidFill>
                  <a:schemeClr val="hlink"/>
                </a:solidFill>
              </a:rPr>
              <a:t>.</a:t>
            </a: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2" name="TextBox 1">
            <a:extLst>
              <a:ext uri="{FF2B5EF4-FFF2-40B4-BE49-F238E27FC236}">
                <a16:creationId xmlns:a16="http://schemas.microsoft.com/office/drawing/2014/main" id="{86BEBBB7-C09C-A046-847C-1091BC452E40}"/>
              </a:ext>
            </a:extLst>
          </p:cNvPr>
          <p:cNvSpPr txBox="1"/>
          <p:nvPr/>
        </p:nvSpPr>
        <p:spPr>
          <a:xfrm>
            <a:off x="6197600" y="3013501"/>
            <a:ext cx="1905000" cy="830997"/>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4"/>
              </a:rPr>
              <a:t>Click here to learn about the history of nails</a:t>
            </a:r>
            <a:endParaRPr lang="en-US"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1"/>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Ironmongery</a:t>
            </a:r>
            <a:endParaRPr dirty="0"/>
          </a:p>
        </p:txBody>
      </p:sp>
      <p:sp>
        <p:nvSpPr>
          <p:cNvPr id="4" name="Google Shape;89;p12">
            <a:extLst>
              <a:ext uri="{FF2B5EF4-FFF2-40B4-BE49-F238E27FC236}">
                <a16:creationId xmlns:a16="http://schemas.microsoft.com/office/drawing/2014/main" id="{188498BC-24A6-5133-0525-BDAFFBE76F8F}"/>
              </a:ext>
            </a:extLst>
          </p:cNvPr>
          <p:cNvSpPr txBox="1">
            <a:spLocks/>
          </p:cNvSpPr>
          <p:nvPr/>
        </p:nvSpPr>
        <p:spPr>
          <a:xfrm>
            <a:off x="457200" y="1512000"/>
            <a:ext cx="3193500" cy="42480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33333"/>
              </a:lnSpc>
              <a:spcBef>
                <a:spcPts val="100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1pPr>
            <a:lvl2pPr marL="914400" marR="0" lvl="1" indent="-342900" algn="l" rtl="0">
              <a:lnSpc>
                <a:spcPct val="133333"/>
              </a:lnSpc>
              <a:spcBef>
                <a:spcPts val="1000"/>
              </a:spcBef>
              <a:spcAft>
                <a:spcPts val="0"/>
              </a:spcAft>
              <a:buClr>
                <a:srgbClr val="0077E3"/>
              </a:buClr>
              <a:buSzPts val="18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11111"/>
              </a:lnSpc>
              <a:spcBef>
                <a:spcPts val="500"/>
              </a:spcBef>
              <a:spcAft>
                <a:spcPts val="0"/>
              </a:spcAft>
              <a:buClr>
                <a:srgbClr val="000000"/>
              </a:buClr>
              <a:buSzPts val="1400"/>
              <a:buFont typeface="Arial"/>
              <a:buNone/>
              <a:defRPr sz="1600" b="0" i="0" u="none" strike="noStrike" cap="none">
                <a:solidFill>
                  <a:schemeClr val="dk1"/>
                </a:solidFill>
                <a:latin typeface="Arial"/>
                <a:ea typeface="Arial"/>
                <a:cs typeface="Arial"/>
                <a:sym typeface="Arial"/>
              </a:defRPr>
            </a:lvl3pPr>
            <a:lvl4pPr marL="1828800" marR="0" lvl="3" indent="-342900" algn="l" rtl="0">
              <a:lnSpc>
                <a:spcPct val="111111"/>
              </a:lnSpc>
              <a:spcBef>
                <a:spcPts val="500"/>
              </a:spcBef>
              <a:spcAft>
                <a:spcPts val="0"/>
              </a:spcAft>
              <a:buClr>
                <a:srgbClr val="0077E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11111"/>
              </a:lnSpc>
              <a:spcBef>
                <a:spcPts val="500"/>
              </a:spcBef>
              <a:spcAft>
                <a:spcPts val="0"/>
              </a:spcAft>
              <a:buClr>
                <a:schemeClr val="dk1"/>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chemeClr val="dk1"/>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rgbClr val="E3061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1"/>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1"/>
              </a:buClr>
              <a:buSzPts val="1800"/>
              <a:buFont typeface="Arial"/>
              <a:buChar char="»"/>
              <a:defRPr sz="1000" b="0" i="0" u="none" strike="noStrike" cap="none">
                <a:solidFill>
                  <a:schemeClr val="dk1"/>
                </a:solidFill>
                <a:latin typeface="Arial"/>
                <a:ea typeface="Arial"/>
                <a:cs typeface="Arial"/>
                <a:sym typeface="Arial"/>
              </a:defRPr>
            </a:lvl9pPr>
          </a:lstStyle>
          <a:p>
            <a:pPr marL="0" indent="0">
              <a:lnSpc>
                <a:spcPct val="120000"/>
              </a:lnSpc>
              <a:spcBef>
                <a:spcPts val="0"/>
              </a:spcBef>
            </a:pPr>
            <a:r>
              <a:rPr lang="en-US" dirty="0"/>
              <a:t>Ironmongery</a:t>
            </a:r>
          </a:p>
          <a:p>
            <a:pPr marL="0" indent="0">
              <a:lnSpc>
                <a:spcPct val="150000"/>
              </a:lnSpc>
              <a:spcBef>
                <a:spcPts val="2000"/>
              </a:spcBef>
            </a:pPr>
            <a:r>
              <a:rPr lang="en-US" sz="1600" dirty="0"/>
              <a:t>During this time proprietary ironmongery became more readily available this meant that a variety of ironmongery from one range was available. This and mass manufacturing assisted the industry by giving consistency. </a:t>
            </a: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p:txBody>
      </p:sp>
      <p:sp>
        <p:nvSpPr>
          <p:cNvPr id="2" name="TextBox 1">
            <a:extLst>
              <a:ext uri="{FF2B5EF4-FFF2-40B4-BE49-F238E27FC236}">
                <a16:creationId xmlns:a16="http://schemas.microsoft.com/office/drawing/2014/main" id="{F3C39187-29ED-CB97-BF54-D20B3C053A1D}"/>
              </a:ext>
            </a:extLst>
          </p:cNvPr>
          <p:cNvSpPr txBox="1"/>
          <p:nvPr/>
        </p:nvSpPr>
        <p:spPr>
          <a:xfrm>
            <a:off x="6197600" y="3013501"/>
            <a:ext cx="1905000" cy="830997"/>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3"/>
              </a:rPr>
              <a:t>Click here for examples of connectors</a:t>
            </a:r>
            <a:endParaRPr lang="en-US" sz="1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Fixings – joist hangers and truss clips</a:t>
            </a:r>
            <a:endParaRPr dirty="0"/>
          </a:p>
        </p:txBody>
      </p:sp>
      <p:sp>
        <p:nvSpPr>
          <p:cNvPr id="89" name="Google Shape;89;p12"/>
          <p:cNvSpPr txBox="1">
            <a:spLocks noGrp="1"/>
          </p:cNvSpPr>
          <p:nvPr>
            <p:ph type="body" idx="1"/>
          </p:nvPr>
        </p:nvSpPr>
        <p:spPr>
          <a:xfrm>
            <a:off x="457200" y="1512000"/>
            <a:ext cx="4003589" cy="4248000"/>
          </a:xfrm>
          <a:prstGeom prst="rect">
            <a:avLst/>
          </a:prstGeom>
          <a:noFill/>
          <a:ln>
            <a:noFill/>
          </a:ln>
        </p:spPr>
        <p:txBody>
          <a:bodyPr spcFirstLastPara="1" wrap="square" lIns="0" tIns="0" rIns="0" bIns="0" anchor="t" anchorCtr="0">
            <a:noAutofit/>
          </a:bodyPr>
          <a:lstStyle/>
          <a:p>
            <a:pPr marL="0" lvl="0" indent="0" rtl="0">
              <a:lnSpc>
                <a:spcPct val="130000"/>
              </a:lnSpc>
              <a:spcBef>
                <a:spcPts val="500"/>
              </a:spcBef>
              <a:spcAft>
                <a:spcPts val="500"/>
              </a:spcAft>
              <a:buNone/>
            </a:pPr>
            <a:r>
              <a:rPr lang="en-US" sz="1800" dirty="0"/>
              <a:t>During the 20</a:t>
            </a:r>
            <a:r>
              <a:rPr lang="en-US" sz="1800" baseline="30000" dirty="0"/>
              <a:t>th</a:t>
            </a:r>
            <a:r>
              <a:rPr lang="en-US" sz="1800" dirty="0"/>
              <a:t> century, proprietary fixings such as joist hangers and truss clips were developed. These replaced complicated woodworking joints that were time-consuming to produce.</a:t>
            </a:r>
          </a:p>
          <a:p>
            <a:pPr marL="0" lvl="0" indent="0" rtl="0">
              <a:lnSpc>
                <a:spcPct val="130000"/>
              </a:lnSpc>
              <a:spcBef>
                <a:spcPts val="500"/>
              </a:spcBef>
              <a:spcAft>
                <a:spcPts val="500"/>
              </a:spcAft>
              <a:buNone/>
            </a:pPr>
            <a:r>
              <a:rPr lang="en-US" sz="1800" dirty="0"/>
              <a:t>This increased greatly the speed of construction. </a:t>
            </a:r>
          </a:p>
          <a:p>
            <a:pPr marL="0" lvl="0" indent="0" rtl="0">
              <a:lnSpc>
                <a:spcPct val="130000"/>
              </a:lnSpc>
              <a:spcBef>
                <a:spcPts val="500"/>
              </a:spcBef>
              <a:spcAft>
                <a:spcPts val="500"/>
              </a:spcAft>
              <a:buNone/>
            </a:pPr>
            <a:r>
              <a:rPr lang="en-US" sz="1800" dirty="0"/>
              <a:t>The joist hanger was invented in 1956 and is still used today.</a:t>
            </a:r>
            <a:endParaRPr sz="1800" dirty="0"/>
          </a:p>
          <a:p>
            <a:pPr marL="0" lvl="0" indent="0" algn="l" rtl="0">
              <a:lnSpc>
                <a:spcPct val="130000"/>
              </a:lnSpc>
              <a:spcBef>
                <a:spcPts val="500"/>
              </a:spcBef>
              <a:spcAft>
                <a:spcPts val="50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3C79571C-C498-E44A-D88A-27B2940B0E6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83213" y="2134654"/>
            <a:ext cx="4003589" cy="300269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3"/>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Power tools</a:t>
            </a:r>
            <a:endParaRPr dirty="0"/>
          </a:p>
        </p:txBody>
      </p:sp>
      <p:sp>
        <p:nvSpPr>
          <p:cNvPr id="96" name="Google Shape;96;p13"/>
          <p:cNvSpPr txBox="1">
            <a:spLocks noGrp="1"/>
          </p:cNvSpPr>
          <p:nvPr>
            <p:ph type="body" idx="1"/>
          </p:nvPr>
        </p:nvSpPr>
        <p:spPr>
          <a:xfrm>
            <a:off x="457200" y="1390588"/>
            <a:ext cx="8229600" cy="4797320"/>
          </a:xfrm>
          <a:prstGeom prst="rect">
            <a:avLst/>
          </a:prstGeom>
          <a:noFill/>
          <a:ln>
            <a:noFill/>
          </a:ln>
        </p:spPr>
        <p:txBody>
          <a:bodyPr spcFirstLastPara="1" wrap="square" lIns="0" tIns="0" rIns="0" bIns="0" anchor="t" anchorCtr="0">
            <a:noAutofit/>
          </a:bodyPr>
          <a:lstStyle/>
          <a:p>
            <a:pPr marL="179388" lvl="0" indent="-179388" rtl="0">
              <a:lnSpc>
                <a:spcPct val="130000"/>
              </a:lnSpc>
              <a:spcBef>
                <a:spcPts val="500"/>
              </a:spcBef>
              <a:buClr>
                <a:srgbClr val="0077E3"/>
              </a:buClr>
              <a:buSzPct val="100000"/>
              <a:buFont typeface="Arial" panose="020B0604020202020204" pitchFamily="34" charset="0"/>
              <a:buChar char="•"/>
              <a:tabLst>
                <a:tab pos="174625" algn="l"/>
              </a:tabLst>
            </a:pPr>
            <a:r>
              <a:rPr lang="en-US" sz="1600" dirty="0"/>
              <a:t>1889 – the first electric drill was invented in Scotland; however it was very large and immovable, so was used only in factories. </a:t>
            </a:r>
          </a:p>
          <a:p>
            <a:pPr marL="179388" lvl="0" indent="-179388" rtl="0">
              <a:lnSpc>
                <a:spcPct val="130000"/>
              </a:lnSpc>
              <a:spcBef>
                <a:spcPts val="500"/>
              </a:spcBef>
              <a:buClr>
                <a:srgbClr val="0077E3"/>
              </a:buClr>
              <a:buSzPct val="100000"/>
              <a:buFont typeface="Arial" panose="020B0604020202020204" pitchFamily="34" charset="0"/>
              <a:buChar char="•"/>
              <a:tabLst>
                <a:tab pos="174625" algn="l"/>
              </a:tabLst>
            </a:pPr>
            <a:r>
              <a:rPr lang="en-US" sz="1600" dirty="0"/>
              <a:t>1916 – Black and Decker invented a portable handheld drill with a pistol grip.</a:t>
            </a:r>
          </a:p>
          <a:p>
            <a:pPr marL="179388" lvl="0" indent="-179388" rtl="0">
              <a:lnSpc>
                <a:spcPct val="130000"/>
              </a:lnSpc>
              <a:spcBef>
                <a:spcPts val="500"/>
              </a:spcBef>
              <a:buClr>
                <a:srgbClr val="0077E3"/>
              </a:buClr>
              <a:buSzPct val="100000"/>
              <a:buFont typeface="Arial" panose="020B0604020202020204" pitchFamily="34" charset="0"/>
              <a:buChar char="•"/>
              <a:tabLst>
                <a:tab pos="174625" algn="l"/>
              </a:tabLst>
            </a:pPr>
            <a:r>
              <a:rPr lang="en-US" sz="1600" dirty="0"/>
              <a:t>1932 – Bosch produced the first hammer drill.</a:t>
            </a:r>
          </a:p>
          <a:p>
            <a:pPr marL="179388" lvl="0" indent="-179388" rtl="0">
              <a:lnSpc>
                <a:spcPct val="130000"/>
              </a:lnSpc>
              <a:spcBef>
                <a:spcPts val="500"/>
              </a:spcBef>
              <a:buClr>
                <a:srgbClr val="0077E3"/>
              </a:buClr>
              <a:buSzPct val="100000"/>
              <a:buFont typeface="Arial" panose="020B0604020202020204" pitchFamily="34" charset="0"/>
              <a:buChar char="•"/>
              <a:tabLst>
                <a:tab pos="174625" algn="l"/>
              </a:tabLst>
            </a:pPr>
            <a:r>
              <a:rPr lang="en-US" sz="1600" dirty="0"/>
              <a:t>1961 – Black and Decker produced the first cordless drill. </a:t>
            </a:r>
          </a:p>
          <a:p>
            <a:pPr marL="0" lvl="0" indent="0" rtl="0">
              <a:lnSpc>
                <a:spcPct val="130000"/>
              </a:lnSpc>
              <a:spcBef>
                <a:spcPts val="500"/>
              </a:spcBef>
              <a:buClr>
                <a:srgbClr val="0077E3"/>
              </a:buClr>
              <a:buSzPct val="100000"/>
              <a:tabLst>
                <a:tab pos="174625" algn="l"/>
              </a:tabLst>
            </a:pPr>
            <a:r>
              <a:rPr lang="en-US" sz="1600" dirty="0"/>
              <a:t>Milwaukee, </a:t>
            </a:r>
            <a:r>
              <a:rPr lang="en-US" sz="1600" dirty="0" err="1"/>
              <a:t>Dewalt</a:t>
            </a:r>
            <a:r>
              <a:rPr lang="en-US" sz="1600" dirty="0"/>
              <a:t>, Bosch, Fein and </a:t>
            </a:r>
            <a:r>
              <a:rPr lang="en-US" sz="1600" dirty="0" err="1"/>
              <a:t>Festool</a:t>
            </a:r>
            <a:r>
              <a:rPr lang="en-US" sz="1600" dirty="0"/>
              <a:t> were just a few of the other companies that further developed these power tools, which </a:t>
            </a:r>
            <a:r>
              <a:rPr lang="en-US" sz="1600" dirty="0" err="1"/>
              <a:t>revolutionised</a:t>
            </a:r>
            <a:r>
              <a:rPr lang="en-US" sz="1600" dirty="0"/>
              <a:t> the construction industry.</a:t>
            </a:r>
          </a:p>
          <a:p>
            <a:pPr marL="0" lvl="0" indent="0" rtl="0">
              <a:lnSpc>
                <a:spcPct val="130000"/>
              </a:lnSpc>
              <a:spcBef>
                <a:spcPts val="500"/>
              </a:spcBef>
              <a:buClr>
                <a:srgbClr val="0077E3"/>
              </a:buClr>
              <a:buSzPct val="100000"/>
              <a:tabLst>
                <a:tab pos="174625" algn="l"/>
              </a:tabLst>
            </a:pPr>
            <a:r>
              <a:rPr lang="en-US" sz="1600" u="sng" dirty="0">
                <a:solidFill>
                  <a:schemeClr val="hlink"/>
                </a:solidFill>
                <a:hlinkClick r:id="rId3"/>
              </a:rPr>
              <a:t>History of Power Tools</a:t>
            </a:r>
            <a:endParaRPr sz="1600" dirty="0"/>
          </a:p>
          <a:p>
            <a:pPr marL="0" lvl="0" indent="0" algn="l" rtl="0">
              <a:lnSpc>
                <a:spcPct val="120000"/>
              </a:lnSpc>
              <a:spcBef>
                <a:spcPts val="10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98" name="Google Shape;98;p13"/>
          <p:cNvPicPr preferRelativeResize="0"/>
          <p:nvPr/>
        </p:nvPicPr>
        <p:blipFill rotWithShape="1">
          <a:blip r:embed="rId4">
            <a:alphaModFix/>
          </a:blip>
          <a:srcRect/>
          <a:stretch/>
        </p:blipFill>
        <p:spPr>
          <a:xfrm>
            <a:off x="2819535" y="4376195"/>
            <a:ext cx="2524443" cy="1518462"/>
          </a:xfrm>
          <a:prstGeom prst="rect">
            <a:avLst/>
          </a:prstGeom>
          <a:noFill/>
          <a:ln>
            <a:noFill/>
          </a:ln>
        </p:spPr>
      </p:pic>
      <p:pic>
        <p:nvPicPr>
          <p:cNvPr id="99" name="Google Shape;99;p13"/>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702230" y="4376195"/>
            <a:ext cx="2782050" cy="1518463"/>
          </a:xfrm>
          <a:prstGeom prst="rect">
            <a:avLst/>
          </a:prstGeom>
          <a:noFill/>
          <a:ln>
            <a:noFill/>
          </a:ln>
        </p:spPr>
      </p:pic>
      <p:sp>
        <p:nvSpPr>
          <p:cNvPr id="2" name="TextBox 1">
            <a:extLst>
              <a:ext uri="{FF2B5EF4-FFF2-40B4-BE49-F238E27FC236}">
                <a16:creationId xmlns:a16="http://schemas.microsoft.com/office/drawing/2014/main" id="{7737CE1C-0806-B256-3ECC-5402E5284384}"/>
              </a:ext>
            </a:extLst>
          </p:cNvPr>
          <p:cNvSpPr txBox="1"/>
          <p:nvPr/>
        </p:nvSpPr>
        <p:spPr>
          <a:xfrm>
            <a:off x="963976" y="4776722"/>
            <a:ext cx="1371600" cy="592833"/>
          </a:xfrm>
          <a:prstGeom prst="rect">
            <a:avLst/>
          </a:prstGeom>
          <a:noFill/>
          <a:ln>
            <a:solidFill>
              <a:schemeClr val="tx1"/>
            </a:solidFill>
          </a:ln>
        </p:spPr>
        <p:txBody>
          <a:bodyPr wrap="square">
            <a:spAutoFit/>
          </a:bodyPr>
          <a:lstStyle/>
          <a:p>
            <a:pPr marL="0" lvl="0" indent="0" algn="ctr" rtl="0">
              <a:lnSpc>
                <a:spcPct val="120000"/>
              </a:lnSpc>
              <a:spcBef>
                <a:spcPts val="0"/>
              </a:spcBef>
              <a:spcAft>
                <a:spcPts val="0"/>
              </a:spcAft>
              <a:buNone/>
            </a:pPr>
            <a:r>
              <a:rPr lang="en-US" sz="1400" u="sng" dirty="0">
                <a:solidFill>
                  <a:schemeClr val="hlink"/>
                </a:solidFill>
                <a:hlinkClick r:id="rId6"/>
              </a:rPr>
              <a:t>Image of an electric drill</a:t>
            </a:r>
            <a:endParaRPr lang="en-US" sz="1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4"/>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TRADA</a:t>
            </a:r>
            <a:endParaRPr dirty="0"/>
          </a:p>
        </p:txBody>
      </p:sp>
      <p:sp>
        <p:nvSpPr>
          <p:cNvPr id="105" name="Google Shape;105;p14"/>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2" indent="0" algn="just" rtl="0">
              <a:lnSpc>
                <a:spcPct val="125000"/>
              </a:lnSpc>
              <a:spcBef>
                <a:spcPts val="1500"/>
              </a:spcBef>
              <a:spcAft>
                <a:spcPts val="0"/>
              </a:spcAft>
              <a:buNone/>
            </a:pPr>
            <a:r>
              <a:rPr lang="en-US" dirty="0"/>
              <a:t>TRADA (the </a:t>
            </a:r>
            <a:r>
              <a:rPr lang="en-US" dirty="0">
                <a:hlinkClick r:id="rId3"/>
              </a:rPr>
              <a:t>Timber Research and Development Association</a:t>
            </a:r>
            <a:r>
              <a:rPr lang="en-US" dirty="0"/>
              <a:t>) was formed in 1934.</a:t>
            </a:r>
          </a:p>
          <a:p>
            <a:pPr marL="0" lvl="2" indent="0" rtl="0">
              <a:lnSpc>
                <a:spcPct val="125000"/>
              </a:lnSpc>
              <a:spcBef>
                <a:spcPts val="1500"/>
              </a:spcBef>
              <a:spcAft>
                <a:spcPts val="0"/>
              </a:spcAft>
              <a:buNone/>
            </a:pPr>
            <a:r>
              <a:rPr lang="en-US" dirty="0"/>
              <a:t>It is an international </a:t>
            </a:r>
            <a:r>
              <a:rPr lang="en-US" dirty="0" err="1"/>
              <a:t>organisation</a:t>
            </a:r>
            <a:r>
              <a:rPr lang="en-US" dirty="0"/>
              <a:t> that provides information about the timber industry to stakeholders, ranging from producers and manufacturers to the end users. </a:t>
            </a:r>
          </a:p>
          <a:p>
            <a:pPr marL="0" lvl="2" indent="0" rtl="0">
              <a:lnSpc>
                <a:spcPct val="125000"/>
              </a:lnSpc>
              <a:spcBef>
                <a:spcPts val="1500"/>
              </a:spcBef>
              <a:spcAft>
                <a:spcPts val="0"/>
              </a:spcAft>
              <a:buNone/>
            </a:pPr>
            <a:r>
              <a:rPr lang="en-US" dirty="0"/>
              <a:t>TRADA had a large impact on the carpentry and joinery industry: </a:t>
            </a:r>
          </a:p>
          <a:p>
            <a:pPr marL="285750" lvl="2" indent="-236538" rtl="0">
              <a:lnSpc>
                <a:spcPct val="125000"/>
              </a:lnSpc>
              <a:spcAft>
                <a:spcPts val="500"/>
              </a:spcAft>
              <a:buClr>
                <a:srgbClr val="0077E3"/>
              </a:buClr>
              <a:buSzPct val="100000"/>
              <a:buFont typeface="Arial" panose="020B0604020202020204" pitchFamily="34" charset="0"/>
              <a:buChar char="•"/>
              <a:tabLst>
                <a:tab pos="214313" algn="l"/>
              </a:tabLst>
            </a:pPr>
            <a:r>
              <a:rPr lang="en-US" dirty="0"/>
              <a:t>They pushed for timber to be used more in construction.</a:t>
            </a:r>
          </a:p>
          <a:p>
            <a:pPr marL="285750" lvl="2" indent="-236538" rtl="0">
              <a:lnSpc>
                <a:spcPct val="125000"/>
              </a:lnSpc>
              <a:spcAft>
                <a:spcPts val="500"/>
              </a:spcAft>
              <a:buClr>
                <a:srgbClr val="0077E3"/>
              </a:buClr>
              <a:buSzPct val="100000"/>
              <a:buFont typeface="Arial" panose="020B0604020202020204" pitchFamily="34" charset="0"/>
              <a:buChar char="•"/>
              <a:tabLst>
                <a:tab pos="214313" algn="l"/>
              </a:tabLst>
            </a:pPr>
            <a:r>
              <a:rPr lang="en-US" dirty="0"/>
              <a:t>They tested, inspected and certified timber to ensure it met strength standards that we still follow today. </a:t>
            </a:r>
          </a:p>
          <a:p>
            <a:pPr marL="285750" lvl="2" indent="-236538" rtl="0">
              <a:lnSpc>
                <a:spcPct val="125000"/>
              </a:lnSpc>
              <a:spcAft>
                <a:spcPts val="500"/>
              </a:spcAft>
              <a:buClr>
                <a:srgbClr val="0077E3"/>
              </a:buClr>
              <a:buSzPct val="100000"/>
              <a:buFont typeface="Arial" panose="020B0604020202020204" pitchFamily="34" charset="0"/>
              <a:buChar char="•"/>
              <a:tabLst>
                <a:tab pos="214313" algn="l"/>
              </a:tabLst>
            </a:pPr>
            <a:endParaRPr lang="en-US" sz="800" dirty="0"/>
          </a:p>
          <a:p>
            <a:pPr marL="49212" lvl="2" indent="0" rtl="0">
              <a:lnSpc>
                <a:spcPct val="125000"/>
              </a:lnSpc>
              <a:spcAft>
                <a:spcPts val="500"/>
              </a:spcAft>
              <a:buClr>
                <a:srgbClr val="0077E3"/>
              </a:buClr>
              <a:buSzPct val="100000"/>
              <a:tabLst>
                <a:tab pos="214313" algn="l"/>
              </a:tabLst>
            </a:pPr>
            <a:r>
              <a:rPr lang="en-US" dirty="0"/>
              <a:t>Please note that the TRADA brand is no longer in existence; it has been superseded by the merger of Timber Trade Federation and TRADA, the new entity being Timber Development UK.</a:t>
            </a:r>
          </a:p>
          <a:p>
            <a:pPr marL="49212" lvl="2" indent="0" rtl="0">
              <a:lnSpc>
                <a:spcPct val="125000"/>
              </a:lnSpc>
              <a:spcAft>
                <a:spcPts val="500"/>
              </a:spcAft>
              <a:buClr>
                <a:srgbClr val="0077E3"/>
              </a:buClr>
              <a:buSzPct val="100000"/>
              <a:tabLst>
                <a:tab pos="214313" algn="l"/>
              </a:tabLst>
            </a:pPr>
            <a:endParaRPr lang="en-GB"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Span tables</a:t>
            </a:r>
            <a:endParaRPr dirty="0"/>
          </a:p>
        </p:txBody>
      </p:sp>
      <p:sp>
        <p:nvSpPr>
          <p:cNvPr id="112" name="Google Shape;112;p15"/>
          <p:cNvSpPr txBox="1">
            <a:spLocks noGrp="1"/>
          </p:cNvSpPr>
          <p:nvPr>
            <p:ph type="body" idx="1"/>
          </p:nvPr>
        </p:nvSpPr>
        <p:spPr>
          <a:xfrm>
            <a:off x="457200" y="1512000"/>
            <a:ext cx="4407031" cy="4248000"/>
          </a:xfrm>
          <a:prstGeom prst="rect">
            <a:avLst/>
          </a:prstGeom>
          <a:noFill/>
          <a:ln>
            <a:noFill/>
          </a:ln>
        </p:spPr>
        <p:txBody>
          <a:bodyPr spcFirstLastPara="1" wrap="square" lIns="0" tIns="0" rIns="0" bIns="0" anchor="t" anchorCtr="0">
            <a:noAutofit/>
          </a:bodyPr>
          <a:lstStyle/>
          <a:p>
            <a:pPr marL="0" lvl="2" indent="0" rtl="0">
              <a:lnSpc>
                <a:spcPct val="125000"/>
              </a:lnSpc>
              <a:spcBef>
                <a:spcPts val="1000"/>
              </a:spcBef>
              <a:spcAft>
                <a:spcPts val="0"/>
              </a:spcAft>
              <a:buNone/>
            </a:pPr>
            <a:r>
              <a:rPr lang="en-US" dirty="0"/>
              <a:t>Towards the end of the 20</a:t>
            </a:r>
            <a:r>
              <a:rPr lang="en-US" baseline="30000" dirty="0"/>
              <a:t>th</a:t>
            </a:r>
            <a:r>
              <a:rPr lang="en-US" dirty="0"/>
              <a:t> century, span tables were introduced to enable people in the construction industry to determine what sizes of timber would be required for a variety of spans. </a:t>
            </a:r>
            <a:endParaRPr dirty="0"/>
          </a:p>
          <a:p>
            <a:pPr marL="0" lvl="2" indent="0" rtl="0">
              <a:lnSpc>
                <a:spcPct val="125000"/>
              </a:lnSpc>
              <a:spcBef>
                <a:spcPts val="1000"/>
              </a:spcBef>
              <a:spcAft>
                <a:spcPts val="0"/>
              </a:spcAft>
              <a:buNone/>
            </a:pPr>
            <a:endParaRPr dirty="0"/>
          </a:p>
          <a:p>
            <a:pPr marL="0" lvl="2" indent="0" rtl="0">
              <a:lnSpc>
                <a:spcPct val="125000"/>
              </a:lnSpc>
              <a:spcBef>
                <a:spcPts val="1000"/>
              </a:spcBef>
              <a:spcAft>
                <a:spcPts val="0"/>
              </a:spcAft>
              <a:buNone/>
            </a:pPr>
            <a:r>
              <a:rPr lang="en-US" dirty="0"/>
              <a:t>This method can still be used today as a guide. However, in most cases nowadays these sizes are determined by a structural engineer; they are not </a:t>
            </a:r>
            <a:r>
              <a:rPr lang="en-GB" dirty="0"/>
              <a:t>decided by a joiner.</a:t>
            </a:r>
            <a:endParaRPr sz="10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2" name="TextBox 1">
            <a:extLst>
              <a:ext uri="{FF2B5EF4-FFF2-40B4-BE49-F238E27FC236}">
                <a16:creationId xmlns:a16="http://schemas.microsoft.com/office/drawing/2014/main" id="{9B7AEBF5-4525-C991-0D71-28F1B16E1C11}"/>
              </a:ext>
            </a:extLst>
          </p:cNvPr>
          <p:cNvSpPr txBox="1"/>
          <p:nvPr/>
        </p:nvSpPr>
        <p:spPr>
          <a:xfrm>
            <a:off x="5664200" y="2598003"/>
            <a:ext cx="2425700" cy="830997"/>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3"/>
              </a:rPr>
              <a:t>Click on this link to take a look at examples of span tables</a:t>
            </a:r>
            <a:endParaRPr lang="en-US"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6"/>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Modern roof truss</a:t>
            </a:r>
            <a:endParaRPr dirty="0"/>
          </a:p>
        </p:txBody>
      </p:sp>
      <p:sp>
        <p:nvSpPr>
          <p:cNvPr id="119" name="Google Shape;119;p16"/>
          <p:cNvSpPr txBox="1">
            <a:spLocks noGrp="1"/>
          </p:cNvSpPr>
          <p:nvPr>
            <p:ph type="body" idx="1"/>
          </p:nvPr>
        </p:nvSpPr>
        <p:spPr>
          <a:xfrm>
            <a:off x="457199" y="1512000"/>
            <a:ext cx="4855030" cy="4248000"/>
          </a:xfrm>
          <a:prstGeom prst="rect">
            <a:avLst/>
          </a:prstGeom>
          <a:noFill/>
          <a:ln>
            <a:noFill/>
          </a:ln>
        </p:spPr>
        <p:txBody>
          <a:bodyPr spcFirstLastPara="1" wrap="square" lIns="0" tIns="0" rIns="0" bIns="0" anchor="t" anchorCtr="0">
            <a:noAutofit/>
          </a:bodyPr>
          <a:lstStyle/>
          <a:p>
            <a:pPr marL="271463" lvl="2" indent="-222250" algn="l" rtl="0">
              <a:lnSpc>
                <a:spcPct val="125000"/>
              </a:lnSpc>
              <a:spcAft>
                <a:spcPts val="0"/>
              </a:spcAft>
              <a:buClr>
                <a:srgbClr val="0077E3"/>
              </a:buClr>
              <a:buSzPct val="100000"/>
              <a:buFont typeface="Arial" panose="020B0604020202020204" pitchFamily="34" charset="0"/>
              <a:buChar char="•"/>
            </a:pPr>
            <a:r>
              <a:rPr lang="en-US" sz="1700" dirty="0"/>
              <a:t>Until the 1960s, timber trusses were used in the construction of roofs and steel bridges with the help of timber joints. </a:t>
            </a:r>
          </a:p>
          <a:p>
            <a:pPr marL="271463" lvl="2" indent="-222250" algn="l" rtl="0">
              <a:lnSpc>
                <a:spcPct val="125000"/>
              </a:lnSpc>
              <a:spcAft>
                <a:spcPts val="0"/>
              </a:spcAft>
              <a:buClr>
                <a:srgbClr val="0077E3"/>
              </a:buClr>
              <a:buSzPct val="100000"/>
              <a:buFont typeface="Arial" panose="020B0604020202020204" pitchFamily="34" charset="0"/>
              <a:buChar char="•"/>
            </a:pPr>
            <a:r>
              <a:rPr lang="en-US" sz="1700" dirty="0"/>
              <a:t>In 1955, the gang-nail connector plate was invented: a metal tie for timber construction that required no screws, glue or other nails. They are used to this day. </a:t>
            </a:r>
          </a:p>
          <a:p>
            <a:pPr marL="271463" lvl="2" indent="-222250">
              <a:lnSpc>
                <a:spcPct val="125000"/>
              </a:lnSpc>
              <a:buClr>
                <a:srgbClr val="0077E3"/>
              </a:buClr>
              <a:buSzPct val="100000"/>
              <a:buFont typeface="Arial" panose="020B0604020202020204" pitchFamily="34" charset="0"/>
              <a:buChar char="•"/>
            </a:pPr>
            <a:r>
              <a:rPr lang="en-US" sz="1700" dirty="0"/>
              <a:t>In the 1960s, the modern timber roof truss using gang-nail plates was introduced. They are used to this day. </a:t>
            </a:r>
          </a:p>
          <a:p>
            <a:pPr marL="271463" lvl="2" indent="-222250" algn="l" rtl="0">
              <a:lnSpc>
                <a:spcPct val="125000"/>
              </a:lnSpc>
              <a:spcAft>
                <a:spcPts val="0"/>
              </a:spcAft>
              <a:buClr>
                <a:srgbClr val="0077E3"/>
              </a:buClr>
              <a:buSzPct val="100000"/>
              <a:buFont typeface="Arial" panose="020B0604020202020204" pitchFamily="34" charset="0"/>
              <a:buChar char="•"/>
            </a:pPr>
            <a:r>
              <a:rPr lang="en-US" sz="1700" dirty="0"/>
              <a:t>Today, trusses are made offsite and then lifted into position, normally at 600mm </a:t>
            </a:r>
            <a:r>
              <a:rPr lang="en-US" sz="1700" dirty="0" err="1"/>
              <a:t>centres</a:t>
            </a:r>
            <a:r>
              <a:rPr lang="en-US" sz="1700" dirty="0"/>
              <a:t>. This is a much quicker method for producing roofs.</a:t>
            </a:r>
            <a:endParaRPr sz="1700" dirty="0"/>
          </a:p>
          <a:p>
            <a:pPr marL="0" lvl="0" indent="0" algn="l" rtl="0">
              <a:lnSpc>
                <a:spcPct val="120000"/>
              </a:lnSpc>
              <a:spcBef>
                <a:spcPts val="0"/>
              </a:spcBef>
              <a:spcAft>
                <a:spcPts val="0"/>
              </a:spcAft>
              <a:buNone/>
            </a:pPr>
            <a:endParaRPr sz="1700" dirty="0"/>
          </a:p>
          <a:p>
            <a:pPr marL="0" lvl="0" indent="0" algn="l" rtl="0">
              <a:lnSpc>
                <a:spcPct val="120000"/>
              </a:lnSpc>
              <a:spcBef>
                <a:spcPts val="0"/>
              </a:spcBef>
              <a:spcAft>
                <a:spcPts val="0"/>
              </a:spcAft>
              <a:buNone/>
            </a:pPr>
            <a:endParaRPr sz="1700" dirty="0"/>
          </a:p>
          <a:p>
            <a:pPr marL="0" lvl="0" indent="0" algn="l" rtl="0">
              <a:lnSpc>
                <a:spcPct val="120000"/>
              </a:lnSpc>
              <a:spcBef>
                <a:spcPts val="0"/>
              </a:spcBef>
              <a:spcAft>
                <a:spcPts val="0"/>
              </a:spcAft>
              <a:buNone/>
            </a:pPr>
            <a:endParaRPr sz="17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8F6817BC-2C74-8C67-37B6-05BB771B792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2897" y="1629901"/>
            <a:ext cx="3113903" cy="2075935"/>
          </a:xfrm>
          <a:prstGeom prst="rect">
            <a:avLst/>
          </a:prstGeom>
        </p:spPr>
      </p:pic>
      <p:pic>
        <p:nvPicPr>
          <p:cNvPr id="5" name="Picture 4">
            <a:extLst>
              <a:ext uri="{FF2B5EF4-FFF2-40B4-BE49-F238E27FC236}">
                <a16:creationId xmlns:a16="http://schemas.microsoft.com/office/drawing/2014/main" id="{609B1DA9-0172-45F0-3BE8-C0CBE38DEC6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72896" y="3945237"/>
            <a:ext cx="3113903" cy="207593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7"/>
          <p:cNvSpPr txBox="1">
            <a:spLocks noGrp="1"/>
          </p:cNvSpPr>
          <p:nvPr>
            <p:ph type="body" idx="4294967295"/>
          </p:nvPr>
        </p:nvSpPr>
        <p:spPr>
          <a:xfrm>
            <a:off x="457200" y="1775236"/>
            <a:ext cx="8229600" cy="4248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None/>
            </a:pPr>
            <a:endParaRPr sz="6000" dirty="0">
              <a:solidFill>
                <a:srgbClr val="E30613"/>
              </a:solidFill>
            </a:endParaRPr>
          </a:p>
          <a:p>
            <a:pPr marL="0" lvl="0" indent="0" algn="ctr" rtl="0">
              <a:lnSpc>
                <a:spcPct val="100000"/>
              </a:lnSpc>
              <a:spcBef>
                <a:spcPts val="2000"/>
              </a:spcBef>
              <a:spcAft>
                <a:spcPts val="0"/>
              </a:spcAft>
              <a:buNone/>
            </a:pPr>
            <a:r>
              <a:rPr lang="en-US" sz="4500" dirty="0">
                <a:solidFill>
                  <a:srgbClr val="0077E3"/>
                </a:solidFill>
              </a:rPr>
              <a:t>Any questions?</a:t>
            </a:r>
            <a:endParaRPr sz="45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2A753-2B09-701D-7F74-54726F3AABFF}"/>
              </a:ext>
            </a:extLst>
          </p:cNvPr>
          <p:cNvSpPr>
            <a:spLocks noGrp="1"/>
          </p:cNvSpPr>
          <p:nvPr>
            <p:ph type="title"/>
          </p:nvPr>
        </p:nvSpPr>
        <p:spPr>
          <a:xfrm>
            <a:off x="387926" y="1008000"/>
            <a:ext cx="8409709" cy="382588"/>
          </a:xfrm>
        </p:spPr>
        <p:txBody>
          <a:bodyPr/>
          <a:lstStyle/>
          <a:p>
            <a:r>
              <a:rPr lang="en-GB" dirty="0"/>
              <a:t>AIM: Examine changes in construction methods over time</a:t>
            </a:r>
          </a:p>
        </p:txBody>
      </p:sp>
      <p:sp>
        <p:nvSpPr>
          <p:cNvPr id="3" name="Text Placeholder 2">
            <a:extLst>
              <a:ext uri="{FF2B5EF4-FFF2-40B4-BE49-F238E27FC236}">
                <a16:creationId xmlns:a16="http://schemas.microsoft.com/office/drawing/2014/main" id="{B2DDCC3C-047D-1E53-10E2-E7DB566E56EB}"/>
              </a:ext>
            </a:extLst>
          </p:cNvPr>
          <p:cNvSpPr>
            <a:spLocks noGrp="1"/>
          </p:cNvSpPr>
          <p:nvPr>
            <p:ph type="body" idx="1"/>
          </p:nvPr>
        </p:nvSpPr>
        <p:spPr>
          <a:xfrm>
            <a:off x="457201" y="1512000"/>
            <a:ext cx="8220364" cy="4248000"/>
          </a:xfrm>
        </p:spPr>
        <p:txBody>
          <a:bodyPr/>
          <a:lstStyle/>
          <a:p>
            <a:pPr marL="225425" indent="-222250"/>
            <a:r>
              <a:rPr lang="en-GB" sz="1800" dirty="0"/>
              <a:t>Objectives</a:t>
            </a:r>
          </a:p>
          <a:p>
            <a:pPr marL="225425" indent="-222250">
              <a:buClr>
                <a:srgbClr val="0077E3"/>
              </a:buClr>
              <a:buSzPct val="100000"/>
              <a:buFont typeface="Arial" panose="020B0604020202020204" pitchFamily="34" charset="0"/>
              <a:buChar char="•"/>
            </a:pPr>
            <a:r>
              <a:rPr lang="en-GB" sz="1800" dirty="0"/>
              <a:t>Describe the evolution of modern construction methods and techniques</a:t>
            </a:r>
          </a:p>
          <a:p>
            <a:pPr marL="225425" indent="-222250">
              <a:buClr>
                <a:srgbClr val="0077E3"/>
              </a:buClr>
              <a:buSzPct val="100000"/>
              <a:buFont typeface="Arial" panose="020B0604020202020204" pitchFamily="34" charset="0"/>
              <a:buChar char="•"/>
            </a:pPr>
            <a:r>
              <a:rPr lang="en-GB" sz="1800" dirty="0"/>
              <a:t>Describe the changes of materials and tools used in construction post-1919</a:t>
            </a:r>
          </a:p>
        </p:txBody>
      </p:sp>
    </p:spTree>
    <p:extLst>
      <p:ext uri="{BB962C8B-B14F-4D97-AF65-F5344CB8AC3E}">
        <p14:creationId xmlns:p14="http://schemas.microsoft.com/office/powerpoint/2010/main" val="488943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of construction post-1919</a:t>
            </a:r>
            <a:endParaRPr dirty="0"/>
          </a:p>
        </p:txBody>
      </p:sp>
      <p:sp>
        <p:nvSpPr>
          <p:cNvPr id="34" name="Google Shape;34;p4"/>
          <p:cNvSpPr txBox="1">
            <a:spLocks noGrp="1"/>
          </p:cNvSpPr>
          <p:nvPr>
            <p:ph type="body" idx="1"/>
          </p:nvPr>
        </p:nvSpPr>
        <p:spPr>
          <a:xfrm>
            <a:off x="457200" y="1512000"/>
            <a:ext cx="4762872"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dirty="0"/>
              <a:t>Following World War 1, there was </a:t>
            </a:r>
            <a:r>
              <a:rPr lang="en-US" dirty="0">
                <a:hlinkClick r:id="rId3"/>
              </a:rPr>
              <a:t>a large drive towards building new homes</a:t>
            </a:r>
            <a:r>
              <a:rPr lang="en-US" dirty="0"/>
              <a:t>. There were also some significant changes in how they were built, including:</a:t>
            </a:r>
          </a:p>
          <a:p>
            <a:pPr marL="222250" lvl="2" indent="-173038" algn="l" rtl="0">
              <a:lnSpc>
                <a:spcPct val="100000"/>
              </a:lnSpc>
              <a:spcAft>
                <a:spcPts val="500"/>
              </a:spcAft>
              <a:buClr>
                <a:srgbClr val="0077E3"/>
              </a:buClr>
              <a:buSzPct val="100000"/>
              <a:buFont typeface="Arial" panose="020B0604020202020204" pitchFamily="34" charset="0"/>
              <a:buChar char="•"/>
            </a:pPr>
            <a:r>
              <a:rPr lang="en-US" dirty="0"/>
              <a:t>the introduction of cavities in external walls</a:t>
            </a:r>
          </a:p>
          <a:p>
            <a:pPr marL="222250" lvl="2" indent="-173038" algn="l" rtl="0">
              <a:lnSpc>
                <a:spcPct val="100000"/>
              </a:lnSpc>
              <a:spcAft>
                <a:spcPts val="500"/>
              </a:spcAft>
              <a:buClr>
                <a:srgbClr val="0077E3"/>
              </a:buClr>
              <a:buSzPct val="100000"/>
              <a:buFont typeface="Arial" panose="020B0604020202020204" pitchFamily="34" charset="0"/>
              <a:buChar char="•"/>
            </a:pPr>
            <a:r>
              <a:rPr lang="en-US" dirty="0"/>
              <a:t>the use of concrete foundations</a:t>
            </a:r>
          </a:p>
          <a:p>
            <a:pPr marL="222250" lvl="2" indent="-173038" algn="l" rtl="0">
              <a:lnSpc>
                <a:spcPct val="100000"/>
              </a:lnSpc>
              <a:spcAft>
                <a:spcPts val="500"/>
              </a:spcAft>
              <a:buClr>
                <a:srgbClr val="0077E3"/>
              </a:buClr>
              <a:buSzPct val="100000"/>
              <a:buFont typeface="Arial" panose="020B0604020202020204" pitchFamily="34" charset="0"/>
              <a:buChar char="•"/>
            </a:pPr>
            <a:r>
              <a:rPr lang="en-US" dirty="0"/>
              <a:t>incorporation of damp-proof course (DPC) in the walls.</a:t>
            </a:r>
          </a:p>
          <a:p>
            <a:pPr marL="0" lvl="2" indent="0" algn="l" rtl="0">
              <a:lnSpc>
                <a:spcPct val="125000"/>
              </a:lnSpc>
              <a:spcAft>
                <a:spcPts val="0"/>
              </a:spcAft>
              <a:buClr>
                <a:srgbClr val="0077E3"/>
              </a:buClr>
              <a:buSzPct val="100000"/>
            </a:pPr>
            <a:r>
              <a:rPr lang="en-US" dirty="0"/>
              <a:t>Taken together, these changes meant that homes were drier, more thermally efficient and more solid structures that were less susceptible to movement, cold and damp.   </a:t>
            </a:r>
            <a:endParaRPr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2" name="TextBox 1">
            <a:extLst>
              <a:ext uri="{FF2B5EF4-FFF2-40B4-BE49-F238E27FC236}">
                <a16:creationId xmlns:a16="http://schemas.microsoft.com/office/drawing/2014/main" id="{EF7BDBC0-A9C6-554B-4890-41CB4858DE16}"/>
              </a:ext>
            </a:extLst>
          </p:cNvPr>
          <p:cNvSpPr txBox="1"/>
          <p:nvPr/>
        </p:nvSpPr>
        <p:spPr>
          <a:xfrm>
            <a:off x="5930900" y="2933700"/>
            <a:ext cx="2324100" cy="656077"/>
          </a:xfrm>
          <a:prstGeom prst="rect">
            <a:avLst/>
          </a:prstGeom>
          <a:noFill/>
          <a:ln>
            <a:solidFill>
              <a:schemeClr val="tx1"/>
            </a:solidFill>
          </a:ln>
        </p:spPr>
        <p:txBody>
          <a:bodyPr wrap="square">
            <a:spAutoFit/>
          </a:bodyPr>
          <a:lstStyle/>
          <a:p>
            <a:pPr marL="0" lvl="0" indent="0" algn="ctr" rtl="0">
              <a:lnSpc>
                <a:spcPct val="120000"/>
              </a:lnSpc>
              <a:spcBef>
                <a:spcPts val="0"/>
              </a:spcBef>
              <a:spcAft>
                <a:spcPts val="0"/>
              </a:spcAft>
              <a:buNone/>
            </a:pPr>
            <a:r>
              <a:rPr lang="en-US" sz="1600" u="sng" dirty="0">
                <a:solidFill>
                  <a:schemeClr val="hlink"/>
                </a:solidFill>
                <a:hlinkClick r:id="rId3"/>
              </a:rPr>
              <a:t>Cavity wall cross section diagram</a:t>
            </a:r>
            <a:endParaRPr lang="en-GB"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p5"/>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a:t>Post-1919 construction</a:t>
            </a:r>
            <a:endParaRPr/>
          </a:p>
        </p:txBody>
      </p:sp>
      <p:sp>
        <p:nvSpPr>
          <p:cNvPr id="41" name="Google Shape;41;p5"/>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l" rtl="0">
              <a:lnSpc>
                <a:spcPct val="150000"/>
              </a:lnSpc>
              <a:spcBef>
                <a:spcPts val="2000"/>
              </a:spcBef>
              <a:spcAft>
                <a:spcPts val="0"/>
              </a:spcAft>
              <a:buNone/>
            </a:pPr>
            <a:r>
              <a:rPr lang="en-US" dirty="0"/>
              <a:t>After World War 2, the country needed rebuilding and there was a great strain on resources and workers. High quality design and efficient use of resources including timber were essential due to the reduced availability. </a:t>
            </a:r>
            <a:endParaRPr dirty="0"/>
          </a:p>
          <a:p>
            <a:pPr marL="0" lvl="0" indent="0" algn="l" rtl="0">
              <a:lnSpc>
                <a:spcPct val="150000"/>
              </a:lnSpc>
              <a:spcBef>
                <a:spcPts val="2000"/>
              </a:spcBef>
              <a:spcAft>
                <a:spcPts val="0"/>
              </a:spcAft>
              <a:buNone/>
            </a:pPr>
            <a:r>
              <a:rPr lang="en-US" dirty="0"/>
              <a:t>Homes were built in vast numbers following WW2 and so quality standards and manufacturing processes had to improve. </a:t>
            </a:r>
            <a:endParaRPr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p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Timber</a:t>
            </a:r>
            <a:endParaRPr dirty="0"/>
          </a:p>
        </p:txBody>
      </p:sp>
      <p:sp>
        <p:nvSpPr>
          <p:cNvPr id="47" name="Google Shape;47;p6"/>
          <p:cNvSpPr txBox="1">
            <a:spLocks noGrp="1"/>
          </p:cNvSpPr>
          <p:nvPr>
            <p:ph type="body" idx="1"/>
          </p:nvPr>
        </p:nvSpPr>
        <p:spPr>
          <a:xfrm>
            <a:off x="457200" y="1512000"/>
            <a:ext cx="4669971"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1800" dirty="0"/>
              <a:t>Construction methods and materials used began to change. Improved transportation and low local availability of some materials meant that the UK began to import more resources. </a:t>
            </a:r>
          </a:p>
          <a:p>
            <a:pPr marL="0" lvl="2" indent="0" algn="l" rtl="0">
              <a:lnSpc>
                <a:spcPct val="125000"/>
              </a:lnSpc>
              <a:spcAft>
                <a:spcPts val="500"/>
              </a:spcAft>
              <a:buNone/>
            </a:pPr>
            <a:r>
              <a:rPr lang="en-US" sz="1800" dirty="0"/>
              <a:t>For example, timber was imported from Canada and Scandinavia. To ensure imported timber was of consistent quality and size, the Canadian Lumber Standard (CLS) was introduced. Imported timber was milled to set sizes that we still use today. </a:t>
            </a:r>
            <a:endParaRPr sz="18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48" name="Google Shape;48;p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661891" y="1961910"/>
            <a:ext cx="3292763" cy="344054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Google Shape;53;p7"/>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Timber preservatives</a:t>
            </a:r>
            <a:endParaRPr dirty="0"/>
          </a:p>
        </p:txBody>
      </p:sp>
      <p:sp>
        <p:nvSpPr>
          <p:cNvPr id="54" name="Google Shape;54;p7"/>
          <p:cNvSpPr txBox="1">
            <a:spLocks noGrp="1"/>
          </p:cNvSpPr>
          <p:nvPr>
            <p:ph type="body" idx="1"/>
          </p:nvPr>
        </p:nvSpPr>
        <p:spPr>
          <a:xfrm>
            <a:off x="457199" y="1512000"/>
            <a:ext cx="4895273" cy="4248000"/>
          </a:xfrm>
          <a:prstGeom prst="rect">
            <a:avLst/>
          </a:prstGeom>
          <a:noFill/>
          <a:ln>
            <a:noFill/>
          </a:ln>
        </p:spPr>
        <p:txBody>
          <a:bodyPr spcFirstLastPara="1" wrap="square" lIns="0" tIns="0" rIns="0" bIns="0" anchor="t" anchorCtr="0">
            <a:noAutofit/>
          </a:bodyPr>
          <a:lstStyle/>
          <a:p>
            <a:pPr marL="0" lvl="2" indent="0" rtl="0">
              <a:lnSpc>
                <a:spcPct val="133000"/>
              </a:lnSpc>
              <a:spcAft>
                <a:spcPts val="500"/>
              </a:spcAft>
              <a:buNone/>
            </a:pPr>
            <a:r>
              <a:rPr lang="en-US" dirty="0"/>
              <a:t>For hundreds of years, tar oils and natural products such as pitch have been used as preservatives to protect and extend the working life of timber. As technology advanced post-1919, three main types of chemical preservatives emerged:</a:t>
            </a:r>
            <a:endParaRPr dirty="0"/>
          </a:p>
          <a:p>
            <a:pPr marL="222250" lvl="2" indent="-173038" rtl="0">
              <a:lnSpc>
                <a:spcPct val="100000"/>
              </a:lnSpc>
              <a:spcBef>
                <a:spcPts val="0"/>
              </a:spcBef>
              <a:spcAft>
                <a:spcPts val="500"/>
              </a:spcAft>
              <a:buClr>
                <a:srgbClr val="0077E3"/>
              </a:buClr>
              <a:buSzPct val="100000"/>
              <a:buFont typeface="Arial"/>
              <a:buChar char="•"/>
            </a:pPr>
            <a:r>
              <a:rPr lang="en-US" dirty="0"/>
              <a:t>water-borne</a:t>
            </a:r>
            <a:endParaRPr dirty="0"/>
          </a:p>
          <a:p>
            <a:pPr marL="222250" lvl="2" indent="-173038" rtl="0">
              <a:lnSpc>
                <a:spcPct val="100000"/>
              </a:lnSpc>
              <a:spcBef>
                <a:spcPts val="0"/>
              </a:spcBef>
              <a:spcAft>
                <a:spcPts val="500"/>
              </a:spcAft>
              <a:buClr>
                <a:srgbClr val="0077E3"/>
              </a:buClr>
              <a:buSzPct val="100000"/>
              <a:buFont typeface="Arial"/>
              <a:buChar char="•"/>
            </a:pPr>
            <a:r>
              <a:rPr lang="en-US" dirty="0"/>
              <a:t>oil-borne</a:t>
            </a:r>
            <a:endParaRPr dirty="0"/>
          </a:p>
          <a:p>
            <a:pPr marL="222250" lvl="2" indent="-173038" rtl="0">
              <a:lnSpc>
                <a:spcPct val="100000"/>
              </a:lnSpc>
              <a:spcBef>
                <a:spcPts val="0"/>
              </a:spcBef>
              <a:spcAft>
                <a:spcPts val="500"/>
              </a:spcAft>
              <a:buClr>
                <a:srgbClr val="0077E3"/>
              </a:buClr>
              <a:buSzPct val="100000"/>
              <a:buFont typeface="Arial"/>
              <a:buChar char="•"/>
            </a:pPr>
            <a:r>
              <a:rPr lang="en-US" dirty="0"/>
              <a:t>light organic solvent.</a:t>
            </a:r>
            <a:endParaRPr dirty="0"/>
          </a:p>
          <a:p>
            <a:pPr marL="0" lvl="2" indent="0" rtl="0">
              <a:lnSpc>
                <a:spcPct val="133000"/>
              </a:lnSpc>
              <a:spcAft>
                <a:spcPts val="500"/>
              </a:spcAft>
              <a:buNone/>
            </a:pPr>
            <a:r>
              <a:rPr lang="en-US" dirty="0"/>
              <a:t>Initially, they were applied using a brush or spray. In the 1960s, </a:t>
            </a:r>
            <a:r>
              <a:rPr lang="en-US" dirty="0">
                <a:hlinkClick r:id="rId3"/>
              </a:rPr>
              <a:t>pressure treatment</a:t>
            </a:r>
            <a:r>
              <a:rPr lang="en-US" dirty="0"/>
              <a:t> was developed.</a:t>
            </a:r>
            <a:endParaRPr sz="1000" dirty="0"/>
          </a:p>
          <a:p>
            <a:pPr marL="285750" lvl="2" indent="-184150" algn="just" rtl="0">
              <a:lnSpc>
                <a:spcPct val="125000"/>
              </a:lnSpc>
              <a:spcBef>
                <a:spcPts val="1000"/>
              </a:spcBef>
              <a:spcAft>
                <a:spcPts val="0"/>
              </a:spcAft>
              <a:buClr>
                <a:schemeClr val="dk1"/>
              </a:buClr>
              <a:buSzPts val="1600"/>
              <a:buFont typeface="Arial"/>
              <a:buNone/>
            </a:pPr>
            <a:endParaRPr dirty="0"/>
          </a:p>
          <a:p>
            <a:pPr marL="171450" lvl="2" indent="-107950" algn="just" rtl="0">
              <a:lnSpc>
                <a:spcPct val="200000"/>
              </a:lnSpc>
              <a:spcBef>
                <a:spcPts val="1000"/>
              </a:spcBef>
              <a:spcAft>
                <a:spcPts val="0"/>
              </a:spcAft>
              <a:buClr>
                <a:schemeClr val="dk1"/>
              </a:buClr>
              <a:buSzPts val="1000"/>
              <a:buFont typeface="Arial"/>
              <a:buNone/>
            </a:pPr>
            <a:endParaRPr sz="1000" dirty="0"/>
          </a:p>
          <a:p>
            <a:pPr marL="0" lvl="0" indent="0" algn="just" rtl="0">
              <a:lnSpc>
                <a:spcPct val="120000"/>
              </a:lnSpc>
              <a:spcBef>
                <a:spcPts val="50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p:txBody>
      </p:sp>
      <p:sp>
        <p:nvSpPr>
          <p:cNvPr id="2" name="TextBox 1">
            <a:extLst>
              <a:ext uri="{FF2B5EF4-FFF2-40B4-BE49-F238E27FC236}">
                <a16:creationId xmlns:a16="http://schemas.microsoft.com/office/drawing/2014/main" id="{34BCB911-B58A-94D2-F2DB-1B23C4B0069B}"/>
              </a:ext>
            </a:extLst>
          </p:cNvPr>
          <p:cNvSpPr txBox="1"/>
          <p:nvPr/>
        </p:nvSpPr>
        <p:spPr>
          <a:xfrm>
            <a:off x="5918200" y="3013501"/>
            <a:ext cx="2286000" cy="830997"/>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3"/>
              </a:rPr>
              <a:t>Click here to take a look at a pressure treatment in process</a:t>
            </a:r>
            <a:endParaRPr 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8"/>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Timber framing</a:t>
            </a:r>
            <a:endParaRPr dirty="0"/>
          </a:p>
        </p:txBody>
      </p:sp>
      <p:sp>
        <p:nvSpPr>
          <p:cNvPr id="61" name="Google Shape;61;p8"/>
          <p:cNvSpPr txBox="1">
            <a:spLocks noGrp="1"/>
          </p:cNvSpPr>
          <p:nvPr>
            <p:ph type="body" idx="1"/>
          </p:nvPr>
        </p:nvSpPr>
        <p:spPr>
          <a:xfrm>
            <a:off x="457200" y="1501032"/>
            <a:ext cx="7975800" cy="4248000"/>
          </a:xfrm>
          <a:prstGeom prst="rect">
            <a:avLst/>
          </a:prstGeom>
          <a:noFill/>
          <a:ln>
            <a:noFill/>
          </a:ln>
        </p:spPr>
        <p:txBody>
          <a:bodyPr spcFirstLastPara="1" wrap="square" lIns="0" tIns="0" rIns="0" bIns="0" anchor="t" anchorCtr="0">
            <a:noAutofit/>
          </a:bodyPr>
          <a:lstStyle/>
          <a:p>
            <a:pPr marL="0" lvl="0" indent="0" rtl="0">
              <a:lnSpc>
                <a:spcPct val="120000"/>
              </a:lnSpc>
              <a:spcBef>
                <a:spcPts val="500"/>
              </a:spcBef>
              <a:spcAft>
                <a:spcPts val="500"/>
              </a:spcAft>
              <a:buNone/>
            </a:pPr>
            <a:r>
              <a:rPr lang="en-US" sz="1600" dirty="0"/>
              <a:t>Following World War 2, there was an urgent requirement for many homes to be built quickly. Initially, timber framed houses were built and clad with asbestos. They were only intended to last around a decade until more permanent traditional buildings could be built, although some still do stand today.  </a:t>
            </a:r>
          </a:p>
          <a:p>
            <a:pPr marL="0" lvl="0" indent="0" rtl="0">
              <a:lnSpc>
                <a:spcPct val="120000"/>
              </a:lnSpc>
              <a:spcBef>
                <a:spcPts val="500"/>
              </a:spcBef>
              <a:spcAft>
                <a:spcPts val="500"/>
              </a:spcAft>
              <a:buNone/>
            </a:pPr>
            <a:r>
              <a:rPr lang="en-US" sz="1600" dirty="0"/>
              <a:t>Later, the construction process for timber framed houses was improved with the introduction of standardised timber and preservatives. More uniform pieces of preservative-treated timber meant that houses became easier to build, stronger and more durable.</a:t>
            </a:r>
            <a:endParaRPr sz="1600" dirty="0"/>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E2C2283D-D529-8F89-D338-6418405510F6}"/>
              </a:ext>
            </a:extLst>
          </p:cNvPr>
          <p:cNvSpPr txBox="1"/>
          <p:nvPr/>
        </p:nvSpPr>
        <p:spPr>
          <a:xfrm>
            <a:off x="4381500" y="4511070"/>
            <a:ext cx="2425700" cy="677621"/>
          </a:xfrm>
          <a:prstGeom prst="rect">
            <a:avLst/>
          </a:prstGeom>
          <a:noFill/>
          <a:ln>
            <a:solidFill>
              <a:schemeClr val="bg2"/>
            </a:solidFill>
          </a:ln>
        </p:spPr>
        <p:txBody>
          <a:bodyPr wrap="square">
            <a:spAutoFit/>
          </a:bodyPr>
          <a:lstStyle/>
          <a:p>
            <a:pPr marL="0" lvl="2" indent="0" algn="ctr" rtl="0">
              <a:lnSpc>
                <a:spcPct val="125000"/>
              </a:lnSpc>
              <a:spcBef>
                <a:spcPts val="1000"/>
              </a:spcBef>
              <a:spcAft>
                <a:spcPts val="0"/>
              </a:spcAft>
              <a:buClr>
                <a:schemeClr val="dk1"/>
              </a:buClr>
              <a:buSzPts val="1600"/>
              <a:buFont typeface="Arial"/>
              <a:buNone/>
            </a:pPr>
            <a:r>
              <a:rPr lang="en-US" sz="1600" u="sng" dirty="0">
                <a:solidFill>
                  <a:schemeClr val="hlink"/>
                </a:solidFill>
                <a:hlinkClick r:id="rId3"/>
              </a:rPr>
              <a:t>Click here to see an example image</a:t>
            </a:r>
            <a:endParaRPr lang="en-GB" sz="1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8"/>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Sheet materials</a:t>
            </a:r>
            <a:endParaRPr dirty="0"/>
          </a:p>
        </p:txBody>
      </p:sp>
      <p:sp>
        <p:nvSpPr>
          <p:cNvPr id="61" name="Google Shape;61;p8"/>
          <p:cNvSpPr txBox="1">
            <a:spLocks noGrp="1"/>
          </p:cNvSpPr>
          <p:nvPr>
            <p:ph type="body" idx="1"/>
          </p:nvPr>
        </p:nvSpPr>
        <p:spPr>
          <a:xfrm>
            <a:off x="457199" y="1512000"/>
            <a:ext cx="4705927"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1800" dirty="0"/>
              <a:t>From the mid-1800s, layered sheet materials such as plywood were made from hardwood.</a:t>
            </a:r>
          </a:p>
          <a:p>
            <a:pPr marL="0" lvl="2" indent="0" algn="l" rtl="0">
              <a:lnSpc>
                <a:spcPct val="125000"/>
              </a:lnSpc>
              <a:spcAft>
                <a:spcPts val="500"/>
              </a:spcAft>
              <a:buNone/>
            </a:pPr>
            <a:r>
              <a:rPr lang="en-US" sz="1800" dirty="0"/>
              <a:t>During the 20</a:t>
            </a:r>
            <a:r>
              <a:rPr lang="en-US" sz="1800" baseline="30000" dirty="0"/>
              <a:t>th</a:t>
            </a:r>
            <a:r>
              <a:rPr lang="en-US" sz="1800" dirty="0"/>
              <a:t> century, softwood began to be used. Softwood sheets were cheaper to manufacture and could be used for less decorative items. </a:t>
            </a:r>
          </a:p>
          <a:p>
            <a:pPr marL="0" lvl="2" indent="0" algn="l" rtl="0">
              <a:lnSpc>
                <a:spcPct val="125000"/>
              </a:lnSpc>
              <a:spcAft>
                <a:spcPts val="500"/>
              </a:spcAft>
              <a:buNone/>
            </a:pPr>
            <a:r>
              <a:rPr lang="en-US" sz="1800" dirty="0"/>
              <a:t>Glue technology also improved; animal-based glues were replaced with synthetic glues. This meant that sheet materials such as plywood were more reliable and easier to manufacture.</a:t>
            </a:r>
            <a:endParaRPr sz="18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2D3E24B0-6D3D-2899-30F0-FC6572AA56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17244" y="2001177"/>
            <a:ext cx="3569556" cy="285564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9"/>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Fixings – screws</a:t>
            </a:r>
            <a:endParaRPr dirty="0"/>
          </a:p>
        </p:txBody>
      </p:sp>
      <p:sp>
        <p:nvSpPr>
          <p:cNvPr id="68" name="Google Shape;68;p9"/>
          <p:cNvSpPr txBox="1">
            <a:spLocks noGrp="1"/>
          </p:cNvSpPr>
          <p:nvPr>
            <p:ph type="body" idx="1"/>
          </p:nvPr>
        </p:nvSpPr>
        <p:spPr>
          <a:xfrm>
            <a:off x="457200" y="1512000"/>
            <a:ext cx="5050904" cy="4248000"/>
          </a:xfrm>
          <a:prstGeom prst="rect">
            <a:avLst/>
          </a:prstGeom>
          <a:noFill/>
          <a:ln>
            <a:noFill/>
          </a:ln>
        </p:spPr>
        <p:txBody>
          <a:bodyPr spcFirstLastPara="1" wrap="square" lIns="0" tIns="0" rIns="0" bIns="0" anchor="t" anchorCtr="0">
            <a:noAutofit/>
          </a:bodyPr>
          <a:lstStyle/>
          <a:p>
            <a:pPr marL="0" lvl="0" indent="0" rtl="0">
              <a:lnSpc>
                <a:spcPct val="130000"/>
              </a:lnSpc>
              <a:spcBef>
                <a:spcPts val="500"/>
              </a:spcBef>
              <a:spcAft>
                <a:spcPts val="500"/>
              </a:spcAft>
              <a:buNone/>
            </a:pPr>
            <a:r>
              <a:rPr lang="en-US" sz="1800" dirty="0"/>
              <a:t>Screws had been used for hundreds of years, but  in 1932 and 1933 the Phillips screw and screwdriver were invented. This made screws much easier to fix and so they became a much more popular method of fixing.</a:t>
            </a:r>
          </a:p>
          <a:p>
            <a:pPr marL="0" lvl="0" indent="0" rtl="0">
              <a:lnSpc>
                <a:spcPct val="130000"/>
              </a:lnSpc>
              <a:spcBef>
                <a:spcPts val="500"/>
              </a:spcBef>
              <a:spcAft>
                <a:spcPts val="500"/>
              </a:spcAft>
              <a:buNone/>
            </a:pPr>
            <a:r>
              <a:rPr lang="en-US" sz="1800" dirty="0">
                <a:solidFill>
                  <a:srgbClr val="202124"/>
                </a:solidFill>
              </a:rPr>
              <a:t>This change accelerated </a:t>
            </a:r>
            <a:r>
              <a:rPr lang="en-US" sz="1800" dirty="0">
                <a:solidFill>
                  <a:srgbClr val="202124"/>
                </a:solidFill>
                <a:latin typeface="Arial"/>
                <a:ea typeface="Arial"/>
                <a:cs typeface="Arial"/>
                <a:sym typeface="Arial"/>
              </a:rPr>
              <a:t>after the </a:t>
            </a:r>
            <a:r>
              <a:rPr lang="en-US" sz="1800" dirty="0" err="1">
                <a:solidFill>
                  <a:srgbClr val="202124"/>
                </a:solidFill>
                <a:latin typeface="Arial"/>
                <a:ea typeface="Arial"/>
                <a:cs typeface="Arial"/>
                <a:sym typeface="Arial"/>
              </a:rPr>
              <a:t>Pozidriv</a:t>
            </a:r>
            <a:r>
              <a:rPr lang="en-US" sz="1800" dirty="0">
                <a:solidFill>
                  <a:srgbClr val="202124"/>
                </a:solidFill>
                <a:latin typeface="Arial"/>
                <a:ea typeface="Arial"/>
                <a:cs typeface="Arial"/>
                <a:sym typeface="Arial"/>
              </a:rPr>
              <a:t> was patented by </a:t>
            </a:r>
            <a:r>
              <a:rPr lang="en-US" sz="1800" dirty="0">
                <a:solidFill>
                  <a:srgbClr val="040C28"/>
                </a:solidFill>
                <a:latin typeface="Arial"/>
                <a:ea typeface="Arial"/>
                <a:cs typeface="Arial"/>
                <a:sym typeface="Arial"/>
              </a:rPr>
              <a:t>GKN Screws and Fasteners</a:t>
            </a:r>
            <a:r>
              <a:rPr lang="en-US" sz="1800" dirty="0">
                <a:solidFill>
                  <a:srgbClr val="202124"/>
                </a:solidFill>
                <a:latin typeface="Arial"/>
                <a:ea typeface="Arial"/>
                <a:cs typeface="Arial"/>
                <a:sym typeface="Arial"/>
              </a:rPr>
              <a:t> in 1962.</a:t>
            </a:r>
          </a:p>
          <a:p>
            <a:pPr marL="0" lvl="0" indent="0" rtl="0">
              <a:lnSpc>
                <a:spcPct val="130000"/>
              </a:lnSpc>
              <a:spcBef>
                <a:spcPts val="500"/>
              </a:spcBef>
              <a:spcAft>
                <a:spcPts val="500"/>
              </a:spcAft>
              <a:buNone/>
            </a:pPr>
            <a:r>
              <a:rPr lang="en-US" sz="1800" dirty="0"/>
              <a:t>These inventions, alongside the introduction of power tools, </a:t>
            </a:r>
            <a:r>
              <a:rPr lang="en-US" sz="1800" dirty="0" err="1"/>
              <a:t>revolutionised</a:t>
            </a:r>
            <a:r>
              <a:rPr lang="en-US" sz="1800" dirty="0"/>
              <a:t> the construction industry.</a:t>
            </a:r>
            <a:endParaRPr sz="18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2" name="TextBox 1">
            <a:extLst>
              <a:ext uri="{FF2B5EF4-FFF2-40B4-BE49-F238E27FC236}">
                <a16:creationId xmlns:a16="http://schemas.microsoft.com/office/drawing/2014/main" id="{FFA5623A-CCA3-B896-8892-D388E2CE6121}"/>
              </a:ext>
            </a:extLst>
          </p:cNvPr>
          <p:cNvSpPr txBox="1"/>
          <p:nvPr/>
        </p:nvSpPr>
        <p:spPr>
          <a:xfrm>
            <a:off x="6083300" y="2781300"/>
            <a:ext cx="2349500" cy="1077218"/>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3"/>
              </a:rPr>
              <a:t>Take a look at the patents that </a:t>
            </a:r>
            <a:r>
              <a:rPr lang="en-US" sz="1600" u="sng" dirty="0" err="1">
                <a:solidFill>
                  <a:schemeClr val="hlink"/>
                </a:solidFill>
                <a:hlinkClick r:id="rId3"/>
              </a:rPr>
              <a:t>revolutionised</a:t>
            </a:r>
            <a:r>
              <a:rPr lang="en-US" sz="1600" u="sng" dirty="0">
                <a:solidFill>
                  <a:schemeClr val="hlink"/>
                </a:solidFill>
                <a:hlinkClick r:id="rId3"/>
              </a:rPr>
              <a:t> the industry!</a:t>
            </a:r>
            <a:endParaRPr lang="en-US" sz="1600"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1320</Words>
  <Application>Microsoft Office PowerPoint</Application>
  <PresentationFormat>On-screen Show (4:3)</PresentationFormat>
  <Paragraphs>186</Paragraphs>
  <Slides>17</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Times New Roman</vt:lpstr>
      <vt:lpstr>Default Design</vt:lpstr>
      <vt:lpstr>PowerPoint 2: Post-1919 construction methods</vt:lpstr>
      <vt:lpstr>AIM: Examine changes in construction methods over time</vt:lpstr>
      <vt:lpstr>Methods of construction post-1919</vt:lpstr>
      <vt:lpstr>Post-1919 construction</vt:lpstr>
      <vt:lpstr>Timber</vt:lpstr>
      <vt:lpstr>Timber preservatives</vt:lpstr>
      <vt:lpstr>Timber framing</vt:lpstr>
      <vt:lpstr>Sheet materials</vt:lpstr>
      <vt:lpstr>Fixings – screws</vt:lpstr>
      <vt:lpstr>Fixings – nails</vt:lpstr>
      <vt:lpstr>Ironmongery</vt:lpstr>
      <vt:lpstr>Fixings – joist hangers and truss clips</vt:lpstr>
      <vt:lpstr>Power tools</vt:lpstr>
      <vt:lpstr>TRADA</vt:lpstr>
      <vt:lpstr>Span tables</vt:lpstr>
      <vt:lpstr>Modern roof truss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Post-1919 Construction Methods</dc:title>
  <dc:creator>Fix it up</dc:creator>
  <cp:lastModifiedBy>Claire Brooks</cp:lastModifiedBy>
  <cp:revision>15</cp:revision>
  <dcterms:modified xsi:type="dcterms:W3CDTF">2023-10-02T15:41:12Z</dcterms:modified>
</cp:coreProperties>
</file>