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23"/>
  </p:notesMasterIdLst>
  <p:sldIdLst>
    <p:sldId id="256" r:id="rId2"/>
    <p:sldId id="275" r:id="rId3"/>
    <p:sldId id="257" r:id="rId4"/>
    <p:sldId id="258" r:id="rId5"/>
    <p:sldId id="259" r:id="rId6"/>
    <p:sldId id="260" r:id="rId7"/>
    <p:sldId id="261" r:id="rId8"/>
    <p:sldId id="262" r:id="rId9"/>
    <p:sldId id="263" r:id="rId10"/>
    <p:sldId id="276" r:id="rId11"/>
    <p:sldId id="264" r:id="rId12"/>
    <p:sldId id="265" r:id="rId13"/>
    <p:sldId id="266" r:id="rId14"/>
    <p:sldId id="267" r:id="rId15"/>
    <p:sldId id="274" r:id="rId16"/>
    <p:sldId id="268" r:id="rId17"/>
    <p:sldId id="269" r:id="rId18"/>
    <p:sldId id="270" r:id="rId19"/>
    <p:sldId id="271" r:id="rId20"/>
    <p:sldId id="272" r:id="rId21"/>
    <p:sldId id="273" r:id="rId2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 id="{52DC5816-0CCF-99BE-2D10-522BC4ABDC77}" name="Sakshi JC" initials="SA JC" userId="Sakshi JC" providerId="None"/>
  <p188:author id="{CBEB5078-9DA7-4D48-7657-C8A0E9DE2AF3}" name="Aidan Gill" initials="AG" userId="S::aidan.gill@turn-stone.co.uk::4c4c45df-46bd-4f72-99d7-b75b1ee2b5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9EAB6A-8D80-124B-998B-81CA9496EB47}" v="1" dt="2023-09-07T11:55:55.4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150"/>
    <p:restoredTop sz="94601" autoAdjust="0"/>
  </p:normalViewPr>
  <p:slideViewPr>
    <p:cSldViewPr snapToGrid="0">
      <p:cViewPr varScale="1">
        <p:scale>
          <a:sx n="62" d="100"/>
          <a:sy n="62" d="100"/>
        </p:scale>
        <p:origin x="1724" y="5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B69EAB6A-8D80-124B-998B-81CA9496EB47}"/>
    <pc:docChg chg="undo custSel addSld modSld modMainMaster">
      <pc:chgData name="Aidan Gill" userId="4c4c45df-46bd-4f72-99d7-b75b1ee2b5e7" providerId="ADAL" clId="{B69EAB6A-8D80-124B-998B-81CA9496EB47}" dt="2023-09-08T10:46:29.382" v="2116" actId="478"/>
      <pc:docMkLst>
        <pc:docMk/>
      </pc:docMkLst>
      <pc:sldChg chg="modSp mod">
        <pc:chgData name="Aidan Gill" userId="4c4c45df-46bd-4f72-99d7-b75b1ee2b5e7" providerId="ADAL" clId="{B69EAB6A-8D80-124B-998B-81CA9496EB47}" dt="2023-09-07T11:54:50.204" v="22" actId="20577"/>
        <pc:sldMkLst>
          <pc:docMk/>
          <pc:sldMk cId="0" sldId="256"/>
        </pc:sldMkLst>
        <pc:spChg chg="mod">
          <ac:chgData name="Aidan Gill" userId="4c4c45df-46bd-4f72-99d7-b75b1ee2b5e7" providerId="ADAL" clId="{B69EAB6A-8D80-124B-998B-81CA9496EB47}" dt="2023-09-07T11:54:43.505" v="20" actId="1076"/>
          <ac:spMkLst>
            <pc:docMk/>
            <pc:sldMk cId="0" sldId="256"/>
            <ac:spMk id="27" creationId="{00000000-0000-0000-0000-000000000000}"/>
          </ac:spMkLst>
        </pc:spChg>
        <pc:spChg chg="mod">
          <ac:chgData name="Aidan Gill" userId="4c4c45df-46bd-4f72-99d7-b75b1ee2b5e7" providerId="ADAL" clId="{B69EAB6A-8D80-124B-998B-81CA9496EB47}" dt="2023-09-07T11:54:50.204" v="22" actId="20577"/>
          <ac:spMkLst>
            <pc:docMk/>
            <pc:sldMk cId="0" sldId="256"/>
            <ac:spMk id="28" creationId="{00000000-0000-0000-0000-000000000000}"/>
          </ac:spMkLst>
        </pc:spChg>
      </pc:sldChg>
      <pc:sldChg chg="modSp mod">
        <pc:chgData name="Aidan Gill" userId="4c4c45df-46bd-4f72-99d7-b75b1ee2b5e7" providerId="ADAL" clId="{B69EAB6A-8D80-124B-998B-81CA9496EB47}" dt="2023-09-07T11:57:31.512" v="54" actId="255"/>
        <pc:sldMkLst>
          <pc:docMk/>
          <pc:sldMk cId="0" sldId="257"/>
        </pc:sldMkLst>
        <pc:spChg chg="mod">
          <ac:chgData name="Aidan Gill" userId="4c4c45df-46bd-4f72-99d7-b75b1ee2b5e7" providerId="ADAL" clId="{B69EAB6A-8D80-124B-998B-81CA9496EB47}" dt="2023-09-07T11:57:09.541" v="52" actId="20577"/>
          <ac:spMkLst>
            <pc:docMk/>
            <pc:sldMk cId="0" sldId="257"/>
            <ac:spMk id="33" creationId="{00000000-0000-0000-0000-000000000000}"/>
          </ac:spMkLst>
        </pc:spChg>
        <pc:spChg chg="mod">
          <ac:chgData name="Aidan Gill" userId="4c4c45df-46bd-4f72-99d7-b75b1ee2b5e7" providerId="ADAL" clId="{B69EAB6A-8D80-124B-998B-81CA9496EB47}" dt="2023-09-07T11:57:31.512" v="54" actId="255"/>
          <ac:spMkLst>
            <pc:docMk/>
            <pc:sldMk cId="0" sldId="257"/>
            <ac:spMk id="34" creationId="{00000000-0000-0000-0000-000000000000}"/>
          </ac:spMkLst>
        </pc:spChg>
      </pc:sldChg>
      <pc:sldChg chg="modSp mod">
        <pc:chgData name="Aidan Gill" userId="4c4c45df-46bd-4f72-99d7-b75b1ee2b5e7" providerId="ADAL" clId="{B69EAB6A-8D80-124B-998B-81CA9496EB47}" dt="2023-09-08T10:32:29.737" v="2076" actId="20577"/>
        <pc:sldMkLst>
          <pc:docMk/>
          <pc:sldMk cId="0" sldId="258"/>
        </pc:sldMkLst>
        <pc:spChg chg="mod">
          <ac:chgData name="Aidan Gill" userId="4c4c45df-46bd-4f72-99d7-b75b1ee2b5e7" providerId="ADAL" clId="{B69EAB6A-8D80-124B-998B-81CA9496EB47}" dt="2023-09-07T13:36:27.358" v="85" actId="20577"/>
          <ac:spMkLst>
            <pc:docMk/>
            <pc:sldMk cId="0" sldId="258"/>
            <ac:spMk id="42" creationId="{00000000-0000-0000-0000-000000000000}"/>
          </ac:spMkLst>
        </pc:spChg>
        <pc:spChg chg="mod">
          <ac:chgData name="Aidan Gill" userId="4c4c45df-46bd-4f72-99d7-b75b1ee2b5e7" providerId="ADAL" clId="{B69EAB6A-8D80-124B-998B-81CA9496EB47}" dt="2023-09-08T10:32:29.737" v="2076" actId="20577"/>
          <ac:spMkLst>
            <pc:docMk/>
            <pc:sldMk cId="0" sldId="258"/>
            <ac:spMk id="43" creationId="{00000000-0000-0000-0000-000000000000}"/>
          </ac:spMkLst>
        </pc:spChg>
      </pc:sldChg>
      <pc:sldChg chg="modSp mod">
        <pc:chgData name="Aidan Gill" userId="4c4c45df-46bd-4f72-99d7-b75b1ee2b5e7" providerId="ADAL" clId="{B69EAB6A-8D80-124B-998B-81CA9496EB47}" dt="2023-09-07T13:45:09.007" v="559" actId="1076"/>
        <pc:sldMkLst>
          <pc:docMk/>
          <pc:sldMk cId="0" sldId="259"/>
        </pc:sldMkLst>
        <pc:spChg chg="mod">
          <ac:chgData name="Aidan Gill" userId="4c4c45df-46bd-4f72-99d7-b75b1ee2b5e7" providerId="ADAL" clId="{B69EAB6A-8D80-124B-998B-81CA9496EB47}" dt="2023-09-07T13:43:43.002" v="557" actId="14100"/>
          <ac:spMkLst>
            <pc:docMk/>
            <pc:sldMk cId="0" sldId="259"/>
            <ac:spMk id="5" creationId="{847E31D7-3E43-95C2-2E78-7D940B1F1FB5}"/>
          </ac:spMkLst>
        </pc:spChg>
        <pc:spChg chg="mod">
          <ac:chgData name="Aidan Gill" userId="4c4c45df-46bd-4f72-99d7-b75b1ee2b5e7" providerId="ADAL" clId="{B69EAB6A-8D80-124B-998B-81CA9496EB47}" dt="2023-09-07T13:41:38.294" v="495" actId="20577"/>
          <ac:spMkLst>
            <pc:docMk/>
            <pc:sldMk cId="0" sldId="259"/>
            <ac:spMk id="48" creationId="{00000000-0000-0000-0000-000000000000}"/>
          </ac:spMkLst>
        </pc:spChg>
        <pc:spChg chg="mod">
          <ac:chgData name="Aidan Gill" userId="4c4c45df-46bd-4f72-99d7-b75b1ee2b5e7" providerId="ADAL" clId="{B69EAB6A-8D80-124B-998B-81CA9496EB47}" dt="2023-09-07T13:43:29.633" v="555" actId="14100"/>
          <ac:spMkLst>
            <pc:docMk/>
            <pc:sldMk cId="0" sldId="259"/>
            <ac:spMk id="49" creationId="{00000000-0000-0000-0000-000000000000}"/>
          </ac:spMkLst>
        </pc:spChg>
        <pc:picChg chg="mod">
          <ac:chgData name="Aidan Gill" userId="4c4c45df-46bd-4f72-99d7-b75b1ee2b5e7" providerId="ADAL" clId="{B69EAB6A-8D80-124B-998B-81CA9496EB47}" dt="2023-09-07T13:45:09.007" v="559" actId="1076"/>
          <ac:picMkLst>
            <pc:docMk/>
            <pc:sldMk cId="0" sldId="259"/>
            <ac:picMk id="3" creationId="{9CD61F09-0155-8348-ADA0-8A6F3FE26FCE}"/>
          </ac:picMkLst>
        </pc:picChg>
      </pc:sldChg>
      <pc:sldChg chg="modSp mod">
        <pc:chgData name="Aidan Gill" userId="4c4c45df-46bd-4f72-99d7-b75b1ee2b5e7" providerId="ADAL" clId="{B69EAB6A-8D80-124B-998B-81CA9496EB47}" dt="2023-09-08T10:32:54.783" v="2079" actId="179"/>
        <pc:sldMkLst>
          <pc:docMk/>
          <pc:sldMk cId="0" sldId="260"/>
        </pc:sldMkLst>
        <pc:spChg chg="mod">
          <ac:chgData name="Aidan Gill" userId="4c4c45df-46bd-4f72-99d7-b75b1ee2b5e7" providerId="ADAL" clId="{B69EAB6A-8D80-124B-998B-81CA9496EB47}" dt="2023-09-07T13:45:31.741" v="578" actId="20577"/>
          <ac:spMkLst>
            <pc:docMk/>
            <pc:sldMk cId="0" sldId="260"/>
            <ac:spMk id="55" creationId="{00000000-0000-0000-0000-000000000000}"/>
          </ac:spMkLst>
        </pc:spChg>
        <pc:spChg chg="mod">
          <ac:chgData name="Aidan Gill" userId="4c4c45df-46bd-4f72-99d7-b75b1ee2b5e7" providerId="ADAL" clId="{B69EAB6A-8D80-124B-998B-81CA9496EB47}" dt="2023-09-08T10:32:54.783" v="2079" actId="179"/>
          <ac:spMkLst>
            <pc:docMk/>
            <pc:sldMk cId="0" sldId="260"/>
            <ac:spMk id="56" creationId="{00000000-0000-0000-0000-000000000000}"/>
          </ac:spMkLst>
        </pc:spChg>
      </pc:sldChg>
      <pc:sldChg chg="modSp mod">
        <pc:chgData name="Aidan Gill" userId="4c4c45df-46bd-4f72-99d7-b75b1ee2b5e7" providerId="ADAL" clId="{B69EAB6A-8D80-124B-998B-81CA9496EB47}" dt="2023-09-07T14:35:51.890" v="1048" actId="20577"/>
        <pc:sldMkLst>
          <pc:docMk/>
          <pc:sldMk cId="0" sldId="261"/>
        </pc:sldMkLst>
        <pc:spChg chg="mod">
          <ac:chgData name="Aidan Gill" userId="4c4c45df-46bd-4f72-99d7-b75b1ee2b5e7" providerId="ADAL" clId="{B69EAB6A-8D80-124B-998B-81CA9496EB47}" dt="2023-09-07T14:35:45.979" v="1041" actId="20577"/>
          <ac:spMkLst>
            <pc:docMk/>
            <pc:sldMk cId="0" sldId="261"/>
            <ac:spMk id="62" creationId="{00000000-0000-0000-0000-000000000000}"/>
          </ac:spMkLst>
        </pc:spChg>
        <pc:spChg chg="mod">
          <ac:chgData name="Aidan Gill" userId="4c4c45df-46bd-4f72-99d7-b75b1ee2b5e7" providerId="ADAL" clId="{B69EAB6A-8D80-124B-998B-81CA9496EB47}" dt="2023-09-07T14:35:51.890" v="1048" actId="20577"/>
          <ac:spMkLst>
            <pc:docMk/>
            <pc:sldMk cId="0" sldId="261"/>
            <ac:spMk id="63" creationId="{00000000-0000-0000-0000-000000000000}"/>
          </ac:spMkLst>
        </pc:spChg>
      </pc:sldChg>
      <pc:sldChg chg="modSp mod">
        <pc:chgData name="Aidan Gill" userId="4c4c45df-46bd-4f72-99d7-b75b1ee2b5e7" providerId="ADAL" clId="{B69EAB6A-8D80-124B-998B-81CA9496EB47}" dt="2023-09-08T10:33:05.987" v="2081" actId="179"/>
        <pc:sldMkLst>
          <pc:docMk/>
          <pc:sldMk cId="0" sldId="262"/>
        </pc:sldMkLst>
        <pc:spChg chg="mod">
          <ac:chgData name="Aidan Gill" userId="4c4c45df-46bd-4f72-99d7-b75b1ee2b5e7" providerId="ADAL" clId="{B69EAB6A-8D80-124B-998B-81CA9496EB47}" dt="2023-09-07T14:36:05.660" v="1055" actId="20577"/>
          <ac:spMkLst>
            <pc:docMk/>
            <pc:sldMk cId="0" sldId="262"/>
            <ac:spMk id="70" creationId="{00000000-0000-0000-0000-000000000000}"/>
          </ac:spMkLst>
        </pc:spChg>
        <pc:spChg chg="mod">
          <ac:chgData name="Aidan Gill" userId="4c4c45df-46bd-4f72-99d7-b75b1ee2b5e7" providerId="ADAL" clId="{B69EAB6A-8D80-124B-998B-81CA9496EB47}" dt="2023-09-08T10:33:05.987" v="2081" actId="179"/>
          <ac:spMkLst>
            <pc:docMk/>
            <pc:sldMk cId="0" sldId="262"/>
            <ac:spMk id="71" creationId="{00000000-0000-0000-0000-000000000000}"/>
          </ac:spMkLst>
        </pc:spChg>
      </pc:sldChg>
      <pc:sldChg chg="modSp mod">
        <pc:chgData name="Aidan Gill" userId="4c4c45df-46bd-4f72-99d7-b75b1ee2b5e7" providerId="ADAL" clId="{B69EAB6A-8D80-124B-998B-81CA9496EB47}" dt="2023-09-08T10:33:51.484" v="2088" actId="20577"/>
        <pc:sldMkLst>
          <pc:docMk/>
          <pc:sldMk cId="0" sldId="263"/>
        </pc:sldMkLst>
        <pc:spChg chg="mod">
          <ac:chgData name="Aidan Gill" userId="4c4c45df-46bd-4f72-99d7-b75b1ee2b5e7" providerId="ADAL" clId="{B69EAB6A-8D80-124B-998B-81CA9496EB47}" dt="2023-09-08T10:33:51.484" v="2088" actId="20577"/>
          <ac:spMkLst>
            <pc:docMk/>
            <pc:sldMk cId="0" sldId="263"/>
            <ac:spMk id="77" creationId="{00000000-0000-0000-0000-000000000000}"/>
          </ac:spMkLst>
        </pc:spChg>
        <pc:spChg chg="mod">
          <ac:chgData name="Aidan Gill" userId="4c4c45df-46bd-4f72-99d7-b75b1ee2b5e7" providerId="ADAL" clId="{B69EAB6A-8D80-124B-998B-81CA9496EB47}" dt="2023-09-07T13:59:03.901" v="920" actId="20577"/>
          <ac:spMkLst>
            <pc:docMk/>
            <pc:sldMk cId="0" sldId="263"/>
            <ac:spMk id="78" creationId="{00000000-0000-0000-0000-000000000000}"/>
          </ac:spMkLst>
        </pc:spChg>
      </pc:sldChg>
      <pc:sldChg chg="modSp mod">
        <pc:chgData name="Aidan Gill" userId="4c4c45df-46bd-4f72-99d7-b75b1ee2b5e7" providerId="ADAL" clId="{B69EAB6A-8D80-124B-998B-81CA9496EB47}" dt="2023-09-08T10:34:06.452" v="2105" actId="20577"/>
        <pc:sldMkLst>
          <pc:docMk/>
          <pc:sldMk cId="0" sldId="264"/>
        </pc:sldMkLst>
        <pc:spChg chg="mod">
          <ac:chgData name="Aidan Gill" userId="4c4c45df-46bd-4f72-99d7-b75b1ee2b5e7" providerId="ADAL" clId="{B69EAB6A-8D80-124B-998B-81CA9496EB47}" dt="2023-09-08T10:34:06.452" v="2105" actId="20577"/>
          <ac:spMkLst>
            <pc:docMk/>
            <pc:sldMk cId="0" sldId="264"/>
            <ac:spMk id="84" creationId="{00000000-0000-0000-0000-000000000000}"/>
          </ac:spMkLst>
        </pc:spChg>
        <pc:spChg chg="mod">
          <ac:chgData name="Aidan Gill" userId="4c4c45df-46bd-4f72-99d7-b75b1ee2b5e7" providerId="ADAL" clId="{B69EAB6A-8D80-124B-998B-81CA9496EB47}" dt="2023-09-08T10:33:22.056" v="2084" actId="179"/>
          <ac:spMkLst>
            <pc:docMk/>
            <pc:sldMk cId="0" sldId="264"/>
            <ac:spMk id="85" creationId="{00000000-0000-0000-0000-000000000000}"/>
          </ac:spMkLst>
        </pc:spChg>
        <pc:picChg chg="mod">
          <ac:chgData name="Aidan Gill" userId="4c4c45df-46bd-4f72-99d7-b75b1ee2b5e7" providerId="ADAL" clId="{B69EAB6A-8D80-124B-998B-81CA9496EB47}" dt="2023-09-07T13:59:57.759" v="959" actId="1076"/>
          <ac:picMkLst>
            <pc:docMk/>
            <pc:sldMk cId="0" sldId="264"/>
            <ac:picMk id="86" creationId="{00000000-0000-0000-0000-000000000000}"/>
          </ac:picMkLst>
        </pc:picChg>
      </pc:sldChg>
      <pc:sldChg chg="modSp mod">
        <pc:chgData name="Aidan Gill" userId="4c4c45df-46bd-4f72-99d7-b75b1ee2b5e7" providerId="ADAL" clId="{B69EAB6A-8D80-124B-998B-81CA9496EB47}" dt="2023-09-07T14:38:58.010" v="1109" actId="20577"/>
        <pc:sldMkLst>
          <pc:docMk/>
          <pc:sldMk cId="0" sldId="265"/>
        </pc:sldMkLst>
        <pc:spChg chg="mod">
          <ac:chgData name="Aidan Gill" userId="4c4c45df-46bd-4f72-99d7-b75b1ee2b5e7" providerId="ADAL" clId="{B69EAB6A-8D80-124B-998B-81CA9496EB47}" dt="2023-09-07T14:35:32.272" v="1032" actId="20577"/>
          <ac:spMkLst>
            <pc:docMk/>
            <pc:sldMk cId="0" sldId="265"/>
            <ac:spMk id="91" creationId="{00000000-0000-0000-0000-000000000000}"/>
          </ac:spMkLst>
        </pc:spChg>
        <pc:spChg chg="mod">
          <ac:chgData name="Aidan Gill" userId="4c4c45df-46bd-4f72-99d7-b75b1ee2b5e7" providerId="ADAL" clId="{B69EAB6A-8D80-124B-998B-81CA9496EB47}" dt="2023-09-07T14:38:58.010" v="1109" actId="20577"/>
          <ac:spMkLst>
            <pc:docMk/>
            <pc:sldMk cId="0" sldId="265"/>
            <ac:spMk id="92" creationId="{00000000-0000-0000-0000-000000000000}"/>
          </ac:spMkLst>
        </pc:spChg>
      </pc:sldChg>
      <pc:sldChg chg="modSp mod">
        <pc:chgData name="Aidan Gill" userId="4c4c45df-46bd-4f72-99d7-b75b1ee2b5e7" providerId="ADAL" clId="{B69EAB6A-8D80-124B-998B-81CA9496EB47}" dt="2023-09-08T10:33:32.383" v="2086" actId="179"/>
        <pc:sldMkLst>
          <pc:docMk/>
          <pc:sldMk cId="0" sldId="266"/>
        </pc:sldMkLst>
        <pc:spChg chg="mod">
          <ac:chgData name="Aidan Gill" userId="4c4c45df-46bd-4f72-99d7-b75b1ee2b5e7" providerId="ADAL" clId="{B69EAB6A-8D80-124B-998B-81CA9496EB47}" dt="2023-09-07T14:39:35.999" v="1144" actId="20577"/>
          <ac:spMkLst>
            <pc:docMk/>
            <pc:sldMk cId="0" sldId="266"/>
            <ac:spMk id="98" creationId="{00000000-0000-0000-0000-000000000000}"/>
          </ac:spMkLst>
        </pc:spChg>
        <pc:spChg chg="mod">
          <ac:chgData name="Aidan Gill" userId="4c4c45df-46bd-4f72-99d7-b75b1ee2b5e7" providerId="ADAL" clId="{B69EAB6A-8D80-124B-998B-81CA9496EB47}" dt="2023-09-08T10:33:32.383" v="2086" actId="179"/>
          <ac:spMkLst>
            <pc:docMk/>
            <pc:sldMk cId="0" sldId="266"/>
            <ac:spMk id="99" creationId="{00000000-0000-0000-0000-000000000000}"/>
          </ac:spMkLst>
        </pc:spChg>
      </pc:sldChg>
      <pc:sldChg chg="modSp mod">
        <pc:chgData name="Aidan Gill" userId="4c4c45df-46bd-4f72-99d7-b75b1ee2b5e7" providerId="ADAL" clId="{B69EAB6A-8D80-124B-998B-81CA9496EB47}" dt="2023-09-07T14:43:57.719" v="1223" actId="20577"/>
        <pc:sldMkLst>
          <pc:docMk/>
          <pc:sldMk cId="0" sldId="267"/>
        </pc:sldMkLst>
        <pc:spChg chg="mod">
          <ac:chgData name="Aidan Gill" userId="4c4c45df-46bd-4f72-99d7-b75b1ee2b5e7" providerId="ADAL" clId="{B69EAB6A-8D80-124B-998B-81CA9496EB47}" dt="2023-09-07T14:42:08.450" v="1212" actId="20577"/>
          <ac:spMkLst>
            <pc:docMk/>
            <pc:sldMk cId="0" sldId="267"/>
            <ac:spMk id="104" creationId="{00000000-0000-0000-0000-000000000000}"/>
          </ac:spMkLst>
        </pc:spChg>
        <pc:spChg chg="mod">
          <ac:chgData name="Aidan Gill" userId="4c4c45df-46bd-4f72-99d7-b75b1ee2b5e7" providerId="ADAL" clId="{B69EAB6A-8D80-124B-998B-81CA9496EB47}" dt="2023-09-07T14:43:57.719" v="1223" actId="20577"/>
          <ac:spMkLst>
            <pc:docMk/>
            <pc:sldMk cId="0" sldId="267"/>
            <ac:spMk id="105" creationId="{00000000-0000-0000-0000-000000000000}"/>
          </ac:spMkLst>
        </pc:spChg>
      </pc:sldChg>
      <pc:sldChg chg="delSp modSp mod modNotesTx">
        <pc:chgData name="Aidan Gill" userId="4c4c45df-46bd-4f72-99d7-b75b1ee2b5e7" providerId="ADAL" clId="{B69EAB6A-8D80-124B-998B-81CA9496EB47}" dt="2023-09-08T10:46:29.382" v="2116" actId="478"/>
        <pc:sldMkLst>
          <pc:docMk/>
          <pc:sldMk cId="0" sldId="268"/>
        </pc:sldMkLst>
        <pc:spChg chg="del mod">
          <ac:chgData name="Aidan Gill" userId="4c4c45df-46bd-4f72-99d7-b75b1ee2b5e7" providerId="ADAL" clId="{B69EAB6A-8D80-124B-998B-81CA9496EB47}" dt="2023-09-08T10:46:29.382" v="2116" actId="478"/>
          <ac:spMkLst>
            <pc:docMk/>
            <pc:sldMk cId="0" sldId="268"/>
            <ac:spMk id="4" creationId="{097CC95A-38C4-8038-26BE-0F8E1284DA5F}"/>
          </ac:spMkLst>
        </pc:spChg>
        <pc:spChg chg="mod">
          <ac:chgData name="Aidan Gill" userId="4c4c45df-46bd-4f72-99d7-b75b1ee2b5e7" providerId="ADAL" clId="{B69EAB6A-8D80-124B-998B-81CA9496EB47}" dt="2023-09-07T14:46:33.857" v="1285" actId="20577"/>
          <ac:spMkLst>
            <pc:docMk/>
            <pc:sldMk cId="0" sldId="268"/>
            <ac:spMk id="111" creationId="{00000000-0000-0000-0000-000000000000}"/>
          </ac:spMkLst>
        </pc:spChg>
        <pc:spChg chg="mod">
          <ac:chgData name="Aidan Gill" userId="4c4c45df-46bd-4f72-99d7-b75b1ee2b5e7" providerId="ADAL" clId="{B69EAB6A-8D80-124B-998B-81CA9496EB47}" dt="2023-09-08T10:34:25.327" v="2107" actId="179"/>
          <ac:spMkLst>
            <pc:docMk/>
            <pc:sldMk cId="0" sldId="268"/>
            <ac:spMk id="112" creationId="{00000000-0000-0000-0000-000000000000}"/>
          </ac:spMkLst>
        </pc:spChg>
        <pc:picChg chg="mod">
          <ac:chgData name="Aidan Gill" userId="4c4c45df-46bd-4f72-99d7-b75b1ee2b5e7" providerId="ADAL" clId="{B69EAB6A-8D80-124B-998B-81CA9496EB47}" dt="2023-09-07T14:50:54.231" v="1330" actId="1076"/>
          <ac:picMkLst>
            <pc:docMk/>
            <pc:sldMk cId="0" sldId="268"/>
            <ac:picMk id="3" creationId="{ED5B0C1A-BEF9-38AB-BA14-C6EB5B9987C5}"/>
          </ac:picMkLst>
        </pc:picChg>
        <pc:picChg chg="mod">
          <ac:chgData name="Aidan Gill" userId="4c4c45df-46bd-4f72-99d7-b75b1ee2b5e7" providerId="ADAL" clId="{B69EAB6A-8D80-124B-998B-81CA9496EB47}" dt="2023-09-07T14:50:46.503" v="1329" actId="1076"/>
          <ac:picMkLst>
            <pc:docMk/>
            <pc:sldMk cId="0" sldId="268"/>
            <ac:picMk id="113" creationId="{00000000-0000-0000-0000-000000000000}"/>
          </ac:picMkLst>
        </pc:picChg>
      </pc:sldChg>
      <pc:sldChg chg="modSp mod">
        <pc:chgData name="Aidan Gill" userId="4c4c45df-46bd-4f72-99d7-b75b1ee2b5e7" providerId="ADAL" clId="{B69EAB6A-8D80-124B-998B-81CA9496EB47}" dt="2023-09-07T15:03:03.937" v="1595" actId="20577"/>
        <pc:sldMkLst>
          <pc:docMk/>
          <pc:sldMk cId="0" sldId="269"/>
        </pc:sldMkLst>
        <pc:spChg chg="mod">
          <ac:chgData name="Aidan Gill" userId="4c4c45df-46bd-4f72-99d7-b75b1ee2b5e7" providerId="ADAL" clId="{B69EAB6A-8D80-124B-998B-81CA9496EB47}" dt="2023-09-07T14:51:52.173" v="1347" actId="20577"/>
          <ac:spMkLst>
            <pc:docMk/>
            <pc:sldMk cId="0" sldId="269"/>
            <ac:spMk id="119" creationId="{00000000-0000-0000-0000-000000000000}"/>
          </ac:spMkLst>
        </pc:spChg>
        <pc:spChg chg="mod">
          <ac:chgData name="Aidan Gill" userId="4c4c45df-46bd-4f72-99d7-b75b1ee2b5e7" providerId="ADAL" clId="{B69EAB6A-8D80-124B-998B-81CA9496EB47}" dt="2023-09-07T15:03:03.937" v="1595" actId="20577"/>
          <ac:spMkLst>
            <pc:docMk/>
            <pc:sldMk cId="0" sldId="269"/>
            <ac:spMk id="120" creationId="{00000000-0000-0000-0000-000000000000}"/>
          </ac:spMkLst>
        </pc:spChg>
      </pc:sldChg>
      <pc:sldChg chg="modSp mod">
        <pc:chgData name="Aidan Gill" userId="4c4c45df-46bd-4f72-99d7-b75b1ee2b5e7" providerId="ADAL" clId="{B69EAB6A-8D80-124B-998B-81CA9496EB47}" dt="2023-09-08T10:34:40.133" v="2112" actId="179"/>
        <pc:sldMkLst>
          <pc:docMk/>
          <pc:sldMk cId="0" sldId="270"/>
        </pc:sldMkLst>
        <pc:spChg chg="mod">
          <ac:chgData name="Aidan Gill" userId="4c4c45df-46bd-4f72-99d7-b75b1ee2b5e7" providerId="ADAL" clId="{B69EAB6A-8D80-124B-998B-81CA9496EB47}" dt="2023-09-07T15:19:25.908" v="1818" actId="20577"/>
          <ac:spMkLst>
            <pc:docMk/>
            <pc:sldMk cId="0" sldId="270"/>
            <ac:spMk id="125" creationId="{00000000-0000-0000-0000-000000000000}"/>
          </ac:spMkLst>
        </pc:spChg>
        <pc:spChg chg="mod">
          <ac:chgData name="Aidan Gill" userId="4c4c45df-46bd-4f72-99d7-b75b1ee2b5e7" providerId="ADAL" clId="{B69EAB6A-8D80-124B-998B-81CA9496EB47}" dt="2023-09-08T10:34:40.133" v="2112" actId="179"/>
          <ac:spMkLst>
            <pc:docMk/>
            <pc:sldMk cId="0" sldId="270"/>
            <ac:spMk id="126" creationId="{00000000-0000-0000-0000-000000000000}"/>
          </ac:spMkLst>
        </pc:spChg>
      </pc:sldChg>
      <pc:sldChg chg="modSp mod">
        <pc:chgData name="Aidan Gill" userId="4c4c45df-46bd-4f72-99d7-b75b1ee2b5e7" providerId="ADAL" clId="{B69EAB6A-8D80-124B-998B-81CA9496EB47}" dt="2023-09-07T15:18:28.562" v="1792" actId="14100"/>
        <pc:sldMkLst>
          <pc:docMk/>
          <pc:sldMk cId="0" sldId="271"/>
        </pc:sldMkLst>
        <pc:spChg chg="mod">
          <ac:chgData name="Aidan Gill" userId="4c4c45df-46bd-4f72-99d7-b75b1ee2b5e7" providerId="ADAL" clId="{B69EAB6A-8D80-124B-998B-81CA9496EB47}" dt="2023-09-07T15:13:59.244" v="1745" actId="20577"/>
          <ac:spMkLst>
            <pc:docMk/>
            <pc:sldMk cId="0" sldId="271"/>
            <ac:spMk id="131" creationId="{00000000-0000-0000-0000-000000000000}"/>
          </ac:spMkLst>
        </pc:spChg>
        <pc:spChg chg="mod">
          <ac:chgData name="Aidan Gill" userId="4c4c45df-46bd-4f72-99d7-b75b1ee2b5e7" providerId="ADAL" clId="{B69EAB6A-8D80-124B-998B-81CA9496EB47}" dt="2023-09-07T15:18:28.562" v="1792" actId="14100"/>
          <ac:spMkLst>
            <pc:docMk/>
            <pc:sldMk cId="0" sldId="271"/>
            <ac:spMk id="134" creationId="{00000000-0000-0000-0000-000000000000}"/>
          </ac:spMkLst>
        </pc:spChg>
        <pc:picChg chg="mod">
          <ac:chgData name="Aidan Gill" userId="4c4c45df-46bd-4f72-99d7-b75b1ee2b5e7" providerId="ADAL" clId="{B69EAB6A-8D80-124B-998B-81CA9496EB47}" dt="2023-09-07T15:18:23.299" v="1791" actId="14100"/>
          <ac:picMkLst>
            <pc:docMk/>
            <pc:sldMk cId="0" sldId="271"/>
            <ac:picMk id="132" creationId="{00000000-0000-0000-0000-000000000000}"/>
          </ac:picMkLst>
        </pc:picChg>
      </pc:sldChg>
      <pc:sldChg chg="modSp mod">
        <pc:chgData name="Aidan Gill" userId="4c4c45df-46bd-4f72-99d7-b75b1ee2b5e7" providerId="ADAL" clId="{B69EAB6A-8D80-124B-998B-81CA9496EB47}" dt="2023-09-07T15:23:53.154" v="2069" actId="20577"/>
        <pc:sldMkLst>
          <pc:docMk/>
          <pc:sldMk cId="0" sldId="272"/>
        </pc:sldMkLst>
        <pc:spChg chg="mod">
          <ac:chgData name="Aidan Gill" userId="4c4c45df-46bd-4f72-99d7-b75b1ee2b5e7" providerId="ADAL" clId="{B69EAB6A-8D80-124B-998B-81CA9496EB47}" dt="2023-09-07T15:19:33.555" v="1839" actId="20577"/>
          <ac:spMkLst>
            <pc:docMk/>
            <pc:sldMk cId="0" sldId="272"/>
            <ac:spMk id="139" creationId="{00000000-0000-0000-0000-000000000000}"/>
          </ac:spMkLst>
        </pc:spChg>
        <pc:spChg chg="mod">
          <ac:chgData name="Aidan Gill" userId="4c4c45df-46bd-4f72-99d7-b75b1ee2b5e7" providerId="ADAL" clId="{B69EAB6A-8D80-124B-998B-81CA9496EB47}" dt="2023-09-07T15:23:53.154" v="2069" actId="20577"/>
          <ac:spMkLst>
            <pc:docMk/>
            <pc:sldMk cId="0" sldId="272"/>
            <ac:spMk id="140" creationId="{00000000-0000-0000-0000-000000000000}"/>
          </ac:spMkLst>
        </pc:spChg>
      </pc:sldChg>
      <pc:sldChg chg="modSp mod">
        <pc:chgData name="Aidan Gill" userId="4c4c45df-46bd-4f72-99d7-b75b1ee2b5e7" providerId="ADAL" clId="{B69EAB6A-8D80-124B-998B-81CA9496EB47}" dt="2023-09-07T15:24:10.354" v="2071" actId="113"/>
        <pc:sldMkLst>
          <pc:docMk/>
          <pc:sldMk cId="0" sldId="273"/>
        </pc:sldMkLst>
        <pc:spChg chg="mod">
          <ac:chgData name="Aidan Gill" userId="4c4c45df-46bd-4f72-99d7-b75b1ee2b5e7" providerId="ADAL" clId="{B69EAB6A-8D80-124B-998B-81CA9496EB47}" dt="2023-09-07T15:24:10.354" v="2071" actId="113"/>
          <ac:spMkLst>
            <pc:docMk/>
            <pc:sldMk cId="0" sldId="273"/>
            <ac:spMk id="145" creationId="{00000000-0000-0000-0000-000000000000}"/>
          </ac:spMkLst>
        </pc:spChg>
      </pc:sldChg>
      <pc:sldChg chg="modSp mod addCm">
        <pc:chgData name="Aidan Gill" userId="4c4c45df-46bd-4f72-99d7-b75b1ee2b5e7" providerId="ADAL" clId="{B69EAB6A-8D80-124B-998B-81CA9496EB47}" dt="2023-09-07T14:46:21.429" v="1266"/>
        <pc:sldMkLst>
          <pc:docMk/>
          <pc:sldMk cId="2640134325" sldId="274"/>
        </pc:sldMkLst>
        <pc:spChg chg="mod">
          <ac:chgData name="Aidan Gill" userId="4c4c45df-46bd-4f72-99d7-b75b1ee2b5e7" providerId="ADAL" clId="{B69EAB6A-8D80-124B-998B-81CA9496EB47}" dt="2023-09-07T14:45:02.507" v="1263" actId="14100"/>
          <ac:spMkLst>
            <pc:docMk/>
            <pc:sldMk cId="2640134325" sldId="274"/>
            <ac:spMk id="104" creationId="{00000000-0000-0000-0000-000000000000}"/>
          </ac:spMkLst>
        </pc:spChg>
        <pc:picChg chg="mod">
          <ac:chgData name="Aidan Gill" userId="4c4c45df-46bd-4f72-99d7-b75b1ee2b5e7" providerId="ADAL" clId="{B69EAB6A-8D80-124B-998B-81CA9496EB47}" dt="2023-09-07T14:45:14.219" v="1265" actId="14100"/>
          <ac:picMkLst>
            <pc:docMk/>
            <pc:sldMk cId="2640134325" sldId="274"/>
            <ac:picMk id="106" creationId="{00000000-0000-0000-0000-000000000000}"/>
          </ac:picMkLst>
        </pc:picChg>
        <pc:extLst>
          <p:ext xmlns:p="http://schemas.openxmlformats.org/presentationml/2006/main" uri="{D6D511B9-2390-475A-947B-AFAB55BFBCF1}">
            <pc226:cmChg xmlns:pc226="http://schemas.microsoft.com/office/powerpoint/2022/06/main/command" chg="add">
              <pc226:chgData name="Aidan Gill" userId="4c4c45df-46bd-4f72-99d7-b75b1ee2b5e7" providerId="ADAL" clId="{B69EAB6A-8D80-124B-998B-81CA9496EB47}" dt="2023-09-07T14:46:21.429" v="1266"/>
              <pc2:cmMkLst xmlns:pc2="http://schemas.microsoft.com/office/powerpoint/2019/9/main/command">
                <pc:docMk/>
                <pc:sldMk cId="2640134325" sldId="274"/>
                <pc2:cmMk id="{3E0AEA8D-4D57-B043-8CB7-D4E1E013EC9B}"/>
              </pc2:cmMkLst>
            </pc226:cmChg>
          </p:ext>
        </pc:extLst>
      </pc:sldChg>
      <pc:sldChg chg="add">
        <pc:chgData name="Aidan Gill" userId="4c4c45df-46bd-4f72-99d7-b75b1ee2b5e7" providerId="ADAL" clId="{B69EAB6A-8D80-124B-998B-81CA9496EB47}" dt="2023-09-07T11:55:55.402" v="24"/>
        <pc:sldMkLst>
          <pc:docMk/>
          <pc:sldMk cId="2560177498" sldId="275"/>
        </pc:sldMkLst>
      </pc:sldChg>
      <pc:sldMasterChg chg="modSp mod">
        <pc:chgData name="Aidan Gill" userId="4c4c45df-46bd-4f72-99d7-b75b1ee2b5e7" providerId="ADAL" clId="{B69EAB6A-8D80-124B-998B-81CA9496EB47}" dt="2023-09-07T11:56:19.818" v="28" actId="20577"/>
        <pc:sldMasterMkLst>
          <pc:docMk/>
          <pc:sldMasterMk cId="0" sldId="2147483649"/>
        </pc:sldMasterMkLst>
        <pc:spChg chg="mod">
          <ac:chgData name="Aidan Gill" userId="4c4c45df-46bd-4f72-99d7-b75b1ee2b5e7" providerId="ADAL" clId="{B69EAB6A-8D80-124B-998B-81CA9496EB47}" dt="2023-09-07T11:55:15.699" v="23"/>
          <ac:spMkLst>
            <pc:docMk/>
            <pc:sldMasterMk cId="0" sldId="2147483649"/>
            <ac:spMk id="11" creationId="{00000000-0000-0000-0000-000000000000}"/>
          </ac:spMkLst>
        </pc:spChg>
        <pc:spChg chg="mod">
          <ac:chgData name="Aidan Gill" userId="4c4c45df-46bd-4f72-99d7-b75b1ee2b5e7" providerId="ADAL" clId="{B69EAB6A-8D80-124B-998B-81CA9496EB47}" dt="2023-09-07T11:56:19.818" v="28" actId="20577"/>
          <ac:spMkLst>
            <pc:docMk/>
            <pc:sldMasterMk cId="0" sldId="2147483649"/>
            <ac:spMk id="12" creationId="{00000000-0000-0000-0000-000000000000}"/>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sashwindowspecialist.com/blog/drawings-and-profile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ereco.co.uk/blog/timber-casement-window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5" name="Google Shape;7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7107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5d1b941d4a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https://sashwindowspecialist.com/blog/drawings-and-profiles/</a:t>
            </a:r>
            <a:endParaRPr lang="en-US" sz="1200" dirty="0"/>
          </a:p>
          <a:p>
            <a:pPr marL="0" lvl="0" indent="0" algn="l" rtl="0">
              <a:spcBef>
                <a:spcPts val="360"/>
              </a:spcBef>
              <a:spcAft>
                <a:spcPts val="0"/>
              </a:spcAft>
              <a:buNone/>
            </a:pPr>
            <a:endParaRPr dirty="0"/>
          </a:p>
        </p:txBody>
      </p:sp>
      <p:sp>
        <p:nvSpPr>
          <p:cNvPr id="82" name="Google Shape;82;g25d1b941d4a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89" name="Google Shape;89;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5d1b941d4a_0_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6" name="Google Shape;96;g25d1b941d4a_0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5d1b941d4a_0_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02" name="Google Shape;102;g25d1b941d4a_0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5d1b941d4a_0_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https://www.bereco.co.uk/blog/timber-casement-windows</a:t>
            </a:r>
            <a:endParaRPr lang="en-US" sz="1200" dirty="0"/>
          </a:p>
          <a:p>
            <a:pPr marL="0" lvl="0" indent="0" algn="l" rtl="0">
              <a:spcBef>
                <a:spcPts val="360"/>
              </a:spcBef>
              <a:spcAft>
                <a:spcPts val="0"/>
              </a:spcAft>
              <a:buNone/>
            </a:pPr>
            <a:endParaRPr dirty="0"/>
          </a:p>
        </p:txBody>
      </p:sp>
      <p:sp>
        <p:nvSpPr>
          <p:cNvPr id="102" name="Google Shape;102;g25d1b941d4a_0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2176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09" name="Google Shape;109;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5d1b941d4a_0_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7" name="Google Shape;117;g25d1b941d4a_0_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3" name="Google Shape;123;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29" name="Google Shape;12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7483078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5d1b941d4a_0_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7" name="Google Shape;137;g25d1b941d4a_0_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3" name="Google Shape;14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 name="Google Shape;4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 name="Google Shape;4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dirty="0"/>
              <a:t>Another example image - https://chameleon-decorators.co.uk/wp-content/uploads/2022/06/period-sliding-sash-window-1024x768.jpeg</a:t>
            </a:r>
          </a:p>
          <a:p>
            <a:pPr marL="0" lvl="0" indent="0" algn="l" rtl="0">
              <a:spcBef>
                <a:spcPts val="360"/>
              </a:spcBef>
              <a:spcAft>
                <a:spcPts val="0"/>
              </a:spcAft>
              <a:buNone/>
            </a:pPr>
            <a:endParaRPr dirty="0"/>
          </a:p>
        </p:txBody>
      </p:sp>
      <p:sp>
        <p:nvSpPr>
          <p:cNvPr id="60" name="Google Shape;6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25d1b941d4a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8" name="Google Shape;68;g25d1b941d4a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5" name="Google Shape;7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 </a:t>
            </a:r>
            <a:endParaRPr lang="en-US"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a:t>
            </a:r>
            <a:r>
              <a:rPr lang="en-GB" sz="900" dirty="0">
                <a:solidFill>
                  <a:schemeClr val="dk1"/>
                </a:solidFill>
                <a:latin typeface="Arial"/>
                <a:ea typeface="Arial"/>
                <a:cs typeface="Arial"/>
                <a:sym typeface="Arial"/>
              </a:rPr>
              <a:t>20</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sashwindowspecialist.com/blog/drawings-and-profiles/"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bereco.co.uk/blog/timber-casement-windows"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commons.wikimedia.org/wiki/File:Rabbit-skin_glue_top_view.jpeg" TargetMode="Externa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images.finewoodworking.com/app/uploads/2016/10/28064314/011258086_01-belt-driven.jpg"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chameleon-decorators.co.uk/wp-content/uploads/2022/06/period-sliding-sash-window-1024x768.jpe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1: Pre-1919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Sliding sash window – components</a:t>
            </a:r>
            <a:endParaRPr dirty="0"/>
          </a:p>
        </p:txBody>
      </p:sp>
      <p:pic>
        <p:nvPicPr>
          <p:cNvPr id="3" name="Picture 2">
            <a:extLst>
              <a:ext uri="{FF2B5EF4-FFF2-40B4-BE49-F238E27FC236}">
                <a16:creationId xmlns:a16="http://schemas.microsoft.com/office/drawing/2014/main" id="{C88C78D5-8BE7-1001-CE73-00264E8876F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431" y="1556800"/>
            <a:ext cx="8019137" cy="4293200"/>
          </a:xfrm>
          <a:prstGeom prst="rect">
            <a:avLst/>
          </a:prstGeom>
        </p:spPr>
      </p:pic>
    </p:spTree>
    <p:extLst>
      <p:ext uri="{BB962C8B-B14F-4D97-AF65-F5344CB8AC3E}">
        <p14:creationId xmlns:p14="http://schemas.microsoft.com/office/powerpoint/2010/main" val="731466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Sliding sash windows – construction</a:t>
            </a:r>
            <a:endParaRPr dirty="0"/>
          </a:p>
        </p:txBody>
      </p:sp>
      <p:sp>
        <p:nvSpPr>
          <p:cNvPr id="85" name="Google Shape;85;p11"/>
          <p:cNvSpPr txBox="1">
            <a:spLocks noGrp="1"/>
          </p:cNvSpPr>
          <p:nvPr>
            <p:ph type="body" idx="1"/>
          </p:nvPr>
        </p:nvSpPr>
        <p:spPr>
          <a:xfrm>
            <a:off x="457200" y="1563819"/>
            <a:ext cx="4290646" cy="44292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500"/>
              </a:spcBef>
              <a:spcAft>
                <a:spcPts val="500"/>
              </a:spcAft>
              <a:buNone/>
            </a:pPr>
            <a:r>
              <a:rPr lang="en-US" sz="1800" dirty="0"/>
              <a:t>These windows were made originally by constructing a ‘box frame’ that would sit inside the window opening. The joints commonly used included:</a:t>
            </a:r>
            <a:endParaRPr sz="1800" dirty="0"/>
          </a:p>
          <a:p>
            <a:pPr marL="268288" lvl="0" indent="-220663" algn="l" rtl="0">
              <a:lnSpc>
                <a:spcPct val="120000"/>
              </a:lnSpc>
              <a:spcBef>
                <a:spcPts val="500"/>
              </a:spcBef>
              <a:spcAft>
                <a:spcPts val="0"/>
              </a:spcAft>
              <a:buClr>
                <a:srgbClr val="0077E3"/>
              </a:buClr>
              <a:buSzPct val="100000"/>
              <a:buFont typeface="Arial" panose="020B0604020202020204" pitchFamily="34" charset="0"/>
              <a:buChar char="•"/>
            </a:pPr>
            <a:r>
              <a:rPr lang="en-US" sz="1800" dirty="0"/>
              <a:t>housings and tongue and grooves (often used to join the box frame together)</a:t>
            </a:r>
            <a:endParaRPr sz="1800" dirty="0"/>
          </a:p>
          <a:p>
            <a:pPr marL="268288" lvl="0" indent="-220663" algn="l" rtl="0">
              <a:lnSpc>
                <a:spcPct val="120000"/>
              </a:lnSpc>
              <a:spcBef>
                <a:spcPts val="500"/>
              </a:spcBef>
              <a:spcAft>
                <a:spcPts val="0"/>
              </a:spcAft>
              <a:buClr>
                <a:srgbClr val="0077E3"/>
              </a:buClr>
              <a:buSzPct val="100000"/>
              <a:buFont typeface="Arial" panose="020B0604020202020204" pitchFamily="34" charset="0"/>
              <a:buChar char="•"/>
            </a:pPr>
            <a:r>
              <a:rPr lang="en-US" sz="1800" dirty="0"/>
              <a:t>mortice and tenons (used to join the frame to the sill and on the sashes).</a:t>
            </a:r>
            <a:endParaRPr sz="1800" dirty="0"/>
          </a:p>
          <a:p>
            <a:pPr marL="0" lvl="0" indent="0" algn="l" rtl="0">
              <a:lnSpc>
                <a:spcPct val="120000"/>
              </a:lnSpc>
              <a:spcBef>
                <a:spcPts val="0"/>
              </a:spcBef>
              <a:spcAft>
                <a:spcPts val="0"/>
              </a:spcAft>
              <a:buNone/>
            </a:pP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ED226788-F711-4285-A66E-978389AD533D}"/>
              </a:ext>
            </a:extLst>
          </p:cNvPr>
          <p:cNvSpPr txBox="1"/>
          <p:nvPr/>
        </p:nvSpPr>
        <p:spPr>
          <a:xfrm>
            <a:off x="5160818" y="3132753"/>
            <a:ext cx="2916382" cy="738664"/>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400" u="sng" dirty="0">
                <a:solidFill>
                  <a:schemeClr val="hlink"/>
                </a:solidFill>
                <a:hlinkClick r:id="rId3"/>
              </a:rPr>
              <a:t>Take a look at these images of 'Traditional Sash Window Working Drawings'</a:t>
            </a:r>
            <a:endParaRPr lang="en-US"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Casement windows</a:t>
            </a:r>
            <a:endParaRPr dirty="0"/>
          </a:p>
        </p:txBody>
      </p:sp>
      <p:sp>
        <p:nvSpPr>
          <p:cNvPr id="92" name="Google Shape;92;p12"/>
          <p:cNvSpPr txBox="1">
            <a:spLocks noGrp="1"/>
          </p:cNvSpPr>
          <p:nvPr>
            <p:ph type="body" idx="1"/>
          </p:nvPr>
        </p:nvSpPr>
        <p:spPr>
          <a:xfrm>
            <a:off x="457199" y="1517509"/>
            <a:ext cx="3855307" cy="42933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A casement window is another major element of pre-1919 architectural joinery, invented during the 18</a:t>
            </a:r>
            <a:r>
              <a:rPr lang="en-US" sz="2000" baseline="30000" dirty="0"/>
              <a:t>th</a:t>
            </a:r>
            <a:r>
              <a:rPr lang="en-US" sz="2000" dirty="0"/>
              <a:t> century.</a:t>
            </a:r>
          </a:p>
          <a:p>
            <a:pPr marL="0" lvl="2" indent="0" algn="l" rtl="0">
              <a:lnSpc>
                <a:spcPct val="125000"/>
              </a:lnSpc>
              <a:spcBef>
                <a:spcPts val="1500"/>
              </a:spcBef>
              <a:spcAft>
                <a:spcPts val="0"/>
              </a:spcAft>
              <a:buNone/>
            </a:pPr>
            <a:r>
              <a:rPr lang="en-US" sz="2000" dirty="0"/>
              <a:t>The industrial revolution meant that stone and iron windows were phased out in </a:t>
            </a:r>
            <a:r>
              <a:rPr lang="en-US" sz="2000" dirty="0" err="1"/>
              <a:t>favour</a:t>
            </a:r>
            <a:r>
              <a:rPr lang="en-US" sz="2000" dirty="0"/>
              <a:t> of oak. Wooden frames were faster to produce and had thermal benefits.  </a:t>
            </a:r>
            <a:endParaRPr sz="2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1E4B294C-97E7-D990-6D34-64E111C3C2E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12507" y="1850011"/>
            <a:ext cx="4374293" cy="277038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3"/>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Casement windows – benefits</a:t>
            </a:r>
            <a:endParaRPr dirty="0"/>
          </a:p>
        </p:txBody>
      </p:sp>
      <p:sp>
        <p:nvSpPr>
          <p:cNvPr id="99" name="Google Shape;99;p13"/>
          <p:cNvSpPr txBox="1">
            <a:spLocks noGrp="1"/>
          </p:cNvSpPr>
          <p:nvPr>
            <p:ph type="body" idx="1"/>
          </p:nvPr>
        </p:nvSpPr>
        <p:spPr>
          <a:xfrm>
            <a:off x="457200" y="1517509"/>
            <a:ext cx="8044254" cy="4293300"/>
          </a:xfrm>
          <a:prstGeom prst="rect">
            <a:avLst/>
          </a:prstGeom>
          <a:noFill/>
          <a:ln>
            <a:noFill/>
          </a:ln>
        </p:spPr>
        <p:txBody>
          <a:bodyPr spcFirstLastPara="1" wrap="square" lIns="0" tIns="0" rIns="0" bIns="0" anchor="t" anchorCtr="0">
            <a:noAutofit/>
          </a:bodyPr>
          <a:lstStyle/>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en-US" dirty="0"/>
              <a:t>A casement window is less draughty than a sash window.</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en-US" dirty="0"/>
              <a:t>Maintenance is easier because all components are visible and easily accessible. </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en-US" dirty="0"/>
              <a:t>Greater ventilation and unobstructed views can be achieved as the entire area of window can be opened, unlike that of a sliding sash.</a:t>
            </a:r>
            <a:endParaRPr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Casement windows – manufacturing</a:t>
            </a:r>
            <a:endParaRPr dirty="0"/>
          </a:p>
        </p:txBody>
      </p:sp>
      <p:sp>
        <p:nvSpPr>
          <p:cNvPr id="105" name="Google Shape;105;p14"/>
          <p:cNvSpPr txBox="1">
            <a:spLocks noGrp="1"/>
          </p:cNvSpPr>
          <p:nvPr>
            <p:ph type="body" idx="1"/>
          </p:nvPr>
        </p:nvSpPr>
        <p:spPr>
          <a:xfrm>
            <a:off x="457200" y="1512000"/>
            <a:ext cx="8180024" cy="42933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The casement window consists of an outer frame and a sill connected using mortice and tenons. Openings are created by joining mullions and transoms to the outer frame and each other as desired. The sashes are made, again using mortice and tenons, and then fitted to the frame with hinges.</a:t>
            </a:r>
            <a:endParaRPr sz="2000"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457200" y="1008000"/>
            <a:ext cx="8229600" cy="39114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Casement windows – components</a:t>
            </a:r>
            <a:endParaRPr dirty="0"/>
          </a:p>
        </p:txBody>
      </p:sp>
      <p:sp>
        <p:nvSpPr>
          <p:cNvPr id="3" name="TextBox 2">
            <a:extLst>
              <a:ext uri="{FF2B5EF4-FFF2-40B4-BE49-F238E27FC236}">
                <a16:creationId xmlns:a16="http://schemas.microsoft.com/office/drawing/2014/main" id="{60A155FF-6E7B-73C1-0CDA-F73B4D33CAE8}"/>
              </a:ext>
            </a:extLst>
          </p:cNvPr>
          <p:cNvSpPr txBox="1"/>
          <p:nvPr/>
        </p:nvSpPr>
        <p:spPr>
          <a:xfrm>
            <a:off x="6220692" y="3135429"/>
            <a:ext cx="1801090" cy="523220"/>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400" u="sng" dirty="0">
                <a:solidFill>
                  <a:schemeClr val="hlink"/>
                </a:solidFill>
                <a:hlinkClick r:id="rId3"/>
              </a:rPr>
              <a:t>Find a labelled diagram </a:t>
            </a:r>
            <a:r>
              <a:rPr lang="en-US" sz="1400" u="sng" dirty="0">
                <a:solidFill>
                  <a:schemeClr val="hlink"/>
                </a:solidFill>
              </a:rPr>
              <a:t>here.</a:t>
            </a:r>
            <a:endParaRPr lang="en-US" sz="1400" dirty="0"/>
          </a:p>
        </p:txBody>
      </p:sp>
      <p:sp>
        <p:nvSpPr>
          <p:cNvPr id="4" name="Google Shape;105;p14">
            <a:extLst>
              <a:ext uri="{FF2B5EF4-FFF2-40B4-BE49-F238E27FC236}">
                <a16:creationId xmlns:a16="http://schemas.microsoft.com/office/drawing/2014/main" id="{0CAC174F-B8D1-16DB-A932-383BDD97AE68}"/>
              </a:ext>
            </a:extLst>
          </p:cNvPr>
          <p:cNvSpPr txBox="1">
            <a:spLocks noGrp="1"/>
          </p:cNvSpPr>
          <p:nvPr>
            <p:ph type="body" idx="1"/>
          </p:nvPr>
        </p:nvSpPr>
        <p:spPr>
          <a:xfrm>
            <a:off x="457200" y="1512000"/>
            <a:ext cx="4745182" cy="42933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GB" sz="1800" dirty="0"/>
              <a:t>A timber casement window has several components including:</a:t>
            </a:r>
          </a:p>
          <a:p>
            <a:pPr marL="171450" lvl="2" indent="-171450" algn="l" rtl="0">
              <a:lnSpc>
                <a:spcPct val="100000"/>
              </a:lnSpc>
              <a:spcBef>
                <a:spcPts val="0"/>
              </a:spcBef>
              <a:spcAft>
                <a:spcPts val="500"/>
              </a:spcAft>
              <a:buFont typeface="Arial" panose="020B0604020202020204" pitchFamily="34" charset="0"/>
              <a:buChar char="•"/>
            </a:pPr>
            <a:r>
              <a:rPr lang="en-GB" sz="1800" dirty="0"/>
              <a:t>top rail</a:t>
            </a:r>
          </a:p>
          <a:p>
            <a:pPr marL="171450" lvl="2" indent="-171450" algn="l" rtl="0">
              <a:lnSpc>
                <a:spcPct val="100000"/>
              </a:lnSpc>
              <a:spcBef>
                <a:spcPts val="0"/>
              </a:spcBef>
              <a:spcAft>
                <a:spcPts val="500"/>
              </a:spcAft>
              <a:buFont typeface="Arial" panose="020B0604020202020204" pitchFamily="34" charset="0"/>
              <a:buChar char="•"/>
            </a:pPr>
            <a:r>
              <a:rPr lang="en-GB" sz="1800" dirty="0"/>
              <a:t>friction hinge</a:t>
            </a:r>
          </a:p>
          <a:p>
            <a:pPr marL="171450" lvl="2" indent="-171450" algn="l" rtl="0">
              <a:lnSpc>
                <a:spcPct val="100000"/>
              </a:lnSpc>
              <a:spcBef>
                <a:spcPts val="0"/>
              </a:spcBef>
              <a:spcAft>
                <a:spcPts val="500"/>
              </a:spcAft>
              <a:buFont typeface="Arial" panose="020B0604020202020204" pitchFamily="34" charset="0"/>
              <a:buChar char="•"/>
            </a:pPr>
            <a:r>
              <a:rPr lang="en-GB" sz="1800" dirty="0"/>
              <a:t>top hung fanlight</a:t>
            </a:r>
          </a:p>
          <a:p>
            <a:pPr marL="171450" lvl="2" indent="-171450" algn="l" rtl="0">
              <a:lnSpc>
                <a:spcPct val="100000"/>
              </a:lnSpc>
              <a:spcBef>
                <a:spcPts val="0"/>
              </a:spcBef>
              <a:spcAft>
                <a:spcPts val="500"/>
              </a:spcAft>
              <a:buFont typeface="Arial" panose="020B0604020202020204" pitchFamily="34" charset="0"/>
              <a:buChar char="•"/>
            </a:pPr>
            <a:r>
              <a:rPr lang="en-GB" sz="1800" dirty="0"/>
              <a:t>head</a:t>
            </a:r>
          </a:p>
          <a:p>
            <a:pPr marL="171450" lvl="2" indent="-171450" algn="l" rtl="0">
              <a:lnSpc>
                <a:spcPct val="100000"/>
              </a:lnSpc>
              <a:spcBef>
                <a:spcPts val="0"/>
              </a:spcBef>
              <a:spcAft>
                <a:spcPts val="500"/>
              </a:spcAft>
              <a:buFont typeface="Arial" panose="020B0604020202020204" pitchFamily="34" charset="0"/>
              <a:buChar char="•"/>
            </a:pPr>
            <a:r>
              <a:rPr lang="en-GB" sz="1800" dirty="0"/>
              <a:t>window frame</a:t>
            </a:r>
          </a:p>
          <a:p>
            <a:pPr marL="171450" lvl="2" indent="-171450" algn="l" rtl="0">
              <a:lnSpc>
                <a:spcPct val="100000"/>
              </a:lnSpc>
              <a:spcBef>
                <a:spcPts val="0"/>
              </a:spcBef>
              <a:spcAft>
                <a:spcPts val="500"/>
              </a:spcAft>
              <a:buFont typeface="Arial" panose="020B0604020202020204" pitchFamily="34" charset="0"/>
              <a:buChar char="•"/>
            </a:pPr>
            <a:r>
              <a:rPr lang="en-GB" sz="1800" dirty="0"/>
              <a:t>transom</a:t>
            </a:r>
          </a:p>
          <a:p>
            <a:pPr marL="171450" lvl="2" indent="-171450" algn="l" rtl="0">
              <a:lnSpc>
                <a:spcPct val="100000"/>
              </a:lnSpc>
              <a:spcBef>
                <a:spcPts val="0"/>
              </a:spcBef>
              <a:spcAft>
                <a:spcPts val="500"/>
              </a:spcAft>
              <a:buFont typeface="Arial" panose="020B0604020202020204" pitchFamily="34" charset="0"/>
              <a:buChar char="•"/>
            </a:pPr>
            <a:r>
              <a:rPr lang="en-GB" sz="1800" dirty="0"/>
              <a:t>jamb</a:t>
            </a:r>
          </a:p>
          <a:p>
            <a:pPr marL="171450" lvl="2" indent="-171450" algn="l" rtl="0">
              <a:lnSpc>
                <a:spcPct val="125000"/>
              </a:lnSpc>
              <a:spcAft>
                <a:spcPts val="500"/>
              </a:spcAft>
              <a:buFont typeface="Arial" panose="020B0604020202020204" pitchFamily="34" charset="0"/>
              <a:buChar char="•"/>
            </a:pPr>
            <a:endParaRPr sz="1000" dirty="0"/>
          </a:p>
        </p:txBody>
      </p:sp>
      <p:sp>
        <p:nvSpPr>
          <p:cNvPr id="6" name="TextBox 5">
            <a:extLst>
              <a:ext uri="{FF2B5EF4-FFF2-40B4-BE49-F238E27FC236}">
                <a16:creationId xmlns:a16="http://schemas.microsoft.com/office/drawing/2014/main" id="{5C50F18B-F0DA-E5B9-D8B8-BA0D21DED901}"/>
              </a:ext>
            </a:extLst>
          </p:cNvPr>
          <p:cNvSpPr txBox="1"/>
          <p:nvPr/>
        </p:nvSpPr>
        <p:spPr>
          <a:xfrm>
            <a:off x="2673927" y="2280067"/>
            <a:ext cx="2175164" cy="2757165"/>
          </a:xfrm>
          <a:prstGeom prst="rect">
            <a:avLst/>
          </a:prstGeom>
          <a:noFill/>
        </p:spPr>
        <p:txBody>
          <a:bodyPr wrap="square">
            <a:spAutoFit/>
          </a:bodyPr>
          <a:lstStyle/>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mullion</a:t>
            </a:r>
          </a:p>
          <a:p>
            <a:pPr marL="171450" lvl="2" indent="-171450" algn="l" rtl="0">
              <a:lnSpc>
                <a:spcPct val="100000"/>
              </a:lnSpc>
              <a:spcBef>
                <a:spcPts val="0"/>
              </a:spcBef>
              <a:spcAft>
                <a:spcPts val="500"/>
              </a:spcAft>
              <a:buFont typeface="Arial" panose="020B0604020202020204" pitchFamily="34" charset="0"/>
              <a:buChar char="•"/>
            </a:pPr>
            <a:r>
              <a:rPr lang="en-GB" sz="1800" dirty="0" err="1">
                <a:solidFill>
                  <a:schemeClr val="dk1"/>
                </a:solidFill>
              </a:rPr>
              <a:t>cill</a:t>
            </a:r>
            <a:endParaRPr lang="en-GB" sz="1800" dirty="0">
              <a:solidFill>
                <a:schemeClr val="dk1"/>
              </a:solidFill>
            </a:endParaRPr>
          </a:p>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locking handle</a:t>
            </a:r>
          </a:p>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direct glaze</a:t>
            </a:r>
          </a:p>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bottom rail</a:t>
            </a:r>
          </a:p>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stay</a:t>
            </a:r>
          </a:p>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casement</a:t>
            </a:r>
          </a:p>
          <a:p>
            <a:pPr marL="171450" lvl="2" indent="-171450" algn="l" rtl="0">
              <a:lnSpc>
                <a:spcPct val="100000"/>
              </a:lnSpc>
              <a:spcBef>
                <a:spcPts val="0"/>
              </a:spcBef>
              <a:spcAft>
                <a:spcPts val="500"/>
              </a:spcAft>
              <a:buFont typeface="Arial" panose="020B0604020202020204" pitchFamily="34" charset="0"/>
              <a:buChar char="•"/>
            </a:pPr>
            <a:r>
              <a:rPr lang="en-GB" sz="1800" dirty="0">
                <a:solidFill>
                  <a:schemeClr val="dk1"/>
                </a:solidFill>
              </a:rPr>
              <a:t>stile.</a:t>
            </a:r>
          </a:p>
        </p:txBody>
      </p:sp>
    </p:spTree>
    <p:extLst>
      <p:ext uri="{BB962C8B-B14F-4D97-AF65-F5344CB8AC3E}">
        <p14:creationId xmlns:p14="http://schemas.microsoft.com/office/powerpoint/2010/main" val="2640134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Adhesives and glues</a:t>
            </a:r>
            <a:endParaRPr dirty="0"/>
          </a:p>
        </p:txBody>
      </p:sp>
      <p:sp>
        <p:nvSpPr>
          <p:cNvPr id="112" name="Google Shape;112;p15"/>
          <p:cNvSpPr txBox="1">
            <a:spLocks noGrp="1"/>
          </p:cNvSpPr>
          <p:nvPr>
            <p:ph type="body" idx="1"/>
          </p:nvPr>
        </p:nvSpPr>
        <p:spPr>
          <a:xfrm>
            <a:off x="457200" y="1403867"/>
            <a:ext cx="8003232" cy="2963984"/>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sz="1800" dirty="0"/>
              <a:t>Glues used 100 years ago were very different from the array of specialist adhesives we use today. Glues were made from fish, milk (</a:t>
            </a:r>
            <a:r>
              <a:rPr lang="en-US" sz="1800" dirty="0" err="1"/>
              <a:t>casien</a:t>
            </a:r>
            <a:r>
              <a:rPr lang="en-US" sz="1800" dirty="0"/>
              <a:t>) and other mainly animal products. </a:t>
            </a:r>
          </a:p>
          <a:p>
            <a:pPr marL="268288" indent="-220663">
              <a:lnSpc>
                <a:spcPct val="120000"/>
              </a:lnSpc>
              <a:spcBef>
                <a:spcPts val="500"/>
              </a:spcBef>
              <a:buClr>
                <a:srgbClr val="0077E3"/>
              </a:buClr>
              <a:buSzPct val="100000"/>
              <a:buFont typeface="Arial" panose="020B0604020202020204" pitchFamily="34" charset="0"/>
              <a:buChar char="•"/>
            </a:pPr>
            <a:r>
              <a:rPr lang="en-US" sz="1800" dirty="0"/>
              <a:t>The most popular interior glue was derived from the prolonged boiling of rabbit skins. This created a flake that was later dissolved in water and heated in a pot before use. </a:t>
            </a:r>
            <a:endParaRPr lang="en-US" sz="1000" dirty="0"/>
          </a:p>
          <a:p>
            <a:pPr marL="268288" lvl="0" indent="-220663" algn="l" rtl="0">
              <a:lnSpc>
                <a:spcPct val="120000"/>
              </a:lnSpc>
              <a:spcBef>
                <a:spcPts val="500"/>
              </a:spcBef>
              <a:buClr>
                <a:srgbClr val="0077E3"/>
              </a:buClr>
              <a:buSzPct val="100000"/>
              <a:buFont typeface="Arial" panose="020B0604020202020204" pitchFamily="34" charset="0"/>
              <a:buChar char="•"/>
            </a:pPr>
            <a:r>
              <a:rPr lang="en-US" sz="1800" dirty="0"/>
              <a:t>Scotch glue was made by boiling the skin and hooves of cattle and horses. </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13" name="Google Shape;113;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552014" y="4094751"/>
            <a:ext cx="3610798" cy="1755249"/>
          </a:xfrm>
          <a:prstGeom prst="rect">
            <a:avLst/>
          </a:prstGeom>
          <a:noFill/>
          <a:ln>
            <a:noFill/>
          </a:ln>
        </p:spPr>
      </p:pic>
      <p:pic>
        <p:nvPicPr>
          <p:cNvPr id="3" name="Picture 2">
            <a:extLst>
              <a:ext uri="{FF2B5EF4-FFF2-40B4-BE49-F238E27FC236}">
                <a16:creationId xmlns:a16="http://schemas.microsoft.com/office/drawing/2014/main" id="{ED5B0C1A-BEF9-38AB-BA14-C6EB5B9987C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79153" y="4160529"/>
            <a:ext cx="1756945" cy="1755248"/>
          </a:xfrm>
          <a:prstGeom prst="rect">
            <a:avLst/>
          </a:prstGeom>
        </p:spPr>
      </p:pic>
      <p:sp>
        <p:nvSpPr>
          <p:cNvPr id="4" name="TextBox 3">
            <a:extLst>
              <a:ext uri="{FF2B5EF4-FFF2-40B4-BE49-F238E27FC236}">
                <a16:creationId xmlns:a16="http://schemas.microsoft.com/office/drawing/2014/main" id="{C8F6C722-F7C5-F223-5B70-968921F78A8F}"/>
              </a:ext>
            </a:extLst>
          </p:cNvPr>
          <p:cNvSpPr txBox="1"/>
          <p:nvPr/>
        </p:nvSpPr>
        <p:spPr>
          <a:xfrm>
            <a:off x="1182415" y="5981553"/>
            <a:ext cx="4572000" cy="461665"/>
          </a:xfrm>
          <a:prstGeom prst="rect">
            <a:avLst/>
          </a:prstGeom>
          <a:noFill/>
        </p:spPr>
        <p:txBody>
          <a:bodyPr wrap="square">
            <a:spAutoFit/>
          </a:bodyPr>
          <a:lstStyle/>
          <a:p>
            <a:pPr algn="ctr"/>
            <a:r>
              <a:rPr lang="en-GB" sz="800" dirty="0"/>
              <a:t>Wikimedia Commons</a:t>
            </a:r>
          </a:p>
          <a:p>
            <a:pPr algn="ctr"/>
            <a:r>
              <a:rPr lang="en-GB" sz="800" dirty="0"/>
              <a:t>Photograph by Simon A. </a:t>
            </a:r>
            <a:r>
              <a:rPr lang="en-GB" sz="800" dirty="0" err="1"/>
              <a:t>Eugster</a:t>
            </a:r>
            <a:r>
              <a:rPr lang="en-GB" sz="800" dirty="0"/>
              <a:t> at </a:t>
            </a:r>
            <a:r>
              <a:rPr lang="en-GB" sz="800" dirty="0">
                <a:hlinkClick r:id="rId5"/>
              </a:rPr>
              <a:t>https://commons.wikimedia.org/wiki/File:Rabbit-skin_glue_top_view.jpeg</a:t>
            </a:r>
            <a:r>
              <a:rPr lang="en-GB" sz="800" dirty="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Primer paint</a:t>
            </a:r>
            <a:endParaRPr dirty="0"/>
          </a:p>
        </p:txBody>
      </p:sp>
      <p:sp>
        <p:nvSpPr>
          <p:cNvPr id="120" name="Google Shape;120;p16"/>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dirty="0"/>
              <a:t>Windows during this time were often painted (except some that were made of oak). Regular painting was needed to preserve windows.</a:t>
            </a:r>
          </a:p>
          <a:p>
            <a:pPr marL="0" indent="0">
              <a:spcBef>
                <a:spcPts val="500"/>
              </a:spcBef>
              <a:spcAft>
                <a:spcPts val="500"/>
              </a:spcAft>
            </a:pPr>
            <a:r>
              <a:rPr lang="en-US" dirty="0"/>
              <a:t>Most paints are part of a system of different layers; for timber windows it is often primer, then undercoat, then finish. Pre-1919, linseed oil and lead-based paints were often used.</a:t>
            </a:r>
          </a:p>
          <a:p>
            <a:pPr marL="0" lvl="0" indent="0" algn="l" rtl="0">
              <a:lnSpc>
                <a:spcPct val="133333"/>
              </a:lnSpc>
              <a:spcBef>
                <a:spcPts val="500"/>
              </a:spcBef>
              <a:spcAft>
                <a:spcPts val="500"/>
              </a:spcAft>
              <a:buNone/>
            </a:pPr>
            <a:r>
              <a:rPr lang="en-US" dirty="0"/>
              <a:t>Primers assist with the overall finish and offer a degree of protection to the timber. Therefore, it is best practice to apply primer as soon as possible, even if there is a delay before they are fully painted.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The industrial revolution</a:t>
            </a:r>
            <a:endParaRPr dirty="0"/>
          </a:p>
        </p:txBody>
      </p:sp>
      <p:sp>
        <p:nvSpPr>
          <p:cNvPr id="126" name="Google Shape;126;p17"/>
          <p:cNvSpPr txBox="1">
            <a:spLocks noGrp="1"/>
          </p:cNvSpPr>
          <p:nvPr>
            <p:ph type="body" idx="1"/>
          </p:nvPr>
        </p:nvSpPr>
        <p:spPr>
          <a:xfrm>
            <a:off x="457200" y="1512000"/>
            <a:ext cx="8003232" cy="4293264"/>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r>
              <a:rPr lang="en-US" dirty="0"/>
              <a:t>One of the greatest impacts of the industrial revolution was the development of the factory process and machinery. </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en-US" dirty="0"/>
              <a:t>Before the industrial revolution, traditional hand tools were used to produce joinery items. This took many hours and required intricate methods, making the finished products expensive and almost exclusive to the wealthy. </a:t>
            </a:r>
            <a:endParaRPr dirty="0"/>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en-US" dirty="0"/>
              <a:t>The invention and use of the steam engine allowed for many machines to be powered via a spindle and leather belts. </a:t>
            </a:r>
            <a:endParaRPr dirty="0"/>
          </a:p>
          <a:p>
            <a:pPr marL="0" lvl="0" indent="0" algn="l" rtl="0">
              <a:lnSpc>
                <a:spcPct val="133333"/>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Powered machines</a:t>
            </a:r>
            <a:endParaRPr dirty="0"/>
          </a:p>
        </p:txBody>
      </p:sp>
      <p:sp>
        <p:nvSpPr>
          <p:cNvPr id="134" name="Google Shape;134;p18"/>
          <p:cNvSpPr txBox="1"/>
          <p:nvPr/>
        </p:nvSpPr>
        <p:spPr>
          <a:xfrm>
            <a:off x="457200" y="1426553"/>
            <a:ext cx="3532909" cy="4175100"/>
          </a:xfrm>
          <a:prstGeom prst="rect">
            <a:avLst/>
          </a:prstGeom>
          <a:noFill/>
          <a:ln>
            <a:noFill/>
          </a:ln>
        </p:spPr>
        <p:txBody>
          <a:bodyPr spcFirstLastPara="1" wrap="square" lIns="91425" tIns="91425" rIns="91425" bIns="91425" anchor="t" anchorCtr="0">
            <a:noAutofit/>
          </a:bodyPr>
          <a:lstStyle/>
          <a:p>
            <a:pPr marL="0" lvl="0" indent="0" algn="l" rtl="0">
              <a:lnSpc>
                <a:spcPct val="120000"/>
              </a:lnSpc>
              <a:spcBef>
                <a:spcPts val="500"/>
              </a:spcBef>
              <a:spcAft>
                <a:spcPts val="500"/>
              </a:spcAft>
              <a:buNone/>
            </a:pPr>
            <a:r>
              <a:rPr lang="en-US" sz="1800" dirty="0"/>
              <a:t>A series of belts, pulleys and shafts were connected to a power source, which could be a steam engine, turbine or even a water wheel. This power source would turn the belts, shafts and pulleys, which would then turn the machine.</a:t>
            </a:r>
          </a:p>
          <a:p>
            <a:pPr>
              <a:lnSpc>
                <a:spcPct val="120000"/>
              </a:lnSpc>
              <a:spcBef>
                <a:spcPts val="500"/>
              </a:spcBef>
              <a:spcAft>
                <a:spcPts val="500"/>
              </a:spcAft>
            </a:pPr>
            <a:r>
              <a:rPr lang="en-US" sz="1800" dirty="0"/>
              <a:t>Belt-driven tools were common and there was little regard for health and safety, as most of the components were unguarded.</a:t>
            </a:r>
          </a:p>
          <a:p>
            <a:pPr marL="0" lvl="0" indent="0" algn="l" rtl="0">
              <a:spcBef>
                <a:spcPts val="0"/>
              </a:spcBef>
              <a:spcAft>
                <a:spcPts val="0"/>
              </a:spcAft>
              <a:buNone/>
            </a:pPr>
            <a:endParaRPr sz="1800" dirty="0"/>
          </a:p>
        </p:txBody>
      </p:sp>
      <p:sp>
        <p:nvSpPr>
          <p:cNvPr id="3" name="TextBox 2">
            <a:extLst>
              <a:ext uri="{FF2B5EF4-FFF2-40B4-BE49-F238E27FC236}">
                <a16:creationId xmlns:a16="http://schemas.microsoft.com/office/drawing/2014/main" id="{C454AA80-90E2-2DD7-4ED1-FB48680FF7CB}"/>
              </a:ext>
            </a:extLst>
          </p:cNvPr>
          <p:cNvSpPr txBox="1"/>
          <p:nvPr/>
        </p:nvSpPr>
        <p:spPr>
          <a:xfrm>
            <a:off x="5227163" y="3429000"/>
            <a:ext cx="2483963" cy="584775"/>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dirty="0">
                <a:solidFill>
                  <a:schemeClr val="dk1"/>
                </a:solidFill>
                <a:hlinkClick r:id="rId3"/>
              </a:rPr>
              <a:t>Click here for an example image!</a:t>
            </a:r>
            <a:endParaRPr lang="en-US" sz="9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D355-9760-59D7-A0A4-BB8862825114}"/>
              </a:ext>
            </a:extLst>
          </p:cNvPr>
          <p:cNvSpPr>
            <a:spLocks noGrp="1"/>
          </p:cNvSpPr>
          <p:nvPr>
            <p:ph type="title"/>
          </p:nvPr>
        </p:nvSpPr>
        <p:spPr>
          <a:xfrm>
            <a:off x="365760" y="999079"/>
            <a:ext cx="8412480"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E52D8B7A-4B05-8157-E71C-B6F3886CEB5C}"/>
              </a:ext>
            </a:extLst>
          </p:cNvPr>
          <p:cNvSpPr>
            <a:spLocks noGrp="1"/>
          </p:cNvSpPr>
          <p:nvPr>
            <p:ph type="body" idx="1"/>
          </p:nvPr>
        </p:nvSpPr>
        <p:spPr>
          <a:xfrm>
            <a:off x="457200" y="1320304"/>
            <a:ext cx="8229600" cy="3891056"/>
          </a:xfrm>
        </p:spPr>
        <p:txBody>
          <a:bodyPr/>
          <a:lstStyle/>
          <a:p>
            <a:pPr marL="225425" indent="-222250"/>
            <a:r>
              <a:rPr lang="en-GB" dirty="0"/>
              <a:t>Objectives</a:t>
            </a:r>
          </a:p>
          <a:p>
            <a:pPr marL="225425" indent="-222250">
              <a:buClr>
                <a:srgbClr val="0077E3"/>
              </a:buClr>
              <a:buSzPct val="100000"/>
              <a:buFont typeface="Arial" panose="020B0604020202020204" pitchFamily="34" charset="0"/>
              <a:buChar char="•"/>
            </a:pPr>
            <a:r>
              <a:rPr lang="en-GB" dirty="0"/>
              <a:t>Identify the materials and tools used in construction pre-1919</a:t>
            </a:r>
          </a:p>
          <a:p>
            <a:pPr marL="225425" indent="-222250">
              <a:buClr>
                <a:srgbClr val="0077E3"/>
              </a:buClr>
              <a:buSzPct val="100000"/>
              <a:buFont typeface="Arial" panose="020B0604020202020204" pitchFamily="34" charset="0"/>
              <a:buChar char="•"/>
            </a:pPr>
            <a:r>
              <a:rPr lang="en-GB" dirty="0"/>
              <a:t>Explain the techniques used in construction pre-1919</a:t>
            </a:r>
          </a:p>
          <a:p>
            <a:endParaRPr lang="en-GB" dirty="0"/>
          </a:p>
        </p:txBody>
      </p:sp>
    </p:spTree>
    <p:extLst>
      <p:ext uri="{BB962C8B-B14F-4D97-AF65-F5344CB8AC3E}">
        <p14:creationId xmlns:p14="http://schemas.microsoft.com/office/powerpoint/2010/main" val="2560177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machinery</a:t>
            </a:r>
            <a:endParaRPr dirty="0"/>
          </a:p>
        </p:txBody>
      </p:sp>
      <p:sp>
        <p:nvSpPr>
          <p:cNvPr id="140" name="Google Shape;140;p19"/>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Following the industrial revolution, although there were some machines they could not perform all tasks and were not widespread. Therefore, many tasks would still be done by hand, particularly in smaller companies. </a:t>
            </a:r>
            <a:endParaRPr sz="2000" dirty="0"/>
          </a:p>
          <a:p>
            <a:pPr marL="0" lvl="2" indent="0" algn="l" rtl="0">
              <a:lnSpc>
                <a:spcPct val="125000"/>
              </a:lnSpc>
              <a:spcBef>
                <a:spcPts val="1500"/>
              </a:spcBef>
              <a:spcAft>
                <a:spcPts val="0"/>
              </a:spcAft>
              <a:buNone/>
            </a:pPr>
            <a:r>
              <a:rPr lang="en-US" sz="2000" dirty="0"/>
              <a:t>Basic machines such as circular table saws, planers and band saws would have been common in workshops.</a:t>
            </a: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0"/>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of construction</a:t>
            </a:r>
            <a:endParaRPr dirty="0"/>
          </a:p>
        </p:txBody>
      </p:sp>
      <p:sp>
        <p:nvSpPr>
          <p:cNvPr id="34" name="Google Shape;34;p4"/>
          <p:cNvSpPr txBox="1">
            <a:spLocks noGrp="1"/>
          </p:cNvSpPr>
          <p:nvPr>
            <p:ph type="body" idx="1"/>
          </p:nvPr>
        </p:nvSpPr>
        <p:spPr>
          <a:xfrm>
            <a:off x="457200" y="1512000"/>
            <a:ext cx="8229600" cy="1531277"/>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Pre-1919, it was common for buildings to be built from either solid brick (normally one brick thick, often referred to as a 9-inch solid wall), stone or timber. These materials were often locally sourced.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905A68A4-5AC4-8F20-E12F-2DAE92EFC1E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93148" y="2932868"/>
            <a:ext cx="2090058" cy="2827132"/>
          </a:xfrm>
          <a:prstGeom prst="rect">
            <a:avLst/>
          </a:prstGeom>
        </p:spPr>
      </p:pic>
      <p:pic>
        <p:nvPicPr>
          <p:cNvPr id="5" name="Picture 4">
            <a:extLst>
              <a:ext uri="{FF2B5EF4-FFF2-40B4-BE49-F238E27FC236}">
                <a16:creationId xmlns:a16="http://schemas.microsoft.com/office/drawing/2014/main" id="{E6521754-3C24-C46E-6CB4-FF3C853E10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0794" y="3043277"/>
            <a:ext cx="1626292" cy="2606314"/>
          </a:xfrm>
          <a:prstGeom prst="rect">
            <a:avLst/>
          </a:prstGeom>
        </p:spPr>
      </p:pic>
      <p:pic>
        <p:nvPicPr>
          <p:cNvPr id="7" name="Picture 6">
            <a:extLst>
              <a:ext uri="{FF2B5EF4-FFF2-40B4-BE49-F238E27FC236}">
                <a16:creationId xmlns:a16="http://schemas.microsoft.com/office/drawing/2014/main" id="{4ECAAA82-EEF2-AF7C-F9B9-543BC079D28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90141" y="2996458"/>
            <a:ext cx="2699951" cy="269995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Vernacular buildings and lime</a:t>
            </a:r>
            <a:endParaRPr dirty="0"/>
          </a:p>
        </p:txBody>
      </p:sp>
      <p:sp>
        <p:nvSpPr>
          <p:cNvPr id="43" name="Google Shape;43;p5"/>
          <p:cNvSpPr txBox="1">
            <a:spLocks noGrp="1"/>
          </p:cNvSpPr>
          <p:nvPr>
            <p:ph type="body" idx="1"/>
          </p:nvPr>
        </p:nvSpPr>
        <p:spPr>
          <a:xfrm>
            <a:off x="457200" y="1512000"/>
            <a:ext cx="8276492"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Buildings before 1919 were built using vernacular (locally available) material, because transportation of materials only available in other areas was difficult. For example, areas of North Wales are well known for their slate quarries, so many of the older buildings in these areas are built from this material.</a:t>
            </a:r>
            <a:endParaRPr sz="1800" dirty="0"/>
          </a:p>
          <a:p>
            <a:pPr marL="0" lvl="2" indent="0" algn="l" rtl="0">
              <a:lnSpc>
                <a:spcPct val="125000"/>
              </a:lnSpc>
              <a:spcAft>
                <a:spcPts val="500"/>
              </a:spcAft>
              <a:buNone/>
            </a:pPr>
            <a:r>
              <a:rPr lang="en-US" sz="1800" dirty="0"/>
              <a:t>Portland cement was not invented until 1824, so buildings before this date, and for some time after, were built using lime mortar. Lime mortar is more permeable and breathable than cement, meaning that:</a:t>
            </a:r>
          </a:p>
          <a:p>
            <a:pPr marL="285750" lvl="2" indent="-238125" algn="l" rtl="0">
              <a:lnSpc>
                <a:spcPct val="125000"/>
              </a:lnSpc>
              <a:buClr>
                <a:srgbClr val="0077E3"/>
              </a:buClr>
              <a:buSzPct val="100000"/>
              <a:buFont typeface="Arial" panose="020B0604020202020204" pitchFamily="34" charset="0"/>
              <a:buChar char="•"/>
            </a:pPr>
            <a:r>
              <a:rPr lang="en-US" sz="1800" dirty="0"/>
              <a:t>it takes longer to set, but</a:t>
            </a:r>
          </a:p>
          <a:p>
            <a:pPr marL="285750" lvl="2" indent="-238125" algn="l" rtl="0">
              <a:lnSpc>
                <a:spcPct val="125000"/>
              </a:lnSpc>
              <a:buClr>
                <a:srgbClr val="0077E3"/>
              </a:buClr>
              <a:buSzPct val="100000"/>
              <a:buFont typeface="Arial" panose="020B0604020202020204" pitchFamily="34" charset="0"/>
              <a:buChar char="•"/>
            </a:pPr>
            <a:r>
              <a:rPr lang="en-US" sz="1800" dirty="0"/>
              <a:t>buildings dry out independently as moisture can pass through the mortar and plaster more easily. </a:t>
            </a:r>
          </a:p>
          <a:p>
            <a:pPr marL="0" lvl="2" indent="0" algn="l" rtl="0">
              <a:lnSpc>
                <a:spcPct val="125000"/>
              </a:lnSpc>
              <a:spcAft>
                <a:spcPts val="500"/>
              </a:spcAft>
              <a:buNone/>
            </a:pPr>
            <a:r>
              <a:rPr lang="en-US" sz="1800" dirty="0"/>
              <a:t>This was important, as buildings were not required to be damp-proofed until 1875. </a:t>
            </a: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frame</a:t>
            </a:r>
            <a:endParaRPr dirty="0"/>
          </a:p>
        </p:txBody>
      </p:sp>
      <p:sp>
        <p:nvSpPr>
          <p:cNvPr id="49" name="Google Shape;49;p6"/>
          <p:cNvSpPr txBox="1">
            <a:spLocks noGrp="1"/>
          </p:cNvSpPr>
          <p:nvPr>
            <p:ph type="body" idx="1"/>
          </p:nvPr>
        </p:nvSpPr>
        <p:spPr>
          <a:xfrm>
            <a:off x="457200" y="1512000"/>
            <a:ext cx="8170985" cy="2021149"/>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1800" dirty="0"/>
              <a:t>In addition to brick and stone, timber was used as it was still abundant throughout the UK. This was often called ‘post and beam construction’ as it consisted of frames of linked posts and beams. Carpenters built these frames and erected them to form the main supporting structure of the walls and roof.</a:t>
            </a:r>
            <a:endParaRPr sz="1800" dirty="0"/>
          </a:p>
        </p:txBody>
      </p:sp>
      <p:pic>
        <p:nvPicPr>
          <p:cNvPr id="3" name="Picture 2">
            <a:extLst>
              <a:ext uri="{FF2B5EF4-FFF2-40B4-BE49-F238E27FC236}">
                <a16:creationId xmlns:a16="http://schemas.microsoft.com/office/drawing/2014/main" id="{9CD61F09-0155-8348-ADA0-8A6F3FE26F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17989" y="3234687"/>
            <a:ext cx="3422822" cy="2444873"/>
          </a:xfrm>
          <a:prstGeom prst="rect">
            <a:avLst/>
          </a:prstGeom>
        </p:spPr>
      </p:pic>
      <p:sp>
        <p:nvSpPr>
          <p:cNvPr id="5" name="TextBox 4">
            <a:extLst>
              <a:ext uri="{FF2B5EF4-FFF2-40B4-BE49-F238E27FC236}">
                <a16:creationId xmlns:a16="http://schemas.microsoft.com/office/drawing/2014/main" id="{847E31D7-3E43-95C2-2E78-7D940B1F1FB5}"/>
              </a:ext>
            </a:extLst>
          </p:cNvPr>
          <p:cNvSpPr txBox="1"/>
          <p:nvPr/>
        </p:nvSpPr>
        <p:spPr>
          <a:xfrm>
            <a:off x="394783" y="3234687"/>
            <a:ext cx="4235832" cy="1097032"/>
          </a:xfrm>
          <a:prstGeom prst="rect">
            <a:avLst/>
          </a:prstGeom>
          <a:noFill/>
        </p:spPr>
        <p:txBody>
          <a:bodyPr wrap="square">
            <a:spAutoFit/>
          </a:bodyPr>
          <a:lstStyle/>
          <a:p>
            <a:pPr marL="0" lvl="2" indent="0" algn="l" rtl="0">
              <a:lnSpc>
                <a:spcPct val="125000"/>
              </a:lnSpc>
              <a:spcBef>
                <a:spcPts val="1000"/>
              </a:spcBef>
              <a:spcAft>
                <a:spcPts val="0"/>
              </a:spcAft>
              <a:buNone/>
            </a:pPr>
            <a:r>
              <a:rPr lang="en-US" sz="1800" dirty="0">
                <a:solidFill>
                  <a:schemeClr val="dk1"/>
                </a:solidFill>
              </a:rPr>
              <a:t>Traditional woodworking joints were used to hold the timber together; for the most part, only hand tools were used.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Carpentry tools</a:t>
            </a:r>
            <a:endParaRPr dirty="0"/>
          </a:p>
        </p:txBody>
      </p:sp>
      <p:sp>
        <p:nvSpPr>
          <p:cNvPr id="56" name="Google Shape;56;p7"/>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2000"/>
              </a:spcBef>
              <a:spcAft>
                <a:spcPts val="0"/>
              </a:spcAft>
              <a:buNone/>
            </a:pPr>
            <a:r>
              <a:rPr lang="en-US" dirty="0"/>
              <a:t>Pre-1919, joinery was a little different to today. Hand tools would have been used to complete nearly all tasks. A joiner’s tool set would have included:</a:t>
            </a:r>
            <a:endParaRPr dirty="0"/>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en-US" dirty="0"/>
              <a:t>measuring and marking tools</a:t>
            </a:r>
            <a:endParaRPr dirty="0"/>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en-US" dirty="0"/>
              <a:t>handsaws</a:t>
            </a:r>
            <a:endParaRPr dirty="0"/>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en-US" dirty="0"/>
              <a:t>hammers, mallets and chisels </a:t>
            </a:r>
            <a:endParaRPr dirty="0"/>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en-US" dirty="0"/>
              <a:t>hand drills and drill bits</a:t>
            </a:r>
            <a:endParaRPr dirty="0"/>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en-US" dirty="0"/>
              <a:t>range of planes for </a:t>
            </a:r>
            <a:r>
              <a:rPr lang="en-US" dirty="0" err="1"/>
              <a:t>mouldings</a:t>
            </a:r>
            <a:r>
              <a:rPr lang="en-US" dirty="0"/>
              <a:t>.</a:t>
            </a:r>
            <a:endParaRPr sz="1000" dirty="0"/>
          </a:p>
          <a:p>
            <a:pPr marL="0" lvl="0" indent="0" algn="l" rtl="0">
              <a:lnSpc>
                <a:spcPct val="120000"/>
              </a:lnSpc>
              <a:spcBef>
                <a:spcPts val="2000"/>
              </a:spcBef>
              <a:spcAft>
                <a:spcPts val="0"/>
              </a:spcAft>
              <a:buNone/>
            </a:pPr>
            <a:endParaRPr dirty="0"/>
          </a:p>
          <a:p>
            <a:pPr marL="0" lvl="2" indent="0" algn="l" rtl="0">
              <a:lnSpc>
                <a:spcPct val="125000"/>
              </a:lnSpc>
              <a:spcBef>
                <a:spcPts val="15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4C513162-A48F-3832-1DC6-DF92C2660E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62647" y="3163330"/>
            <a:ext cx="3074216" cy="244663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Sliding sash windows</a:t>
            </a:r>
            <a:endParaRPr dirty="0"/>
          </a:p>
        </p:txBody>
      </p:sp>
      <p:sp>
        <p:nvSpPr>
          <p:cNvPr id="63" name="Google Shape;63;p8"/>
          <p:cNvSpPr txBox="1">
            <a:spLocks noGrp="1"/>
          </p:cNvSpPr>
          <p:nvPr>
            <p:ph type="body" idx="1"/>
          </p:nvPr>
        </p:nvSpPr>
        <p:spPr>
          <a:xfrm>
            <a:off x="457201" y="1512000"/>
            <a:ext cx="3904734"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2000"/>
              </a:spcBef>
              <a:spcAft>
                <a:spcPts val="0"/>
              </a:spcAft>
              <a:buNone/>
            </a:pPr>
            <a:r>
              <a:rPr lang="en-US" dirty="0"/>
              <a:t>The traditional sliding sash window was originated from the Yorkshire sliding sash and developed into what we know today. It was traditionally made with hand tools and simple woodworking joints.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1F646C28-42AB-A89A-02E7-DF64383F99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8702" y="1726881"/>
            <a:ext cx="2105329" cy="3175686"/>
          </a:xfrm>
          <a:prstGeom prst="rect">
            <a:avLst/>
          </a:prstGeom>
        </p:spPr>
      </p:pic>
      <p:sp>
        <p:nvSpPr>
          <p:cNvPr id="4" name="TextBox 3">
            <a:extLst>
              <a:ext uri="{FF2B5EF4-FFF2-40B4-BE49-F238E27FC236}">
                <a16:creationId xmlns:a16="http://schemas.microsoft.com/office/drawing/2014/main" id="{6A8ECE7E-5C9C-C49F-04EC-C8D142E4391F}"/>
              </a:ext>
            </a:extLst>
          </p:cNvPr>
          <p:cNvSpPr txBox="1"/>
          <p:nvPr/>
        </p:nvSpPr>
        <p:spPr>
          <a:xfrm>
            <a:off x="897960" y="4699669"/>
            <a:ext cx="2771996" cy="646331"/>
          </a:xfrm>
          <a:prstGeom prst="rect">
            <a:avLst/>
          </a:prstGeom>
          <a:noFill/>
          <a:ln>
            <a:solidFill>
              <a:schemeClr val="tx1"/>
            </a:solidFill>
          </a:ln>
        </p:spPr>
        <p:txBody>
          <a:bodyPr wrap="square">
            <a:spAutoFit/>
          </a:bodyPr>
          <a:lstStyle/>
          <a:p>
            <a:pPr algn="ctr"/>
            <a:r>
              <a:rPr lang="en-US" sz="1800" dirty="0">
                <a:hlinkClick r:id="rId4"/>
              </a:rPr>
              <a:t>Take a look at another image here</a:t>
            </a:r>
            <a:endParaRPr lang="en-GB"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Sliding sash window</a:t>
            </a:r>
            <a:endParaRPr dirty="0"/>
          </a:p>
        </p:txBody>
      </p:sp>
      <p:sp>
        <p:nvSpPr>
          <p:cNvPr id="71" name="Google Shape;71;p9"/>
          <p:cNvSpPr txBox="1">
            <a:spLocks noGrp="1"/>
          </p:cNvSpPr>
          <p:nvPr>
            <p:ph type="body" idx="1"/>
          </p:nvPr>
        </p:nvSpPr>
        <p:spPr>
          <a:xfrm>
            <a:off x="457200" y="1512000"/>
            <a:ext cx="5387546"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sz="1800" dirty="0"/>
              <a:t>This type of window was simple and effective to manufacture and to use. </a:t>
            </a:r>
          </a:p>
          <a:p>
            <a:pPr marL="268288" lvl="0" indent="-220663" algn="l" rtl="0">
              <a:lnSpc>
                <a:spcPct val="120000"/>
              </a:lnSpc>
              <a:spcBef>
                <a:spcPts val="500"/>
              </a:spcBef>
              <a:buClr>
                <a:srgbClr val="0077E3"/>
              </a:buClr>
              <a:buSzPct val="100000"/>
              <a:buFont typeface="Arial" panose="020B0604020202020204" pitchFamily="34" charset="0"/>
              <a:buChar char="•"/>
            </a:pPr>
            <a:r>
              <a:rPr lang="en-US" sz="1800" dirty="0"/>
              <a:t>The sashes are connected to sash cords, which have weights tied to the end. </a:t>
            </a:r>
          </a:p>
          <a:p>
            <a:pPr marL="268288" lvl="0" indent="-220663" algn="l" rtl="0">
              <a:lnSpc>
                <a:spcPct val="120000"/>
              </a:lnSpc>
              <a:spcBef>
                <a:spcPts val="500"/>
              </a:spcBef>
              <a:buClr>
                <a:srgbClr val="0077E3"/>
              </a:buClr>
              <a:buSzPct val="100000"/>
              <a:buFont typeface="Arial" panose="020B0604020202020204" pitchFamily="34" charset="0"/>
              <a:buChar char="•"/>
            </a:pPr>
            <a:r>
              <a:rPr lang="en-US" sz="1800" dirty="0"/>
              <a:t>The chords run over pulleys which assist with lifting the sash. </a:t>
            </a:r>
          </a:p>
          <a:p>
            <a:pPr marL="268288" lvl="0" indent="-220663" algn="l" rtl="0">
              <a:lnSpc>
                <a:spcPct val="120000"/>
              </a:lnSpc>
              <a:spcBef>
                <a:spcPts val="500"/>
              </a:spcBef>
              <a:buClr>
                <a:srgbClr val="0077E3"/>
              </a:buClr>
              <a:buSzPct val="100000"/>
              <a:buFont typeface="Arial" panose="020B0604020202020204" pitchFamily="34" charset="0"/>
              <a:buChar char="•"/>
            </a:pPr>
            <a:r>
              <a:rPr lang="en-US" sz="1800" dirty="0"/>
              <a:t>The weights are hidden in the external box and are accessible through a small opening on the inside of the frame for maintenance purposes. </a:t>
            </a:r>
          </a:p>
          <a:p>
            <a:pPr marL="0" lvl="0" indent="0" algn="l" rtl="0">
              <a:lnSpc>
                <a:spcPct val="120000"/>
              </a:lnSpc>
              <a:spcBef>
                <a:spcPts val="500"/>
              </a:spcBef>
              <a:spcAft>
                <a:spcPts val="500"/>
              </a:spcAft>
              <a:buNone/>
            </a:pPr>
            <a:r>
              <a:rPr lang="en-US" sz="1800" dirty="0"/>
              <a:t>These types of windows tend to be draughty, and maintenance is more time-consuming than that of a standard casement window.</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1">
            <a:extLst>
              <a:ext uri="{FF2B5EF4-FFF2-40B4-BE49-F238E27FC236}">
                <a16:creationId xmlns:a16="http://schemas.microsoft.com/office/drawing/2014/main" id="{7D6A5225-CEEB-19FA-3C9E-F1F8AA8C3C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72552" y="2048157"/>
            <a:ext cx="2105329" cy="317568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Sliding sash window – components</a:t>
            </a:r>
            <a:endParaRPr dirty="0"/>
          </a:p>
        </p:txBody>
      </p:sp>
      <p:sp>
        <p:nvSpPr>
          <p:cNvPr id="78" name="Google Shape;78;p10"/>
          <p:cNvSpPr txBox="1">
            <a:spLocks noGrp="1"/>
          </p:cNvSpPr>
          <p:nvPr>
            <p:ph type="body" idx="1"/>
          </p:nvPr>
        </p:nvSpPr>
        <p:spPr>
          <a:xfrm>
            <a:off x="457199" y="1556800"/>
            <a:ext cx="7340885" cy="44292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dirty="0"/>
              <a:t>The components of sliding sash windows (see image on next slide) include some with unique names. </a:t>
            </a:r>
          </a:p>
          <a:p>
            <a:pPr marL="0" lvl="0" indent="0" algn="l" rtl="0">
              <a:lnSpc>
                <a:spcPct val="120000"/>
              </a:lnSpc>
              <a:spcBef>
                <a:spcPts val="500"/>
              </a:spcBef>
              <a:spcAft>
                <a:spcPts val="500"/>
              </a:spcAft>
              <a:buNone/>
            </a:pPr>
            <a:r>
              <a:rPr lang="en-US" dirty="0"/>
              <a:t>The design and manufacture of these windows was straightforward, matching the technology of the time. The processes have been adapted so that modern sliding sash windows comply with current building standards. </a:t>
            </a:r>
            <a:endParaRPr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1315</Words>
  <Application>Microsoft Office PowerPoint</Application>
  <PresentationFormat>On-screen Show (4:3)</PresentationFormat>
  <Paragraphs>300</Paragraphs>
  <Slides>21</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Times New Roman</vt:lpstr>
      <vt:lpstr>Default Design</vt:lpstr>
      <vt:lpstr>PowerPoint 1: Pre-1919 construction methods</vt:lpstr>
      <vt:lpstr>AIM: Examine changes in construction methods over time</vt:lpstr>
      <vt:lpstr>Methods of construction</vt:lpstr>
      <vt:lpstr>Vernacular buildings and lime</vt:lpstr>
      <vt:lpstr>Timber frame</vt:lpstr>
      <vt:lpstr>Carpentry tools</vt:lpstr>
      <vt:lpstr>Sliding sash windows</vt:lpstr>
      <vt:lpstr>Sliding sash window</vt:lpstr>
      <vt:lpstr>Sliding sash window – components</vt:lpstr>
      <vt:lpstr>Sliding sash window – components</vt:lpstr>
      <vt:lpstr>Sliding sash windows – construction</vt:lpstr>
      <vt:lpstr>Casement windows</vt:lpstr>
      <vt:lpstr>Casement windows – benefits</vt:lpstr>
      <vt:lpstr>Casement windows – manufacturing</vt:lpstr>
      <vt:lpstr>Casement windows – components</vt:lpstr>
      <vt:lpstr>Adhesives and glues</vt:lpstr>
      <vt:lpstr>Primer paint</vt:lpstr>
      <vt:lpstr>The industrial revolution</vt:lpstr>
      <vt:lpstr>Powered machines</vt:lpstr>
      <vt:lpstr>Traditional machinery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Pre-1919 Construction Methods</dc:title>
  <dc:creator>Fix it up</dc:creator>
  <cp:lastModifiedBy>Claire Brooks</cp:lastModifiedBy>
  <cp:revision>10</cp:revision>
  <dcterms:modified xsi:type="dcterms:W3CDTF">2023-10-02T15:11:32Z</dcterms:modified>
</cp:coreProperties>
</file>