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8"/>
  </p:notes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604D09-41DF-5F41-B284-D4A452DC3D36}" v="1" dt="2023-09-07T13:44:01.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36"/>
    <p:restoredTop sz="81875" autoAdjust="0"/>
  </p:normalViewPr>
  <p:slideViewPr>
    <p:cSldViewPr snapToGrid="0">
      <p:cViewPr varScale="1">
        <p:scale>
          <a:sx n="54" d="100"/>
          <a:sy n="54" d="100"/>
        </p:scale>
        <p:origin x="1948" y="6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6604D09-41DF-5F41-B284-D4A452DC3D36}"/>
    <pc:docChg chg="custSel modSld">
      <pc:chgData name="Aidan Gill" userId="4c4c45df-46bd-4f72-99d7-b75b1ee2b5e7" providerId="ADAL" clId="{66604D09-41DF-5F41-B284-D4A452DC3D36}" dt="2023-09-08T11:19:25.884" v="25"/>
      <pc:docMkLst>
        <pc:docMk/>
      </pc:docMkLst>
      <pc:sldChg chg="modSp mod">
        <pc:chgData name="Aidan Gill" userId="4c4c45df-46bd-4f72-99d7-b75b1ee2b5e7" providerId="ADAL" clId="{66604D09-41DF-5F41-B284-D4A452DC3D36}" dt="2023-09-07T11:55:40.282" v="0" actId="20577"/>
        <pc:sldMkLst>
          <pc:docMk/>
          <pc:sldMk cId="0" sldId="256"/>
        </pc:sldMkLst>
        <pc:spChg chg="mod">
          <ac:chgData name="Aidan Gill" userId="4c4c45df-46bd-4f72-99d7-b75b1ee2b5e7" providerId="ADAL" clId="{66604D09-41DF-5F41-B284-D4A452DC3D36}" dt="2023-09-07T11:55:40.282" v="0" actId="20577"/>
          <ac:spMkLst>
            <pc:docMk/>
            <pc:sldMk cId="0" sldId="256"/>
            <ac:spMk id="28" creationId="{00000000-0000-0000-0000-000000000000}"/>
          </ac:spMkLst>
        </pc:spChg>
      </pc:sldChg>
      <pc:sldChg chg="modSp mod">
        <pc:chgData name="Aidan Gill" userId="4c4c45df-46bd-4f72-99d7-b75b1ee2b5e7" providerId="ADAL" clId="{66604D09-41DF-5F41-B284-D4A452DC3D36}" dt="2023-09-07T11:57:39.910" v="1" actId="255"/>
        <pc:sldMkLst>
          <pc:docMk/>
          <pc:sldMk cId="0" sldId="257"/>
        </pc:sldMkLst>
        <pc:spChg chg="mod">
          <ac:chgData name="Aidan Gill" userId="4c4c45df-46bd-4f72-99d7-b75b1ee2b5e7" providerId="ADAL" clId="{66604D09-41DF-5F41-B284-D4A452DC3D36}" dt="2023-09-07T11:57:39.910" v="1" actId="255"/>
          <ac:spMkLst>
            <pc:docMk/>
            <pc:sldMk cId="0" sldId="257"/>
            <ac:spMk id="34" creationId="{00000000-0000-0000-0000-000000000000}"/>
          </ac:spMkLst>
        </pc:spChg>
      </pc:sldChg>
      <pc:sldChg chg="modSp mod">
        <pc:chgData name="Aidan Gill" userId="4c4c45df-46bd-4f72-99d7-b75b1ee2b5e7" providerId="ADAL" clId="{66604D09-41DF-5F41-B284-D4A452DC3D36}" dt="2023-09-08T10:28:04.339" v="16" actId="179"/>
        <pc:sldMkLst>
          <pc:docMk/>
          <pc:sldMk cId="0" sldId="258"/>
        </pc:sldMkLst>
        <pc:spChg chg="mod">
          <ac:chgData name="Aidan Gill" userId="4c4c45df-46bd-4f72-99d7-b75b1ee2b5e7" providerId="ADAL" clId="{66604D09-41DF-5F41-B284-D4A452DC3D36}" dt="2023-09-08T10:28:04.339" v="16" actId="179"/>
          <ac:spMkLst>
            <pc:docMk/>
            <pc:sldMk cId="0" sldId="258"/>
            <ac:spMk id="43" creationId="{00000000-0000-0000-0000-000000000000}"/>
          </ac:spMkLst>
        </pc:spChg>
      </pc:sldChg>
      <pc:sldChg chg="addSp modSp mod">
        <pc:chgData name="Aidan Gill" userId="4c4c45df-46bd-4f72-99d7-b75b1ee2b5e7" providerId="ADAL" clId="{66604D09-41DF-5F41-B284-D4A452DC3D36}" dt="2023-09-07T13:45:04.692" v="10" actId="1076"/>
        <pc:sldMkLst>
          <pc:docMk/>
          <pc:sldMk cId="0" sldId="259"/>
        </pc:sldMkLst>
        <pc:spChg chg="add mod">
          <ac:chgData name="Aidan Gill" userId="4c4c45df-46bd-4f72-99d7-b75b1ee2b5e7" providerId="ADAL" clId="{66604D09-41DF-5F41-B284-D4A452DC3D36}" dt="2023-09-07T13:45:01.045" v="9" actId="14100"/>
          <ac:spMkLst>
            <pc:docMk/>
            <pc:sldMk cId="0" sldId="259"/>
            <ac:spMk id="3" creationId="{48A30A99-96CA-AE2F-238D-131163FCDF0E}"/>
          </ac:spMkLst>
        </pc:spChg>
        <pc:spChg chg="mod">
          <ac:chgData name="Aidan Gill" userId="4c4c45df-46bd-4f72-99d7-b75b1ee2b5e7" providerId="ADAL" clId="{66604D09-41DF-5F41-B284-D4A452DC3D36}" dt="2023-09-07T13:43:55.264" v="2" actId="21"/>
          <ac:spMkLst>
            <pc:docMk/>
            <pc:sldMk cId="0" sldId="259"/>
            <ac:spMk id="49" creationId="{00000000-0000-0000-0000-000000000000}"/>
          </ac:spMkLst>
        </pc:spChg>
        <pc:picChg chg="mod">
          <ac:chgData name="Aidan Gill" userId="4c4c45df-46bd-4f72-99d7-b75b1ee2b5e7" providerId="ADAL" clId="{66604D09-41DF-5F41-B284-D4A452DC3D36}" dt="2023-09-07T13:45:04.692" v="10" actId="1076"/>
          <ac:picMkLst>
            <pc:docMk/>
            <pc:sldMk cId="0" sldId="259"/>
            <ac:picMk id="2" creationId="{FA13102D-B101-EF1C-3610-738008C48196}"/>
          </ac:picMkLst>
        </pc:picChg>
      </pc:sldChg>
      <pc:sldChg chg="modSp mod">
        <pc:chgData name="Aidan Gill" userId="4c4c45df-46bd-4f72-99d7-b75b1ee2b5e7" providerId="ADAL" clId="{66604D09-41DF-5F41-B284-D4A452DC3D36}" dt="2023-09-08T10:28:15.740" v="18" actId="179"/>
        <pc:sldMkLst>
          <pc:docMk/>
          <pc:sldMk cId="0" sldId="260"/>
        </pc:sldMkLst>
        <pc:spChg chg="mod">
          <ac:chgData name="Aidan Gill" userId="4c4c45df-46bd-4f72-99d7-b75b1ee2b5e7" providerId="ADAL" clId="{66604D09-41DF-5F41-B284-D4A452DC3D36}" dt="2023-09-08T10:28:15.740" v="18" actId="179"/>
          <ac:spMkLst>
            <pc:docMk/>
            <pc:sldMk cId="0" sldId="260"/>
            <ac:spMk id="56" creationId="{00000000-0000-0000-0000-000000000000}"/>
          </ac:spMkLst>
        </pc:spChg>
      </pc:sldChg>
      <pc:sldChg chg="modSp mod">
        <pc:chgData name="Aidan Gill" userId="4c4c45df-46bd-4f72-99d7-b75b1ee2b5e7" providerId="ADAL" clId="{66604D09-41DF-5F41-B284-D4A452DC3D36}" dt="2023-09-08T10:28:25.480" v="20" actId="179"/>
        <pc:sldMkLst>
          <pc:docMk/>
          <pc:sldMk cId="0" sldId="261"/>
        </pc:sldMkLst>
        <pc:spChg chg="mod">
          <ac:chgData name="Aidan Gill" userId="4c4c45df-46bd-4f72-99d7-b75b1ee2b5e7" providerId="ADAL" clId="{66604D09-41DF-5F41-B284-D4A452DC3D36}" dt="2023-09-08T10:28:25.480" v="20" actId="179"/>
          <ac:spMkLst>
            <pc:docMk/>
            <pc:sldMk cId="0" sldId="261"/>
            <ac:spMk id="63" creationId="{00000000-0000-0000-0000-000000000000}"/>
          </ac:spMkLst>
        </pc:spChg>
      </pc:sldChg>
      <pc:sldChg chg="modNotesTx">
        <pc:chgData name="Aidan Gill" userId="4c4c45df-46bd-4f72-99d7-b75b1ee2b5e7" providerId="ADAL" clId="{66604D09-41DF-5F41-B284-D4A452DC3D36}" dt="2023-09-08T11:19:25.884" v="25"/>
        <pc:sldMkLst>
          <pc:docMk/>
          <pc:sldMk cId="0" sldId="264"/>
        </pc:sldMkLst>
      </pc:sldChg>
      <pc:sldChg chg="delSp mod">
        <pc:chgData name="Aidan Gill" userId="4c4c45df-46bd-4f72-99d7-b75b1ee2b5e7" providerId="ADAL" clId="{66604D09-41DF-5F41-B284-D4A452DC3D36}" dt="2023-09-08T10:43:57.809" v="21" actId="478"/>
        <pc:sldMkLst>
          <pc:docMk/>
          <pc:sldMk cId="0" sldId="267"/>
        </pc:sldMkLst>
        <pc:spChg chg="del">
          <ac:chgData name="Aidan Gill" userId="4c4c45df-46bd-4f72-99d7-b75b1ee2b5e7" providerId="ADAL" clId="{66604D09-41DF-5F41-B284-D4A452DC3D36}" dt="2023-09-08T10:43:57.809" v="21" actId="478"/>
          <ac:spMkLst>
            <pc:docMk/>
            <pc:sldMk cId="0" sldId="267"/>
            <ac:spMk id="2" creationId="{8A1538F8-CEB2-EAD6-A048-B47DA285236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hestofbooks.com/architecture/Cyclopedia-Carpentry-Building-1-3/Trussed-Partitions.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inspectapedia.com/interiors/Wood_Lath_Plaster_Ceilings_Walls.ph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dontai.com/wp/2019/06/12/scarf-joint-for-wood-elegance-and-strength/" TargetMode="External"/><Relationship Id="rId4" Type="http://schemas.openxmlformats.org/officeDocument/2006/relationships/hyperlink" Target="https://www.vermonttimberworks.com/learn/timber-frame-joinery/traditional/"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d50fd92a7_0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9" name="Google Shape;89;g25d50fd92a7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US" sz="1200" dirty="0"/>
          </a:p>
          <a:p>
            <a:pPr marL="0" lvl="0" indent="0" algn="l" rtl="0">
              <a:spcBef>
                <a:spcPts val="360"/>
              </a:spcBef>
              <a:spcAft>
                <a:spcPts val="0"/>
              </a:spcAft>
              <a:buNone/>
            </a:pPr>
            <a:endParaRPr dirty="0"/>
          </a:p>
        </p:txBody>
      </p:sp>
      <p:sp>
        <p:nvSpPr>
          <p:cNvPr id="96" name="Google Shape;9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d50fd92a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hlinkClick r:id="rId3"/>
              </a:rPr>
              <a:t>https://chestofbooks.com/architecture/Cyclopedia-Carpentry-Building-1-3/Trussed-Partitions.html</a:t>
            </a:r>
            <a:endParaRPr dirty="0"/>
          </a:p>
        </p:txBody>
      </p:sp>
      <p:sp>
        <p:nvSpPr>
          <p:cNvPr id="104" name="Google Shape;104;g25d50fd92a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800" dirty="0">
                <a:solidFill>
                  <a:srgbClr val="0000FF"/>
                </a:solidFill>
                <a:effectLst/>
                <a:latin typeface="Calibri" panose="020F0502020204030204" pitchFamily="34" charset="0"/>
                <a:ea typeface="Calibri" panose="020F0502020204030204" pitchFamily="34" charset="0"/>
              </a:rPr>
              <a:t>Image of plaster covering partition wall - </a:t>
            </a:r>
            <a:r>
              <a:rPr lang="en-US" sz="1800" u="sng" dirty="0">
                <a:solidFill>
                  <a:schemeClr val="hlink"/>
                </a:solidFill>
                <a:hlinkClick r:id="rId3"/>
              </a:rPr>
              <a:t>https://inspectapedia.com/interiors/Wood_Lath_Plaster_Ceilings_Walls.php</a:t>
            </a:r>
            <a:endParaRPr lang="en-US" sz="1800" u="sng" dirty="0">
              <a:solidFill>
                <a:schemeClr val="hlink"/>
              </a:solidFill>
            </a:endParaRP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800" dirty="0">
                <a:solidFill>
                  <a:srgbClr val="0000FF"/>
                </a:solidFill>
                <a:effectLst/>
                <a:latin typeface="Calibri" panose="020F0502020204030204" pitchFamily="34" charset="0"/>
                <a:ea typeface="Calibri" panose="020F0502020204030204" pitchFamily="34" charset="0"/>
              </a:rPr>
              <a:t>Inspect</a:t>
            </a:r>
            <a:r>
              <a:rPr lang="en-GB" sz="1800" dirty="0">
                <a:solidFill>
                  <a:srgbClr val="FF0000"/>
                </a:solidFill>
                <a:effectLst/>
                <a:latin typeface="Calibri" panose="020F0502020204030204" pitchFamily="34" charset="0"/>
                <a:ea typeface="Calibri" panose="020F0502020204030204" pitchFamily="34" charset="0"/>
              </a:rPr>
              <a:t>A</a:t>
            </a:r>
            <a:r>
              <a:rPr lang="en-GB" sz="1800" dirty="0">
                <a:solidFill>
                  <a:srgbClr val="0000FF"/>
                </a:solidFill>
                <a:effectLst/>
                <a:latin typeface="Calibri" panose="020F0502020204030204" pitchFamily="34" charset="0"/>
                <a:ea typeface="Calibri" panose="020F0502020204030204" pitchFamily="34" charset="0"/>
              </a:rPr>
              <a:t>Pedia.com</a:t>
            </a:r>
            <a:r>
              <a:rPr lang="en-GB" sz="1800" i="1" dirty="0">
                <a:effectLst/>
                <a:latin typeface="Arial" panose="020B0604020202020204" pitchFamily="34" charset="0"/>
                <a:ea typeface="Calibri" panose="020F0502020204030204" pitchFamily="34" charset="0"/>
              </a:rPr>
              <a:t> who contributed images or other material to this article is an independent publisher of building, environmental, and forensic inspection, diagnosis, and repair information for the public - InspectApedia.com has no business nor financial connection with any manufacturer or service provider discussed at that website nor here.</a:t>
            </a:r>
            <a:endParaRPr dirty="0"/>
          </a:p>
        </p:txBody>
      </p:sp>
      <p:sp>
        <p:nvSpPr>
          <p:cNvPr id="111" name="Google Shape;11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sz="1200" u="sng" dirty="0">
                <a:solidFill>
                  <a:schemeClr val="hlink"/>
                </a:solidFill>
                <a:hlinkClick r:id="rId3"/>
              </a:rPr>
              <a:t>https://www.woodsmith.com/article/loose-wedge-mortise-tenon-joints-basic-tusk-tenon/</a:t>
            </a:r>
          </a:p>
          <a:p>
            <a:pPr marL="0" lvl="0" indent="0" algn="l" rtl="0">
              <a:lnSpc>
                <a:spcPct val="120000"/>
              </a:lnSpc>
              <a:spcBef>
                <a:spcPts val="0"/>
              </a:spcBef>
              <a:spcAft>
                <a:spcPts val="0"/>
              </a:spcAft>
              <a:buNone/>
            </a:pPr>
            <a:r>
              <a:rPr lang="en-US" sz="1200" u="sng" dirty="0">
                <a:solidFill>
                  <a:schemeClr val="hlink"/>
                </a:solidFill>
                <a:hlinkClick r:id="rId4"/>
              </a:rPr>
              <a:t>https://www.vermonttimberworks.com/learn/timber-frame-joinery/traditional/</a:t>
            </a:r>
            <a:endParaRPr lang="en-US" sz="1200" dirty="0"/>
          </a:p>
          <a:p>
            <a:pPr marL="0" lvl="0" indent="0" algn="l" rtl="0">
              <a:lnSpc>
                <a:spcPct val="120000"/>
              </a:lnSpc>
              <a:spcBef>
                <a:spcPts val="0"/>
              </a:spcBef>
              <a:spcAft>
                <a:spcPts val="0"/>
              </a:spcAft>
              <a:buNone/>
            </a:pPr>
            <a:r>
              <a:rPr lang="en-US" sz="1200" u="sng" dirty="0">
                <a:solidFill>
                  <a:schemeClr val="hlink"/>
                </a:solidFill>
                <a:hlinkClick r:id="rId5"/>
              </a:rPr>
              <a:t>https://dontai.com/wp/2019/06/12/scarf-joint-for-wood-elegance-and-strength/</a:t>
            </a:r>
            <a:endParaRPr lang="en-US" sz="1200" dirty="0"/>
          </a:p>
          <a:p>
            <a:pPr marL="0" lvl="0" indent="0" algn="l" rtl="0">
              <a:lnSpc>
                <a:spcPct val="120000"/>
              </a:lnSpc>
              <a:spcBef>
                <a:spcPts val="0"/>
              </a:spcBef>
              <a:spcAft>
                <a:spcPts val="0"/>
              </a:spcAft>
              <a:buNone/>
            </a:pPr>
            <a:r>
              <a:rPr lang="en-US" sz="1200" u="sng" dirty="0">
                <a:solidFill>
                  <a:schemeClr val="hlink"/>
                </a:solidFill>
                <a:hlinkClick r:id="rId6"/>
              </a:rPr>
              <a:t>https://www.popularwoodworking.com/techniques/nails-for-woodworking/</a:t>
            </a:r>
            <a:endParaRPr lang="en-US" sz="1200" dirty="0"/>
          </a:p>
          <a:p>
            <a:pPr marL="0" lvl="0" indent="0" algn="l" rtl="0">
              <a:spcBef>
                <a:spcPts val="360"/>
              </a:spcBef>
              <a:spcAft>
                <a:spcPts val="0"/>
              </a:spcAft>
              <a:buNone/>
            </a:pPr>
            <a:endParaRPr dirty="0"/>
          </a:p>
        </p:txBody>
      </p:sp>
      <p:sp>
        <p:nvSpPr>
          <p:cNvPr id="119" name="Google Shape;11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3" name="Google Shape;13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 name="Google Shape;6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US" dirty="0"/>
          </a:p>
        </p:txBody>
      </p:sp>
      <p:sp>
        <p:nvSpPr>
          <p:cNvPr id="66" name="Google Shape;66;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dirty="0">
                <a:hlinkClick r:id="rId3"/>
              </a:rPr>
              <a:t>https://fet.uwe.ac.uk/conweb/house_ages/elements/section3.htm</a:t>
            </a:r>
            <a:endParaRPr dirty="0"/>
          </a:p>
        </p:txBody>
      </p:sp>
      <p:sp>
        <p:nvSpPr>
          <p:cNvPr id="75" name="Google Shape;7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5d50fd92a7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https://</a:t>
            </a:r>
            <a:r>
              <a:rPr lang="en-GB" dirty="0" err="1"/>
              <a:t>www.youtube.com</a:t>
            </a:r>
            <a:r>
              <a:rPr lang="en-GB" dirty="0"/>
              <a:t>/</a:t>
            </a:r>
            <a:r>
              <a:rPr lang="en-GB" dirty="0" err="1"/>
              <a:t>watch?v</a:t>
            </a:r>
            <a:r>
              <a:rPr lang="en-GB" dirty="0"/>
              <a:t>=5ORTBR2uQ3Y&amp;t=282s&amp;ab_channel=</a:t>
            </a:r>
            <a:r>
              <a:rPr lang="en-GB" dirty="0" err="1"/>
              <a:t>FrenchFarmhouseDiaries</a:t>
            </a:r>
            <a:endParaRPr lang="en-GB" dirty="0"/>
          </a:p>
          <a:p>
            <a:pPr marL="0" lvl="0" indent="0" algn="l" rtl="0">
              <a:spcBef>
                <a:spcPts val="360"/>
              </a:spcBef>
              <a:spcAft>
                <a:spcPts val="0"/>
              </a:spcAft>
              <a:buNone/>
            </a:pPr>
            <a:r>
              <a:rPr lang="en-GB" dirty="0"/>
              <a:t>https://www.youtube.com/watch?v=w4hP6A68IFE&amp;ab_channel=WoodByWrightASMR</a:t>
            </a:r>
            <a:endParaRPr dirty="0"/>
          </a:p>
        </p:txBody>
      </p:sp>
      <p:sp>
        <p:nvSpPr>
          <p:cNvPr id="83" name="Google Shape;83;g25d50fd92a7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GB"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 </a:t>
            </a:r>
            <a:endParaRPr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16</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5ORTBR2uQ3Y&amp;t=282s&amp;ab_channel=FrenchFarmhouseDiari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www.amsd.co.uk/services/timber/KingPostTrusses.php" TargetMode="External"/><Relationship Id="rId5" Type="http://schemas.openxmlformats.org/officeDocument/2006/relationships/hyperlink" Target="https://fet.uwe.ac.uk/conweb/house_ages/elements/section3.htm" TargetMode="External"/><Relationship Id="rId4" Type="http://schemas.openxmlformats.org/officeDocument/2006/relationships/hyperlink" Target="https://www.youtube.com/watch?v=w4hP6A68IFE&amp;ab_channel=WoodByWrightASMR"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chestofbooks.com/"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hyperlink" Target="http://www.amsd.co.uk/services/timber/KingPostTrusses.ph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www.vermonttimberworks.com/learn/timber-frame-joinery/traditional/" TargetMode="External"/><Relationship Id="rId4" Type="http://schemas.openxmlformats.org/officeDocument/2006/relationships/hyperlink" Target="http://www.amsd.co.uk/services/timber/KingPostTrusses.ph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s://slideplayer.com/slide/1321142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7" Type="http://schemas.openxmlformats.org/officeDocument/2006/relationships/hyperlink" Target="https://commons.wikimedia.org/wiki/File:Trad-queen-post.pn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hyperlink" Target="https://fet.uwe.ac.uk/conweb/house_ages/elements/section3.htm" TargetMode="Externa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1: Pre-1919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86" name="Google Shape;86;p11"/>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2000"/>
              </a:spcBef>
              <a:spcAft>
                <a:spcPts val="0"/>
              </a:spcAft>
              <a:buNone/>
            </a:pPr>
            <a:r>
              <a:rPr lang="en-US" dirty="0"/>
              <a:t>Mortice and tenon joints were used on oak trusses to join all of the components together. It is rare for any fixings other than wooden pegs to have been used. The joints were normally drawbore dowelled and that is where the pegs were placed to pull the joint tight.  </a:t>
            </a:r>
            <a:endParaRPr dirty="0"/>
          </a:p>
          <a:p>
            <a:pPr marL="0" lvl="0" indent="0" algn="l" rtl="0">
              <a:lnSpc>
                <a:spcPct val="133333"/>
              </a:lnSpc>
              <a:spcBef>
                <a:spcPts val="2000"/>
              </a:spcBef>
              <a:spcAft>
                <a:spcPts val="0"/>
              </a:spcAft>
              <a:buNone/>
            </a:pPr>
            <a:r>
              <a:rPr lang="en-US" u="sng" dirty="0">
                <a:solidFill>
                  <a:schemeClr val="hlink"/>
                </a:solidFill>
                <a:hlinkClick r:id="rId3"/>
              </a:rPr>
              <a:t>Watch this video on how to make an oak truss</a:t>
            </a:r>
            <a:r>
              <a:rPr lang="en-US" u="sng" dirty="0">
                <a:solidFill>
                  <a:schemeClr val="hlink"/>
                </a:solidFill>
              </a:rPr>
              <a:t>.</a:t>
            </a:r>
            <a:endParaRPr dirty="0"/>
          </a:p>
          <a:p>
            <a:pPr marL="0" lvl="0" indent="0" algn="l" rtl="0">
              <a:lnSpc>
                <a:spcPct val="133333"/>
              </a:lnSpc>
              <a:spcBef>
                <a:spcPts val="2000"/>
              </a:spcBef>
              <a:spcAft>
                <a:spcPts val="0"/>
              </a:spcAft>
              <a:buNone/>
            </a:pPr>
            <a:r>
              <a:rPr lang="en-US" u="sng" dirty="0">
                <a:solidFill>
                  <a:schemeClr val="hlink"/>
                </a:solidFill>
                <a:hlinkClick r:id="rId4"/>
              </a:rPr>
              <a:t>Click here for another video on a drawbore</a:t>
            </a:r>
            <a:r>
              <a:rPr lang="en-US" u="sng" dirty="0">
                <a:solidFill>
                  <a:schemeClr val="hlink"/>
                </a:solidFill>
              </a:rPr>
              <a:t>!</a:t>
            </a:r>
            <a:endParaRPr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5"/>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6"/>
            </a:endParaRPr>
          </a:p>
          <a:p>
            <a:pPr marL="0" lvl="0" indent="0" algn="l" rtl="0">
              <a:lnSpc>
                <a:spcPct val="120000"/>
              </a:lnSpc>
              <a:spcBef>
                <a:spcPts val="0"/>
              </a:spcBef>
              <a:spcAft>
                <a:spcPts val="0"/>
              </a:spcAft>
              <a:buNone/>
            </a:pPr>
            <a:endParaRPr sz="1000" u="sng" dirty="0">
              <a:solidFill>
                <a:schemeClr val="hlink"/>
              </a:solidFill>
              <a:hlinkClick r:id="rId6"/>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92" name="Google Shape;92;p12"/>
          <p:cNvSpPr txBox="1">
            <a:spLocks noGrp="1"/>
          </p:cNvSpPr>
          <p:nvPr>
            <p:ph type="body" idx="1"/>
          </p:nvPr>
        </p:nvSpPr>
        <p:spPr>
          <a:xfrm>
            <a:off x="457199" y="1512000"/>
            <a:ext cx="3608173"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Trusses like these were placed on the external walls. A ridge beam and purlins sat on top of the truss or several trusses, depending on the size of the building. The carpenter hand cut each rafter and fixed it to the wall plate, purlin and ridge. The roof was then battened and covered.</a:t>
            </a:r>
            <a:endParaRPr sz="1800" dirty="0"/>
          </a:p>
          <a:p>
            <a:pPr marL="0" lvl="0" indent="0" algn="l" rtl="0">
              <a:lnSpc>
                <a:spcPct val="133333"/>
              </a:lnSpc>
              <a:spcBef>
                <a:spcPts val="2000"/>
              </a:spcBef>
              <a:spcAft>
                <a:spcPts val="0"/>
              </a:spcAft>
              <a:buNone/>
            </a:pPr>
            <a:endParaRPr sz="9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CE229B8B-228A-DC92-AE24-5FD1419B50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29947" y="1390500"/>
            <a:ext cx="3288444" cy="43845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9" name="Google Shape;99;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Bressummers and lintels</a:t>
            </a:r>
            <a:endParaRPr dirty="0"/>
          </a:p>
        </p:txBody>
      </p:sp>
      <p:sp>
        <p:nvSpPr>
          <p:cNvPr id="100" name="Google Shape;100;p13"/>
          <p:cNvSpPr txBox="1">
            <a:spLocks noGrp="1"/>
          </p:cNvSpPr>
          <p:nvPr>
            <p:ph type="body" idx="1"/>
          </p:nvPr>
        </p:nvSpPr>
        <p:spPr>
          <a:xfrm>
            <a:off x="457200" y="1448421"/>
            <a:ext cx="5463540" cy="1855663"/>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A bressummer is a large piece of timber used in timber framing to support the walls above it. They often span large distances. Wooden lintels are large timber sections used above openings such as windows and doors.</a:t>
            </a:r>
            <a:endParaRPr sz="1000" dirty="0"/>
          </a:p>
        </p:txBody>
      </p:sp>
      <p:pic>
        <p:nvPicPr>
          <p:cNvPr id="3" name="Picture 2">
            <a:extLst>
              <a:ext uri="{FF2B5EF4-FFF2-40B4-BE49-F238E27FC236}">
                <a16:creationId xmlns:a16="http://schemas.microsoft.com/office/drawing/2014/main" id="{25382315-16C8-9298-7B10-0441ACB93C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0931" y="3905774"/>
            <a:ext cx="2783494" cy="1855663"/>
          </a:xfrm>
          <a:prstGeom prst="rect">
            <a:avLst/>
          </a:prstGeom>
        </p:spPr>
      </p:pic>
      <p:sp>
        <p:nvSpPr>
          <p:cNvPr id="6" name="TextBox 5">
            <a:extLst>
              <a:ext uri="{FF2B5EF4-FFF2-40B4-BE49-F238E27FC236}">
                <a16:creationId xmlns:a16="http://schemas.microsoft.com/office/drawing/2014/main" id="{554DC1BA-3A6B-9CCC-9928-9E7018DC2C28}"/>
              </a:ext>
            </a:extLst>
          </p:cNvPr>
          <p:cNvSpPr txBox="1"/>
          <p:nvPr/>
        </p:nvSpPr>
        <p:spPr>
          <a:xfrm>
            <a:off x="371187" y="3361917"/>
            <a:ext cx="2625027" cy="1526508"/>
          </a:xfrm>
          <a:prstGeom prst="rect">
            <a:avLst/>
          </a:prstGeom>
          <a:noFill/>
        </p:spPr>
        <p:txBody>
          <a:bodyPr wrap="square">
            <a:spAutoFit/>
          </a:bodyPr>
          <a:lstStyle/>
          <a:p>
            <a:pPr marL="0" lvl="0" indent="0" algn="l" rtl="0">
              <a:lnSpc>
                <a:spcPct val="133333"/>
              </a:lnSpc>
              <a:spcBef>
                <a:spcPts val="2000"/>
              </a:spcBef>
              <a:spcAft>
                <a:spcPts val="0"/>
              </a:spcAft>
              <a:buNone/>
            </a:pPr>
            <a:r>
              <a:rPr lang="en-US" sz="1800" dirty="0">
                <a:solidFill>
                  <a:schemeClr val="dk1"/>
                </a:solidFill>
              </a:rPr>
              <a:t>Normally the longer the span, the larger the section of timber that is needed.</a:t>
            </a:r>
          </a:p>
        </p:txBody>
      </p:sp>
      <p:pic>
        <p:nvPicPr>
          <p:cNvPr id="8" name="Picture 7">
            <a:extLst>
              <a:ext uri="{FF2B5EF4-FFF2-40B4-BE49-F238E27FC236}">
                <a16:creationId xmlns:a16="http://schemas.microsoft.com/office/drawing/2014/main" id="{EF7393E3-17FE-E7C4-5322-5712E044EA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9142" y="1199295"/>
            <a:ext cx="2317051" cy="347557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Trussed partition walls</a:t>
            </a:r>
            <a:endParaRPr dirty="0"/>
          </a:p>
        </p:txBody>
      </p:sp>
      <p:sp>
        <p:nvSpPr>
          <p:cNvPr id="107" name="Google Shape;107;p14"/>
          <p:cNvSpPr txBox="1">
            <a:spLocks noGrp="1"/>
          </p:cNvSpPr>
          <p:nvPr>
            <p:ph type="body" idx="1"/>
          </p:nvPr>
        </p:nvSpPr>
        <p:spPr>
          <a:xfrm>
            <a:off x="457199" y="1512000"/>
            <a:ext cx="4407031" cy="4293300"/>
          </a:xfrm>
          <a:prstGeom prst="rect">
            <a:avLst/>
          </a:prstGeom>
          <a:noFill/>
          <a:ln>
            <a:noFill/>
          </a:ln>
        </p:spPr>
        <p:txBody>
          <a:bodyPr spcFirstLastPara="1" wrap="square" lIns="0" tIns="0" rIns="0" bIns="0" anchor="t" anchorCtr="0">
            <a:noAutofit/>
          </a:bodyPr>
          <a:lstStyle/>
          <a:p>
            <a:pPr marL="0" lvl="0" indent="0" rtl="0">
              <a:lnSpc>
                <a:spcPct val="133333"/>
              </a:lnSpc>
              <a:spcBef>
                <a:spcPts val="500"/>
              </a:spcBef>
              <a:spcAft>
                <a:spcPts val="500"/>
              </a:spcAft>
              <a:buNone/>
            </a:pPr>
            <a:r>
              <a:rPr lang="en-US" sz="1800" dirty="0"/>
              <a:t>Trussed partition walls were like a traditional roof truss: the main supporting elements were the diagonal rafter-like timbers and the timber at the base was like that of the bottom chord. The rest of the partition was very similar to a modern-day stud wall. The walls were designed to be self-supporting and also able to support loads from above.</a:t>
            </a:r>
            <a:endParaRPr sz="1800" dirty="0"/>
          </a:p>
          <a:p>
            <a:pPr marL="0" lvl="0" indent="0" algn="just" rtl="0">
              <a:lnSpc>
                <a:spcPct val="133333"/>
              </a:lnSpc>
              <a:spcBef>
                <a:spcPts val="2000"/>
              </a:spcBef>
              <a:spcAft>
                <a:spcPts val="0"/>
              </a:spcAft>
              <a:buNone/>
            </a:pPr>
            <a:endParaRPr sz="9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pic>
        <p:nvPicPr>
          <p:cNvPr id="108" name="Google Shape;108;p14"/>
          <p:cNvPicPr preferRelativeResize="0"/>
          <p:nvPr/>
        </p:nvPicPr>
        <p:blipFill>
          <a:blip r:embed="rId4">
            <a:alphaModFix/>
          </a:blip>
          <a:stretch>
            <a:fillRect/>
          </a:stretch>
        </p:blipFill>
        <p:spPr>
          <a:xfrm>
            <a:off x="5059295" y="2195893"/>
            <a:ext cx="3840000" cy="2312100"/>
          </a:xfrm>
          <a:prstGeom prst="rect">
            <a:avLst/>
          </a:prstGeom>
          <a:noFill/>
          <a:ln>
            <a:noFill/>
          </a:ln>
        </p:spPr>
      </p:pic>
      <p:sp>
        <p:nvSpPr>
          <p:cNvPr id="2" name="TextBox 1">
            <a:extLst>
              <a:ext uri="{FF2B5EF4-FFF2-40B4-BE49-F238E27FC236}">
                <a16:creationId xmlns:a16="http://schemas.microsoft.com/office/drawing/2014/main" id="{873C5481-6EBA-063F-CF00-385128012B6E}"/>
              </a:ext>
            </a:extLst>
          </p:cNvPr>
          <p:cNvSpPr txBox="1"/>
          <p:nvPr/>
        </p:nvSpPr>
        <p:spPr>
          <a:xfrm>
            <a:off x="4693295" y="4507993"/>
            <a:ext cx="4572000" cy="307777"/>
          </a:xfrm>
          <a:prstGeom prst="rect">
            <a:avLst/>
          </a:prstGeom>
          <a:noFill/>
        </p:spPr>
        <p:txBody>
          <a:bodyPr wrap="square">
            <a:spAutoFit/>
          </a:bodyPr>
          <a:lstStyle/>
          <a:p>
            <a:pPr algn="ctr"/>
            <a:r>
              <a:rPr lang="en-GB" dirty="0"/>
              <a:t>Available at </a:t>
            </a:r>
            <a:r>
              <a:rPr lang="en-GB" dirty="0">
                <a:hlinkClick r:id="rId5"/>
              </a:rPr>
              <a:t>http://chestofbooks.com/</a:t>
            </a:r>
            <a:r>
              <a:rPr lang="en-GB" dirty="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Trussed partition walls</a:t>
            </a:r>
            <a:endParaRPr dirty="0"/>
          </a:p>
        </p:txBody>
      </p:sp>
      <p:sp>
        <p:nvSpPr>
          <p:cNvPr id="114" name="Google Shape;114;p15"/>
          <p:cNvSpPr txBox="1">
            <a:spLocks noGrp="1"/>
          </p:cNvSpPr>
          <p:nvPr>
            <p:ph type="body" idx="1"/>
          </p:nvPr>
        </p:nvSpPr>
        <p:spPr>
          <a:xfrm>
            <a:off x="457200" y="1512000"/>
            <a:ext cx="4697730"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Some structural partitions were built not to be self-supporting but to support weight from above. The partition in the image is known as a braced partition. </a:t>
            </a:r>
          </a:p>
          <a:p>
            <a:pPr marL="0" lvl="0" indent="0" algn="l" rtl="0">
              <a:lnSpc>
                <a:spcPct val="133333"/>
              </a:lnSpc>
              <a:spcBef>
                <a:spcPts val="2300"/>
              </a:spcBef>
              <a:spcAft>
                <a:spcPts val="500"/>
              </a:spcAft>
              <a:buNone/>
            </a:pPr>
            <a:r>
              <a:rPr lang="en-US" sz="1800" dirty="0"/>
              <a:t>Both types of partition walls were covered with laths (thin strips of timber). Plasterers would then cover this with a mixture of lime plaster and animal hair for binding.</a:t>
            </a: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16" name="Google Shape;116;p15"/>
          <p:cNvPicPr preferRelativeResize="0"/>
          <p:nvPr/>
        </p:nvPicPr>
        <p:blipFill rotWithShape="1">
          <a:blip r:embed="rId5">
            <a:alphaModFix/>
          </a:blip>
          <a:srcRect/>
          <a:stretch/>
        </p:blipFill>
        <p:spPr>
          <a:xfrm>
            <a:off x="5612129" y="3429000"/>
            <a:ext cx="3074669" cy="2306013"/>
          </a:xfrm>
          <a:prstGeom prst="rect">
            <a:avLst/>
          </a:prstGeom>
          <a:noFill/>
          <a:ln>
            <a:noFill/>
          </a:ln>
        </p:spPr>
      </p:pic>
      <p:pic>
        <p:nvPicPr>
          <p:cNvPr id="3" name="Picture 2">
            <a:extLst>
              <a:ext uri="{FF2B5EF4-FFF2-40B4-BE49-F238E27FC236}">
                <a16:creationId xmlns:a16="http://schemas.microsoft.com/office/drawing/2014/main" id="{40744FB6-ACFF-5E25-5A4C-119CA490DA9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12129" y="1199294"/>
            <a:ext cx="3074670" cy="2049780"/>
          </a:xfrm>
          <a:prstGeom prst="rect">
            <a:avLst/>
          </a:prstGeom>
        </p:spPr>
      </p:pic>
      <p:sp>
        <p:nvSpPr>
          <p:cNvPr id="4" name="TextBox 3">
            <a:extLst>
              <a:ext uri="{FF2B5EF4-FFF2-40B4-BE49-F238E27FC236}">
                <a16:creationId xmlns:a16="http://schemas.microsoft.com/office/drawing/2014/main" id="{37812CB9-E714-14CF-F400-98BF0D8FC4CA}"/>
              </a:ext>
            </a:extLst>
          </p:cNvPr>
          <p:cNvSpPr txBox="1"/>
          <p:nvPr/>
        </p:nvSpPr>
        <p:spPr>
          <a:xfrm>
            <a:off x="5612129" y="5791828"/>
            <a:ext cx="3074669" cy="215444"/>
          </a:xfrm>
          <a:prstGeom prst="rect">
            <a:avLst/>
          </a:prstGeom>
          <a:noFill/>
        </p:spPr>
        <p:txBody>
          <a:bodyPr wrap="square">
            <a:spAutoFit/>
          </a:bodyPr>
          <a:lstStyle/>
          <a:p>
            <a:pPr algn="ctr"/>
            <a:r>
              <a:rPr lang="en-GB" sz="800" dirty="0">
                <a:effectLst/>
                <a:latin typeface="+mn-lt"/>
                <a:ea typeface="Calibri" panose="020F0502020204030204" pitchFamily="34" charset="0"/>
              </a:rPr>
              <a:t>Image provided courtesy of </a:t>
            </a:r>
            <a:r>
              <a:rPr lang="en-GB" sz="800" dirty="0">
                <a:solidFill>
                  <a:srgbClr val="0000FF"/>
                </a:solidFill>
                <a:effectLst/>
                <a:latin typeface="+mn-lt"/>
                <a:ea typeface="Calibri" panose="020F0502020204030204" pitchFamily="34" charset="0"/>
              </a:rPr>
              <a:t>Inspect</a:t>
            </a:r>
            <a:r>
              <a:rPr lang="en-GB" sz="800" dirty="0">
                <a:solidFill>
                  <a:srgbClr val="FF0000"/>
                </a:solidFill>
                <a:effectLst/>
                <a:latin typeface="+mn-lt"/>
                <a:ea typeface="Calibri" panose="020F0502020204030204" pitchFamily="34" charset="0"/>
              </a:rPr>
              <a:t>A</a:t>
            </a:r>
            <a:r>
              <a:rPr lang="en-GB" sz="800" dirty="0">
                <a:solidFill>
                  <a:srgbClr val="0000FF"/>
                </a:solidFill>
                <a:effectLst/>
                <a:latin typeface="+mn-lt"/>
                <a:ea typeface="Calibri" panose="020F0502020204030204" pitchFamily="34" charset="0"/>
              </a:rPr>
              <a:t>Pedia.com</a:t>
            </a:r>
            <a:r>
              <a:rPr lang="en-GB" sz="800" i="1" dirty="0">
                <a:effectLst/>
                <a:latin typeface="+mn-lt"/>
                <a:ea typeface="Calibri" panose="020F0502020204030204" pitchFamily="34" charset="0"/>
              </a:rPr>
              <a:t> </a:t>
            </a:r>
            <a:r>
              <a:rPr lang="en-GB" sz="800" dirty="0">
                <a:effectLst/>
                <a:latin typeface="+mn-lt"/>
                <a:ea typeface="Calibri" panose="020F0502020204030204" pitchFamily="34"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Ironmongery and joints</a:t>
            </a:r>
            <a:endParaRPr dirty="0"/>
          </a:p>
        </p:txBody>
      </p:sp>
      <p:sp>
        <p:nvSpPr>
          <p:cNvPr id="122" name="Google Shape;122;p16"/>
          <p:cNvSpPr txBox="1">
            <a:spLocks noGrp="1"/>
          </p:cNvSpPr>
          <p:nvPr>
            <p:ph type="body" idx="1"/>
          </p:nvPr>
        </p:nvSpPr>
        <p:spPr>
          <a:xfrm>
            <a:off x="457200" y="1484784"/>
            <a:ext cx="8435280" cy="160187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Carpenters used woodworking joints far more often than metal fixings. Compared to today, ironmongery generally took much longer to make; there was no mass manufacturing or supporting infrastructure. Nails were produced by individual </a:t>
            </a:r>
            <a:r>
              <a:rPr lang="en-US" sz="1800" dirty="0" err="1"/>
              <a:t>nailers</a:t>
            </a:r>
            <a:r>
              <a:rPr lang="en-US" sz="1800" dirty="0"/>
              <a:t>, ironmongers or blacksmiths using wrought iron.</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24" name="Google Shape;124;p16"/>
          <p:cNvPicPr preferRelativeResize="0"/>
          <p:nvPr/>
        </p:nvPicPr>
        <p:blipFill rotWithShape="1">
          <a:blip r:embed="rId3">
            <a:alphaModFix/>
          </a:blip>
          <a:srcRect/>
          <a:stretch/>
        </p:blipFill>
        <p:spPr>
          <a:xfrm>
            <a:off x="4860032" y="3707860"/>
            <a:ext cx="1949427" cy="1436789"/>
          </a:xfrm>
          <a:prstGeom prst="rect">
            <a:avLst/>
          </a:prstGeom>
          <a:noFill/>
          <a:ln>
            <a:noFill/>
          </a:ln>
        </p:spPr>
      </p:pic>
      <p:sp>
        <p:nvSpPr>
          <p:cNvPr id="127" name="Google Shape;127;p16"/>
          <p:cNvSpPr txBox="1"/>
          <p:nvPr/>
        </p:nvSpPr>
        <p:spPr>
          <a:xfrm>
            <a:off x="5162561" y="5188569"/>
            <a:ext cx="141150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Scarf joint</a:t>
            </a:r>
            <a:endParaRPr sz="1800" dirty="0">
              <a:solidFill>
                <a:schemeClr val="dk1"/>
              </a:solidFill>
              <a:latin typeface="Arial"/>
              <a:ea typeface="Arial"/>
              <a:cs typeface="Arial"/>
              <a:sym typeface="Arial"/>
            </a:endParaRPr>
          </a:p>
        </p:txBody>
      </p:sp>
      <p:sp>
        <p:nvSpPr>
          <p:cNvPr id="2" name="TextBox 1">
            <a:extLst>
              <a:ext uri="{FF2B5EF4-FFF2-40B4-BE49-F238E27FC236}">
                <a16:creationId xmlns:a16="http://schemas.microsoft.com/office/drawing/2014/main" id="{3F74996F-2F31-2A56-0C80-57F7846162C9}"/>
              </a:ext>
            </a:extLst>
          </p:cNvPr>
          <p:cNvSpPr txBox="1"/>
          <p:nvPr/>
        </p:nvSpPr>
        <p:spPr>
          <a:xfrm>
            <a:off x="694266" y="3771343"/>
            <a:ext cx="1430867"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4"/>
              </a:rPr>
              <a:t>Diagram of a tusk tenon joint</a:t>
            </a:r>
          </a:p>
        </p:txBody>
      </p:sp>
      <p:sp>
        <p:nvSpPr>
          <p:cNvPr id="3" name="TextBox 2">
            <a:extLst>
              <a:ext uri="{FF2B5EF4-FFF2-40B4-BE49-F238E27FC236}">
                <a16:creationId xmlns:a16="http://schemas.microsoft.com/office/drawing/2014/main" id="{AF03C109-A79A-F767-7550-C932D9097E1F}"/>
              </a:ext>
            </a:extLst>
          </p:cNvPr>
          <p:cNvSpPr txBox="1"/>
          <p:nvPr/>
        </p:nvSpPr>
        <p:spPr>
          <a:xfrm>
            <a:off x="2396067" y="4095343"/>
            <a:ext cx="1803400" cy="523220"/>
          </a:xfrm>
          <a:prstGeom prst="rect">
            <a:avLst/>
          </a:prstGeom>
          <a:noFill/>
          <a:ln>
            <a:solidFill>
              <a:schemeClr val="tx1"/>
            </a:solidFill>
          </a:ln>
        </p:spPr>
        <p:txBody>
          <a:bodyPr wrap="square">
            <a:spAutoFit/>
          </a:bodyPr>
          <a:lstStyle/>
          <a:p>
            <a:pPr algn="ctr"/>
            <a:r>
              <a:rPr lang="en-US" dirty="0">
                <a:hlinkClick r:id="rId5"/>
              </a:rPr>
              <a:t>Example image of a mortice and tenon</a:t>
            </a:r>
            <a:endParaRPr lang="en-GB" dirty="0"/>
          </a:p>
        </p:txBody>
      </p:sp>
      <p:sp>
        <p:nvSpPr>
          <p:cNvPr id="4" name="TextBox 3">
            <a:extLst>
              <a:ext uri="{FF2B5EF4-FFF2-40B4-BE49-F238E27FC236}">
                <a16:creationId xmlns:a16="http://schemas.microsoft.com/office/drawing/2014/main" id="{202D92D9-5027-9930-E9B5-F23C205B3F21}"/>
              </a:ext>
            </a:extLst>
          </p:cNvPr>
          <p:cNvSpPr txBox="1"/>
          <p:nvPr/>
        </p:nvSpPr>
        <p:spPr>
          <a:xfrm>
            <a:off x="6893960" y="4499328"/>
            <a:ext cx="1600200"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6"/>
              </a:rPr>
              <a:t>Example image of cut nails</a:t>
            </a:r>
            <a:endParaRPr lang="en-US" sz="1400" dirty="0"/>
          </a:p>
        </p:txBody>
      </p:sp>
      <p:sp>
        <p:nvSpPr>
          <p:cNvPr id="5" name="TextBox 4">
            <a:extLst>
              <a:ext uri="{FF2B5EF4-FFF2-40B4-BE49-F238E27FC236}">
                <a16:creationId xmlns:a16="http://schemas.microsoft.com/office/drawing/2014/main" id="{C77D2C1E-A041-DDA9-E1F6-2C45EF3B8C49}"/>
              </a:ext>
            </a:extLst>
          </p:cNvPr>
          <p:cNvSpPr txBox="1"/>
          <p:nvPr/>
        </p:nvSpPr>
        <p:spPr>
          <a:xfrm>
            <a:off x="4933045" y="5486364"/>
            <a:ext cx="1803400" cy="230832"/>
          </a:xfrm>
          <a:prstGeom prst="rect">
            <a:avLst/>
          </a:prstGeom>
          <a:noFill/>
        </p:spPr>
        <p:txBody>
          <a:bodyPr wrap="square">
            <a:spAutoFit/>
          </a:bodyPr>
          <a:lstStyle/>
          <a:p>
            <a:pPr algn="ctr"/>
            <a:r>
              <a:rPr lang="en-GB" sz="900" dirty="0"/>
              <a:t>Photograph by Jay Rhind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body" idx="4294967295"/>
          </p:nvPr>
        </p:nvSpPr>
        <p:spPr>
          <a:xfrm>
            <a:off x="457200" y="1868839"/>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457200" y="1320304"/>
            <a:ext cx="8229600" cy="3891056"/>
          </a:xfrm>
        </p:spPr>
        <p:txBody>
          <a:bodyPr/>
          <a:lstStyle/>
          <a:p>
            <a:pPr marL="225425" indent="-222250"/>
            <a:r>
              <a:rPr lang="en-GB" dirty="0"/>
              <a:t>Objectives</a:t>
            </a:r>
          </a:p>
          <a:p>
            <a:pPr marL="225425" indent="-222250">
              <a:buClr>
                <a:srgbClr val="0077E3"/>
              </a:buClr>
              <a:buSzPct val="100000"/>
              <a:buFont typeface="Arial" panose="020B0604020202020204" pitchFamily="34" charset="0"/>
              <a:buChar char="•"/>
            </a:pPr>
            <a:r>
              <a:rPr lang="en-GB" dirty="0"/>
              <a:t>Identify the materials and tools used in construction pre-1919</a:t>
            </a:r>
          </a:p>
          <a:p>
            <a:pPr marL="225425" indent="-222250">
              <a:buClr>
                <a:srgbClr val="0077E3"/>
              </a:buClr>
              <a:buSzPct val="100000"/>
              <a:buFont typeface="Arial" panose="020B0604020202020204" pitchFamily="34" charset="0"/>
              <a:buChar char="•"/>
            </a:pPr>
            <a:r>
              <a:rPr lang="en-GB" dirty="0"/>
              <a:t>Explain the techniques used in construction pre-1919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39719"/>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a:t>
            </a:r>
            <a:endParaRPr dirty="0"/>
          </a:p>
        </p:txBody>
      </p:sp>
      <p:sp>
        <p:nvSpPr>
          <p:cNvPr id="34" name="Google Shape;34;p4"/>
          <p:cNvSpPr txBox="1">
            <a:spLocks noGrp="1"/>
          </p:cNvSpPr>
          <p:nvPr>
            <p:ph type="body" idx="1"/>
          </p:nvPr>
        </p:nvSpPr>
        <p:spPr>
          <a:xfrm>
            <a:off x="457200" y="1512000"/>
            <a:ext cx="8229600" cy="1421328"/>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Pre-1919, it was common for buildings to be built from either solid brick (normally one brick thick, often referred to as a 9-inch solid wall), stone or timber. These materials were often locally sourced.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E1E46D0D-B4E9-E14B-7A74-EE448C451B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17861" y="3054740"/>
            <a:ext cx="2090058" cy="2827132"/>
          </a:xfrm>
          <a:prstGeom prst="rect">
            <a:avLst/>
          </a:prstGeom>
        </p:spPr>
      </p:pic>
      <p:pic>
        <p:nvPicPr>
          <p:cNvPr id="3" name="Picture 2">
            <a:extLst>
              <a:ext uri="{FF2B5EF4-FFF2-40B4-BE49-F238E27FC236}">
                <a16:creationId xmlns:a16="http://schemas.microsoft.com/office/drawing/2014/main" id="{E9755391-F346-6312-52A1-7389105356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5507" y="3165149"/>
            <a:ext cx="1626292" cy="2606314"/>
          </a:xfrm>
          <a:prstGeom prst="rect">
            <a:avLst/>
          </a:prstGeom>
        </p:spPr>
      </p:pic>
      <p:pic>
        <p:nvPicPr>
          <p:cNvPr id="4" name="Picture 3">
            <a:extLst>
              <a:ext uri="{FF2B5EF4-FFF2-40B4-BE49-F238E27FC236}">
                <a16:creationId xmlns:a16="http://schemas.microsoft.com/office/drawing/2014/main" id="{D66FFA65-60B6-DEC9-0EBD-845DE9637A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14854" y="3118330"/>
            <a:ext cx="2699951" cy="269995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Vernacular buildings and lime</a:t>
            </a:r>
            <a:endParaRPr dirty="0"/>
          </a:p>
        </p:txBody>
      </p:sp>
      <p:sp>
        <p:nvSpPr>
          <p:cNvPr id="43" name="Google Shape;43;p5"/>
          <p:cNvSpPr txBox="1">
            <a:spLocks noGrp="1"/>
          </p:cNvSpPr>
          <p:nvPr>
            <p:ph type="body" idx="1"/>
          </p:nvPr>
        </p:nvSpPr>
        <p:spPr>
          <a:xfrm>
            <a:off x="457199" y="1390588"/>
            <a:ext cx="8289817" cy="42925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Buildings before 1919 were built using vernacular (locally available) materials, because transportation of materials only available in other areas was difficult. For example, areas of North Wales are well known for their slate quarries, so many of the older buildings in these areas are built from this material.</a:t>
            </a:r>
            <a:endParaRPr sz="1800" dirty="0"/>
          </a:p>
          <a:p>
            <a:pPr marL="0" lvl="2" indent="0" algn="l" rtl="0">
              <a:lnSpc>
                <a:spcPct val="125000"/>
              </a:lnSpc>
              <a:spcAft>
                <a:spcPts val="0"/>
              </a:spcAft>
              <a:buNone/>
            </a:pPr>
            <a:r>
              <a:rPr lang="en-US" sz="1800" dirty="0"/>
              <a:t>Portland cement was not invented until 1824, so buildings before this date, and for some time after, were built using lime mortar. Lime mortar is more permeable and breathable than cement, meaning that:</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en-US" sz="1800" dirty="0"/>
              <a:t>it takes longer to set, but</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en-US" sz="1800" dirty="0"/>
              <a:t>buildings dry out independently as moisture can pass through the mortar and plaster more easily. </a:t>
            </a:r>
          </a:p>
          <a:p>
            <a:pPr marL="0" lvl="2" indent="0" algn="l" rtl="0">
              <a:lnSpc>
                <a:spcPct val="125000"/>
              </a:lnSpc>
              <a:spcAft>
                <a:spcPts val="0"/>
              </a:spcAft>
            </a:pPr>
            <a:r>
              <a:rPr lang="en-US" sz="1800" dirty="0"/>
              <a:t>This was important, as buildings were not required to be damp-proofed until </a:t>
            </a:r>
            <a:r>
              <a:rPr lang="en-GB" sz="1800" dirty="0"/>
              <a:t>1875.</a:t>
            </a:r>
            <a:endParaRPr sz="1800" dirty="0"/>
          </a:p>
          <a:p>
            <a:pPr marL="0" lvl="2" indent="0" algn="l" rtl="0">
              <a:lnSpc>
                <a:spcPct val="125000"/>
              </a:lnSpc>
              <a:spcBef>
                <a:spcPts val="10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frame</a:t>
            </a:r>
            <a:endParaRPr dirty="0"/>
          </a:p>
        </p:txBody>
      </p:sp>
      <p:sp>
        <p:nvSpPr>
          <p:cNvPr id="49" name="Google Shape;49;p6"/>
          <p:cNvSpPr txBox="1">
            <a:spLocks noGrp="1"/>
          </p:cNvSpPr>
          <p:nvPr>
            <p:ph type="body" idx="1"/>
          </p:nvPr>
        </p:nvSpPr>
        <p:spPr>
          <a:xfrm>
            <a:off x="457200" y="1512000"/>
            <a:ext cx="8173844" cy="2553373"/>
          </a:xfrm>
          <a:prstGeom prst="rect">
            <a:avLst/>
          </a:prstGeom>
          <a:noFill/>
          <a:ln>
            <a:noFill/>
          </a:ln>
        </p:spPr>
        <p:txBody>
          <a:bodyPr spcFirstLastPara="1" wrap="square" lIns="0" tIns="0" rIns="0" bIns="0" anchor="t" anchorCtr="0">
            <a:noAutofit/>
          </a:bodyPr>
          <a:lstStyle/>
          <a:p>
            <a:pPr marL="0" lvl="2" indent="0" rtl="0">
              <a:lnSpc>
                <a:spcPct val="125000"/>
              </a:lnSpc>
              <a:spcBef>
                <a:spcPts val="1500"/>
              </a:spcBef>
              <a:spcAft>
                <a:spcPts val="0"/>
              </a:spcAft>
              <a:buNone/>
            </a:pPr>
            <a:r>
              <a:rPr lang="en-US" sz="1800" dirty="0"/>
              <a:t>In addition to brick and stone, timber was used as it was still abundant throughout the UK. This was often called ‘post and beam construction’ as it consisted of frames of linked posts and beams. Carpenters built these frames and erected them to form the main supporting structure of the walls and roof.</a:t>
            </a:r>
            <a:endParaRPr sz="18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FA13102D-B101-EF1C-3610-738008C48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390" y="3265715"/>
            <a:ext cx="2990335" cy="2135954"/>
          </a:xfrm>
          <a:prstGeom prst="rect">
            <a:avLst/>
          </a:prstGeom>
        </p:spPr>
      </p:pic>
      <p:sp>
        <p:nvSpPr>
          <p:cNvPr id="3" name="TextBox 2">
            <a:extLst>
              <a:ext uri="{FF2B5EF4-FFF2-40B4-BE49-F238E27FC236}">
                <a16:creationId xmlns:a16="http://schemas.microsoft.com/office/drawing/2014/main" id="{48A30A99-96CA-AE2F-238D-131163FCDF0E}"/>
              </a:ext>
            </a:extLst>
          </p:cNvPr>
          <p:cNvSpPr txBox="1"/>
          <p:nvPr/>
        </p:nvSpPr>
        <p:spPr>
          <a:xfrm>
            <a:off x="366771" y="3265715"/>
            <a:ext cx="4341300" cy="1410643"/>
          </a:xfrm>
          <a:prstGeom prst="rect">
            <a:avLst/>
          </a:prstGeom>
          <a:noFill/>
        </p:spPr>
        <p:txBody>
          <a:bodyPr wrap="square" rtlCol="0">
            <a:spAutoFit/>
          </a:bodyPr>
          <a:lstStyle/>
          <a:p>
            <a:pPr>
              <a:lnSpc>
                <a:spcPct val="125000"/>
              </a:lnSpc>
              <a:spcBef>
                <a:spcPts val="500"/>
              </a:spcBef>
              <a:spcAft>
                <a:spcPts val="500"/>
              </a:spcAft>
            </a:pPr>
            <a:r>
              <a:rPr lang="en-US" sz="1800" dirty="0"/>
              <a:t>Traditional woodworking joints were used to hold the timber together; for the most part, only hand tools were used.</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Carpentry tools</a:t>
            </a:r>
            <a:endParaRPr dirty="0"/>
          </a:p>
        </p:txBody>
      </p:sp>
      <p:sp>
        <p:nvSpPr>
          <p:cNvPr id="56" name="Google Shape;56;p7"/>
          <p:cNvSpPr txBox="1">
            <a:spLocks noGrp="1"/>
          </p:cNvSpPr>
          <p:nvPr>
            <p:ph type="body" idx="1"/>
          </p:nvPr>
        </p:nvSpPr>
        <p:spPr>
          <a:xfrm>
            <a:off x="457200" y="1464866"/>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dirty="0"/>
              <a:t>Pre-1919, carpentry was a little different to today. Hand tools would have been used to complete nearly all tasks. A carpenter's tool set would have included</a:t>
            </a:r>
            <a:r>
              <a:rPr lang="en-GB" dirty="0"/>
              <a:t>:</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measuring and marking tools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handsaws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hammers, mallets and chisels </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hand drills and drill bits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planes.</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EDD1B31-457C-41EE-256B-C939F38B09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0791" y="2587222"/>
            <a:ext cx="3666009" cy="29176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Carpentry methods</a:t>
            </a:r>
            <a:endParaRPr dirty="0"/>
          </a:p>
        </p:txBody>
      </p:sp>
      <p:sp>
        <p:nvSpPr>
          <p:cNvPr id="63" name="Google Shape;63;p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dirty="0"/>
              <a:t>Some of the techniques used pre-1919 are still used today but some were quite different. Obvious differences include the way in which people completed or used the following:</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suspended ground floors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large supporting trusses in traditionally cut roofs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timber lintels and bressummers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trussed partitions. </a:t>
            </a:r>
            <a:endParaRPr dirty="0"/>
          </a:p>
          <a:p>
            <a:pPr marL="0" lvl="0" indent="0" algn="l" rtl="0">
              <a:lnSpc>
                <a:spcPct val="120000"/>
              </a:lnSpc>
              <a:spcBef>
                <a:spcPts val="2000"/>
              </a:spcBef>
              <a:spcAft>
                <a:spcPts val="0"/>
              </a:spcAft>
              <a:buNone/>
            </a:pPr>
            <a:endParaRPr dirty="0"/>
          </a:p>
          <a:p>
            <a:pPr marL="0" lvl="0" indent="0" algn="l" rtl="0">
              <a:lnSpc>
                <a:spcPct val="240000"/>
              </a:lnSpc>
              <a:spcBef>
                <a:spcPts val="2000"/>
              </a:spcBef>
              <a:spcAft>
                <a:spcPts val="0"/>
              </a:spcAft>
              <a:buNone/>
            </a:pPr>
            <a:endParaRPr sz="1000" dirty="0"/>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Google Shape;69;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Suspended ground floors</a:t>
            </a:r>
            <a:endParaRPr dirty="0"/>
          </a:p>
        </p:txBody>
      </p:sp>
      <p:sp>
        <p:nvSpPr>
          <p:cNvPr id="6" name="Google Shape;70;p9">
            <a:extLst>
              <a:ext uri="{FF2B5EF4-FFF2-40B4-BE49-F238E27FC236}">
                <a16:creationId xmlns:a16="http://schemas.microsoft.com/office/drawing/2014/main" id="{B8B826E1-951B-81AD-2B5E-5EF9AFE25D90}"/>
              </a:ext>
            </a:extLst>
          </p:cNvPr>
          <p:cNvSpPr txBox="1">
            <a:spLocks noGrp="1"/>
          </p:cNvSpPr>
          <p:nvPr>
            <p:ph type="body" idx="1"/>
          </p:nvPr>
        </p:nvSpPr>
        <p:spPr>
          <a:xfrm>
            <a:off x="457200" y="1390588"/>
            <a:ext cx="8229600" cy="1781720"/>
          </a:xfrm>
          <a:prstGeom prst="rect">
            <a:avLst/>
          </a:prstGeom>
          <a:noFill/>
          <a:ln>
            <a:noFill/>
          </a:ln>
        </p:spPr>
        <p:txBody>
          <a:bodyPr spcFirstLastPara="1" wrap="square" lIns="0" tIns="0" rIns="0" bIns="0" anchor="t" anchorCtr="0">
            <a:noAutofit/>
          </a:bodyPr>
          <a:lstStyle/>
          <a:p>
            <a:pPr marL="0" lvl="0" indent="0" algn="l" rtl="0">
              <a:lnSpc>
                <a:spcPts val="3000"/>
              </a:lnSpc>
              <a:spcBef>
                <a:spcPts val="500"/>
              </a:spcBef>
              <a:spcAft>
                <a:spcPts val="500"/>
              </a:spcAft>
              <a:buNone/>
            </a:pPr>
            <a:r>
              <a:rPr lang="en-US" sz="1800" dirty="0"/>
              <a:t>These were used during the late Victorian period and still are today, although they are not as common. They consist of a series of timbers (joists) laid on the external walls at equal </a:t>
            </a:r>
            <a:r>
              <a:rPr lang="en-US" sz="1800" dirty="0" err="1"/>
              <a:t>centres</a:t>
            </a:r>
            <a:r>
              <a:rPr lang="en-US" sz="1800" dirty="0"/>
              <a:t> (normally 400mm or 16”). They are supported mid-span by a wall known as a sleeper wall. In addition to this, air bricks are installed at each end of the property to allow air to flow underneath the floor. This reduces the likelihood of damp and moisture damaging the floor and joists.</a:t>
            </a:r>
            <a:endParaRPr sz="18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u="sng" dirty="0">
              <a:solidFill>
                <a:schemeClr val="hlink"/>
              </a:solidFill>
              <a:hlinkClick r:id="rId4"/>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7" name="Picture 6">
            <a:extLst>
              <a:ext uri="{FF2B5EF4-FFF2-40B4-BE49-F238E27FC236}">
                <a16:creationId xmlns:a16="http://schemas.microsoft.com/office/drawing/2014/main" id="{92661E29-EE96-BC6D-76EA-F489A093725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0180" y="3995896"/>
            <a:ext cx="3027501" cy="1704293"/>
          </a:xfrm>
          <a:prstGeom prst="rect">
            <a:avLst/>
          </a:prstGeom>
        </p:spPr>
      </p:pic>
      <p:pic>
        <p:nvPicPr>
          <p:cNvPr id="8" name="Picture 7">
            <a:extLst>
              <a:ext uri="{FF2B5EF4-FFF2-40B4-BE49-F238E27FC236}">
                <a16:creationId xmlns:a16="http://schemas.microsoft.com/office/drawing/2014/main" id="{CD6DA0A0-A0EB-7272-C65F-20137055209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37952" y="3846087"/>
            <a:ext cx="3005868" cy="20039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78" name="Google Shape;78;p10"/>
          <p:cNvSpPr txBox="1">
            <a:spLocks noGrp="1"/>
          </p:cNvSpPr>
          <p:nvPr>
            <p:ph type="body" idx="1"/>
          </p:nvPr>
        </p:nvSpPr>
        <p:spPr>
          <a:xfrm>
            <a:off x="457200" y="1512000"/>
            <a:ext cx="8003232"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700" dirty="0"/>
              <a:t>Trusses have been used to construct roofs for many, many years. They consist of beams, posts, principal rafters and struts. For a traditional roof, they were used to support the ridge board/beam and purlins. They were normally made from oak and were joined together using mortice and tenon joints which were drawbore dowelled with large wooden pegs. The two most common types were king post and queen post trusses.</a:t>
            </a:r>
            <a:endParaRPr sz="17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58065389-A7FA-00B6-32A7-3B8FA27599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23041" y="3444230"/>
            <a:ext cx="2693773" cy="1515980"/>
          </a:xfrm>
          <a:prstGeom prst="rect">
            <a:avLst/>
          </a:prstGeom>
        </p:spPr>
      </p:pic>
      <p:sp>
        <p:nvSpPr>
          <p:cNvPr id="4" name="TextBox 3">
            <a:extLst>
              <a:ext uri="{FF2B5EF4-FFF2-40B4-BE49-F238E27FC236}">
                <a16:creationId xmlns:a16="http://schemas.microsoft.com/office/drawing/2014/main" id="{3C676769-10DC-CF23-D6BA-A84F086D352E}"/>
              </a:ext>
            </a:extLst>
          </p:cNvPr>
          <p:cNvSpPr txBox="1"/>
          <p:nvPr/>
        </p:nvSpPr>
        <p:spPr>
          <a:xfrm>
            <a:off x="538724" y="5181352"/>
            <a:ext cx="3617064" cy="584775"/>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5"/>
              </a:rPr>
              <a:t>Also take a look at this labelled diagram of an early timber floor</a:t>
            </a:r>
            <a:r>
              <a:rPr lang="en-US" sz="1600" u="sng" dirty="0">
                <a:solidFill>
                  <a:schemeClr val="hlink"/>
                </a:solidFill>
              </a:rPr>
              <a:t> here.</a:t>
            </a:r>
            <a:endParaRPr lang="en-US" sz="1600" dirty="0"/>
          </a:p>
        </p:txBody>
      </p:sp>
      <p:pic>
        <p:nvPicPr>
          <p:cNvPr id="5" name="Picture 4">
            <a:extLst>
              <a:ext uri="{FF2B5EF4-FFF2-40B4-BE49-F238E27FC236}">
                <a16:creationId xmlns:a16="http://schemas.microsoft.com/office/drawing/2014/main" id="{C5ED5F59-7E79-AFF6-5C98-EBF4E4BCB440}"/>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196317" y="3444230"/>
            <a:ext cx="3096997" cy="20197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F76AC66-3022-54AC-FBF8-611701D217D4}"/>
              </a:ext>
            </a:extLst>
          </p:cNvPr>
          <p:cNvSpPr txBox="1"/>
          <p:nvPr/>
        </p:nvSpPr>
        <p:spPr>
          <a:xfrm>
            <a:off x="4237312" y="5466710"/>
            <a:ext cx="5644189" cy="338554"/>
          </a:xfrm>
          <a:prstGeom prst="rect">
            <a:avLst/>
          </a:prstGeom>
          <a:noFill/>
        </p:spPr>
        <p:txBody>
          <a:bodyPr wrap="square">
            <a:spAutoFit/>
          </a:bodyPr>
          <a:lstStyle/>
          <a:p>
            <a:pPr algn="ctr"/>
            <a:r>
              <a:rPr lang="en-GB" sz="800" dirty="0"/>
              <a:t>Wikimedia Commons</a:t>
            </a:r>
          </a:p>
          <a:p>
            <a:pPr algn="ctr"/>
            <a:r>
              <a:rPr lang="en-GB" sz="800" dirty="0"/>
              <a:t>Drawing by </a:t>
            </a:r>
            <a:r>
              <a:rPr lang="en-GB" sz="800" b="0" i="0" dirty="0">
                <a:solidFill>
                  <a:srgbClr val="202122"/>
                </a:solidFill>
                <a:effectLst/>
                <a:latin typeface="Arial" panose="020B0604020202020204" pitchFamily="34" charset="0"/>
              </a:rPr>
              <a:t>Bill Bradley at </a:t>
            </a:r>
            <a:r>
              <a:rPr lang="en-GB" sz="800" dirty="0">
                <a:hlinkClick r:id="rId7"/>
              </a:rPr>
              <a:t>https://commons.wikimedia.org/wiki/File:Trad-queen-post.png</a:t>
            </a:r>
            <a:r>
              <a:rPr lang="en-GB" sz="800" dirty="0"/>
              <a:t> </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1241</Words>
  <Application>Microsoft Office PowerPoint</Application>
  <PresentationFormat>On-screen Show (4:3)</PresentationFormat>
  <Paragraphs>264</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Default Design</vt:lpstr>
      <vt:lpstr>PowerPoint 1: Pre-1919 construction methods</vt:lpstr>
      <vt:lpstr>AIM: Examine changes in construction methods over time</vt:lpstr>
      <vt:lpstr>Methods of construction</vt:lpstr>
      <vt:lpstr>Vernacular buildings and lime</vt:lpstr>
      <vt:lpstr>Timber frame</vt:lpstr>
      <vt:lpstr>Carpentry tools</vt:lpstr>
      <vt:lpstr>Carpentry methods</vt:lpstr>
      <vt:lpstr>Suspended ground floors</vt:lpstr>
      <vt:lpstr>Traditional trusses</vt:lpstr>
      <vt:lpstr>Traditional trusses</vt:lpstr>
      <vt:lpstr>Traditional trusses</vt:lpstr>
      <vt:lpstr>Bressummers and lintels</vt:lpstr>
      <vt:lpstr>Trussed partition walls</vt:lpstr>
      <vt:lpstr>Trussed partition walls</vt:lpstr>
      <vt:lpstr>Ironmongery and joints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15</cp:revision>
  <dcterms:modified xsi:type="dcterms:W3CDTF">2023-10-02T15:36:23Z</dcterms:modified>
</cp:coreProperties>
</file>