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33" r:id="rId6"/>
    <p:sldId id="336" r:id="rId7"/>
    <p:sldId id="337" r:id="rId8"/>
    <p:sldId id="338" r:id="rId9"/>
    <p:sldId id="339" r:id="rId10"/>
    <p:sldId id="340" r:id="rId11"/>
    <p:sldId id="341" r:id="rId12"/>
    <p:sldId id="342" r:id="rId13"/>
    <p:sldId id="346" r:id="rId14"/>
    <p:sldId id="343" r:id="rId15"/>
    <p:sldId id="347" r:id="rId16"/>
    <p:sldId id="345" r:id="rId17"/>
    <p:sldId id="348" r:id="rId18"/>
    <p:sldId id="349"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44"/>
    <p:restoredTop sz="82059" autoAdjust="0"/>
  </p:normalViewPr>
  <p:slideViewPr>
    <p:cSldViewPr showGuides="1">
      <p:cViewPr varScale="1">
        <p:scale>
          <a:sx n="52" d="100"/>
          <a:sy n="52" d="100"/>
        </p:scale>
        <p:origin x="9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Lime is produced by calcining (burning) limestone at relatively low temperatures, typically around 900-1000 degrees Celsius. </a:t>
            </a:r>
          </a:p>
          <a:p>
            <a:r>
              <a:rPr lang="en-GB" dirty="0"/>
              <a:t>Fat lime does not possess hydraulic properties and sets solely by carbonation, which is the absorption of carbon dioxide from the air. It is often obtained from limestone with a low clay content.</a:t>
            </a:r>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53868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Hydraulic lime is a type of lime that possesses both hydraulic and non-hydraulic properties. It sets and hardens through a combination of carbonation (like fat lime) and hydraulic reactions with water. Hydraulic lime is produced by calcining limestone containing a higher clay content, typically between 5% and 30%. The presence of clay imparts the hydraulic properties to the lime.</a:t>
            </a:r>
          </a:p>
          <a:p>
            <a:endParaRPr lang="en-GB" dirty="0"/>
          </a:p>
          <a:p>
            <a:r>
              <a:rPr lang="en-GB" sz="1200" b="1" i="0" kern="1200" dirty="0">
                <a:solidFill>
                  <a:schemeClr val="tx1"/>
                </a:solidFill>
                <a:effectLst/>
                <a:latin typeface="Arial" charset="0"/>
                <a:ea typeface="ＭＳ Ｐゴシック" charset="-128"/>
                <a:cs typeface="ＭＳ Ｐゴシック" charset="-128"/>
              </a:rPr>
              <a:t>Feebly Hydraulic Lime: </a:t>
            </a:r>
            <a:r>
              <a:rPr lang="en-GB" sz="1200" b="0" i="0" kern="1200" dirty="0">
                <a:solidFill>
                  <a:schemeClr val="tx1"/>
                </a:solidFill>
                <a:effectLst/>
                <a:latin typeface="Arial" charset="0"/>
                <a:ea typeface="ＭＳ Ｐゴシック" charset="-128"/>
                <a:cs typeface="ＭＳ Ｐゴシック" charset="-128"/>
              </a:rPr>
              <a:t>This type of hydraulic lime has a relatively low hydraulic strength and sets slowly. It was suitable for applications where moderate strength and slow curing were desired, such as in damp or wet environments.</a:t>
            </a:r>
          </a:p>
          <a:p>
            <a:r>
              <a:rPr lang="en-GB" sz="1200" b="1" i="0" kern="1200" dirty="0">
                <a:solidFill>
                  <a:schemeClr val="tx1"/>
                </a:solidFill>
                <a:effectLst/>
                <a:latin typeface="Arial" charset="0"/>
                <a:ea typeface="ＭＳ Ｐゴシック" charset="-128"/>
                <a:cs typeface="ＭＳ Ｐゴシック" charset="-128"/>
              </a:rPr>
              <a:t>Moderately Hydraulic Lime: </a:t>
            </a:r>
            <a:r>
              <a:rPr lang="en-GB" sz="1200" b="0" i="0" kern="1200" dirty="0">
                <a:solidFill>
                  <a:schemeClr val="tx1"/>
                </a:solidFill>
                <a:effectLst/>
                <a:latin typeface="Arial" charset="0"/>
                <a:ea typeface="ＭＳ Ｐゴシック" charset="-128"/>
                <a:cs typeface="ＭＳ Ｐゴシック" charset="-128"/>
              </a:rPr>
              <a:t>Moderately hydraulic lime has a higher hydraulic strength and sets more rapidly than feeble hydraulic lime. It was used in applications requiring a balance between strength and setting time.</a:t>
            </a:r>
          </a:p>
          <a:p>
            <a:r>
              <a:rPr lang="en-GB" sz="1200" b="1" i="0" kern="1200" dirty="0">
                <a:solidFill>
                  <a:schemeClr val="tx1"/>
                </a:solidFill>
                <a:effectLst/>
                <a:latin typeface="Arial" charset="0"/>
                <a:ea typeface="ＭＳ Ｐゴシック" charset="-128"/>
                <a:cs typeface="ＭＳ Ｐゴシック" charset="-128"/>
              </a:rPr>
              <a:t>Eminently Hydraulic Lime: </a:t>
            </a:r>
            <a:r>
              <a:rPr lang="en-GB" sz="1200" b="0" i="0" kern="1200" dirty="0">
                <a:solidFill>
                  <a:schemeClr val="tx1"/>
                </a:solidFill>
                <a:effectLst/>
                <a:latin typeface="Arial" charset="0"/>
                <a:ea typeface="ＭＳ Ｐゴシック" charset="-128"/>
                <a:cs typeface="ＭＳ Ｐゴシック" charset="-128"/>
              </a:rPr>
              <a:t>Eminently hydraulic lime has the highest hydraulic strength and sets rapidly. It was used in applications where quick setting and high strength were crucial, such as in marine or industrial environments.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341712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1500690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a:t>
            </a:r>
            <a:r>
              <a:rPr lang="en-GB" sz="900" baseline="0" dirty="0"/>
              <a:t>© 2023 City and Guilds of London Institute. All rights reserved</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and BSE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
        <p:nvSpPr>
          <p:cNvPr id="2" name="Footer Placeholder 1">
            <a:extLst>
              <a:ext uri="{FF2B5EF4-FFF2-40B4-BE49-F238E27FC236}">
                <a16:creationId xmlns:a16="http://schemas.microsoft.com/office/drawing/2014/main" id="{DFC23FED-C750-7502-6B57-30993415853A}"/>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Tree>
  </p:cSld>
  <p:clrMap bg1="lt1" tx1="dk1" bg2="lt2" tx2="dk2" accent1="accent1" accent2="accent2" accent3="accent3" accent4="accent4" accent5="accent5" accent6="accent6" hlink="hlink" folHlink="folHlink"/>
  <p:sldLayoutIdLst>
    <p:sldLayoutId id="2147483652" r:id="rId1"/>
  </p:sldLayoutIdLst>
  <p:hf sldNum="0" hd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a:t>
            </a:r>
          </a:p>
        </p:txBody>
      </p:sp>
      <p:sp>
        <p:nvSpPr>
          <p:cNvPr id="2053" name="Rectangle 15"/>
          <p:cNvSpPr>
            <a:spLocks noGrp="1" noChangeArrowheads="1"/>
          </p:cNvSpPr>
          <p:nvPr>
            <p:ph type="title" idx="4294967295"/>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PowerPoint 1: Pre-1919 construction practices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E1613-2890-4A03-BD6E-3FFFFFCAA49D}"/>
              </a:ext>
            </a:extLst>
          </p:cNvPr>
          <p:cNvSpPr>
            <a:spLocks noGrp="1"/>
          </p:cNvSpPr>
          <p:nvPr>
            <p:ph type="title" idx="4294967295"/>
          </p:nvPr>
        </p:nvSpPr>
        <p:spPr>
          <a:xfrm>
            <a:off x="457200" y="1008000"/>
            <a:ext cx="8229600" cy="382588"/>
          </a:xfrm>
        </p:spPr>
        <p:txBody>
          <a:bodyPr/>
          <a:lstStyle/>
          <a:p>
            <a:r>
              <a:rPr lang="en-GB" dirty="0"/>
              <a:t>Binders and mortars used pre-1919</a:t>
            </a:r>
          </a:p>
        </p:txBody>
      </p:sp>
      <p:sp>
        <p:nvSpPr>
          <p:cNvPr id="3" name="Content Placeholder 2">
            <a:extLst>
              <a:ext uri="{FF2B5EF4-FFF2-40B4-BE49-F238E27FC236}">
                <a16:creationId xmlns:a16="http://schemas.microsoft.com/office/drawing/2014/main" id="{AD554FA1-1A45-4EA2-A768-4A8F7B50FD5B}"/>
              </a:ext>
            </a:extLst>
          </p:cNvPr>
          <p:cNvSpPr>
            <a:spLocks noGrp="1"/>
          </p:cNvSpPr>
          <p:nvPr>
            <p:ph sz="quarter" idx="10"/>
          </p:nvPr>
        </p:nvSpPr>
        <p:spPr/>
        <p:txBody>
          <a:bodyPr/>
          <a:lstStyle/>
          <a:p>
            <a:r>
              <a:rPr lang="en-GB" b="1" dirty="0"/>
              <a:t>Clay mortar</a:t>
            </a:r>
          </a:p>
          <a:p>
            <a:pPr lvl="1"/>
            <a:r>
              <a:rPr lang="en-GB" dirty="0"/>
              <a:t>Clay mortar was used in some rural locations when the supply of lime or cement was restricted. </a:t>
            </a:r>
          </a:p>
          <a:p>
            <a:pPr lvl="1"/>
            <a:r>
              <a:rPr lang="en-GB" dirty="0"/>
              <a:t>When clay soil was combined with water, it created a workable mortar that could be used to join bricks or other building materials. </a:t>
            </a:r>
          </a:p>
          <a:p>
            <a:pPr lvl="1"/>
            <a:r>
              <a:rPr lang="en-GB" dirty="0"/>
              <a:t>While clay mortar offered some cohesiveness, it was less robust and more prone to water damage than lime or cement mortars.</a:t>
            </a:r>
          </a:p>
          <a:p>
            <a:pPr lvl="1"/>
            <a:endParaRPr lang="en-GB" dirty="0"/>
          </a:p>
          <a:p>
            <a:endParaRPr lang="en-GB" dirty="0"/>
          </a:p>
          <a:p>
            <a:endParaRPr lang="en-GB" dirty="0"/>
          </a:p>
        </p:txBody>
      </p:sp>
    </p:spTree>
    <p:extLst>
      <p:ext uri="{BB962C8B-B14F-4D97-AF65-F5344CB8AC3E}">
        <p14:creationId xmlns:p14="http://schemas.microsoft.com/office/powerpoint/2010/main" val="2305247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8CFC5-1733-4EF2-8CE3-126CCCDE1DA5}"/>
              </a:ext>
            </a:extLst>
          </p:cNvPr>
          <p:cNvSpPr>
            <a:spLocks noGrp="1"/>
          </p:cNvSpPr>
          <p:nvPr>
            <p:ph type="title" idx="4294967295"/>
          </p:nvPr>
        </p:nvSpPr>
        <p:spPr>
          <a:xfrm>
            <a:off x="457200" y="1008000"/>
            <a:ext cx="8229600" cy="382588"/>
          </a:xfrm>
        </p:spPr>
        <p:txBody>
          <a:bodyPr/>
          <a:lstStyle/>
          <a:p>
            <a:r>
              <a:rPr lang="en-GB" dirty="0"/>
              <a:t>Use of lime in pre-1919 construction </a:t>
            </a:r>
          </a:p>
        </p:txBody>
      </p:sp>
      <p:sp>
        <p:nvSpPr>
          <p:cNvPr id="3" name="Content Placeholder 2">
            <a:extLst>
              <a:ext uri="{FF2B5EF4-FFF2-40B4-BE49-F238E27FC236}">
                <a16:creationId xmlns:a16="http://schemas.microsoft.com/office/drawing/2014/main" id="{F0F439D9-42DE-4D8C-80B0-DA692C55B88A}"/>
              </a:ext>
            </a:extLst>
          </p:cNvPr>
          <p:cNvSpPr>
            <a:spLocks noGrp="1"/>
          </p:cNvSpPr>
          <p:nvPr>
            <p:ph sz="quarter" idx="10"/>
          </p:nvPr>
        </p:nvSpPr>
        <p:spPr/>
        <p:txBody>
          <a:bodyPr/>
          <a:lstStyle/>
          <a:p>
            <a:r>
              <a:rPr lang="en-GB" dirty="0"/>
              <a:t>Various varieties of lime were used in pre-1919 Welsh building.</a:t>
            </a:r>
          </a:p>
          <a:p>
            <a:pPr lvl="1"/>
            <a:r>
              <a:rPr lang="en-GB" dirty="0"/>
              <a:t>Fat lime, also known as non-hydraulic lime or quick lime, was the most widely used because of its outstanding workability and self-healing qualities. </a:t>
            </a:r>
          </a:p>
          <a:p>
            <a:pPr lvl="1"/>
            <a:r>
              <a:rPr lang="en-GB" dirty="0"/>
              <a:t>Fat lime is characterised by its plasticity and workability, making it suitable for creating flexible mortars and plasters. </a:t>
            </a:r>
          </a:p>
          <a:p>
            <a:pPr lvl="1"/>
            <a:r>
              <a:rPr lang="en-GB" dirty="0"/>
              <a:t>It has excellent self-healing properties, allowing it to accommodate slight movements in the building without cracking. </a:t>
            </a:r>
          </a:p>
          <a:p>
            <a:pPr lvl="1"/>
            <a:r>
              <a:rPr lang="en-GB" dirty="0"/>
              <a:t>Fat lime mortars were used for bonding stone and brick masonry, as well as for rendering and plastering interior and exterior surfaces.</a:t>
            </a:r>
          </a:p>
          <a:p>
            <a:endParaRPr lang="en-GB" dirty="0"/>
          </a:p>
        </p:txBody>
      </p:sp>
    </p:spTree>
    <p:extLst>
      <p:ext uri="{BB962C8B-B14F-4D97-AF65-F5344CB8AC3E}">
        <p14:creationId xmlns:p14="http://schemas.microsoft.com/office/powerpoint/2010/main" val="1939282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865F4-5016-48B2-9C93-325B65A05A1D}"/>
              </a:ext>
            </a:extLst>
          </p:cNvPr>
          <p:cNvSpPr>
            <a:spLocks noGrp="1"/>
          </p:cNvSpPr>
          <p:nvPr>
            <p:ph type="title" idx="4294967295"/>
          </p:nvPr>
        </p:nvSpPr>
        <p:spPr>
          <a:xfrm>
            <a:off x="457200" y="980728"/>
            <a:ext cx="8229600" cy="382588"/>
          </a:xfrm>
        </p:spPr>
        <p:txBody>
          <a:bodyPr/>
          <a:lstStyle/>
          <a:p>
            <a:r>
              <a:rPr lang="en-GB" dirty="0"/>
              <a:t>Use of lime in pre-1919 construction </a:t>
            </a:r>
          </a:p>
        </p:txBody>
      </p:sp>
      <p:sp>
        <p:nvSpPr>
          <p:cNvPr id="3" name="Content Placeholder 2">
            <a:extLst>
              <a:ext uri="{FF2B5EF4-FFF2-40B4-BE49-F238E27FC236}">
                <a16:creationId xmlns:a16="http://schemas.microsoft.com/office/drawing/2014/main" id="{269FE069-E681-4DF4-91BA-5E684FEE9F1B}"/>
              </a:ext>
            </a:extLst>
          </p:cNvPr>
          <p:cNvSpPr>
            <a:spLocks noGrp="1"/>
          </p:cNvSpPr>
          <p:nvPr>
            <p:ph sz="quarter" idx="10"/>
          </p:nvPr>
        </p:nvSpPr>
        <p:spPr>
          <a:xfrm>
            <a:off x="457200" y="1484784"/>
            <a:ext cx="8229600" cy="4464496"/>
          </a:xfrm>
        </p:spPr>
        <p:txBody>
          <a:bodyPr/>
          <a:lstStyle/>
          <a:p>
            <a:pPr lvl="1" algn="just"/>
            <a:r>
              <a:rPr lang="en-GB" dirty="0"/>
              <a:t>Hydraulic lime offers increased strength and faster setting times compared to fat lime. It is suitable for applications that require higher load-bearing capacity or exposure to dampness.</a:t>
            </a:r>
          </a:p>
          <a:p>
            <a:pPr lvl="1" algn="just"/>
            <a:r>
              <a:rPr lang="en-GB" dirty="0"/>
              <a:t>Hydraulic lime mortars were used in areas such as foundations, basements or in buildings subject to more significant water ingress or higher mechanical stresses.</a:t>
            </a:r>
          </a:p>
          <a:p>
            <a:pPr lvl="1" algn="just"/>
            <a:r>
              <a:rPr lang="en-GB" dirty="0"/>
              <a:t>There were different categories of hydraulic lime, distinguished by their hydraulic strength and setting properties including: feebly, moderately hydraulic lime and eminently hydraulic lime. </a:t>
            </a:r>
          </a:p>
          <a:p>
            <a:pPr lvl="1" algn="just"/>
            <a:r>
              <a:rPr lang="en-GB" dirty="0"/>
              <a:t>The selection of the appropriate type of lime depended on factors such as the specific requirements of the construction project, local availability, and the desired performance of the mortar or plaster.</a:t>
            </a:r>
          </a:p>
        </p:txBody>
      </p:sp>
    </p:spTree>
    <p:extLst>
      <p:ext uri="{BB962C8B-B14F-4D97-AF65-F5344CB8AC3E}">
        <p14:creationId xmlns:p14="http://schemas.microsoft.com/office/powerpoint/2010/main" val="59362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2BDE1-E4CF-47B6-8309-2146FFBEC1A8}"/>
              </a:ext>
            </a:extLst>
          </p:cNvPr>
          <p:cNvSpPr>
            <a:spLocks noGrp="1"/>
          </p:cNvSpPr>
          <p:nvPr>
            <p:ph type="title" idx="4294967295"/>
          </p:nvPr>
        </p:nvSpPr>
        <p:spPr>
          <a:xfrm>
            <a:off x="457200" y="1008000"/>
            <a:ext cx="8229600" cy="382588"/>
          </a:xfrm>
        </p:spPr>
        <p:txBody>
          <a:bodyPr/>
          <a:lstStyle/>
          <a:p>
            <a:r>
              <a:rPr lang="en-GB" dirty="0"/>
              <a:t>Pre-1919 internal and external finishes </a:t>
            </a:r>
          </a:p>
        </p:txBody>
      </p:sp>
      <p:sp>
        <p:nvSpPr>
          <p:cNvPr id="3" name="Content Placeholder 2">
            <a:extLst>
              <a:ext uri="{FF2B5EF4-FFF2-40B4-BE49-F238E27FC236}">
                <a16:creationId xmlns:a16="http://schemas.microsoft.com/office/drawing/2014/main" id="{FD041F6F-EE5B-4834-81DF-24F367579106}"/>
              </a:ext>
            </a:extLst>
          </p:cNvPr>
          <p:cNvSpPr>
            <a:spLocks noGrp="1"/>
          </p:cNvSpPr>
          <p:nvPr>
            <p:ph sz="quarter" idx="10"/>
          </p:nvPr>
        </p:nvSpPr>
        <p:spPr>
          <a:xfrm>
            <a:off x="457200" y="1564841"/>
            <a:ext cx="8229600" cy="4248000"/>
          </a:xfrm>
        </p:spPr>
        <p:txBody>
          <a:bodyPr/>
          <a:lstStyle/>
          <a:p>
            <a:pPr lvl="1"/>
            <a:r>
              <a:rPr lang="en-GB" dirty="0"/>
              <a:t>Plaster was a widely used finish for interior walls and ceilings. Lime plaster, made from a mixture of lime, aggregate (such as sand) and water, was commonly used. </a:t>
            </a:r>
          </a:p>
          <a:p>
            <a:pPr lvl="1"/>
            <a:r>
              <a:rPr lang="en-GB" dirty="0"/>
              <a:t>Lime plaster had excellent breathability, allowing moisture to evaporate and preventing trapped moisture from damaging the walls. </a:t>
            </a:r>
          </a:p>
          <a:p>
            <a:pPr lvl="1"/>
            <a:r>
              <a:rPr lang="en-GB" dirty="0"/>
              <a:t>Heavy timber-framed buildings had infill panels made of lime and mud-based daub applied onto thin wooden slats or a lattice of woven sticks called wattle.</a:t>
            </a:r>
          </a:p>
          <a:p>
            <a:pPr lvl="1"/>
            <a:r>
              <a:rPr lang="en-GB" dirty="0"/>
              <a:t>Later, lime plaster was applied onto riven or sawn timber laths nailed to the timber framing. In some areas, timber framing was clad with timber boards or clay tiles.</a:t>
            </a:r>
          </a:p>
          <a:p>
            <a:pPr marL="0" lvl="1" indent="0" algn="r">
              <a:buNone/>
            </a:pPr>
            <a:endParaRPr lang="en-GB" dirty="0"/>
          </a:p>
        </p:txBody>
      </p:sp>
    </p:spTree>
    <p:extLst>
      <p:ext uri="{BB962C8B-B14F-4D97-AF65-F5344CB8AC3E}">
        <p14:creationId xmlns:p14="http://schemas.microsoft.com/office/powerpoint/2010/main" val="2394193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5D1F7-6851-4D4C-B252-082419FE0222}"/>
              </a:ext>
            </a:extLst>
          </p:cNvPr>
          <p:cNvSpPr>
            <a:spLocks noGrp="1"/>
          </p:cNvSpPr>
          <p:nvPr>
            <p:ph type="title" idx="4294967295"/>
          </p:nvPr>
        </p:nvSpPr>
        <p:spPr>
          <a:xfrm>
            <a:off x="457200" y="1008000"/>
            <a:ext cx="8229600" cy="382588"/>
          </a:xfrm>
        </p:spPr>
        <p:txBody>
          <a:bodyPr/>
          <a:lstStyle/>
          <a:p>
            <a:r>
              <a:rPr lang="en-GB" dirty="0"/>
              <a:t>Pre-1919 internal and external finishes</a:t>
            </a:r>
          </a:p>
        </p:txBody>
      </p:sp>
      <p:sp>
        <p:nvSpPr>
          <p:cNvPr id="3" name="Content Placeholder 2">
            <a:extLst>
              <a:ext uri="{FF2B5EF4-FFF2-40B4-BE49-F238E27FC236}">
                <a16:creationId xmlns:a16="http://schemas.microsoft.com/office/drawing/2014/main" id="{06B0BE2C-2DE5-4151-8DCC-C9C0E11BADA2}"/>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Timber floorboards, stone flooring, quarry tiles and cement screeds were common in pre-1919 residential buildings. </a:t>
            </a:r>
          </a:p>
          <a:p>
            <a:pPr marL="342900" indent="-342900">
              <a:buClr>
                <a:srgbClr val="0077E3"/>
              </a:buClr>
              <a:buFont typeface="Arial" panose="020B0604020202020204" pitchFamily="34" charset="0"/>
              <a:buChar char="•"/>
            </a:pPr>
            <a:r>
              <a:rPr lang="en-GB" dirty="0"/>
              <a:t>Construction methods were labor-intensive, relying on traditional craftsmanship and manual techniques.</a:t>
            </a:r>
          </a:p>
          <a:p>
            <a:pPr marL="342900" indent="-342900">
              <a:buClr>
                <a:srgbClr val="0077E3"/>
              </a:buClr>
              <a:buFont typeface="Arial" panose="020B0604020202020204" pitchFamily="34" charset="0"/>
              <a:buChar char="•"/>
            </a:pPr>
            <a:r>
              <a:rPr lang="en-GB" dirty="0"/>
              <a:t>Solid flooring was made of earth or concrete slabs and was typically completed with stone slabs or clay tiles. Plaster was also used in regions where gypsum was abundant.</a:t>
            </a:r>
          </a:p>
          <a:p>
            <a:pPr marL="342900" indent="-342900">
              <a:buClr>
                <a:srgbClr val="0077E3"/>
              </a:buClr>
              <a:buFont typeface="Arial" panose="020B0604020202020204" pitchFamily="34" charset="0"/>
              <a:buChar char="•"/>
            </a:pPr>
            <a:r>
              <a:rPr lang="en-GB" dirty="0"/>
              <a:t>Floors were built on timber or stone subfloors supported by wooden joists, and the choice of flooring material reflected practical needs and local resources, contributing to the building's character and functionality.</a:t>
            </a:r>
          </a:p>
        </p:txBody>
      </p:sp>
    </p:spTree>
    <p:extLst>
      <p:ext uri="{BB962C8B-B14F-4D97-AF65-F5344CB8AC3E}">
        <p14:creationId xmlns:p14="http://schemas.microsoft.com/office/powerpoint/2010/main" val="25271915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CE842-8C40-4EC5-990C-FA6AAFD63AA2}"/>
              </a:ext>
            </a:extLst>
          </p:cNvPr>
          <p:cNvSpPr>
            <a:spLocks noGrp="1"/>
          </p:cNvSpPr>
          <p:nvPr>
            <p:ph type="title" idx="4294967295"/>
          </p:nvPr>
        </p:nvSpPr>
        <p:spPr>
          <a:xfrm>
            <a:off x="457200" y="1008000"/>
            <a:ext cx="8229600" cy="382588"/>
          </a:xfrm>
        </p:spPr>
        <p:txBody>
          <a:bodyPr/>
          <a:lstStyle/>
          <a:p>
            <a:r>
              <a:rPr lang="en-GB" dirty="0"/>
              <a:t>Pre-1919 internal and external finishes</a:t>
            </a:r>
          </a:p>
        </p:txBody>
      </p:sp>
      <p:sp>
        <p:nvSpPr>
          <p:cNvPr id="3" name="Content Placeholder 2">
            <a:extLst>
              <a:ext uri="{FF2B5EF4-FFF2-40B4-BE49-F238E27FC236}">
                <a16:creationId xmlns:a16="http://schemas.microsoft.com/office/drawing/2014/main" id="{4A39E457-6461-4641-823A-2335891EB7E5}"/>
              </a:ext>
            </a:extLst>
          </p:cNvPr>
          <p:cNvSpPr>
            <a:spLocks noGrp="1"/>
          </p:cNvSpPr>
          <p:nvPr>
            <p:ph sz="quarter" idx="10"/>
          </p:nvPr>
        </p:nvSpPr>
        <p:spPr>
          <a:xfrm>
            <a:off x="457200" y="1556792"/>
            <a:ext cx="8229600" cy="3960440"/>
          </a:xfrm>
        </p:spPr>
        <p:txBody>
          <a:bodyPr/>
          <a:lstStyle/>
          <a:p>
            <a:pPr lvl="1"/>
            <a:r>
              <a:rPr lang="en-GB" dirty="0"/>
              <a:t>The roof structure was generally composed of wood and built using traditional methods. </a:t>
            </a:r>
          </a:p>
          <a:p>
            <a:pPr lvl="1"/>
            <a:r>
              <a:rPr lang="en-GB" dirty="0"/>
              <a:t>Rafters, purlins, ridge beams and supporting struts formed the timber structure and they mostly remained exposed. </a:t>
            </a:r>
          </a:p>
          <a:p>
            <a:pPr lvl="1"/>
            <a:r>
              <a:rPr lang="en-GB" dirty="0"/>
              <a:t>Welsh slate was commonly employed because to its durability, while clay tiles were an alternative. </a:t>
            </a:r>
          </a:p>
          <a:p>
            <a:pPr lvl="1"/>
            <a:r>
              <a:rPr lang="en-GB" dirty="0"/>
              <a:t>Thatch roofs were widespread in rural regions and the primary  material for the roof construction was timber. </a:t>
            </a:r>
          </a:p>
          <a:p>
            <a:pPr lvl="1"/>
            <a:r>
              <a:rPr lang="en-GB" dirty="0"/>
              <a:t>The choice of roofing materials and construction techniques contributed to the architectural character and regional identity of the buildings.</a:t>
            </a:r>
          </a:p>
        </p:txBody>
      </p:sp>
    </p:spTree>
    <p:extLst>
      <p:ext uri="{BB962C8B-B14F-4D97-AF65-F5344CB8AC3E}">
        <p14:creationId xmlns:p14="http://schemas.microsoft.com/office/powerpoint/2010/main" val="1456717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1008000"/>
            <a:ext cx="8229600" cy="382588"/>
          </a:xfrm>
        </p:spPr>
        <p:txBody>
          <a:bodyPr/>
          <a:lstStyle/>
          <a:p>
            <a:r>
              <a:rPr lang="en-US" dirty="0"/>
              <a:t>Aim: To explore pre-1919 </a:t>
            </a:r>
            <a:r>
              <a:rPr lang="en-GB" dirty="0">
                <a:ea typeface="ＭＳ Ｐゴシック" pitchFamily="-105" charset="-128"/>
              </a:rPr>
              <a:t>c</a:t>
            </a:r>
            <a:r>
              <a:rPr lang="en-GB" dirty="0">
                <a:ea typeface="ＭＳ Ｐゴシック" pitchFamily="-105" charset="-128"/>
                <a:cs typeface="ＭＳ Ｐゴシック" pitchFamily="-105" charset="-128"/>
              </a:rPr>
              <a:t>onstruction practices</a:t>
            </a:r>
            <a:r>
              <a:rPr lang="en-US" dirty="0"/>
              <a:t>  </a:t>
            </a:r>
          </a:p>
        </p:txBody>
      </p:sp>
      <p:sp>
        <p:nvSpPr>
          <p:cNvPr id="3" name="Content Placeholder 2"/>
          <p:cNvSpPr>
            <a:spLocks noGrp="1"/>
          </p:cNvSpPr>
          <p:nvPr>
            <p:ph sz="quarter" idx="10"/>
          </p:nvPr>
        </p:nvSpPr>
        <p:spPr/>
        <p:txBody>
          <a:bodyPr/>
          <a:lstStyle/>
          <a:p>
            <a:r>
              <a:rPr lang="en-US" b="1" dirty="0">
                <a:ea typeface="ＭＳ Ｐゴシック" pitchFamily="-105" charset="-128"/>
                <a:cs typeface="ＭＳ Ｐゴシック" pitchFamily="-105" charset="-128"/>
              </a:rPr>
              <a:t>Objectives</a:t>
            </a:r>
          </a:p>
          <a:p>
            <a:pPr lvl="1"/>
            <a:r>
              <a:rPr lang="en-US" dirty="0"/>
              <a:t>Explore the impact of transport constraints on material choices.</a:t>
            </a:r>
          </a:p>
          <a:p>
            <a:pPr lvl="1"/>
            <a:r>
              <a:rPr lang="en-US" dirty="0"/>
              <a:t>Compare the different materials used in pre-1919 construction. </a:t>
            </a:r>
          </a:p>
          <a:p>
            <a:pPr lvl="1"/>
            <a:r>
              <a:rPr lang="en-US" dirty="0"/>
              <a:t>Identify the common </a:t>
            </a:r>
            <a:r>
              <a:rPr lang="en-GB" dirty="0"/>
              <a:t>binders and mortars used pre-1919.</a:t>
            </a:r>
          </a:p>
          <a:p>
            <a:pPr lvl="1"/>
            <a:r>
              <a:rPr lang="en-GB" dirty="0"/>
              <a:t>Discuss the use of lime in pre-1919 construction. </a:t>
            </a:r>
          </a:p>
          <a:p>
            <a:pPr lvl="1"/>
            <a:r>
              <a:rPr lang="en-GB" dirty="0"/>
              <a:t>Describe pre-1919 internal and external finishes.</a:t>
            </a:r>
            <a:endParaRPr lang="en-US" dirty="0"/>
          </a:p>
        </p:txBody>
      </p:sp>
    </p:spTree>
    <p:extLst>
      <p:ext uri="{BB962C8B-B14F-4D97-AF65-F5344CB8AC3E}">
        <p14:creationId xmlns:p14="http://schemas.microsoft.com/office/powerpoint/2010/main" val="289606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0DF86-FE10-464A-A414-11966E5AD5AE}"/>
              </a:ext>
            </a:extLst>
          </p:cNvPr>
          <p:cNvSpPr>
            <a:spLocks noGrp="1"/>
          </p:cNvSpPr>
          <p:nvPr>
            <p:ph type="title" idx="4294967295"/>
          </p:nvPr>
        </p:nvSpPr>
        <p:spPr>
          <a:xfrm>
            <a:off x="457200" y="1008000"/>
            <a:ext cx="8229600" cy="382588"/>
          </a:xfrm>
        </p:spPr>
        <p:txBody>
          <a:bodyPr/>
          <a:lstStyle/>
          <a:p>
            <a:r>
              <a:rPr lang="en-GB" dirty="0"/>
              <a:t>Transport constraints on material choices </a:t>
            </a:r>
          </a:p>
        </p:txBody>
      </p:sp>
      <p:sp>
        <p:nvSpPr>
          <p:cNvPr id="3" name="Content Placeholder 2">
            <a:extLst>
              <a:ext uri="{FF2B5EF4-FFF2-40B4-BE49-F238E27FC236}">
                <a16:creationId xmlns:a16="http://schemas.microsoft.com/office/drawing/2014/main" id="{60734D81-70A1-4F95-8BDC-D60293D96652}"/>
              </a:ext>
            </a:extLst>
          </p:cNvPr>
          <p:cNvSpPr>
            <a:spLocks noGrp="1"/>
          </p:cNvSpPr>
          <p:nvPr>
            <p:ph sz="quarter" idx="10"/>
          </p:nvPr>
        </p:nvSpPr>
        <p:spPr/>
        <p:txBody>
          <a:bodyPr/>
          <a:lstStyle/>
          <a:p>
            <a:pPr lvl="1"/>
            <a:r>
              <a:rPr lang="en-GB" dirty="0"/>
              <a:t>Pre-1919 construction resources in Wales were predominantly sourced and used locally due to transport constraints.</a:t>
            </a:r>
          </a:p>
          <a:p>
            <a:pPr lvl="1"/>
            <a:r>
              <a:rPr lang="en-GB" dirty="0"/>
              <a:t>The availability of local materials heavily influenced the type and look of buildings in the region during that time.</a:t>
            </a:r>
          </a:p>
          <a:p>
            <a:pPr lvl="1"/>
            <a:r>
              <a:rPr lang="en-GB" dirty="0"/>
              <a:t>The predominant use of locally sourced materials was largely influenced by the transportation limitations of the time. </a:t>
            </a:r>
          </a:p>
          <a:p>
            <a:pPr lvl="1"/>
            <a:r>
              <a:rPr lang="en-GB" dirty="0"/>
              <a:t>Before the advent of modern transportation infrastructure, such as railways and highways, the movement of heavy construction materials over long distances was laborious and expensive. </a:t>
            </a:r>
          </a:p>
          <a:p>
            <a:pPr lvl="1"/>
            <a:r>
              <a:rPr lang="en-GB" dirty="0"/>
              <a:t>As a result, builders relied on resources available near to the construction site, leading to the distinctive regional architectural styles.</a:t>
            </a:r>
          </a:p>
        </p:txBody>
      </p:sp>
    </p:spTree>
    <p:extLst>
      <p:ext uri="{BB962C8B-B14F-4D97-AF65-F5344CB8AC3E}">
        <p14:creationId xmlns:p14="http://schemas.microsoft.com/office/powerpoint/2010/main" val="1897798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5C275-6ADC-42EF-86B8-9730E2E28087}"/>
              </a:ext>
            </a:extLst>
          </p:cNvPr>
          <p:cNvSpPr>
            <a:spLocks noGrp="1"/>
          </p:cNvSpPr>
          <p:nvPr>
            <p:ph type="title" idx="4294967295"/>
          </p:nvPr>
        </p:nvSpPr>
        <p:spPr>
          <a:xfrm>
            <a:off x="457200" y="1008000"/>
            <a:ext cx="8229600" cy="382588"/>
          </a:xfrm>
        </p:spPr>
        <p:txBody>
          <a:bodyPr/>
          <a:lstStyle/>
          <a:p>
            <a:r>
              <a:rPr lang="en-GB" dirty="0"/>
              <a:t>Materials used in pre-1919 construction: stone  </a:t>
            </a:r>
          </a:p>
        </p:txBody>
      </p:sp>
      <p:sp>
        <p:nvSpPr>
          <p:cNvPr id="3" name="Content Placeholder 2">
            <a:extLst>
              <a:ext uri="{FF2B5EF4-FFF2-40B4-BE49-F238E27FC236}">
                <a16:creationId xmlns:a16="http://schemas.microsoft.com/office/drawing/2014/main" id="{37392DB3-F310-4F47-AFC4-0481407159CF}"/>
              </a:ext>
            </a:extLst>
          </p:cNvPr>
          <p:cNvSpPr>
            <a:spLocks noGrp="1"/>
          </p:cNvSpPr>
          <p:nvPr>
            <p:ph sz="quarter" idx="10"/>
          </p:nvPr>
        </p:nvSpPr>
        <p:spPr/>
        <p:txBody>
          <a:bodyPr/>
          <a:lstStyle/>
          <a:p>
            <a:pPr lvl="1"/>
            <a:r>
              <a:rPr lang="en-GB" dirty="0"/>
              <a:t>Wales is known for its abundant natural resources of various types of stone, such as limestone, sandstone and slate.</a:t>
            </a:r>
          </a:p>
          <a:p>
            <a:pPr lvl="1"/>
            <a:r>
              <a:rPr lang="en-GB" dirty="0"/>
              <a:t>This stone were extensively used in construction.</a:t>
            </a:r>
          </a:p>
          <a:p>
            <a:pPr lvl="1"/>
            <a:r>
              <a:rPr lang="en-GB" dirty="0"/>
              <a:t>Quarrying was the primary method of sourcing stone.</a:t>
            </a:r>
          </a:p>
          <a:p>
            <a:pPr lvl="1"/>
            <a:r>
              <a:rPr lang="en-GB" dirty="0"/>
              <a:t>Local quarries provided easy access to these materials, minimising transportation costs and logistical challenges.</a:t>
            </a:r>
          </a:p>
          <a:p>
            <a:pPr lvl="1"/>
            <a:r>
              <a:rPr lang="en-GB" dirty="0"/>
              <a:t>The use of local stone resulted in the distinct appearance of Welsh buildings, characterised by their sturdy and durable nature.</a:t>
            </a:r>
          </a:p>
        </p:txBody>
      </p:sp>
    </p:spTree>
    <p:extLst>
      <p:ext uri="{BB962C8B-B14F-4D97-AF65-F5344CB8AC3E}">
        <p14:creationId xmlns:p14="http://schemas.microsoft.com/office/powerpoint/2010/main" val="1855725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C3D6F-B515-4E6B-8DCF-3CA30E6C76F0}"/>
              </a:ext>
            </a:extLst>
          </p:cNvPr>
          <p:cNvSpPr>
            <a:spLocks noGrp="1"/>
          </p:cNvSpPr>
          <p:nvPr>
            <p:ph type="title" idx="4294967295"/>
          </p:nvPr>
        </p:nvSpPr>
        <p:spPr>
          <a:xfrm>
            <a:off x="457200" y="1008000"/>
            <a:ext cx="8229600" cy="382588"/>
          </a:xfrm>
        </p:spPr>
        <p:txBody>
          <a:bodyPr/>
          <a:lstStyle/>
          <a:p>
            <a:r>
              <a:rPr lang="en-GB" dirty="0"/>
              <a:t>Materials used in pre 1919 construction: slate</a:t>
            </a:r>
          </a:p>
        </p:txBody>
      </p:sp>
      <p:sp>
        <p:nvSpPr>
          <p:cNvPr id="3" name="Content Placeholder 2">
            <a:extLst>
              <a:ext uri="{FF2B5EF4-FFF2-40B4-BE49-F238E27FC236}">
                <a16:creationId xmlns:a16="http://schemas.microsoft.com/office/drawing/2014/main" id="{45E581DB-C7B9-44A1-9426-D1125E02134C}"/>
              </a:ext>
            </a:extLst>
          </p:cNvPr>
          <p:cNvSpPr>
            <a:spLocks noGrp="1"/>
          </p:cNvSpPr>
          <p:nvPr>
            <p:ph sz="quarter" idx="10"/>
          </p:nvPr>
        </p:nvSpPr>
        <p:spPr/>
        <p:txBody>
          <a:bodyPr/>
          <a:lstStyle/>
          <a:p>
            <a:pPr lvl="1"/>
            <a:r>
              <a:rPr lang="en-GB" dirty="0"/>
              <a:t>Wales, particularly North Wales, was renowned for its high-quality slate deposits.</a:t>
            </a:r>
          </a:p>
          <a:p>
            <a:pPr lvl="1"/>
            <a:r>
              <a:rPr lang="en-GB" dirty="0"/>
              <a:t>Slate quarries, such as those in Blaenau Ffestiniog, Llanberis, and Bethesda, produced large quantities of slate for roofing and cladding.</a:t>
            </a:r>
          </a:p>
          <a:p>
            <a:pPr lvl="1"/>
            <a:r>
              <a:rPr lang="en-GB" dirty="0"/>
              <a:t>The transport of heavy slate slabs over long distances was impractical due to the logistical difficulties of moving such weighty materials.</a:t>
            </a:r>
          </a:p>
          <a:p>
            <a:pPr lvl="1"/>
            <a:r>
              <a:rPr lang="en-GB" dirty="0"/>
              <a:t>As a result, the use of slate was prevalent in local construction, giving rise to the distinctive appearance of Welsh slate roofs.</a:t>
            </a:r>
          </a:p>
        </p:txBody>
      </p:sp>
    </p:spTree>
    <p:extLst>
      <p:ext uri="{BB962C8B-B14F-4D97-AF65-F5344CB8AC3E}">
        <p14:creationId xmlns:p14="http://schemas.microsoft.com/office/powerpoint/2010/main" val="1222012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74F12-E1BC-43D1-9509-171C45149B38}"/>
              </a:ext>
            </a:extLst>
          </p:cNvPr>
          <p:cNvSpPr>
            <a:spLocks noGrp="1"/>
          </p:cNvSpPr>
          <p:nvPr>
            <p:ph type="title" idx="4294967295"/>
          </p:nvPr>
        </p:nvSpPr>
        <p:spPr>
          <a:xfrm>
            <a:off x="457200" y="1008000"/>
            <a:ext cx="8229600" cy="382588"/>
          </a:xfrm>
        </p:spPr>
        <p:txBody>
          <a:bodyPr/>
          <a:lstStyle/>
          <a:p>
            <a:r>
              <a:rPr lang="en-GB" dirty="0"/>
              <a:t>Materials used in pre 1919 construction: timber</a:t>
            </a:r>
          </a:p>
        </p:txBody>
      </p:sp>
      <p:sp>
        <p:nvSpPr>
          <p:cNvPr id="3" name="Content Placeholder 2">
            <a:extLst>
              <a:ext uri="{FF2B5EF4-FFF2-40B4-BE49-F238E27FC236}">
                <a16:creationId xmlns:a16="http://schemas.microsoft.com/office/drawing/2014/main" id="{C835075D-B49C-4AF6-A614-E1644F4DA81B}"/>
              </a:ext>
            </a:extLst>
          </p:cNvPr>
          <p:cNvSpPr>
            <a:spLocks noGrp="1"/>
          </p:cNvSpPr>
          <p:nvPr>
            <p:ph sz="quarter" idx="10"/>
          </p:nvPr>
        </p:nvSpPr>
        <p:spPr/>
        <p:txBody>
          <a:bodyPr/>
          <a:lstStyle/>
          <a:p>
            <a:pPr lvl="1"/>
            <a:r>
              <a:rPr lang="en-GB" dirty="0"/>
              <a:t>Wales had substantial woodland resources and timber was an essential construction material.</a:t>
            </a:r>
          </a:p>
          <a:p>
            <a:pPr lvl="1"/>
            <a:r>
              <a:rPr lang="en-GB" dirty="0"/>
              <a:t>Local forests provided a ready supply of timber for framing, flooring and joinery.</a:t>
            </a:r>
          </a:p>
          <a:p>
            <a:pPr lvl="1"/>
            <a:r>
              <a:rPr lang="en-GB" dirty="0"/>
              <a:t>The transport of large timber beams or planks over long distances was challenging, so the use of local timber was a practical choice for builders.</a:t>
            </a:r>
          </a:p>
        </p:txBody>
      </p:sp>
    </p:spTree>
    <p:extLst>
      <p:ext uri="{BB962C8B-B14F-4D97-AF65-F5344CB8AC3E}">
        <p14:creationId xmlns:p14="http://schemas.microsoft.com/office/powerpoint/2010/main" val="354864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25DAA-AB7D-40C2-9A04-161F83EE2505}"/>
              </a:ext>
            </a:extLst>
          </p:cNvPr>
          <p:cNvSpPr>
            <a:spLocks noGrp="1"/>
          </p:cNvSpPr>
          <p:nvPr>
            <p:ph type="title" idx="4294967295"/>
          </p:nvPr>
        </p:nvSpPr>
        <p:spPr>
          <a:xfrm>
            <a:off x="457200" y="1008000"/>
            <a:ext cx="8229600" cy="382588"/>
          </a:xfrm>
        </p:spPr>
        <p:txBody>
          <a:bodyPr/>
          <a:lstStyle/>
          <a:p>
            <a:r>
              <a:rPr lang="en-GB" dirty="0"/>
              <a:t>Materials used in pre-1919 construction: bricks</a:t>
            </a:r>
          </a:p>
        </p:txBody>
      </p:sp>
      <p:sp>
        <p:nvSpPr>
          <p:cNvPr id="3" name="Content Placeholder 2">
            <a:extLst>
              <a:ext uri="{FF2B5EF4-FFF2-40B4-BE49-F238E27FC236}">
                <a16:creationId xmlns:a16="http://schemas.microsoft.com/office/drawing/2014/main" id="{E39D3515-3B37-46E8-A498-3F9818057321}"/>
              </a:ext>
            </a:extLst>
          </p:cNvPr>
          <p:cNvSpPr>
            <a:spLocks noGrp="1"/>
          </p:cNvSpPr>
          <p:nvPr>
            <p:ph sz="quarter" idx="10"/>
          </p:nvPr>
        </p:nvSpPr>
        <p:spPr/>
        <p:txBody>
          <a:bodyPr/>
          <a:lstStyle/>
          <a:p>
            <a:pPr lvl="1" algn="just"/>
            <a:r>
              <a:rPr lang="en-GB" dirty="0"/>
              <a:t>While stone and slate were the primary construction materials, bricks were also used, particularly in urban areas.</a:t>
            </a:r>
          </a:p>
          <a:p>
            <a:pPr lvl="1" algn="just"/>
            <a:r>
              <a:rPr lang="en-GB" dirty="0"/>
              <a:t>Brick production in Wales was limited compared to other regions, and the availability of suitable clay deposits played a crucial role in the production of bricks.</a:t>
            </a:r>
          </a:p>
          <a:p>
            <a:pPr lvl="1" algn="just"/>
            <a:r>
              <a:rPr lang="en-GB" dirty="0"/>
              <a:t>Local brickworks were established near areas with accessible clay deposits which ensured a local supply and reduced transportation costs.</a:t>
            </a:r>
          </a:p>
        </p:txBody>
      </p:sp>
    </p:spTree>
    <p:extLst>
      <p:ext uri="{BB962C8B-B14F-4D97-AF65-F5344CB8AC3E}">
        <p14:creationId xmlns:p14="http://schemas.microsoft.com/office/powerpoint/2010/main" val="3122945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7C1FA-173F-46DC-8BA5-DFC86D198E2A}"/>
              </a:ext>
            </a:extLst>
          </p:cNvPr>
          <p:cNvSpPr>
            <a:spLocks noGrp="1"/>
          </p:cNvSpPr>
          <p:nvPr>
            <p:ph type="title" idx="4294967295"/>
          </p:nvPr>
        </p:nvSpPr>
        <p:spPr>
          <a:xfrm>
            <a:off x="457200" y="1008000"/>
            <a:ext cx="8229600" cy="382588"/>
          </a:xfrm>
        </p:spPr>
        <p:txBody>
          <a:bodyPr/>
          <a:lstStyle/>
          <a:p>
            <a:r>
              <a:rPr lang="en-GB" dirty="0"/>
              <a:t>Binders and mortars used pre-1919</a:t>
            </a:r>
          </a:p>
        </p:txBody>
      </p:sp>
      <p:sp>
        <p:nvSpPr>
          <p:cNvPr id="3" name="Content Placeholder 2">
            <a:extLst>
              <a:ext uri="{FF2B5EF4-FFF2-40B4-BE49-F238E27FC236}">
                <a16:creationId xmlns:a16="http://schemas.microsoft.com/office/drawing/2014/main" id="{1CC20E94-004E-4C9A-A5B1-9EE35D1A68D2}"/>
              </a:ext>
            </a:extLst>
          </p:cNvPr>
          <p:cNvSpPr>
            <a:spLocks noGrp="1"/>
          </p:cNvSpPr>
          <p:nvPr>
            <p:ph sz="quarter" idx="10"/>
          </p:nvPr>
        </p:nvSpPr>
        <p:spPr/>
        <p:txBody>
          <a:bodyPr/>
          <a:lstStyle/>
          <a:p>
            <a:pPr lvl="1" algn="just"/>
            <a:r>
              <a:rPr lang="en-GB" dirty="0"/>
              <a:t>Various binders and mortars were employed in building construction in Wales before 1919. These materials were critical in connecting and stabilising the structural parts, giving overall strength and longevity.</a:t>
            </a:r>
          </a:p>
          <a:p>
            <a:pPr lvl="1" algn="just"/>
            <a:r>
              <a:rPr lang="en-GB" dirty="0"/>
              <a:t>Different types of lime were used for the construction of buildings. Lime played a crucial role as a binder in mortars, plasters and other applications, providing strength, durability and workability to the construction materials. </a:t>
            </a:r>
          </a:p>
          <a:p>
            <a:pPr lvl="1" algn="just"/>
            <a:r>
              <a:rPr lang="en-GB" dirty="0"/>
              <a:t>Other mortars and binders include clay and cement. These mortars were used in specific cases, depending on factors such as availability, cost and specific construction needs. </a:t>
            </a:r>
          </a:p>
          <a:p>
            <a:pPr lvl="1" algn="just"/>
            <a:r>
              <a:rPr lang="en-GB" dirty="0"/>
              <a:t>These different binders and mortars contributed to the distinct construction techniques and architectural styles of the time.</a:t>
            </a:r>
          </a:p>
          <a:p>
            <a:endParaRPr lang="en-GB" dirty="0"/>
          </a:p>
        </p:txBody>
      </p:sp>
    </p:spTree>
    <p:extLst>
      <p:ext uri="{BB962C8B-B14F-4D97-AF65-F5344CB8AC3E}">
        <p14:creationId xmlns:p14="http://schemas.microsoft.com/office/powerpoint/2010/main" val="3850890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E1613-2890-4A03-BD6E-3FFFFFCAA49D}"/>
              </a:ext>
            </a:extLst>
          </p:cNvPr>
          <p:cNvSpPr>
            <a:spLocks noGrp="1"/>
          </p:cNvSpPr>
          <p:nvPr>
            <p:ph type="title" idx="4294967295"/>
          </p:nvPr>
        </p:nvSpPr>
        <p:spPr>
          <a:xfrm>
            <a:off x="457200" y="1008000"/>
            <a:ext cx="8229600" cy="382588"/>
          </a:xfrm>
        </p:spPr>
        <p:txBody>
          <a:bodyPr/>
          <a:lstStyle/>
          <a:p>
            <a:r>
              <a:rPr lang="en-GB" dirty="0"/>
              <a:t>Binders and mortars used pre-1919</a:t>
            </a:r>
          </a:p>
        </p:txBody>
      </p:sp>
      <p:sp>
        <p:nvSpPr>
          <p:cNvPr id="3" name="Content Placeholder 2">
            <a:extLst>
              <a:ext uri="{FF2B5EF4-FFF2-40B4-BE49-F238E27FC236}">
                <a16:creationId xmlns:a16="http://schemas.microsoft.com/office/drawing/2014/main" id="{AD554FA1-1A45-4EA2-A768-4A8F7B50FD5B}"/>
              </a:ext>
            </a:extLst>
          </p:cNvPr>
          <p:cNvSpPr>
            <a:spLocks noGrp="1"/>
          </p:cNvSpPr>
          <p:nvPr>
            <p:ph sz="quarter" idx="10"/>
          </p:nvPr>
        </p:nvSpPr>
        <p:spPr/>
        <p:txBody>
          <a:bodyPr/>
          <a:lstStyle/>
          <a:p>
            <a:r>
              <a:rPr lang="en-GB" b="1" dirty="0"/>
              <a:t>Cement mortar</a:t>
            </a:r>
          </a:p>
          <a:p>
            <a:pPr lvl="1"/>
            <a:r>
              <a:rPr lang="en-GB" dirty="0"/>
              <a:t>While not as common as lime-based mortars, cement mortar was employed on occasion in pre-1919 Welsh building.</a:t>
            </a:r>
          </a:p>
          <a:p>
            <a:pPr lvl="1"/>
            <a:r>
              <a:rPr lang="en-GB" dirty="0"/>
              <a:t> During that time, the most frequent form of cement was Roman cement, which is a naturally occurring hydraulic cement.</a:t>
            </a:r>
          </a:p>
          <a:p>
            <a:pPr lvl="1"/>
            <a:r>
              <a:rPr lang="en-GB" dirty="0"/>
              <a:t>It was created by combining clay and limestone and burning them together. </a:t>
            </a:r>
          </a:p>
          <a:p>
            <a:pPr lvl="1"/>
            <a:r>
              <a:rPr lang="en-GB" dirty="0"/>
              <a:t>Cement mortar was stronger and set faster than lime mortar, although it was often more costly. Its applicability was restricted to certain applications requiring greater strength or faster building schedules.</a:t>
            </a:r>
          </a:p>
          <a:p>
            <a:endParaRPr lang="en-GB" dirty="0"/>
          </a:p>
        </p:txBody>
      </p:sp>
    </p:spTree>
    <p:extLst>
      <p:ext uri="{BB962C8B-B14F-4D97-AF65-F5344CB8AC3E}">
        <p14:creationId xmlns:p14="http://schemas.microsoft.com/office/powerpoint/2010/main" val="32963307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NotebookType xmlns="e4bf391d-0254-4265-a94d-56f3ca42533f" xsi:nil="true"/>
    <Has_Teacher_Only_SectionGroup xmlns="e4bf391d-0254-4265-a94d-56f3ca42533f" xsi:nil="true"/>
    <_ip_UnifiedCompliancePolicyUIAction xmlns="http://schemas.microsoft.com/sharepoint/v3" xsi:nil="true"/>
    <Templates xmlns="e4bf391d-0254-4265-a94d-56f3ca42533f" xsi:nil="true"/>
    <FolderType xmlns="e4bf391d-0254-4265-a94d-56f3ca42533f" xsi:nil="true"/>
    <Distribution_Groups xmlns="e4bf391d-0254-4265-a94d-56f3ca42533f" xsi:nil="true"/>
    <Self_Registration_Enabled xmlns="e4bf391d-0254-4265-a94d-56f3ca42533f" xsi:nil="true"/>
    <Is_Collaboration_Space_Locked xmlns="e4bf391d-0254-4265-a94d-56f3ca42533f" xsi:nil="true"/>
    <Teams_Channel_Section_Location xmlns="e4bf391d-0254-4265-a94d-56f3ca42533f" xsi:nil="true"/>
    <IsNotebookLocked xmlns="e4bf391d-0254-4265-a94d-56f3ca42533f" xsi:nil="true"/>
    <Students xmlns="e4bf391d-0254-4265-a94d-56f3ca42533f">
      <UserInfo>
        <DisplayName/>
        <AccountId xsi:nil="true"/>
        <AccountType/>
      </UserInfo>
    </Students>
    <CultureName xmlns="e4bf391d-0254-4265-a94d-56f3ca42533f" xsi:nil="true"/>
    <_ip_UnifiedCompliancePolicyProperties xmlns="http://schemas.microsoft.com/sharepoint/v3" xsi:nil="true"/>
    <_activity xmlns="e4bf391d-0254-4265-a94d-56f3ca42533f" xsi:nil="true"/>
    <Invited_Students xmlns="e4bf391d-0254-4265-a94d-56f3ca42533f" xsi:nil="true"/>
    <LMS_Mappings xmlns="e4bf391d-0254-4265-a94d-56f3ca42533f" xsi:nil="true"/>
    <Teachers xmlns="e4bf391d-0254-4265-a94d-56f3ca42533f">
      <UserInfo>
        <DisplayName/>
        <AccountId xsi:nil="true"/>
        <AccountType/>
      </UserInfo>
    </Teachers>
    <DefaultSectionNames xmlns="e4bf391d-0254-4265-a94d-56f3ca42533f" xsi:nil="true"/>
    <TeamsChannelId xmlns="e4bf391d-0254-4265-a94d-56f3ca42533f" xsi:nil="true"/>
    <Owner xmlns="e4bf391d-0254-4265-a94d-56f3ca42533f">
      <UserInfo>
        <DisplayName/>
        <AccountId xsi:nil="true"/>
        <AccountType/>
      </UserInfo>
    </Owner>
    <Student_Groups xmlns="e4bf391d-0254-4265-a94d-56f3ca42533f">
      <UserInfo>
        <DisplayName/>
        <AccountId xsi:nil="true"/>
        <AccountType/>
      </UserInfo>
    </Student_Groups>
    <Math_Settings xmlns="e4bf391d-0254-4265-a94d-56f3ca42533f" xsi:nil="true"/>
    <Self_Registration_Enabled0 xmlns="e4bf391d-0254-4265-a94d-56f3ca42533f" xsi:nil="true"/>
    <AppVersion xmlns="e4bf391d-0254-4265-a94d-56f3ca42533f" xsi:nil="true"/>
    <Invited_Teachers xmlns="e4bf391d-0254-4265-a94d-56f3ca42533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AC87780BB8317418DC6E00A2BF2FF00" ma:contentTypeVersion="39" ma:contentTypeDescription="Create a new document." ma:contentTypeScope="" ma:versionID="3228af96c224f7f39276d70a39c67252">
  <xsd:schema xmlns:xsd="http://www.w3.org/2001/XMLSchema" xmlns:xs="http://www.w3.org/2001/XMLSchema" xmlns:p="http://schemas.microsoft.com/office/2006/metadata/properties" xmlns:ns1="http://schemas.microsoft.com/sharepoint/v3" xmlns:ns3="da4cb343-4e17-4d44-a0be-220cc746407d" xmlns:ns4="e4bf391d-0254-4265-a94d-56f3ca42533f" targetNamespace="http://schemas.microsoft.com/office/2006/metadata/properties" ma:root="true" ma:fieldsID="a9bbfc68ebef2083467a4bf6440b5e7e" ns1:_="" ns3:_="" ns4:_="">
    <xsd:import namespace="http://schemas.microsoft.com/sharepoint/v3"/>
    <xsd:import namespace="da4cb343-4e17-4d44-a0be-220cc746407d"/>
    <xsd:import namespace="e4bf391d-0254-4265-a94d-56f3ca42533f"/>
    <xsd:element name="properties">
      <xsd:complexType>
        <xsd:sequence>
          <xsd:element name="documentManagement">
            <xsd:complexType>
              <xsd:all>
                <xsd:element ref="ns3:SharedWithUsers" minOccurs="0"/>
                <xsd:element ref="ns3:SharedWithDetails" minOccurs="0"/>
                <xsd:element ref="ns3:SharingHintHash" minOccurs="0"/>
                <xsd:element ref="ns4:NotebookType" minOccurs="0"/>
                <xsd:element ref="ns4:FolderType" minOccurs="0"/>
                <xsd:element ref="ns4:Owner" minOccurs="0"/>
                <xsd:element ref="ns4:DefaultSectionNames" minOccurs="0"/>
                <xsd:element ref="ns4:AppVersion" minOccurs="0"/>
                <xsd:element ref="ns4:Teachers" minOccurs="0"/>
                <xsd:element ref="ns4:Students" minOccurs="0"/>
                <xsd:element ref="ns4:Student_Groups" minOccurs="0"/>
                <xsd:element ref="ns4:Invited_Teachers" minOccurs="0"/>
                <xsd:element ref="ns4:Invited_Students" minOccurs="0"/>
                <xsd:element ref="ns4:Self_Registration_Enabled" minOccurs="0"/>
                <xsd:element ref="ns4:Has_Teacher_Only_SectionGroup" minOccurs="0"/>
                <xsd:element ref="ns4:MediaServiceMetadata" minOccurs="0"/>
                <xsd:element ref="ns4:MediaServiceFastMetadata" minOccurs="0"/>
                <xsd:element ref="ns4:MediaServiceAutoTags" minOccurs="0"/>
                <xsd:element ref="ns4:MediaServiceDateTaken" minOccurs="0"/>
                <xsd:element ref="ns4:MediaServiceLocation" minOccurs="0"/>
                <xsd:element ref="ns4:MediaServiceOCR" minOccurs="0"/>
                <xsd:element ref="ns1:_ip_UnifiedCompliancePolicyProperties" minOccurs="0"/>
                <xsd:element ref="ns1:_ip_UnifiedCompliancePolicyUIAction" minOccurs="0"/>
                <xsd:element ref="ns4:MediaServiceEventHashCode" minOccurs="0"/>
                <xsd:element ref="ns4:MediaServiceGenerationTime" minOccurs="0"/>
                <xsd:element ref="ns4:CultureName" minOccurs="0"/>
                <xsd:element ref="ns4:TeamsChannelId" minOccurs="0"/>
                <xsd:element ref="ns4:Math_Settings" minOccurs="0"/>
                <xsd:element ref="ns4:Templates" minOccurs="0"/>
                <xsd:element ref="ns4:Distribution_Groups" minOccurs="0"/>
                <xsd:element ref="ns4:LMS_Mappings" minOccurs="0"/>
                <xsd:element ref="ns4:Self_Registration_Enabled0" minOccurs="0"/>
                <xsd:element ref="ns4:Is_Collaboration_Space_Locked" minOccurs="0"/>
                <xsd:element ref="ns4:IsNotebookLocked" minOccurs="0"/>
                <xsd:element ref="ns4:MediaServiceAutoKeyPoints" minOccurs="0"/>
                <xsd:element ref="ns4:MediaServiceKeyPoints" minOccurs="0"/>
                <xsd:element ref="ns4:MediaLengthInSeconds" minOccurs="0"/>
                <xsd:element ref="ns4:_activity" minOccurs="0"/>
                <xsd:element ref="ns4:Teams_Channel_Section_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9" nillable="true" ma:displayName="Unified Compliance Policy Properties" ma:hidden="true" ma:internalName="_ip_UnifiedCompliancePolicyProperties">
      <xsd:simpleType>
        <xsd:restriction base="dms:Note"/>
      </xsd:simpleType>
    </xsd:element>
    <xsd:element name="_ip_UnifiedCompliancePolicyUIAction" ma:index="3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4cb343-4e17-4d44-a0be-220cc746407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bf391d-0254-4265-a94d-56f3ca42533f" elementFormDefault="qualified">
    <xsd:import namespace="http://schemas.microsoft.com/office/2006/documentManagement/types"/>
    <xsd:import namespace="http://schemas.microsoft.com/office/infopath/2007/PartnerControls"/>
    <xsd:element name="NotebookType" ma:index="11" nillable="true" ma:displayName="Notebook Type" ma:internalName="NotebookType">
      <xsd:simpleType>
        <xsd:restriction base="dms:Text"/>
      </xsd:simpleType>
    </xsd:element>
    <xsd:element name="FolderType" ma:index="12" nillable="true" ma:displayName="Folder Type" ma:internalName="FolderType">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4" nillable="true" ma:displayName="Default Section Names" ma:internalName="DefaultSectionNames">
      <xsd:simpleType>
        <xsd:restriction base="dms:Note">
          <xsd:maxLength value="255"/>
        </xsd:restriction>
      </xsd:simpleType>
    </xsd:element>
    <xsd:element name="AppVersion" ma:index="15" nillable="true" ma:displayName="App Version" ma:internalName="AppVersion">
      <xsd:simpleType>
        <xsd:restriction base="dms:Text"/>
      </xsd:simpleType>
    </xsd:element>
    <xsd:element name="Teachers" ma:index="1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9" nillable="true" ma:displayName="Invited Teachers" ma:internalName="Invited_Teachers">
      <xsd:simpleType>
        <xsd:restriction base="dms:Note">
          <xsd:maxLength value="255"/>
        </xsd:restriction>
      </xsd:simpleType>
    </xsd:element>
    <xsd:element name="Invited_Students" ma:index="20" nillable="true" ma:displayName="Invited Students" ma:internalName="Invited_Students">
      <xsd:simpleType>
        <xsd:restriction base="dms:Note">
          <xsd:maxLength value="255"/>
        </xsd:restriction>
      </xsd:simpleType>
    </xsd:element>
    <xsd:element name="Self_Registration_Enabled" ma:index="21" nillable="true" ma:displayName="Self_Registration_Enabled" ma:internalName="Self_Registration_Enabled">
      <xsd:simpleType>
        <xsd:restriction base="dms:Boolean"/>
      </xsd:simpleType>
    </xsd:element>
    <xsd:element name="Has_Teacher_Only_SectionGroup" ma:index="22" nillable="true" ma:displayName="Has Teacher Only SectionGroup" ma:internalName="Has_Teacher_Only_SectionGroup">
      <xsd:simpleType>
        <xsd:restriction base="dms:Boolean"/>
      </xsd:simpleType>
    </xsd:element>
    <xsd:element name="MediaServiceMetadata" ma:index="23" nillable="true" ma:displayName="MediaServiceMetadata" ma:description="" ma:hidden="true" ma:internalName="MediaServiceMetadata" ma:readOnly="true">
      <xsd:simpleType>
        <xsd:restriction base="dms:Note"/>
      </xsd:simpleType>
    </xsd:element>
    <xsd:element name="MediaServiceFastMetadata" ma:index="24" nillable="true" ma:displayName="MediaServiceFastMetadata" ma:description="" ma:hidden="true" ma:internalName="MediaServiceFastMetadata" ma:readOnly="true">
      <xsd:simpleType>
        <xsd:restriction base="dms:Note"/>
      </xsd:simpleType>
    </xsd:element>
    <xsd:element name="MediaServiceAutoTags" ma:index="25" nillable="true" ma:displayName="MediaServiceAutoTags" ma:description="" ma:internalName="MediaServiceAutoTags" ma:readOnly="true">
      <xsd:simpleType>
        <xsd:restriction base="dms:Text"/>
      </xsd:simpleType>
    </xsd:element>
    <xsd:element name="MediaServiceDateTaken" ma:index="26" nillable="true" ma:displayName="MediaServiceDateTaken" ma:hidden="true" ma:internalName="MediaServiceDateTaken" ma:readOnly="true">
      <xsd:simpleType>
        <xsd:restriction base="dms:Text"/>
      </xsd:simpleType>
    </xsd:element>
    <xsd:element name="MediaServiceLocation" ma:index="27" nillable="true" ma:displayName="MediaServiceLocation" ma:internalName="MediaServiceLocation" ma:readOnly="true">
      <xsd:simpleType>
        <xsd:restriction base="dms:Text"/>
      </xsd:simpleType>
    </xsd:element>
    <xsd:element name="MediaServiceOCR" ma:index="28" nillable="true" ma:displayName="MediaServiceOCR" ma:internalName="MediaServiceOCR" ma:readOnly="true">
      <xsd:simpleType>
        <xsd:restriction base="dms:Note">
          <xsd:maxLength value="255"/>
        </xsd:restriction>
      </xsd:simpleType>
    </xsd:element>
    <xsd:element name="MediaServiceEventHashCode" ma:index="31" nillable="true" ma:displayName="MediaServiceEventHashCode" ma:hidden="true" ma:internalName="MediaServiceEventHashCode" ma:readOnly="true">
      <xsd:simpleType>
        <xsd:restriction base="dms:Text"/>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CultureName" ma:index="33" nillable="true" ma:displayName="Culture Name" ma:internalName="CultureName">
      <xsd:simpleType>
        <xsd:restriction base="dms:Text"/>
      </xsd:simpleType>
    </xsd:element>
    <xsd:element name="TeamsChannelId" ma:index="34" nillable="true" ma:displayName="Teams Channel Id" ma:internalName="TeamsChannelId">
      <xsd:simpleType>
        <xsd:restriction base="dms:Text"/>
      </xsd:simpleType>
    </xsd:element>
    <xsd:element name="Math_Settings" ma:index="35" nillable="true" ma:displayName="Math Settings" ma:internalName="Math_Settings">
      <xsd:simpleType>
        <xsd:restriction base="dms:Text"/>
      </xsd:simpleType>
    </xsd:element>
    <xsd:element name="Templates" ma:index="36" nillable="true" ma:displayName="Templates" ma:internalName="Templates">
      <xsd:simpleType>
        <xsd:restriction base="dms:Note">
          <xsd:maxLength value="255"/>
        </xsd:restriction>
      </xsd:simpleType>
    </xsd:element>
    <xsd:element name="Distribution_Groups" ma:index="37" nillable="true" ma:displayName="Distribution Groups" ma:internalName="Distribution_Groups">
      <xsd:simpleType>
        <xsd:restriction base="dms:Note">
          <xsd:maxLength value="255"/>
        </xsd:restriction>
      </xsd:simpleType>
    </xsd:element>
    <xsd:element name="LMS_Mappings" ma:index="38" nillable="true" ma:displayName="LMS Mappings" ma:internalName="LMS_Mappings">
      <xsd:simpleType>
        <xsd:restriction base="dms:Note">
          <xsd:maxLength value="255"/>
        </xsd:restriction>
      </xsd:simpleType>
    </xsd:element>
    <xsd:element name="Self_Registration_Enabled0" ma:index="39" nillable="true" ma:displayName="Self Registration Enabled" ma:internalName="Self_Registration_Enabled0">
      <xsd:simpleType>
        <xsd:restriction base="dms:Boolean"/>
      </xsd:simpleType>
    </xsd:element>
    <xsd:element name="Is_Collaboration_Space_Locked" ma:index="40" nillable="true" ma:displayName="Is Collaboration Space Locked" ma:internalName="Is_Collaboration_Space_Locked">
      <xsd:simpleType>
        <xsd:restriction base="dms:Boolean"/>
      </xsd:simpleType>
    </xsd:element>
    <xsd:element name="IsNotebookLocked" ma:index="41" nillable="true" ma:displayName="Is Notebook Locked" ma:internalName="IsNotebookLocked">
      <xsd:simpleType>
        <xsd:restriction base="dms:Boolean"/>
      </xsd:simpleType>
    </xsd:element>
    <xsd:element name="MediaServiceAutoKeyPoints" ma:index="42" nillable="true" ma:displayName="MediaServiceAutoKeyPoints" ma:hidden="true" ma:internalName="MediaServiceAutoKeyPoints" ma:readOnly="true">
      <xsd:simpleType>
        <xsd:restriction base="dms:Note"/>
      </xsd:simpleType>
    </xsd:element>
    <xsd:element name="MediaServiceKeyPoints" ma:index="43" nillable="true" ma:displayName="KeyPoints" ma:internalName="MediaServiceKeyPoints" ma:readOnly="true">
      <xsd:simpleType>
        <xsd:restriction base="dms:Note">
          <xsd:maxLength value="255"/>
        </xsd:restriction>
      </xsd:simpleType>
    </xsd:element>
    <xsd:element name="MediaLengthInSeconds" ma:index="44" nillable="true" ma:displayName="Length (seconds)" ma:internalName="MediaLengthInSeconds" ma:readOnly="true">
      <xsd:simpleType>
        <xsd:restriction base="dms:Unknown"/>
      </xsd:simpleType>
    </xsd:element>
    <xsd:element name="_activity" ma:index="45" nillable="true" ma:displayName="_activity" ma:hidden="true" ma:internalName="_activity">
      <xsd:simpleType>
        <xsd:restriction base="dms:Note"/>
      </xsd:simpleType>
    </xsd:element>
    <xsd:element name="Teams_Channel_Section_Location" ma:index="46" nillable="true" ma:displayName="Teams Channel Section Location" ma:internalName="Teams_Channel_Section_Locat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documentManagement/types"/>
    <ds:schemaRef ds:uri="http://www.w3.org/XML/1998/namespace"/>
    <ds:schemaRef ds:uri="http://schemas.openxmlformats.org/package/2006/metadata/core-properties"/>
    <ds:schemaRef ds:uri="http://schemas.microsoft.com/office/infopath/2007/PartnerControls"/>
    <ds:schemaRef ds:uri="http://purl.org/dc/elements/1.1/"/>
    <ds:schemaRef ds:uri="http://purl.org/dc/dcmitype/"/>
    <ds:schemaRef ds:uri="e4bf391d-0254-4265-a94d-56f3ca42533f"/>
    <ds:schemaRef ds:uri="http://schemas.microsoft.com/office/2006/metadata/properties"/>
    <ds:schemaRef ds:uri="da4cb343-4e17-4d44-a0be-220cc746407d"/>
    <ds:schemaRef ds:uri="http://schemas.microsoft.com/sharepoint/v3"/>
    <ds:schemaRef ds:uri="http://purl.org/dc/term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53A72345-1245-49AD-A6C5-69E5D93491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a4cb343-4e17-4d44-a0be-220cc746407d"/>
    <ds:schemaRef ds:uri="e4bf391d-0254-4265-a94d-56f3ca4253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1568</Words>
  <Application>Microsoft Office PowerPoint</Application>
  <PresentationFormat>On-screen Show (4:3)</PresentationFormat>
  <Paragraphs>93</Paragraphs>
  <Slides>16</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PowerPoint 1: Pre-1919 construction practices </vt:lpstr>
      <vt:lpstr>Aim: To explore pre-1919 construction practices  </vt:lpstr>
      <vt:lpstr>Transport constraints on material choices </vt:lpstr>
      <vt:lpstr>Materials used in pre-1919 construction: stone  </vt:lpstr>
      <vt:lpstr>Materials used in pre 1919 construction: slate</vt:lpstr>
      <vt:lpstr>Materials used in pre 1919 construction: timber</vt:lpstr>
      <vt:lpstr>Materials used in pre-1919 construction: bricks</vt:lpstr>
      <vt:lpstr>Binders and mortars used pre-1919</vt:lpstr>
      <vt:lpstr>Binders and mortars used pre-1919</vt:lpstr>
      <vt:lpstr>Binders and mortars used pre-1919</vt:lpstr>
      <vt:lpstr>Use of lime in pre-1919 construction </vt:lpstr>
      <vt:lpstr>Use of lime in pre-1919 construction </vt:lpstr>
      <vt:lpstr>Pre-1919 internal and external finishes </vt:lpstr>
      <vt:lpstr>Pre-1919 internal and external finishes</vt:lpstr>
      <vt:lpstr>Pre-1919 internal and external finishes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152</cp:revision>
  <dcterms:created xsi:type="dcterms:W3CDTF">2013-05-28T00:38:54Z</dcterms:created>
  <dcterms:modified xsi:type="dcterms:W3CDTF">2023-07-26T12:33:29Z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0x0101005AC87780BB8317418DC6E00A2BF2FF00</vt:lpwstr>
  </property>
</Properties>
</file>