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9"/>
  </p:notesMasterIdLst>
  <p:sldIdLst>
    <p:sldId id="256" r:id="rId2"/>
    <p:sldId id="258"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9" roundtripDataSignature="AMtx7miOUGN9Z47ZEWk3yMl/UDoOOZKbw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09934F-DB0B-4F07-919D-BBAE3BC8DFC8}" v="34" dt="2023-08-02T16:34:54.0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037" autoAdjust="0"/>
  </p:normalViewPr>
  <p:slideViewPr>
    <p:cSldViewPr snapToGrid="0">
      <p:cViewPr varScale="1">
        <p:scale>
          <a:sx n="63" d="100"/>
          <a:sy n="63" d="100"/>
        </p:scale>
        <p:origin x="1596" y="72"/>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customschemas.google.com/relationships/presentationmetadata" Target="metadata"/><Relationship Id="rId3" Type="http://schemas.openxmlformats.org/officeDocument/2006/relationships/slide" Target="slides/slide2.xml"/><Relationship Id="rId21" Type="http://schemas.openxmlformats.org/officeDocument/2006/relationships/slide" Target="slides/slide20.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40" Type="http://schemas.openxmlformats.org/officeDocument/2006/relationships/presProps" Target="presProps.xml"/><Relationship Id="rId45"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file:///C:\Users\User\Downloads\PrefabricatedWiringSystemSpecificationExplained.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pinterest.co.uk/pin/dispelling-the-myths-of-ground-source-heat-pumps--687784174336471482/"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willmottdixon.co.uk/expertise/off-site-manufacturing"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pbctoday.co.uk/news/mmc-news/offsite-construction-landscape/80122/"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camtechbp.co.uk/2021/03/18/who-knew-prefabricated-chimneys-could-look-this-good/"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Google Shape;33;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4" name="Google Shape;3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08" name="Google Shape;108;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24c0712cc7c_1_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dirty="0">
                <a:hlinkClick r:id="rId3"/>
              </a:rPr>
              <a:t>C:\Users\User\Downloads\PrefabricatedWiringSystemSpecificationExplained.pdf</a:t>
            </a:r>
            <a:endParaRPr dirty="0"/>
          </a:p>
        </p:txBody>
      </p:sp>
      <p:sp>
        <p:nvSpPr>
          <p:cNvPr id="114" name="Google Shape;114;g24c0712cc7c_1_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21" name="Google Shape;121;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24cc3cbfd48_1_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8" name="Google Shape;128;g24cc3cbfd48_1_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24cc3cbfd48_1_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5" name="Google Shape;135;g24cc3cbfd48_1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hlinkClick r:id="rId3"/>
              </a:rPr>
              <a:t>https://www.pinterest.co.uk/pin/dispelling-the-myths-of-ground-source-heat-pumps--687784174336471482/</a:t>
            </a: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25d564103c7_0_3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g25d564103c7_0_3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25d564103c7_0_4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8" name="Google Shape;148;g25d564103c7_0_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25d564103c7_0_5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5" name="Google Shape;155;g25d564103c7_0_5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25d564103c7_0_5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1" name="Google Shape;161;g25d564103c7_0_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25d564103c7_0_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g25d564103c7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g25d564103c7_0_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6" name="Google Shape;46;g25d564103c7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25d59671951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6" name="Google Shape;176;g25d59671951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5d56410504_0_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5" name="Google Shape;185;g25d56410504_0_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25d56410504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2" name="Google Shape;192;g25d56410504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5d56410504_0_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0" name="Google Shape;200;g25d56410504_0_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25d56410504_0_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g25d56410504_0_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25d56410504_0_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g25d56410504_0_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25d56410504_0_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g25d56410504_0_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27" name="Google Shape;227;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24c0712cc7c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8" name="Google Shape;58;g24c0712cc7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59" name="Google Shape;59;g24c0712cc7c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4c0712cc7c_0_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g24c0712cc7c_0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24c0712cc7c_0_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2" name="Google Shape;72;g24c0712cc7c_0_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hlinkClick r:id="rId3"/>
              </a:rPr>
              <a:t>https://www.willmottdixon.co.uk/expertise/off-site-manufacturing</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4c0712cc7c_0_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0" name="Google Shape;80;g24c0712cc7c_0_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24c0712cc7c_0_15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7" name="Google Shape;87;g24c0712cc7c_0_1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hlinkClick r:id="rId3"/>
              </a:rPr>
              <a:t>https://www.pbctoday.co.uk/news/mmc-news/offsite-construction-landscape/80122/</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4c0712cc7c_0_16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4" name="Google Shape;94;g24c0712cc7c_0_1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hlinkClick r:id="rId3"/>
              </a:rPr>
              <a:t>https://camtechbp.co.uk/2021/03/18/who-knew-prefabricated-chimneys-could-look-this-good/</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4c0712cc7c_0_1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g24c0712cc7c_0_1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1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1" name="Google Shape;21;p16"/>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lnSpc>
                <a:spcPct val="100000"/>
              </a:lnSpc>
              <a:spcBef>
                <a:spcPts val="500"/>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2"/>
        <p:cNvGrpSpPr/>
        <p:nvPr/>
      </p:nvGrpSpPr>
      <p:grpSpPr>
        <a:xfrm>
          <a:off x="0" y="0"/>
          <a:ext cx="0" cy="0"/>
          <a:chOff x="0" y="0"/>
          <a:chExt cx="0" cy="0"/>
        </a:xfrm>
      </p:grpSpPr>
      <p:sp>
        <p:nvSpPr>
          <p:cNvPr id="23" name="Google Shape;23;g24c0712cc7c_0_86"/>
          <p:cNvSpPr txBox="1">
            <a:spLocks noGrp="1"/>
          </p:cNvSpPr>
          <p:nvPr>
            <p:ph type="ctrTitle"/>
          </p:nvPr>
        </p:nvSpPr>
        <p:spPr>
          <a:xfrm>
            <a:off x="311708" y="992767"/>
            <a:ext cx="8520600" cy="27369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24" name="Google Shape;24;g24c0712cc7c_0_86"/>
          <p:cNvSpPr txBox="1">
            <a:spLocks noGrp="1"/>
          </p:cNvSpPr>
          <p:nvPr>
            <p:ph type="subTitle" idx="1"/>
          </p:nvPr>
        </p:nvSpPr>
        <p:spPr>
          <a:xfrm>
            <a:off x="311700" y="3778833"/>
            <a:ext cx="8520600" cy="10569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25" name="Google Shape;25;g24c0712cc7c_0_86"/>
          <p:cNvSpPr txBox="1">
            <a:spLocks noGrp="1"/>
          </p:cNvSpPr>
          <p:nvPr>
            <p:ph type="sldNum" idx="12"/>
          </p:nvPr>
        </p:nvSpPr>
        <p:spPr>
          <a:xfrm>
            <a:off x="8472458" y="6217623"/>
            <a:ext cx="548700" cy="5247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6"/>
        <p:cNvGrpSpPr/>
        <p:nvPr/>
      </p:nvGrpSpPr>
      <p:grpSpPr>
        <a:xfrm>
          <a:off x="0" y="0"/>
          <a:ext cx="0" cy="0"/>
          <a:chOff x="0" y="0"/>
          <a:chExt cx="0" cy="0"/>
        </a:xfrm>
      </p:grpSpPr>
      <p:sp>
        <p:nvSpPr>
          <p:cNvPr id="27" name="Google Shape;27;g24c0712cc7c_0_90"/>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8" name="Google Shape;28;g24c0712cc7c_0_90"/>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9" name="Google Shape;29;g24c0712cc7c_0_90"/>
          <p:cNvSpPr txBox="1">
            <a:spLocks noGrp="1"/>
          </p:cNvSpPr>
          <p:nvPr>
            <p:ph type="sldNum" idx="12"/>
          </p:nvPr>
        </p:nvSpPr>
        <p:spPr>
          <a:xfrm>
            <a:off x="8472458" y="6217623"/>
            <a:ext cx="548700" cy="5247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0"/>
        <p:cNvGrpSpPr/>
        <p:nvPr/>
      </p:nvGrpSpPr>
      <p:grpSpPr>
        <a:xfrm>
          <a:off x="0" y="0"/>
          <a:ext cx="0" cy="0"/>
          <a:chOff x="0" y="0"/>
          <a:chExt cx="0" cy="0"/>
        </a:xfrm>
      </p:grpSpPr>
      <p:sp>
        <p:nvSpPr>
          <p:cNvPr id="31" name="Google Shape;31;g24cc3cbfd48_1_144"/>
          <p:cNvSpPr txBox="1">
            <a:spLocks noGrp="1"/>
          </p:cNvSpPr>
          <p:nvPr>
            <p:ph type="sldNum" idx="12"/>
          </p:nvPr>
        </p:nvSpPr>
        <p:spPr>
          <a:xfrm>
            <a:off x="8472458" y="6217623"/>
            <a:ext cx="548700" cy="5247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D9D9D9"/>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1" name="Google Shape;11;p15"/>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dirty="0">
                <a:solidFill>
                  <a:schemeClr val="dk1"/>
                </a:solidFill>
                <a:latin typeface="Arial"/>
                <a:ea typeface="Arial"/>
                <a:cs typeface="Arial"/>
                <a:sym typeface="Arial"/>
              </a:rPr>
              <a:t>© 2023. EAL. All rights reserved.</a:t>
            </a: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chemeClr val="dk1"/>
              </a:solidFill>
              <a:latin typeface="Times New Roman"/>
              <a:ea typeface="Times New Roman"/>
              <a:cs typeface="Times New Roman"/>
              <a:sym typeface="Times New Roman"/>
            </a:endParaRPr>
          </a:p>
        </p:txBody>
      </p:sp>
      <p:sp>
        <p:nvSpPr>
          <p:cNvPr id="12" name="Google Shape;12;p15"/>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900" b="0" i="0" u="none" strike="noStrike" cap="none">
                <a:solidFill>
                  <a:schemeClr val="dk1"/>
                </a:solidFill>
                <a:latin typeface="Arial"/>
                <a:ea typeface="Arial"/>
                <a:cs typeface="Arial"/>
                <a:sym typeface="Arial"/>
              </a:rPr>
              <a:t>‹#›</a:t>
            </a:fld>
            <a:r>
              <a:rPr lang="en-US" sz="900" b="0" i="0" u="none" strike="noStrike" cap="none" dirty="0">
                <a:solidFill>
                  <a:schemeClr val="dk1"/>
                </a:solidFill>
                <a:latin typeface="Arial"/>
                <a:ea typeface="Arial"/>
                <a:cs typeface="Arial"/>
                <a:sym typeface="Arial"/>
              </a:rPr>
              <a:t> of </a:t>
            </a:r>
            <a:r>
              <a:rPr lang="en-GB" sz="900" b="0" i="0" u="none" strike="noStrike" cap="none" dirty="0">
                <a:solidFill>
                  <a:schemeClr val="dk1"/>
                </a:solidFill>
                <a:latin typeface="Arial"/>
                <a:ea typeface="Arial"/>
                <a:cs typeface="Arial"/>
                <a:sym typeface="Arial"/>
              </a:rPr>
              <a:t>27</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br>
              <a:rPr lang="en-US" sz="1100" b="0" i="0" u="none" strike="noStrike" cap="none" dirty="0">
                <a:solidFill>
                  <a:schemeClr val="dk1"/>
                </a:solidFill>
                <a:latin typeface="Arial"/>
                <a:ea typeface="Arial"/>
                <a:cs typeface="Arial"/>
                <a:sym typeface="Arial"/>
              </a:rPr>
            </a:b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br>
              <a:rPr lang="en-US" sz="1100" b="0" i="0" u="none" strike="noStrike" cap="none" dirty="0">
                <a:solidFill>
                  <a:schemeClr val="dk1"/>
                </a:solidFill>
                <a:latin typeface="Arial"/>
                <a:ea typeface="Arial"/>
                <a:cs typeface="Arial"/>
                <a:sym typeface="Arial"/>
              </a:rPr>
            </a:b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chemeClr val="dk1"/>
              </a:solidFill>
              <a:latin typeface="Times New Roman"/>
              <a:ea typeface="Times New Roman"/>
              <a:cs typeface="Times New Roman"/>
              <a:sym typeface="Times New Roman"/>
            </a:endParaRPr>
          </a:p>
        </p:txBody>
      </p:sp>
      <p:sp>
        <p:nvSpPr>
          <p:cNvPr id="13" name="Google Shape;13;p15"/>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2400" b="1" i="0" u="none" strike="noStrike" cap="none">
                <a:solidFill>
                  <a:srgbClr val="0077E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9pPr>
          </a:lstStyle>
          <a:p>
            <a:endParaRPr/>
          </a:p>
        </p:txBody>
      </p:sp>
      <p:sp>
        <p:nvSpPr>
          <p:cNvPr id="14" name="Google Shape;14;p15"/>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Clr>
                <a:srgbClr val="000000"/>
              </a:buClr>
              <a:buSzPts val="1400"/>
              <a:buFont typeface="Arial"/>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lnSpc>
                <a:spcPct val="100000"/>
              </a:lnSpc>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a:p>
        </p:txBody>
      </p:sp>
      <p:pic>
        <p:nvPicPr>
          <p:cNvPr id="15" name="Google Shape;15;p15" descr="City &amp; Guilds and EAL logo"/>
          <p:cNvPicPr preferRelativeResize="0"/>
          <p:nvPr/>
        </p:nvPicPr>
        <p:blipFill rotWithShape="1">
          <a:blip r:embed="rId6" cstate="email">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5"/>
          <p:cNvSpPr/>
          <p:nvPr/>
        </p:nvSpPr>
        <p:spPr>
          <a:xfrm>
            <a:off x="457200" y="257779"/>
            <a:ext cx="6091200" cy="430887"/>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chemeClr val="dk1"/>
              </a:buClr>
              <a:buSzPts val="1400"/>
              <a:buFont typeface="Arial"/>
              <a:buNone/>
            </a:pPr>
            <a:r>
              <a:rPr lang="en-US" sz="1400" b="0" i="0" u="none" strike="noStrike" cap="none" dirty="0">
                <a:solidFill>
                  <a:schemeClr val="dk1"/>
                </a:solidFill>
                <a:latin typeface="Arial"/>
                <a:ea typeface="Arial"/>
                <a:cs typeface="Arial"/>
                <a:sym typeface="Arial"/>
              </a:rPr>
              <a:t>Progression in </a:t>
            </a:r>
            <a:br>
              <a:rPr lang="en-US" sz="1400" b="0" i="0" u="none" strike="noStrike" cap="none" dirty="0">
                <a:solidFill>
                  <a:schemeClr val="dk1"/>
                </a:solidFill>
                <a:latin typeface="Arial"/>
                <a:ea typeface="Arial"/>
                <a:cs typeface="Arial"/>
                <a:sym typeface="Arial"/>
              </a:rPr>
            </a:br>
            <a:r>
              <a:rPr lang="en-US" sz="1400" b="1" i="0" u="none" strike="noStrike" cap="none" dirty="0">
                <a:solidFill>
                  <a:schemeClr val="dk1"/>
                </a:solidFill>
                <a:latin typeface="Arial"/>
                <a:ea typeface="Arial"/>
                <a:cs typeface="Arial"/>
                <a:sym typeface="Arial"/>
              </a:rPr>
              <a:t>Building Services Engineering (Level 2)</a:t>
            </a:r>
            <a:endParaRPr sz="1400" b="0" i="0" u="none" strike="noStrike" cap="none" dirty="0">
              <a:solidFill>
                <a:schemeClr val="dk1"/>
              </a:solidFill>
              <a:latin typeface="Arial"/>
              <a:ea typeface="Arial"/>
              <a:cs typeface="Arial"/>
              <a:sym typeface="Arial"/>
            </a:endParaRPr>
          </a:p>
        </p:txBody>
      </p:sp>
      <p:cxnSp>
        <p:nvCxnSpPr>
          <p:cNvPr id="17" name="Google Shape;17;p15"/>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5"/>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file:///C:\Users\User\Downloads\PrefabricatedWiringSystemSpecificationExplained.pdf"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hyperlink" Target="https://www.pinterest.co.uk/pin/dispelling-the-myths-of-ground-source-heat-pumps--687784174336471482/"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willmottdixon.co.uk/expertise/off-site-manufacturing"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pbctoday.co.uk/news/mmc-news/offsite-construction-landscape/80122/"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camtechbp.co.uk/2021/03/18/who-knew-prefabricated-chimneys-could-look-this-good/"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Google Shape;36;p1"/>
          <p:cNvSpPr txBox="1">
            <a:spLocks noGrp="1"/>
          </p:cNvSpPr>
          <p:nvPr>
            <p:ph type="body" idx="4294967295"/>
          </p:nvPr>
        </p:nvSpPr>
        <p:spPr>
          <a:xfrm>
            <a:off x="-1415491" y="1371576"/>
            <a:ext cx="12130430" cy="4818927"/>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SzPts val="1400"/>
              <a:buNone/>
            </a:pPr>
            <a:endParaRPr b="1" dirty="0"/>
          </a:p>
          <a:p>
            <a:pPr marL="0" lvl="0" indent="0" algn="l" rtl="0">
              <a:lnSpc>
                <a:spcPct val="120000"/>
              </a:lnSpc>
              <a:spcBef>
                <a:spcPts val="2000"/>
              </a:spcBef>
              <a:spcAft>
                <a:spcPts val="0"/>
              </a:spcAft>
              <a:buSzPts val="1400"/>
              <a:buNone/>
            </a:pPr>
            <a:endParaRPr b="1" dirty="0"/>
          </a:p>
          <a:p>
            <a:pPr marL="0" lvl="0" indent="0" algn="ctr" rtl="0">
              <a:lnSpc>
                <a:spcPct val="36363"/>
              </a:lnSpc>
              <a:spcBef>
                <a:spcPts val="2000"/>
              </a:spcBef>
              <a:spcAft>
                <a:spcPts val="0"/>
              </a:spcAft>
              <a:buSzPts val="1400"/>
              <a:buNone/>
            </a:pPr>
            <a:r>
              <a:rPr lang="en-US" sz="6600" dirty="0">
                <a:solidFill>
                  <a:schemeClr val="lt1"/>
                </a:solidFill>
              </a:rPr>
              <a:t>PowerPoint presentation</a:t>
            </a:r>
            <a:endParaRPr dirty="0"/>
          </a:p>
        </p:txBody>
      </p:sp>
      <p:sp>
        <p:nvSpPr>
          <p:cNvPr id="37" name="Google Shape;37;p1"/>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chemeClr val="dk1"/>
                </a:solidFill>
                <a:latin typeface="Arial"/>
                <a:ea typeface="Arial"/>
                <a:cs typeface="Arial"/>
                <a:sym typeface="Arial"/>
              </a:rPr>
              <a:t>Unit 202: Changing practices over time</a:t>
            </a:r>
            <a:endParaRPr sz="1400" b="0" i="0" u="none" strike="noStrike" cap="none" dirty="0">
              <a:solidFill>
                <a:srgbClr val="000000"/>
              </a:solidFill>
              <a:latin typeface="Arial"/>
              <a:ea typeface="Arial"/>
              <a:cs typeface="Arial"/>
              <a:sym typeface="Arial"/>
            </a:endParaRPr>
          </a:p>
        </p:txBody>
      </p:sp>
      <p:sp>
        <p:nvSpPr>
          <p:cNvPr id="3" name="TextBox 2">
            <a:extLst>
              <a:ext uri="{FF2B5EF4-FFF2-40B4-BE49-F238E27FC236}">
                <a16:creationId xmlns:a16="http://schemas.microsoft.com/office/drawing/2014/main" id="{82EAC7B6-C87C-891E-6F64-896859BB6C7E}"/>
              </a:ext>
            </a:extLst>
          </p:cNvPr>
          <p:cNvSpPr txBox="1"/>
          <p:nvPr/>
        </p:nvSpPr>
        <p:spPr>
          <a:xfrm>
            <a:off x="457200" y="3163848"/>
            <a:ext cx="8193024"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1" i="0" u="none" strike="noStrike" kern="0" cap="none" spc="0" normalizeH="0" baseline="0" noProof="0" dirty="0">
                <a:ln>
                  <a:noFill/>
                </a:ln>
                <a:solidFill>
                  <a:srgbClr val="0077E3"/>
                </a:solidFill>
                <a:effectLst/>
                <a:uLnTx/>
                <a:uFillTx/>
                <a:latin typeface="Arial"/>
                <a:ea typeface="ＭＳ Ｐゴシック"/>
                <a:cs typeface="Arial"/>
                <a:sym typeface="Arial"/>
              </a:rPr>
              <a:t>PowerPoint 3: Know the changes in construction methods over time</a:t>
            </a:r>
            <a:endParaRPr kumimoji="0" lang="en-GB" sz="2400" b="1" i="0" u="none" strike="noStrike" kern="0" cap="none" spc="0" normalizeH="0" baseline="0" noProof="0" dirty="0">
              <a:ln>
                <a:noFill/>
              </a:ln>
              <a:solidFill>
                <a:srgbClr val="0070C0"/>
              </a:solidFill>
              <a:effectLst/>
              <a:uLnTx/>
              <a:uFillTx/>
              <a:latin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3"/>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Wiring systems for prefabricated or modular systems of building</a:t>
            </a:r>
            <a:endParaRPr/>
          </a:p>
        </p:txBody>
      </p:sp>
      <p:sp>
        <p:nvSpPr>
          <p:cNvPr id="111" name="Google Shape;111;p3"/>
          <p:cNvSpPr txBox="1">
            <a:spLocks noGrp="1"/>
          </p:cNvSpPr>
          <p:nvPr>
            <p:ph type="body" idx="1"/>
          </p:nvPr>
        </p:nvSpPr>
        <p:spPr>
          <a:xfrm>
            <a:off x="457200" y="1857375"/>
            <a:ext cx="8229600" cy="39027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1500"/>
              </a:spcBef>
              <a:spcAft>
                <a:spcPts val="0"/>
              </a:spcAft>
              <a:buSzPts val="1100"/>
              <a:buNone/>
            </a:pPr>
            <a:r>
              <a:rPr lang="en-US" dirty="0"/>
              <a:t>Wiring systems for prefabricated or modular systems of building are often referred to in generic terms as ‘modular wiring’ or ‘plug-and-play’.</a:t>
            </a:r>
            <a:endParaRPr dirty="0"/>
          </a:p>
          <a:p>
            <a:pPr marL="0" lvl="0" indent="0" algn="l" rtl="0">
              <a:lnSpc>
                <a:spcPct val="120000"/>
              </a:lnSpc>
              <a:spcBef>
                <a:spcPts val="1500"/>
              </a:spcBef>
              <a:spcAft>
                <a:spcPts val="0"/>
              </a:spcAft>
              <a:buSzPts val="1100"/>
              <a:buNone/>
            </a:pPr>
            <a:r>
              <a:rPr lang="en-US" dirty="0"/>
              <a:t>There is still a requirement to keep to BS 7671, however there is an accompanying standard for prefabricated wiring systems which is BS 8488:2009+A1:2010.</a:t>
            </a:r>
            <a:endParaRPr dirty="0"/>
          </a:p>
          <a:p>
            <a:pPr marL="0" lvl="0" indent="0" algn="l" rtl="0">
              <a:lnSpc>
                <a:spcPct val="120000"/>
              </a:lnSpc>
              <a:spcBef>
                <a:spcPts val="1500"/>
              </a:spcBef>
              <a:spcAft>
                <a:spcPts val="0"/>
              </a:spcAft>
              <a:buClr>
                <a:schemeClr val="dk1"/>
              </a:buClr>
              <a:buSzPts val="1100"/>
              <a:buFont typeface="Arial"/>
              <a:buNone/>
            </a:pPr>
            <a:r>
              <a:rPr lang="en-US" dirty="0"/>
              <a:t>The following specification should also be considered: Specification of prefabricated wiring systems - Wiring matters.</a:t>
            </a:r>
            <a:endParaRPr dirty="0"/>
          </a:p>
          <a:p>
            <a:pPr marL="0" lvl="0" indent="0" algn="l" rtl="0">
              <a:lnSpc>
                <a:spcPct val="120000"/>
              </a:lnSpc>
              <a:spcBef>
                <a:spcPts val="1500"/>
              </a:spcBef>
              <a:spcAft>
                <a:spcPts val="0"/>
              </a:spcAft>
              <a:buSzPts val="1400"/>
              <a:buNone/>
            </a:pPr>
            <a:endParaRPr dirty="0"/>
          </a:p>
          <a:p>
            <a:pPr marL="0" lvl="0" indent="0" algn="l" rtl="0">
              <a:lnSpc>
                <a:spcPct val="120000"/>
              </a:lnSpc>
              <a:spcBef>
                <a:spcPts val="2000"/>
              </a:spcBef>
              <a:spcAft>
                <a:spcPts val="0"/>
              </a:spcAft>
              <a:buSzPts val="1400"/>
              <a:buNone/>
            </a:pP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g24c0712cc7c_1_4"/>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Wiring systems for prefabricated or modular systems of building</a:t>
            </a:r>
            <a:endParaRPr dirty="0"/>
          </a:p>
        </p:txBody>
      </p:sp>
      <p:sp>
        <p:nvSpPr>
          <p:cNvPr id="3" name="TextBox 2">
            <a:extLst>
              <a:ext uri="{FF2B5EF4-FFF2-40B4-BE49-F238E27FC236}">
                <a16:creationId xmlns:a16="http://schemas.microsoft.com/office/drawing/2014/main" id="{1330E8D2-F225-45EF-DD97-BCFB8B9B247D}"/>
              </a:ext>
            </a:extLst>
          </p:cNvPr>
          <p:cNvSpPr txBox="1"/>
          <p:nvPr/>
        </p:nvSpPr>
        <p:spPr>
          <a:xfrm>
            <a:off x="2286000" y="3178276"/>
            <a:ext cx="4572000" cy="738664"/>
          </a:xfrm>
          <a:prstGeom prst="rect">
            <a:avLst/>
          </a:prstGeom>
          <a:noFill/>
          <a:ln>
            <a:solidFill>
              <a:schemeClr val="bg2"/>
            </a:solidFill>
          </a:ln>
        </p:spPr>
        <p:txBody>
          <a:bodyPr wrap="square">
            <a:spAutoFit/>
          </a:bodyPr>
          <a:lstStyle/>
          <a:p>
            <a:pPr algn="ctr"/>
            <a:r>
              <a:rPr lang="en-GB" dirty="0"/>
              <a:t>Take a look at (PDF) page number 9 of this document to see an image of an area distribution box: </a:t>
            </a:r>
            <a:r>
              <a:rPr lang="en-US" dirty="0">
                <a:hlinkClick r:id="rId3" action="ppaction://hlinkfile"/>
              </a:rPr>
              <a:t>Prefabricated Wiring System Specification Explained</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4"/>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Pros and cons of prefab or modular build homes</a:t>
            </a:r>
            <a:endParaRPr dirty="0"/>
          </a:p>
        </p:txBody>
      </p:sp>
      <p:sp>
        <p:nvSpPr>
          <p:cNvPr id="124" name="Google Shape;124;p4"/>
          <p:cNvSpPr txBox="1">
            <a:spLocks noGrp="1"/>
          </p:cNvSpPr>
          <p:nvPr>
            <p:ph type="body" idx="1"/>
          </p:nvPr>
        </p:nvSpPr>
        <p:spPr>
          <a:xfrm>
            <a:off x="457200" y="1512000"/>
            <a:ext cx="3352800" cy="4248000"/>
          </a:xfrm>
          <a:prstGeom prst="rect">
            <a:avLst/>
          </a:prstGeom>
          <a:noFill/>
          <a:ln>
            <a:noFill/>
          </a:ln>
        </p:spPr>
        <p:txBody>
          <a:bodyPr spcFirstLastPara="1" wrap="square" lIns="0" tIns="0" rIns="0" bIns="0" anchor="t" anchorCtr="0">
            <a:noAutofit/>
          </a:bodyPr>
          <a:lstStyle/>
          <a:p>
            <a:pPr marL="0" lvl="0" indent="0" algn="l" rtl="0">
              <a:lnSpc>
                <a:spcPct val="125000"/>
              </a:lnSpc>
              <a:spcBef>
                <a:spcPts val="1000"/>
              </a:spcBef>
              <a:spcAft>
                <a:spcPts val="0"/>
              </a:spcAft>
              <a:buSzPts val="1400"/>
              <a:buNone/>
            </a:pPr>
            <a:r>
              <a:rPr lang="en-US" dirty="0"/>
              <a:t>Advantages</a:t>
            </a:r>
            <a:endParaRPr sz="2000" dirty="0"/>
          </a:p>
          <a:p>
            <a:pPr marL="215900" lvl="3" indent="-215900" algn="l" rtl="0">
              <a:lnSpc>
                <a:spcPct val="125000"/>
              </a:lnSpc>
              <a:spcBef>
                <a:spcPts val="1000"/>
              </a:spcBef>
              <a:spcAft>
                <a:spcPts val="0"/>
              </a:spcAft>
              <a:buSzPts val="1600"/>
              <a:buChar char="•"/>
            </a:pPr>
            <a:r>
              <a:rPr lang="en-US" sz="2000" dirty="0"/>
              <a:t>Easy to build</a:t>
            </a:r>
            <a:endParaRPr sz="2000" dirty="0"/>
          </a:p>
          <a:p>
            <a:pPr marL="215900" lvl="3" indent="-215900" algn="l" rtl="0">
              <a:lnSpc>
                <a:spcPct val="125000"/>
              </a:lnSpc>
              <a:spcBef>
                <a:spcPts val="1000"/>
              </a:spcBef>
              <a:spcAft>
                <a:spcPts val="0"/>
              </a:spcAft>
              <a:buSzPts val="2000"/>
              <a:buChar char="•"/>
            </a:pPr>
            <a:r>
              <a:rPr lang="en-US" sz="2000" dirty="0"/>
              <a:t>Cheaper</a:t>
            </a:r>
            <a:endParaRPr sz="2000" dirty="0"/>
          </a:p>
          <a:p>
            <a:pPr marL="215900" lvl="3" indent="-215900" algn="l" rtl="0">
              <a:lnSpc>
                <a:spcPct val="125000"/>
              </a:lnSpc>
              <a:spcBef>
                <a:spcPts val="1000"/>
              </a:spcBef>
              <a:spcAft>
                <a:spcPts val="0"/>
              </a:spcAft>
              <a:buSzPts val="2000"/>
              <a:buChar char="•"/>
            </a:pPr>
            <a:r>
              <a:rPr lang="en-US" sz="2000" dirty="0"/>
              <a:t>Consistent quality</a:t>
            </a:r>
            <a:endParaRPr sz="2000" dirty="0"/>
          </a:p>
          <a:p>
            <a:pPr marL="215900" lvl="3" indent="-215900" algn="l" rtl="0">
              <a:lnSpc>
                <a:spcPct val="125000"/>
              </a:lnSpc>
              <a:spcBef>
                <a:spcPts val="1000"/>
              </a:spcBef>
              <a:spcAft>
                <a:spcPts val="0"/>
              </a:spcAft>
              <a:buSzPts val="2000"/>
              <a:buChar char="•"/>
            </a:pPr>
            <a:r>
              <a:rPr lang="en-US" sz="2000" dirty="0"/>
              <a:t>More eco friendly</a:t>
            </a:r>
            <a:endParaRPr sz="2000" dirty="0"/>
          </a:p>
          <a:p>
            <a:pPr marL="215900" lvl="3" indent="-215900" algn="l" rtl="0">
              <a:lnSpc>
                <a:spcPct val="125000"/>
              </a:lnSpc>
              <a:spcBef>
                <a:spcPts val="1000"/>
              </a:spcBef>
              <a:spcAft>
                <a:spcPts val="0"/>
              </a:spcAft>
              <a:buSzPts val="2000"/>
              <a:buChar char="•"/>
            </a:pPr>
            <a:r>
              <a:rPr lang="en-US" sz="2000" dirty="0"/>
              <a:t>Quicker to build</a:t>
            </a:r>
            <a:endParaRPr sz="2000" dirty="0"/>
          </a:p>
          <a:p>
            <a:pPr marL="215900" lvl="3" indent="-114300" algn="l" rtl="0">
              <a:lnSpc>
                <a:spcPct val="125000"/>
              </a:lnSpc>
              <a:spcBef>
                <a:spcPts val="1000"/>
              </a:spcBef>
              <a:spcAft>
                <a:spcPts val="0"/>
              </a:spcAft>
              <a:buSzPts val="1600"/>
              <a:buNone/>
            </a:pPr>
            <a:endParaRPr dirty="0"/>
          </a:p>
          <a:p>
            <a:pPr marL="0" lvl="0" indent="0" algn="l" rtl="0">
              <a:lnSpc>
                <a:spcPct val="120000"/>
              </a:lnSpc>
              <a:spcBef>
                <a:spcPts val="1500"/>
              </a:spcBef>
              <a:spcAft>
                <a:spcPts val="0"/>
              </a:spcAft>
              <a:buSzPts val="1400"/>
              <a:buNone/>
            </a:pPr>
            <a:endParaRPr dirty="0"/>
          </a:p>
        </p:txBody>
      </p:sp>
      <p:sp>
        <p:nvSpPr>
          <p:cNvPr id="125" name="Google Shape;125;p4"/>
          <p:cNvSpPr txBox="1">
            <a:spLocks noGrp="1"/>
          </p:cNvSpPr>
          <p:nvPr>
            <p:ph type="body" idx="1"/>
          </p:nvPr>
        </p:nvSpPr>
        <p:spPr>
          <a:xfrm>
            <a:off x="3317874" y="1512000"/>
            <a:ext cx="5551805" cy="4248000"/>
          </a:xfrm>
          <a:prstGeom prst="rect">
            <a:avLst/>
          </a:prstGeom>
          <a:noFill/>
          <a:ln>
            <a:noFill/>
          </a:ln>
        </p:spPr>
        <p:txBody>
          <a:bodyPr spcFirstLastPara="1" wrap="square" lIns="0" tIns="0" rIns="0" bIns="0" anchor="t" anchorCtr="0">
            <a:noAutofit/>
          </a:bodyPr>
          <a:lstStyle/>
          <a:p>
            <a:pPr marL="0" lvl="0" indent="0" algn="l" rtl="0">
              <a:lnSpc>
                <a:spcPct val="125000"/>
              </a:lnSpc>
              <a:spcBef>
                <a:spcPts val="1000"/>
              </a:spcBef>
              <a:spcAft>
                <a:spcPts val="0"/>
              </a:spcAft>
              <a:buSzPts val="1400"/>
              <a:buNone/>
            </a:pPr>
            <a:r>
              <a:rPr lang="en-US" dirty="0"/>
              <a:t>Disadvantages</a:t>
            </a:r>
            <a:endParaRPr sz="2000" dirty="0"/>
          </a:p>
          <a:p>
            <a:pPr marL="215900" lvl="3" indent="-215900" algn="l" rtl="0">
              <a:lnSpc>
                <a:spcPct val="125000"/>
              </a:lnSpc>
              <a:spcBef>
                <a:spcPts val="1000"/>
              </a:spcBef>
              <a:spcAft>
                <a:spcPts val="0"/>
              </a:spcAft>
              <a:buSzPts val="1600"/>
              <a:buChar char="•"/>
            </a:pPr>
            <a:r>
              <a:rPr lang="en-US" sz="2000" dirty="0"/>
              <a:t>Can be difficult to get a mortgage for non-traditional builds</a:t>
            </a:r>
            <a:endParaRPr sz="2000" dirty="0"/>
          </a:p>
          <a:p>
            <a:pPr marL="215900" lvl="3" indent="-215900" algn="l" rtl="0">
              <a:lnSpc>
                <a:spcPct val="125000"/>
              </a:lnSpc>
              <a:spcBef>
                <a:spcPts val="1000"/>
              </a:spcBef>
              <a:spcAft>
                <a:spcPts val="0"/>
              </a:spcAft>
              <a:buSzPts val="2000"/>
              <a:buChar char="•"/>
            </a:pPr>
            <a:r>
              <a:rPr lang="en-US" sz="2000" dirty="0"/>
              <a:t>Land restriction on the types of building that are allowed</a:t>
            </a:r>
            <a:endParaRPr sz="2000" dirty="0"/>
          </a:p>
          <a:p>
            <a:pPr marL="215900" lvl="3" indent="-215900" algn="l" rtl="0">
              <a:lnSpc>
                <a:spcPct val="125000"/>
              </a:lnSpc>
              <a:spcBef>
                <a:spcPts val="1000"/>
              </a:spcBef>
              <a:spcAft>
                <a:spcPts val="0"/>
              </a:spcAft>
              <a:buSzPts val="2000"/>
              <a:buChar char="•"/>
            </a:pPr>
            <a:r>
              <a:rPr lang="en-US" sz="2000" dirty="0"/>
              <a:t>Resale issues, including value</a:t>
            </a:r>
            <a:endParaRPr sz="2000" dirty="0"/>
          </a:p>
          <a:p>
            <a:pPr marL="215900" lvl="3" indent="-215900" algn="l" rtl="0">
              <a:lnSpc>
                <a:spcPct val="125000"/>
              </a:lnSpc>
              <a:spcBef>
                <a:spcPts val="1000"/>
              </a:spcBef>
              <a:spcAft>
                <a:spcPts val="0"/>
              </a:spcAft>
              <a:buSzPts val="2000"/>
              <a:buChar char="•"/>
            </a:pPr>
            <a:r>
              <a:rPr lang="en-US" sz="2000" dirty="0"/>
              <a:t>Equipment access required</a:t>
            </a:r>
            <a:endParaRPr sz="2000" dirty="0"/>
          </a:p>
          <a:p>
            <a:pPr marL="215900" lvl="3" indent="-215900" algn="l" rtl="0">
              <a:lnSpc>
                <a:spcPct val="125000"/>
              </a:lnSpc>
              <a:spcBef>
                <a:spcPts val="1000"/>
              </a:spcBef>
              <a:spcAft>
                <a:spcPts val="0"/>
              </a:spcAft>
              <a:buSzPts val="2000"/>
              <a:buChar char="•"/>
            </a:pPr>
            <a:r>
              <a:rPr lang="en-US" sz="2000" dirty="0"/>
              <a:t>Changes can be difficult</a:t>
            </a:r>
            <a:endParaRPr sz="2000" dirty="0"/>
          </a:p>
          <a:p>
            <a:pPr marL="215900" lvl="3" indent="-215900" algn="l" rtl="0">
              <a:lnSpc>
                <a:spcPct val="125000"/>
              </a:lnSpc>
              <a:spcBef>
                <a:spcPts val="1000"/>
              </a:spcBef>
              <a:spcAft>
                <a:spcPts val="0"/>
              </a:spcAft>
              <a:buSzPts val="2000"/>
              <a:buChar char="•"/>
            </a:pPr>
            <a:r>
              <a:rPr lang="en-US" sz="2000" dirty="0"/>
              <a:t>Problems may only be apparent on delivery onsite</a:t>
            </a:r>
            <a:endParaRPr sz="2000" dirty="0"/>
          </a:p>
          <a:p>
            <a:pPr marL="215900" lvl="3" indent="-114300" algn="l" rtl="0">
              <a:lnSpc>
                <a:spcPct val="125000"/>
              </a:lnSpc>
              <a:spcBef>
                <a:spcPts val="1000"/>
              </a:spcBef>
              <a:spcAft>
                <a:spcPts val="0"/>
              </a:spcAft>
              <a:buSzPts val="1600"/>
              <a:buNone/>
            </a:pPr>
            <a:endParaRPr dirty="0"/>
          </a:p>
          <a:p>
            <a:pPr marL="0" lvl="0" indent="0" algn="l" rtl="0">
              <a:lnSpc>
                <a:spcPct val="120000"/>
              </a:lnSpc>
              <a:spcBef>
                <a:spcPts val="1500"/>
              </a:spcBef>
              <a:spcAft>
                <a:spcPts val="0"/>
              </a:spcAft>
              <a:buSzPts val="1400"/>
              <a:buNone/>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24cc3cbfd48_1_17"/>
          <p:cNvSpPr txBox="1"/>
          <p:nvPr/>
        </p:nvSpPr>
        <p:spPr>
          <a:xfrm>
            <a:off x="316725" y="943900"/>
            <a:ext cx="4017769" cy="5201394"/>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2400" b="1" i="0" u="none" strike="noStrike" cap="none" dirty="0">
                <a:solidFill>
                  <a:srgbClr val="0077E3"/>
                </a:solidFill>
                <a:latin typeface="Arial"/>
                <a:ea typeface="Arial"/>
                <a:cs typeface="Arial"/>
                <a:sym typeface="Arial"/>
              </a:rPr>
              <a:t>Conserving energy in older houses</a:t>
            </a:r>
            <a:endParaRPr sz="2400" b="1"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2400" b="1"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2000" b="0" i="0" u="none" strike="noStrike" cap="none" dirty="0">
                <a:solidFill>
                  <a:srgbClr val="000000"/>
                </a:solidFill>
                <a:latin typeface="Arial"/>
                <a:ea typeface="Arial"/>
                <a:cs typeface="Arial"/>
                <a:sym typeface="Arial"/>
              </a:rPr>
              <a:t>It is also important to make existing houses more energy efficient.</a:t>
            </a:r>
            <a:endParaRPr sz="2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2000" b="0" i="0" u="none" strike="noStrike" cap="none" dirty="0">
                <a:solidFill>
                  <a:srgbClr val="000000"/>
                </a:solidFill>
                <a:latin typeface="Arial"/>
                <a:ea typeface="Arial"/>
                <a:cs typeface="Arial"/>
                <a:sym typeface="Arial"/>
              </a:rPr>
              <a:t>By adding insulation, double glazing and more efficient heating systems, older houses can be brought up to date with modern energy requirements.</a:t>
            </a:r>
            <a:endParaRPr sz="2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2000" b="0" i="0" u="none" strike="noStrike" cap="none" dirty="0">
                <a:solidFill>
                  <a:srgbClr val="000000"/>
                </a:solidFill>
                <a:latin typeface="Arial"/>
                <a:ea typeface="Arial"/>
                <a:cs typeface="Arial"/>
                <a:sym typeface="Arial"/>
              </a:rPr>
              <a:t>By not demolishing and not building a new building, </a:t>
            </a:r>
            <a:r>
              <a:rPr lang="en-US" sz="2000" dirty="0"/>
              <a:t>fewer</a:t>
            </a:r>
            <a:r>
              <a:rPr lang="en-US" sz="2000" b="0" i="0" u="none" strike="noStrike" cap="none" dirty="0">
                <a:solidFill>
                  <a:srgbClr val="000000"/>
                </a:solidFill>
                <a:latin typeface="Arial"/>
                <a:ea typeface="Arial"/>
                <a:cs typeface="Arial"/>
                <a:sym typeface="Arial"/>
              </a:rPr>
              <a:t> raw materials and less waste disposal is required.</a:t>
            </a:r>
            <a:endParaRPr sz="20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pic>
        <p:nvPicPr>
          <p:cNvPr id="2" name="Picture 1">
            <a:extLst>
              <a:ext uri="{FF2B5EF4-FFF2-40B4-BE49-F238E27FC236}">
                <a16:creationId xmlns:a16="http://schemas.microsoft.com/office/drawing/2014/main" id="{528B569A-168B-99F9-0843-9E61E4E0E1D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94516" y="1863948"/>
            <a:ext cx="2817555" cy="1878539"/>
          </a:xfrm>
          <a:prstGeom prst="rect">
            <a:avLst/>
          </a:prstGeom>
        </p:spPr>
      </p:pic>
      <p:pic>
        <p:nvPicPr>
          <p:cNvPr id="3" name="Picture 2">
            <a:extLst>
              <a:ext uri="{FF2B5EF4-FFF2-40B4-BE49-F238E27FC236}">
                <a16:creationId xmlns:a16="http://schemas.microsoft.com/office/drawing/2014/main" id="{10DBFC67-3926-D1F9-A8EB-5F0D15F3F2B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06745" y="3997602"/>
            <a:ext cx="2607219" cy="201311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24cc3cbfd48_1_25"/>
          <p:cNvSpPr txBox="1"/>
          <p:nvPr/>
        </p:nvSpPr>
        <p:spPr>
          <a:xfrm>
            <a:off x="345329" y="954676"/>
            <a:ext cx="4226671" cy="2739181"/>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400" b="1" i="0" u="none" strike="noStrike" cap="none" dirty="0">
                <a:solidFill>
                  <a:srgbClr val="0077E3"/>
                </a:solidFill>
                <a:latin typeface="Arial"/>
                <a:ea typeface="Arial"/>
                <a:cs typeface="Arial"/>
                <a:sym typeface="Arial"/>
              </a:rPr>
              <a:t>Conserving energy</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lang="en-US" sz="16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800" b="0" i="0" u="none" strike="noStrike" cap="none" dirty="0">
                <a:solidFill>
                  <a:srgbClr val="000000"/>
                </a:solidFill>
                <a:latin typeface="Arial"/>
                <a:ea typeface="Arial"/>
                <a:cs typeface="Arial"/>
                <a:sym typeface="Arial"/>
              </a:rPr>
              <a:t>Energy can also be saved by fitting items such as movement sensitive lighting, which will switch off if no one is in the room.</a:t>
            </a: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800" b="0" i="0" u="none" strike="noStrike" cap="none" dirty="0">
                <a:solidFill>
                  <a:srgbClr val="000000"/>
                </a:solidFill>
                <a:latin typeface="Arial"/>
                <a:ea typeface="Arial"/>
                <a:cs typeface="Arial"/>
                <a:sym typeface="Arial"/>
              </a:rPr>
              <a:t>Solar panels and ground source heat systems can also be installed.</a:t>
            </a:r>
            <a:endParaRPr sz="1800" b="0" i="0" u="none" strike="noStrike" cap="none" dirty="0">
              <a:solidFill>
                <a:srgbClr val="000000"/>
              </a:solidFill>
              <a:latin typeface="Arial"/>
              <a:ea typeface="Arial"/>
              <a:cs typeface="Arial"/>
              <a:sym typeface="Arial"/>
            </a:endParaRPr>
          </a:p>
        </p:txBody>
      </p:sp>
      <p:sp>
        <p:nvSpPr>
          <p:cNvPr id="3" name="TextBox 2">
            <a:extLst>
              <a:ext uri="{FF2B5EF4-FFF2-40B4-BE49-F238E27FC236}">
                <a16:creationId xmlns:a16="http://schemas.microsoft.com/office/drawing/2014/main" id="{52E19FDB-3D6A-42E2-DA9D-E02D355D1641}"/>
              </a:ext>
            </a:extLst>
          </p:cNvPr>
          <p:cNvSpPr txBox="1"/>
          <p:nvPr/>
        </p:nvSpPr>
        <p:spPr>
          <a:xfrm>
            <a:off x="2286000" y="4190647"/>
            <a:ext cx="4572000" cy="523220"/>
          </a:xfrm>
          <a:prstGeom prst="rect">
            <a:avLst/>
          </a:prstGeom>
          <a:noFill/>
          <a:ln>
            <a:solidFill>
              <a:schemeClr val="bg2"/>
            </a:solidFill>
          </a:ln>
        </p:spPr>
        <p:txBody>
          <a:bodyPr wrap="square">
            <a:spAutoFit/>
          </a:bodyPr>
          <a:lstStyle/>
          <a:p>
            <a:pPr algn="ctr"/>
            <a:r>
              <a:rPr lang="en-GB" dirty="0"/>
              <a:t>Follow </a:t>
            </a:r>
            <a:r>
              <a:rPr lang="en-GB" dirty="0">
                <a:hlinkClick r:id="rId3"/>
              </a:rPr>
              <a:t>this</a:t>
            </a:r>
            <a:r>
              <a:rPr lang="en-GB" dirty="0"/>
              <a:t> link to view a diagram of a ground-source heat pump.</a:t>
            </a:r>
          </a:p>
        </p:txBody>
      </p:sp>
      <p:pic>
        <p:nvPicPr>
          <p:cNvPr id="2" name="Picture 1">
            <a:extLst>
              <a:ext uri="{FF2B5EF4-FFF2-40B4-BE49-F238E27FC236}">
                <a16:creationId xmlns:a16="http://schemas.microsoft.com/office/drawing/2014/main" id="{EA0DE3C3-387F-5CB8-9879-38DD4CDBA62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81789" y="1595099"/>
            <a:ext cx="3168713" cy="209875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25d564103c7_0_38"/>
          <p:cNvSpPr txBox="1"/>
          <p:nvPr/>
        </p:nvSpPr>
        <p:spPr>
          <a:xfrm>
            <a:off x="383818" y="938700"/>
            <a:ext cx="49698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400" b="1" dirty="0">
                <a:solidFill>
                  <a:srgbClr val="0077E3"/>
                </a:solidFill>
              </a:rPr>
              <a:t>EV charging</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145" name="Google Shape;145;g25d564103c7_0_38"/>
          <p:cNvSpPr txBox="1"/>
          <p:nvPr/>
        </p:nvSpPr>
        <p:spPr>
          <a:xfrm>
            <a:off x="383818" y="1601940"/>
            <a:ext cx="8531400" cy="4494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dirty="0"/>
              <a:t>The government plan to phase out cars that use fossil fuel by 2030 and hybrid vehicles by 2035. However, recent budgetary pressures have thrown this timetable into doubt.</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US" sz="2000" dirty="0"/>
              <a:t>This means that the only viable alternative available at the moment is an electric vehicle.</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US" sz="2000" dirty="0"/>
              <a:t>There has to be a widespread national installation campaign to provide chargers, not only at home but also on the road. This requires a major increase in power generation capacity.</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US" sz="2000" dirty="0"/>
              <a:t>There are currently EV installation incentives for the government to offer up to 75% of the costs.</a:t>
            </a:r>
            <a:endParaRPr sz="2000" dirty="0"/>
          </a:p>
          <a:p>
            <a:pPr marL="0" lvl="0" indent="0" algn="l" rtl="0">
              <a:spcBef>
                <a:spcPts val="0"/>
              </a:spcBef>
              <a:spcAft>
                <a:spcPts val="0"/>
              </a:spcAft>
              <a:buNone/>
            </a:pPr>
            <a:endParaRPr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g25d564103c7_0_45"/>
          <p:cNvSpPr txBox="1"/>
          <p:nvPr/>
        </p:nvSpPr>
        <p:spPr>
          <a:xfrm>
            <a:off x="400193" y="907100"/>
            <a:ext cx="49698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400" b="1" dirty="0">
                <a:solidFill>
                  <a:srgbClr val="0077E3"/>
                </a:solidFill>
              </a:rPr>
              <a:t>EV charging</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151" name="Google Shape;151;g25d564103c7_0_45"/>
          <p:cNvSpPr txBox="1"/>
          <p:nvPr/>
        </p:nvSpPr>
        <p:spPr>
          <a:xfrm>
            <a:off x="306300" y="1546559"/>
            <a:ext cx="5299843" cy="4493508"/>
          </a:xfrm>
          <a:prstGeom prst="rect">
            <a:avLst/>
          </a:prstGeom>
          <a:noFill/>
          <a:ln>
            <a:noFill/>
          </a:ln>
        </p:spPr>
        <p:txBody>
          <a:bodyPr spcFirstLastPara="1" wrap="square" lIns="91425" tIns="91425" rIns="91425" bIns="91425" anchor="t" anchorCtr="0">
            <a:spAutoFit/>
          </a:bodyPr>
          <a:lstStyle/>
          <a:p>
            <a:pPr marL="457200" lvl="0" indent="-355600" algn="l" rtl="0">
              <a:spcBef>
                <a:spcPts val="0"/>
              </a:spcBef>
              <a:spcAft>
                <a:spcPts val="0"/>
              </a:spcAft>
              <a:buClr>
                <a:srgbClr val="0077E3"/>
              </a:buClr>
              <a:buSzPts val="2000"/>
              <a:buFont typeface="Arial" panose="020B0604020202020204" pitchFamily="34" charset="0"/>
              <a:buChar char="•"/>
            </a:pPr>
            <a:r>
              <a:rPr lang="en-US" sz="2000" dirty="0"/>
              <a:t>Off-road parking must be used.</a:t>
            </a:r>
            <a:endParaRPr sz="2000" dirty="0"/>
          </a:p>
          <a:p>
            <a:pPr marL="800100" lvl="0" indent="-342900" algn="l" rtl="0">
              <a:spcBef>
                <a:spcPts val="0"/>
              </a:spcBef>
              <a:spcAft>
                <a:spcPts val="0"/>
              </a:spcAft>
              <a:buClr>
                <a:srgbClr val="0077E3"/>
              </a:buClr>
              <a:buFont typeface="Arial" panose="020B0604020202020204" pitchFamily="34" charset="0"/>
              <a:buChar char="•"/>
            </a:pPr>
            <a:endParaRPr sz="2000" dirty="0"/>
          </a:p>
          <a:p>
            <a:pPr marL="457200" lvl="0" indent="-355600" algn="l" rtl="0">
              <a:spcBef>
                <a:spcPts val="0"/>
              </a:spcBef>
              <a:spcAft>
                <a:spcPts val="0"/>
              </a:spcAft>
              <a:buClr>
                <a:srgbClr val="0077E3"/>
              </a:buClr>
              <a:buSzPts val="2000"/>
              <a:buFont typeface="Arial" panose="020B0604020202020204" pitchFamily="34" charset="0"/>
              <a:buChar char="•"/>
            </a:pPr>
            <a:r>
              <a:rPr lang="en-US" sz="2000" dirty="0"/>
              <a:t>A normal socket outlet only allows a trickle charge and can take 30 hours for a full charge.</a:t>
            </a:r>
            <a:endParaRPr sz="2000" dirty="0"/>
          </a:p>
          <a:p>
            <a:pPr marL="800100" lvl="0" indent="-342900" algn="l" rtl="0">
              <a:spcBef>
                <a:spcPts val="0"/>
              </a:spcBef>
              <a:spcAft>
                <a:spcPts val="0"/>
              </a:spcAft>
              <a:buClr>
                <a:srgbClr val="0077E3"/>
              </a:buClr>
              <a:buFont typeface="Arial" panose="020B0604020202020204" pitchFamily="34" charset="0"/>
              <a:buChar char="•"/>
            </a:pPr>
            <a:endParaRPr sz="2000" dirty="0"/>
          </a:p>
          <a:p>
            <a:pPr marL="457200" lvl="0" indent="-355600" algn="l" rtl="0">
              <a:spcBef>
                <a:spcPts val="0"/>
              </a:spcBef>
              <a:spcAft>
                <a:spcPts val="0"/>
              </a:spcAft>
              <a:buClr>
                <a:srgbClr val="0077E3"/>
              </a:buClr>
              <a:buSzPts val="2000"/>
              <a:buFont typeface="Arial" panose="020B0604020202020204" pitchFamily="34" charset="0"/>
              <a:buChar char="•"/>
            </a:pPr>
            <a:r>
              <a:rPr lang="en-US" sz="2000" dirty="0"/>
              <a:t>EV chargers cannot be connected </a:t>
            </a:r>
            <a:endParaRPr sz="2000" dirty="0"/>
          </a:p>
          <a:p>
            <a:pPr marL="800100" lvl="0" indent="-342900" algn="l" rtl="0">
              <a:spcBef>
                <a:spcPts val="0"/>
              </a:spcBef>
              <a:spcAft>
                <a:spcPts val="0"/>
              </a:spcAft>
              <a:buClr>
                <a:srgbClr val="0077E3"/>
              </a:buClr>
              <a:buFont typeface="Arial" panose="020B0604020202020204" pitchFamily="34" charset="0"/>
              <a:buChar char="•"/>
            </a:pPr>
            <a:r>
              <a:rPr lang="en-US" sz="2000" dirty="0"/>
              <a:t>to the popular TNCS supply. A TT </a:t>
            </a:r>
            <a:endParaRPr sz="2000" dirty="0"/>
          </a:p>
          <a:p>
            <a:pPr marL="800100" lvl="0" indent="-342900" algn="l" rtl="0">
              <a:spcBef>
                <a:spcPts val="0"/>
              </a:spcBef>
              <a:spcAft>
                <a:spcPts val="0"/>
              </a:spcAft>
              <a:buClr>
                <a:srgbClr val="0077E3"/>
              </a:buClr>
              <a:buFont typeface="Arial" panose="020B0604020202020204" pitchFamily="34" charset="0"/>
              <a:buChar char="•"/>
            </a:pPr>
            <a:r>
              <a:rPr lang="en-US" sz="2000" dirty="0"/>
              <a:t>provision must be installed.</a:t>
            </a:r>
            <a:endParaRPr sz="2000" dirty="0"/>
          </a:p>
          <a:p>
            <a:pPr marL="800100" lvl="0" indent="-342900" algn="l" rtl="0">
              <a:spcBef>
                <a:spcPts val="0"/>
              </a:spcBef>
              <a:spcAft>
                <a:spcPts val="0"/>
              </a:spcAft>
              <a:buClr>
                <a:srgbClr val="0077E3"/>
              </a:buClr>
              <a:buFont typeface="Arial" panose="020B0604020202020204" pitchFamily="34" charset="0"/>
              <a:buChar char="•"/>
            </a:pPr>
            <a:endParaRPr sz="2000" dirty="0"/>
          </a:p>
          <a:p>
            <a:pPr marL="457200" lvl="0" indent="-355600" algn="l" rtl="0">
              <a:spcBef>
                <a:spcPts val="0"/>
              </a:spcBef>
              <a:spcAft>
                <a:spcPts val="0"/>
              </a:spcAft>
              <a:buClr>
                <a:srgbClr val="0077E3"/>
              </a:buClr>
              <a:buSzPts val="2000"/>
              <a:buFont typeface="Arial" panose="020B0604020202020204" pitchFamily="34" charset="0"/>
              <a:buChar char="•"/>
            </a:pPr>
            <a:r>
              <a:rPr lang="en-US" sz="2000" dirty="0"/>
              <a:t>Typical 7KW EV unit installation</a:t>
            </a:r>
            <a:endParaRPr sz="2000" dirty="0"/>
          </a:p>
          <a:p>
            <a:pPr marL="800100" lvl="0" indent="-342900" algn="l" rtl="0">
              <a:spcBef>
                <a:spcPts val="0"/>
              </a:spcBef>
              <a:spcAft>
                <a:spcPts val="0"/>
              </a:spcAft>
              <a:buClr>
                <a:srgbClr val="0077E3"/>
              </a:buClr>
              <a:buFont typeface="Arial" panose="020B0604020202020204" pitchFamily="34" charset="0"/>
              <a:buChar char="•"/>
            </a:pPr>
            <a:r>
              <a:rPr lang="en-US" sz="2000" dirty="0"/>
              <a:t> still takes about 10 hours for a full </a:t>
            </a:r>
            <a:endParaRPr sz="2000" dirty="0"/>
          </a:p>
          <a:p>
            <a:pPr marL="800100" lvl="0" indent="-342900" algn="l" rtl="0">
              <a:spcBef>
                <a:spcPts val="0"/>
              </a:spcBef>
              <a:spcAft>
                <a:spcPts val="0"/>
              </a:spcAft>
              <a:buClr>
                <a:srgbClr val="0077E3"/>
              </a:buClr>
              <a:buFont typeface="Arial" panose="020B0604020202020204" pitchFamily="34" charset="0"/>
              <a:buChar char="•"/>
            </a:pPr>
            <a:r>
              <a:rPr lang="en-US" sz="2000" dirty="0"/>
              <a:t> charge.</a:t>
            </a:r>
            <a:endParaRPr sz="2000" dirty="0"/>
          </a:p>
          <a:p>
            <a:pPr marL="0" lvl="0" indent="0" algn="l" rtl="0">
              <a:spcBef>
                <a:spcPts val="0"/>
              </a:spcBef>
              <a:spcAft>
                <a:spcPts val="0"/>
              </a:spcAft>
              <a:buNone/>
            </a:pPr>
            <a:endParaRPr sz="2000" dirty="0"/>
          </a:p>
        </p:txBody>
      </p:sp>
      <p:pic>
        <p:nvPicPr>
          <p:cNvPr id="3" name="Picture 2">
            <a:extLst>
              <a:ext uri="{FF2B5EF4-FFF2-40B4-BE49-F238E27FC236}">
                <a16:creationId xmlns:a16="http://schemas.microsoft.com/office/drawing/2014/main" id="{140B3300-6E22-60C9-C159-15BEC8A9362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98025" y="1818866"/>
            <a:ext cx="2183232" cy="322026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g25d564103c7_0_51"/>
          <p:cNvSpPr txBox="1"/>
          <p:nvPr/>
        </p:nvSpPr>
        <p:spPr>
          <a:xfrm>
            <a:off x="354473" y="941087"/>
            <a:ext cx="49698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400" b="1" dirty="0">
                <a:solidFill>
                  <a:srgbClr val="0077E3"/>
                </a:solidFill>
              </a:rPr>
              <a:t>Smart homes</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158" name="Google Shape;158;g25d564103c7_0_51"/>
          <p:cNvSpPr txBox="1"/>
          <p:nvPr/>
        </p:nvSpPr>
        <p:spPr>
          <a:xfrm>
            <a:off x="354473" y="1525189"/>
            <a:ext cx="8531400" cy="3570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dirty="0"/>
              <a:t>In 1999, an American company called IBM coined a phrase “</a:t>
            </a:r>
            <a:r>
              <a:rPr lang="en-US" sz="2000" dirty="0">
                <a:solidFill>
                  <a:srgbClr val="161616"/>
                </a:solidFill>
                <a:highlight>
                  <a:srgbClr val="FFFFFF"/>
                </a:highlight>
              </a:rPr>
              <a:t>The Internet of Things” (IoT). </a:t>
            </a:r>
            <a:endParaRPr sz="2000" dirty="0">
              <a:solidFill>
                <a:srgbClr val="161616"/>
              </a:solidFill>
              <a:highlight>
                <a:srgbClr val="FFFFFF"/>
              </a:highlight>
            </a:endParaRPr>
          </a:p>
          <a:p>
            <a:pPr marL="0" lvl="0" indent="0" algn="l" rtl="0">
              <a:spcBef>
                <a:spcPts val="0"/>
              </a:spcBef>
              <a:spcAft>
                <a:spcPts val="0"/>
              </a:spcAft>
              <a:buNone/>
            </a:pPr>
            <a:endParaRPr sz="2000" b="1" dirty="0">
              <a:solidFill>
                <a:srgbClr val="161616"/>
              </a:solidFill>
              <a:highlight>
                <a:srgbClr val="FFFFFF"/>
              </a:highlight>
            </a:endParaRPr>
          </a:p>
          <a:p>
            <a:pPr marL="0" lvl="0" indent="0" algn="l" rtl="0">
              <a:spcBef>
                <a:spcPts val="0"/>
              </a:spcBef>
              <a:spcAft>
                <a:spcPts val="0"/>
              </a:spcAft>
              <a:buNone/>
            </a:pPr>
            <a:r>
              <a:rPr lang="en-US" sz="2000" dirty="0">
                <a:solidFill>
                  <a:srgbClr val="161616"/>
                </a:solidFill>
                <a:highlight>
                  <a:srgbClr val="FFFFFF"/>
                </a:highlight>
              </a:rPr>
              <a:t>It refers to a network of devices or appliances that have network (typically internet) connectivity that allows them to collect and share data and perform functions.</a:t>
            </a:r>
            <a:endParaRPr sz="2000" dirty="0">
              <a:solidFill>
                <a:srgbClr val="161616"/>
              </a:solidFill>
              <a:highlight>
                <a:srgbClr val="FFFFFF"/>
              </a:highlight>
            </a:endParaRPr>
          </a:p>
          <a:p>
            <a:pPr marL="0" lvl="0" indent="0" algn="l" rtl="0">
              <a:spcBef>
                <a:spcPts val="0"/>
              </a:spcBef>
              <a:spcAft>
                <a:spcPts val="0"/>
              </a:spcAft>
              <a:buNone/>
            </a:pPr>
            <a:r>
              <a:rPr lang="en-US" sz="2000" dirty="0">
                <a:solidFill>
                  <a:srgbClr val="161616"/>
                </a:solidFill>
                <a:highlight>
                  <a:srgbClr val="FFFFFF"/>
                </a:highlight>
              </a:rPr>
              <a:t> </a:t>
            </a:r>
            <a:endParaRPr sz="2000" dirty="0">
              <a:solidFill>
                <a:srgbClr val="161616"/>
              </a:solidFill>
              <a:highlight>
                <a:srgbClr val="FFFFFF"/>
              </a:highlight>
            </a:endParaRPr>
          </a:p>
          <a:p>
            <a:pPr marL="0" lvl="0" indent="0" algn="l" rtl="0">
              <a:spcBef>
                <a:spcPts val="0"/>
              </a:spcBef>
              <a:spcAft>
                <a:spcPts val="0"/>
              </a:spcAft>
              <a:buNone/>
            </a:pPr>
            <a:r>
              <a:rPr lang="en-US" sz="2000" dirty="0">
                <a:solidFill>
                  <a:srgbClr val="161616"/>
                </a:solidFill>
                <a:highlight>
                  <a:srgbClr val="FFFFFF"/>
                </a:highlight>
              </a:rPr>
              <a:t>These devices, also known as “smart objects”, can range from simple “smart home” devices like smart thermostats, to wearables like smartwatches. </a:t>
            </a:r>
            <a:endParaRPr sz="2000" dirty="0">
              <a:solidFill>
                <a:srgbClr val="161616"/>
              </a:solidFill>
              <a:highlight>
                <a:srgbClr val="FFFFFF"/>
              </a:highlight>
            </a:endParaRPr>
          </a:p>
          <a:p>
            <a:pPr marL="0" lvl="0" indent="0" algn="l" rtl="0">
              <a:spcBef>
                <a:spcPts val="0"/>
              </a:spcBef>
              <a:spcAft>
                <a:spcPts val="0"/>
              </a:spcAft>
              <a:buNone/>
            </a:pPr>
            <a:endParaRPr sz="2000" dirty="0">
              <a:solidFill>
                <a:srgbClr val="161616"/>
              </a:solidFill>
              <a:highlight>
                <a:srgbClr val="FFFFFF"/>
              </a:high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g25d564103c7_0_58"/>
          <p:cNvSpPr txBox="1"/>
          <p:nvPr/>
        </p:nvSpPr>
        <p:spPr>
          <a:xfrm>
            <a:off x="354473" y="947327"/>
            <a:ext cx="49698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400" b="1" dirty="0">
                <a:solidFill>
                  <a:srgbClr val="0077E3"/>
                </a:solidFill>
              </a:rPr>
              <a:t>Smart homes device examples</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164" name="Google Shape;164;g25d564103c7_0_58"/>
          <p:cNvSpPr txBox="1"/>
          <p:nvPr/>
        </p:nvSpPr>
        <p:spPr>
          <a:xfrm>
            <a:off x="354473" y="1628855"/>
            <a:ext cx="8531400" cy="492952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dirty="0"/>
              <a:t>Examples of smart devices used in the home include:</a:t>
            </a:r>
          </a:p>
          <a:p>
            <a:pPr marL="0" lvl="0" indent="0" algn="l" rtl="0">
              <a:spcBef>
                <a:spcPts val="0"/>
              </a:spcBef>
              <a:spcAft>
                <a:spcPts val="0"/>
              </a:spcAft>
              <a:buNone/>
            </a:pPr>
            <a:endParaRPr lang="en-US" sz="2000" dirty="0"/>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wireless thermostat</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smoke alarms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intruder alarm systems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video doorbells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entertainment systems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Alexa or Google assistants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heating controls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lighting controls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protection device monitoring</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Smart metering.</a:t>
            </a:r>
          </a:p>
          <a:p>
            <a:pPr marL="0" lvl="0" indent="0" algn="l" rtl="0">
              <a:spcBef>
                <a:spcPts val="0"/>
              </a:spcBef>
              <a:spcAft>
                <a:spcPts val="0"/>
              </a:spcAft>
              <a:buNone/>
            </a:pPr>
            <a:endParaRPr sz="2000" dirty="0"/>
          </a:p>
          <a:p>
            <a:pPr marL="0" lvl="0" indent="0" algn="l" rtl="0">
              <a:spcBef>
                <a:spcPts val="0"/>
              </a:spcBef>
              <a:spcAft>
                <a:spcPts val="0"/>
              </a:spcAft>
              <a:buNone/>
            </a:pPr>
            <a:r>
              <a:rPr lang="en-US" sz="2000" dirty="0"/>
              <a:t>	</a:t>
            </a:r>
            <a:endParaRPr sz="2000" dirty="0"/>
          </a:p>
          <a:p>
            <a:pPr marL="0" lvl="0" indent="0" algn="l" rtl="0">
              <a:spcBef>
                <a:spcPts val="0"/>
              </a:spcBef>
              <a:spcAft>
                <a:spcPts val="0"/>
              </a:spcAft>
              <a:buNone/>
            </a:pPr>
            <a:endParaRPr sz="2000" dirty="0">
              <a:solidFill>
                <a:srgbClr val="161616"/>
              </a:solidFill>
              <a:highlight>
                <a:srgbClr val="FFFFFF"/>
              </a:high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70" name="Google Shape;170;g25d564103c7_0_63"/>
          <p:cNvSpPr txBox="1"/>
          <p:nvPr/>
        </p:nvSpPr>
        <p:spPr>
          <a:xfrm>
            <a:off x="363617" y="980821"/>
            <a:ext cx="49698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400" b="1" dirty="0">
                <a:solidFill>
                  <a:srgbClr val="0077E3"/>
                </a:solidFill>
              </a:rPr>
              <a:t>Smart meters</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171" name="Google Shape;171;g25d564103c7_0_63"/>
          <p:cNvSpPr txBox="1"/>
          <p:nvPr/>
        </p:nvSpPr>
        <p:spPr>
          <a:xfrm>
            <a:off x="363617" y="1381021"/>
            <a:ext cx="8290526" cy="3159809"/>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US" sz="2000" dirty="0"/>
              <a:t>	</a:t>
            </a:r>
            <a:endParaRPr sz="2000" dirty="0"/>
          </a:p>
          <a:p>
            <a:pPr marL="0" lvl="0" indent="0" algn="l" rtl="0">
              <a:lnSpc>
                <a:spcPct val="100000"/>
              </a:lnSpc>
              <a:spcBef>
                <a:spcPts val="0"/>
              </a:spcBef>
              <a:spcAft>
                <a:spcPts val="0"/>
              </a:spcAft>
              <a:buNone/>
            </a:pPr>
            <a:r>
              <a:rPr lang="en-US" sz="2000" dirty="0">
                <a:solidFill>
                  <a:srgbClr val="293845"/>
                </a:solidFill>
              </a:rPr>
              <a:t>Nearly half of all domestic and small business meters are now smart meters. </a:t>
            </a:r>
            <a:endParaRPr sz="2000" dirty="0">
              <a:solidFill>
                <a:srgbClr val="293845"/>
              </a:solidFill>
            </a:endParaRPr>
          </a:p>
          <a:p>
            <a:pPr marL="0" lvl="0" indent="0" algn="l" rtl="0">
              <a:lnSpc>
                <a:spcPct val="100000"/>
              </a:lnSpc>
              <a:spcBef>
                <a:spcPts val="2000"/>
              </a:spcBef>
              <a:spcAft>
                <a:spcPts val="0"/>
              </a:spcAft>
              <a:buNone/>
            </a:pPr>
            <a:r>
              <a:rPr lang="en-US" sz="2000" dirty="0">
                <a:solidFill>
                  <a:srgbClr val="293845"/>
                </a:solidFill>
              </a:rPr>
              <a:t>A smart meter has two main parts. The meter itself, which uses a secure wireless link to automatically to send your meter readings and the in-home digital display that shows you what energy you’re using, when and how much it costs.</a:t>
            </a:r>
            <a:endParaRPr sz="2000" dirty="0">
              <a:solidFill>
                <a:srgbClr val="293845"/>
              </a:solidFill>
            </a:endParaRPr>
          </a:p>
          <a:p>
            <a:pPr marL="0" lvl="0" indent="0" algn="l" rtl="0">
              <a:spcBef>
                <a:spcPts val="2000"/>
              </a:spcBef>
              <a:spcAft>
                <a:spcPts val="0"/>
              </a:spcAft>
              <a:buNone/>
            </a:pPr>
            <a:endParaRPr sz="2000" dirty="0">
              <a:solidFill>
                <a:srgbClr val="293845"/>
              </a:solidFill>
            </a:endParaRPr>
          </a:p>
        </p:txBody>
      </p:sp>
      <p:pic>
        <p:nvPicPr>
          <p:cNvPr id="3" name="Picture 2">
            <a:extLst>
              <a:ext uri="{FF2B5EF4-FFF2-40B4-BE49-F238E27FC236}">
                <a16:creationId xmlns:a16="http://schemas.microsoft.com/office/drawing/2014/main" id="{1B725965-AA8C-C2B0-8F03-67499491CCD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67943" y="3777343"/>
            <a:ext cx="3427373" cy="228491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g25d564103c7_0_5"/>
          <p:cNvSpPr txBox="1">
            <a:spLocks noGrp="1"/>
          </p:cNvSpPr>
          <p:nvPr>
            <p:ph type="title"/>
          </p:nvPr>
        </p:nvSpPr>
        <p:spPr>
          <a:xfrm>
            <a:off x="443720" y="787337"/>
            <a:ext cx="8577072" cy="3825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1500"/>
              </a:spcBef>
              <a:spcAft>
                <a:spcPts val="0"/>
              </a:spcAft>
              <a:buSzPts val="1100"/>
              <a:buNone/>
            </a:pPr>
            <a:r>
              <a:rPr lang="en-US" dirty="0"/>
              <a:t>AIM:</a:t>
            </a:r>
            <a:r>
              <a:rPr lang="en-US" dirty="0">
                <a:solidFill>
                  <a:srgbClr val="0077E3"/>
                </a:solidFill>
              </a:rPr>
              <a:t> 21st century construction techniques and technologies for chosen trade</a:t>
            </a:r>
            <a:endParaRPr sz="4800" dirty="0">
              <a:solidFill>
                <a:srgbClr val="0077E3"/>
              </a:solidFill>
            </a:endParaRPr>
          </a:p>
        </p:txBody>
      </p:sp>
      <p:sp>
        <p:nvSpPr>
          <p:cNvPr id="49" name="Google Shape;49;g25d564103c7_0_5"/>
          <p:cNvSpPr txBox="1">
            <a:spLocks noGrp="1"/>
          </p:cNvSpPr>
          <p:nvPr>
            <p:ph type="body" idx="1"/>
          </p:nvPr>
        </p:nvSpPr>
        <p:spPr>
          <a:xfrm>
            <a:off x="443720" y="1912885"/>
            <a:ext cx="8577072" cy="3856800"/>
          </a:xfrm>
          <a:prstGeom prst="rect">
            <a:avLst/>
          </a:prstGeom>
          <a:noFill/>
          <a:ln>
            <a:noFill/>
          </a:ln>
        </p:spPr>
        <p:txBody>
          <a:bodyPr spcFirstLastPara="1" wrap="square" lIns="0" tIns="0" rIns="0" bIns="0" anchor="t" anchorCtr="0">
            <a:noAutofit/>
          </a:bodyPr>
          <a:lstStyle/>
          <a:p>
            <a:pPr marL="0" indent="0">
              <a:lnSpc>
                <a:spcPct val="120000"/>
              </a:lnSpc>
              <a:spcBef>
                <a:spcPts val="1500"/>
              </a:spcBef>
              <a:buSzPts val="1100"/>
            </a:pPr>
            <a:r>
              <a:rPr lang="en-US" sz="1800" dirty="0"/>
              <a:t>Objectives</a:t>
            </a:r>
          </a:p>
          <a:p>
            <a:pPr marL="0" lvl="0" indent="0" algn="l" rtl="0">
              <a:lnSpc>
                <a:spcPct val="120000"/>
              </a:lnSpc>
              <a:spcBef>
                <a:spcPts val="1500"/>
              </a:spcBef>
              <a:spcAft>
                <a:spcPts val="0"/>
              </a:spcAft>
              <a:buSzPts val="1100"/>
              <a:buNone/>
            </a:pPr>
            <a:r>
              <a:rPr lang="en-US" sz="1800" dirty="0"/>
              <a:t>Electrical installation: electric vehicle charging points, smart metering, battery technologies, smart homes, controls, 3D modelling/printing and immersive technology.</a:t>
            </a:r>
            <a:endParaRPr sz="1800" dirty="0"/>
          </a:p>
          <a:p>
            <a:pPr marL="0" lvl="0" indent="0" algn="l" rtl="0">
              <a:lnSpc>
                <a:spcPct val="120000"/>
              </a:lnSpc>
              <a:spcBef>
                <a:spcPts val="1500"/>
              </a:spcBef>
              <a:spcAft>
                <a:spcPts val="0"/>
              </a:spcAft>
              <a:buSzPts val="1100"/>
              <a:buNone/>
            </a:pPr>
            <a:r>
              <a:rPr lang="en-US" sz="1800" dirty="0"/>
              <a:t>Learners to know how to access information on new developments in their trade, such as through professional engineering institutions, industry bodies and trade associations, articles, trade press, formal CPD, manufacturers information etc. </a:t>
            </a:r>
          </a:p>
          <a:p>
            <a:pPr marL="0" indent="0">
              <a:lnSpc>
                <a:spcPct val="120000"/>
              </a:lnSpc>
              <a:spcBef>
                <a:spcPts val="1500"/>
              </a:spcBef>
              <a:buSzPts val="1100"/>
            </a:pPr>
            <a:r>
              <a:rPr lang="en-US" sz="1800" dirty="0"/>
              <a:t>Learners to be able to </a:t>
            </a:r>
            <a:r>
              <a:rPr lang="en-US" sz="1800" dirty="0" err="1"/>
              <a:t>recognise</a:t>
            </a:r>
            <a:r>
              <a:rPr lang="en-US" sz="1800" dirty="0"/>
              <a:t> how keeping up to date with industry initiatives and developments can help BSE businesses, the sector and the environment.</a:t>
            </a:r>
          </a:p>
          <a:p>
            <a:pPr marL="0" lvl="0" indent="0" algn="l" rtl="0">
              <a:lnSpc>
                <a:spcPct val="120000"/>
              </a:lnSpc>
              <a:spcBef>
                <a:spcPts val="1500"/>
              </a:spcBef>
              <a:spcAft>
                <a:spcPts val="0"/>
              </a:spcAft>
              <a:buSzPts val="1100"/>
              <a:buNone/>
            </a:pP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9" name="Google Shape;179;g25d59671951_0_0"/>
          <p:cNvSpPr txBox="1"/>
          <p:nvPr/>
        </p:nvSpPr>
        <p:spPr>
          <a:xfrm>
            <a:off x="372761" y="971677"/>
            <a:ext cx="49698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GB" sz="2400" b="1" dirty="0">
                <a:solidFill>
                  <a:srgbClr val="0077E3"/>
                </a:solidFill>
              </a:rPr>
              <a:t>Advantages of a Smart meter</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180" name="Google Shape;180;g25d59671951_0_0"/>
          <p:cNvSpPr txBox="1"/>
          <p:nvPr/>
        </p:nvSpPr>
        <p:spPr>
          <a:xfrm>
            <a:off x="0" y="1772077"/>
            <a:ext cx="8531400" cy="2928977"/>
          </a:xfrm>
          <a:prstGeom prst="rect">
            <a:avLst/>
          </a:prstGeom>
          <a:noFill/>
          <a:ln>
            <a:noFill/>
          </a:ln>
        </p:spPr>
        <p:txBody>
          <a:bodyPr spcFirstLastPara="1" wrap="square" lIns="91425" tIns="91425" rIns="91425" bIns="91425" anchor="t" anchorCtr="0">
            <a:spAutoFit/>
          </a:bodyPr>
          <a:lstStyle/>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solidFill>
                  <a:schemeClr val="dk1"/>
                </a:solidFill>
              </a:rPr>
              <a:t>Cheaper tariffs are made available</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solidFill>
                  <a:schemeClr val="dk1"/>
                </a:solidFill>
              </a:rPr>
              <a:t>You can understand your usage more clearly</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solidFill>
                  <a:schemeClr val="dk1"/>
                </a:solidFill>
              </a:rPr>
              <a:t>No need to have or send meter readings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solidFill>
                  <a:schemeClr val="dk1"/>
                </a:solidFill>
              </a:rPr>
              <a:t>More accurate bills as no estimates are needed</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solidFill>
                  <a:schemeClr val="dk1"/>
                </a:solidFill>
              </a:rPr>
              <a:t>Incentives to switch are available</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solidFill>
                  <a:schemeClr val="dk1"/>
                </a:solidFill>
              </a:rPr>
              <a:t>Contributes to greener energy because demand planning is more accurate.</a:t>
            </a:r>
          </a:p>
          <a:p>
            <a:pPr marL="0" lvl="0" indent="0" algn="l" rtl="0">
              <a:spcBef>
                <a:spcPts val="2000"/>
              </a:spcBef>
              <a:spcAft>
                <a:spcPts val="0"/>
              </a:spcAft>
              <a:buNone/>
            </a:pPr>
            <a:endParaRPr sz="2000" dirty="0">
              <a:solidFill>
                <a:srgbClr val="293845"/>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g25d56410504_0_4"/>
          <p:cNvSpPr txBox="1"/>
          <p:nvPr/>
        </p:nvSpPr>
        <p:spPr>
          <a:xfrm>
            <a:off x="354473" y="892563"/>
            <a:ext cx="49698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GB" sz="2400" b="1" dirty="0">
                <a:solidFill>
                  <a:srgbClr val="0077E3"/>
                </a:solidFill>
              </a:rPr>
              <a:t>Immersive technology</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188" name="Google Shape;188;g25d56410504_0_4"/>
          <p:cNvSpPr txBox="1"/>
          <p:nvPr/>
        </p:nvSpPr>
        <p:spPr>
          <a:xfrm>
            <a:off x="354473" y="1209019"/>
            <a:ext cx="8531400" cy="2031295"/>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US" sz="2000" dirty="0"/>
              <a:t>	</a:t>
            </a:r>
            <a:endParaRPr sz="2000" dirty="0"/>
          </a:p>
          <a:p>
            <a:pPr marL="0" lvl="0" indent="0" algn="l" rtl="0">
              <a:lnSpc>
                <a:spcPct val="100000"/>
              </a:lnSpc>
              <a:spcBef>
                <a:spcPts val="0"/>
              </a:spcBef>
              <a:spcAft>
                <a:spcPts val="0"/>
              </a:spcAft>
              <a:buNone/>
            </a:pPr>
            <a:r>
              <a:rPr lang="en-US" sz="2000" dirty="0"/>
              <a:t>Designers, Engineers and technicians use immersive technology to help them understand and investigate the layout of a building and the performance of building material and design.</a:t>
            </a: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r>
              <a:rPr lang="en-US" sz="2000" dirty="0"/>
              <a:t>This is sometimes known as augmented or virtual reality. </a:t>
            </a:r>
            <a:endParaRPr sz="2000" dirty="0"/>
          </a:p>
        </p:txBody>
      </p:sp>
      <p:pic>
        <p:nvPicPr>
          <p:cNvPr id="3" name="Picture 2">
            <a:extLst>
              <a:ext uri="{FF2B5EF4-FFF2-40B4-BE49-F238E27FC236}">
                <a16:creationId xmlns:a16="http://schemas.microsoft.com/office/drawing/2014/main" id="{76F12D54-0676-193B-7926-ED16334E3B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07145" y="3486313"/>
            <a:ext cx="4329709" cy="228324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g25d56410504_0_12"/>
          <p:cNvSpPr txBox="1"/>
          <p:nvPr/>
        </p:nvSpPr>
        <p:spPr>
          <a:xfrm>
            <a:off x="353656" y="893462"/>
            <a:ext cx="7189327" cy="80018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400" b="1" dirty="0">
                <a:solidFill>
                  <a:srgbClr val="0077E3"/>
                </a:solidFill>
              </a:rPr>
              <a:t>Immersive technology and VR in construction</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195" name="Google Shape;195;g25d56410504_0_12"/>
          <p:cNvSpPr txBox="1"/>
          <p:nvPr/>
        </p:nvSpPr>
        <p:spPr>
          <a:xfrm>
            <a:off x="639850" y="1657075"/>
            <a:ext cx="8531400" cy="4185731"/>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r>
              <a:rPr lang="en-US" sz="2000" dirty="0"/>
              <a:t>				3D </a:t>
            </a:r>
            <a:r>
              <a:rPr lang="en-US" sz="2000" dirty="0" err="1"/>
              <a:t>visualisation</a:t>
            </a:r>
            <a:r>
              <a:rPr lang="en-US" sz="2000" dirty="0"/>
              <a:t> of a building design</a:t>
            </a: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r>
              <a:rPr lang="en-US" sz="2000" dirty="0"/>
              <a:t>It can be used onsite to see where </a:t>
            </a:r>
          </a:p>
          <a:p>
            <a:pPr marL="0" lvl="0" indent="0" algn="l" rtl="0">
              <a:lnSpc>
                <a:spcPct val="100000"/>
              </a:lnSpc>
              <a:spcBef>
                <a:spcPts val="0"/>
              </a:spcBef>
              <a:spcAft>
                <a:spcPts val="0"/>
              </a:spcAft>
              <a:buNone/>
            </a:pPr>
            <a:r>
              <a:rPr lang="en-US" sz="2000" dirty="0"/>
              <a:t>equipment is to be installed.</a:t>
            </a:r>
            <a:endParaRPr sz="2000" dirty="0"/>
          </a:p>
          <a:p>
            <a:pPr marL="0" lvl="0" indent="0" algn="l" rtl="0">
              <a:lnSpc>
                <a:spcPct val="100000"/>
              </a:lnSpc>
              <a:spcBef>
                <a:spcPts val="0"/>
              </a:spcBef>
              <a:spcAft>
                <a:spcPts val="0"/>
              </a:spcAft>
              <a:buNone/>
            </a:pPr>
            <a:r>
              <a:rPr lang="en-US" sz="2000" dirty="0"/>
              <a:t>                                   </a:t>
            </a:r>
            <a:endParaRPr sz="2000" dirty="0"/>
          </a:p>
        </p:txBody>
      </p:sp>
      <p:pic>
        <p:nvPicPr>
          <p:cNvPr id="3" name="Picture 2">
            <a:extLst>
              <a:ext uri="{FF2B5EF4-FFF2-40B4-BE49-F238E27FC236}">
                <a16:creationId xmlns:a16="http://schemas.microsoft.com/office/drawing/2014/main" id="{562DD280-F9BD-ECC3-4819-772319ACD9E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2000" y="1869361"/>
            <a:ext cx="3294743" cy="1853293"/>
          </a:xfrm>
          <a:prstGeom prst="rect">
            <a:avLst/>
          </a:prstGeom>
        </p:spPr>
      </p:pic>
      <p:pic>
        <p:nvPicPr>
          <p:cNvPr id="5" name="Picture 4">
            <a:extLst>
              <a:ext uri="{FF2B5EF4-FFF2-40B4-BE49-F238E27FC236}">
                <a16:creationId xmlns:a16="http://schemas.microsoft.com/office/drawing/2014/main" id="{8FF79A49-0350-C4D3-2436-85F4C9FF1D6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87259" y="3722655"/>
            <a:ext cx="3361403" cy="2241884"/>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g25d56410504_0_20"/>
          <p:cNvSpPr txBox="1"/>
          <p:nvPr/>
        </p:nvSpPr>
        <p:spPr>
          <a:xfrm>
            <a:off x="363617" y="935101"/>
            <a:ext cx="49698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400" b="1" dirty="0">
                <a:solidFill>
                  <a:srgbClr val="0077E3"/>
                </a:solidFill>
              </a:rPr>
              <a:t>3D modelling and printing</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203" name="Google Shape;203;g25d56410504_0_20"/>
          <p:cNvSpPr txBox="1"/>
          <p:nvPr/>
        </p:nvSpPr>
        <p:spPr>
          <a:xfrm>
            <a:off x="427625" y="1666219"/>
            <a:ext cx="8531400" cy="44946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US" sz="2000" dirty="0"/>
              <a:t>To shorten the development time from concept through to final product, design houses can produce a 3D model of their design very quickly by using a 3D printer.</a:t>
            </a: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r>
              <a:rPr lang="en-US" sz="2000" dirty="0"/>
              <a:t>Whether its a building, a new remote control or a new socket outlet design, the design aspects and production feasibility of the product can be tested </a:t>
            </a:r>
            <a:r>
              <a:rPr lang="en-US" sz="2000" dirty="0">
                <a:solidFill>
                  <a:schemeClr val="dk1"/>
                </a:solidFill>
              </a:rPr>
              <a:t>very quickly by printing a prototype.</a:t>
            </a:r>
            <a:endParaRPr sz="2000" dirty="0">
              <a:solidFill>
                <a:schemeClr val="dk1"/>
              </a:solidFill>
            </a:endParaRPr>
          </a:p>
          <a:p>
            <a:pPr marL="0" lvl="0" indent="0" algn="l" rtl="0">
              <a:lnSpc>
                <a:spcPct val="100000"/>
              </a:lnSpc>
              <a:spcBef>
                <a:spcPts val="0"/>
              </a:spcBef>
              <a:spcAft>
                <a:spcPts val="0"/>
              </a:spcAft>
              <a:buNone/>
            </a:pPr>
            <a:endParaRPr sz="2000" dirty="0">
              <a:solidFill>
                <a:schemeClr val="dk1"/>
              </a:solidFill>
            </a:endParaRPr>
          </a:p>
          <a:p>
            <a:pPr marL="0" lvl="0" indent="0" algn="l" rtl="0">
              <a:lnSpc>
                <a:spcPct val="100000"/>
              </a:lnSpc>
              <a:spcBef>
                <a:spcPts val="0"/>
              </a:spcBef>
              <a:spcAft>
                <a:spcPts val="0"/>
              </a:spcAft>
              <a:buNone/>
            </a:pPr>
            <a:r>
              <a:rPr lang="en-US" sz="2000" dirty="0">
                <a:solidFill>
                  <a:schemeClr val="dk1"/>
                </a:solidFill>
                <a:highlight>
                  <a:srgbClr val="FFFFFF"/>
                </a:highlight>
              </a:rPr>
              <a:t>3D printing is used as </a:t>
            </a:r>
            <a:r>
              <a:rPr lang="en-US" sz="2000" dirty="0">
                <a:solidFill>
                  <a:schemeClr val="dk1"/>
                </a:solidFill>
              </a:rPr>
              <a:t>a method of creating a three-dimensional object layer-by-layer using a computer created design</a:t>
            </a:r>
            <a:r>
              <a:rPr lang="en-US" sz="2000" dirty="0">
                <a:solidFill>
                  <a:schemeClr val="dk1"/>
                </a:solidFill>
                <a:highlight>
                  <a:srgbClr val="FFFFFF"/>
                </a:highlight>
              </a:rPr>
              <a:t>. The 3D printer lays down dots of hot plastic to create a 3D part that is to be tested/investigated.</a:t>
            </a: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r>
              <a:rPr lang="en-US" sz="2000" dirty="0"/>
              <a:t>							                                   </a:t>
            </a:r>
            <a:endParaRPr sz="2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g25d56410504_0_28"/>
          <p:cNvSpPr txBox="1"/>
          <p:nvPr/>
        </p:nvSpPr>
        <p:spPr>
          <a:xfrm>
            <a:off x="364031" y="928645"/>
            <a:ext cx="49698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400" b="1" dirty="0">
                <a:solidFill>
                  <a:srgbClr val="0077E3"/>
                </a:solidFill>
              </a:rPr>
              <a:t>3D modelling and printing</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209" name="Google Shape;209;g25d56410504_0_28"/>
          <p:cNvSpPr txBox="1"/>
          <p:nvPr/>
        </p:nvSpPr>
        <p:spPr>
          <a:xfrm>
            <a:off x="639850" y="1657075"/>
            <a:ext cx="8531400" cy="14160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endParaRPr sz="2000"/>
          </a:p>
          <a:p>
            <a:pPr marL="0" lvl="0" indent="0" algn="l" rtl="0">
              <a:lnSpc>
                <a:spcPct val="100000"/>
              </a:lnSpc>
              <a:spcBef>
                <a:spcPts val="0"/>
              </a:spcBef>
              <a:spcAft>
                <a:spcPts val="0"/>
              </a:spcAft>
              <a:buNone/>
            </a:pPr>
            <a:endParaRPr sz="2000"/>
          </a:p>
          <a:p>
            <a:pPr marL="0" lvl="0" indent="0" algn="l" rtl="0">
              <a:lnSpc>
                <a:spcPct val="100000"/>
              </a:lnSpc>
              <a:spcBef>
                <a:spcPts val="0"/>
              </a:spcBef>
              <a:spcAft>
                <a:spcPts val="0"/>
              </a:spcAft>
              <a:buNone/>
            </a:pPr>
            <a:endParaRPr sz="2000"/>
          </a:p>
          <a:p>
            <a:pPr marL="0" lvl="0" indent="0" algn="l" rtl="0">
              <a:lnSpc>
                <a:spcPct val="100000"/>
              </a:lnSpc>
              <a:spcBef>
                <a:spcPts val="0"/>
              </a:spcBef>
              <a:spcAft>
                <a:spcPts val="0"/>
              </a:spcAft>
              <a:buNone/>
            </a:pPr>
            <a:r>
              <a:rPr lang="en-US" sz="2000"/>
              <a:t>							                                   </a:t>
            </a:r>
            <a:endParaRPr sz="2000"/>
          </a:p>
        </p:txBody>
      </p:sp>
      <p:sp>
        <p:nvSpPr>
          <p:cNvPr id="212" name="Google Shape;212;g25d56410504_0_28"/>
          <p:cNvSpPr txBox="1"/>
          <p:nvPr/>
        </p:nvSpPr>
        <p:spPr>
          <a:xfrm>
            <a:off x="766803" y="2123781"/>
            <a:ext cx="7680512" cy="3262401"/>
          </a:xfrm>
          <a:prstGeom prst="rect">
            <a:avLst/>
          </a:prstGeom>
          <a:noFill/>
          <a:ln>
            <a:noFill/>
          </a:ln>
        </p:spPr>
        <p:txBody>
          <a:bodyPr spcFirstLastPara="1" wrap="square" lIns="91425" tIns="91425" rIns="91425" bIns="91425" anchor="t" anchorCtr="0">
            <a:spAutoFit/>
          </a:bodyPr>
          <a:lstStyle/>
          <a:p>
            <a:pPr marL="4114800" lvl="0" algn="l" rtl="0">
              <a:spcBef>
                <a:spcPts val="0"/>
              </a:spcBef>
              <a:spcAft>
                <a:spcPts val="0"/>
              </a:spcAft>
              <a:buNone/>
            </a:pPr>
            <a:r>
              <a:rPr lang="en-US" sz="2000" dirty="0"/>
              <a:t>A 3D printer can be used to create complex designs in order to explain ideas</a:t>
            </a:r>
            <a:endParaRPr sz="2000" dirty="0"/>
          </a:p>
          <a:p>
            <a:pPr marL="4114800" lvl="0" indent="457200" algn="l" rtl="0">
              <a:spcBef>
                <a:spcPts val="0"/>
              </a:spcBef>
              <a:spcAft>
                <a:spcPts val="0"/>
              </a:spcAft>
              <a:buNone/>
            </a:pPr>
            <a:endParaRPr sz="2000" dirty="0"/>
          </a:p>
          <a:p>
            <a:pPr marL="4114800" lvl="0" indent="457200" algn="l" rtl="0">
              <a:spcBef>
                <a:spcPts val="0"/>
              </a:spcBef>
              <a:spcAft>
                <a:spcPts val="0"/>
              </a:spcAft>
              <a:buNone/>
            </a:pPr>
            <a:endParaRPr sz="2000" dirty="0"/>
          </a:p>
          <a:p>
            <a:pPr marL="4114800" lvl="0" indent="457200" algn="l" rtl="0">
              <a:spcBef>
                <a:spcPts val="0"/>
              </a:spcBef>
              <a:spcAft>
                <a:spcPts val="0"/>
              </a:spcAft>
              <a:buNone/>
            </a:pPr>
            <a:endParaRPr sz="2000" dirty="0"/>
          </a:p>
          <a:p>
            <a:pPr marL="4114800" lvl="0" indent="457200" algn="l" rtl="0">
              <a:spcBef>
                <a:spcPts val="0"/>
              </a:spcBef>
              <a:spcAft>
                <a:spcPts val="0"/>
              </a:spcAft>
              <a:buNone/>
            </a:pPr>
            <a:endParaRPr sz="2000" dirty="0"/>
          </a:p>
          <a:p>
            <a:pPr marL="4114800" lvl="0" indent="457200" algn="l" rtl="0">
              <a:spcBef>
                <a:spcPts val="0"/>
              </a:spcBef>
              <a:spcAft>
                <a:spcPts val="0"/>
              </a:spcAft>
              <a:buNone/>
            </a:pPr>
            <a:endParaRPr sz="2000" dirty="0"/>
          </a:p>
          <a:p>
            <a:pPr marL="0" lvl="0" indent="0" algn="l" rtl="0">
              <a:spcBef>
                <a:spcPts val="0"/>
              </a:spcBef>
              <a:spcAft>
                <a:spcPts val="0"/>
              </a:spcAft>
              <a:buNone/>
            </a:pPr>
            <a:r>
              <a:rPr lang="en-US" sz="2000" dirty="0"/>
              <a:t>Image of a 3D printer showing </a:t>
            </a:r>
            <a:endParaRPr sz="2000" dirty="0"/>
          </a:p>
          <a:p>
            <a:pPr marL="0" lvl="0" indent="0" algn="l" rtl="0">
              <a:spcBef>
                <a:spcPts val="0"/>
              </a:spcBef>
              <a:spcAft>
                <a:spcPts val="0"/>
              </a:spcAft>
              <a:buNone/>
            </a:pPr>
            <a:r>
              <a:rPr lang="en-US" sz="2000" dirty="0"/>
              <a:t>the filament reel</a:t>
            </a:r>
            <a:endParaRPr sz="2000" dirty="0"/>
          </a:p>
        </p:txBody>
      </p:sp>
      <p:pic>
        <p:nvPicPr>
          <p:cNvPr id="3" name="Picture 2">
            <a:extLst>
              <a:ext uri="{FF2B5EF4-FFF2-40B4-BE49-F238E27FC236}">
                <a16:creationId xmlns:a16="http://schemas.microsoft.com/office/drawing/2014/main" id="{B1C5D75B-D43E-11C7-53A6-1C1A9FFD31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6803" y="1680864"/>
            <a:ext cx="3180962" cy="2120641"/>
          </a:xfrm>
          <a:prstGeom prst="rect">
            <a:avLst/>
          </a:prstGeom>
        </p:spPr>
      </p:pic>
      <p:pic>
        <p:nvPicPr>
          <p:cNvPr id="7" name="Picture 6">
            <a:extLst>
              <a:ext uri="{FF2B5EF4-FFF2-40B4-BE49-F238E27FC236}">
                <a16:creationId xmlns:a16="http://schemas.microsoft.com/office/drawing/2014/main" id="{D1F1CAF1-1B80-E91B-5916-EA2DDB10124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05550" y="4074021"/>
            <a:ext cx="3298371" cy="185533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g25d56410504_0_36"/>
          <p:cNvSpPr txBox="1"/>
          <p:nvPr/>
        </p:nvSpPr>
        <p:spPr>
          <a:xfrm>
            <a:off x="354473" y="938971"/>
            <a:ext cx="78249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400" b="1" dirty="0">
                <a:solidFill>
                  <a:srgbClr val="0077E3"/>
                </a:solidFill>
              </a:rPr>
              <a:t>Continual professional development (CPD)</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218" name="Google Shape;218;g25d56410504_0_36"/>
          <p:cNvSpPr txBox="1"/>
          <p:nvPr/>
        </p:nvSpPr>
        <p:spPr>
          <a:xfrm>
            <a:off x="427625" y="1739371"/>
            <a:ext cx="8531400" cy="3890778"/>
          </a:xfrm>
          <a:prstGeom prst="rect">
            <a:avLst/>
          </a:prstGeom>
          <a:noFill/>
          <a:ln>
            <a:noFill/>
          </a:ln>
        </p:spPr>
        <p:txBody>
          <a:bodyPr spcFirstLastPara="1" wrap="square" lIns="91425" tIns="91425" rIns="91425" bIns="91425" anchor="t" anchorCtr="0">
            <a:spAutoFit/>
          </a:bodyPr>
          <a:lstStyle/>
          <a:p>
            <a:pPr lvl="0"/>
            <a:r>
              <a:rPr lang="en-US" sz="2000" dirty="0"/>
              <a:t>An electrician will never stop learning throughout his/her career</a:t>
            </a:r>
            <a:r>
              <a:rPr lang="en-GB" sz="2000" dirty="0"/>
              <a:t>.</a:t>
            </a:r>
            <a:endParaRPr sz="2000" dirty="0"/>
          </a:p>
          <a:p>
            <a:pPr marL="0" lvl="0" indent="0" algn="l" rtl="0">
              <a:lnSpc>
                <a:spcPct val="100000"/>
              </a:lnSpc>
              <a:spcBef>
                <a:spcPts val="0"/>
              </a:spcBef>
              <a:spcAft>
                <a:spcPts val="0"/>
              </a:spcAft>
              <a:buNone/>
            </a:pPr>
            <a:endParaRPr sz="2000" dirty="0"/>
          </a:p>
          <a:p>
            <a:pPr marL="0" lvl="0" indent="0" algn="l" rtl="0">
              <a:lnSpc>
                <a:spcPct val="100000"/>
              </a:lnSpc>
              <a:spcBef>
                <a:spcPts val="0"/>
              </a:spcBef>
              <a:spcAft>
                <a:spcPts val="0"/>
              </a:spcAft>
              <a:buNone/>
            </a:pPr>
            <a:r>
              <a:rPr lang="en-US" sz="2000" dirty="0"/>
              <a:t>The demands on any electrician will include:</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Regulatory and legislative requirements. BS 7671 is typically revised every two to three years.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New product and installation techniques.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The latest materials, cables and power tools.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New technology or services that the customer is interested in buying.</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Heating system developments.</a:t>
            </a:r>
            <a:endParaRPr sz="2000" dirty="0"/>
          </a:p>
          <a:p>
            <a:pPr marL="0" lvl="0" indent="0" algn="l" rtl="0">
              <a:lnSpc>
                <a:spcPct val="100000"/>
              </a:lnSpc>
              <a:spcBef>
                <a:spcPts val="0"/>
              </a:spcBef>
              <a:spcAft>
                <a:spcPts val="0"/>
              </a:spcAft>
              <a:buNone/>
            </a:pPr>
            <a:r>
              <a:rPr lang="en-US" sz="2000" dirty="0"/>
              <a:t>	</a:t>
            </a:r>
            <a:endParaRPr sz="2000" dirty="0"/>
          </a:p>
          <a:p>
            <a:pPr marL="0" lvl="0" indent="0" algn="l" rtl="0">
              <a:lnSpc>
                <a:spcPct val="100000"/>
              </a:lnSpc>
              <a:spcBef>
                <a:spcPts val="0"/>
              </a:spcBef>
              <a:spcAft>
                <a:spcPts val="0"/>
              </a:spcAft>
              <a:buNone/>
            </a:pPr>
            <a:r>
              <a:rPr lang="en-US" sz="2000" dirty="0"/>
              <a:t>This can only be achieved through regular and committed CPD.</a:t>
            </a:r>
            <a:endParaRPr sz="2000" dirty="0"/>
          </a:p>
          <a:p>
            <a:pPr marL="0" lvl="0" indent="0" algn="l" rtl="0">
              <a:lnSpc>
                <a:spcPct val="100000"/>
              </a:lnSpc>
              <a:spcBef>
                <a:spcPts val="0"/>
              </a:spcBef>
              <a:spcAft>
                <a:spcPts val="0"/>
              </a:spcAft>
              <a:buNone/>
            </a:pPr>
            <a:r>
              <a:rPr lang="en-US" sz="2000" dirty="0"/>
              <a:t> </a:t>
            </a:r>
            <a:endParaRPr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g25d56410504_0_44"/>
          <p:cNvSpPr txBox="1"/>
          <p:nvPr/>
        </p:nvSpPr>
        <p:spPr>
          <a:xfrm>
            <a:off x="427625" y="939517"/>
            <a:ext cx="7824900" cy="800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100"/>
              <a:buFont typeface="Arial"/>
              <a:buNone/>
            </a:pPr>
            <a:r>
              <a:rPr lang="en-US" sz="2400" b="1" dirty="0">
                <a:solidFill>
                  <a:srgbClr val="0077E3"/>
                </a:solidFill>
              </a:rPr>
              <a:t>Ways to achieve CPD</a:t>
            </a:r>
            <a:endParaRPr sz="2400" b="0" i="0" u="none" strike="noStrike" cap="none" dirty="0">
              <a:solidFill>
                <a:srgbClr val="0077E3"/>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600" b="0" i="0" u="none" strike="noStrike" cap="none" dirty="0">
              <a:solidFill>
                <a:srgbClr val="000000"/>
              </a:solidFill>
              <a:latin typeface="Arial"/>
              <a:ea typeface="Arial"/>
              <a:cs typeface="Arial"/>
              <a:sym typeface="Arial"/>
            </a:endParaRPr>
          </a:p>
        </p:txBody>
      </p:sp>
      <p:sp>
        <p:nvSpPr>
          <p:cNvPr id="224" name="Google Shape;224;g25d56410504_0_44"/>
          <p:cNvSpPr txBox="1"/>
          <p:nvPr/>
        </p:nvSpPr>
        <p:spPr>
          <a:xfrm>
            <a:off x="427625" y="1737504"/>
            <a:ext cx="8531400" cy="3993371"/>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US" sz="2000" dirty="0"/>
              <a:t>CPD is key to keeping relevant and competent. The following resources can help:</a:t>
            </a:r>
            <a:endParaRPr sz="2000" dirty="0"/>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professional magazines or journals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books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electrician forums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fr-FR" sz="2000" dirty="0"/>
              <a:t>new qualifications (EV, </a:t>
            </a:r>
            <a:r>
              <a:rPr lang="fr-FR" sz="2000" dirty="0" err="1"/>
              <a:t>solar</a:t>
            </a:r>
            <a:r>
              <a:rPr lang="fr-FR" sz="2000" dirty="0"/>
              <a:t>, I&amp;T)</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updated courses (BS 7671)</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manufacturer’s data</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YouTube videos or similar</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open discussions with peers and colleagues</a:t>
            </a:r>
          </a:p>
          <a:p>
            <a:pPr marL="609600" indent="-285750" eaLnBrk="0" fontAlgn="base" hangingPunct="0">
              <a:lnSpc>
                <a:spcPts val="2000"/>
              </a:lnSpc>
              <a:spcAft>
                <a:spcPts val="500"/>
              </a:spcAft>
              <a:buClr>
                <a:srgbClr val="0077E3"/>
              </a:buClr>
              <a:buFont typeface="Arial" panose="020B0604020202020204" pitchFamily="34" charset="0"/>
              <a:buChar char="•"/>
              <a:defRPr/>
            </a:pPr>
            <a:r>
              <a:rPr lang="en-US" sz="2000" dirty="0"/>
              <a:t>coffee culture at the wholesalers or testing ideas with others.</a:t>
            </a:r>
            <a:endParaRPr sz="2000" dirty="0"/>
          </a:p>
          <a:p>
            <a:pPr marL="0" lvl="0" indent="0" algn="l" rtl="0">
              <a:lnSpc>
                <a:spcPct val="100000"/>
              </a:lnSpc>
              <a:spcBef>
                <a:spcPts val="0"/>
              </a:spcBef>
              <a:spcAft>
                <a:spcPts val="0"/>
              </a:spcAft>
              <a:buNone/>
            </a:pPr>
            <a:endParaRPr sz="2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4"/>
          <p:cNvSpPr txBox="1">
            <a:spLocks noGrp="1"/>
          </p:cNvSpPr>
          <p:nvPr>
            <p:ph type="body" idx="4294967295"/>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SzPts val="1400"/>
              <a:buNone/>
            </a:pPr>
            <a:endParaRPr sz="6000">
              <a:solidFill>
                <a:srgbClr val="E30613"/>
              </a:solidFill>
            </a:endParaRPr>
          </a:p>
          <a:p>
            <a:pPr marL="0" lvl="0" indent="0" algn="ctr" rtl="0">
              <a:lnSpc>
                <a:spcPct val="100000"/>
              </a:lnSpc>
              <a:spcBef>
                <a:spcPts val="2000"/>
              </a:spcBef>
              <a:spcAft>
                <a:spcPts val="0"/>
              </a:spcAft>
              <a:buSzPts val="1400"/>
              <a:buNone/>
            </a:pPr>
            <a:r>
              <a:rPr lang="en-US" sz="6000">
                <a:solidFill>
                  <a:srgbClr val="0077E3"/>
                </a:solidFill>
              </a:rPr>
              <a:t>Any questions?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g24c0712cc7c_0_0"/>
          <p:cNvSpPr txBox="1">
            <a:spLocks noGrp="1"/>
          </p:cNvSpPr>
          <p:nvPr>
            <p:ph type="title"/>
          </p:nvPr>
        </p:nvSpPr>
        <p:spPr>
          <a:xfrm>
            <a:off x="457200" y="1027576"/>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Traditional versus modern – pre- and post- 1919</a:t>
            </a:r>
            <a:endParaRPr dirty="0"/>
          </a:p>
        </p:txBody>
      </p:sp>
      <p:sp>
        <p:nvSpPr>
          <p:cNvPr id="62" name="Google Shape;62;g24c0712cc7c_0_0"/>
          <p:cNvSpPr txBox="1">
            <a:spLocks noGrp="1"/>
          </p:cNvSpPr>
          <p:nvPr>
            <p:ph type="body" idx="1"/>
          </p:nvPr>
        </p:nvSpPr>
        <p:spPr>
          <a:xfrm>
            <a:off x="476054" y="1766525"/>
            <a:ext cx="8229600" cy="4248000"/>
          </a:xfrm>
          <a:prstGeom prst="rect">
            <a:avLst/>
          </a:prstGeom>
          <a:noFill/>
          <a:ln>
            <a:noFill/>
          </a:ln>
        </p:spPr>
        <p:txBody>
          <a:bodyPr spcFirstLastPara="1" wrap="square" lIns="0" tIns="0" rIns="0" bIns="0" anchor="t" anchorCtr="0">
            <a:noAutofit/>
          </a:bodyPr>
          <a:lstStyle/>
          <a:p>
            <a:pPr marL="0" lvl="0" indent="0" algn="l" rtl="0">
              <a:lnSpc>
                <a:spcPct val="125000"/>
              </a:lnSpc>
              <a:spcBef>
                <a:spcPts val="1000"/>
              </a:spcBef>
              <a:spcAft>
                <a:spcPts val="0"/>
              </a:spcAft>
              <a:buClr>
                <a:schemeClr val="dk1"/>
              </a:buClr>
              <a:buSzPts val="1100"/>
              <a:buFont typeface="Arial"/>
              <a:buNone/>
            </a:pPr>
            <a:r>
              <a:rPr lang="en-US" sz="1900" dirty="0"/>
              <a:t>Most traditional (older) buildings were made of permeable (not waterproof) materials that do not provide a barrier to external moisture. </a:t>
            </a:r>
            <a:endParaRPr sz="1900" dirty="0"/>
          </a:p>
          <a:p>
            <a:pPr marL="0" lvl="0" indent="0" algn="l" rtl="0">
              <a:lnSpc>
                <a:spcPct val="125000"/>
              </a:lnSpc>
              <a:spcBef>
                <a:spcPts val="1000"/>
              </a:spcBef>
              <a:spcAft>
                <a:spcPts val="0"/>
              </a:spcAft>
              <a:buClr>
                <a:schemeClr val="dk1"/>
              </a:buClr>
              <a:buSzPts val="1100"/>
              <a:buFont typeface="Arial"/>
              <a:buNone/>
            </a:pPr>
            <a:r>
              <a:rPr lang="en-US" sz="1900" dirty="0"/>
              <a:t>This creates a ‘breathable’ form of construction. As a result, the permeable fabric tends to absorb moisture which is then released by internal and external evaporation.</a:t>
            </a:r>
            <a:endParaRPr sz="1900" dirty="0"/>
          </a:p>
          <a:p>
            <a:pPr marL="0" lvl="0" indent="0" algn="l" rtl="0">
              <a:lnSpc>
                <a:spcPct val="125000"/>
              </a:lnSpc>
              <a:spcBef>
                <a:spcPts val="1000"/>
              </a:spcBef>
              <a:spcAft>
                <a:spcPts val="0"/>
              </a:spcAft>
              <a:buClr>
                <a:schemeClr val="dk1"/>
              </a:buClr>
              <a:buSzPts val="1100"/>
              <a:buFont typeface="Arial"/>
              <a:buNone/>
            </a:pPr>
            <a:r>
              <a:rPr lang="en-US" sz="1900" dirty="0"/>
              <a:t>This can lead to the ingress of “damp” that will in turn cause damage to the structure of the building or, worse, the health of the occupants.</a:t>
            </a:r>
            <a:endParaRPr sz="1900" dirty="0"/>
          </a:p>
          <a:p>
            <a:pPr marL="0" lvl="0" indent="0" algn="l" rtl="0">
              <a:lnSpc>
                <a:spcPct val="125000"/>
              </a:lnSpc>
              <a:spcBef>
                <a:spcPts val="1000"/>
              </a:spcBef>
              <a:spcAft>
                <a:spcPts val="0"/>
              </a:spcAft>
              <a:buClr>
                <a:schemeClr val="dk1"/>
              </a:buClr>
              <a:buSzPts val="1100"/>
              <a:buFont typeface="Arial"/>
              <a:buNone/>
            </a:pPr>
            <a:r>
              <a:rPr lang="en-US" sz="1900" dirty="0"/>
              <a:t>With the introduction of </a:t>
            </a:r>
            <a:r>
              <a:rPr lang="en-US" sz="1900" dirty="0" err="1"/>
              <a:t>industrialised</a:t>
            </a:r>
            <a:r>
              <a:rPr lang="en-US" sz="1900" dirty="0"/>
              <a:t> manufacturing and improved material technology, there was greater control of the quality and standard of the build.</a:t>
            </a:r>
            <a:endParaRPr sz="1900" dirty="0"/>
          </a:p>
          <a:p>
            <a:pPr marL="0" lvl="2" indent="0" algn="l" rtl="0">
              <a:lnSpc>
                <a:spcPct val="125000"/>
              </a:lnSpc>
              <a:spcBef>
                <a:spcPts val="1000"/>
              </a:spcBef>
              <a:spcAft>
                <a:spcPts val="0"/>
              </a:spcAft>
              <a:buSzPts val="1400"/>
              <a:buNone/>
            </a:pPr>
            <a:endParaRPr dirty="0"/>
          </a:p>
          <a:p>
            <a:pPr marL="0" lvl="8" indent="0" algn="l" rtl="0">
              <a:lnSpc>
                <a:spcPct val="120000"/>
              </a:lnSpc>
              <a:spcBef>
                <a:spcPts val="500"/>
              </a:spcBef>
              <a:spcAft>
                <a:spcPts val="0"/>
              </a:spcAft>
              <a:buClr>
                <a:schemeClr val="dk1"/>
              </a:buClr>
              <a:buSzPts val="1000"/>
              <a:buFont typeface="Arial"/>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g24c0712cc7c_0_25"/>
          <p:cNvSpPr txBox="1"/>
          <p:nvPr/>
        </p:nvSpPr>
        <p:spPr>
          <a:xfrm>
            <a:off x="474584" y="2021600"/>
            <a:ext cx="3000000" cy="2400627"/>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a:solidFill>
                  <a:schemeClr val="dk1"/>
                </a:solidFill>
                <a:latin typeface="Arial"/>
                <a:ea typeface="Arial"/>
                <a:cs typeface="Arial"/>
                <a:sym typeface="Arial"/>
              </a:rPr>
              <a:t>Components are constructed in a factory or workshop situation, transported to site and erected.</a:t>
            </a:r>
            <a:endParaRPr sz="18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a:solidFill>
                  <a:schemeClr val="dk1"/>
                </a:solidFill>
                <a:latin typeface="Arial"/>
                <a:ea typeface="Arial"/>
                <a:cs typeface="Arial"/>
                <a:sym typeface="Arial"/>
              </a:rPr>
              <a:t>There are four main types of offsite construction.</a:t>
            </a:r>
            <a:endParaRPr sz="1800" b="0" i="0" u="none" strike="noStrike" cap="none" dirty="0">
              <a:solidFill>
                <a:schemeClr val="dk1"/>
              </a:solidFill>
              <a:latin typeface="Arial"/>
              <a:ea typeface="Arial"/>
              <a:cs typeface="Arial"/>
              <a:sym typeface="Arial"/>
            </a:endParaRPr>
          </a:p>
        </p:txBody>
      </p:sp>
      <p:sp>
        <p:nvSpPr>
          <p:cNvPr id="69" name="Google Shape;69;g24c0712cc7c_0_25"/>
          <p:cNvSpPr txBox="1"/>
          <p:nvPr/>
        </p:nvSpPr>
        <p:spPr>
          <a:xfrm>
            <a:off x="337424" y="914400"/>
            <a:ext cx="69690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chemeClr val="dk1"/>
              </a:buClr>
              <a:buSzPts val="1800"/>
              <a:buFont typeface="Arial"/>
              <a:buNone/>
            </a:pPr>
            <a:r>
              <a:rPr lang="en-US" sz="2400" b="1" i="0" u="none" strike="noStrike" cap="none" dirty="0">
                <a:solidFill>
                  <a:srgbClr val="0077E3"/>
                </a:solidFill>
                <a:latin typeface="Arial"/>
                <a:ea typeface="Arial"/>
                <a:cs typeface="Arial"/>
                <a:sym typeface="Arial"/>
              </a:rPr>
              <a:t>Offsite manufacturing</a:t>
            </a:r>
            <a:endParaRPr sz="2000" b="0" i="0" u="none" strike="noStrike" cap="none" dirty="0">
              <a:solidFill>
                <a:srgbClr val="0077E3"/>
              </a:solidFill>
              <a:latin typeface="Arial"/>
              <a:ea typeface="Arial"/>
              <a:cs typeface="Arial"/>
              <a:sym typeface="Arial"/>
            </a:endParaRPr>
          </a:p>
        </p:txBody>
      </p:sp>
      <p:pic>
        <p:nvPicPr>
          <p:cNvPr id="2" name="Picture 1">
            <a:extLst>
              <a:ext uri="{FF2B5EF4-FFF2-40B4-BE49-F238E27FC236}">
                <a16:creationId xmlns:a16="http://schemas.microsoft.com/office/drawing/2014/main" id="{58E09EAD-24B6-9DF9-0359-42791D645ED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21345" y="1803231"/>
            <a:ext cx="4874855" cy="325153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g24c0712cc7c_0_30"/>
          <p:cNvSpPr txBox="1"/>
          <p:nvPr/>
        </p:nvSpPr>
        <p:spPr>
          <a:xfrm>
            <a:off x="374000" y="1787600"/>
            <a:ext cx="3637750" cy="184662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a:solidFill>
                  <a:srgbClr val="000000"/>
                </a:solidFill>
                <a:latin typeface="Arial"/>
                <a:ea typeface="Arial"/>
                <a:cs typeface="Arial"/>
                <a:sym typeface="Arial"/>
              </a:rPr>
              <a:t>In </a:t>
            </a:r>
            <a:r>
              <a:rPr lang="en-US" sz="1800" b="0" i="0" u="none" strike="noStrike" cap="none" dirty="0" err="1">
                <a:solidFill>
                  <a:srgbClr val="000000"/>
                </a:solidFill>
                <a:latin typeface="Arial"/>
                <a:ea typeface="Arial"/>
                <a:cs typeface="Arial"/>
                <a:sym typeface="Arial"/>
              </a:rPr>
              <a:t>panelised</a:t>
            </a:r>
            <a:r>
              <a:rPr lang="en-US" sz="1800" b="0" i="0" u="none" strike="noStrike" cap="none" dirty="0">
                <a:solidFill>
                  <a:srgbClr val="000000"/>
                </a:solidFill>
                <a:latin typeface="Arial"/>
                <a:ea typeface="Arial"/>
                <a:cs typeface="Arial"/>
                <a:sym typeface="Arial"/>
              </a:rPr>
              <a:t> systems, all the panels required to construct the building are made off site then assembled on </a:t>
            </a:r>
            <a:r>
              <a:rPr lang="en-US" sz="1800" b="0" i="0" u="sng" strike="noStrike" cap="none" dirty="0">
                <a:solidFill>
                  <a:schemeClr val="hlink"/>
                </a:solidFill>
                <a:latin typeface="Arial"/>
                <a:ea typeface="Arial"/>
                <a:cs typeface="Arial"/>
                <a:sym typeface="Arial"/>
                <a:hlinkClick r:id="rId3"/>
              </a:rPr>
              <a:t>site</a:t>
            </a:r>
            <a:r>
              <a:rPr lang="en-US" sz="1800" b="0" i="0" u="none" strike="noStrike" cap="none" dirty="0">
                <a:solidFill>
                  <a:srgbClr val="000000"/>
                </a:solidFill>
                <a:latin typeface="Arial"/>
                <a:ea typeface="Arial"/>
                <a:cs typeface="Arial"/>
                <a:sym typeface="Arial"/>
              </a:rPr>
              <a:t>.</a:t>
            </a:r>
            <a:endParaRPr sz="1800" b="0" i="0" u="none" strike="noStrike" cap="none" dirty="0">
              <a:solidFill>
                <a:srgbClr val="000000"/>
              </a:solidFill>
              <a:latin typeface="Arial"/>
              <a:ea typeface="Arial"/>
              <a:cs typeface="Arial"/>
              <a:sym typeface="Arial"/>
            </a:endParaRPr>
          </a:p>
        </p:txBody>
      </p:sp>
      <p:pic>
        <p:nvPicPr>
          <p:cNvPr id="76" name="Google Shape;76;g24c0712cc7c_0_30"/>
          <p:cNvPicPr preferRelativeResize="0"/>
          <p:nvPr/>
        </p:nvPicPr>
        <p:blipFill rotWithShape="1">
          <a:blip r:embed="rId4">
            <a:alphaModFix/>
          </a:blip>
          <a:srcRect/>
          <a:stretch/>
        </p:blipFill>
        <p:spPr>
          <a:xfrm>
            <a:off x="4100775" y="2120233"/>
            <a:ext cx="4233525" cy="2817225"/>
          </a:xfrm>
          <a:prstGeom prst="rect">
            <a:avLst/>
          </a:prstGeom>
          <a:noFill/>
          <a:ln>
            <a:noFill/>
          </a:ln>
        </p:spPr>
      </p:pic>
      <p:sp>
        <p:nvSpPr>
          <p:cNvPr id="77" name="Google Shape;77;g24c0712cc7c_0_30"/>
          <p:cNvSpPr txBox="1"/>
          <p:nvPr/>
        </p:nvSpPr>
        <p:spPr>
          <a:xfrm>
            <a:off x="364856" y="934282"/>
            <a:ext cx="69690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err="1">
                <a:solidFill>
                  <a:srgbClr val="0077E3"/>
                </a:solidFill>
                <a:latin typeface="Arial"/>
                <a:ea typeface="Arial"/>
                <a:cs typeface="Arial"/>
                <a:sym typeface="Arial"/>
              </a:rPr>
              <a:t>Panelised</a:t>
            </a:r>
            <a:r>
              <a:rPr lang="en-US" sz="2400" b="1" i="0" u="none" strike="noStrike" cap="none" dirty="0">
                <a:solidFill>
                  <a:srgbClr val="0077E3"/>
                </a:solidFill>
                <a:latin typeface="Arial"/>
                <a:ea typeface="Arial"/>
                <a:cs typeface="Arial"/>
                <a:sym typeface="Arial"/>
              </a:rPr>
              <a:t> systems</a:t>
            </a:r>
            <a:endParaRPr sz="2000" b="0" i="0" u="none" strike="noStrike" cap="none" dirty="0">
              <a:solidFill>
                <a:srgbClr val="0077E3"/>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3" name="Google Shape;83;g24c0712cc7c_0_36"/>
          <p:cNvSpPr txBox="1"/>
          <p:nvPr/>
        </p:nvSpPr>
        <p:spPr>
          <a:xfrm>
            <a:off x="436750" y="2116300"/>
            <a:ext cx="3366000" cy="2400627"/>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a:solidFill>
                  <a:srgbClr val="000000"/>
                </a:solidFill>
                <a:latin typeface="Arial"/>
                <a:ea typeface="Arial"/>
                <a:cs typeface="Arial"/>
                <a:sym typeface="Arial"/>
              </a:rPr>
              <a:t>“Modules” such as bedrooms and bathrooms are pre-made and joined together on site.</a:t>
            </a: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a:solidFill>
                  <a:srgbClr val="000000"/>
                </a:solidFill>
                <a:latin typeface="Arial"/>
                <a:ea typeface="Arial"/>
                <a:cs typeface="Arial"/>
                <a:sym typeface="Arial"/>
              </a:rPr>
              <a:t>They are also pre-fitted with all services, such as electrical, plumbing etc.</a:t>
            </a:r>
            <a:endParaRPr sz="1800" b="0" i="0" u="none" strike="noStrike" cap="none" dirty="0">
              <a:solidFill>
                <a:srgbClr val="000000"/>
              </a:solidFill>
              <a:latin typeface="Arial"/>
              <a:ea typeface="Arial"/>
              <a:cs typeface="Arial"/>
              <a:sym typeface="Arial"/>
            </a:endParaRPr>
          </a:p>
        </p:txBody>
      </p:sp>
      <p:sp>
        <p:nvSpPr>
          <p:cNvPr id="84" name="Google Shape;84;g24c0712cc7c_0_36"/>
          <p:cNvSpPr txBox="1"/>
          <p:nvPr/>
        </p:nvSpPr>
        <p:spPr>
          <a:xfrm>
            <a:off x="400174" y="896112"/>
            <a:ext cx="69690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rgbClr val="0077E3"/>
                </a:solidFill>
                <a:latin typeface="Arial"/>
                <a:ea typeface="Arial"/>
                <a:cs typeface="Arial"/>
                <a:sym typeface="Arial"/>
              </a:rPr>
              <a:t>Volumetric modular systems</a:t>
            </a:r>
            <a:endParaRPr sz="2000" b="0" i="0" u="none" strike="noStrike" cap="none" dirty="0">
              <a:solidFill>
                <a:srgbClr val="0077E3"/>
              </a:solidFill>
              <a:latin typeface="Arial"/>
              <a:ea typeface="Arial"/>
              <a:cs typeface="Arial"/>
              <a:sym typeface="Arial"/>
            </a:endParaRPr>
          </a:p>
        </p:txBody>
      </p:sp>
      <p:pic>
        <p:nvPicPr>
          <p:cNvPr id="2" name="Picture 1">
            <a:extLst>
              <a:ext uri="{FF2B5EF4-FFF2-40B4-BE49-F238E27FC236}">
                <a16:creationId xmlns:a16="http://schemas.microsoft.com/office/drawing/2014/main" id="{35824C64-5B3C-52DA-CE4C-8E0BA3255FA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58500" y="2353466"/>
            <a:ext cx="4817425" cy="279313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g24c0712cc7c_0_159"/>
          <p:cNvSpPr txBox="1"/>
          <p:nvPr/>
        </p:nvSpPr>
        <p:spPr>
          <a:xfrm>
            <a:off x="492499" y="2114540"/>
            <a:ext cx="7987471" cy="2123628"/>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a:solidFill>
                  <a:srgbClr val="000000"/>
                </a:solidFill>
                <a:latin typeface="Arial"/>
                <a:ea typeface="Arial"/>
                <a:cs typeface="Arial"/>
                <a:sym typeface="Arial"/>
              </a:rPr>
              <a:t>Hybrid systems are a mix of volumetric and </a:t>
            </a:r>
            <a:r>
              <a:rPr lang="en-US" sz="1800" b="0" i="0" u="none" strike="noStrike" cap="none" dirty="0" err="1">
                <a:solidFill>
                  <a:srgbClr val="000000"/>
                </a:solidFill>
                <a:latin typeface="Arial"/>
                <a:ea typeface="Arial"/>
                <a:cs typeface="Arial"/>
                <a:sym typeface="Arial"/>
              </a:rPr>
              <a:t>panelised</a:t>
            </a:r>
            <a:r>
              <a:rPr lang="en-US" sz="1800" b="0" i="0" u="none" strike="noStrike" cap="none" dirty="0">
                <a:solidFill>
                  <a:srgbClr val="000000"/>
                </a:solidFill>
                <a:latin typeface="Arial"/>
                <a:ea typeface="Arial"/>
                <a:cs typeface="Arial"/>
                <a:sym typeface="Arial"/>
              </a:rPr>
              <a:t> systems.</a:t>
            </a:r>
          </a:p>
          <a:p>
            <a:pPr marL="0" marR="0" lvl="0" indent="0" algn="l" rtl="0">
              <a:lnSpc>
                <a:spcPct val="100000"/>
              </a:lnSpc>
              <a:spcBef>
                <a:spcPts val="0"/>
              </a:spcBef>
              <a:spcAft>
                <a:spcPts val="0"/>
              </a:spcAft>
              <a:buClr>
                <a:srgbClr val="000000"/>
              </a:buClr>
              <a:buSzPts val="1800"/>
              <a:buFont typeface="Arial"/>
              <a:buNone/>
            </a:pPr>
            <a:endParaRPr lang="en-US" sz="1800" dirty="0"/>
          </a:p>
          <a:p>
            <a:pPr marL="0" marR="0" lvl="0" indent="0" algn="l" rtl="0">
              <a:lnSpc>
                <a:spcPct val="100000"/>
              </a:lnSpc>
              <a:spcBef>
                <a:spcPts val="0"/>
              </a:spcBef>
              <a:spcAft>
                <a:spcPts val="0"/>
              </a:spcAft>
              <a:buClr>
                <a:srgbClr val="000000"/>
              </a:buClr>
              <a:buSzPts val="1800"/>
              <a:buFont typeface="Arial"/>
              <a:buNone/>
            </a:pPr>
            <a:r>
              <a:rPr lang="en-US" sz="1800" dirty="0"/>
              <a:t>Take a lo</a:t>
            </a:r>
            <a:r>
              <a:rPr lang="en-US" sz="1800" b="0" i="0" u="none" strike="noStrike" cap="none" dirty="0">
                <a:solidFill>
                  <a:srgbClr val="000000"/>
                </a:solidFill>
                <a:latin typeface="Arial"/>
                <a:ea typeface="Arial"/>
                <a:cs typeface="Arial"/>
                <a:sym typeface="Arial"/>
              </a:rPr>
              <a:t>ok at the diagrams given under “Figure 1: Forms of offsite construction” here: </a:t>
            </a:r>
            <a:r>
              <a:rPr lang="en-US" sz="1800" b="0" i="0" u="none" strike="noStrike" cap="none" dirty="0">
                <a:solidFill>
                  <a:srgbClr val="000000"/>
                </a:solidFill>
                <a:latin typeface="Arial"/>
                <a:ea typeface="Arial"/>
                <a:cs typeface="Arial"/>
                <a:sym typeface="Arial"/>
                <a:hlinkClick r:id="rId3"/>
              </a:rPr>
              <a:t>Offsite construction and pre-manufacture</a:t>
            </a:r>
            <a:r>
              <a:rPr lang="en-US" sz="1800" b="0" i="0" u="none" strike="noStrike" cap="none" dirty="0">
                <a:solidFill>
                  <a:srgbClr val="000000"/>
                </a:solidFill>
                <a:latin typeface="Arial"/>
                <a:ea typeface="Arial"/>
                <a:cs typeface="Arial"/>
                <a:sym typeface="Arial"/>
              </a:rPr>
              <a:t>.</a:t>
            </a: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p:txBody>
      </p:sp>
      <p:sp>
        <p:nvSpPr>
          <p:cNvPr id="91" name="Google Shape;91;g24c0712cc7c_0_159"/>
          <p:cNvSpPr txBox="1"/>
          <p:nvPr/>
        </p:nvSpPr>
        <p:spPr>
          <a:xfrm>
            <a:off x="374000" y="859536"/>
            <a:ext cx="69690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rgbClr val="0077E3"/>
                </a:solidFill>
                <a:latin typeface="Arial"/>
                <a:ea typeface="Arial"/>
                <a:cs typeface="Arial"/>
                <a:sym typeface="Arial"/>
              </a:rPr>
              <a:t>Hybrid systems</a:t>
            </a:r>
            <a:endParaRPr sz="2000" b="0" i="0" u="none" strike="noStrike" cap="none" dirty="0">
              <a:solidFill>
                <a:srgbClr val="0077E3"/>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24c0712cc7c_0_164"/>
          <p:cNvSpPr txBox="1"/>
          <p:nvPr/>
        </p:nvSpPr>
        <p:spPr>
          <a:xfrm>
            <a:off x="618975" y="2045537"/>
            <a:ext cx="3889449" cy="295462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a:solidFill>
                  <a:srgbClr val="000000"/>
                </a:solidFill>
                <a:latin typeface="Arial"/>
                <a:ea typeface="Arial"/>
                <a:cs typeface="Arial"/>
                <a:sym typeface="Arial"/>
              </a:rPr>
              <a:t>Sub-assemblies are constructed offsite and then joined together onsite to create structural units onsite. </a:t>
            </a:r>
          </a:p>
          <a:p>
            <a:pPr marL="0" marR="0" lvl="0" indent="0" algn="l" rtl="0">
              <a:lnSpc>
                <a:spcPct val="100000"/>
              </a:lnSpc>
              <a:spcBef>
                <a:spcPts val="0"/>
              </a:spcBef>
              <a:spcAft>
                <a:spcPts val="0"/>
              </a:spcAft>
              <a:buClr>
                <a:srgbClr val="000000"/>
              </a:buClr>
              <a:buSzPts val="1800"/>
              <a:buFont typeface="Arial"/>
              <a:buNone/>
            </a:pPr>
            <a:endParaRPr lang="en-US" sz="1800" dirty="0"/>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a:solidFill>
                  <a:srgbClr val="000000"/>
                </a:solidFill>
                <a:latin typeface="Arial"/>
                <a:ea typeface="Arial"/>
                <a:cs typeface="Arial"/>
                <a:sym typeface="Arial"/>
              </a:rPr>
              <a:t>Examples include stairs, dormers, chimneys and electrical wiring. </a:t>
            </a:r>
            <a:endParaRPr sz="18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rgbClr val="000000"/>
              </a:solidFill>
              <a:latin typeface="Arial"/>
              <a:ea typeface="Arial"/>
              <a:cs typeface="Arial"/>
              <a:sym typeface="Arial"/>
            </a:endParaRPr>
          </a:p>
        </p:txBody>
      </p:sp>
      <p:sp>
        <p:nvSpPr>
          <p:cNvPr id="98" name="Google Shape;98;g24c0712cc7c_0_164"/>
          <p:cNvSpPr txBox="1"/>
          <p:nvPr/>
        </p:nvSpPr>
        <p:spPr>
          <a:xfrm>
            <a:off x="346568" y="871575"/>
            <a:ext cx="69690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rgbClr val="0077E3"/>
                </a:solidFill>
                <a:latin typeface="Arial"/>
                <a:ea typeface="Arial"/>
                <a:cs typeface="Arial"/>
                <a:sym typeface="Arial"/>
              </a:rPr>
              <a:t>Sub-assemblies and components </a:t>
            </a:r>
            <a:endParaRPr sz="2000" b="0" i="0" u="none" strike="noStrike" cap="none" dirty="0">
              <a:solidFill>
                <a:srgbClr val="0077E3"/>
              </a:solidFill>
              <a:latin typeface="Arial"/>
              <a:ea typeface="Arial"/>
              <a:cs typeface="Arial"/>
              <a:sym typeface="Arial"/>
            </a:endParaRPr>
          </a:p>
        </p:txBody>
      </p:sp>
      <p:sp>
        <p:nvSpPr>
          <p:cNvPr id="3" name="TextBox 2">
            <a:extLst>
              <a:ext uri="{FF2B5EF4-FFF2-40B4-BE49-F238E27FC236}">
                <a16:creationId xmlns:a16="http://schemas.microsoft.com/office/drawing/2014/main" id="{50C13745-630B-0CC9-88A1-1E08D7EAA94A}"/>
              </a:ext>
            </a:extLst>
          </p:cNvPr>
          <p:cNvSpPr txBox="1"/>
          <p:nvPr/>
        </p:nvSpPr>
        <p:spPr>
          <a:xfrm>
            <a:off x="5671458" y="3551384"/>
            <a:ext cx="1959429" cy="307777"/>
          </a:xfrm>
          <a:prstGeom prst="rect">
            <a:avLst/>
          </a:prstGeom>
          <a:noFill/>
          <a:ln>
            <a:solidFill>
              <a:schemeClr val="bg2"/>
            </a:solidFill>
          </a:ln>
        </p:spPr>
        <p:txBody>
          <a:bodyPr wrap="square">
            <a:spAutoFit/>
          </a:bodyPr>
          <a:lstStyle/>
          <a:p>
            <a:pPr algn="ctr"/>
            <a:r>
              <a:rPr lang="en-GB" dirty="0">
                <a:hlinkClick r:id="rId3"/>
              </a:rPr>
              <a:t>Example image</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4" name="Google Shape;104;g24c0712cc7c_0_169"/>
          <p:cNvSpPr txBox="1"/>
          <p:nvPr/>
        </p:nvSpPr>
        <p:spPr>
          <a:xfrm>
            <a:off x="536100" y="2090187"/>
            <a:ext cx="3000000" cy="2677626"/>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endParaRPr sz="1800" b="1" i="0" u="sng"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1" i="0" u="sng"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a:solidFill>
                  <a:schemeClr val="dk1"/>
                </a:solidFill>
                <a:latin typeface="Arial"/>
                <a:ea typeface="Arial"/>
                <a:cs typeface="Arial"/>
                <a:sym typeface="Arial"/>
              </a:rPr>
              <a:t>Safety can also be improved by </a:t>
            </a:r>
            <a:r>
              <a:rPr lang="en-US" sz="1800" dirty="0">
                <a:solidFill>
                  <a:schemeClr val="dk1"/>
                </a:solidFill>
              </a:rPr>
              <a:t>using</a:t>
            </a:r>
            <a:r>
              <a:rPr lang="en-US" sz="1800" b="0" i="0" u="none" strike="noStrike" cap="none" dirty="0">
                <a:solidFill>
                  <a:schemeClr val="dk1"/>
                </a:solidFill>
                <a:latin typeface="Arial"/>
                <a:ea typeface="Arial"/>
                <a:cs typeface="Arial"/>
                <a:sym typeface="Arial"/>
              </a:rPr>
              <a:t> offsite construction.</a:t>
            </a:r>
          </a:p>
          <a:p>
            <a:pPr marL="0" marR="0" lvl="0" indent="0" algn="l" rtl="0">
              <a:lnSpc>
                <a:spcPct val="100000"/>
              </a:lnSpc>
              <a:spcBef>
                <a:spcPts val="0"/>
              </a:spcBef>
              <a:spcAft>
                <a:spcPts val="0"/>
              </a:spcAft>
              <a:buClr>
                <a:srgbClr val="000000"/>
              </a:buClr>
              <a:buSzPts val="1800"/>
              <a:buFont typeface="Arial"/>
              <a:buNone/>
            </a:pPr>
            <a:endParaRPr lang="en-US" sz="1800" dirty="0">
              <a:solidFill>
                <a:schemeClr val="dk1"/>
              </a:solidFill>
            </a:endParaRPr>
          </a:p>
          <a:p>
            <a:pPr marL="0" marR="0" lvl="0" indent="0" algn="l" rtl="0">
              <a:lnSpc>
                <a:spcPct val="100000"/>
              </a:lnSpc>
              <a:spcBef>
                <a:spcPts val="0"/>
              </a:spcBef>
              <a:spcAft>
                <a:spcPts val="0"/>
              </a:spcAft>
              <a:buClr>
                <a:srgbClr val="000000"/>
              </a:buClr>
              <a:buSzPts val="1800"/>
              <a:buFont typeface="Arial"/>
              <a:buNone/>
            </a:pPr>
            <a:r>
              <a:rPr lang="en-US" sz="1800" b="0" i="0" u="none" strike="noStrike" cap="none" dirty="0">
                <a:solidFill>
                  <a:schemeClr val="dk1"/>
                </a:solidFill>
                <a:latin typeface="Arial"/>
                <a:ea typeface="Arial"/>
                <a:cs typeface="Arial"/>
                <a:sym typeface="Arial"/>
              </a:rPr>
              <a:t>Examples include</a:t>
            </a:r>
            <a:r>
              <a:rPr lang="en-US" sz="1800" dirty="0">
                <a:solidFill>
                  <a:schemeClr val="dk1"/>
                </a:solidFill>
              </a:rPr>
              <a:t> r</a:t>
            </a:r>
            <a:r>
              <a:rPr lang="en-US" sz="1800" b="0" i="0" u="none" strike="noStrike" cap="none" dirty="0">
                <a:solidFill>
                  <a:schemeClr val="dk1"/>
                </a:solidFill>
                <a:latin typeface="Arial"/>
                <a:ea typeface="Arial"/>
                <a:cs typeface="Arial"/>
                <a:sym typeface="Arial"/>
              </a:rPr>
              <a:t>educing the amount of time workers spend working at height.</a:t>
            </a:r>
            <a:endParaRPr sz="1800" b="0" i="0" u="none" strike="noStrike" cap="none" dirty="0">
              <a:solidFill>
                <a:schemeClr val="dk1"/>
              </a:solidFill>
              <a:latin typeface="Arial"/>
              <a:ea typeface="Arial"/>
              <a:cs typeface="Arial"/>
              <a:sym typeface="Arial"/>
            </a:endParaRPr>
          </a:p>
        </p:txBody>
      </p:sp>
      <p:sp>
        <p:nvSpPr>
          <p:cNvPr id="105" name="Google Shape;105;g24c0712cc7c_0_169"/>
          <p:cNvSpPr txBox="1"/>
          <p:nvPr/>
        </p:nvSpPr>
        <p:spPr>
          <a:xfrm>
            <a:off x="337424" y="896112"/>
            <a:ext cx="69690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rgbClr val="0077E3"/>
                </a:solidFill>
                <a:latin typeface="Arial"/>
                <a:ea typeface="Arial"/>
                <a:cs typeface="Arial"/>
                <a:sym typeface="Arial"/>
              </a:rPr>
              <a:t>Offsite manufacturing</a:t>
            </a:r>
            <a:endParaRPr sz="2000" b="0" i="0" u="none" strike="noStrike" cap="none" dirty="0">
              <a:solidFill>
                <a:srgbClr val="0077E3"/>
              </a:solidFill>
              <a:latin typeface="Arial"/>
              <a:ea typeface="Arial"/>
              <a:cs typeface="Arial"/>
              <a:sym typeface="Arial"/>
            </a:endParaRPr>
          </a:p>
        </p:txBody>
      </p:sp>
      <p:pic>
        <p:nvPicPr>
          <p:cNvPr id="2" name="Picture 1">
            <a:extLst>
              <a:ext uri="{FF2B5EF4-FFF2-40B4-BE49-F238E27FC236}">
                <a16:creationId xmlns:a16="http://schemas.microsoft.com/office/drawing/2014/main" id="{62D1B994-EDEC-BDC6-3CA8-870BD9B92A1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64477" y="2090187"/>
            <a:ext cx="4647795" cy="3098530"/>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1562</Words>
  <Application>Microsoft Office PowerPoint</Application>
  <PresentationFormat>On-screen Show (4:3)</PresentationFormat>
  <Paragraphs>202</Paragraphs>
  <Slides>27</Slides>
  <Notes>27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Arial</vt:lpstr>
      <vt:lpstr>Times New Roman</vt:lpstr>
      <vt:lpstr>Default Design</vt:lpstr>
      <vt:lpstr>PowerPoint Presentation</vt:lpstr>
      <vt:lpstr>AIM: 21st century construction techniques and technologies for chosen trade</vt:lpstr>
      <vt:lpstr>Traditional versus modern – pre- and post- 1919</vt:lpstr>
      <vt:lpstr>PowerPoint Presentation</vt:lpstr>
      <vt:lpstr>PowerPoint Presentation</vt:lpstr>
      <vt:lpstr>PowerPoint Presentation</vt:lpstr>
      <vt:lpstr>PowerPoint Presentation</vt:lpstr>
      <vt:lpstr>PowerPoint Presentation</vt:lpstr>
      <vt:lpstr>PowerPoint Presentation</vt:lpstr>
      <vt:lpstr>Wiring systems for prefabricated or modular systems of building</vt:lpstr>
      <vt:lpstr>Wiring systems for prefabricated or modular systems of building</vt:lpstr>
      <vt:lpstr>Pros and cons of prefab or modular build homes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janicec</dc:creator>
  <cp:lastModifiedBy>Sarah Hennah</cp:lastModifiedBy>
  <cp:revision>6</cp:revision>
  <dcterms:created xsi:type="dcterms:W3CDTF">2013-05-28T00:38:54Z</dcterms:created>
  <dcterms:modified xsi:type="dcterms:W3CDTF">2023-09-13T09:52:09Z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