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0"/>
  </p:notesMasterIdLst>
  <p:handoutMasterIdLst>
    <p:handoutMasterId r:id="rId31"/>
  </p:handoutMasterIdLst>
  <p:sldIdLst>
    <p:sldId id="256" r:id="rId5"/>
    <p:sldId id="333" r:id="rId6"/>
    <p:sldId id="348" r:id="rId7"/>
    <p:sldId id="349" r:id="rId8"/>
    <p:sldId id="350" r:id="rId9"/>
    <p:sldId id="362" r:id="rId10"/>
    <p:sldId id="363" r:id="rId11"/>
    <p:sldId id="364" r:id="rId12"/>
    <p:sldId id="357" r:id="rId13"/>
    <p:sldId id="358" r:id="rId14"/>
    <p:sldId id="359" r:id="rId15"/>
    <p:sldId id="334" r:id="rId16"/>
    <p:sldId id="338" r:id="rId17"/>
    <p:sldId id="337" r:id="rId18"/>
    <p:sldId id="355" r:id="rId19"/>
    <p:sldId id="356" r:id="rId20"/>
    <p:sldId id="339" r:id="rId21"/>
    <p:sldId id="353" r:id="rId22"/>
    <p:sldId id="340" r:id="rId23"/>
    <p:sldId id="354" r:id="rId24"/>
    <p:sldId id="360" r:id="rId25"/>
    <p:sldId id="361" r:id="rId26"/>
    <p:sldId id="343" r:id="rId27"/>
    <p:sldId id="344" r:id="rId28"/>
    <p:sldId id="267" r:id="rId29"/>
  </p:sldIdLst>
  <p:sldSz cx="9144000" cy="6858000" type="screen4x3"/>
  <p:notesSz cx="6858000" cy="9144000"/>
  <p:custDataLst>
    <p:tags r:id="rId3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F4D068-B5A3-2690-66F9-15CFA5379695}" name="Wendy Alderton" initials="WA" userId="S::w.alderton@paeditorial.co.uk::f1dc53d1-0e3f-40be-aa9b-70524b762989" providerId="AD"/>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576" autoAdjust="0"/>
    <p:restoredTop sz="93826" autoAdjust="0"/>
  </p:normalViewPr>
  <p:slideViewPr>
    <p:cSldViewPr showGuides="1">
      <p:cViewPr varScale="1">
        <p:scale>
          <a:sx n="59" d="100"/>
          <a:sy n="59" d="100"/>
        </p:scale>
        <p:origin x="1080" y="5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gs" Target="tags/tag1.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youtu.be/zWZ2HyrdTQY"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youtu.be/ieisJlS-Ahg"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3534973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0F0F0F"/>
                </a:solidFill>
                <a:effectLst/>
                <a:latin typeface="YouTube Sans"/>
              </a:rPr>
              <a:t>What is a </a:t>
            </a:r>
            <a:r>
              <a:rPr lang="en-US" b="0" i="0" dirty="0" err="1">
                <a:solidFill>
                  <a:srgbClr val="0F0F0F"/>
                </a:solidFill>
                <a:effectLst/>
                <a:latin typeface="YouTube Sans"/>
              </a:rPr>
              <a:t>PassivHaus</a:t>
            </a:r>
            <a:r>
              <a:rPr lang="en-US" b="0" i="0" dirty="0">
                <a:solidFill>
                  <a:srgbClr val="0F0F0F"/>
                </a:solidFill>
                <a:effectLst/>
                <a:latin typeface="YouTube Sans"/>
              </a:rPr>
              <a:t> / Passive House? </a:t>
            </a:r>
            <a:r>
              <a:rPr lang="en-GB" sz="1200" dirty="0">
                <a:hlinkClick r:id="rId3"/>
              </a:rPr>
              <a:t>https://youtu.be/zWZ2HyrdTQY</a:t>
            </a:r>
            <a:r>
              <a:rPr lang="en-GB" sz="1200" dirty="0"/>
              <a:t> </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3266137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err="1"/>
              <a:t>Passivhaus</a:t>
            </a:r>
            <a:r>
              <a:rPr lang="en-GB" dirty="0"/>
              <a:t> design is based on a simple 'tea cosy' effect that maximises the use of super insulation and severe airtightness while paying great attention to the removal of thermal bridges. </a:t>
            </a:r>
            <a:r>
              <a:rPr lang="en-GB" dirty="0" err="1"/>
              <a:t>Passivhaus</a:t>
            </a:r>
            <a:r>
              <a:rPr lang="en-GB" dirty="0"/>
              <a:t> design can create healthy and comfortable buildings that require minimal heating by combining this with passive solar gain, mechanical ventilation, and heat recovery technologies.</a:t>
            </a:r>
          </a:p>
          <a:p>
            <a:pPr algn="just"/>
            <a:endParaRPr lang="en-GB" dirty="0"/>
          </a:p>
          <a:p>
            <a:pPr algn="l"/>
            <a:r>
              <a:rPr lang="en-GB" sz="1200" b="0" i="0" kern="1200" dirty="0">
                <a:solidFill>
                  <a:schemeClr val="tx1"/>
                </a:solidFill>
                <a:effectLst/>
                <a:latin typeface="Arial" charset="0"/>
                <a:ea typeface="ＭＳ Ｐゴシック" charset="-128"/>
                <a:cs typeface="ＭＳ Ｐゴシック" charset="-128"/>
              </a:rPr>
              <a:t>A </a:t>
            </a:r>
            <a:r>
              <a:rPr lang="en-GB" sz="1200" b="0" i="0" kern="1200" dirty="0" err="1">
                <a:solidFill>
                  <a:schemeClr val="tx1"/>
                </a:solidFill>
                <a:effectLst/>
                <a:latin typeface="Arial" charset="0"/>
                <a:ea typeface="ＭＳ Ｐゴシック" charset="-128"/>
                <a:cs typeface="ＭＳ Ｐゴシック" charset="-128"/>
              </a:rPr>
              <a:t>Passivhaus</a:t>
            </a:r>
            <a:r>
              <a:rPr lang="en-GB" sz="1200" b="0" i="0" kern="1200" dirty="0">
                <a:solidFill>
                  <a:schemeClr val="tx1"/>
                </a:solidFill>
                <a:effectLst/>
                <a:latin typeface="Arial" charset="0"/>
                <a:ea typeface="ＭＳ Ｐゴシック" charset="-128"/>
                <a:cs typeface="ＭＳ Ｐゴシック" charset="-128"/>
              </a:rPr>
              <a:t> designed building consumes only minimum space heating to be pleasant to live in due to the mechanical ventilation and heat recovery system. Unless on really cold days, the sole heating required for </a:t>
            </a:r>
            <a:r>
              <a:rPr lang="en-GB" sz="1200" b="0" i="0" kern="1200" dirty="0" err="1">
                <a:solidFill>
                  <a:schemeClr val="tx1"/>
                </a:solidFill>
                <a:effectLst/>
                <a:latin typeface="Arial" charset="0"/>
                <a:ea typeface="ＭＳ Ｐゴシック" charset="-128"/>
                <a:cs typeface="ＭＳ Ｐゴシック" charset="-128"/>
              </a:rPr>
              <a:t>Passivhaus</a:t>
            </a:r>
            <a:r>
              <a:rPr lang="en-GB" sz="1200" b="0" i="0" kern="1200" dirty="0">
                <a:solidFill>
                  <a:schemeClr val="tx1"/>
                </a:solidFill>
                <a:effectLst/>
                <a:latin typeface="Arial" charset="0"/>
                <a:ea typeface="ＭＳ Ｐゴシック" charset="-128"/>
                <a:cs typeface="ＭＳ Ｐゴシック" charset="-128"/>
              </a:rPr>
              <a:t> buildings is generally derived from incidental gains from residents' body heat and cooking/showering activities.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1187694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t>Remind learners that only some powers are devolved to the WG, and Westminster still has the authority to set some laws for Wales, equally laws passed before Devolution where passed by Westminster. </a:t>
            </a: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258616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Environmental Permits: </a:t>
            </a:r>
            <a:r>
              <a:rPr lang="en-GB" sz="1200" b="0" i="0" kern="1200" dirty="0">
                <a:solidFill>
                  <a:schemeClr val="tx1"/>
                </a:solidFill>
                <a:effectLst/>
                <a:latin typeface="Arial" charset="0"/>
                <a:ea typeface="ＭＳ Ｐゴシック" charset="-128"/>
                <a:cs typeface="ＭＳ Ｐゴシック" charset="-128"/>
              </a:rPr>
              <a:t>The EPA 1990 introduced the concept of environmental permits, which regulate certain activities that have the potential to cause pollution or harm to the environment. In Wales, the EPA 1990 has been implemented through the Environmental Permitting (England and Wales) Regulations 2016. Construction activities that have the potential to cause significant pollution, such as waste management operations or installations that emit pollutants, may require an environmental permit. This means that construction companies engaged in such activities must comply with the permit conditions, including pollution prevention measures and environmental monitoring.</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Waste Management</a:t>
            </a:r>
            <a:r>
              <a:rPr lang="en-GB" sz="1200" b="0" i="0" kern="1200" dirty="0">
                <a:solidFill>
                  <a:schemeClr val="tx1"/>
                </a:solidFill>
                <a:effectLst/>
                <a:latin typeface="Arial" charset="0"/>
                <a:ea typeface="ＭＳ Ｐゴシック" charset="-128"/>
                <a:cs typeface="ＭＳ Ｐゴシック" charset="-128"/>
              </a:rPr>
              <a:t>: The EPA 1990 places responsibilities on waste management, including waste collection, disposal, and treatment. Construction activities generate significant amounts of waste, and the legislation requires proper waste management practices to be followed. Construction companies in Wales are required to ensure that waste is appropriately classified, handled, and disposed of in accordance with the relevant waste management regulations, such as the Environmental Permitting (England and Wales) Regulations 2016 and the Waste (England and Wales) Regulations 2011.</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Control of Pollution</a:t>
            </a:r>
            <a:r>
              <a:rPr lang="en-GB" sz="1200" b="0" i="0" kern="1200" dirty="0">
                <a:solidFill>
                  <a:schemeClr val="tx1"/>
                </a:solidFill>
                <a:effectLst/>
                <a:latin typeface="Arial" charset="0"/>
                <a:ea typeface="ＭＳ Ｐゴシック" charset="-128"/>
                <a:cs typeface="ＭＳ Ｐゴシック" charset="-128"/>
              </a:rPr>
              <a:t>: The EPA 1990 includes provisions to control pollution from various sources, including air, water, and land. Construction sites can be potential sources of pollution, such as dust and sediment runoff, noise, and emissions from machinery. The legislation requires construction companies to take measures to prevent or minimize pollution, including implementing best practices for controlling dust, noise, and emissions, as well as managing the storage and handling of hazardous substances.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Duty of Care for Waste: </a:t>
            </a:r>
            <a:r>
              <a:rPr lang="en-GB" sz="1200" b="0" i="0" kern="1200" dirty="0">
                <a:solidFill>
                  <a:schemeClr val="tx1"/>
                </a:solidFill>
                <a:effectLst/>
                <a:latin typeface="Arial" charset="0"/>
                <a:ea typeface="ＭＳ Ｐゴシック" charset="-128"/>
                <a:cs typeface="ＭＳ Ｐゴシック" charset="-128"/>
              </a:rPr>
              <a:t>The EPA 1990 imposes a duty of care on waste producers, carriers, and receivers. Construction companies have a responsibility to ensure that waste generated on their sites is properly managed and transferred to authorized waste carriers or facilities. They must keep records of waste transfer and disposal, ensuring that waste is handled by licensed and regulated entities.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Environmental Impact Assessments (EIAs): </a:t>
            </a:r>
            <a:r>
              <a:rPr lang="en-GB" sz="1200" b="0" i="0" kern="1200" dirty="0">
                <a:solidFill>
                  <a:schemeClr val="tx1"/>
                </a:solidFill>
                <a:effectLst/>
                <a:latin typeface="Arial" charset="0"/>
                <a:ea typeface="ＭＳ Ｐゴシック" charset="-128"/>
                <a:cs typeface="ＭＳ Ｐゴシック" charset="-128"/>
              </a:rPr>
              <a:t>The EPA 1990 provides a framework for conducting environmental impact assessments for certain projects. In Wales, this is further regulated by the Environmental Impact Assessment (Land Drainage Improvement Works) (Wales) Regulations 2017. Construction projects that fall under the scope of EIAs, such as large-scale developments or infrastructure projects, may need to undergo an environmental assessment to evaluate and mitigate potential environmental impacts.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939894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Wales is responding to these challenges: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Sustainability:</a:t>
            </a:r>
            <a:r>
              <a:rPr lang="en-GB" sz="1200" b="0" i="0" kern="1200" dirty="0">
                <a:solidFill>
                  <a:schemeClr val="tx1"/>
                </a:solidFill>
                <a:effectLst/>
                <a:latin typeface="Arial" charset="0"/>
                <a:ea typeface="ＭＳ Ｐゴシック" charset="-128"/>
                <a:cs typeface="ＭＳ Ｐゴシック" charset="-128"/>
              </a:rPr>
              <a:t> The construction industry is using innovative technologies and materials to reduce the environmental impact of construction. For example, they are using recycled materials, energy-efficient lighting, and rainwater harvesting systems.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Social responsibility: </a:t>
            </a:r>
            <a:r>
              <a:rPr lang="en-GB" sz="1200" b="0" i="0" kern="1200" dirty="0">
                <a:solidFill>
                  <a:schemeClr val="tx1"/>
                </a:solidFill>
                <a:effectLst/>
                <a:latin typeface="Arial" charset="0"/>
                <a:ea typeface="ＭＳ Ｐゴシック" charset="-128"/>
                <a:cs typeface="ＭＳ Ｐゴシック" charset="-128"/>
              </a:rPr>
              <a:t>The construction industry is working with local communities to develop projects that meet their needs and aspirations. For example, they are building schools, libraries, and community </a:t>
            </a:r>
            <a:r>
              <a:rPr lang="en-GB" sz="1200" b="0" i="0" kern="1200" dirty="0" err="1">
                <a:solidFill>
                  <a:schemeClr val="tx1"/>
                </a:solidFill>
                <a:effectLst/>
                <a:latin typeface="Arial" charset="0"/>
                <a:ea typeface="ＭＳ Ｐゴシック" charset="-128"/>
                <a:cs typeface="ＭＳ Ｐゴシック" charset="-128"/>
              </a:rPr>
              <a:t>centers</a:t>
            </a:r>
            <a:r>
              <a:rPr lang="en-GB" sz="1200" b="0" i="0" kern="1200" dirty="0">
                <a:solidFill>
                  <a:schemeClr val="tx1"/>
                </a:solidFill>
                <a:effectLst/>
                <a:latin typeface="Arial" charset="0"/>
                <a:ea typeface="ＭＳ Ｐゴシック" charset="-128"/>
                <a:cs typeface="ＭＳ Ｐゴシック" charset="-128"/>
              </a:rPr>
              <a:t>.</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Well-being: </a:t>
            </a:r>
            <a:r>
              <a:rPr lang="en-GB" sz="1200" b="0" i="0" kern="1200" dirty="0">
                <a:solidFill>
                  <a:schemeClr val="tx1"/>
                </a:solidFill>
                <a:effectLst/>
                <a:latin typeface="Arial" charset="0"/>
                <a:ea typeface="ＭＳ Ｐゴシック" charset="-128"/>
                <a:cs typeface="ＭＳ Ｐゴシック" charset="-128"/>
              </a:rPr>
              <a:t>The construction industry is building projects that provide social and recreational facilities for local communities. For example, they are building parks, playgrounds, and sports facilities.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852327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ts val="0"/>
              </a:spcBef>
              <a:spcAft>
                <a:spcPts val="0"/>
              </a:spcAft>
              <a:buFont typeface="Arial"/>
              <a:buChar char="•"/>
            </a:pPr>
            <a:r>
              <a:rPr lang="en-US" dirty="0">
                <a:latin typeface="Arial"/>
                <a:ea typeface="ＭＳ Ｐゴシック"/>
                <a:cs typeface="Arial"/>
              </a:rPr>
              <a:t>Energy Assessment: Conduct a thorough energy assessment to identify the building's energy performance, including insulation, HVAC systems, lighting, and renewable energy potential. This assessment helps determine the most effective retrofit strategies.</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en-US" dirty="0">
                <a:latin typeface="Arial"/>
                <a:ea typeface="ＭＳ Ｐゴシック"/>
                <a:cs typeface="Arial"/>
              </a:rPr>
              <a:t>Preservation of Heritage: For traditional buildings with historical significance, prioritize the preservation of their architectural features and materials. Use appropriate conservation techniques and materials that maintain the building's character while improving energy efficiency.</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en-US" dirty="0">
                <a:latin typeface="Arial"/>
                <a:ea typeface="ＭＳ Ｐゴシック"/>
                <a:cs typeface="Arial"/>
              </a:rPr>
              <a:t>Insulation and Air Sealing: Enhance the building's insulation by adding insulation to walls, roofs, and floors. Address air leaks and drafts by sealing gaps, cracks, and openings. These measures improve thermal comfort and reduce energy waste.</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en-US" dirty="0">
                <a:latin typeface="Arial"/>
                <a:ea typeface="ＭＳ Ｐゴシック"/>
                <a:cs typeface="Arial"/>
              </a:rPr>
              <a:t>Efficient Heating and Cooling Systems: Upgrade heating and cooling systems to more energy-efficient alternatives. Consider installing high-efficiency boilers, heat pumps, or district heating systems. Balance the need for modern comfort with preserving the building's aesthetics.</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en-US" dirty="0">
                <a:latin typeface="Arial"/>
                <a:ea typeface="ＭＳ Ｐゴシック"/>
                <a:cs typeface="Arial"/>
              </a:rPr>
              <a:t>Lighting Upgrades: Replace outdated lighting fixtures with energy-efficient alternatives, such as LED lights. Incorporate smart lighting controls, occupancy sensors, and daylight harvesting to optimize energy use.</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en-US" dirty="0">
                <a:latin typeface="Arial"/>
                <a:ea typeface="ＭＳ Ｐゴシック"/>
                <a:cs typeface="Arial"/>
              </a:rPr>
              <a:t>Window and Glazing Improvements: Upgrade windows to double or triple glazing with low-emissivity coatings, improving thermal performance without compromising architectural integrity. Retain original windows where feasible and enhance their efficiency with weather stripping or secondary glazing.</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en-US" dirty="0">
                <a:latin typeface="Arial"/>
                <a:ea typeface="ＭＳ Ｐゴシック"/>
                <a:cs typeface="Arial"/>
              </a:rPr>
              <a:t>Renewable Energy Integration: Explore opportunities for incorporating renewable energy technologies like solar panels or small wind turbines. Consider their compatibility with the building's aesthetics and historical value.</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en-US" dirty="0">
                <a:latin typeface="Arial"/>
                <a:ea typeface="ＭＳ Ｐゴシック"/>
                <a:cs typeface="Arial"/>
              </a:rPr>
              <a:t>Water Efficiency Measures: Implement water-efficient fixtures and systems to reduce water consumption. Install low-flow toilets, faucets, and water-saving appliances to conserve water resources.</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en-US" dirty="0">
                <a:latin typeface="Arial"/>
                <a:ea typeface="ＭＳ Ｐゴシック"/>
                <a:cs typeface="Arial"/>
              </a:rPr>
              <a:t>Indoor Environmental Quality: Enhance indoor air quality through proper ventilation systems and control of moisture levels. Use low-VOC (volatile organic compounds) materials and finishes to minimize off-gassing and create a healthy indoor environment.</a:t>
            </a:r>
          </a:p>
          <a:p>
            <a:pPr marL="285750" indent="-285750">
              <a:spcBef>
                <a:spcPts val="0"/>
              </a:spcBef>
              <a:spcAft>
                <a:spcPts val="0"/>
              </a:spcAft>
              <a:buFont typeface="Arial"/>
              <a:buChar char="•"/>
            </a:pPr>
            <a:endParaRPr lang="en-US" dirty="0">
              <a:latin typeface="Arial"/>
              <a:ea typeface="ＭＳ Ｐゴシック"/>
              <a:cs typeface="Arial"/>
            </a:endParaRPr>
          </a:p>
          <a:p>
            <a:pPr marL="285750" indent="-285750">
              <a:spcBef>
                <a:spcPts val="0"/>
              </a:spcBef>
              <a:spcAft>
                <a:spcPts val="0"/>
              </a:spcAft>
              <a:buFont typeface="Arial"/>
              <a:buChar char="•"/>
            </a:pPr>
            <a:r>
              <a:rPr lang="en-US" dirty="0">
                <a:latin typeface="Arial"/>
                <a:ea typeface="ＭＳ Ｐゴシック"/>
                <a:cs typeface="Arial"/>
              </a:rPr>
              <a:t>Monitoring and Optimization: Implement monitoring systems to track energy consumption, indoor environmental quality, and occupant comfort. Analyze data to identify areas for improvement and optimize the building's performance over time.</a:t>
            </a:r>
          </a:p>
          <a:p>
            <a:endParaRPr lang="en-US" dirty="0">
              <a:latin typeface="Calibri"/>
              <a:ea typeface="Calibri"/>
              <a:cs typeface="Calibri"/>
            </a:endParaRPr>
          </a:p>
        </p:txBody>
      </p:sp>
      <p:sp>
        <p:nvSpPr>
          <p:cNvPr id="4" name="Slide Number Placeholder 3"/>
          <p:cNvSpPr>
            <a:spLocks noGrp="1"/>
          </p:cNvSpPr>
          <p:nvPr>
            <p:ph type="sldNum" sz="quarter" idx="5"/>
          </p:nvPr>
        </p:nvSpPr>
        <p:spPr/>
        <p:txBody>
          <a:bodyPr/>
          <a:lstStyle/>
          <a:p>
            <a:fld id="{1D847933-502B-D146-9428-3DDD196AD935}" type="slidenum">
              <a:rPr lang="en-GB"/>
              <a:pPr/>
              <a:t>7</a:t>
            </a:fld>
            <a:endParaRPr lang="en-GB"/>
          </a:p>
        </p:txBody>
      </p:sp>
    </p:spTree>
    <p:extLst>
      <p:ext uri="{BB962C8B-B14F-4D97-AF65-F5344CB8AC3E}">
        <p14:creationId xmlns:p14="http://schemas.microsoft.com/office/powerpoint/2010/main" val="2178237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0F0F0F"/>
                </a:solidFill>
                <a:effectLst/>
                <a:latin typeface="YouTube Sans"/>
              </a:rPr>
              <a:t>What is BREEAM? | The Pros &amp; Cons</a:t>
            </a:r>
            <a:r>
              <a:rPr lang="en-GB" dirty="0"/>
              <a:t> </a:t>
            </a:r>
            <a:r>
              <a:rPr lang="en-GB" sz="1200" dirty="0">
                <a:hlinkClick r:id="rId3"/>
              </a:rPr>
              <a:t>https://youtu.be/ieisJlS-Ahg</a:t>
            </a:r>
            <a:r>
              <a:rPr lang="en-GB" sz="1200" dirty="0"/>
              <a:t> </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310816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Sustainable Materials: </a:t>
            </a:r>
            <a:r>
              <a:rPr lang="en-GB" sz="1200" b="0" i="0" kern="1200" dirty="0">
                <a:solidFill>
                  <a:schemeClr val="tx1"/>
                </a:solidFill>
                <a:effectLst/>
                <a:latin typeface="Arial" charset="0"/>
                <a:ea typeface="ＭＳ Ｐゴシック" charset="-128"/>
                <a:cs typeface="ＭＳ Ｐゴシック" charset="-128"/>
              </a:rPr>
              <a:t>Selecting and specifying sustainable materials is crucial. This includes using materials with low environmental impact, such as recycled or reclaimed materials, responsibly sourced timber, and low-carbon alternatives. Designers should consider the life cycle of materials, their embodied carbon, and their potential for reuse or recycling.</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Energy Efficiency: </a:t>
            </a:r>
            <a:r>
              <a:rPr lang="en-GB" sz="1200" b="0" i="0" kern="1200" dirty="0">
                <a:solidFill>
                  <a:schemeClr val="tx1"/>
                </a:solidFill>
                <a:effectLst/>
                <a:latin typeface="Arial" charset="0"/>
                <a:ea typeface="ＭＳ Ｐゴシック" charset="-128"/>
                <a:cs typeface="ＭＳ Ｐゴシック" charset="-128"/>
              </a:rPr>
              <a:t>Designing buildings with a focus on energy efficiency is vital. This involves optimizing building orientation for natural light and solar gain, incorporating high-performance insulation, specifying energy-efficient HVAC systems and appliances, and integrating renewable energy sources such as solar panels or ground-source heat pumps. Energy </a:t>
            </a:r>
            <a:r>
              <a:rPr lang="en-GB" sz="1200" b="0" i="0" kern="1200" dirty="0" err="1">
                <a:solidFill>
                  <a:schemeClr val="tx1"/>
                </a:solidFill>
                <a:effectLst/>
                <a:latin typeface="Arial" charset="0"/>
                <a:ea typeface="ＭＳ Ｐゴシック" charset="-128"/>
                <a:cs typeface="ＭＳ Ｐゴシック" charset="-128"/>
              </a:rPr>
              <a:t>modeling</a:t>
            </a:r>
            <a:r>
              <a:rPr lang="en-GB" sz="1200" b="0" i="0" kern="1200" dirty="0">
                <a:solidFill>
                  <a:schemeClr val="tx1"/>
                </a:solidFill>
                <a:effectLst/>
                <a:latin typeface="Arial" charset="0"/>
                <a:ea typeface="ＭＳ Ｐゴシック" charset="-128"/>
                <a:cs typeface="ＭＳ Ｐゴシック" charset="-128"/>
              </a:rPr>
              <a:t> and analysis can help identify opportunities for energy reduction and inform design decisions.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Water Management: </a:t>
            </a:r>
            <a:r>
              <a:rPr lang="en-GB" sz="1200" b="0" i="0" kern="1200" dirty="0">
                <a:solidFill>
                  <a:schemeClr val="tx1"/>
                </a:solidFill>
                <a:effectLst/>
                <a:latin typeface="Arial" charset="0"/>
                <a:ea typeface="ＭＳ Ｐゴシック" charset="-128"/>
                <a:cs typeface="ＭＳ Ｐゴシック" charset="-128"/>
              </a:rPr>
              <a:t>Designing buildings with efficient water management systems helps reduce water consumption and promotes sustainability. This can include incorporating rainwater harvesting systems, </a:t>
            </a:r>
            <a:r>
              <a:rPr lang="en-GB" sz="1200" b="0" i="0" kern="1200" dirty="0" err="1">
                <a:solidFill>
                  <a:schemeClr val="tx1"/>
                </a:solidFill>
                <a:effectLst/>
                <a:latin typeface="Arial" charset="0"/>
                <a:ea typeface="ＭＳ Ｐゴシック" charset="-128"/>
                <a:cs typeface="ＭＳ Ｐゴシック" charset="-128"/>
              </a:rPr>
              <a:t>graywater</a:t>
            </a:r>
            <a:r>
              <a:rPr lang="en-GB" sz="1200" b="0" i="0" kern="1200" dirty="0">
                <a:solidFill>
                  <a:schemeClr val="tx1"/>
                </a:solidFill>
                <a:effectLst/>
                <a:latin typeface="Arial" charset="0"/>
                <a:ea typeface="ＭＳ Ｐゴシック" charset="-128"/>
                <a:cs typeface="ＭＳ Ｐゴシック" charset="-128"/>
              </a:rPr>
              <a:t> recycling, low-flow fixtures, and water-efficient landscaping. Designers should also consider strategies to mitigate stormwater runoff and promote natural drainage, such as green roofs or permeable surfaces.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Waste Reduction and Recycling: </a:t>
            </a:r>
            <a:r>
              <a:rPr lang="en-GB" sz="1200" b="0" i="0" kern="1200" dirty="0">
                <a:solidFill>
                  <a:schemeClr val="tx1"/>
                </a:solidFill>
                <a:effectLst/>
                <a:latin typeface="Arial" charset="0"/>
                <a:ea typeface="ＭＳ Ｐゴシック" charset="-128"/>
                <a:cs typeface="ＭＳ Ｐゴシック" charset="-128"/>
              </a:rPr>
              <a:t>Implementing design strategies to minimize construction waste and promote recycling is essential. This can involve modular construction techniques to reduce material waste, specifying products with take-back schemes, and incorporating design for disassembly principles. Designers should consider the ease of material separation and recycling during the end-of-life phase of the building.</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Biodiversity and Green Spaces: </a:t>
            </a:r>
            <a:r>
              <a:rPr lang="en-GB" sz="1200" b="0" i="0" kern="1200" dirty="0">
                <a:solidFill>
                  <a:schemeClr val="tx1"/>
                </a:solidFill>
                <a:effectLst/>
                <a:latin typeface="Arial" charset="0"/>
                <a:ea typeface="ＭＳ Ｐゴシック" charset="-128"/>
                <a:cs typeface="ＭＳ Ｐゴシック" charset="-128"/>
              </a:rPr>
              <a:t>Integrating green spaces, biodiversity enhancements, and ecological features into building design can improve sustainability. This can include rooftop gardens, green walls, wildlife habitats, and native plantings. Designers should consider the overall impact on the local ecosystem and create opportunities for wildlife habitats and urban biodiversity.</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Lifecycle Assessment: </a:t>
            </a:r>
            <a:r>
              <a:rPr lang="en-GB" sz="1200" b="0" i="0" kern="1200" dirty="0">
                <a:solidFill>
                  <a:schemeClr val="tx1"/>
                </a:solidFill>
                <a:effectLst/>
                <a:latin typeface="Arial" charset="0"/>
                <a:ea typeface="ＭＳ Ｐゴシック" charset="-128"/>
                <a:cs typeface="ＭＳ Ｐゴシック" charset="-128"/>
              </a:rPr>
              <a:t>Conducting lifecycle assessments (LCA) during the design phase helps identify the environmental impact of a building from construction to demolition. Designers can use LCA to inform material and system choices, identify areas for improvement, and optimize the overall sustainability performance of the building throughout its lifespan.</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Collaborative Approach: </a:t>
            </a:r>
            <a:r>
              <a:rPr lang="en-GB" sz="1200" b="0" i="0" kern="1200" dirty="0">
                <a:solidFill>
                  <a:schemeClr val="tx1"/>
                </a:solidFill>
                <a:effectLst/>
                <a:latin typeface="Arial" charset="0"/>
                <a:ea typeface="ＭＳ Ｐゴシック" charset="-128"/>
                <a:cs typeface="ＭＳ Ｐゴシック" charset="-128"/>
              </a:rPr>
              <a:t>Adopting a collaborative approach involving architects, engineers, contractors, and other stakeholders is crucial for sustainable design. This promotes knowledge sharing, innovation, and a holistic understanding of the project's sustainability goals.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061098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spcBef>
                <a:spcPts val="0"/>
              </a:spcBef>
              <a:spcAft>
                <a:spcPts val="0"/>
              </a:spcAft>
              <a:buFont typeface="Arial"/>
              <a:buChar char="•"/>
            </a:pPr>
            <a:r>
              <a:rPr lang="en-US" dirty="0">
                <a:latin typeface="Arial"/>
                <a:ea typeface="ＭＳ Ｐゴシック"/>
                <a:cs typeface="Arial"/>
              </a:rPr>
              <a:t>Energy Efficiency: Smart homes equipped with energy sensors can monitor energy consumption patterns and optimize energy usage. Sensors can detect occupancy in rooms and adjust lighting and heating accordingly, reducing energy waste. They can also automate the control of appliances, ensuring they are only active when needed, further conserving energy.</a:t>
            </a:r>
          </a:p>
          <a:p>
            <a:pPr marL="285750" indent="-285750">
              <a:spcBef>
                <a:spcPts val="0"/>
              </a:spcBef>
              <a:spcAft>
                <a:spcPts val="0"/>
              </a:spcAft>
              <a:buFont typeface="Arial"/>
              <a:buChar char="•"/>
            </a:pPr>
            <a:r>
              <a:rPr lang="en-US" dirty="0">
                <a:latin typeface="Arial"/>
                <a:ea typeface="ＭＳ Ｐゴシック"/>
                <a:cs typeface="Arial"/>
              </a:rPr>
              <a:t>Intelligent Lighting: Sensors can detect natural light levels and adjust artificial lighting accordingly, minimizing the use of energy-consuming lights during daylight hours. Additionally, motion sensors can turn off lights in unoccupied rooms, preventing unnecessary energy consumption.</a:t>
            </a:r>
          </a:p>
          <a:p>
            <a:pPr marL="285750" indent="-285750">
              <a:spcBef>
                <a:spcPts val="0"/>
              </a:spcBef>
              <a:spcAft>
                <a:spcPts val="0"/>
              </a:spcAft>
              <a:buFont typeface="Arial"/>
              <a:buChar char="•"/>
            </a:pPr>
            <a:r>
              <a:rPr lang="en-US" dirty="0">
                <a:latin typeface="Arial"/>
                <a:ea typeface="ＭＳ Ｐゴシック"/>
                <a:cs typeface="Arial"/>
              </a:rPr>
              <a:t>Efficient Heating and Cooling: Smart homes can use temperature sensors to adjust heating and cooling systems based on occupancy and ambient conditions. By maintaining optimal temperatures only when necessary, energy waste can be minimized, resulting in significant energy savings.</a:t>
            </a:r>
          </a:p>
          <a:p>
            <a:pPr marL="285750" indent="-285750">
              <a:spcBef>
                <a:spcPts val="0"/>
              </a:spcBef>
              <a:spcAft>
                <a:spcPts val="0"/>
              </a:spcAft>
              <a:buFont typeface="Arial"/>
              <a:buChar char="•"/>
            </a:pPr>
            <a:r>
              <a:rPr lang="en-US" dirty="0">
                <a:latin typeface="Arial"/>
                <a:ea typeface="ＭＳ Ｐゴシック"/>
                <a:cs typeface="Arial"/>
              </a:rPr>
              <a:t>Water Conservation: Sensors can be utilized to monitor water usage in smart homes. They can detect leaks, irregular flow rates, and excessive water usage, alerting homeowners to potential issues and promoting water conservation. Smart irrigation systems can also use moisture sensors to optimize watering schedules based on soil moisture levels, preventing overwatering and reducing water waste.</a:t>
            </a:r>
          </a:p>
          <a:p>
            <a:endParaRPr lang="en-US" dirty="0">
              <a:latin typeface="Calibri"/>
              <a:cs typeface="Calibri"/>
            </a:endParaRPr>
          </a:p>
        </p:txBody>
      </p:sp>
      <p:sp>
        <p:nvSpPr>
          <p:cNvPr id="4" name="Slide Number Placeholder 3"/>
          <p:cNvSpPr>
            <a:spLocks noGrp="1"/>
          </p:cNvSpPr>
          <p:nvPr>
            <p:ph type="sldNum" sz="quarter" idx="5"/>
          </p:nvPr>
        </p:nvSpPr>
        <p:spPr/>
        <p:txBody>
          <a:bodyPr/>
          <a:lstStyle/>
          <a:p>
            <a:fld id="{1D847933-502B-D146-9428-3DDD196AD935}" type="slidenum">
              <a:rPr lang="en-GB"/>
              <a:pPr/>
              <a:t>15</a:t>
            </a:fld>
            <a:endParaRPr lang="en-GB"/>
          </a:p>
        </p:txBody>
      </p:sp>
    </p:spTree>
    <p:extLst>
      <p:ext uri="{BB962C8B-B14F-4D97-AF65-F5344CB8AC3E}">
        <p14:creationId xmlns:p14="http://schemas.microsoft.com/office/powerpoint/2010/main" val="353019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Insulation</a:t>
            </a:r>
            <a:r>
              <a:rPr lang="en-GB" sz="1200" b="0" i="0" kern="1200" dirty="0">
                <a:solidFill>
                  <a:schemeClr val="tx1"/>
                </a:solidFill>
                <a:effectLst/>
                <a:latin typeface="Arial" charset="0"/>
                <a:ea typeface="ＭＳ Ｐゴシック" charset="-128"/>
                <a:cs typeface="ＭＳ Ｐゴシック" charset="-128"/>
              </a:rPr>
              <a:t>: Insulation is one of the most important ways to improve the energy efficiency of a building. It helps to prevent heat from escaping, which can save money on energy bills.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Windows and doors: </a:t>
            </a:r>
            <a:r>
              <a:rPr lang="en-GB" sz="1200" b="0" i="0" kern="1200" dirty="0">
                <a:solidFill>
                  <a:schemeClr val="tx1"/>
                </a:solidFill>
                <a:effectLst/>
                <a:latin typeface="Arial" charset="0"/>
                <a:ea typeface="ＭＳ Ｐゴシック" charset="-128"/>
                <a:cs typeface="ＭＳ Ｐゴシック" charset="-128"/>
              </a:rPr>
              <a:t>Energy-efficient windows and doors also help to improve the energy efficiency of a building. They let in less heat in the summer and more heat in the winter, which can also save money on energy bills.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Ventilation: </a:t>
            </a:r>
            <a:r>
              <a:rPr lang="en-GB" sz="1200" b="0" i="0" kern="1200" dirty="0">
                <a:solidFill>
                  <a:schemeClr val="tx1"/>
                </a:solidFill>
                <a:effectLst/>
                <a:latin typeface="Arial" charset="0"/>
                <a:ea typeface="ＭＳ Ｐゴシック" charset="-128"/>
                <a:cs typeface="ＭＳ Ｐゴシック" charset="-128"/>
              </a:rPr>
              <a:t>Proper ventilation is important to prevent mould and mildew, which can damage a building and make it unhealthy to live in.</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Renewable energy sources</a:t>
            </a:r>
            <a:r>
              <a:rPr lang="en-GB" sz="1200" b="0" i="0" kern="1200" dirty="0">
                <a:solidFill>
                  <a:schemeClr val="tx1"/>
                </a:solidFill>
                <a:effectLst/>
                <a:latin typeface="Arial" charset="0"/>
                <a:ea typeface="ＭＳ Ｐゴシック" charset="-128"/>
                <a:cs typeface="ＭＳ Ｐゴシック" charset="-128"/>
              </a:rPr>
              <a:t>: Renewable energy sources, such as solar panels or heat pumps, can help to reduce a building's reliance on fossil fuels and save money on energy bills.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Design: </a:t>
            </a:r>
            <a:r>
              <a:rPr lang="en-GB" sz="1200" b="0" i="0" kern="1200" dirty="0">
                <a:solidFill>
                  <a:schemeClr val="tx1"/>
                </a:solidFill>
                <a:effectLst/>
                <a:latin typeface="Arial" charset="0"/>
                <a:ea typeface="ＭＳ Ｐゴシック" charset="-128"/>
                <a:cs typeface="ＭＳ Ｐゴシック" charset="-128"/>
              </a:rPr>
              <a:t>The design of a building can also affect its energy efficiency. Buildings that are designed to make the most of natural light and ventilation will be more energy efficient.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2428380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and BSE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youtu.be/ieisJlS-Ah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youtu.be/zWZ2HyrdTQY"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err="1">
                <a:solidFill>
                  <a:schemeClr val="bg1"/>
                </a:solidFill>
                <a:ea typeface="ＭＳ Ｐゴシック" pitchFamily="-105" charset="-128"/>
                <a:cs typeface="ＭＳ Ｐゴシック" pitchFamily="-105" charset="-128"/>
              </a:rPr>
              <a:t>PowerPointpresentation</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2780928"/>
            <a:ext cx="8153400" cy="2514600"/>
          </a:xfrm>
        </p:spPr>
        <p:txBody>
          <a:bodyPr anchor="t"/>
          <a:lstStyle/>
          <a:p>
            <a:pPr eaLnBrk="1" hangingPunct="1"/>
            <a:r>
              <a:rPr lang="en-GB" dirty="0">
                <a:ea typeface="ＭＳ Ｐゴシック" pitchFamily="-105" charset="-128"/>
                <a:cs typeface="ＭＳ Ｐゴシック" pitchFamily="-105" charset="-128"/>
              </a:rPr>
              <a:t>PowerPoint 4: Sustainable practices and regulatory requirements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CB1E9-A592-A5E9-62E8-AE672815E692}"/>
              </a:ext>
            </a:extLst>
          </p:cNvPr>
          <p:cNvSpPr>
            <a:spLocks noGrp="1"/>
          </p:cNvSpPr>
          <p:nvPr>
            <p:ph type="title"/>
          </p:nvPr>
        </p:nvSpPr>
        <p:spPr/>
        <p:txBody>
          <a:bodyPr/>
          <a:lstStyle/>
          <a:p>
            <a:r>
              <a:rPr lang="en-US" dirty="0">
                <a:ea typeface="ＭＳ Ｐゴシック"/>
                <a:cs typeface="Arial"/>
              </a:rPr>
              <a:t>Retrofit standards:</a:t>
            </a:r>
            <a:r>
              <a:rPr lang="en-US" dirty="0">
                <a:ea typeface="ＭＳ Ｐゴシック"/>
              </a:rPr>
              <a:t> PAS 2035:2019 </a:t>
            </a:r>
            <a:endParaRPr lang="en-US" dirty="0"/>
          </a:p>
        </p:txBody>
      </p:sp>
      <p:sp>
        <p:nvSpPr>
          <p:cNvPr id="3" name="Content Placeholder 2">
            <a:extLst>
              <a:ext uri="{FF2B5EF4-FFF2-40B4-BE49-F238E27FC236}">
                <a16:creationId xmlns:a16="http://schemas.microsoft.com/office/drawing/2014/main" id="{475F15FA-833E-C829-5326-6857161C8DB5}"/>
              </a:ext>
            </a:extLst>
          </p:cNvPr>
          <p:cNvSpPr>
            <a:spLocks noGrp="1"/>
          </p:cNvSpPr>
          <p:nvPr>
            <p:ph sz="quarter" idx="10"/>
          </p:nvPr>
        </p:nvSpPr>
        <p:spPr/>
        <p:txBody>
          <a:bodyPr/>
          <a:lstStyle/>
          <a:p>
            <a:r>
              <a:rPr lang="en-US" dirty="0">
                <a:ea typeface="ＭＳ Ｐゴシック"/>
                <a:cs typeface="Arial"/>
              </a:rPr>
              <a:t>PAS 2035 is a Publicly Available Specification for the energy retrofit of domestic buildings. It was published by the British Standards Institute (BSI) in 2019 and is updated every two years. </a:t>
            </a:r>
          </a:p>
          <a:p>
            <a:r>
              <a:rPr lang="en-US" dirty="0">
                <a:solidFill>
                  <a:srgbClr val="000000"/>
                </a:solidFill>
                <a:ea typeface="ＭＳ Ｐゴシック"/>
                <a:cs typeface="+mn-lt"/>
              </a:rPr>
              <a:t>PAS 2035 focuses on the assessment, design, specification, installation, commissioning and monitoring of energy retrofit projects in domestic buildings. </a:t>
            </a:r>
            <a:endParaRPr lang="en-US" dirty="0">
              <a:solidFill>
                <a:srgbClr val="000000"/>
              </a:solidFill>
              <a:cs typeface="+mn-lt"/>
            </a:endParaRPr>
          </a:p>
          <a:p>
            <a:r>
              <a:rPr lang="en-US" dirty="0">
                <a:solidFill>
                  <a:srgbClr val="000000"/>
                </a:solidFill>
                <a:ea typeface="ＭＳ Ｐゴシック"/>
                <a:cs typeface="+mn-lt"/>
              </a:rPr>
              <a:t>It sets out the requirements for the whole process of retrofitting a home, from initial assessment to final handover.</a:t>
            </a:r>
          </a:p>
          <a:p>
            <a:r>
              <a:rPr lang="en-US" dirty="0">
                <a:cs typeface="Arial"/>
              </a:rPr>
              <a:t>Both PAS 2030 and PAS 2035 are important for ensuring that energy efficiency measures are installed to a high standard and that the benefits of retrofitting are </a:t>
            </a:r>
            <a:r>
              <a:rPr lang="en-US" dirty="0" err="1">
                <a:cs typeface="Arial"/>
              </a:rPr>
              <a:t>realised</a:t>
            </a:r>
            <a:r>
              <a:rPr lang="en-US" dirty="0">
                <a:cs typeface="Arial"/>
              </a:rPr>
              <a:t>.</a:t>
            </a:r>
            <a:endParaRPr lang="en-US" dirty="0"/>
          </a:p>
        </p:txBody>
      </p:sp>
    </p:spTree>
    <p:extLst>
      <p:ext uri="{BB962C8B-B14F-4D97-AF65-F5344CB8AC3E}">
        <p14:creationId xmlns:p14="http://schemas.microsoft.com/office/powerpoint/2010/main" val="2910133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39469-BECD-AB8D-9D37-05580FEE932C}"/>
              </a:ext>
            </a:extLst>
          </p:cNvPr>
          <p:cNvSpPr>
            <a:spLocks noGrp="1"/>
          </p:cNvSpPr>
          <p:nvPr>
            <p:ph type="title"/>
          </p:nvPr>
        </p:nvSpPr>
        <p:spPr/>
        <p:txBody>
          <a:bodyPr/>
          <a:lstStyle/>
          <a:p>
            <a:r>
              <a:rPr lang="en-US" dirty="0">
                <a:ea typeface="ＭＳ Ｐゴシック"/>
                <a:cs typeface="Arial"/>
              </a:rPr>
              <a:t>Some Of The Key Requirements of PAS 2035</a:t>
            </a:r>
            <a:endParaRPr lang="en-US" dirty="0">
              <a:ea typeface="ＭＳ Ｐゴシック"/>
            </a:endParaRPr>
          </a:p>
        </p:txBody>
      </p:sp>
      <p:sp>
        <p:nvSpPr>
          <p:cNvPr id="3" name="Content Placeholder 2">
            <a:extLst>
              <a:ext uri="{FF2B5EF4-FFF2-40B4-BE49-F238E27FC236}">
                <a16:creationId xmlns:a16="http://schemas.microsoft.com/office/drawing/2014/main" id="{08FC31EA-22F8-F93C-7331-AB0D1334A397}"/>
              </a:ext>
            </a:extLst>
          </p:cNvPr>
          <p:cNvSpPr>
            <a:spLocks noGrp="1"/>
          </p:cNvSpPr>
          <p:nvPr>
            <p:ph sz="quarter" idx="10"/>
          </p:nvPr>
        </p:nvSpPr>
        <p:spPr/>
        <p:txBody>
          <a:bodyPr/>
          <a:lstStyle/>
          <a:p>
            <a:pPr marL="342900" indent="-342900">
              <a:buClr>
                <a:srgbClr val="0077E3"/>
              </a:buClr>
              <a:buFont typeface="Arial"/>
              <a:buChar char="•"/>
            </a:pPr>
            <a:r>
              <a:rPr lang="en-US" dirty="0">
                <a:cs typeface="Arial"/>
              </a:rPr>
              <a:t>The project must be assessed to identify the potential for energy savings.</a:t>
            </a:r>
            <a:endParaRPr lang="en-US" dirty="0"/>
          </a:p>
          <a:p>
            <a:pPr marL="342900" indent="-342900">
              <a:buClr>
                <a:srgbClr val="0077E3"/>
              </a:buClr>
              <a:buFont typeface="Arial"/>
              <a:buChar char="•"/>
            </a:pPr>
            <a:r>
              <a:rPr lang="en-US" dirty="0">
                <a:cs typeface="Arial"/>
              </a:rPr>
              <a:t>The design of the project must be based on the principles of whole-house retrofit.</a:t>
            </a:r>
            <a:endParaRPr lang="en-US" dirty="0"/>
          </a:p>
          <a:p>
            <a:pPr marL="342900" indent="-342900">
              <a:buClr>
                <a:srgbClr val="0077E3"/>
              </a:buClr>
              <a:buFont typeface="Arial"/>
              <a:buChar char="•"/>
            </a:pPr>
            <a:r>
              <a:rPr lang="en-US" dirty="0">
                <a:cs typeface="Arial"/>
              </a:rPr>
              <a:t>The project must be installed by competent installers using approved materials and products.</a:t>
            </a:r>
            <a:endParaRPr lang="en-US" dirty="0"/>
          </a:p>
          <a:p>
            <a:pPr marL="342900" indent="-342900">
              <a:buClr>
                <a:srgbClr val="0077E3"/>
              </a:buClr>
              <a:buFont typeface="Arial"/>
              <a:buChar char="•"/>
            </a:pPr>
            <a:r>
              <a:rPr lang="en-US" dirty="0">
                <a:cs typeface="Arial"/>
              </a:rPr>
              <a:t>The project must be commissioned to ensure that it is operating as intended.</a:t>
            </a:r>
            <a:endParaRPr lang="en-US" dirty="0"/>
          </a:p>
          <a:p>
            <a:pPr marL="342900" indent="-342900">
              <a:buClr>
                <a:srgbClr val="0077E3"/>
              </a:buClr>
              <a:buFont typeface="Arial"/>
              <a:buChar char="•"/>
            </a:pPr>
            <a:r>
              <a:rPr lang="en-US" dirty="0">
                <a:cs typeface="Arial"/>
              </a:rPr>
              <a:t>The project must be monitored to ensure that the energy savings are being achieved.</a:t>
            </a:r>
            <a:endParaRPr lang="en-US" dirty="0"/>
          </a:p>
          <a:p>
            <a:endParaRPr lang="en-US" dirty="0"/>
          </a:p>
        </p:txBody>
      </p:sp>
    </p:spTree>
    <p:extLst>
      <p:ext uri="{BB962C8B-B14F-4D97-AF65-F5344CB8AC3E}">
        <p14:creationId xmlns:p14="http://schemas.microsoft.com/office/powerpoint/2010/main" val="847874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8284F-34C0-48C8-B78E-C746789BDA6D}"/>
              </a:ext>
            </a:extLst>
          </p:cNvPr>
          <p:cNvSpPr>
            <a:spLocks noGrp="1"/>
          </p:cNvSpPr>
          <p:nvPr>
            <p:ph type="title"/>
          </p:nvPr>
        </p:nvSpPr>
        <p:spPr/>
        <p:txBody>
          <a:bodyPr/>
          <a:lstStyle/>
          <a:p>
            <a:r>
              <a:rPr lang="en-GB" dirty="0"/>
              <a:t>Who is the Building Research Establishment (BRE)? </a:t>
            </a:r>
          </a:p>
        </p:txBody>
      </p:sp>
      <p:sp>
        <p:nvSpPr>
          <p:cNvPr id="3" name="Content Placeholder 2">
            <a:extLst>
              <a:ext uri="{FF2B5EF4-FFF2-40B4-BE49-F238E27FC236}">
                <a16:creationId xmlns:a16="http://schemas.microsoft.com/office/drawing/2014/main" id="{13863861-E174-4083-B157-CAC1F128DE84}"/>
              </a:ext>
            </a:extLst>
          </p:cNvPr>
          <p:cNvSpPr>
            <a:spLocks noGrp="1"/>
          </p:cNvSpPr>
          <p:nvPr>
            <p:ph sz="quarter" idx="10"/>
          </p:nvPr>
        </p:nvSpPr>
        <p:spPr>
          <a:xfrm>
            <a:off x="457200" y="1498392"/>
            <a:ext cx="8229600" cy="3861216"/>
          </a:xfrm>
        </p:spPr>
        <p:txBody>
          <a:bodyPr/>
          <a:lstStyle/>
          <a:p>
            <a:pPr marL="342900" lvl="2" indent="-342900">
              <a:buClr>
                <a:srgbClr val="0077E3"/>
              </a:buClr>
              <a:buFont typeface="Arial" panose="020B0604020202020204" pitchFamily="34" charset="0"/>
              <a:buChar char="•"/>
            </a:pPr>
            <a:r>
              <a:rPr lang="en-GB" sz="1800" dirty="0"/>
              <a:t>BRE, formerly known as the Building Research Establishment, is a UK-based research and consultancy organisation focused on the built environment.</a:t>
            </a:r>
          </a:p>
          <a:p>
            <a:pPr marL="342900" lvl="2" indent="-342900">
              <a:buClr>
                <a:srgbClr val="0077E3"/>
              </a:buClr>
              <a:buFont typeface="Arial" panose="020B0604020202020204" pitchFamily="34" charset="0"/>
              <a:buChar char="•"/>
            </a:pPr>
            <a:r>
              <a:rPr lang="en-GB" sz="1800" dirty="0"/>
              <a:t>It conducts research and development activities to improve building design, construction and operation. </a:t>
            </a:r>
          </a:p>
          <a:p>
            <a:pPr marL="342900" lvl="2" indent="-342900">
              <a:buClr>
                <a:srgbClr val="0077E3"/>
              </a:buClr>
              <a:buFont typeface="Arial" panose="020B0604020202020204" pitchFamily="34" charset="0"/>
              <a:buChar char="•"/>
            </a:pPr>
            <a:r>
              <a:rPr lang="en-GB" sz="1800" dirty="0"/>
              <a:t>BRE is known for developing industry standards and certification schemes, such as the Building Research Establishment Environmental Assessment Method (BREEAM), which assesses the environmental performance of buildings. </a:t>
            </a:r>
          </a:p>
          <a:p>
            <a:pPr marL="342900" lvl="2" indent="-342900">
              <a:buClr>
                <a:srgbClr val="0077E3"/>
              </a:buClr>
              <a:buFont typeface="Arial" panose="020B0604020202020204" pitchFamily="34" charset="0"/>
              <a:buChar char="•"/>
            </a:pPr>
            <a:r>
              <a:rPr lang="en-GB" sz="1800" dirty="0"/>
              <a:t>It offers consultancy services on sustainable design, energy efficiency, fire safety and building information modelling. </a:t>
            </a:r>
          </a:p>
          <a:p>
            <a:pPr marL="342900" lvl="2" indent="-342900">
              <a:buClr>
                <a:srgbClr val="0077E3"/>
              </a:buClr>
              <a:buFont typeface="Arial" panose="020B0604020202020204" pitchFamily="34" charset="0"/>
              <a:buChar char="•"/>
            </a:pPr>
            <a:r>
              <a:rPr lang="en-GB" sz="1800" dirty="0"/>
              <a:t>BRE's expertise and research are used to drive sustainable practices and support the construction industry in achieving higher levels of performance, environmental responsibility and safety. Watch this YouTube video on BREEAM: </a:t>
            </a:r>
            <a:r>
              <a:rPr lang="en-US" sz="1800" dirty="0">
                <a:hlinkClick r:id="rId3"/>
              </a:rPr>
              <a:t>What is BREEAM? | The Pros &amp; Cons</a:t>
            </a:r>
            <a:endParaRPr lang="en-GB" sz="1800" dirty="0"/>
          </a:p>
        </p:txBody>
      </p:sp>
    </p:spTree>
    <p:extLst>
      <p:ext uri="{BB962C8B-B14F-4D97-AF65-F5344CB8AC3E}">
        <p14:creationId xmlns:p14="http://schemas.microsoft.com/office/powerpoint/2010/main" val="611252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A092D-5F5C-4F51-8F26-EE3458FC5B8F}"/>
              </a:ext>
            </a:extLst>
          </p:cNvPr>
          <p:cNvSpPr>
            <a:spLocks noGrp="1"/>
          </p:cNvSpPr>
          <p:nvPr>
            <p:ph type="title"/>
          </p:nvPr>
        </p:nvSpPr>
        <p:spPr/>
        <p:txBody>
          <a:bodyPr/>
          <a:lstStyle/>
          <a:p>
            <a:r>
              <a:rPr lang="en-GB" dirty="0"/>
              <a:t>Improving sustainability by design </a:t>
            </a:r>
          </a:p>
        </p:txBody>
      </p:sp>
      <p:sp>
        <p:nvSpPr>
          <p:cNvPr id="3" name="Content Placeholder 2">
            <a:extLst>
              <a:ext uri="{FF2B5EF4-FFF2-40B4-BE49-F238E27FC236}">
                <a16:creationId xmlns:a16="http://schemas.microsoft.com/office/drawing/2014/main" id="{6D049DE0-2FBA-4BF4-93D4-915A4CD39635}"/>
              </a:ext>
            </a:extLst>
          </p:cNvPr>
          <p:cNvSpPr>
            <a:spLocks noGrp="1"/>
          </p:cNvSpPr>
          <p:nvPr>
            <p:ph sz="quarter" idx="10"/>
          </p:nvPr>
        </p:nvSpPr>
        <p:spPr/>
        <p:txBody>
          <a:bodyPr/>
          <a:lstStyle/>
          <a:p>
            <a:pPr algn="just"/>
            <a:r>
              <a:rPr lang="en-GB" dirty="0"/>
              <a:t>The Welsh Construction industry can improve its sustainable outcomes by complying with all of the legislation and various government policies and initiatives. </a:t>
            </a:r>
          </a:p>
          <a:p>
            <a:pPr algn="just"/>
            <a:r>
              <a:rPr lang="en-GB" dirty="0"/>
              <a:t>At a trade level, the conscious choice to use more environmentally friendly practices, actively manage waste and recycling and other sustainable approaches all contribute to the sustainability ethos. </a:t>
            </a:r>
          </a:p>
          <a:p>
            <a:pPr algn="just"/>
            <a:r>
              <a:rPr lang="en-GB" dirty="0"/>
              <a:t>The last option is to employ sustainability at the design stage. This means, in practice, that sustainability is actively considered when designing the built environment. </a:t>
            </a:r>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3816834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440F5-3C93-4817-9828-8C5F400F299F}"/>
              </a:ext>
            </a:extLst>
          </p:cNvPr>
          <p:cNvSpPr>
            <a:spLocks noGrp="1"/>
          </p:cNvSpPr>
          <p:nvPr>
            <p:ph type="title"/>
          </p:nvPr>
        </p:nvSpPr>
        <p:spPr/>
        <p:txBody>
          <a:bodyPr/>
          <a:lstStyle/>
          <a:p>
            <a:r>
              <a:rPr lang="en-GB" dirty="0"/>
              <a:t>Improving sustainability by design </a:t>
            </a:r>
          </a:p>
        </p:txBody>
      </p:sp>
      <p:sp>
        <p:nvSpPr>
          <p:cNvPr id="3" name="Content Placeholder 2">
            <a:extLst>
              <a:ext uri="{FF2B5EF4-FFF2-40B4-BE49-F238E27FC236}">
                <a16:creationId xmlns:a16="http://schemas.microsoft.com/office/drawing/2014/main" id="{3D62D351-4C40-499B-BDE3-326D6F973C96}"/>
              </a:ext>
            </a:extLst>
          </p:cNvPr>
          <p:cNvSpPr>
            <a:spLocks noGrp="1"/>
          </p:cNvSpPr>
          <p:nvPr>
            <p:ph sz="quarter" idx="10"/>
          </p:nvPr>
        </p:nvSpPr>
        <p:spPr/>
        <p:txBody>
          <a:bodyPr/>
          <a:lstStyle/>
          <a:p>
            <a:endParaRPr lang="en-GB" dirty="0"/>
          </a:p>
          <a:p>
            <a:endParaRPr lang="en-GB" dirty="0"/>
          </a:p>
        </p:txBody>
      </p:sp>
      <p:sp>
        <p:nvSpPr>
          <p:cNvPr id="4" name="Rectangle 3">
            <a:extLst>
              <a:ext uri="{FF2B5EF4-FFF2-40B4-BE49-F238E27FC236}">
                <a16:creationId xmlns:a16="http://schemas.microsoft.com/office/drawing/2014/main" id="{E42919F5-9F6C-4A85-8399-7E43A9610C10}"/>
              </a:ext>
            </a:extLst>
          </p:cNvPr>
          <p:cNvSpPr/>
          <p:nvPr/>
        </p:nvSpPr>
        <p:spPr>
          <a:xfrm>
            <a:off x="457200" y="1522294"/>
            <a:ext cx="8229600" cy="3882538"/>
          </a:xfrm>
          <a:prstGeom prst="rect">
            <a:avLst/>
          </a:prstGeom>
        </p:spPr>
        <p:txBody>
          <a:bodyPr wrap="square" lIns="91440" tIns="45720" rIns="91440" bIns="45720" anchor="t">
            <a:spAutoFit/>
          </a:bodyPr>
          <a:lstStyle/>
          <a:p>
            <a:r>
              <a:rPr lang="en-GB" dirty="0">
                <a:latin typeface="Arial"/>
                <a:ea typeface="ＭＳ Ｐゴシック"/>
              </a:rPr>
              <a:t>To  improve sustainability through design, the following strategies could be considered:</a:t>
            </a:r>
            <a:endParaRPr lang="en-GB" dirty="0"/>
          </a:p>
          <a:p>
            <a:pPr marL="342900" indent="-342900">
              <a:lnSpc>
                <a:spcPct val="150000"/>
              </a:lnSpc>
              <a:buClr>
                <a:srgbClr val="0077E3"/>
              </a:buClr>
              <a:buFont typeface="Arial" panose="020B0604020202020204" pitchFamily="34" charset="0"/>
              <a:buChar char="•"/>
            </a:pPr>
            <a:r>
              <a:rPr lang="en-GB" dirty="0"/>
              <a:t>using sustainable materials</a:t>
            </a:r>
          </a:p>
          <a:p>
            <a:pPr marL="342900" indent="-342900">
              <a:lnSpc>
                <a:spcPct val="150000"/>
              </a:lnSpc>
              <a:buClr>
                <a:srgbClr val="0077E3"/>
              </a:buClr>
              <a:buFont typeface="Arial" panose="020B0604020202020204" pitchFamily="34" charset="0"/>
              <a:buChar char="•"/>
            </a:pPr>
            <a:r>
              <a:rPr lang="en-GB" dirty="0"/>
              <a:t>designing for energy efficiency</a:t>
            </a:r>
          </a:p>
          <a:p>
            <a:pPr marL="342900" indent="-342900">
              <a:lnSpc>
                <a:spcPct val="150000"/>
              </a:lnSpc>
              <a:buClr>
                <a:srgbClr val="0077E3"/>
              </a:buClr>
              <a:buFont typeface="Arial" panose="020B0604020202020204" pitchFamily="34" charset="0"/>
              <a:buChar char="•"/>
            </a:pPr>
            <a:r>
              <a:rPr lang="en-GB" dirty="0"/>
              <a:t>water management</a:t>
            </a:r>
          </a:p>
          <a:p>
            <a:pPr marL="342900" indent="-342900">
              <a:lnSpc>
                <a:spcPct val="150000"/>
              </a:lnSpc>
              <a:buClr>
                <a:srgbClr val="0077E3"/>
              </a:buClr>
              <a:buFont typeface="Arial" panose="020B0604020202020204" pitchFamily="34" charset="0"/>
              <a:buChar char="•"/>
            </a:pPr>
            <a:r>
              <a:rPr lang="en-GB" dirty="0"/>
              <a:t>construction waste reduction and recycling</a:t>
            </a:r>
          </a:p>
          <a:p>
            <a:pPr marL="342900" indent="-342900">
              <a:lnSpc>
                <a:spcPct val="150000"/>
              </a:lnSpc>
              <a:buClr>
                <a:srgbClr val="0077E3"/>
              </a:buClr>
              <a:buFont typeface="Arial" panose="020B0604020202020204" pitchFamily="34" charset="0"/>
              <a:buChar char="•"/>
            </a:pPr>
            <a:r>
              <a:rPr lang="en-GB" dirty="0"/>
              <a:t>increasing biodiversity and green spaces</a:t>
            </a:r>
          </a:p>
          <a:p>
            <a:pPr marL="342900" indent="-342900">
              <a:lnSpc>
                <a:spcPct val="150000"/>
              </a:lnSpc>
              <a:buClr>
                <a:srgbClr val="0077E3"/>
              </a:buClr>
              <a:buFont typeface="Arial" panose="020B0604020202020204" pitchFamily="34" charset="0"/>
              <a:buChar char="•"/>
            </a:pPr>
            <a:r>
              <a:rPr lang="en-GB" dirty="0"/>
              <a:t>lifecycle assessment</a:t>
            </a:r>
          </a:p>
          <a:p>
            <a:pPr marL="342900" indent="-342900">
              <a:lnSpc>
                <a:spcPct val="150000"/>
              </a:lnSpc>
              <a:buClr>
                <a:srgbClr val="0077E3"/>
              </a:buClr>
              <a:buFont typeface="Arial" panose="020B0604020202020204" pitchFamily="34" charset="0"/>
              <a:buChar char="•"/>
            </a:pPr>
            <a:r>
              <a:rPr lang="en-GB" dirty="0"/>
              <a:t>collaborative approach.</a:t>
            </a:r>
          </a:p>
        </p:txBody>
      </p:sp>
    </p:spTree>
    <p:extLst>
      <p:ext uri="{BB962C8B-B14F-4D97-AF65-F5344CB8AC3E}">
        <p14:creationId xmlns:p14="http://schemas.microsoft.com/office/powerpoint/2010/main" val="3424679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E4FE2-5B9A-45A4-A79C-1410CD3CD903}"/>
              </a:ext>
            </a:extLst>
          </p:cNvPr>
          <p:cNvSpPr>
            <a:spLocks noGrp="1"/>
          </p:cNvSpPr>
          <p:nvPr>
            <p:ph type="title"/>
          </p:nvPr>
        </p:nvSpPr>
        <p:spPr/>
        <p:txBody>
          <a:bodyPr/>
          <a:lstStyle/>
          <a:p>
            <a:r>
              <a:rPr lang="en-GB" dirty="0"/>
              <a:t>Smart buildings </a:t>
            </a:r>
          </a:p>
        </p:txBody>
      </p:sp>
      <p:sp>
        <p:nvSpPr>
          <p:cNvPr id="3" name="Content Placeholder 2">
            <a:extLst>
              <a:ext uri="{FF2B5EF4-FFF2-40B4-BE49-F238E27FC236}">
                <a16:creationId xmlns:a16="http://schemas.microsoft.com/office/drawing/2014/main" id="{5C3208DB-25D6-4880-8F7F-53B139617EA3}"/>
              </a:ext>
            </a:extLst>
          </p:cNvPr>
          <p:cNvSpPr>
            <a:spLocks noGrp="1"/>
          </p:cNvSpPr>
          <p:nvPr>
            <p:ph sz="quarter" idx="10"/>
          </p:nvPr>
        </p:nvSpPr>
        <p:spPr/>
        <p:txBody>
          <a:bodyPr/>
          <a:lstStyle/>
          <a:p>
            <a:r>
              <a:rPr lang="en-GB" dirty="0">
                <a:ea typeface="ＭＳ Ｐゴシック"/>
              </a:rPr>
              <a:t>Using smart technology can also impact on the sustainability of the built environment by, for example, using sensors to detect a range of inputs, such as:</a:t>
            </a:r>
            <a:endParaRPr lang="en-GB" dirty="0"/>
          </a:p>
          <a:p>
            <a:pPr marL="342900" indent="-342900">
              <a:lnSpc>
                <a:spcPct val="100000"/>
              </a:lnSpc>
              <a:buClr>
                <a:srgbClr val="0077E3"/>
              </a:buClr>
              <a:buFont typeface="Arial"/>
              <a:buChar char="•"/>
            </a:pPr>
            <a:r>
              <a:rPr lang="en-GB" dirty="0">
                <a:ea typeface="ＭＳ Ｐゴシック"/>
              </a:rPr>
              <a:t>ambient temperature </a:t>
            </a:r>
          </a:p>
          <a:p>
            <a:pPr marL="342900" indent="-342900">
              <a:lnSpc>
                <a:spcPct val="100000"/>
              </a:lnSpc>
              <a:buClr>
                <a:srgbClr val="0077E3"/>
              </a:buClr>
              <a:buFont typeface="Arial"/>
              <a:buChar char="•"/>
            </a:pPr>
            <a:r>
              <a:rPr lang="en-GB" dirty="0">
                <a:ea typeface="ＭＳ Ｐゴシック"/>
              </a:rPr>
              <a:t>water usage</a:t>
            </a:r>
          </a:p>
          <a:p>
            <a:pPr marL="342900" indent="-342900">
              <a:lnSpc>
                <a:spcPct val="100000"/>
              </a:lnSpc>
              <a:buClr>
                <a:srgbClr val="0077E3"/>
              </a:buClr>
              <a:buFont typeface="Arial"/>
              <a:buChar char="•"/>
            </a:pPr>
            <a:r>
              <a:rPr lang="en-GB" dirty="0">
                <a:ea typeface="ＭＳ Ｐゴシック"/>
              </a:rPr>
              <a:t>natural light levels </a:t>
            </a:r>
          </a:p>
          <a:p>
            <a:pPr marL="342900" indent="-342900">
              <a:lnSpc>
                <a:spcPct val="100000"/>
              </a:lnSpc>
              <a:buClr>
                <a:srgbClr val="0077E3"/>
              </a:buClr>
              <a:buFont typeface="Arial"/>
              <a:buChar char="•"/>
            </a:pPr>
            <a:r>
              <a:rPr lang="en-GB" dirty="0">
                <a:ea typeface="ＭＳ Ｐゴシック"/>
              </a:rPr>
              <a:t>air quality </a:t>
            </a:r>
          </a:p>
          <a:p>
            <a:pPr marL="342900" indent="-342900">
              <a:lnSpc>
                <a:spcPct val="100000"/>
              </a:lnSpc>
              <a:buClr>
                <a:srgbClr val="0077E3"/>
              </a:buClr>
              <a:buFont typeface="Arial"/>
              <a:buChar char="•"/>
            </a:pPr>
            <a:r>
              <a:rPr lang="en-GB" dirty="0">
                <a:ea typeface="ＭＳ Ｐゴシック"/>
              </a:rPr>
              <a:t>room occupancy. </a:t>
            </a:r>
          </a:p>
          <a:p>
            <a:pPr marL="342900" indent="-342900">
              <a:buFont typeface="Arial"/>
              <a:buChar char="•"/>
            </a:pPr>
            <a:endParaRPr lang="en-GB" dirty="0">
              <a:ea typeface="ＭＳ Ｐゴシック"/>
            </a:endParaRPr>
          </a:p>
        </p:txBody>
      </p:sp>
    </p:spTree>
    <p:extLst>
      <p:ext uri="{BB962C8B-B14F-4D97-AF65-F5344CB8AC3E}">
        <p14:creationId xmlns:p14="http://schemas.microsoft.com/office/powerpoint/2010/main" val="1153076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619FB-DBD5-C322-BD65-4610CE31A991}"/>
              </a:ext>
            </a:extLst>
          </p:cNvPr>
          <p:cNvSpPr>
            <a:spLocks noGrp="1"/>
          </p:cNvSpPr>
          <p:nvPr>
            <p:ph type="title"/>
          </p:nvPr>
        </p:nvSpPr>
        <p:spPr/>
        <p:txBody>
          <a:bodyPr/>
          <a:lstStyle/>
          <a:p>
            <a:r>
              <a:rPr lang="en-GB" dirty="0"/>
              <a:t>Smart buildings </a:t>
            </a:r>
            <a:endParaRPr lang="en-US" dirty="0"/>
          </a:p>
        </p:txBody>
      </p:sp>
      <p:sp>
        <p:nvSpPr>
          <p:cNvPr id="3" name="Content Placeholder 2">
            <a:extLst>
              <a:ext uri="{FF2B5EF4-FFF2-40B4-BE49-F238E27FC236}">
                <a16:creationId xmlns:a16="http://schemas.microsoft.com/office/drawing/2014/main" id="{B8022F22-4916-4545-C4A7-AD9D9A7FD400}"/>
              </a:ext>
            </a:extLst>
          </p:cNvPr>
          <p:cNvSpPr>
            <a:spLocks noGrp="1"/>
          </p:cNvSpPr>
          <p:nvPr>
            <p:ph sz="quarter" idx="10"/>
          </p:nvPr>
        </p:nvSpPr>
        <p:spPr>
          <a:xfrm>
            <a:off x="457200" y="1416223"/>
            <a:ext cx="8229600" cy="4248000"/>
          </a:xfrm>
        </p:spPr>
        <p:txBody>
          <a:bodyPr/>
          <a:lstStyle/>
          <a:p>
            <a:pPr marL="342900" indent="-342900">
              <a:buClr>
                <a:srgbClr val="0077E3"/>
              </a:buClr>
              <a:buFont typeface="Arial"/>
              <a:buChar char="•"/>
            </a:pPr>
            <a:r>
              <a:rPr lang="en-US" dirty="0">
                <a:ea typeface="ＭＳ Ｐゴシック"/>
                <a:cs typeface="Arial"/>
              </a:rPr>
              <a:t>Smart homes leveraging sensors provide valuable data and automation capabilities that enable energy-efficient and sustainable practices. </a:t>
            </a:r>
            <a:endParaRPr lang="en-US" dirty="0"/>
          </a:p>
          <a:p>
            <a:pPr marL="342900" indent="-342900">
              <a:buClr>
                <a:srgbClr val="0077E3"/>
              </a:buClr>
              <a:buFont typeface="Arial"/>
              <a:buChar char="•"/>
            </a:pPr>
            <a:r>
              <a:rPr lang="en-US" dirty="0">
                <a:ea typeface="ＭＳ Ｐゴシック"/>
                <a:cs typeface="Arial"/>
              </a:rPr>
              <a:t>By </a:t>
            </a:r>
            <a:r>
              <a:rPr lang="en-US" dirty="0" err="1">
                <a:ea typeface="ＭＳ Ｐゴシック"/>
                <a:cs typeface="Arial"/>
              </a:rPr>
              <a:t>optimising</a:t>
            </a:r>
            <a:r>
              <a:rPr lang="en-US" dirty="0">
                <a:ea typeface="ＭＳ Ｐゴシック"/>
                <a:cs typeface="Arial"/>
              </a:rPr>
              <a:t> energy usage, reducing water waste, managing waste efficiently and improving indoor air quality, these homes contribute to a more sustainable and environmentally friendly living environment. </a:t>
            </a:r>
          </a:p>
          <a:p>
            <a:pPr marL="342900" indent="-342900">
              <a:buClr>
                <a:srgbClr val="0077E3"/>
              </a:buClr>
              <a:buFont typeface="Arial"/>
              <a:buChar char="•"/>
            </a:pPr>
            <a:r>
              <a:rPr lang="en-US" dirty="0">
                <a:ea typeface="ＭＳ Ｐゴシック"/>
                <a:cs typeface="Arial"/>
              </a:rPr>
              <a:t>By harnessing the power of sensors and smart technologies, smart homes enhance energy efficiency, </a:t>
            </a:r>
            <a:r>
              <a:rPr lang="en-US" dirty="0" err="1">
                <a:ea typeface="ＭＳ Ｐゴシック"/>
                <a:cs typeface="Arial"/>
              </a:rPr>
              <a:t>optimise</a:t>
            </a:r>
            <a:r>
              <a:rPr lang="en-US" dirty="0">
                <a:ea typeface="ＭＳ Ｐゴシック"/>
                <a:cs typeface="Arial"/>
              </a:rPr>
              <a:t> resource </a:t>
            </a:r>
            <a:r>
              <a:rPr lang="en-US" dirty="0" err="1">
                <a:ea typeface="ＭＳ Ｐゴシック"/>
                <a:cs typeface="Arial"/>
              </a:rPr>
              <a:t>utilisation</a:t>
            </a:r>
            <a:r>
              <a:rPr lang="en-US" dirty="0">
                <a:ea typeface="ＭＳ Ｐゴシック"/>
                <a:cs typeface="Arial"/>
              </a:rPr>
              <a:t>, promote water conservation, reduce waste and improve occupant comfort. </a:t>
            </a:r>
          </a:p>
          <a:p>
            <a:pPr marL="342900" indent="-342900">
              <a:buClr>
                <a:srgbClr val="0077E3"/>
              </a:buClr>
              <a:buFont typeface="Arial"/>
              <a:buChar char="•"/>
            </a:pPr>
            <a:r>
              <a:rPr lang="en-US" dirty="0">
                <a:ea typeface="ＭＳ Ｐゴシック"/>
                <a:cs typeface="Arial"/>
              </a:rPr>
              <a:t>These contributions align with the goal of achieving net-zero emissions and creating sustainable living environments.</a:t>
            </a:r>
            <a:endParaRPr lang="en-US" dirty="0">
              <a:ea typeface="ＭＳ Ｐゴシック"/>
            </a:endParaRPr>
          </a:p>
        </p:txBody>
      </p:sp>
    </p:spTree>
    <p:extLst>
      <p:ext uri="{BB962C8B-B14F-4D97-AF65-F5344CB8AC3E}">
        <p14:creationId xmlns:p14="http://schemas.microsoft.com/office/powerpoint/2010/main" val="24327335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07331-FF31-4F3B-BCEB-4117EDE0B74C}"/>
              </a:ext>
            </a:extLst>
          </p:cNvPr>
          <p:cNvSpPr>
            <a:spLocks noGrp="1"/>
          </p:cNvSpPr>
          <p:nvPr>
            <p:ph type="title"/>
          </p:nvPr>
        </p:nvSpPr>
        <p:spPr/>
        <p:txBody>
          <a:bodyPr/>
          <a:lstStyle/>
          <a:p>
            <a:r>
              <a:rPr lang="en-GB" dirty="0"/>
              <a:t>What is Part L? </a:t>
            </a:r>
          </a:p>
        </p:txBody>
      </p:sp>
      <p:sp>
        <p:nvSpPr>
          <p:cNvPr id="3" name="Content Placeholder 2">
            <a:extLst>
              <a:ext uri="{FF2B5EF4-FFF2-40B4-BE49-F238E27FC236}">
                <a16:creationId xmlns:a16="http://schemas.microsoft.com/office/drawing/2014/main" id="{A8B98ACF-DC90-42B5-A119-659C270D5050}"/>
              </a:ext>
            </a:extLst>
          </p:cNvPr>
          <p:cNvSpPr>
            <a:spLocks noGrp="1"/>
          </p:cNvSpPr>
          <p:nvPr>
            <p:ph sz="quarter" idx="10"/>
          </p:nvPr>
        </p:nvSpPr>
        <p:spPr>
          <a:xfrm>
            <a:off x="457200" y="1602000"/>
            <a:ext cx="8229600" cy="4248000"/>
          </a:xfrm>
        </p:spPr>
        <p:txBody>
          <a:bodyPr/>
          <a:lstStyle/>
          <a:p>
            <a:pPr marL="342900" lvl="2" indent="-342900" algn="just">
              <a:buFont typeface="Arial" panose="020B0604020202020204" pitchFamily="34" charset="0"/>
              <a:buChar char="•"/>
            </a:pPr>
            <a:r>
              <a:rPr lang="en-GB" sz="2000" dirty="0"/>
              <a:t>Part L of the Building Regulations in Wales sets energy efficiency requirements for buildings.</a:t>
            </a:r>
          </a:p>
          <a:p>
            <a:pPr marL="342900" lvl="2" indent="-342900" algn="just">
              <a:buFont typeface="Arial" panose="020B0604020202020204" pitchFamily="34" charset="0"/>
              <a:buChar char="•"/>
            </a:pPr>
            <a:r>
              <a:rPr lang="en-GB" sz="2000" dirty="0"/>
              <a:t>It includes standards for the building fabric, insulation, heating, cooling and lighting systems. </a:t>
            </a:r>
          </a:p>
          <a:p>
            <a:pPr marL="342900" lvl="2" indent="-342900" algn="just">
              <a:buFont typeface="Arial" panose="020B0604020202020204" pitchFamily="34" charset="0"/>
              <a:buChar char="•"/>
            </a:pPr>
            <a:r>
              <a:rPr lang="en-GB" sz="2000" dirty="0"/>
              <a:t>Buildings must meet target emission rates to ensure energy efficiency. Part L also addresses air permeability, promoting controlled air leakage to reduce heat loss.</a:t>
            </a:r>
          </a:p>
          <a:p>
            <a:pPr marL="342900" lvl="2" indent="-342900" algn="just">
              <a:buFont typeface="Arial" panose="020B0604020202020204" pitchFamily="34" charset="0"/>
              <a:buChar char="•"/>
            </a:pPr>
            <a:r>
              <a:rPr lang="en-GB" sz="2000" dirty="0"/>
              <a:t>It emphasises the conservation of fuel and power through efficient systems and encourages the use of renewable energy sources. </a:t>
            </a:r>
          </a:p>
          <a:p>
            <a:pPr marL="342900" lvl="2" indent="-342900" algn="just">
              <a:buFont typeface="Arial" panose="020B0604020202020204" pitchFamily="34" charset="0"/>
              <a:buChar char="•"/>
            </a:pPr>
            <a:r>
              <a:rPr lang="en-GB" sz="2000" dirty="0"/>
              <a:t>Compliance is required through energy calculations and certificates. Building control authorities enforce these requirements. </a:t>
            </a:r>
          </a:p>
          <a:p>
            <a:pPr marL="342900" lvl="2" indent="-342900" algn="just">
              <a:buFont typeface="Arial" panose="020B0604020202020204" pitchFamily="34" charset="0"/>
              <a:buChar char="•"/>
            </a:pPr>
            <a:r>
              <a:rPr lang="en-GB" sz="2000" dirty="0"/>
              <a:t>It is important to consult up-to-date regulations and local authorities for accurate information.</a:t>
            </a:r>
          </a:p>
        </p:txBody>
      </p:sp>
    </p:spTree>
    <p:extLst>
      <p:ext uri="{BB962C8B-B14F-4D97-AF65-F5344CB8AC3E}">
        <p14:creationId xmlns:p14="http://schemas.microsoft.com/office/powerpoint/2010/main" val="2423237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68893-8751-41CE-AD99-CB5ED5CE0680}"/>
              </a:ext>
            </a:extLst>
          </p:cNvPr>
          <p:cNvSpPr>
            <a:spLocks noGrp="1"/>
          </p:cNvSpPr>
          <p:nvPr>
            <p:ph type="title"/>
          </p:nvPr>
        </p:nvSpPr>
        <p:spPr/>
        <p:txBody>
          <a:bodyPr/>
          <a:lstStyle/>
          <a:p>
            <a:r>
              <a:rPr lang="en-GB" dirty="0"/>
              <a:t>What is Part L of the Welsh building regulations? </a:t>
            </a:r>
          </a:p>
        </p:txBody>
      </p:sp>
      <p:sp>
        <p:nvSpPr>
          <p:cNvPr id="3" name="Content Placeholder 2">
            <a:extLst>
              <a:ext uri="{FF2B5EF4-FFF2-40B4-BE49-F238E27FC236}">
                <a16:creationId xmlns:a16="http://schemas.microsoft.com/office/drawing/2014/main" id="{AAA7570B-BD92-4DE4-98E9-085604A5EFD1}"/>
              </a:ext>
            </a:extLst>
          </p:cNvPr>
          <p:cNvSpPr>
            <a:spLocks noGrp="1"/>
          </p:cNvSpPr>
          <p:nvPr>
            <p:ph sz="quarter" idx="10"/>
          </p:nvPr>
        </p:nvSpPr>
        <p:spPr>
          <a:xfrm>
            <a:off x="457200" y="1390588"/>
            <a:ext cx="8229600" cy="4608040"/>
          </a:xfrm>
        </p:spPr>
        <p:txBody>
          <a:bodyPr/>
          <a:lstStyle/>
          <a:p>
            <a:pPr algn="just"/>
            <a:r>
              <a:rPr lang="en-GB" dirty="0">
                <a:ea typeface="ＭＳ Ｐゴシック"/>
              </a:rPr>
              <a:t>Part L of the Welsh building regulations is the section of the regulations that deals with the conservation of fuel and power in buildings. It sets out several requirements that must be met to ensure that buildings are energy efficient. </a:t>
            </a:r>
            <a:r>
              <a:rPr lang="en-GB" dirty="0"/>
              <a:t>The key points of Part L include: </a:t>
            </a:r>
          </a:p>
          <a:p>
            <a:pPr marL="342900" lvl="2" indent="-342900">
              <a:buClr>
                <a:srgbClr val="0077E3"/>
              </a:buClr>
              <a:buFont typeface="Arial" panose="020B0604020202020204" pitchFamily="34" charset="0"/>
              <a:buChar char="•"/>
            </a:pPr>
            <a:r>
              <a:rPr lang="en-GB" sz="2000" dirty="0"/>
              <a:t>insulation</a:t>
            </a:r>
          </a:p>
          <a:p>
            <a:pPr marL="342900" lvl="2" indent="-342900">
              <a:buClr>
                <a:srgbClr val="0077E3"/>
              </a:buClr>
              <a:buFont typeface="Arial" panose="020B0604020202020204" pitchFamily="34" charset="0"/>
              <a:buChar char="•"/>
            </a:pPr>
            <a:r>
              <a:rPr lang="en-GB" sz="2000" dirty="0"/>
              <a:t>windows and doors</a:t>
            </a:r>
          </a:p>
          <a:p>
            <a:pPr marL="342900" lvl="2" indent="-342900">
              <a:buClr>
                <a:srgbClr val="0077E3"/>
              </a:buClr>
              <a:buFont typeface="Arial" panose="020B0604020202020204" pitchFamily="34" charset="0"/>
              <a:buChar char="•"/>
            </a:pPr>
            <a:r>
              <a:rPr lang="en-GB" sz="2000" dirty="0"/>
              <a:t>ventilation</a:t>
            </a:r>
          </a:p>
          <a:p>
            <a:pPr marL="342900" lvl="2" indent="-342900">
              <a:buClr>
                <a:srgbClr val="0077E3"/>
              </a:buClr>
              <a:buFont typeface="Arial" panose="020B0604020202020204" pitchFamily="34" charset="0"/>
              <a:buChar char="•"/>
            </a:pPr>
            <a:r>
              <a:rPr lang="en-GB" sz="2000" dirty="0"/>
              <a:t>renewable energy sources</a:t>
            </a:r>
          </a:p>
          <a:p>
            <a:pPr marL="342900" lvl="2" indent="-342900">
              <a:buClr>
                <a:srgbClr val="0077E3"/>
              </a:buClr>
              <a:buFont typeface="Arial" panose="020B0604020202020204" pitchFamily="34" charset="0"/>
              <a:buChar char="•"/>
            </a:pPr>
            <a:r>
              <a:rPr lang="en-GB" sz="2000" dirty="0"/>
              <a:t>design</a:t>
            </a:r>
          </a:p>
          <a:p>
            <a:pPr lvl="2" algn="just"/>
            <a:r>
              <a:rPr lang="en-GB" sz="2000" dirty="0">
                <a:ea typeface="ＭＳ Ｐゴシック"/>
              </a:rPr>
              <a:t>By following the requirements of Part L, you can help to save clients' money on their energy bills and make a positive contribution to the environment.</a:t>
            </a:r>
            <a:endParaRPr lang="en-GB" sz="2000" dirty="0">
              <a:ea typeface="ＭＳ Ｐゴシック"/>
              <a:cs typeface="Arial"/>
            </a:endParaRPr>
          </a:p>
        </p:txBody>
      </p:sp>
    </p:spTree>
    <p:extLst>
      <p:ext uri="{BB962C8B-B14F-4D97-AF65-F5344CB8AC3E}">
        <p14:creationId xmlns:p14="http://schemas.microsoft.com/office/powerpoint/2010/main" val="640841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A1760-31C7-4508-917C-EEA83757B3A5}"/>
              </a:ext>
            </a:extLst>
          </p:cNvPr>
          <p:cNvSpPr>
            <a:spLocks noGrp="1"/>
          </p:cNvSpPr>
          <p:nvPr>
            <p:ph type="title"/>
          </p:nvPr>
        </p:nvSpPr>
        <p:spPr/>
        <p:txBody>
          <a:bodyPr/>
          <a:lstStyle/>
          <a:p>
            <a:r>
              <a:rPr lang="en-GB" dirty="0"/>
              <a:t>Part L1 A and Part L1 B  </a:t>
            </a:r>
          </a:p>
        </p:txBody>
      </p:sp>
      <p:sp>
        <p:nvSpPr>
          <p:cNvPr id="3" name="Content Placeholder 2">
            <a:extLst>
              <a:ext uri="{FF2B5EF4-FFF2-40B4-BE49-F238E27FC236}">
                <a16:creationId xmlns:a16="http://schemas.microsoft.com/office/drawing/2014/main" id="{7F58B5CF-A0EC-4FC1-B678-3D46DAB23E65}"/>
              </a:ext>
            </a:extLst>
          </p:cNvPr>
          <p:cNvSpPr>
            <a:spLocks noGrp="1"/>
          </p:cNvSpPr>
          <p:nvPr>
            <p:ph sz="quarter" idx="10"/>
          </p:nvPr>
        </p:nvSpPr>
        <p:spPr/>
        <p:txBody>
          <a:bodyPr/>
          <a:lstStyle/>
          <a:p>
            <a:pPr algn="just"/>
            <a:r>
              <a:rPr lang="en-GB" dirty="0"/>
              <a:t>Part L1A and Part L1B are the two parts of the Building Regulations in Wales that deal with the conservation of fuel and power in buildings. Part L1A applies to new dwellings, while Part L1B applies to existing dwellings.</a:t>
            </a:r>
          </a:p>
          <a:p>
            <a:pPr algn="just"/>
            <a:r>
              <a:rPr lang="en-GB" dirty="0"/>
              <a:t>The main difference between Part L1A and Part L1B is the level of energy efficiency that is required. Part L1A requires new dwellings to be more energy efficient than existing dwellings. This is because new dwellings are built to modern standards, while existing dwellings may not have been built with energy efficiency in mind.</a:t>
            </a:r>
          </a:p>
          <a:p>
            <a:pPr algn="just"/>
            <a:r>
              <a:rPr lang="en-GB" dirty="0">
                <a:ea typeface="ＭＳ Ｐゴシック"/>
              </a:rPr>
              <a:t>Part L1A and Part L1B both set out several requirements that must be met to ensure that buildings are energy efficient.</a:t>
            </a:r>
          </a:p>
        </p:txBody>
      </p:sp>
    </p:spTree>
    <p:extLst>
      <p:ext uri="{BB962C8B-B14F-4D97-AF65-F5344CB8AC3E}">
        <p14:creationId xmlns:p14="http://schemas.microsoft.com/office/powerpoint/2010/main" val="650328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7916"/>
            <a:ext cx="8229600" cy="382588"/>
          </a:xfrm>
        </p:spPr>
        <p:txBody>
          <a:bodyPr/>
          <a:lstStyle/>
          <a:p>
            <a:r>
              <a:rPr lang="en-US" dirty="0"/>
              <a:t>Aim: Understand sustainability and industry regulation</a:t>
            </a:r>
          </a:p>
        </p:txBody>
      </p:sp>
      <p:sp>
        <p:nvSpPr>
          <p:cNvPr id="3" name="Content Placeholder 2"/>
          <p:cNvSpPr>
            <a:spLocks noGrp="1"/>
          </p:cNvSpPr>
          <p:nvPr>
            <p:ph sz="quarter" idx="10"/>
          </p:nvPr>
        </p:nvSpPr>
        <p:spPr>
          <a:xfrm>
            <a:off x="457200" y="1340504"/>
            <a:ext cx="8075240" cy="4559580"/>
          </a:xfrm>
        </p:spPr>
        <p:txBody>
          <a:bodyPr/>
          <a:lstStyle/>
          <a:p>
            <a:r>
              <a:rPr lang="en-US" b="1" dirty="0">
                <a:ea typeface="ＭＳ Ｐゴシック" pitchFamily="-105" charset="-128"/>
                <a:cs typeface="ＭＳ Ｐゴシック" pitchFamily="-105" charset="-128"/>
              </a:rPr>
              <a:t>Objectives</a:t>
            </a:r>
          </a:p>
          <a:p>
            <a:pPr lvl="1">
              <a:lnSpc>
                <a:spcPct val="100000"/>
              </a:lnSpc>
            </a:pPr>
            <a:r>
              <a:rPr lang="en-US" sz="1800" dirty="0">
                <a:ea typeface="ＭＳ Ｐゴシック"/>
              </a:rPr>
              <a:t>Explore key government policy on sustainability and retrofit.</a:t>
            </a:r>
            <a:endParaRPr lang="en-US" sz="1800" dirty="0"/>
          </a:p>
          <a:p>
            <a:pPr lvl="1">
              <a:lnSpc>
                <a:spcPct val="100000"/>
              </a:lnSpc>
            </a:pPr>
            <a:r>
              <a:rPr lang="en-US" sz="1800" dirty="0">
                <a:ea typeface="ＭＳ Ｐゴシック"/>
                <a:cs typeface="Arial"/>
              </a:rPr>
              <a:t>Explain what retrofit is.</a:t>
            </a:r>
            <a:endParaRPr lang="en-US" sz="1800" dirty="0">
              <a:cs typeface="Arial"/>
            </a:endParaRPr>
          </a:p>
          <a:p>
            <a:pPr lvl="1">
              <a:lnSpc>
                <a:spcPct val="100000"/>
              </a:lnSpc>
            </a:pPr>
            <a:r>
              <a:rPr lang="en-US" sz="1800" dirty="0">
                <a:ea typeface="ＭＳ Ｐゴシック"/>
                <a:cs typeface="Arial"/>
              </a:rPr>
              <a:t>Identify the key points of responsible retrofit. </a:t>
            </a:r>
            <a:endParaRPr lang="en-US" sz="1800" dirty="0">
              <a:cs typeface="Arial"/>
            </a:endParaRPr>
          </a:p>
          <a:p>
            <a:pPr lvl="1">
              <a:lnSpc>
                <a:spcPct val="100000"/>
              </a:lnSpc>
            </a:pPr>
            <a:r>
              <a:rPr lang="en-US" sz="1800" dirty="0">
                <a:ea typeface="ＭＳ Ｐゴシック"/>
              </a:rPr>
              <a:t>Explain who BRE are and what BREEAM is.</a:t>
            </a:r>
          </a:p>
          <a:p>
            <a:pPr lvl="1">
              <a:lnSpc>
                <a:spcPct val="100000"/>
              </a:lnSpc>
            </a:pPr>
            <a:r>
              <a:rPr lang="en-US" sz="1800" dirty="0">
                <a:ea typeface="ＭＳ Ｐゴシック"/>
              </a:rPr>
              <a:t>Examine the role of BREEAM in sustainable construction. </a:t>
            </a:r>
            <a:endParaRPr lang="en-US" sz="1800" dirty="0">
              <a:cs typeface="Arial"/>
            </a:endParaRPr>
          </a:p>
          <a:p>
            <a:pPr lvl="1">
              <a:lnSpc>
                <a:spcPct val="100000"/>
              </a:lnSpc>
            </a:pPr>
            <a:r>
              <a:rPr lang="en-US" sz="1800" dirty="0">
                <a:ea typeface="ＭＳ Ｐゴシック"/>
              </a:rPr>
              <a:t>Identify how design can improve a building’s energy efficiency.  </a:t>
            </a:r>
            <a:endParaRPr lang="en-US" sz="1800" dirty="0">
              <a:cs typeface="Arial"/>
            </a:endParaRPr>
          </a:p>
          <a:p>
            <a:pPr lvl="1">
              <a:lnSpc>
                <a:spcPct val="100000"/>
              </a:lnSpc>
            </a:pPr>
            <a:r>
              <a:rPr lang="en-US" sz="1800" dirty="0">
                <a:ea typeface="ＭＳ Ｐゴシック"/>
                <a:cs typeface="Arial"/>
              </a:rPr>
              <a:t>Explore smart buildings. </a:t>
            </a:r>
          </a:p>
          <a:p>
            <a:pPr lvl="1">
              <a:lnSpc>
                <a:spcPct val="100000"/>
              </a:lnSpc>
            </a:pPr>
            <a:r>
              <a:rPr lang="en-US" sz="1800" dirty="0">
                <a:ea typeface="ＭＳ Ｐゴシック"/>
              </a:rPr>
              <a:t>List the key elements of Part L1A and L1B. </a:t>
            </a:r>
            <a:endParaRPr lang="en-US" sz="1800" dirty="0">
              <a:cs typeface="Arial"/>
            </a:endParaRPr>
          </a:p>
          <a:p>
            <a:pPr lvl="1">
              <a:lnSpc>
                <a:spcPct val="100000"/>
              </a:lnSpc>
            </a:pPr>
            <a:r>
              <a:rPr lang="en-US" sz="1800" dirty="0">
                <a:ea typeface="ＭＳ Ｐゴシック"/>
                <a:cs typeface="Arial"/>
              </a:rPr>
              <a:t>Explore thermal imaging and construction.</a:t>
            </a:r>
            <a:endParaRPr lang="en-US" sz="1800" dirty="0">
              <a:ea typeface="ＭＳ Ｐゴシック"/>
            </a:endParaRPr>
          </a:p>
          <a:p>
            <a:pPr lvl="1">
              <a:lnSpc>
                <a:spcPct val="100000"/>
              </a:lnSpc>
            </a:pPr>
            <a:r>
              <a:rPr lang="en-US" sz="1800" dirty="0">
                <a:ea typeface="ＭＳ Ｐゴシック"/>
                <a:cs typeface="Arial"/>
              </a:rPr>
              <a:t>Explore the </a:t>
            </a:r>
            <a:r>
              <a:rPr lang="en-US" sz="1800" dirty="0" err="1">
                <a:ea typeface="ＭＳ Ｐゴシック"/>
                <a:cs typeface="Arial"/>
              </a:rPr>
              <a:t>Passivhaus</a:t>
            </a:r>
            <a:r>
              <a:rPr lang="en-US" sz="1800" dirty="0">
                <a:ea typeface="ＭＳ Ｐゴシック"/>
                <a:cs typeface="Arial"/>
              </a:rPr>
              <a:t> concept.</a:t>
            </a:r>
            <a:endParaRPr lang="en-US" sz="1800" dirty="0">
              <a:cs typeface="Arial"/>
            </a:endParaRPr>
          </a:p>
          <a:p>
            <a:pPr lvl="1"/>
            <a:endParaRPr lang="en-US" dirty="0">
              <a:cs typeface="Arial"/>
            </a:endParaRPr>
          </a:p>
          <a:p>
            <a:endParaRPr lang="en-US" dirty="0">
              <a:cs typeface="Arial"/>
            </a:endParaRPr>
          </a:p>
        </p:txBody>
      </p:sp>
    </p:spTree>
    <p:extLst>
      <p:ext uri="{BB962C8B-B14F-4D97-AF65-F5344CB8AC3E}">
        <p14:creationId xmlns:p14="http://schemas.microsoft.com/office/powerpoint/2010/main" val="2896060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13854-6347-4A81-B82F-9F5DC205B06C}"/>
              </a:ext>
            </a:extLst>
          </p:cNvPr>
          <p:cNvSpPr>
            <a:spLocks noGrp="1"/>
          </p:cNvSpPr>
          <p:nvPr>
            <p:ph type="title"/>
          </p:nvPr>
        </p:nvSpPr>
        <p:spPr/>
        <p:txBody>
          <a:bodyPr/>
          <a:lstStyle/>
          <a:p>
            <a:r>
              <a:rPr lang="en-GB" dirty="0"/>
              <a:t>Part L1 A and Part L1 B </a:t>
            </a:r>
          </a:p>
        </p:txBody>
      </p:sp>
      <p:sp>
        <p:nvSpPr>
          <p:cNvPr id="3" name="Content Placeholder 2">
            <a:extLst>
              <a:ext uri="{FF2B5EF4-FFF2-40B4-BE49-F238E27FC236}">
                <a16:creationId xmlns:a16="http://schemas.microsoft.com/office/drawing/2014/main" id="{AC638E66-27EF-4ACF-8217-750160750B15}"/>
              </a:ext>
            </a:extLst>
          </p:cNvPr>
          <p:cNvSpPr>
            <a:spLocks noGrp="1"/>
          </p:cNvSpPr>
          <p:nvPr>
            <p:ph sz="quarter" idx="10"/>
          </p:nvPr>
        </p:nvSpPr>
        <p:spPr/>
        <p:txBody>
          <a:bodyPr/>
          <a:lstStyle/>
          <a:p>
            <a:r>
              <a:rPr lang="en-GB" dirty="0"/>
              <a:t>In addition to the requirements in Parts L1A and B, there are a number of other things that homeowners can do to make their homes more energy efficient. These include:</a:t>
            </a:r>
          </a:p>
          <a:p>
            <a:pPr marL="342900" indent="-342900">
              <a:buClr>
                <a:srgbClr val="0077E3"/>
              </a:buClr>
              <a:buFont typeface="Arial" panose="020B0604020202020204" pitchFamily="34" charset="0"/>
              <a:buChar char="•"/>
            </a:pPr>
            <a:r>
              <a:rPr lang="en-GB" dirty="0"/>
              <a:t>using renewable energy sources, such as solar panels or heat pumps</a:t>
            </a:r>
          </a:p>
          <a:p>
            <a:pPr marL="342900" indent="-342900">
              <a:buClr>
                <a:srgbClr val="0077E3"/>
              </a:buClr>
              <a:buFont typeface="Arial" panose="020B0604020202020204" pitchFamily="34" charset="0"/>
              <a:buChar char="•"/>
            </a:pPr>
            <a:r>
              <a:rPr lang="en-GB" dirty="0"/>
              <a:t>designing the home to make the most of natural light and ventilation</a:t>
            </a:r>
          </a:p>
          <a:p>
            <a:pPr marL="342900" indent="-342900">
              <a:buClr>
                <a:srgbClr val="0077E3"/>
              </a:buClr>
              <a:buFont typeface="Arial" panose="020B0604020202020204" pitchFamily="34" charset="0"/>
              <a:buChar char="•"/>
            </a:pPr>
            <a:r>
              <a:rPr lang="en-GB" dirty="0"/>
              <a:t>using energy-efficient appliances and lighting.</a:t>
            </a:r>
          </a:p>
          <a:p>
            <a:r>
              <a:rPr lang="en-GB" dirty="0"/>
              <a:t>By taking these steps, industry  can help to create homes that are not only energy efficient, but also comfortable and healthy to live in.</a:t>
            </a:r>
          </a:p>
        </p:txBody>
      </p:sp>
    </p:spTree>
    <p:extLst>
      <p:ext uri="{BB962C8B-B14F-4D97-AF65-F5344CB8AC3E}">
        <p14:creationId xmlns:p14="http://schemas.microsoft.com/office/powerpoint/2010/main" val="2430750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03742-09EE-0311-58F4-86458A074219}"/>
              </a:ext>
            </a:extLst>
          </p:cNvPr>
          <p:cNvSpPr>
            <a:spLocks noGrp="1"/>
          </p:cNvSpPr>
          <p:nvPr>
            <p:ph type="title"/>
          </p:nvPr>
        </p:nvSpPr>
        <p:spPr/>
        <p:txBody>
          <a:bodyPr/>
          <a:lstStyle/>
          <a:p>
            <a:r>
              <a:rPr lang="en-US" dirty="0">
                <a:ea typeface="ＭＳ Ｐゴシック"/>
              </a:rPr>
              <a:t>Thermal imaging and construction </a:t>
            </a:r>
            <a:endParaRPr lang="en-US" dirty="0"/>
          </a:p>
        </p:txBody>
      </p:sp>
      <p:sp>
        <p:nvSpPr>
          <p:cNvPr id="3" name="Content Placeholder 2">
            <a:extLst>
              <a:ext uri="{FF2B5EF4-FFF2-40B4-BE49-F238E27FC236}">
                <a16:creationId xmlns:a16="http://schemas.microsoft.com/office/drawing/2014/main" id="{34813D6B-1AB1-3FE5-9CC8-0889C60A74D9}"/>
              </a:ext>
            </a:extLst>
          </p:cNvPr>
          <p:cNvSpPr>
            <a:spLocks noGrp="1"/>
          </p:cNvSpPr>
          <p:nvPr>
            <p:ph sz="quarter" idx="10"/>
          </p:nvPr>
        </p:nvSpPr>
        <p:spPr>
          <a:xfrm>
            <a:off x="457200" y="1512000"/>
            <a:ext cx="8087409" cy="4248000"/>
          </a:xfrm>
        </p:spPr>
        <p:txBody>
          <a:bodyPr/>
          <a:lstStyle/>
          <a:p>
            <a:pPr algn="just"/>
            <a:r>
              <a:rPr lang="en-US" dirty="0">
                <a:ea typeface="+mn-lt"/>
                <a:cs typeface="+mn-lt"/>
              </a:rPr>
              <a:t>Construction experts can use thermal imaging cameras to discover areas of heat loss, air leakage and insulation inadequacies within a building envelope. </a:t>
            </a:r>
            <a:endParaRPr lang="en-US" dirty="0">
              <a:cs typeface="+mn-lt"/>
            </a:endParaRPr>
          </a:p>
          <a:p>
            <a:pPr algn="just"/>
            <a:r>
              <a:rPr lang="en-US" dirty="0">
                <a:ea typeface="+mn-lt"/>
                <a:cs typeface="+mn-lt"/>
              </a:rPr>
              <a:t>These insights aid in making informed decisions about insulation upgrades, gap sealing and overall energy efficiency. </a:t>
            </a:r>
            <a:endParaRPr lang="en-US" dirty="0"/>
          </a:p>
          <a:p>
            <a:pPr algn="just"/>
            <a:r>
              <a:rPr lang="en-US" dirty="0">
                <a:ea typeface="+mn-lt"/>
                <a:cs typeface="+mn-lt"/>
              </a:rPr>
              <a:t>Thermal imaging allows for the early diagnosis of possible problems such as insufficient insulation, thermal bridging or moisture penetration, all of which can result in energy waste and lower comfort. </a:t>
            </a:r>
            <a:endParaRPr lang="en-US" dirty="0">
              <a:cs typeface="+mn-lt"/>
            </a:endParaRPr>
          </a:p>
          <a:p>
            <a:pPr algn="just"/>
            <a:r>
              <a:rPr lang="en-US" dirty="0">
                <a:ea typeface="+mn-lt"/>
                <a:cs typeface="+mn-lt"/>
              </a:rPr>
              <a:t>Energy efficient construction practices can be introduced quickly by resolving these challenges, resulting in decreased energy consumption, cheaper utility costs, and enhanced indoor comfort for inhabitants. </a:t>
            </a:r>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858425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1C48C-1D80-7ACC-DED7-B8851DA9B1F9}"/>
              </a:ext>
            </a:extLst>
          </p:cNvPr>
          <p:cNvSpPr>
            <a:spLocks noGrp="1"/>
          </p:cNvSpPr>
          <p:nvPr>
            <p:ph type="title"/>
          </p:nvPr>
        </p:nvSpPr>
        <p:spPr/>
        <p:txBody>
          <a:bodyPr/>
          <a:lstStyle/>
          <a:p>
            <a:r>
              <a:rPr lang="en-US" dirty="0">
                <a:ea typeface="ＭＳ Ｐゴシック"/>
              </a:rPr>
              <a:t>Thermal imaging and construction </a:t>
            </a:r>
            <a:endParaRPr lang="en-US" dirty="0"/>
          </a:p>
        </p:txBody>
      </p:sp>
      <p:sp>
        <p:nvSpPr>
          <p:cNvPr id="3" name="Content Placeholder 2">
            <a:extLst>
              <a:ext uri="{FF2B5EF4-FFF2-40B4-BE49-F238E27FC236}">
                <a16:creationId xmlns:a16="http://schemas.microsoft.com/office/drawing/2014/main" id="{DF7DAD1F-AAB2-0368-0F50-78F63F9420EF}"/>
              </a:ext>
            </a:extLst>
          </p:cNvPr>
          <p:cNvSpPr>
            <a:spLocks noGrp="1"/>
          </p:cNvSpPr>
          <p:nvPr>
            <p:ph sz="quarter" idx="10"/>
          </p:nvPr>
        </p:nvSpPr>
        <p:spPr/>
        <p:txBody>
          <a:bodyPr/>
          <a:lstStyle/>
          <a:p>
            <a:pPr algn="just"/>
            <a:r>
              <a:rPr lang="en-US" dirty="0">
                <a:ea typeface="+mn-lt"/>
                <a:cs typeface="+mn-lt"/>
              </a:rPr>
              <a:t>Thermal imaging can also be used during the commissioning phase and after construction to validate the effectiveness of energy-saving measures and uncover operating inefficiencies. </a:t>
            </a:r>
            <a:endParaRPr lang="en-US" dirty="0">
              <a:cs typeface="+mn-lt"/>
            </a:endParaRPr>
          </a:p>
          <a:p>
            <a:pPr algn="just"/>
            <a:r>
              <a:rPr lang="en-US" dirty="0">
                <a:ea typeface="+mn-lt"/>
                <a:cs typeface="+mn-lt"/>
              </a:rPr>
              <a:t>This enables continuous monitoring and </a:t>
            </a:r>
            <a:r>
              <a:rPr lang="en-US" dirty="0" err="1">
                <a:ea typeface="+mn-lt"/>
                <a:cs typeface="+mn-lt"/>
              </a:rPr>
              <a:t>optimisation</a:t>
            </a:r>
            <a:r>
              <a:rPr lang="en-US" dirty="0">
                <a:ea typeface="+mn-lt"/>
                <a:cs typeface="+mn-lt"/>
              </a:rPr>
              <a:t> of energy performance throughout the building's existence. </a:t>
            </a:r>
            <a:endParaRPr lang="en-US" dirty="0"/>
          </a:p>
          <a:p>
            <a:pPr algn="just"/>
            <a:r>
              <a:rPr lang="en-US" dirty="0">
                <a:ea typeface="+mn-lt"/>
                <a:cs typeface="+mn-lt"/>
              </a:rPr>
              <a:t>Thermal imaging is valuable in energy-efficient construction because of its capacity to pinpoint regions of energy loss, detect thermal vulnerabilities and permit targeted modifications, resulting in increased energy efficiency, sustainability and cost savings in building operations.</a:t>
            </a:r>
            <a:endParaRPr lang="en-US" dirty="0"/>
          </a:p>
          <a:p>
            <a:pPr algn="just"/>
            <a:endParaRPr lang="en-US" dirty="0"/>
          </a:p>
          <a:p>
            <a:endParaRPr lang="en-US" dirty="0"/>
          </a:p>
          <a:p>
            <a:endParaRPr lang="en-US" dirty="0"/>
          </a:p>
          <a:p>
            <a:r>
              <a:rPr lang="en-US" dirty="0">
                <a:ea typeface="+mn-lt"/>
                <a:cs typeface="+mn-lt"/>
              </a:rPr>
              <a:t>\s </a:t>
            </a:r>
            <a:endParaRPr lang="en-US" dirty="0"/>
          </a:p>
        </p:txBody>
      </p:sp>
    </p:spTree>
    <p:extLst>
      <p:ext uri="{BB962C8B-B14F-4D97-AF65-F5344CB8AC3E}">
        <p14:creationId xmlns:p14="http://schemas.microsoft.com/office/powerpoint/2010/main" val="17587964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7B9DC-ECD2-4E3A-8226-D51DB481610C}"/>
              </a:ext>
            </a:extLst>
          </p:cNvPr>
          <p:cNvSpPr>
            <a:spLocks noGrp="1"/>
          </p:cNvSpPr>
          <p:nvPr>
            <p:ph type="title"/>
          </p:nvPr>
        </p:nvSpPr>
        <p:spPr/>
        <p:txBody>
          <a:bodyPr/>
          <a:lstStyle/>
          <a:p>
            <a:r>
              <a:rPr lang="en-GB" dirty="0"/>
              <a:t>What is the </a:t>
            </a:r>
            <a:r>
              <a:rPr lang="en-GB" dirty="0" err="1"/>
              <a:t>Passivhaus</a:t>
            </a:r>
            <a:r>
              <a:rPr lang="en-GB" dirty="0"/>
              <a:t> concept? </a:t>
            </a:r>
          </a:p>
        </p:txBody>
      </p:sp>
      <p:sp>
        <p:nvSpPr>
          <p:cNvPr id="3" name="Content Placeholder 2">
            <a:extLst>
              <a:ext uri="{FF2B5EF4-FFF2-40B4-BE49-F238E27FC236}">
                <a16:creationId xmlns:a16="http://schemas.microsoft.com/office/drawing/2014/main" id="{3E5F77A7-D48A-4737-8BCD-4AB984C1EBDE}"/>
              </a:ext>
            </a:extLst>
          </p:cNvPr>
          <p:cNvSpPr>
            <a:spLocks noGrp="1"/>
          </p:cNvSpPr>
          <p:nvPr>
            <p:ph sz="quarter" idx="10"/>
          </p:nvPr>
        </p:nvSpPr>
        <p:spPr>
          <a:xfrm>
            <a:off x="457200" y="1556792"/>
            <a:ext cx="8229600" cy="1268928"/>
          </a:xfrm>
        </p:spPr>
        <p:txBody>
          <a:bodyPr/>
          <a:lstStyle/>
          <a:p>
            <a:r>
              <a:rPr lang="en-GB" sz="1800" dirty="0"/>
              <a:t>Developed in Germany in the 1990s, </a:t>
            </a:r>
            <a:r>
              <a:rPr lang="en-GB" sz="1800" dirty="0" err="1"/>
              <a:t>Passivhaus</a:t>
            </a:r>
            <a:r>
              <a:rPr lang="en-GB" sz="1800" dirty="0"/>
              <a:t> is a quality assured standard and methodology for low energy building, which can help create buildings which use around 75% less energy than standard practice for UK newbuild. Watch this  YouTube video: </a:t>
            </a:r>
            <a:r>
              <a:rPr lang="en-US" sz="1800" dirty="0">
                <a:hlinkClick r:id="rId3"/>
              </a:rPr>
              <a:t>What is a </a:t>
            </a:r>
            <a:r>
              <a:rPr lang="en-US" sz="1800" dirty="0" err="1">
                <a:hlinkClick r:id="rId3"/>
              </a:rPr>
              <a:t>PassivHaus</a:t>
            </a:r>
            <a:r>
              <a:rPr lang="en-US" sz="1800" dirty="0">
                <a:hlinkClick r:id="rId3"/>
              </a:rPr>
              <a:t> / Passive House?</a:t>
            </a:r>
            <a:endParaRPr lang="en-GB" sz="1800" dirty="0"/>
          </a:p>
          <a:p>
            <a:r>
              <a:rPr lang="en-GB" sz="1800" dirty="0"/>
              <a:t>The actual construction methods of </a:t>
            </a:r>
            <a:r>
              <a:rPr lang="en-GB" sz="1800" dirty="0" err="1"/>
              <a:t>Passivhaus</a:t>
            </a:r>
            <a:r>
              <a:rPr lang="en-GB" sz="1800" dirty="0"/>
              <a:t> buildings will vary, but they all have the following key features: super insulation, stringent levels of airtightness, minimal thermal bridging, optimisation of passive solar gain, mechanical ventilation with heat recovery, simple compact shape.</a:t>
            </a:r>
          </a:p>
          <a:p>
            <a:endParaRPr lang="en-GB" sz="1600" dirty="0"/>
          </a:p>
          <a:p>
            <a:endParaRPr lang="en-GB" sz="1600" dirty="0"/>
          </a:p>
          <a:p>
            <a:endParaRPr lang="en-GB" sz="1600" dirty="0"/>
          </a:p>
          <a:p>
            <a:endParaRPr lang="en-GB" sz="1600" dirty="0"/>
          </a:p>
          <a:p>
            <a:endParaRPr lang="en-GB" sz="1600" dirty="0"/>
          </a:p>
          <a:p>
            <a:endParaRPr lang="en-GB" sz="1600" dirty="0"/>
          </a:p>
          <a:p>
            <a:endParaRPr lang="en-GB" dirty="0"/>
          </a:p>
        </p:txBody>
      </p:sp>
    </p:spTree>
    <p:extLst>
      <p:ext uri="{BB962C8B-B14F-4D97-AF65-F5344CB8AC3E}">
        <p14:creationId xmlns:p14="http://schemas.microsoft.com/office/powerpoint/2010/main" val="7730345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1205F-DB0E-40EF-838D-0B3308C5F0B0}"/>
              </a:ext>
            </a:extLst>
          </p:cNvPr>
          <p:cNvSpPr>
            <a:spLocks noGrp="1"/>
          </p:cNvSpPr>
          <p:nvPr>
            <p:ph type="title"/>
          </p:nvPr>
        </p:nvSpPr>
        <p:spPr/>
        <p:txBody>
          <a:bodyPr/>
          <a:lstStyle/>
          <a:p>
            <a:r>
              <a:rPr lang="en-GB"/>
              <a:t>Passivhaus</a:t>
            </a:r>
            <a:r>
              <a:rPr lang="en-GB" dirty="0"/>
              <a:t> building methodology </a:t>
            </a:r>
          </a:p>
        </p:txBody>
      </p:sp>
      <p:sp>
        <p:nvSpPr>
          <p:cNvPr id="3" name="Content Placeholder 2">
            <a:extLst>
              <a:ext uri="{FF2B5EF4-FFF2-40B4-BE49-F238E27FC236}">
                <a16:creationId xmlns:a16="http://schemas.microsoft.com/office/drawing/2014/main" id="{185A7359-42FA-4465-8836-97A9EBEAC079}"/>
              </a:ext>
            </a:extLst>
          </p:cNvPr>
          <p:cNvSpPr>
            <a:spLocks noGrp="1"/>
          </p:cNvSpPr>
          <p:nvPr>
            <p:ph sz="quarter" idx="10"/>
          </p:nvPr>
        </p:nvSpPr>
        <p:spPr/>
        <p:txBody>
          <a:bodyPr/>
          <a:lstStyle/>
          <a:p>
            <a:pPr algn="just"/>
            <a:r>
              <a:rPr lang="en-GB" dirty="0"/>
              <a:t>A </a:t>
            </a:r>
            <a:r>
              <a:rPr lang="en-GB" dirty="0" err="1"/>
              <a:t>Passivhaus</a:t>
            </a:r>
            <a:r>
              <a:rPr lang="en-GB" dirty="0"/>
              <a:t> building's methodology differs from that of certain carbon neutral buildings, which use a combination of energy efficiency and sustainable energy generation to offset any energy use.</a:t>
            </a:r>
          </a:p>
          <a:p>
            <a:pPr algn="just"/>
            <a:r>
              <a:rPr lang="en-GB" dirty="0"/>
              <a:t>A </a:t>
            </a:r>
            <a:r>
              <a:rPr lang="en-GB" dirty="0" err="1"/>
              <a:t>Passivhaus</a:t>
            </a:r>
            <a:r>
              <a:rPr lang="en-GB" dirty="0"/>
              <a:t> building is designed to use less energy in the first place by being well-sealed against the elements.</a:t>
            </a:r>
          </a:p>
          <a:p>
            <a:pPr algn="just"/>
            <a:r>
              <a:rPr lang="en-GB" dirty="0"/>
              <a:t>Passivhaus design strives to eliminate the need for space heating and cooling and is founded on the idea that minimising heat loss is the most  cost-effective and durable approach for creating a low-carbon structure.</a:t>
            </a:r>
          </a:p>
        </p:txBody>
      </p:sp>
    </p:spTree>
    <p:extLst>
      <p:ext uri="{BB962C8B-B14F-4D97-AF65-F5344CB8AC3E}">
        <p14:creationId xmlns:p14="http://schemas.microsoft.com/office/powerpoint/2010/main" val="40140539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014D8-D4C2-4A7D-9B82-70E475B62B86}"/>
              </a:ext>
            </a:extLst>
          </p:cNvPr>
          <p:cNvSpPr>
            <a:spLocks noGrp="1"/>
          </p:cNvSpPr>
          <p:nvPr>
            <p:ph type="title"/>
          </p:nvPr>
        </p:nvSpPr>
        <p:spPr/>
        <p:txBody>
          <a:bodyPr/>
          <a:lstStyle/>
          <a:p>
            <a:r>
              <a:rPr lang="en-GB" dirty="0"/>
              <a:t>What are the key government polices on sustainability?</a:t>
            </a:r>
          </a:p>
        </p:txBody>
      </p:sp>
      <p:sp>
        <p:nvSpPr>
          <p:cNvPr id="3" name="Content Placeholder 2">
            <a:extLst>
              <a:ext uri="{FF2B5EF4-FFF2-40B4-BE49-F238E27FC236}">
                <a16:creationId xmlns:a16="http://schemas.microsoft.com/office/drawing/2014/main" id="{C90A42F2-C5D8-4D31-B768-400F1BE6EAB4}"/>
              </a:ext>
            </a:extLst>
          </p:cNvPr>
          <p:cNvSpPr>
            <a:spLocks noGrp="1"/>
          </p:cNvSpPr>
          <p:nvPr>
            <p:ph sz="quarter" idx="10"/>
          </p:nvPr>
        </p:nvSpPr>
        <p:spPr/>
        <p:txBody>
          <a:bodyPr/>
          <a:lstStyle/>
          <a:p>
            <a:r>
              <a:rPr lang="en-GB" dirty="0"/>
              <a:t>The Welsh Government has implemented several key policies and legislations to promote sustainability in the construction industry.</a:t>
            </a:r>
          </a:p>
          <a:p>
            <a:r>
              <a:rPr lang="en-GB" dirty="0"/>
              <a:t>Some of these statutes include: </a:t>
            </a:r>
          </a:p>
          <a:p>
            <a:pPr marL="558800" lvl="1" indent="-342900">
              <a:buFont typeface="Arial" panose="020B0604020202020204" pitchFamily="34" charset="0"/>
              <a:buChar char="•"/>
            </a:pPr>
            <a:r>
              <a:rPr lang="en-GB" dirty="0"/>
              <a:t>Environmental Protection Act 1990 </a:t>
            </a:r>
          </a:p>
          <a:p>
            <a:pPr marL="558800" lvl="1" indent="-342900">
              <a:buFont typeface="Arial" panose="020B0604020202020204" pitchFamily="34" charset="0"/>
              <a:buChar char="•"/>
            </a:pPr>
            <a:r>
              <a:rPr lang="en-GB" dirty="0"/>
              <a:t>The Well-being of Future Generations (Wales) Act 2015</a:t>
            </a:r>
          </a:p>
          <a:p>
            <a:pPr marL="558800" lvl="1" indent="-342900">
              <a:buFont typeface="Arial" panose="020B0604020202020204" pitchFamily="34" charset="0"/>
              <a:buChar char="•"/>
            </a:pPr>
            <a:r>
              <a:rPr lang="en-GB" dirty="0"/>
              <a:t>Building Regulations </a:t>
            </a:r>
          </a:p>
          <a:p>
            <a:r>
              <a:rPr lang="en-GB" dirty="0">
                <a:ea typeface="ＭＳ Ｐゴシック"/>
              </a:rPr>
              <a:t>Other Guidance includes: </a:t>
            </a:r>
            <a:endParaRPr lang="en-GB" dirty="0"/>
          </a:p>
          <a:p>
            <a:pPr marL="558800" lvl="1" indent="-342900">
              <a:buFont typeface="Arial" panose="020B0604020202020204" pitchFamily="34" charset="0"/>
              <a:buChar char="•"/>
            </a:pPr>
            <a:r>
              <a:rPr lang="en-GB" dirty="0">
                <a:solidFill>
                  <a:srgbClr val="000000"/>
                </a:solidFill>
                <a:ea typeface="ＭＳ Ｐゴシック"/>
                <a:cs typeface="+mn-lt"/>
              </a:rPr>
              <a:t>PAS</a:t>
            </a:r>
            <a:r>
              <a:rPr lang="en-GB" dirty="0">
                <a:solidFill>
                  <a:srgbClr val="000000"/>
                </a:solidFill>
                <a:ea typeface="+mn-lt"/>
                <a:cs typeface="+mn-lt"/>
              </a:rPr>
              <a:t> 2030:2019 </a:t>
            </a:r>
            <a:endParaRPr lang="en-GB" dirty="0">
              <a:ea typeface="+mn-lt"/>
              <a:cs typeface="+mn-lt"/>
            </a:endParaRPr>
          </a:p>
          <a:p>
            <a:pPr marL="558800" lvl="1" indent="-342900">
              <a:buFont typeface="Arial" panose="020B0604020202020204" pitchFamily="34" charset="0"/>
              <a:buChar char="•"/>
            </a:pPr>
            <a:r>
              <a:rPr lang="en-GB" dirty="0">
                <a:ea typeface="+mn-lt"/>
                <a:cs typeface="+mn-lt"/>
              </a:rPr>
              <a:t>PAS 2035:2019 </a:t>
            </a:r>
            <a:endParaRPr lang="en-GB" dirty="0"/>
          </a:p>
          <a:p>
            <a:endParaRPr lang="en-GB"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071319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F2F85-6FF6-4D4D-B41A-D18B07EA0673}"/>
              </a:ext>
            </a:extLst>
          </p:cNvPr>
          <p:cNvSpPr>
            <a:spLocks noGrp="1"/>
          </p:cNvSpPr>
          <p:nvPr>
            <p:ph type="title"/>
          </p:nvPr>
        </p:nvSpPr>
        <p:spPr/>
        <p:txBody>
          <a:bodyPr/>
          <a:lstStyle/>
          <a:p>
            <a:r>
              <a:rPr lang="en-GB" dirty="0"/>
              <a:t>The Environmental Protection Act 1990 </a:t>
            </a:r>
          </a:p>
        </p:txBody>
      </p:sp>
      <p:sp>
        <p:nvSpPr>
          <p:cNvPr id="3" name="Content Placeholder 2">
            <a:extLst>
              <a:ext uri="{FF2B5EF4-FFF2-40B4-BE49-F238E27FC236}">
                <a16:creationId xmlns:a16="http://schemas.microsoft.com/office/drawing/2014/main" id="{1E3880E5-5257-4BA2-A6E6-4B901CAC3064}"/>
              </a:ext>
            </a:extLst>
          </p:cNvPr>
          <p:cNvSpPr>
            <a:spLocks noGrp="1"/>
          </p:cNvSpPr>
          <p:nvPr>
            <p:ph sz="quarter" idx="10"/>
          </p:nvPr>
        </p:nvSpPr>
        <p:spPr>
          <a:xfrm>
            <a:off x="457200" y="1512000"/>
            <a:ext cx="8229600" cy="3069128"/>
          </a:xfrm>
        </p:spPr>
        <p:txBody>
          <a:bodyPr/>
          <a:lstStyle/>
          <a:p>
            <a:pPr marL="342900" indent="-342900" algn="just">
              <a:buClr>
                <a:srgbClr val="0077E3"/>
              </a:buClr>
              <a:buFont typeface="Arial" panose="020B0604020202020204" pitchFamily="34" charset="0"/>
              <a:buChar char="•"/>
            </a:pPr>
            <a:r>
              <a:rPr lang="en-GB" dirty="0"/>
              <a:t>The EPA 1990 plays a significant role in regulating environmental protection and pollution control in the Welsh construction industry.</a:t>
            </a:r>
          </a:p>
          <a:p>
            <a:pPr marL="342900" indent="-342900" algn="just">
              <a:buClr>
                <a:srgbClr val="0077E3"/>
              </a:buClr>
              <a:buFont typeface="Arial" panose="020B0604020202020204" pitchFamily="34" charset="0"/>
              <a:buChar char="•"/>
            </a:pPr>
            <a:r>
              <a:rPr lang="en-GB" dirty="0"/>
              <a:t>The Act sets requirements for waste management, pollution prevention, environmental permitting and environmental impact assessments. </a:t>
            </a:r>
          </a:p>
          <a:p>
            <a:pPr marL="342900" indent="-342900" algn="just">
              <a:buClr>
                <a:srgbClr val="0077E3"/>
              </a:buClr>
              <a:buFont typeface="Arial" panose="020B0604020202020204" pitchFamily="34" charset="0"/>
              <a:buChar char="•"/>
            </a:pPr>
            <a:r>
              <a:rPr lang="en-GB" dirty="0"/>
              <a:t>Construction companies operating in Wales must comply with the provisions of the EPA 1990 and associated regulations to ensure they meet the required environmental standards and protect the environment during construction activities.</a:t>
            </a:r>
          </a:p>
        </p:txBody>
      </p:sp>
    </p:spTree>
    <p:extLst>
      <p:ext uri="{BB962C8B-B14F-4D97-AF65-F5344CB8AC3E}">
        <p14:creationId xmlns:p14="http://schemas.microsoft.com/office/powerpoint/2010/main" val="3400732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072F2-F44C-4843-A961-F6CE38393871}"/>
              </a:ext>
            </a:extLst>
          </p:cNvPr>
          <p:cNvSpPr>
            <a:spLocks noGrp="1"/>
          </p:cNvSpPr>
          <p:nvPr>
            <p:ph type="title"/>
          </p:nvPr>
        </p:nvSpPr>
        <p:spPr/>
        <p:txBody>
          <a:bodyPr/>
          <a:lstStyle/>
          <a:p>
            <a:r>
              <a:rPr lang="en-GB" dirty="0"/>
              <a:t>The Well-being of Future Generations (Wales) Act 2015</a:t>
            </a:r>
            <a:br>
              <a:rPr lang="en-GB" dirty="0"/>
            </a:br>
            <a:endParaRPr lang="en-GB" dirty="0"/>
          </a:p>
        </p:txBody>
      </p:sp>
      <p:sp>
        <p:nvSpPr>
          <p:cNvPr id="3" name="Content Placeholder 2">
            <a:extLst>
              <a:ext uri="{FF2B5EF4-FFF2-40B4-BE49-F238E27FC236}">
                <a16:creationId xmlns:a16="http://schemas.microsoft.com/office/drawing/2014/main" id="{EC9674E1-E7A5-4EFF-A258-465141FB3265}"/>
              </a:ext>
            </a:extLst>
          </p:cNvPr>
          <p:cNvSpPr>
            <a:spLocks noGrp="1"/>
          </p:cNvSpPr>
          <p:nvPr>
            <p:ph sz="quarter" idx="10"/>
          </p:nvPr>
        </p:nvSpPr>
        <p:spPr/>
        <p:txBody>
          <a:bodyPr/>
          <a:lstStyle/>
          <a:p>
            <a:r>
              <a:rPr lang="en-GB" dirty="0"/>
              <a:t>The Act has several implications for the Welsh construction industry.</a:t>
            </a:r>
          </a:p>
          <a:p>
            <a:pPr marL="342900" indent="-342900">
              <a:buClr>
                <a:srgbClr val="0077E3"/>
              </a:buClr>
              <a:buFont typeface="Arial" panose="020B0604020202020204" pitchFamily="34" charset="0"/>
              <a:buChar char="•"/>
            </a:pPr>
            <a:r>
              <a:rPr lang="en-GB" dirty="0"/>
              <a:t>A need to focus on sustainability.</a:t>
            </a:r>
          </a:p>
          <a:p>
            <a:pPr marL="342900" indent="-342900">
              <a:buClr>
                <a:srgbClr val="0077E3"/>
              </a:buClr>
              <a:buFont typeface="Arial" panose="020B0604020202020204" pitchFamily="34" charset="0"/>
              <a:buChar char="•"/>
            </a:pPr>
            <a:r>
              <a:rPr lang="en-GB" dirty="0"/>
              <a:t>A need to consider the impact of construction on local communities.</a:t>
            </a:r>
          </a:p>
          <a:p>
            <a:pPr marL="342900" indent="-342900">
              <a:buClr>
                <a:srgbClr val="0077E3"/>
              </a:buClr>
              <a:buFont typeface="Arial" panose="020B0604020202020204" pitchFamily="34" charset="0"/>
              <a:buChar char="•"/>
            </a:pPr>
            <a:r>
              <a:rPr lang="en-GB" dirty="0"/>
              <a:t>A need to use construction to improve the well-being of people.</a:t>
            </a:r>
          </a:p>
          <a:p>
            <a:r>
              <a:rPr lang="en-GB" dirty="0"/>
              <a:t>The Act is helping to ensure that construction in Wales is sustainable, socially responsible and beneficial to the well-being of people.</a:t>
            </a:r>
          </a:p>
        </p:txBody>
      </p:sp>
    </p:spTree>
    <p:extLst>
      <p:ext uri="{BB962C8B-B14F-4D97-AF65-F5344CB8AC3E}">
        <p14:creationId xmlns:p14="http://schemas.microsoft.com/office/powerpoint/2010/main" val="2393852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D573B-CBCC-F3C1-7317-4E07C1D3ABB6}"/>
              </a:ext>
            </a:extLst>
          </p:cNvPr>
          <p:cNvSpPr>
            <a:spLocks noGrp="1"/>
          </p:cNvSpPr>
          <p:nvPr>
            <p:ph type="title"/>
          </p:nvPr>
        </p:nvSpPr>
        <p:spPr/>
        <p:txBody>
          <a:bodyPr/>
          <a:lstStyle/>
          <a:p>
            <a:r>
              <a:rPr lang="en-US" dirty="0">
                <a:ea typeface="ＭＳ Ｐゴシック"/>
              </a:rPr>
              <a:t>What is retrofit? </a:t>
            </a:r>
            <a:endParaRPr lang="en-US" dirty="0"/>
          </a:p>
        </p:txBody>
      </p:sp>
      <p:sp>
        <p:nvSpPr>
          <p:cNvPr id="3" name="Content Placeholder 2">
            <a:extLst>
              <a:ext uri="{FF2B5EF4-FFF2-40B4-BE49-F238E27FC236}">
                <a16:creationId xmlns:a16="http://schemas.microsoft.com/office/drawing/2014/main" id="{55DFE1B7-4C81-0957-CD74-30E6DC164B63}"/>
              </a:ext>
            </a:extLst>
          </p:cNvPr>
          <p:cNvSpPr>
            <a:spLocks noGrp="1"/>
          </p:cNvSpPr>
          <p:nvPr>
            <p:ph sz="quarter" idx="10"/>
          </p:nvPr>
        </p:nvSpPr>
        <p:spPr/>
        <p:txBody>
          <a:bodyPr/>
          <a:lstStyle/>
          <a:p>
            <a:pPr algn="just"/>
            <a:r>
              <a:rPr lang="en-US" dirty="0">
                <a:ea typeface="+mn-lt"/>
                <a:cs typeface="+mn-lt"/>
              </a:rPr>
              <a:t>In the construction industry, retrofit is the process of making changes or upgrades to an existing building or structure in order to improve its usefulness, performance, energy efficiency or aesthetics. It entails modifying the building's systems, components or layout to meet modern requirements or to solve special needs. </a:t>
            </a:r>
            <a:endParaRPr lang="en-US" dirty="0">
              <a:cs typeface="+mn-lt"/>
            </a:endParaRPr>
          </a:p>
          <a:p>
            <a:pPr algn="just"/>
            <a:r>
              <a:rPr lang="en-US" dirty="0">
                <a:ea typeface="+mn-lt"/>
                <a:cs typeface="+mn-lt"/>
              </a:rPr>
              <a:t>Retrofitting might include adding insulation, upgrading HVAC systems, replacing windows, enhancing lighting, installing renewable energy systems or changing the architecture of the building to accommodate new applications or technologies. </a:t>
            </a:r>
            <a:endParaRPr lang="en-US" dirty="0">
              <a:cs typeface="+mn-lt"/>
            </a:endParaRPr>
          </a:p>
          <a:p>
            <a:pPr algn="just"/>
            <a:r>
              <a:rPr lang="en-US" dirty="0">
                <a:ea typeface="+mn-lt"/>
                <a:cs typeface="+mn-lt"/>
              </a:rPr>
              <a:t>The purpose of retrofitting is to improve a building's performance, extend its lifespan and </a:t>
            </a:r>
            <a:r>
              <a:rPr lang="en-US" dirty="0" err="1">
                <a:ea typeface="+mn-lt"/>
                <a:cs typeface="+mn-lt"/>
              </a:rPr>
              <a:t>maximise</a:t>
            </a:r>
            <a:r>
              <a:rPr lang="en-US" dirty="0">
                <a:ea typeface="+mn-lt"/>
                <a:cs typeface="+mn-lt"/>
              </a:rPr>
              <a:t> its energy efficiency without requiring total reconstruction or demolition.</a:t>
            </a:r>
            <a:endParaRPr lang="en-US" dirty="0"/>
          </a:p>
        </p:txBody>
      </p:sp>
    </p:spTree>
    <p:extLst>
      <p:ext uri="{BB962C8B-B14F-4D97-AF65-F5344CB8AC3E}">
        <p14:creationId xmlns:p14="http://schemas.microsoft.com/office/powerpoint/2010/main" val="3690711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E1ECD-FCD9-920F-31B1-F914FBA5EB7E}"/>
              </a:ext>
            </a:extLst>
          </p:cNvPr>
          <p:cNvSpPr>
            <a:spLocks noGrp="1"/>
          </p:cNvSpPr>
          <p:nvPr>
            <p:ph type="title"/>
          </p:nvPr>
        </p:nvSpPr>
        <p:spPr/>
        <p:txBody>
          <a:bodyPr/>
          <a:lstStyle/>
          <a:p>
            <a:r>
              <a:rPr lang="en-US" dirty="0">
                <a:ea typeface="ＭＳ Ｐゴシック"/>
              </a:rPr>
              <a:t>Responsible retrofit </a:t>
            </a:r>
            <a:endParaRPr lang="en-US" dirty="0"/>
          </a:p>
        </p:txBody>
      </p:sp>
      <p:sp>
        <p:nvSpPr>
          <p:cNvPr id="3" name="Content Placeholder 2">
            <a:extLst>
              <a:ext uri="{FF2B5EF4-FFF2-40B4-BE49-F238E27FC236}">
                <a16:creationId xmlns:a16="http://schemas.microsoft.com/office/drawing/2014/main" id="{8F96C421-D07B-A857-A123-FDA29243C87D}"/>
              </a:ext>
            </a:extLst>
          </p:cNvPr>
          <p:cNvSpPr>
            <a:spLocks noGrp="1"/>
          </p:cNvSpPr>
          <p:nvPr>
            <p:ph sz="quarter" idx="10"/>
          </p:nvPr>
        </p:nvSpPr>
        <p:spPr>
          <a:xfrm>
            <a:off x="457200" y="1389536"/>
            <a:ext cx="8229600" cy="4517421"/>
          </a:xfrm>
        </p:spPr>
        <p:txBody>
          <a:bodyPr/>
          <a:lstStyle/>
          <a:p>
            <a:r>
              <a:rPr lang="en-US" dirty="0">
                <a:ea typeface="ＭＳ Ｐゴシック"/>
                <a:cs typeface="Arial"/>
              </a:rPr>
              <a:t>This involves making energy efficient and sustainable improvements while preserving their historical or architectural value, such as:</a:t>
            </a:r>
          </a:p>
          <a:p>
            <a:pPr lvl="5">
              <a:buClr>
                <a:srgbClr val="0077E3"/>
              </a:buClr>
              <a:buFont typeface="Arial"/>
              <a:buChar char="•"/>
            </a:pPr>
            <a:r>
              <a:rPr lang="en-US" sz="2000" dirty="0">
                <a:ea typeface="ＭＳ Ｐゴシック"/>
                <a:cs typeface="Arial"/>
              </a:rPr>
              <a:t>energy assessment</a:t>
            </a:r>
          </a:p>
          <a:p>
            <a:pPr lvl="5">
              <a:buClr>
                <a:srgbClr val="0077E3"/>
              </a:buClr>
              <a:buFont typeface="Arial"/>
              <a:buChar char="•"/>
            </a:pPr>
            <a:r>
              <a:rPr lang="en-US" sz="2000" dirty="0">
                <a:ea typeface="ＭＳ Ｐゴシック"/>
                <a:cs typeface="Arial"/>
              </a:rPr>
              <a:t>preservation of heritage</a:t>
            </a:r>
          </a:p>
          <a:p>
            <a:pPr lvl="5">
              <a:buClr>
                <a:srgbClr val="0077E3"/>
              </a:buClr>
              <a:buFont typeface="Arial"/>
              <a:buChar char="•"/>
            </a:pPr>
            <a:r>
              <a:rPr lang="en-US" sz="2000" dirty="0">
                <a:ea typeface="ＭＳ Ｐゴシック"/>
                <a:cs typeface="Arial"/>
              </a:rPr>
              <a:t>insulation and air sealing</a:t>
            </a:r>
          </a:p>
          <a:p>
            <a:pPr lvl="5">
              <a:buClr>
                <a:srgbClr val="0077E3"/>
              </a:buClr>
              <a:buFont typeface="Arial"/>
              <a:buChar char="•"/>
            </a:pPr>
            <a:r>
              <a:rPr lang="en-US" sz="2000" dirty="0">
                <a:ea typeface="ＭＳ Ｐゴシック"/>
                <a:cs typeface="Arial"/>
              </a:rPr>
              <a:t>efficient heating and cooling systems</a:t>
            </a:r>
          </a:p>
          <a:p>
            <a:pPr lvl="5">
              <a:buClr>
                <a:srgbClr val="0077E3"/>
              </a:buClr>
              <a:buFont typeface="Arial"/>
              <a:buChar char="•"/>
            </a:pPr>
            <a:r>
              <a:rPr lang="en-US" sz="2000" dirty="0">
                <a:ea typeface="ＭＳ Ｐゴシック"/>
                <a:cs typeface="Arial"/>
              </a:rPr>
              <a:t>lighting upgrades</a:t>
            </a:r>
          </a:p>
          <a:p>
            <a:pPr lvl="5">
              <a:buClr>
                <a:srgbClr val="0077E3"/>
              </a:buClr>
              <a:buFont typeface="Arial"/>
              <a:buChar char="•"/>
            </a:pPr>
            <a:r>
              <a:rPr lang="en-US" sz="2000" dirty="0">
                <a:ea typeface="ＭＳ Ｐゴシック"/>
                <a:cs typeface="Arial"/>
              </a:rPr>
              <a:t>window and glazing improvements</a:t>
            </a:r>
          </a:p>
          <a:p>
            <a:pPr lvl="5">
              <a:buClr>
                <a:srgbClr val="0077E3"/>
              </a:buClr>
              <a:buFont typeface="Arial"/>
              <a:buChar char="•"/>
            </a:pPr>
            <a:r>
              <a:rPr lang="en-US" sz="2000" dirty="0">
                <a:ea typeface="ＭＳ Ｐゴシック"/>
                <a:cs typeface="Arial"/>
              </a:rPr>
              <a:t>renewable energy integration</a:t>
            </a:r>
          </a:p>
          <a:p>
            <a:pPr lvl="5">
              <a:buClr>
                <a:srgbClr val="0077E3"/>
              </a:buClr>
              <a:buFont typeface="Arial"/>
              <a:buChar char="•"/>
            </a:pPr>
            <a:r>
              <a:rPr lang="en-US" sz="2000" dirty="0">
                <a:ea typeface="ＭＳ Ｐゴシック"/>
                <a:cs typeface="Arial"/>
              </a:rPr>
              <a:t>water efficiency measures</a:t>
            </a:r>
          </a:p>
          <a:p>
            <a:pPr lvl="5">
              <a:buClr>
                <a:srgbClr val="0077E3"/>
              </a:buClr>
              <a:buFont typeface="Arial"/>
              <a:buChar char="•"/>
            </a:pPr>
            <a:r>
              <a:rPr lang="en-US" sz="2000" dirty="0">
                <a:ea typeface="ＭＳ Ｐゴシック"/>
                <a:cs typeface="Arial"/>
              </a:rPr>
              <a:t>indoor environmental quality</a:t>
            </a:r>
          </a:p>
          <a:p>
            <a:pPr lvl="5">
              <a:buClr>
                <a:srgbClr val="0077E3"/>
              </a:buClr>
              <a:buFont typeface="Arial"/>
              <a:buChar char="•"/>
            </a:pPr>
            <a:r>
              <a:rPr lang="en-US" sz="2000" dirty="0">
                <a:ea typeface="ＭＳ Ｐゴシック"/>
                <a:cs typeface="Arial"/>
              </a:rPr>
              <a:t>monitoring and optimization.</a:t>
            </a:r>
          </a:p>
          <a:p>
            <a:endParaRPr lang="en-US" dirty="0">
              <a:cs typeface="Arial"/>
            </a:endParaRPr>
          </a:p>
        </p:txBody>
      </p:sp>
    </p:spTree>
    <p:extLst>
      <p:ext uri="{BB962C8B-B14F-4D97-AF65-F5344CB8AC3E}">
        <p14:creationId xmlns:p14="http://schemas.microsoft.com/office/powerpoint/2010/main" val="797668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74C72-A8E2-61B2-3406-101EAED9BFAE}"/>
              </a:ext>
            </a:extLst>
          </p:cNvPr>
          <p:cNvSpPr>
            <a:spLocks noGrp="1"/>
          </p:cNvSpPr>
          <p:nvPr>
            <p:ph type="title"/>
          </p:nvPr>
        </p:nvSpPr>
        <p:spPr/>
        <p:txBody>
          <a:bodyPr/>
          <a:lstStyle/>
          <a:p>
            <a:r>
              <a:rPr lang="en-US" dirty="0">
                <a:ea typeface="ＭＳ Ｐゴシック"/>
              </a:rPr>
              <a:t>Responsible retrofit </a:t>
            </a:r>
            <a:endParaRPr lang="en-US" dirty="0"/>
          </a:p>
        </p:txBody>
      </p:sp>
      <p:sp>
        <p:nvSpPr>
          <p:cNvPr id="3" name="Content Placeholder 2">
            <a:extLst>
              <a:ext uri="{FF2B5EF4-FFF2-40B4-BE49-F238E27FC236}">
                <a16:creationId xmlns:a16="http://schemas.microsoft.com/office/drawing/2014/main" id="{ABD47BF5-5425-4DFA-6CDE-C57D502C9A46}"/>
              </a:ext>
            </a:extLst>
          </p:cNvPr>
          <p:cNvSpPr>
            <a:spLocks noGrp="1"/>
          </p:cNvSpPr>
          <p:nvPr>
            <p:ph sz="quarter" idx="10"/>
          </p:nvPr>
        </p:nvSpPr>
        <p:spPr/>
        <p:txBody>
          <a:bodyPr/>
          <a:lstStyle/>
          <a:p>
            <a:r>
              <a:rPr lang="en-US" dirty="0">
                <a:ea typeface="ＭＳ Ｐゴシック"/>
              </a:rPr>
              <a:t>Retrofit has many benefits, including the upgrading of the current building stock to move towards meeting net zero targets.</a:t>
            </a:r>
            <a:endParaRPr lang="en-US" dirty="0"/>
          </a:p>
          <a:p>
            <a:r>
              <a:rPr lang="en-US" dirty="0">
                <a:ea typeface="ＭＳ Ｐゴシック"/>
              </a:rPr>
              <a:t>All retrofit planning and activity must be approached with a sensitivity to the building that the technology is going to employed in. </a:t>
            </a:r>
          </a:p>
          <a:p>
            <a:r>
              <a:rPr lang="en-US" dirty="0">
                <a:ea typeface="ＭＳ Ｐゴシック"/>
              </a:rPr>
              <a:t>This is especially prevalent in all pre-1919 construction where the building fabric behaves very differently to modern building fabrics. </a:t>
            </a:r>
          </a:p>
          <a:p>
            <a:r>
              <a:rPr lang="en-US" dirty="0">
                <a:ea typeface="ＭＳ Ｐゴシック"/>
              </a:rPr>
              <a:t>Before undertaking any works on a pre-1919 building, retrofit or otherwise, it would be good practice to seek advice from the relevant conservation and planning/building control bodies to ensure compliance with all relevant regulations and preserve the buildings heritage and history. </a:t>
            </a:r>
          </a:p>
        </p:txBody>
      </p:sp>
    </p:spTree>
    <p:extLst>
      <p:ext uri="{BB962C8B-B14F-4D97-AF65-F5344CB8AC3E}">
        <p14:creationId xmlns:p14="http://schemas.microsoft.com/office/powerpoint/2010/main" val="992256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63DA5-B04E-1F3A-66FA-B53A09517D06}"/>
              </a:ext>
            </a:extLst>
          </p:cNvPr>
          <p:cNvSpPr>
            <a:spLocks noGrp="1"/>
          </p:cNvSpPr>
          <p:nvPr>
            <p:ph type="title"/>
          </p:nvPr>
        </p:nvSpPr>
        <p:spPr/>
        <p:txBody>
          <a:bodyPr/>
          <a:lstStyle/>
          <a:p>
            <a:r>
              <a:rPr lang="en-US" dirty="0">
                <a:ea typeface="ＭＳ Ｐゴシック"/>
              </a:rPr>
              <a:t>Retrofit standards: PAS 2030:2019 </a:t>
            </a:r>
            <a:endParaRPr lang="en-US" dirty="0"/>
          </a:p>
        </p:txBody>
      </p:sp>
      <p:sp>
        <p:nvSpPr>
          <p:cNvPr id="3" name="Content Placeholder 2">
            <a:extLst>
              <a:ext uri="{FF2B5EF4-FFF2-40B4-BE49-F238E27FC236}">
                <a16:creationId xmlns:a16="http://schemas.microsoft.com/office/drawing/2014/main" id="{88AA5355-38EF-1495-4F58-204885F2CD67}"/>
              </a:ext>
            </a:extLst>
          </p:cNvPr>
          <p:cNvSpPr>
            <a:spLocks noGrp="1"/>
          </p:cNvSpPr>
          <p:nvPr>
            <p:ph sz="quarter" idx="10"/>
          </p:nvPr>
        </p:nvSpPr>
        <p:spPr/>
        <p:txBody>
          <a:bodyPr/>
          <a:lstStyle/>
          <a:p>
            <a:br>
              <a:rPr lang="en-US" dirty="0"/>
            </a:br>
            <a:r>
              <a:rPr lang="en-US" dirty="0">
                <a:ea typeface="ＭＳ Ｐゴシック"/>
                <a:cs typeface="Arial"/>
              </a:rPr>
              <a:t>PAS 2030 is a Publicly Available Specification for the installation of energy efficiency measures in existing buildings. </a:t>
            </a:r>
          </a:p>
          <a:p>
            <a:r>
              <a:rPr lang="en-US" dirty="0">
                <a:ea typeface="ＭＳ Ｐゴシック"/>
                <a:cs typeface="Arial"/>
              </a:rPr>
              <a:t>PAS 2030 sets out the requirements for competence, technical ability and overall requirements for quality that all installers will follow to ensure work carried out has met the required standard.</a:t>
            </a:r>
          </a:p>
          <a:p>
            <a:r>
              <a:rPr lang="en-US" dirty="0">
                <a:ea typeface="ＭＳ Ｐゴシック"/>
                <a:cs typeface="Arial"/>
              </a:rPr>
              <a:t>PAS 2030 is a certification which businesses can achieve to demonstrate the compliance of their installations.</a:t>
            </a:r>
          </a:p>
          <a:p>
            <a:r>
              <a:rPr lang="en-US" dirty="0">
                <a:ea typeface="ＭＳ Ｐゴシック"/>
                <a:cs typeface="Arial"/>
              </a:rPr>
              <a:t>PAS 2030 is updated every two years. </a:t>
            </a:r>
          </a:p>
          <a:p>
            <a:endParaRPr lang="en-US" dirty="0">
              <a:ea typeface="ＭＳ Ｐゴシック"/>
              <a:cs typeface="Arial"/>
            </a:endParaRPr>
          </a:p>
        </p:txBody>
      </p:sp>
    </p:spTree>
    <p:extLst>
      <p:ext uri="{BB962C8B-B14F-4D97-AF65-F5344CB8AC3E}">
        <p14:creationId xmlns:p14="http://schemas.microsoft.com/office/powerpoint/2010/main" val="3050633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terms/"/>
    <ds:schemaRef ds:uri="7d91badd-8922-4db1-9652-4fbca8a6b7df"/>
    <ds:schemaRef ds:uri="http://schemas.microsoft.com/office/2006/metadata/properties"/>
    <ds:schemaRef ds:uri="1c5831b9-66da-4f16-a409-834213ecdb8e"/>
    <ds:schemaRef ds:uri="http://purl.org/dc/elements/1.1/"/>
    <ds:schemaRef ds:uri="http://www.w3.org/XML/1998/namespace"/>
    <ds:schemaRef ds:uri="418e8c98-519b-4e3e-a77f-7ee33016068f"/>
    <ds:schemaRef ds:uri="http://purl.org/dc/dcmitype/"/>
    <ds:schemaRef ds:uri="http://schemas.microsoft.com/office/2006/documentManagement/typ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3965</Words>
  <Application>Microsoft Office PowerPoint</Application>
  <PresentationFormat>On-screen Show (4:3)</PresentationFormat>
  <Paragraphs>237</Paragraphs>
  <Slides>25</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Lucida Grande</vt:lpstr>
      <vt:lpstr>Times New Roman</vt:lpstr>
      <vt:lpstr>YouTube Sans</vt:lpstr>
      <vt:lpstr>Default Design</vt:lpstr>
      <vt:lpstr>PowerPoint 4: Sustainable practices and regulatory requirements</vt:lpstr>
      <vt:lpstr>Aim: Understand sustainability and industry regulation</vt:lpstr>
      <vt:lpstr>What are the key government polices on sustainability?</vt:lpstr>
      <vt:lpstr>The Environmental Protection Act 1990 </vt:lpstr>
      <vt:lpstr>The Well-being of Future Generations (Wales) Act 2015 </vt:lpstr>
      <vt:lpstr>What is retrofit? </vt:lpstr>
      <vt:lpstr>Responsible retrofit </vt:lpstr>
      <vt:lpstr>Responsible retrofit </vt:lpstr>
      <vt:lpstr>Retrofit standards: PAS 2030:2019 </vt:lpstr>
      <vt:lpstr>Retrofit standards: PAS 2035:2019 </vt:lpstr>
      <vt:lpstr>Some Of The Key Requirements of PAS 2035</vt:lpstr>
      <vt:lpstr>Who is the Building Research Establishment (BRE)? </vt:lpstr>
      <vt:lpstr>Improving sustainability by design </vt:lpstr>
      <vt:lpstr>Improving sustainability by design </vt:lpstr>
      <vt:lpstr>Smart buildings </vt:lpstr>
      <vt:lpstr>Smart buildings </vt:lpstr>
      <vt:lpstr>What is Part L? </vt:lpstr>
      <vt:lpstr>What is Part L of the Welsh building regulations? </vt:lpstr>
      <vt:lpstr>Part L1 A and Part L1 B  </vt:lpstr>
      <vt:lpstr>Part L1 A and Part L1 B </vt:lpstr>
      <vt:lpstr>Thermal imaging and construction </vt:lpstr>
      <vt:lpstr>Thermal imaging and construction </vt:lpstr>
      <vt:lpstr>What is the Passivhaus concept? </vt:lpstr>
      <vt:lpstr>Passivhaus building methodology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417</cp:revision>
  <dcterms:created xsi:type="dcterms:W3CDTF">2013-05-28T00:38:54Z</dcterms:created>
  <dcterms:modified xsi:type="dcterms:W3CDTF">2023-07-26T12:39:24Z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