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8"/>
  </p:notes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3" r:id="rId17"/>
    <p:sldId id="274" r:id="rId18"/>
    <p:sldId id="275" r:id="rId19"/>
    <p:sldId id="276" r:id="rId20"/>
    <p:sldId id="277" r:id="rId21"/>
    <p:sldId id="293" r:id="rId22"/>
    <p:sldId id="278" r:id="rId23"/>
    <p:sldId id="279" r:id="rId24"/>
    <p:sldId id="280" r:id="rId25"/>
    <p:sldId id="281" r:id="rId26"/>
    <p:sldId id="282" r:id="rId27"/>
    <p:sldId id="284" r:id="rId28"/>
    <p:sldId id="285" r:id="rId29"/>
    <p:sldId id="286" r:id="rId30"/>
    <p:sldId id="287" r:id="rId31"/>
    <p:sldId id="288" r:id="rId32"/>
    <p:sldId id="289" r:id="rId33"/>
    <p:sldId id="290" r:id="rId34"/>
    <p:sldId id="291" r:id="rId35"/>
    <p:sldId id="337" r:id="rId36"/>
    <p:sldId id="338" r:id="rId37"/>
    <p:sldId id="355" r:id="rId38"/>
    <p:sldId id="340" r:id="rId39"/>
    <p:sldId id="345" r:id="rId40"/>
    <p:sldId id="346" r:id="rId41"/>
    <p:sldId id="347" r:id="rId42"/>
    <p:sldId id="350" r:id="rId43"/>
    <p:sldId id="349" r:id="rId44"/>
    <p:sldId id="351" r:id="rId45"/>
    <p:sldId id="348" r:id="rId46"/>
    <p:sldId id="292" r:id="rId47"/>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9" roundtripDataSignature="AMtx7mhsD9/+4vd7jpcZxNln1wZGFjzMC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D6BB0D1-9278-F6CC-5A69-1199D24409B3}" name="Laura Glover" initials="LG" userId="Laura Glover"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756E68-9FA5-4250-B312-0A6875D48EEC}" v="7" dt="2023-08-01T14:17:58.67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755" autoAdjust="0"/>
  </p:normalViewPr>
  <p:slideViewPr>
    <p:cSldViewPr snapToGrid="0">
      <p:cViewPr varScale="1">
        <p:scale>
          <a:sx n="62" d="100"/>
          <a:sy n="62" d="100"/>
        </p:scale>
        <p:origin x="900" y="72"/>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youtube.com/watch?v=jWkYRDvL9ws"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wrasapprovals.co.uk/"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5" name="Google Shape;3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5428405376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1" name="Google Shape;131;g2542840537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25428405376_0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g25428405376_0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4b8f5b13ae_1_2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2" name="Google Shape;152;g24b8f5b13ae_1_2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g24b8f5b13ae_1_28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2" name="Google Shape;162;g24b8f5b13ae_1_28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24b8f5b13ae_1_50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g24b8f5b13ae_1_50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24b8f5b13ae_1_39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g24b8f5b13ae_1_39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4b8f5b13ae_1_5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3" name="Google Shape;193;g24b8f5b13ae_1_5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24b8f5b13ae_1_5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g24b8f5b13ae_1_57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25d4cb0cba7_1_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g25d4cb0cba7_1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5d4cb0cba7_1_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g25d4cb0cba7_1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47" name="Google Shape;47;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5603699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25460257cdf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g25460257cd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a:t>Diagram showing cavity vs solid wall - https://www.arktek.co.uk/what-solid-wall-insulation/</a:t>
            </a:r>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5edc608d6f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g25edc608d6f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24b8f5b13ae_1_7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1" name="Google Shape;241;g24b8f5b13ae_1_74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24b8f5b13ae_1_6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0" name="Google Shape;250;g24b8f5b13ae_1_6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24b8f5b13ae_1_63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3" name="Google Shape;263;g24b8f5b13ae_1_63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25d4cb0cba7_1_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6" name="Google Shape;276;g25d4cb0cba7_1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24b8f5b13ae_1_70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8" name="Google Shape;288;g24b8f5b13ae_1_70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89" name="Google Shape;289;g24b8f5b13ae_1_70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24b8f5b13ae_1_7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6" name="Google Shape;306;g24b8f5b13ae_1_7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dirty="0"/>
          </a:p>
        </p:txBody>
      </p:sp>
      <p:sp>
        <p:nvSpPr>
          <p:cNvPr id="307" name="Google Shape;307;g24b8f5b13ae_1_71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56f3f3e24e_0_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6" name="Google Shape;316;g256f3f3e24e_0_2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17" name="Google Shape;317;g256f3f3e24e_0_2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g256f3f3e24e_0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5" name="Google Shape;325;g256f3f3e24e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26" name="Google Shape;326;g256f3f3e24e_0_1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g24b9c28149a_0_6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53" name="Google Shape;53;g24b9c28149a_0_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24b8f5b13ae_1_7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4" name="Google Shape;334;g24b8f5b13ae_1_7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35" name="Google Shape;335;g24b8f5b13ae_1_7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256f9c09980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2" name="Google Shape;342;g256f9c09980_0_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43" name="Google Shape;343;g256f9c09980_0_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25d4cb0cba7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0" name="Google Shape;350;g25d4cb0cba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51" name="Google Shape;351;g25d4cb0cba7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5d4cb0cba7_0_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8" name="Google Shape;358;g25d4cb0cba7_0_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59" name="Google Shape;359;g25d4cb0cba7_0_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25d4cb0cba7_1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5" name="Google Shape;365;g25d4cb0cba7_1_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366" name="Google Shape;366;g25d4cb0cba7_1_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https://www.youtube.com/watch?v=jWkYRDvL9ws</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35</a:t>
            </a:fld>
            <a:endParaRPr lang="en-GB"/>
          </a:p>
        </p:txBody>
      </p:sp>
    </p:spTree>
    <p:extLst>
      <p:ext uri="{BB962C8B-B14F-4D97-AF65-F5344CB8AC3E}">
        <p14:creationId xmlns:p14="http://schemas.microsoft.com/office/powerpoint/2010/main" val="8762699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Arial"/>
                <a:ea typeface="Arial"/>
                <a:cs typeface="Arial"/>
                <a:sym typeface="Arial"/>
              </a:rPr>
              <a:t>36</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30754843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hlinkClick r:id="rId3"/>
              </a:rPr>
              <a:t>https://www.wrasapprovals.co.uk/</a:t>
            </a:r>
            <a:r>
              <a:rPr lang="en-GB" dirty="0"/>
              <a:t> </a:t>
            </a:r>
          </a:p>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37</a:t>
            </a:fld>
            <a:endParaRPr lang="en-GB"/>
          </a:p>
        </p:txBody>
      </p:sp>
    </p:spTree>
    <p:extLst>
      <p:ext uri="{BB962C8B-B14F-4D97-AF65-F5344CB8AC3E}">
        <p14:creationId xmlns:p14="http://schemas.microsoft.com/office/powerpoint/2010/main" val="32161211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38</a:t>
            </a:fld>
            <a:endParaRPr lang="en-GB"/>
          </a:p>
        </p:txBody>
      </p:sp>
    </p:spTree>
    <p:extLst>
      <p:ext uri="{BB962C8B-B14F-4D97-AF65-F5344CB8AC3E}">
        <p14:creationId xmlns:p14="http://schemas.microsoft.com/office/powerpoint/2010/main" val="23187214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Arial"/>
                <a:ea typeface="Arial"/>
                <a:cs typeface="Arial"/>
                <a:sym typeface="Arial"/>
              </a:rPr>
              <a:t>40</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3014436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4b8f5b13ae_1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9" name="Google Shape;59;g24b8f5b13ae_1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Arial"/>
                <a:ea typeface="Arial"/>
                <a:cs typeface="Arial"/>
                <a:sym typeface="Arial"/>
              </a:rPr>
              <a:t>41</a:t>
            </a:fld>
            <a:endParaRPr lang="en-US"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2666093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74" name="Google Shape;374;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4b8f5b13ae_1_6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7" name="Google Shape;67;g24b8f5b13ae_1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24b8f5b13ae_1_1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g24b8f5b13ae_1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4b8f5b13ae_1_18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1" name="Google Shape;91;g24b8f5b13ae_1_18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24b8f5b13ae_1_17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9" name="Google Shape;99;g24b8f5b13ae_1_1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5460257cdf_0_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25460257cdf_0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9"/>
        <p:cNvGrpSpPr/>
        <p:nvPr/>
      </p:nvGrpSpPr>
      <p:grpSpPr>
        <a:xfrm>
          <a:off x="0" y="0"/>
          <a:ext cx="0" cy="0"/>
          <a:chOff x="0" y="0"/>
          <a:chExt cx="0" cy="0"/>
        </a:xfrm>
      </p:grpSpPr>
      <p:sp>
        <p:nvSpPr>
          <p:cNvPr id="20" name="Google Shape;20;p16"/>
          <p:cNvSpPr txBox="1">
            <a:spLocks noGrp="1"/>
          </p:cNvSpPr>
          <p:nvPr>
            <p:ph type="title"/>
          </p:nvPr>
        </p:nvSpPr>
        <p:spPr>
          <a:xfrm>
            <a:off x="457200" y="1008000"/>
            <a:ext cx="8229600" cy="382588"/>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1" name="Google Shape;21;p16"/>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lvl="0" indent="-228600" algn="l">
              <a:lnSpc>
                <a:spcPct val="133333"/>
              </a:lnSpc>
              <a:spcBef>
                <a:spcPts val="1000"/>
              </a:spcBef>
              <a:spcAft>
                <a:spcPts val="0"/>
              </a:spcAft>
              <a:buSzPts val="1400"/>
              <a:buNone/>
              <a:defRPr/>
            </a:lvl1pPr>
            <a:lvl2pPr marL="914400" lvl="1" indent="-342900" algn="l">
              <a:lnSpc>
                <a:spcPct val="133333"/>
              </a:lnSpc>
              <a:spcBef>
                <a:spcPts val="1000"/>
              </a:spcBef>
              <a:spcAft>
                <a:spcPts val="0"/>
              </a:spcAft>
              <a:buSzPts val="1800"/>
              <a:buChar char="•"/>
              <a:defRPr/>
            </a:lvl2pPr>
            <a:lvl3pPr marL="1371600" lvl="2" indent="-228600" algn="l">
              <a:lnSpc>
                <a:spcPct val="111111"/>
              </a:lnSpc>
              <a:spcBef>
                <a:spcPts val="500"/>
              </a:spcBef>
              <a:spcAft>
                <a:spcPts val="0"/>
              </a:spcAft>
              <a:buSzPts val="1400"/>
              <a:buNone/>
              <a:defRPr/>
            </a:lvl3pPr>
            <a:lvl4pPr marL="1828800" lvl="3" indent="-342900" algn="l">
              <a:lnSpc>
                <a:spcPct val="111111"/>
              </a:lnSpc>
              <a:spcBef>
                <a:spcPts val="500"/>
              </a:spcBef>
              <a:spcAft>
                <a:spcPts val="0"/>
              </a:spcAft>
              <a:buSzPts val="1800"/>
              <a:buChar char="•"/>
              <a:defRPr/>
            </a:lvl4pPr>
            <a:lvl5pPr marL="2286000" lvl="4" indent="-342900" algn="l">
              <a:lnSpc>
                <a:spcPct val="111111"/>
              </a:lnSpc>
              <a:spcBef>
                <a:spcPts val="500"/>
              </a:spcBef>
              <a:spcAft>
                <a:spcPts val="0"/>
              </a:spcAft>
              <a:buClr>
                <a:schemeClr val="dk1"/>
              </a:buClr>
              <a:buSzPts val="1800"/>
              <a:buChar char="–"/>
              <a:defRPr/>
            </a:lvl5pPr>
            <a:lvl6pPr marL="2743200" lvl="5" indent="-342900" algn="l">
              <a:lnSpc>
                <a:spcPct val="100000"/>
              </a:lnSpc>
              <a:spcBef>
                <a:spcPts val="500"/>
              </a:spcBef>
              <a:spcAft>
                <a:spcPts val="0"/>
              </a:spcAft>
              <a:buClr>
                <a:schemeClr val="dk1"/>
              </a:buClr>
              <a:buSzPts val="1800"/>
              <a:buChar char="»"/>
              <a:defRPr/>
            </a:lvl6pPr>
            <a:lvl7pPr marL="3200400" lvl="6" indent="-342900" algn="l">
              <a:lnSpc>
                <a:spcPct val="100000"/>
              </a:lnSpc>
              <a:spcBef>
                <a:spcPts val="360"/>
              </a:spcBef>
              <a:spcAft>
                <a:spcPts val="0"/>
              </a:spcAft>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g24b8f5b13ae_1_58"/>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4" name="Google Shape;24;g24b8f5b13ae_1_58"/>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5" name="Google Shape;25;g24b8f5b13ae_1_58"/>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
        <p:cNvGrpSpPr/>
        <p:nvPr/>
      </p:nvGrpSpPr>
      <p:grpSpPr>
        <a:xfrm>
          <a:off x="0" y="0"/>
          <a:ext cx="0" cy="0"/>
          <a:chOff x="0" y="0"/>
          <a:chExt cx="0" cy="0"/>
        </a:xfrm>
      </p:grpSpPr>
      <p:sp>
        <p:nvSpPr>
          <p:cNvPr id="27" name="Google Shape;27;g24b8f5b13ae_1_122"/>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sp>
        <p:nvSpPr>
          <p:cNvPr id="29" name="Google Shape;29;g24b8f5b13ae_1_278"/>
          <p:cNvSpPr txBox="1">
            <a:spLocks noGrp="1"/>
          </p:cNvSpPr>
          <p:nvPr>
            <p:ph type="title"/>
          </p:nvPr>
        </p:nvSpPr>
        <p:spPr>
          <a:xfrm>
            <a:off x="311700" y="593367"/>
            <a:ext cx="8520600" cy="7635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30" name="Google Shape;30;g24b8f5b13ae_1_278"/>
          <p:cNvSpPr txBox="1">
            <a:spLocks noGrp="1"/>
          </p:cNvSpPr>
          <p:nvPr>
            <p:ph type="body" idx="1"/>
          </p:nvPr>
        </p:nvSpPr>
        <p:spPr>
          <a:xfrm>
            <a:off x="311700" y="1536633"/>
            <a:ext cx="3999900" cy="45552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g24b8f5b13ae_1_278"/>
          <p:cNvSpPr txBox="1">
            <a:spLocks noGrp="1"/>
          </p:cNvSpPr>
          <p:nvPr>
            <p:ph type="body" idx="2"/>
          </p:nvPr>
        </p:nvSpPr>
        <p:spPr>
          <a:xfrm>
            <a:off x="4832400" y="1536633"/>
            <a:ext cx="3999900" cy="45552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2" name="Google Shape;32;g24b8f5b13ae_1_278"/>
          <p:cNvSpPr txBox="1">
            <a:spLocks noGrp="1"/>
          </p:cNvSpPr>
          <p:nvPr>
            <p:ph type="sldNum" idx="12"/>
          </p:nvPr>
        </p:nvSpPr>
        <p:spPr>
          <a:xfrm>
            <a:off x="8472458" y="6217623"/>
            <a:ext cx="548700" cy="5247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539725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5"/>
          <p:cNvSpPr txBox="1"/>
          <p:nvPr/>
        </p:nvSpPr>
        <p:spPr>
          <a:xfrm>
            <a:off x="0" y="457200"/>
            <a:ext cx="9144000" cy="152400"/>
          </a:xfrm>
          <a:prstGeom prst="rect">
            <a:avLst/>
          </a:prstGeom>
          <a:solidFill>
            <a:srgbClr val="D9D9D9">
              <a:alpha val="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D9D9D9"/>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1" name="Google Shape;11;p15"/>
          <p:cNvSpPr txBox="1"/>
          <p:nvPr/>
        </p:nvSpPr>
        <p:spPr>
          <a:xfrm>
            <a:off x="457200" y="6480000"/>
            <a:ext cx="6477000" cy="2286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dirty="0">
                <a:solidFill>
                  <a:schemeClr val="dk1"/>
                </a:solidFill>
                <a:latin typeface="Arial"/>
                <a:ea typeface="Arial"/>
                <a:cs typeface="Arial"/>
                <a:sym typeface="Arial"/>
              </a:rPr>
              <a:t>© 2023. EAL. All rights reserved.</a:t>
            </a:r>
            <a:endParaRPr lang="en-US" sz="1200" b="0" i="0" u="none" strike="noStrike" cap="none" dirty="0">
              <a:solidFill>
                <a:schemeClr val="dk1"/>
              </a:solidFill>
              <a:latin typeface="Times New Roman"/>
              <a:ea typeface="Times New Roman"/>
              <a:cs typeface="Times New Roman"/>
              <a:sym typeface="Times New Roman"/>
            </a:endParaRPr>
          </a:p>
        </p:txBody>
      </p:sp>
      <p:sp>
        <p:nvSpPr>
          <p:cNvPr id="12" name="Google Shape;12;p15"/>
          <p:cNvSpPr txBox="1"/>
          <p:nvPr/>
        </p:nvSpPr>
        <p:spPr>
          <a:xfrm>
            <a:off x="7239000" y="6480000"/>
            <a:ext cx="1447800" cy="228600"/>
          </a:xfrm>
          <a:prstGeom prst="rect">
            <a:avLst/>
          </a:prstGeom>
          <a:noFill/>
          <a:ln>
            <a:noFill/>
          </a:ln>
        </p:spPr>
        <p:txBody>
          <a:bodyPr spcFirstLastPara="1" wrap="square" lIns="0" tIns="0" rIns="0" bIns="0" anchor="t"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900" b="0" i="0" u="none" strike="noStrike" cap="none">
                <a:solidFill>
                  <a:schemeClr val="dk1"/>
                </a:solidFill>
                <a:latin typeface="Arial"/>
                <a:ea typeface="Arial"/>
                <a:cs typeface="Arial"/>
                <a:sym typeface="Arial"/>
              </a:rPr>
              <a:t>‹#›</a:t>
            </a:fld>
            <a:r>
              <a:rPr lang="en-US" sz="900" b="0" i="0" u="none" strike="noStrike" cap="none" dirty="0">
                <a:solidFill>
                  <a:schemeClr val="dk1"/>
                </a:solidFill>
                <a:latin typeface="Arial"/>
                <a:ea typeface="Arial"/>
                <a:cs typeface="Arial"/>
                <a:sym typeface="Arial"/>
              </a:rPr>
              <a:t> of 35</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br>
              <a:rPr lang="en-US" sz="1100" b="0" i="0" u="none" strike="noStrike" cap="none" dirty="0">
                <a:solidFill>
                  <a:schemeClr val="dk1"/>
                </a:solidFill>
                <a:latin typeface="Arial"/>
                <a:ea typeface="Arial"/>
                <a:cs typeface="Arial"/>
                <a:sym typeface="Arial"/>
              </a:rPr>
            </a:b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br>
              <a:rPr lang="en-US" sz="1100" b="0" i="0" u="none" strike="noStrike" cap="none" dirty="0">
                <a:solidFill>
                  <a:schemeClr val="dk1"/>
                </a:solidFill>
                <a:latin typeface="Arial"/>
                <a:ea typeface="Arial"/>
                <a:cs typeface="Arial"/>
                <a:sym typeface="Arial"/>
              </a:rPr>
            </a:br>
            <a:endParaRPr sz="11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chemeClr val="dk1"/>
              </a:solidFill>
              <a:latin typeface="Times New Roman"/>
              <a:ea typeface="Times New Roman"/>
              <a:cs typeface="Times New Roman"/>
              <a:sym typeface="Times New Roman"/>
            </a:endParaRPr>
          </a:p>
        </p:txBody>
      </p:sp>
      <p:sp>
        <p:nvSpPr>
          <p:cNvPr id="13" name="Google Shape;13;p15"/>
          <p:cNvSpPr txBox="1">
            <a:spLocks noGrp="1"/>
          </p:cNvSpPr>
          <p:nvPr>
            <p:ph type="title"/>
          </p:nvPr>
        </p:nvSpPr>
        <p:spPr>
          <a:xfrm>
            <a:off x="457200" y="1008000"/>
            <a:ext cx="8218488" cy="382588"/>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000000"/>
              </a:buClr>
              <a:buSzPts val="1400"/>
              <a:buFont typeface="Arial"/>
              <a:buNone/>
              <a:defRPr sz="2400" b="1" i="0" u="none" strike="noStrike" cap="none">
                <a:solidFill>
                  <a:srgbClr val="0077E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9pPr>
          </a:lstStyle>
          <a:p>
            <a:endParaRPr/>
          </a:p>
        </p:txBody>
      </p:sp>
      <p:sp>
        <p:nvSpPr>
          <p:cNvPr id="14" name="Google Shape;14;p15"/>
          <p:cNvSpPr txBox="1">
            <a:spLocks noGrp="1"/>
          </p:cNvSpPr>
          <p:nvPr>
            <p:ph type="body" idx="1"/>
          </p:nvPr>
        </p:nvSpPr>
        <p:spPr>
          <a:xfrm>
            <a:off x="457200" y="1512000"/>
            <a:ext cx="8229600" cy="4248000"/>
          </a:xfrm>
          <a:prstGeom prst="rect">
            <a:avLst/>
          </a:prstGeom>
          <a:noFill/>
          <a:ln>
            <a:noFill/>
          </a:ln>
        </p:spPr>
        <p:txBody>
          <a:bodyPr spcFirstLastPara="1" wrap="square" lIns="0" tIns="0" rIns="0" bIns="0" anchor="t" anchorCtr="0">
            <a:noAutofit/>
          </a:bodyPr>
          <a:lstStyle>
            <a:lvl1pPr marL="457200" marR="0" lvl="0" indent="-228600" algn="l" rtl="0">
              <a:lnSpc>
                <a:spcPct val="120000"/>
              </a:lnSpc>
              <a:spcBef>
                <a:spcPts val="100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55600" algn="l" rtl="0">
              <a:lnSpc>
                <a:spcPct val="120000"/>
              </a:lnSpc>
              <a:spcBef>
                <a:spcPts val="1000"/>
              </a:spcBef>
              <a:spcAft>
                <a:spcPts val="0"/>
              </a:spcAft>
              <a:buClr>
                <a:srgbClr val="0077E3"/>
              </a:buClr>
              <a:buSzPts val="20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25000"/>
              </a:lnSpc>
              <a:spcBef>
                <a:spcPts val="500"/>
              </a:spcBef>
              <a:spcAft>
                <a:spcPts val="0"/>
              </a:spcAft>
              <a:buClr>
                <a:srgbClr val="000000"/>
              </a:buClr>
              <a:buSzPts val="1400"/>
              <a:buFont typeface="Arial"/>
              <a:buNone/>
              <a:defRPr sz="1600" b="0" i="0" u="none" strike="noStrike" cap="none">
                <a:solidFill>
                  <a:schemeClr val="dk1"/>
                </a:solidFill>
                <a:latin typeface="Arial"/>
                <a:ea typeface="Arial"/>
                <a:cs typeface="Arial"/>
                <a:sym typeface="Arial"/>
              </a:defRPr>
            </a:lvl3pPr>
            <a:lvl4pPr marL="1828800" marR="0" lvl="3" indent="-330200" algn="l" rtl="0">
              <a:lnSpc>
                <a:spcPct val="125000"/>
              </a:lnSpc>
              <a:spcBef>
                <a:spcPts val="500"/>
              </a:spcBef>
              <a:spcAft>
                <a:spcPts val="0"/>
              </a:spcAft>
              <a:buClr>
                <a:srgbClr val="0077E3"/>
              </a:buClr>
              <a:buSzPts val="1600"/>
              <a:buFont typeface="Arial"/>
              <a:buChar char="•"/>
              <a:defRPr sz="1600" b="0" i="0" u="none" strike="noStrike" cap="none">
                <a:solidFill>
                  <a:schemeClr val="dk1"/>
                </a:solidFill>
                <a:latin typeface="Arial"/>
                <a:ea typeface="Arial"/>
                <a:cs typeface="Arial"/>
                <a:sym typeface="Arial"/>
              </a:defRPr>
            </a:lvl4pPr>
            <a:lvl5pPr marL="2286000" marR="0" lvl="4" indent="-330200" algn="l" rtl="0">
              <a:lnSpc>
                <a:spcPct val="125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5pPr>
            <a:lvl6pPr marL="2743200" marR="0" lvl="5" indent="-330200" algn="l" rtl="0">
              <a:lnSpc>
                <a:spcPct val="100000"/>
              </a:lnSpc>
              <a:spcBef>
                <a:spcPts val="50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6pPr>
            <a:lvl7pPr marL="3200400" marR="0" lvl="6" indent="-330200" algn="l" rtl="0">
              <a:lnSpc>
                <a:spcPct val="100000"/>
              </a:lnSpc>
              <a:spcBef>
                <a:spcPts val="320"/>
              </a:spcBef>
              <a:spcAft>
                <a:spcPts val="0"/>
              </a:spcAft>
              <a:buClr>
                <a:srgbClr val="E30613"/>
              </a:buClr>
              <a:buSzPts val="1600"/>
              <a:buFont typeface="Arial"/>
              <a:buChar char="»"/>
              <a:defRPr sz="1600" b="0" i="0" u="none" strike="noStrike" cap="none">
                <a:solidFill>
                  <a:schemeClr val="dk1"/>
                </a:solidFill>
                <a:latin typeface="Arial"/>
                <a:ea typeface="Arial"/>
                <a:cs typeface="Arial"/>
                <a:sym typeface="Arial"/>
              </a:defRPr>
            </a:lvl7pPr>
            <a:lvl8pPr marL="3657600" marR="0" lvl="7" indent="-330200" algn="l" rtl="0">
              <a:lnSpc>
                <a:spcPct val="100000"/>
              </a:lnSpc>
              <a:spcBef>
                <a:spcPts val="320"/>
              </a:spcBef>
              <a:spcAft>
                <a:spcPts val="0"/>
              </a:spcAft>
              <a:buClr>
                <a:schemeClr val="dk1"/>
              </a:buClr>
              <a:buSzPts val="1600"/>
              <a:buFont typeface="Arial"/>
              <a:buChar char="»"/>
              <a:defRPr sz="1600" b="0" i="0" u="none" strike="noStrike" cap="none">
                <a:solidFill>
                  <a:schemeClr val="dk1"/>
                </a:solidFill>
                <a:latin typeface="Arial"/>
                <a:ea typeface="Arial"/>
                <a:cs typeface="Arial"/>
                <a:sym typeface="Arial"/>
              </a:defRPr>
            </a:lvl8pPr>
            <a:lvl9pPr marL="4114800" marR="0" lvl="8" indent="-292100" algn="l" rtl="0">
              <a:lnSpc>
                <a:spcPct val="100000"/>
              </a:lnSpc>
              <a:spcBef>
                <a:spcPts val="200"/>
              </a:spcBef>
              <a:spcAft>
                <a:spcPts val="0"/>
              </a:spcAft>
              <a:buClr>
                <a:schemeClr val="dk1"/>
              </a:buClr>
              <a:buSzPts val="1000"/>
              <a:buFont typeface="Arial"/>
              <a:buChar char="»"/>
              <a:defRPr sz="1000" b="0" i="0" u="none" strike="noStrike" cap="none">
                <a:solidFill>
                  <a:schemeClr val="dk1"/>
                </a:solidFill>
                <a:latin typeface="Arial"/>
                <a:ea typeface="Arial"/>
                <a:cs typeface="Arial"/>
                <a:sym typeface="Arial"/>
              </a:defRPr>
            </a:lvl9pPr>
          </a:lstStyle>
          <a:p>
            <a:endParaRPr/>
          </a:p>
        </p:txBody>
      </p:sp>
      <p:pic>
        <p:nvPicPr>
          <p:cNvPr id="15" name="Google Shape;15;p15" descr="City &amp; Guilds and EAL logo"/>
          <p:cNvPicPr preferRelativeResize="0"/>
          <p:nvPr/>
        </p:nvPicPr>
        <p:blipFill rotWithShape="1">
          <a:blip r:embed="rId7" cstate="email">
            <a:alphaModFix/>
            <a:extLst>
              <a:ext uri="{28A0092B-C50C-407E-A947-70E740481C1C}">
                <a14:useLocalDpi xmlns:a14="http://schemas.microsoft.com/office/drawing/2010/main"/>
              </a:ext>
            </a:extLst>
          </a:blip>
          <a:srcRect/>
          <a:stretch/>
        </p:blipFill>
        <p:spPr>
          <a:xfrm>
            <a:off x="7006987" y="234902"/>
            <a:ext cx="1655999" cy="501635"/>
          </a:xfrm>
          <a:prstGeom prst="rect">
            <a:avLst/>
          </a:prstGeom>
          <a:noFill/>
          <a:ln>
            <a:noFill/>
          </a:ln>
        </p:spPr>
      </p:pic>
      <p:sp>
        <p:nvSpPr>
          <p:cNvPr id="16" name="Google Shape;16;p15"/>
          <p:cNvSpPr/>
          <p:nvPr/>
        </p:nvSpPr>
        <p:spPr>
          <a:xfrm>
            <a:off x="457200" y="257779"/>
            <a:ext cx="6091200" cy="430887"/>
          </a:xfrm>
          <a:prstGeom prst="rect">
            <a:avLst/>
          </a:prstGeom>
          <a:noFill/>
          <a:ln>
            <a:noFill/>
          </a:ln>
        </p:spPr>
        <p:txBody>
          <a:bodyPr spcFirstLastPara="1" wrap="square" lIns="0" tIns="0" rIns="0" bIns="0" anchor="b" anchorCtr="0">
            <a:spAutoFit/>
          </a:bodyPr>
          <a:lstStyle/>
          <a:p>
            <a:pPr marL="0" marR="0" lvl="0" indent="0" algn="l" rtl="0">
              <a:lnSpc>
                <a:spcPct val="100000"/>
              </a:lnSpc>
              <a:spcBef>
                <a:spcPts val="0"/>
              </a:spcBef>
              <a:spcAft>
                <a:spcPts val="0"/>
              </a:spcAft>
              <a:buClr>
                <a:schemeClr val="dk1"/>
              </a:buClr>
              <a:buSzPts val="1400"/>
              <a:buFont typeface="Arial"/>
              <a:buNone/>
            </a:pPr>
            <a:r>
              <a:rPr lang="en-US" sz="1400" b="0" i="0" u="none" strike="noStrike" cap="none" dirty="0">
                <a:solidFill>
                  <a:schemeClr val="dk1"/>
                </a:solidFill>
                <a:latin typeface="Arial"/>
                <a:ea typeface="Arial"/>
                <a:cs typeface="Arial"/>
                <a:sym typeface="Arial"/>
              </a:rPr>
              <a:t>Progression in </a:t>
            </a:r>
            <a:br>
              <a:rPr lang="en-US" sz="1400" b="0" i="0" u="none" strike="noStrike" cap="none" dirty="0">
                <a:solidFill>
                  <a:schemeClr val="dk1"/>
                </a:solidFill>
                <a:latin typeface="Arial"/>
                <a:ea typeface="Arial"/>
                <a:cs typeface="Arial"/>
                <a:sym typeface="Arial"/>
              </a:rPr>
            </a:br>
            <a:r>
              <a:rPr lang="en-US" sz="1400" b="1" i="0" u="none" strike="noStrike" cap="none" dirty="0">
                <a:solidFill>
                  <a:schemeClr val="dk1"/>
                </a:solidFill>
                <a:latin typeface="Arial"/>
                <a:ea typeface="Arial"/>
                <a:cs typeface="Arial"/>
                <a:sym typeface="Arial"/>
              </a:rPr>
              <a:t>Building Services Engineering (Level 2)</a:t>
            </a:r>
            <a:endParaRPr sz="1400" b="0" i="0" u="none" strike="noStrike" cap="none" dirty="0">
              <a:solidFill>
                <a:schemeClr val="dk1"/>
              </a:solidFill>
              <a:latin typeface="Arial"/>
              <a:ea typeface="Arial"/>
              <a:cs typeface="Arial"/>
              <a:sym typeface="Arial"/>
            </a:endParaRPr>
          </a:p>
        </p:txBody>
      </p:sp>
      <p:cxnSp>
        <p:nvCxnSpPr>
          <p:cNvPr id="17" name="Google Shape;17;p15"/>
          <p:cNvCxnSpPr/>
          <p:nvPr/>
        </p:nvCxnSpPr>
        <p:spPr>
          <a:xfrm>
            <a:off x="457200" y="900000"/>
            <a:ext cx="8229600" cy="0"/>
          </a:xfrm>
          <a:prstGeom prst="straightConnector1">
            <a:avLst/>
          </a:prstGeom>
          <a:noFill/>
          <a:ln w="9525" cap="flat" cmpd="sng">
            <a:solidFill>
              <a:srgbClr val="0077E3"/>
            </a:solidFill>
            <a:prstDash val="solid"/>
            <a:round/>
            <a:headEnd type="none" w="sm" len="sm"/>
            <a:tailEnd type="none" w="sm" len="sm"/>
          </a:ln>
        </p:spPr>
      </p:cxnSp>
      <p:pic>
        <p:nvPicPr>
          <p:cNvPr id="18" name="Google Shape;18;p15"/>
          <p:cNvPicPr preferRelativeResize="0"/>
          <p:nvPr/>
        </p:nvPicPr>
        <p:blipFill rotWithShape="1">
          <a:blip r:embed="rId8" cstate="email">
            <a:alphaModFix/>
            <a:extLst>
              <a:ext uri="{28A0092B-C50C-407E-A947-70E740481C1C}">
                <a14:useLocalDpi xmlns:a14="http://schemas.microsoft.com/office/drawing/2010/main"/>
              </a:ext>
            </a:extLst>
          </a:blip>
          <a:srcRect/>
          <a:stretch/>
        </p:blipFill>
        <p:spPr>
          <a:xfrm>
            <a:off x="0" y="5868000"/>
            <a:ext cx="9144000" cy="54799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8" Type="http://schemas.openxmlformats.org/officeDocument/2006/relationships/hyperlink" Target="https://www.designingbuildings.co.uk/wiki/Clay" TargetMode="External"/><Relationship Id="rId13" Type="http://schemas.openxmlformats.org/officeDocument/2006/relationships/hyperlink" Target="https://www.designingbuildings.co.uk/wiki/Bitumen" TargetMode="External"/><Relationship Id="rId3" Type="http://schemas.openxmlformats.org/officeDocument/2006/relationships/hyperlink" Target="https://www.designingbuildings.co.uk/wiki/Binder" TargetMode="External"/><Relationship Id="rId7" Type="http://schemas.openxmlformats.org/officeDocument/2006/relationships/hyperlink" Target="https://www.designingbuildings.co.uk/wiki/Construction" TargetMode="External"/><Relationship Id="rId12" Type="http://schemas.openxmlformats.org/officeDocument/2006/relationships/hyperlink" Target="https://www.designingbuildings.co.uk/wiki/Concrete" TargetMode="External"/><Relationship Id="rId2" Type="http://schemas.openxmlformats.org/officeDocument/2006/relationships/notesSlide" Target="../notesSlides/notesSlide14.xml"/><Relationship Id="rId16" Type="http://schemas.openxmlformats.org/officeDocument/2006/relationships/hyperlink" Target="https://www.designingbuildings.co.uk/wiki/Brick" TargetMode="External"/><Relationship Id="rId1" Type="http://schemas.openxmlformats.org/officeDocument/2006/relationships/slideLayout" Target="../slideLayouts/slideLayout4.xml"/><Relationship Id="rId6" Type="http://schemas.openxmlformats.org/officeDocument/2006/relationships/hyperlink" Target="https://www.designingbuildings.co.uk/wiki/Structural" TargetMode="External"/><Relationship Id="rId11" Type="http://schemas.openxmlformats.org/officeDocument/2006/relationships/hyperlink" Target="https://www.designingbuildings.co.uk/wiki/Cement" TargetMode="External"/><Relationship Id="rId5" Type="http://schemas.openxmlformats.org/officeDocument/2006/relationships/hyperlink" Target="https://www.designingbuildings.co.uk/wiki/Form" TargetMode="External"/><Relationship Id="rId15" Type="http://schemas.openxmlformats.org/officeDocument/2006/relationships/hyperlink" Target="https://www.designingbuildings.co.uk/wiki/Pavement" TargetMode="External"/><Relationship Id="rId10" Type="http://schemas.openxmlformats.org/officeDocument/2006/relationships/hyperlink" Target="https://www.designingbuildings.co.uk/wiki/Common" TargetMode="External"/><Relationship Id="rId4" Type="http://schemas.openxmlformats.org/officeDocument/2006/relationships/hyperlink" Target="https://www.designingbuildings.co.uk/wiki/Materials" TargetMode="External"/><Relationship Id="rId9" Type="http://schemas.openxmlformats.org/officeDocument/2006/relationships/hyperlink" Target="https://www.designingbuildings.co.uk/wiki/Daub" TargetMode="External"/><Relationship Id="rId14" Type="http://schemas.openxmlformats.org/officeDocument/2006/relationships/hyperlink" Target="https://www.designingbuildings.co.uk/wiki/Asphalt"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hyperlink" Target="https://www.arktek.co.uk/what-solid-wall-insulation/" TargetMode="Externa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26.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53.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2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5.jpeg"/></Relationships>
</file>

<file path=ppt/slides/_rels/slide2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57.jpeg"/></Relationships>
</file>

<file path=ppt/slides/_rels/slide29.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5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63.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65.png"/></Relationships>
</file>

<file path=ppt/slides/_rels/slide37.xml.rels><?xml version="1.0" encoding="UTF-8" standalone="yes"?>
<Relationships xmlns="http://schemas.openxmlformats.org/package/2006/relationships"><Relationship Id="rId3" Type="http://schemas.openxmlformats.org/officeDocument/2006/relationships/hyperlink" Target="https://www.wrasapprovals.co.uk/" TargetMode="External"/><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8.xml"/><Relationship Id="rId1" Type="http://schemas.openxmlformats.org/officeDocument/2006/relationships/slideLayout" Target="../slideLayouts/slideLayout5.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39.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73.jpeg"/></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75.png"/></Relationships>
</file>

<file path=ppt/slides/_rels/slide42.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6"/>
        <p:cNvGrpSpPr/>
        <p:nvPr/>
      </p:nvGrpSpPr>
      <p:grpSpPr>
        <a:xfrm>
          <a:off x="0" y="0"/>
          <a:ext cx="0" cy="0"/>
          <a:chOff x="0" y="0"/>
          <a:chExt cx="0" cy="0"/>
        </a:xfrm>
      </p:grpSpPr>
      <p:sp>
        <p:nvSpPr>
          <p:cNvPr id="37" name="Google Shape;37;p1"/>
          <p:cNvSpPr txBox="1">
            <a:spLocks noGrp="1"/>
          </p:cNvSpPr>
          <p:nvPr>
            <p:ph type="body" idx="4294967295"/>
          </p:nvPr>
        </p:nvSpPr>
        <p:spPr>
          <a:xfrm>
            <a:off x="457200" y="1371600"/>
            <a:ext cx="8229600" cy="4754563"/>
          </a:xfrm>
          <a:prstGeom prst="rect">
            <a:avLst/>
          </a:prstGeom>
          <a:noFill/>
          <a:ln>
            <a:noFill/>
          </a:ln>
        </p:spPr>
        <p:txBody>
          <a:bodyPr spcFirstLastPara="1" wrap="square" lIns="0" tIns="0" rIns="0" bIns="0" anchor="t" anchorCtr="0">
            <a:noAutofit/>
          </a:bodyPr>
          <a:lstStyle/>
          <a:p>
            <a:pPr marL="0" lvl="0" indent="0" algn="l" rtl="0">
              <a:lnSpc>
                <a:spcPct val="120000"/>
              </a:lnSpc>
              <a:spcBef>
                <a:spcPts val="0"/>
              </a:spcBef>
              <a:spcAft>
                <a:spcPts val="0"/>
              </a:spcAft>
              <a:buSzPts val="1400"/>
              <a:buNone/>
            </a:pPr>
            <a:endParaRPr b="1" dirty="0"/>
          </a:p>
          <a:p>
            <a:pPr marL="0" lvl="0" indent="0" algn="l" rtl="0">
              <a:lnSpc>
                <a:spcPct val="120000"/>
              </a:lnSpc>
              <a:spcBef>
                <a:spcPts val="2000"/>
              </a:spcBef>
              <a:spcAft>
                <a:spcPts val="0"/>
              </a:spcAft>
              <a:buSzPts val="1400"/>
              <a:buNone/>
            </a:pPr>
            <a:endParaRPr b="1" dirty="0"/>
          </a:p>
          <a:p>
            <a:pPr marL="0" lvl="0" indent="0" algn="ctr" rtl="0">
              <a:lnSpc>
                <a:spcPct val="36363"/>
              </a:lnSpc>
              <a:spcBef>
                <a:spcPts val="2000"/>
              </a:spcBef>
              <a:spcAft>
                <a:spcPts val="0"/>
              </a:spcAft>
              <a:buSzPts val="1400"/>
              <a:buNone/>
            </a:pPr>
            <a:r>
              <a:rPr lang="en-US" sz="6600" dirty="0">
                <a:solidFill>
                  <a:schemeClr val="lt1"/>
                </a:solidFill>
              </a:rPr>
              <a:t>PowerPoint presentation</a:t>
            </a:r>
            <a:endParaRPr dirty="0"/>
          </a:p>
        </p:txBody>
      </p:sp>
      <p:sp>
        <p:nvSpPr>
          <p:cNvPr id="38" name="Google Shape;38;p1"/>
          <p:cNvSpPr txBox="1"/>
          <p:nvPr/>
        </p:nvSpPr>
        <p:spPr>
          <a:xfrm>
            <a:off x="571500" y="2182368"/>
            <a:ext cx="8001000" cy="738664"/>
          </a:xfrm>
          <a:prstGeom prst="rect">
            <a:avLst/>
          </a:prstGeom>
          <a:solidFill>
            <a:schemeClr val="lt1"/>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dirty="0">
                <a:solidFill>
                  <a:schemeClr val="dk1"/>
                </a:solidFill>
                <a:latin typeface="Arial"/>
                <a:ea typeface="Arial"/>
                <a:cs typeface="Arial"/>
                <a:sym typeface="Arial"/>
              </a:rPr>
              <a:t>Unit 202: Changing practices over time</a:t>
            </a:r>
            <a:endParaRPr sz="1400" b="0" i="0" u="none" strike="noStrike" cap="none" dirty="0">
              <a:solidFill>
                <a:srgbClr val="000000"/>
              </a:solidFill>
              <a:latin typeface="Arial"/>
              <a:ea typeface="Arial"/>
              <a:cs typeface="Arial"/>
              <a:sym typeface="Arial"/>
            </a:endParaRPr>
          </a:p>
        </p:txBody>
      </p:sp>
      <p:sp>
        <p:nvSpPr>
          <p:cNvPr id="5" name="TextBox 4">
            <a:extLst>
              <a:ext uri="{FF2B5EF4-FFF2-40B4-BE49-F238E27FC236}">
                <a16:creationId xmlns:a16="http://schemas.microsoft.com/office/drawing/2014/main" id="{A24BF770-F03E-1D4D-BF10-2032FDCF116D}"/>
              </a:ext>
            </a:extLst>
          </p:cNvPr>
          <p:cNvSpPr txBox="1"/>
          <p:nvPr/>
        </p:nvSpPr>
        <p:spPr>
          <a:xfrm>
            <a:off x="457200" y="3275112"/>
            <a:ext cx="8001000" cy="830997"/>
          </a:xfrm>
          <a:prstGeom prst="rect">
            <a:avLst/>
          </a:prstGeom>
          <a:noFill/>
        </p:spPr>
        <p:txBody>
          <a:bodyPr wrap="square">
            <a:spAutoFit/>
          </a:bodyPr>
          <a:lstStyle/>
          <a:p>
            <a:r>
              <a:rPr kumimoji="0" lang="en-GB" sz="2400" b="1" i="0" u="none" strike="noStrike" kern="0" cap="none" spc="0" normalizeH="0" baseline="0" noProof="0" dirty="0">
                <a:ln>
                  <a:noFill/>
                </a:ln>
                <a:solidFill>
                  <a:srgbClr val="0077E3"/>
                </a:solidFill>
                <a:effectLst/>
                <a:uLnTx/>
                <a:uFillTx/>
                <a:latin typeface="Arial"/>
                <a:ea typeface="ＭＳ Ｐゴシック"/>
                <a:cs typeface="Arial"/>
              </a:rPr>
              <a:t>PowerPoint 1: Know the changes in construction methods over time</a:t>
            </a:r>
            <a:endParaRPr lang="en-GB" sz="2400" b="1" dirty="0">
              <a:solidFill>
                <a:srgbClr val="0070C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7" name="Picture 6">
            <a:extLst>
              <a:ext uri="{FF2B5EF4-FFF2-40B4-BE49-F238E27FC236}">
                <a16:creationId xmlns:a16="http://schemas.microsoft.com/office/drawing/2014/main" id="{DEF38216-920C-8E4C-FF03-F82E63FE0DB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22190" y="1566197"/>
            <a:ext cx="1935144" cy="1290096"/>
          </a:xfrm>
          <a:prstGeom prst="rect">
            <a:avLst/>
          </a:prstGeom>
        </p:spPr>
      </p:pic>
      <p:sp>
        <p:nvSpPr>
          <p:cNvPr id="135" name="Google Shape;135;g25428405376_0_0"/>
          <p:cNvSpPr txBox="1">
            <a:spLocks noGrp="1"/>
          </p:cNvSpPr>
          <p:nvPr>
            <p:ph type="title"/>
          </p:nvPr>
        </p:nvSpPr>
        <p:spPr>
          <a:xfrm>
            <a:off x="311700" y="848025"/>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Local building materials in older buildings</a:t>
            </a:r>
            <a:endParaRPr dirty="0"/>
          </a:p>
        </p:txBody>
      </p:sp>
      <p:sp>
        <p:nvSpPr>
          <p:cNvPr id="136" name="Google Shape;136;g25428405376_0_0"/>
          <p:cNvSpPr txBox="1">
            <a:spLocks noGrp="1"/>
          </p:cNvSpPr>
          <p:nvPr>
            <p:ph type="body" idx="1"/>
          </p:nvPr>
        </p:nvSpPr>
        <p:spPr>
          <a:xfrm>
            <a:off x="311700" y="1356975"/>
            <a:ext cx="1943700" cy="4302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b="1" dirty="0"/>
              <a:t>Limestone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r>
              <a:rPr lang="en-US" sz="1800" b="1" dirty="0"/>
              <a:t>Sandstone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r>
              <a:rPr lang="en-US" sz="1800" b="1" dirty="0"/>
              <a:t>Slate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endParaRPr lang="en-US" sz="400" b="1" dirty="0"/>
          </a:p>
          <a:p>
            <a:pPr marL="0" lvl="0" indent="0" algn="l" rtl="0">
              <a:lnSpc>
                <a:spcPct val="115000"/>
              </a:lnSpc>
              <a:spcBef>
                <a:spcPts val="1200"/>
              </a:spcBef>
              <a:spcAft>
                <a:spcPts val="0"/>
              </a:spcAft>
              <a:buSzPts val="1800"/>
              <a:buNone/>
            </a:pPr>
            <a:r>
              <a:rPr lang="en-US" sz="1800" b="1" dirty="0"/>
              <a:t>Granite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1200"/>
              </a:spcAft>
              <a:buSzPts val="1800"/>
              <a:buNone/>
            </a:pPr>
            <a:endParaRPr sz="1800" b="1" dirty="0"/>
          </a:p>
        </p:txBody>
      </p:sp>
      <p:sp>
        <p:nvSpPr>
          <p:cNvPr id="137" name="Google Shape;137;g25428405376_0_0"/>
          <p:cNvSpPr txBox="1">
            <a:spLocks noGrp="1"/>
          </p:cNvSpPr>
          <p:nvPr>
            <p:ph type="body" idx="1"/>
          </p:nvPr>
        </p:nvSpPr>
        <p:spPr>
          <a:xfrm>
            <a:off x="1881850" y="1356975"/>
            <a:ext cx="2690150" cy="4440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dirty="0"/>
              <a:t>South Yorkshire / Derbyshire</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endParaRPr lang="en-GB" sz="100" dirty="0"/>
          </a:p>
          <a:p>
            <a:pPr marL="0" lvl="0" indent="0" algn="l" rtl="0">
              <a:lnSpc>
                <a:spcPct val="115000"/>
              </a:lnSpc>
              <a:spcBef>
                <a:spcPts val="1200"/>
              </a:spcBef>
              <a:spcAft>
                <a:spcPts val="0"/>
              </a:spcAft>
              <a:buSzPts val="1800"/>
              <a:buNone/>
            </a:pPr>
            <a:r>
              <a:rPr lang="en-US" sz="1800" dirty="0"/>
              <a:t>Wales, West of Scotland</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r>
              <a:rPr lang="en-US" sz="1800" dirty="0"/>
              <a:t>Wales (thinnest slates), Cornwall</a:t>
            </a:r>
            <a:endParaRPr sz="1800" dirty="0"/>
          </a:p>
          <a:p>
            <a:pPr marL="0" lvl="0" indent="0" algn="l" rtl="0">
              <a:lnSpc>
                <a:spcPct val="115000"/>
              </a:lnSpc>
              <a:spcBef>
                <a:spcPts val="1200"/>
              </a:spcBef>
              <a:spcAft>
                <a:spcPts val="0"/>
              </a:spcAft>
              <a:buSzPts val="1800"/>
              <a:buNone/>
            </a:pPr>
            <a:endParaRPr lang="en-US" sz="1000" dirty="0"/>
          </a:p>
          <a:p>
            <a:pPr marL="0" lvl="0" indent="0" algn="l" rtl="0">
              <a:lnSpc>
                <a:spcPct val="115000"/>
              </a:lnSpc>
              <a:spcBef>
                <a:spcPts val="1200"/>
              </a:spcBef>
              <a:spcAft>
                <a:spcPts val="0"/>
              </a:spcAft>
              <a:buSzPts val="1800"/>
              <a:buNone/>
            </a:pPr>
            <a:r>
              <a:rPr lang="en-US" sz="1800" dirty="0"/>
              <a:t>Scotland, Wales (radon is an issue)</a:t>
            </a:r>
            <a:endParaRPr sz="1800" dirty="0"/>
          </a:p>
          <a:p>
            <a:pPr marL="0" lvl="0" indent="0" algn="l" rtl="0">
              <a:lnSpc>
                <a:spcPct val="115000"/>
              </a:lnSpc>
              <a:spcBef>
                <a:spcPts val="1200"/>
              </a:spcBef>
              <a:spcAft>
                <a:spcPts val="1200"/>
              </a:spcAft>
              <a:buSzPts val="1800"/>
              <a:buNone/>
            </a:pPr>
            <a:endParaRPr sz="1800" dirty="0"/>
          </a:p>
        </p:txBody>
      </p:sp>
      <p:pic>
        <p:nvPicPr>
          <p:cNvPr id="3" name="Picture 2">
            <a:extLst>
              <a:ext uri="{FF2B5EF4-FFF2-40B4-BE49-F238E27FC236}">
                <a16:creationId xmlns:a16="http://schemas.microsoft.com/office/drawing/2014/main" id="{C3129827-91CA-8DEA-1F97-0A397FDBF6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47910" y="2556564"/>
            <a:ext cx="1892190" cy="1235546"/>
          </a:xfrm>
          <a:prstGeom prst="rect">
            <a:avLst/>
          </a:prstGeom>
        </p:spPr>
      </p:pic>
      <p:pic>
        <p:nvPicPr>
          <p:cNvPr id="5" name="Picture 4">
            <a:extLst>
              <a:ext uri="{FF2B5EF4-FFF2-40B4-BE49-F238E27FC236}">
                <a16:creationId xmlns:a16="http://schemas.microsoft.com/office/drawing/2014/main" id="{28449007-1920-10D7-A71A-3630731E92F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07524" y="4698454"/>
            <a:ext cx="1932575" cy="1290096"/>
          </a:xfrm>
          <a:prstGeom prst="rect">
            <a:avLst/>
          </a:prstGeom>
        </p:spPr>
      </p:pic>
      <p:pic>
        <p:nvPicPr>
          <p:cNvPr id="4" name="Picture 3">
            <a:extLst>
              <a:ext uri="{FF2B5EF4-FFF2-40B4-BE49-F238E27FC236}">
                <a16:creationId xmlns:a16="http://schemas.microsoft.com/office/drawing/2014/main" id="{267521E9-4163-03A6-387A-10676641325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22190" y="3701980"/>
            <a:ext cx="1935144" cy="129009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25428405376_0_7"/>
          <p:cNvSpPr txBox="1">
            <a:spLocks noGrp="1"/>
          </p:cNvSpPr>
          <p:nvPr>
            <p:ph type="title"/>
          </p:nvPr>
        </p:nvSpPr>
        <p:spPr>
          <a:xfrm>
            <a:off x="311700" y="871015"/>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Local building materials in older buildings</a:t>
            </a:r>
            <a:endParaRPr dirty="0"/>
          </a:p>
        </p:txBody>
      </p:sp>
      <p:sp>
        <p:nvSpPr>
          <p:cNvPr id="145" name="Google Shape;145;g25428405376_0_7"/>
          <p:cNvSpPr txBox="1">
            <a:spLocks noGrp="1"/>
          </p:cNvSpPr>
          <p:nvPr>
            <p:ph type="body" idx="1"/>
          </p:nvPr>
        </p:nvSpPr>
        <p:spPr>
          <a:xfrm>
            <a:off x="311700" y="1356975"/>
            <a:ext cx="1943700" cy="4302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b="1" dirty="0"/>
              <a:t>Chalk</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endParaRPr lang="en-US" sz="1100" b="1" dirty="0"/>
          </a:p>
          <a:p>
            <a:pPr marL="0" lvl="0" indent="0" algn="l" rtl="0">
              <a:lnSpc>
                <a:spcPct val="115000"/>
              </a:lnSpc>
              <a:spcBef>
                <a:spcPts val="1200"/>
              </a:spcBef>
              <a:spcAft>
                <a:spcPts val="0"/>
              </a:spcAft>
              <a:buSzPts val="1800"/>
              <a:buNone/>
            </a:pPr>
            <a:endParaRPr sz="1600" b="1" dirty="0"/>
          </a:p>
          <a:p>
            <a:pPr marL="0" lvl="0" indent="0" algn="l" rtl="0">
              <a:lnSpc>
                <a:spcPct val="115000"/>
              </a:lnSpc>
              <a:spcBef>
                <a:spcPts val="1200"/>
              </a:spcBef>
              <a:spcAft>
                <a:spcPts val="0"/>
              </a:spcAft>
              <a:buSzPts val="1800"/>
              <a:buNone/>
            </a:pPr>
            <a:r>
              <a:rPr lang="en-US" sz="1800" b="1" dirty="0"/>
              <a:t>Marble</a:t>
            </a: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0"/>
              </a:spcAft>
              <a:buSzPts val="1800"/>
              <a:buNone/>
            </a:pPr>
            <a:endParaRPr sz="1800" b="1" dirty="0"/>
          </a:p>
          <a:p>
            <a:pPr marL="0" lvl="0" indent="0" algn="l" rtl="0">
              <a:lnSpc>
                <a:spcPct val="115000"/>
              </a:lnSpc>
              <a:spcBef>
                <a:spcPts val="1200"/>
              </a:spcBef>
              <a:spcAft>
                <a:spcPts val="1200"/>
              </a:spcAft>
              <a:buSzPts val="1800"/>
              <a:buNone/>
            </a:pPr>
            <a:r>
              <a:rPr lang="en-US" sz="1800" b="1" dirty="0"/>
              <a:t>Flint</a:t>
            </a:r>
            <a:endParaRPr sz="1800" b="1" dirty="0"/>
          </a:p>
        </p:txBody>
      </p:sp>
      <p:sp>
        <p:nvSpPr>
          <p:cNvPr id="146" name="Google Shape;146;g25428405376_0_7"/>
          <p:cNvSpPr txBox="1">
            <a:spLocks noGrp="1"/>
          </p:cNvSpPr>
          <p:nvPr>
            <p:ph type="body" idx="1"/>
          </p:nvPr>
        </p:nvSpPr>
        <p:spPr>
          <a:xfrm>
            <a:off x="1881850" y="1356975"/>
            <a:ext cx="2510410" cy="4440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dirty="0"/>
              <a:t>North and South Downs</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r>
              <a:rPr lang="en-US" sz="1800" dirty="0"/>
              <a:t>Iona and Connemara</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1200"/>
              </a:spcAft>
              <a:buSzPts val="1800"/>
              <a:buNone/>
            </a:pPr>
            <a:r>
              <a:rPr lang="en-US" sz="1800" dirty="0"/>
              <a:t>Norfolk, Suffolk. Found in chalk as nodules</a:t>
            </a:r>
            <a:endParaRPr sz="1800" dirty="0"/>
          </a:p>
        </p:txBody>
      </p:sp>
      <p:pic>
        <p:nvPicPr>
          <p:cNvPr id="2" name="Picture 1">
            <a:extLst>
              <a:ext uri="{FF2B5EF4-FFF2-40B4-BE49-F238E27FC236}">
                <a16:creationId xmlns:a16="http://schemas.microsoft.com/office/drawing/2014/main" id="{CF8CE65A-CC7A-EA1E-69A9-E9FD277CBB3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68500" y="4201563"/>
            <a:ext cx="2624249" cy="1749499"/>
          </a:xfrm>
          <a:prstGeom prst="rect">
            <a:avLst/>
          </a:prstGeom>
        </p:spPr>
      </p:pic>
      <p:pic>
        <p:nvPicPr>
          <p:cNvPr id="3" name="Picture 2">
            <a:extLst>
              <a:ext uri="{FF2B5EF4-FFF2-40B4-BE49-F238E27FC236}">
                <a16:creationId xmlns:a16="http://schemas.microsoft.com/office/drawing/2014/main" id="{855377EF-52CD-6CCF-09D6-D494DAB81BA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16760" y="2629781"/>
            <a:ext cx="2510410" cy="1757287"/>
          </a:xfrm>
          <a:prstGeom prst="rect">
            <a:avLst/>
          </a:prstGeom>
        </p:spPr>
      </p:pic>
      <p:pic>
        <p:nvPicPr>
          <p:cNvPr id="4" name="Picture 3">
            <a:extLst>
              <a:ext uri="{FF2B5EF4-FFF2-40B4-BE49-F238E27FC236}">
                <a16:creationId xmlns:a16="http://schemas.microsoft.com/office/drawing/2014/main" id="{37FD696E-F321-DBE0-1F4D-753ECE60209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34777" y="1367386"/>
            <a:ext cx="2149094" cy="143272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g24b8f5b13ae_1_224"/>
          <p:cNvSpPr txBox="1">
            <a:spLocks noGrp="1"/>
          </p:cNvSpPr>
          <p:nvPr>
            <p:ph type="title"/>
          </p:nvPr>
        </p:nvSpPr>
        <p:spPr>
          <a:xfrm>
            <a:off x="311700" y="977433"/>
            <a:ext cx="8520600" cy="5592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dirty="0"/>
              <a:t>Early high-status buildings </a:t>
            </a:r>
            <a:endParaRPr dirty="0"/>
          </a:p>
        </p:txBody>
      </p:sp>
      <p:sp>
        <p:nvSpPr>
          <p:cNvPr id="155" name="Google Shape;155;g24b8f5b13ae_1_224"/>
          <p:cNvSpPr txBox="1">
            <a:spLocks noGrp="1"/>
          </p:cNvSpPr>
          <p:nvPr>
            <p:ph type="body" idx="1"/>
          </p:nvPr>
        </p:nvSpPr>
        <p:spPr>
          <a:xfrm>
            <a:off x="311700" y="1536633"/>
            <a:ext cx="3807900" cy="45552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400"/>
              <a:buNone/>
            </a:pPr>
            <a:r>
              <a:rPr lang="en-US" sz="2000" dirty="0"/>
              <a:t>Before the industrial revolution, some people who could afford the high cost of transport could construct their buildings with materials from around the country.</a:t>
            </a:r>
            <a:endParaRPr sz="2000" dirty="0"/>
          </a:p>
        </p:txBody>
      </p:sp>
      <p:pic>
        <p:nvPicPr>
          <p:cNvPr id="2" name="Picture 1">
            <a:extLst>
              <a:ext uri="{FF2B5EF4-FFF2-40B4-BE49-F238E27FC236}">
                <a16:creationId xmlns:a16="http://schemas.microsoft.com/office/drawing/2014/main" id="{C5F916E9-EF2C-3D46-8D2D-8B2928B01C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4076" y="3588066"/>
            <a:ext cx="2708649" cy="2160747"/>
          </a:xfrm>
          <a:prstGeom prst="rect">
            <a:avLst/>
          </a:prstGeom>
        </p:spPr>
      </p:pic>
      <p:pic>
        <p:nvPicPr>
          <p:cNvPr id="3" name="Picture 2">
            <a:extLst>
              <a:ext uri="{FF2B5EF4-FFF2-40B4-BE49-F238E27FC236}">
                <a16:creationId xmlns:a16="http://schemas.microsoft.com/office/drawing/2014/main" id="{6729BD80-CC02-9FEE-F49B-47628C49F6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70595" y="1741421"/>
            <a:ext cx="3793835" cy="284570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g24b8f5b13ae_1_283"/>
          <p:cNvSpPr txBox="1">
            <a:spLocks noGrp="1"/>
          </p:cNvSpPr>
          <p:nvPr>
            <p:ph type="title"/>
          </p:nvPr>
        </p:nvSpPr>
        <p:spPr>
          <a:xfrm>
            <a:off x="311700" y="870900"/>
            <a:ext cx="53103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ct val="45832"/>
              <a:buFont typeface="Arial"/>
              <a:buNone/>
            </a:pPr>
            <a:r>
              <a:rPr lang="en-GB" dirty="0"/>
              <a:t>Transportation of materials</a:t>
            </a:r>
            <a:endParaRPr dirty="0"/>
          </a:p>
          <a:p>
            <a:pPr marL="0" lvl="0" indent="0" algn="l" rtl="0">
              <a:lnSpc>
                <a:spcPct val="100000"/>
              </a:lnSpc>
              <a:spcBef>
                <a:spcPts val="0"/>
              </a:spcBef>
              <a:spcAft>
                <a:spcPts val="0"/>
              </a:spcAft>
              <a:buSzPct val="129629"/>
              <a:buNone/>
            </a:pPr>
            <a:endParaRPr dirty="0"/>
          </a:p>
        </p:txBody>
      </p:sp>
      <p:sp>
        <p:nvSpPr>
          <p:cNvPr id="165" name="Google Shape;165;g24b8f5b13ae_1_283"/>
          <p:cNvSpPr txBox="1">
            <a:spLocks noGrp="1"/>
          </p:cNvSpPr>
          <p:nvPr>
            <p:ph type="body" idx="1"/>
          </p:nvPr>
        </p:nvSpPr>
        <p:spPr>
          <a:xfrm>
            <a:off x="311700" y="1328326"/>
            <a:ext cx="8514900" cy="43671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US" sz="2000" dirty="0"/>
              <a:t>As canals and railways were built during the industrial revolution, more buildings were built using materials from further afield. These included schools, factories and bigger houses for the middle classes.</a:t>
            </a:r>
            <a:endParaRPr sz="2000" dirty="0"/>
          </a:p>
          <a:p>
            <a:pPr marL="0" lvl="0" indent="0" algn="l" rtl="0">
              <a:lnSpc>
                <a:spcPct val="115000"/>
              </a:lnSpc>
              <a:spcBef>
                <a:spcPts val="0"/>
              </a:spcBef>
              <a:spcAft>
                <a:spcPts val="0"/>
              </a:spcAft>
              <a:buSzPts val="1400"/>
              <a:buNone/>
            </a:pPr>
            <a:r>
              <a:rPr lang="en-US" sz="2000" dirty="0"/>
              <a:t>During this time, bricks were used more frequently as they required less skill to lay than stone and could be transported more easily.</a:t>
            </a:r>
            <a:endParaRPr sz="2000" dirty="0"/>
          </a:p>
          <a:p>
            <a:pPr marL="0" lvl="0" indent="0" algn="l" rtl="0">
              <a:lnSpc>
                <a:spcPct val="115000"/>
              </a:lnSpc>
              <a:spcBef>
                <a:spcPts val="0"/>
              </a:spcBef>
              <a:spcAft>
                <a:spcPts val="1200"/>
              </a:spcAft>
              <a:buSzPts val="1400"/>
              <a:buNone/>
            </a:pPr>
            <a:endParaRPr sz="1200" dirty="0"/>
          </a:p>
        </p:txBody>
      </p:sp>
      <p:pic>
        <p:nvPicPr>
          <p:cNvPr id="2" name="Picture 1">
            <a:extLst>
              <a:ext uri="{FF2B5EF4-FFF2-40B4-BE49-F238E27FC236}">
                <a16:creationId xmlns:a16="http://schemas.microsoft.com/office/drawing/2014/main" id="{8D57A037-F0F4-2E51-F3EF-B2FA93B2AF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3670" y="3673456"/>
            <a:ext cx="2643180" cy="1758624"/>
          </a:xfrm>
          <a:prstGeom prst="rect">
            <a:avLst/>
          </a:prstGeom>
        </p:spPr>
      </p:pic>
      <p:pic>
        <p:nvPicPr>
          <p:cNvPr id="3" name="Picture 2">
            <a:extLst>
              <a:ext uri="{FF2B5EF4-FFF2-40B4-BE49-F238E27FC236}">
                <a16:creationId xmlns:a16="http://schemas.microsoft.com/office/drawing/2014/main" id="{6F28FAB1-9001-E783-5102-A43E82F9660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05959" y="4068841"/>
            <a:ext cx="2944052" cy="1962909"/>
          </a:xfrm>
          <a:prstGeom prst="rect">
            <a:avLst/>
          </a:prstGeom>
        </p:spPr>
      </p:pic>
      <p:pic>
        <p:nvPicPr>
          <p:cNvPr id="4" name="Picture 3">
            <a:extLst>
              <a:ext uri="{FF2B5EF4-FFF2-40B4-BE49-F238E27FC236}">
                <a16:creationId xmlns:a16="http://schemas.microsoft.com/office/drawing/2014/main" id="{3ACD9FBF-0E36-A204-15D7-D9E7B34E0D0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50124" y="3673456"/>
            <a:ext cx="2643180" cy="176212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24b8f5b13ae_1_501"/>
          <p:cNvSpPr txBox="1">
            <a:spLocks noGrp="1"/>
          </p:cNvSpPr>
          <p:nvPr>
            <p:ph type="title"/>
          </p:nvPr>
        </p:nvSpPr>
        <p:spPr>
          <a:xfrm>
            <a:off x="311700" y="885158"/>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Binding agents</a:t>
            </a:r>
            <a:endParaRPr dirty="0"/>
          </a:p>
        </p:txBody>
      </p:sp>
      <p:sp>
        <p:nvSpPr>
          <p:cNvPr id="174" name="Google Shape;174;g24b8f5b13ae_1_501"/>
          <p:cNvSpPr txBox="1"/>
          <p:nvPr/>
        </p:nvSpPr>
        <p:spPr>
          <a:xfrm>
            <a:off x="311700" y="1100018"/>
            <a:ext cx="8454300" cy="5904150"/>
          </a:xfrm>
          <a:prstGeom prst="rect">
            <a:avLst/>
          </a:prstGeom>
          <a:noFill/>
          <a:ln>
            <a:noFill/>
          </a:ln>
        </p:spPr>
        <p:txBody>
          <a:bodyPr spcFirstLastPara="1" wrap="square" lIns="91425" tIns="91425" rIns="91425" bIns="91425" anchor="t" anchorCtr="0">
            <a:spAutoFit/>
          </a:bodyPr>
          <a:lstStyle/>
          <a:p>
            <a:pPr>
              <a:lnSpc>
                <a:spcPct val="165000"/>
              </a:lnSpc>
              <a:spcBef>
                <a:spcPts val="1000"/>
              </a:spcBef>
              <a:buSzPts val="2000"/>
            </a:pPr>
            <a:r>
              <a:rPr lang="en-US" sz="1800" b="0" i="0" u="none" strike="noStrike" cap="none" dirty="0">
                <a:solidFill>
                  <a:schemeClr val="tx1"/>
                </a:solidFill>
                <a:highlight>
                  <a:srgbClr val="FFFFFF"/>
                </a:highlight>
                <a:latin typeface="Arial"/>
                <a:ea typeface="Arial"/>
                <a:cs typeface="Arial"/>
                <a:sym typeface="Arial"/>
              </a:rPr>
              <a:t>A binding agent, or </a:t>
            </a:r>
            <a:r>
              <a:rPr lang="en-US" sz="1800" b="0" i="0" u="none" strike="noStrike" cap="none" dirty="0">
                <a:solidFill>
                  <a:schemeClr val="tx1"/>
                </a:solidFill>
                <a:highlight>
                  <a:srgbClr val="FFFFFF"/>
                </a:highlight>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binder</a:t>
            </a:r>
            <a:r>
              <a:rPr lang="en-US" sz="1800" b="0" i="0" u="none" strike="noStrike" cap="none" dirty="0">
                <a:solidFill>
                  <a:schemeClr val="tx1"/>
                </a:solidFill>
                <a:highlight>
                  <a:srgbClr val="FFFFFF"/>
                </a:highlight>
                <a:latin typeface="Arial"/>
                <a:ea typeface="Arial"/>
                <a:cs typeface="Arial"/>
                <a:sym typeface="Arial"/>
              </a:rPr>
              <a:t>, is a </a:t>
            </a:r>
            <a:r>
              <a:rPr lang="en-US" sz="1800" b="0" i="0" u="none" strike="noStrike" cap="none" dirty="0">
                <a:solidFill>
                  <a:schemeClr val="tx1"/>
                </a:solidFill>
                <a:highlight>
                  <a:srgbClr val="FFFFFF"/>
                </a:highlight>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material</a:t>
            </a:r>
            <a:r>
              <a:rPr lang="en-US" sz="1800" b="0" i="0" u="none" strike="noStrike" cap="none" dirty="0">
                <a:solidFill>
                  <a:schemeClr val="tx1"/>
                </a:solidFill>
                <a:highlight>
                  <a:srgbClr val="FFFFFF"/>
                </a:highlight>
                <a:latin typeface="Arial"/>
                <a:ea typeface="Arial"/>
                <a:cs typeface="Arial"/>
                <a:sym typeface="Arial"/>
              </a:rPr>
              <a:t> used to </a:t>
            </a:r>
            <a:r>
              <a:rPr lang="en-US" sz="1800" b="0" i="0" u="none" strike="noStrike" cap="none" dirty="0">
                <a:solidFill>
                  <a:schemeClr val="tx1"/>
                </a:solidFill>
                <a:highlight>
                  <a:srgbClr val="FFFFFF"/>
                </a:highlight>
                <a:uFill>
                  <a:noFill/>
                </a:uFill>
                <a:latin typeface="Arial"/>
                <a:ea typeface="Arial"/>
                <a:cs typeface="Arial"/>
                <a:sym typeface="Arial"/>
                <a:hlinkClick r:id="rId5">
                  <a:extLst>
                    <a:ext uri="{A12FA001-AC4F-418D-AE19-62706E023703}">
                      <ahyp:hlinkClr xmlns:ahyp="http://schemas.microsoft.com/office/drawing/2018/hyperlinkcolor" val="tx"/>
                    </a:ext>
                  </a:extLst>
                </a:hlinkClick>
              </a:rPr>
              <a:t>form</a:t>
            </a:r>
            <a:r>
              <a:rPr lang="en-US" sz="1800" b="0" i="0" u="none" strike="noStrike" cap="none" dirty="0">
                <a:solidFill>
                  <a:schemeClr val="tx1"/>
                </a:solidFill>
                <a:highlight>
                  <a:srgbClr val="FFFFFF"/>
                </a:highlight>
                <a:latin typeface="Arial"/>
                <a:ea typeface="Arial"/>
                <a:cs typeface="Arial"/>
                <a:sym typeface="Arial"/>
              </a:rPr>
              <a:t> </a:t>
            </a:r>
            <a:r>
              <a:rPr lang="en-US" sz="1800" b="0" i="0" u="none" strike="noStrike" cap="none" dirty="0">
                <a:solidFill>
                  <a:schemeClr val="tx1"/>
                </a:solidFill>
                <a:highlight>
                  <a:srgbClr val="FFFFFF"/>
                </a:highlight>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materials</a:t>
            </a:r>
            <a:r>
              <a:rPr lang="en-US" sz="1800" b="0" i="0" u="none" strike="noStrike" cap="none" dirty="0">
                <a:solidFill>
                  <a:schemeClr val="tx1"/>
                </a:solidFill>
                <a:highlight>
                  <a:srgbClr val="FFFFFF"/>
                </a:highlight>
                <a:latin typeface="Arial"/>
                <a:ea typeface="Arial"/>
                <a:cs typeface="Arial"/>
                <a:sym typeface="Arial"/>
              </a:rPr>
              <a:t> into a cohesive whole as a means of providing </a:t>
            </a:r>
            <a:r>
              <a:rPr lang="en-US" sz="1800" b="0" i="0" u="none" strike="noStrike" cap="none" dirty="0">
                <a:solidFill>
                  <a:schemeClr val="tx1"/>
                </a:solidFill>
                <a:highlight>
                  <a:srgbClr val="FFFFFF"/>
                </a:highlight>
                <a:uFill>
                  <a:noFill/>
                </a:uFill>
                <a:latin typeface="Arial"/>
                <a:ea typeface="Arial"/>
                <a:cs typeface="Arial"/>
                <a:sym typeface="Arial"/>
                <a:hlinkClick r:id="rId6">
                  <a:extLst>
                    <a:ext uri="{A12FA001-AC4F-418D-AE19-62706E023703}">
                      <ahyp:hlinkClr xmlns:ahyp="http://schemas.microsoft.com/office/drawing/2018/hyperlinkcolor" val="tx"/>
                    </a:ext>
                  </a:extLst>
                </a:hlinkClick>
              </a:rPr>
              <a:t>structural</a:t>
            </a:r>
            <a:r>
              <a:rPr lang="en-US" sz="1800" b="0" i="0" u="none" strike="noStrike" cap="none" dirty="0">
                <a:solidFill>
                  <a:schemeClr val="tx1"/>
                </a:solidFill>
                <a:highlight>
                  <a:srgbClr val="FFFFFF"/>
                </a:highlight>
                <a:latin typeface="Arial"/>
                <a:ea typeface="Arial"/>
                <a:cs typeface="Arial"/>
                <a:sym typeface="Arial"/>
              </a:rPr>
              <a:t> stability. Binding agents harden chemically or mechanically</a:t>
            </a:r>
            <a:r>
              <a:rPr lang="en-US" sz="1800" dirty="0">
                <a:solidFill>
                  <a:schemeClr val="tx1"/>
                </a:solidFill>
                <a:highlight>
                  <a:srgbClr val="FFFFFF"/>
                </a:highlight>
              </a:rPr>
              <a:t>. Binding agents have been commonly used in </a:t>
            </a:r>
            <a:r>
              <a:rPr lang="en-US" sz="1800" dirty="0">
                <a:solidFill>
                  <a:schemeClr val="tx1"/>
                </a:solidFill>
                <a:highlight>
                  <a:srgbClr val="FFFFFF"/>
                </a:highlight>
                <a:uFill>
                  <a:noFill/>
                </a:uFill>
                <a:hlinkClick r:id="rId7">
                  <a:extLst>
                    <a:ext uri="{A12FA001-AC4F-418D-AE19-62706E023703}">
                      <ahyp:hlinkClr xmlns:ahyp="http://schemas.microsoft.com/office/drawing/2018/hyperlinkcolor" val="tx"/>
                    </a:ext>
                  </a:extLst>
                </a:hlinkClick>
              </a:rPr>
              <a:t>construction</a:t>
            </a:r>
            <a:r>
              <a:rPr lang="en-US" sz="1800" dirty="0">
                <a:solidFill>
                  <a:schemeClr val="tx1"/>
                </a:solidFill>
                <a:highlight>
                  <a:srgbClr val="FFFFFF"/>
                </a:highlight>
              </a:rPr>
              <a:t> for a very long time, for example, the use of straw and natural </a:t>
            </a:r>
            <a:r>
              <a:rPr lang="en-US" sz="1800" dirty="0" err="1">
                <a:solidFill>
                  <a:schemeClr val="tx1"/>
                </a:solidFill>
                <a:highlight>
                  <a:srgbClr val="FFFFFF"/>
                </a:highlight>
              </a:rPr>
              <a:t>fibres</a:t>
            </a:r>
            <a:r>
              <a:rPr lang="en-US" sz="1800" dirty="0">
                <a:solidFill>
                  <a:schemeClr val="tx1"/>
                </a:solidFill>
                <a:highlight>
                  <a:srgbClr val="FFFFFF"/>
                </a:highlight>
              </a:rPr>
              <a:t> to strengthen </a:t>
            </a:r>
            <a:r>
              <a:rPr lang="en-US" sz="1800" dirty="0">
                <a:solidFill>
                  <a:schemeClr val="tx1"/>
                </a:solidFill>
                <a:highlight>
                  <a:srgbClr val="FFFFFF"/>
                </a:highlight>
                <a:uFill>
                  <a:noFill/>
                </a:uFill>
                <a:hlinkClick r:id="rId8">
                  <a:extLst>
                    <a:ext uri="{A12FA001-AC4F-418D-AE19-62706E023703}">
                      <ahyp:hlinkClr xmlns:ahyp="http://schemas.microsoft.com/office/drawing/2018/hyperlinkcolor" val="tx"/>
                    </a:ext>
                  </a:extLst>
                </a:hlinkClick>
              </a:rPr>
              <a:t>clay</a:t>
            </a:r>
            <a:r>
              <a:rPr lang="en-US" sz="1800" dirty="0">
                <a:solidFill>
                  <a:schemeClr val="tx1"/>
                </a:solidFill>
                <a:highlight>
                  <a:srgbClr val="FFFFFF"/>
                </a:highlight>
              </a:rPr>
              <a:t> in wattle-and-</a:t>
            </a:r>
            <a:r>
              <a:rPr lang="en-US" sz="1800" dirty="0">
                <a:solidFill>
                  <a:schemeClr val="tx1"/>
                </a:solidFill>
                <a:highlight>
                  <a:srgbClr val="FFFFFF"/>
                </a:highlight>
                <a:uFill>
                  <a:noFill/>
                </a:uFill>
                <a:hlinkClick r:id="rId9">
                  <a:extLst>
                    <a:ext uri="{A12FA001-AC4F-418D-AE19-62706E023703}">
                      <ahyp:hlinkClr xmlns:ahyp="http://schemas.microsoft.com/office/drawing/2018/hyperlinkcolor" val="tx"/>
                    </a:ext>
                  </a:extLst>
                </a:hlinkClick>
              </a:rPr>
              <a:t>daub</a:t>
            </a:r>
            <a:r>
              <a:rPr lang="en-US" sz="1800" dirty="0">
                <a:solidFill>
                  <a:schemeClr val="tx1"/>
                </a:solidFill>
                <a:highlight>
                  <a:srgbClr val="FFFFFF"/>
                </a:highlight>
              </a:rPr>
              <a:t> </a:t>
            </a:r>
            <a:r>
              <a:rPr lang="en-US" sz="1800" dirty="0">
                <a:solidFill>
                  <a:schemeClr val="tx1"/>
                </a:solidFill>
                <a:highlight>
                  <a:srgbClr val="FFFFFF"/>
                </a:highlight>
                <a:uFill>
                  <a:noFill/>
                </a:uFill>
                <a:hlinkClick r:id="rId7">
                  <a:extLst>
                    <a:ext uri="{A12FA001-AC4F-418D-AE19-62706E023703}">
                      <ahyp:hlinkClr xmlns:ahyp="http://schemas.microsoft.com/office/drawing/2018/hyperlinkcolor" val="tx"/>
                    </a:ext>
                  </a:extLst>
                </a:hlinkClick>
              </a:rPr>
              <a:t>construction</a:t>
            </a:r>
            <a:r>
              <a:rPr lang="en-US" sz="1800" dirty="0">
                <a:solidFill>
                  <a:schemeClr val="tx1"/>
                </a:solidFill>
                <a:highlight>
                  <a:srgbClr val="FFFFFF"/>
                </a:highlight>
              </a:rPr>
              <a:t>. </a:t>
            </a:r>
            <a:endParaRPr sz="1800" b="0" i="0" u="none" strike="noStrike" cap="none" dirty="0">
              <a:solidFill>
                <a:schemeClr val="tx1"/>
              </a:solidFill>
              <a:highlight>
                <a:srgbClr val="FFFFFF"/>
              </a:highlight>
              <a:latin typeface="Arial"/>
              <a:ea typeface="Arial"/>
              <a:cs typeface="Arial"/>
              <a:sym typeface="Arial"/>
            </a:endParaRPr>
          </a:p>
          <a:p>
            <a:pPr>
              <a:lnSpc>
                <a:spcPct val="165000"/>
              </a:lnSpc>
              <a:spcBef>
                <a:spcPts val="1000"/>
              </a:spcBef>
              <a:spcAft>
                <a:spcPts val="1000"/>
              </a:spcAft>
              <a:buSzPts val="2000"/>
            </a:pPr>
            <a:r>
              <a:rPr lang="en-US" sz="1800" b="0" i="0" u="none" strike="noStrike" cap="none" dirty="0">
                <a:solidFill>
                  <a:schemeClr val="tx1"/>
                </a:solidFill>
                <a:highlight>
                  <a:srgbClr val="FFFFFF"/>
                </a:highlight>
                <a:latin typeface="Arial"/>
                <a:ea typeface="Arial"/>
                <a:cs typeface="Arial"/>
                <a:sym typeface="Arial"/>
              </a:rPr>
              <a:t>Lime is a binding agent commonly used before the widespread introduction of </a:t>
            </a:r>
            <a:r>
              <a:rPr lang="en-US" sz="1800" dirty="0">
                <a:solidFill>
                  <a:schemeClr val="tx1"/>
                </a:solidFill>
                <a:highlight>
                  <a:srgbClr val="FFFFFF"/>
                </a:highlight>
              </a:rPr>
              <a:t>P</a:t>
            </a:r>
            <a:r>
              <a:rPr lang="en-US" sz="1800" b="0" i="0" u="none" strike="noStrike" cap="none" dirty="0">
                <a:solidFill>
                  <a:schemeClr val="tx1"/>
                </a:solidFill>
                <a:highlight>
                  <a:srgbClr val="FFFFFF"/>
                </a:highlight>
                <a:latin typeface="Arial"/>
                <a:ea typeface="Arial"/>
                <a:cs typeface="Arial"/>
                <a:sym typeface="Arial"/>
              </a:rPr>
              <a:t>ortland cement that was manufactured in large quantities in </a:t>
            </a:r>
            <a:r>
              <a:rPr lang="en-US" sz="1800" dirty="0">
                <a:solidFill>
                  <a:schemeClr val="tx1"/>
                </a:solidFill>
                <a:highlight>
                  <a:srgbClr val="FFFFFF"/>
                </a:highlight>
              </a:rPr>
              <a:t>1824. A very </a:t>
            </a:r>
            <a:r>
              <a:rPr lang="en-US" sz="1800" dirty="0">
                <a:solidFill>
                  <a:schemeClr val="tx1"/>
                </a:solidFill>
                <a:highlight>
                  <a:srgbClr val="FFFFFF"/>
                </a:highlight>
                <a:uFill>
                  <a:noFill/>
                </a:uFill>
                <a:hlinkClick r:id="rId10">
                  <a:extLst>
                    <a:ext uri="{A12FA001-AC4F-418D-AE19-62706E023703}">
                      <ahyp:hlinkClr xmlns:ahyp="http://schemas.microsoft.com/office/drawing/2018/hyperlinkcolor" val="tx"/>
                    </a:ext>
                  </a:extLst>
                </a:hlinkClick>
              </a:rPr>
              <a:t>common</a:t>
            </a:r>
            <a:r>
              <a:rPr lang="en-US" sz="1800" dirty="0">
                <a:solidFill>
                  <a:schemeClr val="tx1"/>
                </a:solidFill>
                <a:highlight>
                  <a:srgbClr val="FFFFFF"/>
                </a:highlight>
              </a:rPr>
              <a:t> binding agent used in contemporary </a:t>
            </a:r>
            <a:r>
              <a:rPr lang="en-US" sz="1800" dirty="0">
                <a:solidFill>
                  <a:schemeClr val="tx1"/>
                </a:solidFill>
                <a:highlight>
                  <a:srgbClr val="FFFFFF"/>
                </a:highlight>
                <a:uFill>
                  <a:noFill/>
                </a:uFill>
                <a:hlinkClick r:id="rId7">
                  <a:extLst>
                    <a:ext uri="{A12FA001-AC4F-418D-AE19-62706E023703}">
                      <ahyp:hlinkClr xmlns:ahyp="http://schemas.microsoft.com/office/drawing/2018/hyperlinkcolor" val="tx"/>
                    </a:ext>
                  </a:extLst>
                </a:hlinkClick>
              </a:rPr>
              <a:t>construction</a:t>
            </a:r>
            <a:r>
              <a:rPr lang="en-US" sz="1800" dirty="0">
                <a:solidFill>
                  <a:schemeClr val="tx1"/>
                </a:solidFill>
                <a:highlight>
                  <a:srgbClr val="FFFFFF"/>
                </a:highlight>
              </a:rPr>
              <a:t> is </a:t>
            </a:r>
            <a:r>
              <a:rPr lang="en-US" sz="1800" dirty="0">
                <a:solidFill>
                  <a:schemeClr val="tx1"/>
                </a:solidFill>
                <a:highlight>
                  <a:srgbClr val="FFFFFF"/>
                </a:highlight>
                <a:uFill>
                  <a:noFill/>
                </a:uFill>
                <a:hlinkClick r:id="rId11">
                  <a:extLst>
                    <a:ext uri="{A12FA001-AC4F-418D-AE19-62706E023703}">
                      <ahyp:hlinkClr xmlns:ahyp="http://schemas.microsoft.com/office/drawing/2018/hyperlinkcolor" val="tx"/>
                    </a:ext>
                  </a:extLst>
                </a:hlinkClick>
              </a:rPr>
              <a:t>cement</a:t>
            </a:r>
            <a:r>
              <a:rPr lang="en-US" sz="1800" dirty="0">
                <a:solidFill>
                  <a:schemeClr val="tx1"/>
                </a:solidFill>
                <a:highlight>
                  <a:srgbClr val="FFFFFF"/>
                </a:highlight>
              </a:rPr>
              <a:t>, which is used to make </a:t>
            </a:r>
            <a:r>
              <a:rPr lang="en-US" sz="1800" dirty="0">
                <a:solidFill>
                  <a:schemeClr val="tx1"/>
                </a:solidFill>
                <a:highlight>
                  <a:srgbClr val="FFFFFF"/>
                </a:highlight>
                <a:uFill>
                  <a:noFill/>
                </a:uFill>
                <a:hlinkClick r:id="rId12">
                  <a:extLst>
                    <a:ext uri="{A12FA001-AC4F-418D-AE19-62706E023703}">
                      <ahyp:hlinkClr xmlns:ahyp="http://schemas.microsoft.com/office/drawing/2018/hyperlinkcolor" val="tx"/>
                    </a:ext>
                  </a:extLst>
                </a:hlinkClick>
              </a:rPr>
              <a:t>concrete</a:t>
            </a:r>
            <a:r>
              <a:rPr lang="en-US" sz="1800" dirty="0">
                <a:solidFill>
                  <a:schemeClr val="tx1"/>
                </a:solidFill>
                <a:highlight>
                  <a:srgbClr val="FFFFFF"/>
                </a:highlight>
              </a:rPr>
              <a:t>. Other </a:t>
            </a:r>
            <a:r>
              <a:rPr lang="en-US" sz="1800" dirty="0">
                <a:solidFill>
                  <a:schemeClr val="tx1"/>
                </a:solidFill>
                <a:highlight>
                  <a:srgbClr val="FFFFFF"/>
                </a:highlight>
                <a:uFill>
                  <a:noFill/>
                </a:uFill>
                <a:hlinkClick r:id="rId10">
                  <a:extLst>
                    <a:ext uri="{A12FA001-AC4F-418D-AE19-62706E023703}">
                      <ahyp:hlinkClr xmlns:ahyp="http://schemas.microsoft.com/office/drawing/2018/hyperlinkcolor" val="tx"/>
                    </a:ext>
                  </a:extLst>
                </a:hlinkClick>
              </a:rPr>
              <a:t>common</a:t>
            </a:r>
            <a:r>
              <a:rPr lang="en-US" sz="1800" dirty="0">
                <a:solidFill>
                  <a:schemeClr val="tx1"/>
                </a:solidFill>
                <a:highlight>
                  <a:srgbClr val="FFFFFF"/>
                </a:highlight>
              </a:rPr>
              <a:t> examples include </a:t>
            </a:r>
            <a:r>
              <a:rPr lang="en-US" sz="1800" dirty="0">
                <a:solidFill>
                  <a:schemeClr val="tx1"/>
                </a:solidFill>
                <a:highlight>
                  <a:srgbClr val="FFFFFF"/>
                </a:highlight>
                <a:uFill>
                  <a:noFill/>
                </a:uFill>
                <a:hlinkClick r:id="rId13">
                  <a:extLst>
                    <a:ext uri="{A12FA001-AC4F-418D-AE19-62706E023703}">
                      <ahyp:hlinkClr xmlns:ahyp="http://schemas.microsoft.com/office/drawing/2018/hyperlinkcolor" val="tx"/>
                    </a:ext>
                  </a:extLst>
                </a:hlinkClick>
              </a:rPr>
              <a:t>bitumen</a:t>
            </a:r>
            <a:r>
              <a:rPr lang="en-US" sz="1800" dirty="0">
                <a:solidFill>
                  <a:schemeClr val="tx1"/>
                </a:solidFill>
                <a:highlight>
                  <a:srgbClr val="FFFFFF"/>
                </a:highlight>
              </a:rPr>
              <a:t> </a:t>
            </a:r>
            <a:r>
              <a:rPr lang="en-US" sz="1800" dirty="0">
                <a:solidFill>
                  <a:schemeClr val="tx1"/>
                </a:solidFill>
                <a:highlight>
                  <a:srgbClr val="FFFFFF"/>
                </a:highlight>
                <a:uFill>
                  <a:noFill/>
                </a:uFill>
                <a:hlinkClick r:id="rId3">
                  <a:extLst>
                    <a:ext uri="{A12FA001-AC4F-418D-AE19-62706E023703}">
                      <ahyp:hlinkClr xmlns:ahyp="http://schemas.microsoft.com/office/drawing/2018/hyperlinkcolor" val="tx"/>
                    </a:ext>
                  </a:extLst>
                </a:hlinkClick>
              </a:rPr>
              <a:t>binder</a:t>
            </a:r>
            <a:r>
              <a:rPr lang="en-US" sz="1800" dirty="0">
                <a:solidFill>
                  <a:schemeClr val="tx1"/>
                </a:solidFill>
                <a:highlight>
                  <a:srgbClr val="FFFFFF"/>
                </a:highlight>
                <a:uFill>
                  <a:noFill/>
                </a:uFill>
              </a:rPr>
              <a:t>,</a:t>
            </a:r>
            <a:r>
              <a:rPr lang="en-US" sz="1800" dirty="0">
                <a:solidFill>
                  <a:schemeClr val="tx1"/>
                </a:solidFill>
                <a:highlight>
                  <a:srgbClr val="FFFFFF"/>
                </a:highlight>
              </a:rPr>
              <a:t> which is used for </a:t>
            </a:r>
            <a:r>
              <a:rPr lang="en-US" sz="1800" dirty="0">
                <a:solidFill>
                  <a:schemeClr val="tx1"/>
                </a:solidFill>
                <a:highlight>
                  <a:srgbClr val="FFFFFF"/>
                </a:highlight>
                <a:uFill>
                  <a:noFill/>
                </a:uFill>
                <a:hlinkClick r:id="rId14">
                  <a:extLst>
                    <a:ext uri="{A12FA001-AC4F-418D-AE19-62706E023703}">
                      <ahyp:hlinkClr xmlns:ahyp="http://schemas.microsoft.com/office/drawing/2018/hyperlinkcolor" val="tx"/>
                    </a:ext>
                  </a:extLst>
                </a:hlinkClick>
              </a:rPr>
              <a:t>asphalt</a:t>
            </a:r>
            <a:r>
              <a:rPr lang="en-US" sz="1800" dirty="0">
                <a:solidFill>
                  <a:schemeClr val="tx1"/>
                </a:solidFill>
                <a:highlight>
                  <a:srgbClr val="FFFFFF"/>
                </a:highlight>
              </a:rPr>
              <a:t> </a:t>
            </a:r>
            <a:r>
              <a:rPr lang="en-US" sz="1800" dirty="0">
                <a:solidFill>
                  <a:schemeClr val="tx1"/>
                </a:solidFill>
                <a:highlight>
                  <a:srgbClr val="FFFFFF"/>
                </a:highlight>
                <a:uFill>
                  <a:noFill/>
                </a:uFill>
                <a:hlinkClick r:id="rId15">
                  <a:extLst>
                    <a:ext uri="{A12FA001-AC4F-418D-AE19-62706E023703}">
                      <ahyp:hlinkClr xmlns:ahyp="http://schemas.microsoft.com/office/drawing/2018/hyperlinkcolor" val="tx"/>
                    </a:ext>
                  </a:extLst>
                </a:hlinkClick>
              </a:rPr>
              <a:t>pavements</a:t>
            </a:r>
            <a:r>
              <a:rPr lang="en-US" sz="1800" dirty="0">
                <a:solidFill>
                  <a:schemeClr val="tx1"/>
                </a:solidFill>
                <a:highlight>
                  <a:srgbClr val="FFFFFF"/>
                </a:highlight>
              </a:rPr>
              <a:t> and </a:t>
            </a:r>
            <a:r>
              <a:rPr lang="en-US" sz="1800" dirty="0">
                <a:solidFill>
                  <a:schemeClr val="tx1"/>
                </a:solidFill>
                <a:highlight>
                  <a:srgbClr val="FFFFFF"/>
                </a:highlight>
                <a:uFill>
                  <a:noFill/>
                </a:uFill>
                <a:hlinkClick r:id="rId8">
                  <a:extLst>
                    <a:ext uri="{A12FA001-AC4F-418D-AE19-62706E023703}">
                      <ahyp:hlinkClr xmlns:ahyp="http://schemas.microsoft.com/office/drawing/2018/hyperlinkcolor" val="tx"/>
                    </a:ext>
                  </a:extLst>
                </a:hlinkClick>
              </a:rPr>
              <a:t>clay</a:t>
            </a:r>
            <a:r>
              <a:rPr lang="en-US" sz="1800" dirty="0">
                <a:solidFill>
                  <a:schemeClr val="tx1"/>
                </a:solidFill>
                <a:highlight>
                  <a:srgbClr val="FFFFFF"/>
                </a:highlight>
                <a:uFill>
                  <a:noFill/>
                </a:uFill>
              </a:rPr>
              <a:t> which is used</a:t>
            </a:r>
            <a:r>
              <a:rPr lang="en-US" sz="1800" dirty="0">
                <a:solidFill>
                  <a:schemeClr val="tx1"/>
                </a:solidFill>
                <a:highlight>
                  <a:srgbClr val="FFFFFF"/>
                </a:highlight>
              </a:rPr>
              <a:t> for binding </a:t>
            </a:r>
            <a:r>
              <a:rPr lang="en-US" sz="1800" dirty="0">
                <a:solidFill>
                  <a:schemeClr val="tx1"/>
                </a:solidFill>
                <a:highlight>
                  <a:srgbClr val="FFFFFF"/>
                </a:highlight>
                <a:uFill>
                  <a:noFill/>
                </a:uFill>
                <a:hlinkClick r:id="rId16">
                  <a:extLst>
                    <a:ext uri="{A12FA001-AC4F-418D-AE19-62706E023703}">
                      <ahyp:hlinkClr xmlns:ahyp="http://schemas.microsoft.com/office/drawing/2018/hyperlinkcolor" val="tx"/>
                    </a:ext>
                  </a:extLst>
                </a:hlinkClick>
              </a:rPr>
              <a:t>bricks</a:t>
            </a:r>
            <a:r>
              <a:rPr lang="en-US" sz="1800" dirty="0">
                <a:solidFill>
                  <a:schemeClr val="tx1"/>
                </a:solidFill>
                <a:highlight>
                  <a:srgbClr val="FFFFFF"/>
                </a:highlight>
              </a:rPr>
              <a:t> and tiles.</a:t>
            </a:r>
          </a:p>
          <a:p>
            <a:pPr marL="0" marR="0" lvl="0" indent="0" algn="l" rtl="0">
              <a:lnSpc>
                <a:spcPct val="165000"/>
              </a:lnSpc>
              <a:spcBef>
                <a:spcPts val="1000"/>
              </a:spcBef>
              <a:spcAft>
                <a:spcPts val="1000"/>
              </a:spcAft>
              <a:buClr>
                <a:srgbClr val="000000"/>
              </a:buClr>
              <a:buSzPts val="2000"/>
              <a:buFont typeface="Arial"/>
              <a:buNone/>
            </a:pPr>
            <a:endParaRPr lang="en-US" sz="2000" b="0" i="0" u="none" strike="noStrike" cap="none" dirty="0">
              <a:solidFill>
                <a:schemeClr val="tx1"/>
              </a:solidFill>
              <a:highlight>
                <a:srgbClr val="FFFFFF"/>
              </a:highlight>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g24b8f5b13ae_1_397"/>
          <p:cNvSpPr txBox="1">
            <a:spLocks noGrp="1"/>
          </p:cNvSpPr>
          <p:nvPr>
            <p:ph type="title"/>
          </p:nvPr>
        </p:nvSpPr>
        <p:spPr>
          <a:xfrm>
            <a:off x="311700" y="821658"/>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Lime mortars, plaster and renders</a:t>
            </a:r>
            <a:endParaRPr dirty="0"/>
          </a:p>
        </p:txBody>
      </p:sp>
      <p:sp>
        <p:nvSpPr>
          <p:cNvPr id="181" name="Google Shape;181;g24b8f5b13ae_1_397"/>
          <p:cNvSpPr txBox="1">
            <a:spLocks noGrp="1"/>
          </p:cNvSpPr>
          <p:nvPr>
            <p:ph type="body" idx="1"/>
          </p:nvPr>
        </p:nvSpPr>
        <p:spPr>
          <a:xfrm>
            <a:off x="313331" y="1069525"/>
            <a:ext cx="5901228" cy="50349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514"/>
              <a:buNone/>
            </a:pPr>
            <a:r>
              <a:rPr lang="en-US" sz="1900" dirty="0">
                <a:latin typeface="+mn-lt"/>
              </a:rPr>
              <a:t>Before cement-based mortars and plasters increased in use after the second world war, lime mortars and plasters were used. Lime mortar remains more flexible than cement-based mortar and is ideal for brick and stonework.</a:t>
            </a:r>
            <a:endParaRPr sz="1900" dirty="0">
              <a:latin typeface="+mn-lt"/>
            </a:endParaRPr>
          </a:p>
          <a:p>
            <a:pPr marL="0" lvl="0" indent="0" algn="l" rtl="0">
              <a:lnSpc>
                <a:spcPct val="115000"/>
              </a:lnSpc>
              <a:spcBef>
                <a:spcPts val="1200"/>
              </a:spcBef>
              <a:spcAft>
                <a:spcPts val="0"/>
              </a:spcAft>
              <a:buSzPts val="1514"/>
              <a:buNone/>
            </a:pPr>
            <a:r>
              <a:rPr lang="en-US" sz="1900" dirty="0"/>
              <a:t>Lime plasters and renders are permeable (breathable) so allow water vapour to escape through non-cavity walls to prevent damp.</a:t>
            </a:r>
            <a:endParaRPr sz="1900" dirty="0"/>
          </a:p>
          <a:p>
            <a:pPr marL="0" lvl="0" indent="0" algn="l" rtl="0">
              <a:lnSpc>
                <a:spcPct val="115000"/>
              </a:lnSpc>
              <a:spcBef>
                <a:spcPts val="1200"/>
              </a:spcBef>
              <a:spcAft>
                <a:spcPts val="0"/>
              </a:spcAft>
              <a:buSzPts val="1514"/>
              <a:buNone/>
            </a:pPr>
            <a:r>
              <a:rPr lang="en-US" sz="1900" dirty="0"/>
              <a:t>Lime products are also easily removed from brick and stone, allowing the stone to be reused when the building is no longer required. Lime mortar is also softer which can be good, but this also means it wears away over time, especially with acid rain.</a:t>
            </a:r>
            <a:endParaRPr sz="1900" dirty="0"/>
          </a:p>
        </p:txBody>
      </p:sp>
      <p:pic>
        <p:nvPicPr>
          <p:cNvPr id="2" name="Picture 1">
            <a:extLst>
              <a:ext uri="{FF2B5EF4-FFF2-40B4-BE49-F238E27FC236}">
                <a16:creationId xmlns:a16="http://schemas.microsoft.com/office/drawing/2014/main" id="{C4BA1584-7985-9BFB-8C51-361AFCE7EAD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14559" y="1787305"/>
            <a:ext cx="2462543" cy="1641695"/>
          </a:xfrm>
          <a:prstGeom prst="rect">
            <a:avLst/>
          </a:prstGeom>
        </p:spPr>
      </p:pic>
      <p:pic>
        <p:nvPicPr>
          <p:cNvPr id="3" name="Picture 2">
            <a:extLst>
              <a:ext uri="{FF2B5EF4-FFF2-40B4-BE49-F238E27FC236}">
                <a16:creationId xmlns:a16="http://schemas.microsoft.com/office/drawing/2014/main" id="{918CCAF1-FC99-444F-D63D-F7555107F78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75215" y="4443309"/>
            <a:ext cx="2341229" cy="1432389"/>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g24b8f5b13ae_1_560"/>
          <p:cNvSpPr txBox="1">
            <a:spLocks noGrp="1"/>
          </p:cNvSpPr>
          <p:nvPr>
            <p:ph type="title"/>
          </p:nvPr>
        </p:nvSpPr>
        <p:spPr>
          <a:xfrm>
            <a:off x="311700" y="964892"/>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Bricks</a:t>
            </a:r>
            <a:endParaRPr dirty="0"/>
          </a:p>
        </p:txBody>
      </p:sp>
      <p:sp>
        <p:nvSpPr>
          <p:cNvPr id="196" name="Google Shape;196;g24b8f5b13ae_1_560"/>
          <p:cNvSpPr txBox="1">
            <a:spLocks noGrp="1"/>
          </p:cNvSpPr>
          <p:nvPr>
            <p:ph type="body" idx="1"/>
          </p:nvPr>
        </p:nvSpPr>
        <p:spPr>
          <a:xfrm>
            <a:off x="311700" y="1636094"/>
            <a:ext cx="3999900" cy="60735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1200"/>
              </a:spcBef>
              <a:spcAft>
                <a:spcPts val="0"/>
              </a:spcAft>
              <a:buSzPts val="1400"/>
              <a:buNone/>
            </a:pPr>
            <a:r>
              <a:rPr lang="en-US" sz="2000" dirty="0"/>
              <a:t>Bricks used to be made by hand but are now mostly made in large, modern factories.</a:t>
            </a:r>
            <a:endParaRPr sz="2000" dirty="0"/>
          </a:p>
          <a:p>
            <a:pPr marL="0" lvl="0" indent="0" algn="l" rtl="0">
              <a:lnSpc>
                <a:spcPct val="115000"/>
              </a:lnSpc>
              <a:spcBef>
                <a:spcPts val="1200"/>
              </a:spcBef>
              <a:spcAft>
                <a:spcPts val="0"/>
              </a:spcAft>
              <a:buSzPts val="1400"/>
              <a:buNone/>
            </a:pPr>
            <a:r>
              <a:rPr lang="en-US" sz="2000" dirty="0"/>
              <a:t>Older handmade bricks could be of different sizes.</a:t>
            </a:r>
            <a:endParaRPr sz="2000" dirty="0"/>
          </a:p>
          <a:p>
            <a:pPr marL="0" lvl="0" indent="0" algn="l" rtl="0">
              <a:lnSpc>
                <a:spcPct val="115000"/>
              </a:lnSpc>
              <a:spcBef>
                <a:spcPts val="1200"/>
              </a:spcBef>
              <a:spcAft>
                <a:spcPts val="1200"/>
              </a:spcAft>
              <a:buSzPts val="1400"/>
              <a:buNone/>
            </a:pPr>
            <a:r>
              <a:rPr lang="en-US" sz="2000" dirty="0"/>
              <a:t>Modern bricks are all the same size and are mostly very straight and are sometimes described as “boring and lacking character”.</a:t>
            </a:r>
            <a:endParaRPr sz="2000" dirty="0"/>
          </a:p>
        </p:txBody>
      </p:sp>
      <p:pic>
        <p:nvPicPr>
          <p:cNvPr id="2" name="Picture 1">
            <a:extLst>
              <a:ext uri="{FF2B5EF4-FFF2-40B4-BE49-F238E27FC236}">
                <a16:creationId xmlns:a16="http://schemas.microsoft.com/office/drawing/2014/main" id="{8ED6E4AC-8C48-AED4-711B-F956DA37CC0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61980" y="1300106"/>
            <a:ext cx="3385996" cy="2257331"/>
          </a:xfrm>
          <a:prstGeom prst="rect">
            <a:avLst/>
          </a:prstGeom>
        </p:spPr>
      </p:pic>
      <p:pic>
        <p:nvPicPr>
          <p:cNvPr id="3" name="Picture 2">
            <a:extLst>
              <a:ext uri="{FF2B5EF4-FFF2-40B4-BE49-F238E27FC236}">
                <a16:creationId xmlns:a16="http://schemas.microsoft.com/office/drawing/2014/main" id="{AEB4B19F-7990-FB38-DE66-0BCA0390E99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61980" y="3716455"/>
            <a:ext cx="3385996" cy="231695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2" name="Picture 1">
            <a:extLst>
              <a:ext uri="{FF2B5EF4-FFF2-40B4-BE49-F238E27FC236}">
                <a16:creationId xmlns:a16="http://schemas.microsoft.com/office/drawing/2014/main" id="{50B112D4-7A78-0C48-F3E9-57A92E8F8C9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92875" y="2466975"/>
            <a:ext cx="3425690" cy="2569267"/>
          </a:xfrm>
          <a:prstGeom prst="rect">
            <a:avLst/>
          </a:prstGeom>
        </p:spPr>
      </p:pic>
      <p:pic>
        <p:nvPicPr>
          <p:cNvPr id="3" name="Picture 2">
            <a:extLst>
              <a:ext uri="{FF2B5EF4-FFF2-40B4-BE49-F238E27FC236}">
                <a16:creationId xmlns:a16="http://schemas.microsoft.com/office/drawing/2014/main" id="{F73D869E-76FF-1B23-DDCF-7542055D29F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5191" y="2456887"/>
            <a:ext cx="3879900" cy="2589444"/>
          </a:xfrm>
          <a:prstGeom prst="rect">
            <a:avLst/>
          </a:prstGeom>
        </p:spPr>
      </p:pic>
      <p:sp>
        <p:nvSpPr>
          <p:cNvPr id="203" name="Google Shape;203;g24b8f5b13ae_1_573"/>
          <p:cNvSpPr txBox="1">
            <a:spLocks noGrp="1"/>
          </p:cNvSpPr>
          <p:nvPr>
            <p:ph type="title"/>
          </p:nvPr>
        </p:nvSpPr>
        <p:spPr>
          <a:xfrm>
            <a:off x="311700" y="836901"/>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Types of brick wall</a:t>
            </a:r>
            <a:endParaRPr dirty="0"/>
          </a:p>
        </p:txBody>
      </p:sp>
      <p:sp>
        <p:nvSpPr>
          <p:cNvPr id="205" name="Google Shape;205;g24b8f5b13ae_1_573"/>
          <p:cNvSpPr/>
          <p:nvPr/>
        </p:nvSpPr>
        <p:spPr>
          <a:xfrm>
            <a:off x="378135" y="2723249"/>
            <a:ext cx="447300" cy="447300"/>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6" name="Google Shape;206;g24b8f5b13ae_1_573"/>
          <p:cNvSpPr/>
          <p:nvPr/>
        </p:nvSpPr>
        <p:spPr>
          <a:xfrm>
            <a:off x="2775825" y="3236599"/>
            <a:ext cx="447300" cy="447300"/>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7" name="Google Shape;207;g24b8f5b13ae_1_573"/>
          <p:cNvSpPr/>
          <p:nvPr/>
        </p:nvSpPr>
        <p:spPr>
          <a:xfrm>
            <a:off x="2041491" y="3808750"/>
            <a:ext cx="447300" cy="447300"/>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8" name="Google Shape;208;g24b8f5b13ae_1_573"/>
          <p:cNvSpPr txBox="1"/>
          <p:nvPr/>
        </p:nvSpPr>
        <p:spPr>
          <a:xfrm>
            <a:off x="369800" y="1472275"/>
            <a:ext cx="3879900" cy="615600"/>
          </a:xfrm>
          <a:prstGeom prst="rect">
            <a:avLst/>
          </a:prstGeom>
          <a:solidFill>
            <a:srgbClr val="0077E3"/>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dirty="0">
                <a:solidFill>
                  <a:srgbClr val="D9D9D9"/>
                </a:solidFill>
                <a:latin typeface="Arial"/>
                <a:ea typeface="Arial"/>
                <a:cs typeface="Arial"/>
                <a:sym typeface="Arial"/>
              </a:rPr>
              <a:t>Flemish bond solid wall (typical pre-1919 construction) - no cavity</a:t>
            </a:r>
            <a:endParaRPr sz="1400" b="1" i="0" u="none" strike="noStrike" cap="none" dirty="0">
              <a:solidFill>
                <a:srgbClr val="D9D9D9"/>
              </a:solidFill>
              <a:latin typeface="Arial"/>
              <a:ea typeface="Arial"/>
              <a:cs typeface="Arial"/>
              <a:sym typeface="Arial"/>
            </a:endParaRPr>
          </a:p>
        </p:txBody>
      </p:sp>
      <p:sp>
        <p:nvSpPr>
          <p:cNvPr id="210" name="Google Shape;210;g24b8f5b13ae_1_573"/>
          <p:cNvSpPr/>
          <p:nvPr/>
        </p:nvSpPr>
        <p:spPr>
          <a:xfrm>
            <a:off x="6857106" y="4090275"/>
            <a:ext cx="654863" cy="640636"/>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g24b8f5b13ae_1_573"/>
          <p:cNvSpPr/>
          <p:nvPr/>
        </p:nvSpPr>
        <p:spPr>
          <a:xfrm>
            <a:off x="5972137" y="3433031"/>
            <a:ext cx="654863" cy="640636"/>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2" name="Google Shape;212;g24b8f5b13ae_1_573"/>
          <p:cNvSpPr/>
          <p:nvPr/>
        </p:nvSpPr>
        <p:spPr>
          <a:xfrm>
            <a:off x="5304993" y="2500044"/>
            <a:ext cx="654863" cy="640636"/>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3" name="Google Shape;213;g24b8f5b13ae_1_573"/>
          <p:cNvSpPr txBox="1"/>
          <p:nvPr/>
        </p:nvSpPr>
        <p:spPr>
          <a:xfrm>
            <a:off x="4669263" y="1472275"/>
            <a:ext cx="3879900" cy="615600"/>
          </a:xfrm>
          <a:prstGeom prst="rect">
            <a:avLst/>
          </a:prstGeom>
          <a:solidFill>
            <a:srgbClr val="0077E3"/>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dirty="0">
                <a:solidFill>
                  <a:srgbClr val="D9D9D9"/>
                </a:solidFill>
                <a:latin typeface="Arial"/>
                <a:ea typeface="Arial"/>
                <a:cs typeface="Arial"/>
                <a:sym typeface="Arial"/>
              </a:rPr>
              <a:t>English bond solid wall </a:t>
            </a:r>
            <a:r>
              <a:rPr lang="en-US" b="1" dirty="0">
                <a:solidFill>
                  <a:srgbClr val="D9D9D9"/>
                </a:solidFill>
              </a:rPr>
              <a:t>(</a:t>
            </a:r>
            <a:r>
              <a:rPr lang="en-US" sz="1400" b="1" i="0" u="none" strike="noStrike" cap="none" dirty="0">
                <a:solidFill>
                  <a:srgbClr val="D9D9D9"/>
                </a:solidFill>
                <a:latin typeface="Arial"/>
                <a:ea typeface="Arial"/>
                <a:cs typeface="Arial"/>
                <a:sym typeface="Arial"/>
              </a:rPr>
              <a:t>typical pre-1919 construction) - no cavity</a:t>
            </a:r>
            <a:endParaRPr sz="1400" b="1" i="0" u="none" strike="noStrike" cap="none" dirty="0">
              <a:solidFill>
                <a:srgbClr val="D9D9D9"/>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g25d4cb0cba7_1_10"/>
          <p:cNvSpPr txBox="1">
            <a:spLocks noGrp="1"/>
          </p:cNvSpPr>
          <p:nvPr>
            <p:ph type="title"/>
          </p:nvPr>
        </p:nvSpPr>
        <p:spPr>
          <a:xfrm>
            <a:off x="311700" y="878098"/>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Problems with non-cavity walls</a:t>
            </a:r>
            <a:endParaRPr dirty="0"/>
          </a:p>
        </p:txBody>
      </p:sp>
      <p:sp>
        <p:nvSpPr>
          <p:cNvPr id="219" name="Google Shape;219;g25d4cb0cba7_1_10"/>
          <p:cNvSpPr txBox="1"/>
          <p:nvPr/>
        </p:nvSpPr>
        <p:spPr>
          <a:xfrm>
            <a:off x="311700" y="1387048"/>
            <a:ext cx="8236200" cy="374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100" dirty="0"/>
              <a:t>All walls breathe and allow the movement of moisture in both directions. Single skin walls will allow the ingress of moisture into a building.</a:t>
            </a:r>
            <a:endParaRPr sz="2100" dirty="0"/>
          </a:p>
          <a:p>
            <a:pPr marL="0" lvl="0" indent="0" algn="l" rtl="0">
              <a:spcBef>
                <a:spcPts val="0"/>
              </a:spcBef>
              <a:spcAft>
                <a:spcPts val="0"/>
              </a:spcAft>
              <a:buNone/>
            </a:pPr>
            <a:endParaRPr sz="2100" dirty="0"/>
          </a:p>
          <a:p>
            <a:pPr marL="0" lvl="0" indent="0" algn="l" rtl="0">
              <a:spcBef>
                <a:spcPts val="0"/>
              </a:spcBef>
              <a:spcAft>
                <a:spcPts val="0"/>
              </a:spcAft>
              <a:buNone/>
            </a:pPr>
            <a:r>
              <a:rPr lang="en-US" sz="2100" dirty="0"/>
              <a:t>The thermal properties of a non-cavity wall allows the external cold to conduct easily to the inner surface. This creates excessive moisture on the cold surface of the internal wall as the warm air of the interior condenses on it.</a:t>
            </a:r>
            <a:endParaRPr sz="2100" dirty="0"/>
          </a:p>
          <a:p>
            <a:pPr marL="0" lvl="0" indent="0" algn="l" rtl="0">
              <a:spcBef>
                <a:spcPts val="0"/>
              </a:spcBef>
              <a:spcAft>
                <a:spcPts val="0"/>
              </a:spcAft>
              <a:buNone/>
            </a:pPr>
            <a:endParaRPr sz="2100" dirty="0"/>
          </a:p>
          <a:p>
            <a:pPr marL="0" lvl="0" indent="0" algn="l" rtl="0">
              <a:spcBef>
                <a:spcPts val="0"/>
              </a:spcBef>
              <a:spcAft>
                <a:spcPts val="0"/>
              </a:spcAft>
              <a:buNone/>
            </a:pPr>
            <a:r>
              <a:rPr lang="en-US" sz="2100" dirty="0"/>
              <a:t>This meant that older properties had to be well ventilated to prevent the growth of </a:t>
            </a:r>
            <a:r>
              <a:rPr lang="en-US" sz="2100" dirty="0" err="1"/>
              <a:t>mould</a:t>
            </a:r>
            <a:r>
              <a:rPr lang="en-US" sz="2100" dirty="0"/>
              <a:t> and fungi.</a:t>
            </a:r>
            <a:endParaRPr sz="21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g25d4cb0cba7_1_25"/>
          <p:cNvSpPr txBox="1">
            <a:spLocks noGrp="1"/>
          </p:cNvSpPr>
          <p:nvPr>
            <p:ph type="title"/>
          </p:nvPr>
        </p:nvSpPr>
        <p:spPr>
          <a:xfrm>
            <a:off x="311700" y="914674"/>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Problems with non-cavity walls</a:t>
            </a:r>
            <a:endParaRPr dirty="0"/>
          </a:p>
        </p:txBody>
      </p:sp>
      <p:sp>
        <p:nvSpPr>
          <p:cNvPr id="225" name="Google Shape;225;g25d4cb0cba7_1_25"/>
          <p:cNvSpPr txBox="1"/>
          <p:nvPr/>
        </p:nvSpPr>
        <p:spPr>
          <a:xfrm>
            <a:off x="311700" y="1423624"/>
            <a:ext cx="8236200" cy="276995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100" dirty="0"/>
              <a:t>Non-cavity walls have poor thermal insulation values, allowing too much of the heat in a home to escape through the wall itself.</a:t>
            </a:r>
            <a:endParaRPr sz="2100" dirty="0"/>
          </a:p>
          <a:p>
            <a:pPr marL="0" lvl="0" indent="0" algn="l" rtl="0">
              <a:spcBef>
                <a:spcPts val="0"/>
              </a:spcBef>
              <a:spcAft>
                <a:spcPts val="0"/>
              </a:spcAft>
              <a:buNone/>
            </a:pPr>
            <a:endParaRPr sz="2100" dirty="0"/>
          </a:p>
          <a:p>
            <a:pPr marL="0" lvl="0" indent="0" algn="l" rtl="0">
              <a:spcBef>
                <a:spcPts val="0"/>
              </a:spcBef>
              <a:spcAft>
                <a:spcPts val="0"/>
              </a:spcAft>
              <a:buNone/>
            </a:pPr>
            <a:r>
              <a:rPr lang="en-US" sz="2100" dirty="0"/>
              <a:t>Single cavity walls tend to be weaker and are prone to movement during the life of the building.</a:t>
            </a:r>
            <a:endParaRPr sz="2100" dirty="0"/>
          </a:p>
          <a:p>
            <a:pPr marL="0" lvl="0" indent="0" algn="l" rtl="0">
              <a:spcBef>
                <a:spcPts val="0"/>
              </a:spcBef>
              <a:spcAft>
                <a:spcPts val="0"/>
              </a:spcAft>
              <a:buNone/>
            </a:pPr>
            <a:endParaRPr sz="2100" dirty="0"/>
          </a:p>
          <a:p>
            <a:pPr marL="0" lvl="0" indent="0" algn="l" rtl="0">
              <a:spcBef>
                <a:spcPts val="0"/>
              </a:spcBef>
              <a:spcAft>
                <a:spcPts val="0"/>
              </a:spcAft>
              <a:buNone/>
            </a:pPr>
            <a:r>
              <a:rPr lang="en-US" sz="2100" dirty="0"/>
              <a:t>Sound insulation is also a problem as noise can be more easily transmitted from one room (or space) to the next.</a:t>
            </a:r>
            <a:endParaRPr sz="2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4" name="Google Shape;49;p12">
            <a:extLst>
              <a:ext uri="{FF2B5EF4-FFF2-40B4-BE49-F238E27FC236}">
                <a16:creationId xmlns:a16="http://schemas.microsoft.com/office/drawing/2014/main" id="{C29D7DD8-2AA4-92AC-7462-537E2800E4D0}"/>
              </a:ext>
            </a:extLst>
          </p:cNvPr>
          <p:cNvSpPr txBox="1">
            <a:spLocks noGrp="1"/>
          </p:cNvSpPr>
          <p:nvPr>
            <p:ph type="title"/>
          </p:nvPr>
        </p:nvSpPr>
        <p:spPr>
          <a:xfrm>
            <a:off x="457200" y="1057220"/>
            <a:ext cx="8229600" cy="382588"/>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GB" dirty="0"/>
              <a:t>AIM: Know the changes in construction methods over time</a:t>
            </a:r>
            <a:endParaRPr dirty="0"/>
          </a:p>
        </p:txBody>
      </p:sp>
      <p:sp>
        <p:nvSpPr>
          <p:cNvPr id="5" name="Google Shape;50;p12">
            <a:extLst>
              <a:ext uri="{FF2B5EF4-FFF2-40B4-BE49-F238E27FC236}">
                <a16:creationId xmlns:a16="http://schemas.microsoft.com/office/drawing/2014/main" id="{E80B4C21-F53B-8F78-3CDF-18C39D77E89B}"/>
              </a:ext>
            </a:extLst>
          </p:cNvPr>
          <p:cNvSpPr txBox="1">
            <a:spLocks/>
          </p:cNvSpPr>
          <p:nvPr/>
        </p:nvSpPr>
        <p:spPr>
          <a:xfrm>
            <a:off x="374904" y="1897008"/>
            <a:ext cx="8394192" cy="4248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l" rtl="0">
              <a:lnSpc>
                <a:spcPct val="133333"/>
              </a:lnSpc>
              <a:spcBef>
                <a:spcPts val="1000"/>
              </a:spcBef>
              <a:spcAft>
                <a:spcPts val="0"/>
              </a:spcAft>
              <a:buClr>
                <a:srgbClr val="000000"/>
              </a:buClr>
              <a:buSzPts val="1400"/>
              <a:buFont typeface="Arial"/>
              <a:buNone/>
              <a:defRPr sz="2000" b="0" i="0" u="none" strike="noStrike" cap="none">
                <a:solidFill>
                  <a:schemeClr val="dk1"/>
                </a:solidFill>
                <a:latin typeface="Arial"/>
                <a:ea typeface="Arial"/>
                <a:cs typeface="Arial"/>
                <a:sym typeface="Arial"/>
              </a:defRPr>
            </a:lvl1pPr>
            <a:lvl2pPr marL="914400" marR="0" lvl="1" indent="-342900" algn="l" rtl="0">
              <a:lnSpc>
                <a:spcPct val="133333"/>
              </a:lnSpc>
              <a:spcBef>
                <a:spcPts val="1000"/>
              </a:spcBef>
              <a:spcAft>
                <a:spcPts val="0"/>
              </a:spcAft>
              <a:buClr>
                <a:srgbClr val="0077E3"/>
              </a:buClr>
              <a:buSzPts val="1800"/>
              <a:buFont typeface="Arial"/>
              <a:buChar char="•"/>
              <a:defRPr sz="2000" b="0" i="0" u="none" strike="noStrike" cap="none">
                <a:solidFill>
                  <a:schemeClr val="dk1"/>
                </a:solidFill>
                <a:latin typeface="Arial"/>
                <a:ea typeface="Arial"/>
                <a:cs typeface="Arial"/>
                <a:sym typeface="Arial"/>
              </a:defRPr>
            </a:lvl2pPr>
            <a:lvl3pPr marL="1371600" marR="0" lvl="2" indent="-228600" algn="l" rtl="0">
              <a:lnSpc>
                <a:spcPct val="111111"/>
              </a:lnSpc>
              <a:spcBef>
                <a:spcPts val="500"/>
              </a:spcBef>
              <a:spcAft>
                <a:spcPts val="0"/>
              </a:spcAft>
              <a:buClr>
                <a:srgbClr val="000000"/>
              </a:buClr>
              <a:buSzPts val="1400"/>
              <a:buFont typeface="Arial"/>
              <a:buNone/>
              <a:defRPr sz="1600" b="0" i="0" u="none" strike="noStrike" cap="none">
                <a:solidFill>
                  <a:schemeClr val="dk1"/>
                </a:solidFill>
                <a:latin typeface="Arial"/>
                <a:ea typeface="Arial"/>
                <a:cs typeface="Arial"/>
                <a:sym typeface="Arial"/>
              </a:defRPr>
            </a:lvl3pPr>
            <a:lvl4pPr marL="1828800" marR="0" lvl="3" indent="-342900" algn="l" rtl="0">
              <a:lnSpc>
                <a:spcPct val="111111"/>
              </a:lnSpc>
              <a:spcBef>
                <a:spcPts val="500"/>
              </a:spcBef>
              <a:spcAft>
                <a:spcPts val="0"/>
              </a:spcAft>
              <a:buClr>
                <a:srgbClr val="0077E3"/>
              </a:buClr>
              <a:buSzPts val="1800"/>
              <a:buFont typeface="Arial"/>
              <a:buChar char="•"/>
              <a:defRPr sz="1600" b="0" i="0" u="none" strike="noStrike" cap="none">
                <a:solidFill>
                  <a:schemeClr val="dk1"/>
                </a:solidFill>
                <a:latin typeface="Arial"/>
                <a:ea typeface="Arial"/>
                <a:cs typeface="Arial"/>
                <a:sym typeface="Arial"/>
              </a:defRPr>
            </a:lvl4pPr>
            <a:lvl5pPr marL="2286000" marR="0" lvl="4" indent="-342900" algn="l" rtl="0">
              <a:lnSpc>
                <a:spcPct val="111111"/>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5pPr>
            <a:lvl6pPr marL="2743200" marR="0" lvl="5" indent="-342900" algn="l" rtl="0">
              <a:lnSpc>
                <a:spcPct val="100000"/>
              </a:lnSpc>
              <a:spcBef>
                <a:spcPts val="50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rgbClr val="E30613"/>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1"/>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1"/>
              </a:buClr>
              <a:buSzPts val="1800"/>
              <a:buFont typeface="Arial"/>
              <a:buChar char="»"/>
              <a:defRPr sz="1000" b="0" i="0" u="none" strike="noStrike" cap="none">
                <a:solidFill>
                  <a:schemeClr val="dk1"/>
                </a:solidFill>
                <a:latin typeface="Arial"/>
                <a:ea typeface="Arial"/>
                <a:cs typeface="Arial"/>
                <a:sym typeface="Arial"/>
              </a:defRPr>
            </a:lvl9pPr>
          </a:lstStyle>
          <a:p>
            <a:pPr marL="0" indent="0">
              <a:lnSpc>
                <a:spcPct val="107916"/>
              </a:lnSpc>
              <a:spcBef>
                <a:spcPts val="0"/>
              </a:spcBef>
              <a:buClr>
                <a:schemeClr val="dk1"/>
              </a:buClr>
              <a:buSzPts val="1100"/>
            </a:pPr>
            <a:r>
              <a:rPr lang="en-US" sz="1900" dirty="0"/>
              <a:t>Objectives</a:t>
            </a:r>
          </a:p>
          <a:p>
            <a:pPr marL="432000" lvl="1">
              <a:spcBef>
                <a:spcPts val="0"/>
              </a:spcBef>
            </a:pPr>
            <a:r>
              <a:rPr lang="en-US" sz="1800" dirty="0"/>
              <a:t>Understand local needs and geographical influences</a:t>
            </a:r>
          </a:p>
          <a:p>
            <a:pPr marL="432000" lvl="1">
              <a:spcBef>
                <a:spcPts val="0"/>
              </a:spcBef>
            </a:pPr>
            <a:r>
              <a:rPr lang="en-US" sz="1800" dirty="0"/>
              <a:t>Know the basic qualities and uses of mortars, aggregates, binders, internal and external functional and decorative finishes, stone, slate, timber and earth</a:t>
            </a:r>
          </a:p>
          <a:p>
            <a:pPr marL="432000" lvl="1">
              <a:spcBef>
                <a:spcPts val="0"/>
              </a:spcBef>
            </a:pPr>
            <a:r>
              <a:rPr lang="en-US" sz="1800" dirty="0"/>
              <a:t>Understand construction materials available within a locality, including an understanding of local geology, and the accessibility of these materials, including local quarries and transportation links both past and present</a:t>
            </a:r>
          </a:p>
          <a:p>
            <a:pPr marL="432000" lvl="1">
              <a:spcBef>
                <a:spcPts val="0"/>
              </a:spcBef>
            </a:pPr>
            <a:r>
              <a:rPr lang="en-US" sz="1800" dirty="0"/>
              <a:t>Know the permeable nature of lime and earth mortars</a:t>
            </a:r>
          </a:p>
          <a:p>
            <a:pPr marL="432000" lvl="1">
              <a:spcBef>
                <a:spcPts val="0"/>
              </a:spcBef>
            </a:pPr>
            <a:r>
              <a:rPr lang="en-US" sz="1800" dirty="0"/>
              <a:t>Describe limitations of pre-existing services </a:t>
            </a:r>
          </a:p>
          <a:p>
            <a:pPr marL="432000" lvl="1">
              <a:spcBef>
                <a:spcPts val="0"/>
              </a:spcBef>
            </a:pPr>
            <a:r>
              <a:rPr lang="en-US" sz="1800" dirty="0"/>
              <a:t>Discuss key sources of legislation  </a:t>
            </a:r>
          </a:p>
          <a:p>
            <a:pPr marL="432000" lvl="1">
              <a:spcBef>
                <a:spcPts val="0"/>
              </a:spcBef>
            </a:pPr>
            <a:r>
              <a:rPr lang="en-US" sz="1800" dirty="0"/>
              <a:t>Identify a range of common materials </a:t>
            </a:r>
          </a:p>
          <a:p>
            <a:pPr marL="432000" lvl="1">
              <a:spcBef>
                <a:spcPts val="0"/>
              </a:spcBef>
            </a:pPr>
            <a:endParaRPr lang="en-US" sz="1800" dirty="0"/>
          </a:p>
          <a:p>
            <a:pPr marL="0" indent="0">
              <a:lnSpc>
                <a:spcPct val="107916"/>
              </a:lnSpc>
              <a:spcBef>
                <a:spcPts val="0"/>
              </a:spcBef>
              <a:buClr>
                <a:schemeClr val="dk1"/>
              </a:buClr>
              <a:buSzPts val="1100"/>
            </a:pPr>
            <a:endParaRPr lang="en-US" sz="1900" dirty="0"/>
          </a:p>
        </p:txBody>
      </p:sp>
    </p:spTree>
    <p:extLst>
      <p:ext uri="{BB962C8B-B14F-4D97-AF65-F5344CB8AC3E}">
        <p14:creationId xmlns:p14="http://schemas.microsoft.com/office/powerpoint/2010/main" val="37336100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1" name="Google Shape;231;g25460257cdf_0_0"/>
          <p:cNvSpPr txBox="1">
            <a:spLocks noGrp="1"/>
          </p:cNvSpPr>
          <p:nvPr>
            <p:ph type="title"/>
          </p:nvPr>
        </p:nvSpPr>
        <p:spPr>
          <a:xfrm>
            <a:off x="311700" y="866837"/>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Cavity walls</a:t>
            </a:r>
            <a:endParaRPr dirty="0"/>
          </a:p>
        </p:txBody>
      </p:sp>
      <p:sp>
        <p:nvSpPr>
          <p:cNvPr id="236" name="Google Shape;236;g25460257cdf_0_0"/>
          <p:cNvSpPr txBox="1"/>
          <p:nvPr/>
        </p:nvSpPr>
        <p:spPr>
          <a:xfrm>
            <a:off x="271925" y="1689000"/>
            <a:ext cx="3879900" cy="615600"/>
          </a:xfrm>
          <a:prstGeom prst="rect">
            <a:avLst/>
          </a:prstGeom>
          <a:solidFill>
            <a:srgbClr val="0077E3"/>
          </a:solid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1" i="0" u="none" strike="noStrike" cap="none">
                <a:solidFill>
                  <a:srgbClr val="D9D9D9"/>
                </a:solidFill>
                <a:latin typeface="Arial"/>
                <a:ea typeface="Arial"/>
                <a:cs typeface="Arial"/>
                <a:sym typeface="Arial"/>
              </a:rPr>
              <a:t>Cavity wall (outer skin) - typical post 1920 construction</a:t>
            </a:r>
            <a:endParaRPr sz="1400" b="1" i="0" u="none" strike="noStrike" cap="none">
              <a:solidFill>
                <a:srgbClr val="D9D9D9"/>
              </a:solidFill>
              <a:latin typeface="Arial"/>
              <a:ea typeface="Arial"/>
              <a:cs typeface="Arial"/>
              <a:sym typeface="Arial"/>
            </a:endParaRPr>
          </a:p>
        </p:txBody>
      </p:sp>
      <p:sp>
        <p:nvSpPr>
          <p:cNvPr id="238" name="Google Shape;238;g25460257cdf_0_0"/>
          <p:cNvSpPr txBox="1"/>
          <p:nvPr/>
        </p:nvSpPr>
        <p:spPr>
          <a:xfrm>
            <a:off x="3022031" y="4352366"/>
            <a:ext cx="2118300" cy="101563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800" b="0" i="0" u="none" strike="noStrike" cap="none" dirty="0">
                <a:solidFill>
                  <a:srgbClr val="000000"/>
                </a:solidFill>
                <a:latin typeface="+mn-lt"/>
                <a:ea typeface="Arial"/>
                <a:cs typeface="Arial"/>
                <a:sym typeface="Arial"/>
              </a:rPr>
              <a:t>Modern cavity wall with insulated cavity</a:t>
            </a:r>
            <a:endParaRPr sz="1800" b="0" i="0" u="none" strike="noStrike" cap="none" dirty="0">
              <a:solidFill>
                <a:srgbClr val="000000"/>
              </a:solidFill>
              <a:latin typeface="+mn-lt"/>
              <a:ea typeface="Arial"/>
              <a:cs typeface="Arial"/>
              <a:sym typeface="Arial"/>
            </a:endParaRPr>
          </a:p>
        </p:txBody>
      </p:sp>
      <p:pic>
        <p:nvPicPr>
          <p:cNvPr id="7" name="Google Shape;230;g25460257cdf_0_0">
            <a:extLst>
              <a:ext uri="{FF2B5EF4-FFF2-40B4-BE49-F238E27FC236}">
                <a16:creationId xmlns:a16="http://schemas.microsoft.com/office/drawing/2014/main" id="{79F831AB-D4FB-D387-C09B-FB7219A92095}"/>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311700" y="2486833"/>
            <a:ext cx="2303349" cy="3071132"/>
          </a:xfrm>
          <a:prstGeom prst="rect">
            <a:avLst/>
          </a:prstGeom>
          <a:noFill/>
          <a:ln>
            <a:noFill/>
          </a:ln>
        </p:spPr>
      </p:pic>
      <p:sp>
        <p:nvSpPr>
          <p:cNvPr id="8" name="Google Shape;237;g25460257cdf_0_0">
            <a:extLst>
              <a:ext uri="{FF2B5EF4-FFF2-40B4-BE49-F238E27FC236}">
                <a16:creationId xmlns:a16="http://schemas.microsoft.com/office/drawing/2014/main" id="{BE0838CC-31FC-B7B5-32D6-9073496F750F}"/>
              </a:ext>
            </a:extLst>
          </p:cNvPr>
          <p:cNvSpPr txBox="1"/>
          <p:nvPr/>
        </p:nvSpPr>
        <p:spPr>
          <a:xfrm>
            <a:off x="3070200" y="2539016"/>
            <a:ext cx="2118300" cy="831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dirty="0"/>
              <a:t>Insulation between inner blockwork and outer brickwork</a:t>
            </a:r>
            <a:endParaRPr sz="1400" b="0" i="0" u="none" strike="noStrike" cap="none" dirty="0">
              <a:solidFill>
                <a:srgbClr val="000000"/>
              </a:solidFill>
              <a:latin typeface="Arial"/>
              <a:ea typeface="Arial"/>
              <a:cs typeface="Arial"/>
              <a:sym typeface="Arial"/>
            </a:endParaRPr>
          </a:p>
        </p:txBody>
      </p:sp>
      <p:sp>
        <p:nvSpPr>
          <p:cNvPr id="9" name="Google Shape;238;g25460257cdf_0_0">
            <a:extLst>
              <a:ext uri="{FF2B5EF4-FFF2-40B4-BE49-F238E27FC236}">
                <a16:creationId xmlns:a16="http://schemas.microsoft.com/office/drawing/2014/main" id="{21ABAB5D-C62B-A56A-EA27-8FC667D38570}"/>
              </a:ext>
            </a:extLst>
          </p:cNvPr>
          <p:cNvSpPr txBox="1"/>
          <p:nvPr/>
        </p:nvSpPr>
        <p:spPr>
          <a:xfrm>
            <a:off x="2994000" y="3453416"/>
            <a:ext cx="21183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dirty="0"/>
              <a:t>Stainless steel wall tie</a:t>
            </a:r>
            <a:endParaRPr sz="1400" b="0" i="0" u="none" strike="noStrike" cap="none" dirty="0">
              <a:solidFill>
                <a:srgbClr val="000000"/>
              </a:solidFill>
              <a:latin typeface="Arial"/>
              <a:ea typeface="Arial"/>
              <a:cs typeface="Arial"/>
              <a:sym typeface="Arial"/>
            </a:endParaRPr>
          </a:p>
        </p:txBody>
      </p:sp>
      <p:cxnSp>
        <p:nvCxnSpPr>
          <p:cNvPr id="10" name="Google Shape;239;g25460257cdf_0_0">
            <a:extLst>
              <a:ext uri="{FF2B5EF4-FFF2-40B4-BE49-F238E27FC236}">
                <a16:creationId xmlns:a16="http://schemas.microsoft.com/office/drawing/2014/main" id="{0FDAAE50-24B9-4D71-9200-B806E4833D6A}"/>
              </a:ext>
            </a:extLst>
          </p:cNvPr>
          <p:cNvCxnSpPr>
            <a:endCxn id="8" idx="1"/>
          </p:cNvCxnSpPr>
          <p:nvPr/>
        </p:nvCxnSpPr>
        <p:spPr>
          <a:xfrm>
            <a:off x="1712400" y="2888366"/>
            <a:ext cx="1357800" cy="66300"/>
          </a:xfrm>
          <a:prstGeom prst="straightConnector1">
            <a:avLst/>
          </a:prstGeom>
          <a:noFill/>
          <a:ln w="9525" cap="flat" cmpd="sng">
            <a:solidFill>
              <a:schemeClr val="dk2"/>
            </a:solidFill>
            <a:prstDash val="solid"/>
            <a:round/>
            <a:headEnd type="none" w="med" len="med"/>
            <a:tailEnd type="none" w="med" len="med"/>
          </a:ln>
        </p:spPr>
      </p:cxnSp>
      <p:cxnSp>
        <p:nvCxnSpPr>
          <p:cNvPr id="11" name="Google Shape;240;g25460257cdf_0_0">
            <a:extLst>
              <a:ext uri="{FF2B5EF4-FFF2-40B4-BE49-F238E27FC236}">
                <a16:creationId xmlns:a16="http://schemas.microsoft.com/office/drawing/2014/main" id="{135FF89E-EF17-CD66-6E54-ADE250D3107E}"/>
              </a:ext>
            </a:extLst>
          </p:cNvPr>
          <p:cNvCxnSpPr>
            <a:endCxn id="9" idx="1"/>
          </p:cNvCxnSpPr>
          <p:nvPr/>
        </p:nvCxnSpPr>
        <p:spPr>
          <a:xfrm>
            <a:off x="2089725" y="3610341"/>
            <a:ext cx="904200" cy="43200"/>
          </a:xfrm>
          <a:prstGeom prst="straightConnector1">
            <a:avLst/>
          </a:prstGeom>
          <a:noFill/>
          <a:ln w="9525" cap="flat" cmpd="sng">
            <a:solidFill>
              <a:schemeClr val="dk2"/>
            </a:solidFill>
            <a:prstDash val="solid"/>
            <a:round/>
            <a:headEnd type="none" w="med" len="med"/>
            <a:tailEnd type="none" w="med" len="med"/>
          </a:ln>
        </p:spPr>
      </p:cxnSp>
      <p:sp>
        <p:nvSpPr>
          <p:cNvPr id="12" name="Google Shape;235;g25460257cdf_0_0">
            <a:extLst>
              <a:ext uri="{FF2B5EF4-FFF2-40B4-BE49-F238E27FC236}">
                <a16:creationId xmlns:a16="http://schemas.microsoft.com/office/drawing/2014/main" id="{E57B05AE-E38A-6905-84BF-7F4F072E60FE}"/>
              </a:ext>
            </a:extLst>
          </p:cNvPr>
          <p:cNvSpPr/>
          <p:nvPr/>
        </p:nvSpPr>
        <p:spPr>
          <a:xfrm>
            <a:off x="1356283" y="3364188"/>
            <a:ext cx="725700" cy="492300"/>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26" name="Picture 2">
            <a:extLst>
              <a:ext uri="{FF2B5EF4-FFF2-40B4-BE49-F238E27FC236}">
                <a16:creationId xmlns:a16="http://schemas.microsoft.com/office/drawing/2014/main" id="{F9319B91-B031-8300-1C00-A3F88581078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32209" y="3262564"/>
            <a:ext cx="3500091" cy="233193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78E8151-6C4E-3E2F-8ACB-7AE6FDFD9F7A}"/>
              </a:ext>
            </a:extLst>
          </p:cNvPr>
          <p:cNvSpPr txBox="1"/>
          <p:nvPr/>
        </p:nvSpPr>
        <p:spPr>
          <a:xfrm>
            <a:off x="6223472" y="5198721"/>
            <a:ext cx="1357800" cy="338554"/>
          </a:xfrm>
          <a:prstGeom prst="rect">
            <a:avLst/>
          </a:prstGeom>
          <a:noFill/>
        </p:spPr>
        <p:txBody>
          <a:bodyPr wrap="square">
            <a:spAutoFit/>
          </a:bodyPr>
          <a:lstStyle/>
          <a:p>
            <a:pPr algn="ctr"/>
            <a:r>
              <a:rPr lang="en-GB" sz="800" dirty="0">
                <a:solidFill>
                  <a:schemeClr val="bg2"/>
                </a:solidFill>
                <a:latin typeface="Arial" panose="020B0604020202020204" pitchFamily="34" charset="0"/>
              </a:rPr>
              <a:t>Wikimedia Commons</a:t>
            </a:r>
          </a:p>
          <a:p>
            <a:pPr algn="ctr"/>
            <a:r>
              <a:rPr lang="en-GB" sz="800" b="0" i="0" u="none" strike="noStrike" dirty="0">
                <a:solidFill>
                  <a:schemeClr val="bg2"/>
                </a:solidFill>
                <a:effectLst/>
                <a:latin typeface="Arial" panose="020B0604020202020204" pitchFamily="34" charset="0"/>
              </a:rPr>
              <a:t>Photograph by </a:t>
            </a:r>
            <a:r>
              <a:rPr lang="en-GB" sz="800" b="0" i="0" u="none" strike="noStrike" dirty="0" err="1">
                <a:solidFill>
                  <a:schemeClr val="bg2"/>
                </a:solidFill>
                <a:effectLst/>
                <a:latin typeface="Arial" panose="020B0604020202020204" pitchFamily="34" charset="0"/>
              </a:rPr>
              <a:t>Sweetean</a:t>
            </a:r>
            <a:endParaRPr lang="en-GB" sz="800" dirty="0">
              <a:solidFill>
                <a:schemeClr val="bg2"/>
              </a:solidFill>
            </a:endParaRPr>
          </a:p>
        </p:txBody>
      </p:sp>
      <p:sp>
        <p:nvSpPr>
          <p:cNvPr id="4" name="TextBox 3">
            <a:extLst>
              <a:ext uri="{FF2B5EF4-FFF2-40B4-BE49-F238E27FC236}">
                <a16:creationId xmlns:a16="http://schemas.microsoft.com/office/drawing/2014/main" id="{6F8F59B2-61B0-0AF8-F7AC-42EA1706160D}"/>
              </a:ext>
            </a:extLst>
          </p:cNvPr>
          <p:cNvSpPr txBox="1"/>
          <p:nvPr/>
        </p:nvSpPr>
        <p:spPr>
          <a:xfrm>
            <a:off x="6023104" y="2096597"/>
            <a:ext cx="2118300" cy="738664"/>
          </a:xfrm>
          <a:prstGeom prst="rect">
            <a:avLst/>
          </a:prstGeom>
          <a:noFill/>
          <a:ln>
            <a:solidFill>
              <a:schemeClr val="bg2"/>
            </a:solidFill>
          </a:ln>
        </p:spPr>
        <p:txBody>
          <a:bodyPr wrap="square">
            <a:spAutoFit/>
          </a:bodyPr>
          <a:lstStyle/>
          <a:p>
            <a:pPr algn="ctr"/>
            <a:r>
              <a:rPr lang="en-US" dirty="0">
                <a:hlinkClick r:id="rId5"/>
              </a:rPr>
              <a:t>Learn the difference between a solid wall and a cavity wall here!</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g25edc608d6f_0_5"/>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91324" y="1653922"/>
            <a:ext cx="2935275" cy="3913700"/>
          </a:xfrm>
          <a:prstGeom prst="rect">
            <a:avLst/>
          </a:prstGeom>
          <a:noFill/>
          <a:ln>
            <a:noFill/>
          </a:ln>
        </p:spPr>
      </p:pic>
      <p:sp>
        <p:nvSpPr>
          <p:cNvPr id="246" name="Google Shape;246;g25edc608d6f_0_5"/>
          <p:cNvSpPr txBox="1">
            <a:spLocks noGrp="1"/>
          </p:cNvSpPr>
          <p:nvPr>
            <p:ph type="title"/>
          </p:nvPr>
        </p:nvSpPr>
        <p:spPr>
          <a:xfrm>
            <a:off x="311700" y="791156"/>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a:t>Cavity walls in modern buildings</a:t>
            </a:r>
            <a:endParaRPr/>
          </a:p>
        </p:txBody>
      </p:sp>
      <p:sp>
        <p:nvSpPr>
          <p:cNvPr id="248" name="Google Shape;248;g25edc608d6f_0_5"/>
          <p:cNvSpPr/>
          <p:nvPr/>
        </p:nvSpPr>
        <p:spPr>
          <a:xfrm>
            <a:off x="1883925" y="3982650"/>
            <a:ext cx="725700" cy="492300"/>
          </a:xfrm>
          <a:prstGeom prst="ellipse">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0" name="Google Shape;250;g25edc608d6f_0_5"/>
          <p:cNvSpPr txBox="1"/>
          <p:nvPr/>
        </p:nvSpPr>
        <p:spPr>
          <a:xfrm>
            <a:off x="3546262" y="2426485"/>
            <a:ext cx="1069418" cy="1261854"/>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dirty="0"/>
              <a:t>Black waterproof damp proof membrane</a:t>
            </a:r>
            <a:endParaRPr sz="1400" b="0" i="0" u="none" strike="noStrike" cap="none" dirty="0">
              <a:solidFill>
                <a:srgbClr val="000000"/>
              </a:solidFill>
              <a:latin typeface="Arial"/>
              <a:ea typeface="Arial"/>
              <a:cs typeface="Arial"/>
              <a:sym typeface="Arial"/>
            </a:endParaRPr>
          </a:p>
        </p:txBody>
      </p:sp>
      <p:cxnSp>
        <p:nvCxnSpPr>
          <p:cNvPr id="251" name="Google Shape;251;g25edc608d6f_0_5"/>
          <p:cNvCxnSpPr>
            <a:cxnSpLocks/>
            <a:stCxn id="248" idx="6"/>
            <a:endCxn id="250" idx="1"/>
          </p:cNvCxnSpPr>
          <p:nvPr/>
        </p:nvCxnSpPr>
        <p:spPr>
          <a:xfrm flipV="1">
            <a:off x="2609625" y="3057412"/>
            <a:ext cx="936637" cy="1171388"/>
          </a:xfrm>
          <a:prstGeom prst="straightConnector1">
            <a:avLst/>
          </a:prstGeom>
          <a:noFill/>
          <a:ln w="9525" cap="flat" cmpd="sng">
            <a:solidFill>
              <a:schemeClr val="dk2"/>
            </a:solidFill>
            <a:prstDash val="solid"/>
            <a:round/>
            <a:headEnd type="none" w="med" len="med"/>
            <a:tailEnd type="none" w="med" len="med"/>
          </a:ln>
        </p:spPr>
      </p:cxnSp>
      <p:sp>
        <p:nvSpPr>
          <p:cNvPr id="2" name="Google Shape;238;g25460257cdf_0_0">
            <a:extLst>
              <a:ext uri="{FF2B5EF4-FFF2-40B4-BE49-F238E27FC236}">
                <a16:creationId xmlns:a16="http://schemas.microsoft.com/office/drawing/2014/main" id="{FBF0B29C-0E01-5D0F-51C0-86DC892CA2DF}"/>
              </a:ext>
            </a:extLst>
          </p:cNvPr>
          <p:cNvSpPr txBox="1"/>
          <p:nvPr/>
        </p:nvSpPr>
        <p:spPr>
          <a:xfrm>
            <a:off x="3374107" y="3857822"/>
            <a:ext cx="1460083" cy="156963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800" b="0" i="0" u="none" strike="noStrike" cap="none" dirty="0">
                <a:solidFill>
                  <a:srgbClr val="000000"/>
                </a:solidFill>
                <a:latin typeface="Arial"/>
                <a:ea typeface="Arial"/>
                <a:cs typeface="Arial"/>
                <a:sym typeface="Arial"/>
              </a:rPr>
              <a:t>Modern cavity wall with insulated cavity</a:t>
            </a:r>
            <a:endParaRPr sz="1800" b="0" i="0" u="none" strike="noStrike" cap="none" dirty="0">
              <a:solidFill>
                <a:srgbClr val="000000"/>
              </a:solidFill>
              <a:latin typeface="Arial"/>
              <a:ea typeface="Arial"/>
              <a:cs typeface="Arial"/>
              <a:sym typeface="Arial"/>
            </a:endParaRPr>
          </a:p>
        </p:txBody>
      </p:sp>
      <p:pic>
        <p:nvPicPr>
          <p:cNvPr id="1026" name="Picture 2">
            <a:extLst>
              <a:ext uri="{FF2B5EF4-FFF2-40B4-BE49-F238E27FC236}">
                <a16:creationId xmlns:a16="http://schemas.microsoft.com/office/drawing/2014/main" id="{AA530E31-8714-EBFE-CB27-537689E6990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7737" y="1436560"/>
            <a:ext cx="4347241" cy="447357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g24b8f5b13ae_1_746"/>
          <p:cNvSpPr txBox="1">
            <a:spLocks noGrp="1"/>
          </p:cNvSpPr>
          <p:nvPr>
            <p:ph type="title"/>
          </p:nvPr>
        </p:nvSpPr>
        <p:spPr>
          <a:xfrm>
            <a:off x="311700" y="913879"/>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Importance of ventilation</a:t>
            </a:r>
            <a:endParaRPr dirty="0"/>
          </a:p>
        </p:txBody>
      </p:sp>
      <p:pic>
        <p:nvPicPr>
          <p:cNvPr id="2" name="Picture 1">
            <a:extLst>
              <a:ext uri="{FF2B5EF4-FFF2-40B4-BE49-F238E27FC236}">
                <a16:creationId xmlns:a16="http://schemas.microsoft.com/office/drawing/2014/main" id="{B1976E39-7FB1-0291-3B18-11D48335441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74329" y="1602578"/>
            <a:ext cx="2499857" cy="1406233"/>
          </a:xfrm>
          <a:prstGeom prst="rect">
            <a:avLst/>
          </a:prstGeom>
        </p:spPr>
      </p:pic>
      <p:pic>
        <p:nvPicPr>
          <p:cNvPr id="3" name="Picture 2">
            <a:extLst>
              <a:ext uri="{FF2B5EF4-FFF2-40B4-BE49-F238E27FC236}">
                <a16:creationId xmlns:a16="http://schemas.microsoft.com/office/drawing/2014/main" id="{7B3D2ED8-A7F5-CC9B-D194-01A86B5A5DF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7609" y="3135014"/>
            <a:ext cx="3964591" cy="2644390"/>
          </a:xfrm>
          <a:prstGeom prst="rect">
            <a:avLst/>
          </a:prstGeom>
        </p:spPr>
      </p:pic>
      <p:pic>
        <p:nvPicPr>
          <p:cNvPr id="4" name="Picture 3">
            <a:extLst>
              <a:ext uri="{FF2B5EF4-FFF2-40B4-BE49-F238E27FC236}">
                <a16:creationId xmlns:a16="http://schemas.microsoft.com/office/drawing/2014/main" id="{9D33778D-CF9D-B73F-378A-C8B15681A3A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698749" y="3135014"/>
            <a:ext cx="3966585" cy="264439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24b8f5b13ae_1_627"/>
          <p:cNvSpPr txBox="1">
            <a:spLocks noGrp="1"/>
          </p:cNvSpPr>
          <p:nvPr>
            <p:ph type="body" idx="1"/>
          </p:nvPr>
        </p:nvSpPr>
        <p:spPr>
          <a:xfrm>
            <a:off x="347762" y="1348740"/>
            <a:ext cx="3408083" cy="5208668"/>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15000"/>
              </a:lnSpc>
              <a:spcBef>
                <a:spcPts val="0"/>
              </a:spcBef>
              <a:spcAft>
                <a:spcPts val="0"/>
              </a:spcAft>
              <a:buSzPts val="1400"/>
              <a:buNone/>
            </a:pPr>
            <a:r>
              <a:rPr lang="en-US" sz="1800" b="1" dirty="0"/>
              <a:t>Slate </a:t>
            </a:r>
            <a:r>
              <a:rPr lang="en-US" sz="1800" dirty="0"/>
              <a:t>is an excellent roofing material being durable, fairly easy to fit and pleasing to the eye.</a:t>
            </a:r>
            <a:endParaRPr sz="1800" dirty="0"/>
          </a:p>
          <a:p>
            <a:pPr marL="0" lvl="0" indent="0" algn="l" rtl="0">
              <a:lnSpc>
                <a:spcPct val="115000"/>
              </a:lnSpc>
              <a:spcBef>
                <a:spcPts val="1200"/>
              </a:spcBef>
              <a:spcAft>
                <a:spcPts val="0"/>
              </a:spcAft>
              <a:buSzPts val="1400"/>
              <a:buNone/>
            </a:pPr>
            <a:r>
              <a:rPr lang="en-US" sz="1800" b="1" dirty="0"/>
              <a:t>Stone</a:t>
            </a:r>
            <a:r>
              <a:rPr lang="en-US" sz="1800" dirty="0"/>
              <a:t> tiles are durable, but very heavy and require very strong timberwork to support it.</a:t>
            </a:r>
            <a:endParaRPr sz="1800" dirty="0"/>
          </a:p>
          <a:p>
            <a:pPr marL="0" lvl="0" indent="0" algn="l" rtl="0">
              <a:lnSpc>
                <a:spcPct val="115000"/>
              </a:lnSpc>
              <a:spcBef>
                <a:spcPts val="1200"/>
              </a:spcBef>
              <a:spcAft>
                <a:spcPts val="0"/>
              </a:spcAft>
              <a:buSzPts val="1400"/>
              <a:buNone/>
            </a:pPr>
            <a:r>
              <a:rPr lang="en-US" sz="1800" b="1" dirty="0"/>
              <a:t>Thatch</a:t>
            </a:r>
            <a:r>
              <a:rPr lang="en-US" sz="1800" dirty="0"/>
              <a:t> provides a waterproof covering and is good for insulation too, but needs to be redone after 25–40 years.</a:t>
            </a:r>
            <a:endParaRPr sz="1800" dirty="0"/>
          </a:p>
          <a:p>
            <a:pPr marL="0" lvl="0" indent="0" algn="l" rtl="0">
              <a:lnSpc>
                <a:spcPct val="115000"/>
              </a:lnSpc>
              <a:spcBef>
                <a:spcPts val="1200"/>
              </a:spcBef>
              <a:spcAft>
                <a:spcPts val="1200"/>
              </a:spcAft>
              <a:buSzPts val="1400"/>
              <a:buNone/>
            </a:pPr>
            <a:r>
              <a:rPr lang="en-US" sz="1800" b="1" dirty="0"/>
              <a:t>Clay tiles</a:t>
            </a:r>
            <a:r>
              <a:rPr lang="en-US" sz="1800" dirty="0"/>
              <a:t> are durable and fairly easy to fit, but some styles can be very expensive.</a:t>
            </a:r>
            <a:endParaRPr sz="1800" dirty="0"/>
          </a:p>
        </p:txBody>
      </p:sp>
      <p:sp>
        <p:nvSpPr>
          <p:cNvPr id="3" name="Google Shape;243;g24b8f5b13ae_1_746">
            <a:extLst>
              <a:ext uri="{FF2B5EF4-FFF2-40B4-BE49-F238E27FC236}">
                <a16:creationId xmlns:a16="http://schemas.microsoft.com/office/drawing/2014/main" id="{96885ACF-4D56-D828-E5CC-6D1DDF7A27AF}"/>
              </a:ext>
            </a:extLst>
          </p:cNvPr>
          <p:cNvSpPr txBox="1">
            <a:spLocks noGrp="1"/>
          </p:cNvSpPr>
          <p:nvPr>
            <p:ph type="title"/>
          </p:nvPr>
        </p:nvSpPr>
        <p:spPr>
          <a:xfrm>
            <a:off x="347762" y="913879"/>
            <a:ext cx="8520600" cy="434861"/>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chemeClr val="dk1"/>
              </a:buClr>
              <a:buSzPts val="1100"/>
              <a:buFont typeface="Arial"/>
              <a:buNone/>
            </a:pPr>
            <a:r>
              <a:rPr lang="en-US" dirty="0"/>
              <a:t>Roof coverings</a:t>
            </a:r>
            <a:endParaRPr dirty="0"/>
          </a:p>
        </p:txBody>
      </p:sp>
      <p:pic>
        <p:nvPicPr>
          <p:cNvPr id="2" name="Picture 1">
            <a:extLst>
              <a:ext uri="{FF2B5EF4-FFF2-40B4-BE49-F238E27FC236}">
                <a16:creationId xmlns:a16="http://schemas.microsoft.com/office/drawing/2014/main" id="{7995DC65-A37B-1053-BEC6-3BFAEE5A0FC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52565" y="4390110"/>
            <a:ext cx="2498756" cy="1665837"/>
          </a:xfrm>
          <a:prstGeom prst="rect">
            <a:avLst/>
          </a:prstGeom>
        </p:spPr>
      </p:pic>
      <p:pic>
        <p:nvPicPr>
          <p:cNvPr id="4" name="Picture 3">
            <a:extLst>
              <a:ext uri="{FF2B5EF4-FFF2-40B4-BE49-F238E27FC236}">
                <a16:creationId xmlns:a16="http://schemas.microsoft.com/office/drawing/2014/main" id="{9B77971D-2ECE-FC09-E71C-284D774C857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69016" y="3270187"/>
            <a:ext cx="2183143" cy="1455428"/>
          </a:xfrm>
          <a:prstGeom prst="rect">
            <a:avLst/>
          </a:prstGeom>
        </p:spPr>
      </p:pic>
      <p:pic>
        <p:nvPicPr>
          <p:cNvPr id="5" name="Picture 4">
            <a:extLst>
              <a:ext uri="{FF2B5EF4-FFF2-40B4-BE49-F238E27FC236}">
                <a16:creationId xmlns:a16="http://schemas.microsoft.com/office/drawing/2014/main" id="{62016881-58DF-3CC9-ED16-AE31CA1FC37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35874" y="1766425"/>
            <a:ext cx="2550575" cy="1700383"/>
          </a:xfrm>
          <a:prstGeom prst="rect">
            <a:avLst/>
          </a:prstGeom>
        </p:spPr>
      </p:pic>
      <p:pic>
        <p:nvPicPr>
          <p:cNvPr id="6" name="Picture 5">
            <a:extLst>
              <a:ext uri="{FF2B5EF4-FFF2-40B4-BE49-F238E27FC236}">
                <a16:creationId xmlns:a16="http://schemas.microsoft.com/office/drawing/2014/main" id="{9576C3D5-404B-601A-D017-8CDA7B9819A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969016" y="1003922"/>
            <a:ext cx="2183142" cy="1455428"/>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g24b8f5b13ae_1_639"/>
          <p:cNvSpPr txBox="1">
            <a:spLocks noGrp="1"/>
          </p:cNvSpPr>
          <p:nvPr>
            <p:ph type="body" idx="1"/>
          </p:nvPr>
        </p:nvSpPr>
        <p:spPr>
          <a:xfrm>
            <a:off x="275938" y="1440225"/>
            <a:ext cx="3262200" cy="4722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400"/>
              <a:buNone/>
            </a:pPr>
            <a:r>
              <a:rPr lang="en-US" sz="1600" b="1" dirty="0"/>
              <a:t>Slate flags</a:t>
            </a:r>
            <a:r>
              <a:rPr lang="en-US" sz="1600" dirty="0"/>
              <a:t> are durable, damp resistant and smooth.</a:t>
            </a:r>
            <a:endParaRPr sz="1600" dirty="0"/>
          </a:p>
          <a:p>
            <a:pPr marL="0" lvl="0" indent="0" algn="l" rtl="0">
              <a:lnSpc>
                <a:spcPct val="115000"/>
              </a:lnSpc>
              <a:spcBef>
                <a:spcPts val="1200"/>
              </a:spcBef>
              <a:spcAft>
                <a:spcPts val="0"/>
              </a:spcAft>
              <a:buSzPts val="1400"/>
              <a:buNone/>
            </a:pPr>
            <a:r>
              <a:rPr lang="en-US" sz="1600" b="1" dirty="0"/>
              <a:t>Stone flags </a:t>
            </a:r>
            <a:r>
              <a:rPr lang="en-US" sz="1600" dirty="0"/>
              <a:t>such as sandstone and limestone are durable, permeable and not as smooth as slate.</a:t>
            </a:r>
            <a:endParaRPr sz="1600" dirty="0"/>
          </a:p>
          <a:p>
            <a:pPr marL="0" lvl="0" indent="0" algn="l" rtl="0">
              <a:lnSpc>
                <a:spcPct val="115000"/>
              </a:lnSpc>
              <a:spcBef>
                <a:spcPts val="1200"/>
              </a:spcBef>
              <a:spcAft>
                <a:spcPts val="0"/>
              </a:spcAft>
              <a:buSzPts val="1400"/>
              <a:buNone/>
            </a:pPr>
            <a:r>
              <a:rPr lang="en-US" sz="1600" b="1" dirty="0"/>
              <a:t>Clay tiles</a:t>
            </a:r>
            <a:r>
              <a:rPr lang="en-US" sz="1600" dirty="0"/>
              <a:t> are durable, damp resistant and easy to lay.</a:t>
            </a:r>
            <a:endParaRPr sz="1600" dirty="0"/>
          </a:p>
          <a:p>
            <a:pPr marL="0" lvl="0" indent="0" algn="l" rtl="0">
              <a:lnSpc>
                <a:spcPct val="115000"/>
              </a:lnSpc>
              <a:spcBef>
                <a:spcPts val="1200"/>
              </a:spcBef>
              <a:spcAft>
                <a:spcPts val="1200"/>
              </a:spcAft>
              <a:buSzPts val="1400"/>
              <a:buNone/>
            </a:pPr>
            <a:r>
              <a:rPr lang="en-US" sz="1600" b="1" dirty="0"/>
              <a:t>Suspended timber floors</a:t>
            </a:r>
            <a:r>
              <a:rPr lang="en-US" sz="1600" dirty="0"/>
              <a:t> can rot if not ventilated but can be warmer if there are no gaps between floorboards.</a:t>
            </a:r>
            <a:endParaRPr sz="1600" dirty="0"/>
          </a:p>
        </p:txBody>
      </p:sp>
      <p:sp>
        <p:nvSpPr>
          <p:cNvPr id="4" name="TextBox 3">
            <a:extLst>
              <a:ext uri="{FF2B5EF4-FFF2-40B4-BE49-F238E27FC236}">
                <a16:creationId xmlns:a16="http://schemas.microsoft.com/office/drawing/2014/main" id="{DF4DC627-EFB7-ADC7-BC56-E8F18CD9EF16}"/>
              </a:ext>
            </a:extLst>
          </p:cNvPr>
          <p:cNvSpPr txBox="1"/>
          <p:nvPr/>
        </p:nvSpPr>
        <p:spPr>
          <a:xfrm>
            <a:off x="301751" y="1009338"/>
            <a:ext cx="3675889" cy="430887"/>
          </a:xfrm>
          <a:prstGeom prst="rect">
            <a:avLst/>
          </a:prstGeom>
          <a:noFill/>
        </p:spPr>
        <p:txBody>
          <a:bodyPr wrap="square" rtlCol="0">
            <a:spAutoFit/>
          </a:bodyPr>
          <a:lstStyle/>
          <a:p>
            <a:r>
              <a:rPr lang="en-US" sz="2200" b="1" dirty="0">
                <a:solidFill>
                  <a:srgbClr val="0077E3"/>
                </a:solidFill>
              </a:rPr>
              <a:t>Pre-1919 ground floors</a:t>
            </a:r>
            <a:endParaRPr lang="en-GB" dirty="0"/>
          </a:p>
        </p:txBody>
      </p:sp>
      <p:pic>
        <p:nvPicPr>
          <p:cNvPr id="2" name="Picture 1">
            <a:extLst>
              <a:ext uri="{FF2B5EF4-FFF2-40B4-BE49-F238E27FC236}">
                <a16:creationId xmlns:a16="http://schemas.microsoft.com/office/drawing/2014/main" id="{9859C1EB-35A6-DA7F-4085-2B694F2CA61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70206" y="4479402"/>
            <a:ext cx="2128651" cy="1596553"/>
          </a:xfrm>
          <a:prstGeom prst="rect">
            <a:avLst/>
          </a:prstGeom>
        </p:spPr>
      </p:pic>
      <p:pic>
        <p:nvPicPr>
          <p:cNvPr id="3" name="Picture 2">
            <a:extLst>
              <a:ext uri="{FF2B5EF4-FFF2-40B4-BE49-F238E27FC236}">
                <a16:creationId xmlns:a16="http://schemas.microsoft.com/office/drawing/2014/main" id="{C71C5139-8022-527A-ABC5-053C0B18C59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48992" y="3803653"/>
            <a:ext cx="2764640" cy="1843093"/>
          </a:xfrm>
          <a:prstGeom prst="rect">
            <a:avLst/>
          </a:prstGeom>
        </p:spPr>
      </p:pic>
      <p:pic>
        <p:nvPicPr>
          <p:cNvPr id="5" name="Picture 4">
            <a:extLst>
              <a:ext uri="{FF2B5EF4-FFF2-40B4-BE49-F238E27FC236}">
                <a16:creationId xmlns:a16="http://schemas.microsoft.com/office/drawing/2014/main" id="{7B1C5A20-D7BA-1FCF-5696-9BFF91C4F68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48992" y="2359759"/>
            <a:ext cx="2764640" cy="1394032"/>
          </a:xfrm>
          <a:prstGeom prst="rect">
            <a:avLst/>
          </a:prstGeom>
        </p:spPr>
      </p:pic>
      <p:pic>
        <p:nvPicPr>
          <p:cNvPr id="8" name="Picture 7">
            <a:extLst>
              <a:ext uri="{FF2B5EF4-FFF2-40B4-BE49-F238E27FC236}">
                <a16:creationId xmlns:a16="http://schemas.microsoft.com/office/drawing/2014/main" id="{28D2C4D1-7F72-213F-D46F-80C0682B109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670205" y="1744407"/>
            <a:ext cx="2128652" cy="141910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pic>
        <p:nvPicPr>
          <p:cNvPr id="278" name="Google Shape;278;g25d4cb0cba7_1_3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6054050" y="3939701"/>
            <a:ext cx="2785151" cy="1600726"/>
          </a:xfrm>
          <a:prstGeom prst="rect">
            <a:avLst/>
          </a:prstGeom>
          <a:noFill/>
          <a:ln>
            <a:noFill/>
          </a:ln>
        </p:spPr>
      </p:pic>
      <p:sp>
        <p:nvSpPr>
          <p:cNvPr id="280" name="Google Shape;280;g25d4cb0cba7_1_31"/>
          <p:cNvSpPr txBox="1">
            <a:spLocks noGrp="1"/>
          </p:cNvSpPr>
          <p:nvPr>
            <p:ph type="body" idx="1"/>
          </p:nvPr>
        </p:nvSpPr>
        <p:spPr>
          <a:xfrm>
            <a:off x="168100" y="1496076"/>
            <a:ext cx="3262200" cy="4722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400"/>
              <a:buNone/>
            </a:pPr>
            <a:r>
              <a:rPr lang="en-US" sz="1600" b="1" dirty="0"/>
              <a:t>Solid floors</a:t>
            </a:r>
            <a:r>
              <a:rPr lang="en-US" sz="1600" dirty="0"/>
              <a:t> are prone to creeping damp.</a:t>
            </a:r>
            <a:endParaRPr sz="1600" dirty="0"/>
          </a:p>
          <a:p>
            <a:pPr marL="0" lvl="0" indent="0" algn="l" rtl="0">
              <a:lnSpc>
                <a:spcPct val="115000"/>
              </a:lnSpc>
              <a:spcBef>
                <a:spcPts val="1200"/>
              </a:spcBef>
              <a:spcAft>
                <a:spcPts val="0"/>
              </a:spcAft>
              <a:buSzPts val="1400"/>
              <a:buNone/>
            </a:pPr>
            <a:endParaRPr sz="1600" dirty="0"/>
          </a:p>
          <a:p>
            <a:pPr marL="0" lvl="0" indent="0" algn="l" rtl="0">
              <a:lnSpc>
                <a:spcPct val="115000"/>
              </a:lnSpc>
              <a:spcBef>
                <a:spcPts val="1200"/>
              </a:spcBef>
              <a:spcAft>
                <a:spcPts val="0"/>
              </a:spcAft>
              <a:buSzPts val="1400"/>
              <a:buNone/>
            </a:pPr>
            <a:r>
              <a:rPr lang="en-US" sz="1600" b="1" dirty="0"/>
              <a:t>Ground floor joists </a:t>
            </a:r>
            <a:r>
              <a:rPr lang="en-US" sz="1600" dirty="0"/>
              <a:t>are laid to allow infill.</a:t>
            </a:r>
            <a:endParaRPr sz="1600" dirty="0"/>
          </a:p>
          <a:p>
            <a:pPr marL="0" lvl="0" indent="0" algn="l" rtl="0">
              <a:lnSpc>
                <a:spcPct val="115000"/>
              </a:lnSpc>
              <a:spcBef>
                <a:spcPts val="1200"/>
              </a:spcBef>
              <a:spcAft>
                <a:spcPts val="0"/>
              </a:spcAft>
              <a:buSzPts val="1400"/>
              <a:buNone/>
            </a:pPr>
            <a:endParaRPr sz="1600" dirty="0"/>
          </a:p>
          <a:p>
            <a:pPr marL="0" lvl="0" indent="0" algn="l" rtl="0">
              <a:lnSpc>
                <a:spcPct val="115000"/>
              </a:lnSpc>
              <a:spcBef>
                <a:spcPts val="1200"/>
              </a:spcBef>
              <a:spcAft>
                <a:spcPts val="1200"/>
              </a:spcAft>
              <a:buSzPts val="1400"/>
              <a:buNone/>
            </a:pPr>
            <a:r>
              <a:rPr lang="en-US" sz="1600" b="1" dirty="0"/>
              <a:t>Suspended timber floors </a:t>
            </a:r>
            <a:r>
              <a:rPr lang="en-US" sz="1600" dirty="0"/>
              <a:t>are used for floors above the ground floor.</a:t>
            </a:r>
            <a:endParaRPr sz="1600" dirty="0"/>
          </a:p>
        </p:txBody>
      </p:sp>
      <p:pic>
        <p:nvPicPr>
          <p:cNvPr id="285" name="Google Shape;285;g25d4cb0cba7_1_31"/>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6054050" y="2000309"/>
            <a:ext cx="2785151" cy="1856767"/>
          </a:xfrm>
          <a:prstGeom prst="rect">
            <a:avLst/>
          </a:prstGeom>
          <a:noFill/>
          <a:ln>
            <a:noFill/>
          </a:ln>
        </p:spPr>
      </p:pic>
      <p:sp>
        <p:nvSpPr>
          <p:cNvPr id="3" name="TextBox 2">
            <a:extLst>
              <a:ext uri="{FF2B5EF4-FFF2-40B4-BE49-F238E27FC236}">
                <a16:creationId xmlns:a16="http://schemas.microsoft.com/office/drawing/2014/main" id="{617712CC-E5D8-F916-9C33-B29FDB964CDB}"/>
              </a:ext>
            </a:extLst>
          </p:cNvPr>
          <p:cNvSpPr txBox="1"/>
          <p:nvPr/>
        </p:nvSpPr>
        <p:spPr>
          <a:xfrm>
            <a:off x="252276" y="985032"/>
            <a:ext cx="4572000" cy="43088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1" i="0" u="none" strike="noStrike" kern="0" cap="none" spc="0" normalizeH="0" baseline="0" noProof="0" dirty="0">
                <a:ln>
                  <a:noFill/>
                </a:ln>
                <a:solidFill>
                  <a:srgbClr val="0077E3"/>
                </a:solidFill>
                <a:effectLst/>
                <a:uLnTx/>
                <a:uFillTx/>
                <a:latin typeface="Arial"/>
                <a:cs typeface="Arial"/>
                <a:sym typeface="Arial"/>
              </a:rPr>
              <a:t>Pre-1919 ground floors</a:t>
            </a:r>
            <a:endParaRPr kumimoji="0" lang="en-GB"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6" name="Picture 5">
            <a:extLst>
              <a:ext uri="{FF2B5EF4-FFF2-40B4-BE49-F238E27FC236}">
                <a16:creationId xmlns:a16="http://schemas.microsoft.com/office/drawing/2014/main" id="{0ACFAAE2-405F-6584-0AC2-84EDBDC8E75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372248" y="4340875"/>
            <a:ext cx="2613879" cy="1742586"/>
          </a:xfrm>
          <a:prstGeom prst="rect">
            <a:avLst/>
          </a:prstGeom>
        </p:spPr>
      </p:pic>
      <p:pic>
        <p:nvPicPr>
          <p:cNvPr id="8" name="Picture 7">
            <a:extLst>
              <a:ext uri="{FF2B5EF4-FFF2-40B4-BE49-F238E27FC236}">
                <a16:creationId xmlns:a16="http://schemas.microsoft.com/office/drawing/2014/main" id="{4F4081C1-1247-838E-E75E-44E9EDB55CE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372248" y="1610431"/>
            <a:ext cx="2613879" cy="1742412"/>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3" name="Title 2">
            <a:extLst>
              <a:ext uri="{FF2B5EF4-FFF2-40B4-BE49-F238E27FC236}">
                <a16:creationId xmlns:a16="http://schemas.microsoft.com/office/drawing/2014/main" id="{7E9C3897-06DC-BB6C-E5DF-BAE41CC57D35}"/>
              </a:ext>
            </a:extLst>
          </p:cNvPr>
          <p:cNvSpPr>
            <a:spLocks noGrp="1"/>
          </p:cNvSpPr>
          <p:nvPr>
            <p:ph type="title"/>
          </p:nvPr>
        </p:nvSpPr>
        <p:spPr/>
        <p:txBody>
          <a:bodyPr/>
          <a:lstStyle/>
          <a:p>
            <a:r>
              <a:rPr lang="en-GB" dirty="0"/>
              <a:t>Pre-1919 plastering</a:t>
            </a:r>
          </a:p>
        </p:txBody>
      </p:sp>
      <p:sp>
        <p:nvSpPr>
          <p:cNvPr id="4" name="Google Shape;267;g24b8f5b13ae_1_703">
            <a:extLst>
              <a:ext uri="{FF2B5EF4-FFF2-40B4-BE49-F238E27FC236}">
                <a16:creationId xmlns:a16="http://schemas.microsoft.com/office/drawing/2014/main" id="{467BF557-BDE9-5848-3999-4F794F87F570}"/>
              </a:ext>
            </a:extLst>
          </p:cNvPr>
          <p:cNvSpPr txBox="1">
            <a:spLocks/>
          </p:cNvSpPr>
          <p:nvPr/>
        </p:nvSpPr>
        <p:spPr>
          <a:xfrm>
            <a:off x="1794076" y="3345384"/>
            <a:ext cx="8229600" cy="382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2400" b="1" i="0" u="none" strike="noStrike" cap="none">
                <a:solidFill>
                  <a:srgbClr val="0077E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9pPr>
          </a:lstStyle>
          <a:p>
            <a:r>
              <a:rPr lang="en-US" sz="1600" b="0" dirty="0">
                <a:solidFill>
                  <a:schemeClr val="dk1"/>
                </a:solidFill>
              </a:rPr>
              <a:t>Pre-1919 plastering (dado rails and ceiling rose)</a:t>
            </a:r>
          </a:p>
        </p:txBody>
      </p:sp>
      <p:sp>
        <p:nvSpPr>
          <p:cNvPr id="8" name="Google Shape;276;g24b8f5b13ae_1_696">
            <a:extLst>
              <a:ext uri="{FF2B5EF4-FFF2-40B4-BE49-F238E27FC236}">
                <a16:creationId xmlns:a16="http://schemas.microsoft.com/office/drawing/2014/main" id="{D5D23BEF-B847-B6AB-F76F-8C4D4DED9BFE}"/>
              </a:ext>
            </a:extLst>
          </p:cNvPr>
          <p:cNvSpPr txBox="1">
            <a:spLocks/>
          </p:cNvSpPr>
          <p:nvPr/>
        </p:nvSpPr>
        <p:spPr>
          <a:xfrm>
            <a:off x="457200" y="3645386"/>
            <a:ext cx="7223760" cy="3825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2400" b="1" i="0" u="none" strike="noStrike" cap="none">
                <a:solidFill>
                  <a:srgbClr val="0077E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E30613"/>
                </a:solidFill>
                <a:latin typeface="Arial"/>
                <a:ea typeface="Arial"/>
                <a:cs typeface="Arial"/>
                <a:sym typeface="Arial"/>
              </a:defRPr>
            </a:lvl5pPr>
            <a:lvl6pPr marR="0" lvl="5"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6pPr>
            <a:lvl7pPr marR="0" lvl="6"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7pPr>
            <a:lvl8pPr marR="0" lvl="7"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8pPr>
            <a:lvl9pPr marR="0" lvl="8" algn="ctr" rtl="0">
              <a:lnSpc>
                <a:spcPct val="100000"/>
              </a:lnSpc>
              <a:spcBef>
                <a:spcPts val="0"/>
              </a:spcBef>
              <a:spcAft>
                <a:spcPts val="0"/>
              </a:spcAft>
              <a:buClr>
                <a:srgbClr val="000000"/>
              </a:buClr>
              <a:buSzPts val="1400"/>
              <a:buFont typeface="Arial"/>
              <a:buNone/>
              <a:defRPr sz="4400" b="0" i="0" u="none" strike="noStrike" cap="none">
                <a:solidFill>
                  <a:srgbClr val="CC0000"/>
                </a:solidFill>
                <a:latin typeface="Arial"/>
                <a:ea typeface="Arial"/>
                <a:cs typeface="Arial"/>
                <a:sym typeface="Arial"/>
              </a:defRPr>
            </a:lvl9pPr>
          </a:lstStyle>
          <a:p>
            <a:pPr algn="r"/>
            <a:r>
              <a:rPr lang="en-US" sz="1600" b="0" dirty="0">
                <a:solidFill>
                  <a:schemeClr val="dk1"/>
                </a:solidFill>
              </a:rPr>
              <a:t>Pre-1919 plastering (decorative finish - a cornice)</a:t>
            </a:r>
          </a:p>
        </p:txBody>
      </p:sp>
      <p:sp>
        <p:nvSpPr>
          <p:cNvPr id="9" name="Google Shape;277;g24b8f5b13ae_1_696">
            <a:extLst>
              <a:ext uri="{FF2B5EF4-FFF2-40B4-BE49-F238E27FC236}">
                <a16:creationId xmlns:a16="http://schemas.microsoft.com/office/drawing/2014/main" id="{C07D0ECC-B191-8148-1DE3-1CAE204434E8}"/>
              </a:ext>
            </a:extLst>
          </p:cNvPr>
          <p:cNvSpPr txBox="1"/>
          <p:nvPr/>
        </p:nvSpPr>
        <p:spPr>
          <a:xfrm>
            <a:off x="5692645" y="5844416"/>
            <a:ext cx="1251718" cy="30773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dirty="0">
                <a:solidFill>
                  <a:schemeClr val="dk1"/>
                </a:solidFill>
              </a:rPr>
              <a:t>Plain cornice</a:t>
            </a:r>
            <a:endParaRPr sz="1400" b="0" i="0" u="none" strike="noStrike" cap="none" dirty="0">
              <a:solidFill>
                <a:schemeClr val="dk1"/>
              </a:solidFill>
              <a:latin typeface="Arial"/>
              <a:ea typeface="Arial"/>
              <a:cs typeface="Arial"/>
              <a:sym typeface="Arial"/>
            </a:endParaRPr>
          </a:p>
        </p:txBody>
      </p:sp>
      <p:pic>
        <p:nvPicPr>
          <p:cNvPr id="2" name="Picture 1">
            <a:extLst>
              <a:ext uri="{FF2B5EF4-FFF2-40B4-BE49-F238E27FC236}">
                <a16:creationId xmlns:a16="http://schemas.microsoft.com/office/drawing/2014/main" id="{3EF2F433-304E-6882-BD8C-7667E05B1BD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68899" y="1440846"/>
            <a:ext cx="2806201" cy="1766272"/>
          </a:xfrm>
          <a:prstGeom prst="rect">
            <a:avLst/>
          </a:prstGeom>
        </p:spPr>
      </p:pic>
      <p:pic>
        <p:nvPicPr>
          <p:cNvPr id="12" name="Picture 11">
            <a:extLst>
              <a:ext uri="{FF2B5EF4-FFF2-40B4-BE49-F238E27FC236}">
                <a16:creationId xmlns:a16="http://schemas.microsoft.com/office/drawing/2014/main" id="{C8A7D7CF-1E36-9EDC-63FE-E8E8D60D4D0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4073" y="1440846"/>
            <a:ext cx="2649408" cy="1766272"/>
          </a:xfrm>
          <a:prstGeom prst="rect">
            <a:avLst/>
          </a:prstGeom>
        </p:spPr>
      </p:pic>
      <p:pic>
        <p:nvPicPr>
          <p:cNvPr id="13" name="Picture 12">
            <a:extLst>
              <a:ext uri="{FF2B5EF4-FFF2-40B4-BE49-F238E27FC236}">
                <a16:creationId xmlns:a16="http://schemas.microsoft.com/office/drawing/2014/main" id="{A291CDCE-309E-4C95-0B08-720E2A0BEAD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7200" y="1454838"/>
            <a:ext cx="2628176" cy="1752280"/>
          </a:xfrm>
          <a:prstGeom prst="rect">
            <a:avLst/>
          </a:prstGeom>
        </p:spPr>
      </p:pic>
      <p:pic>
        <p:nvPicPr>
          <p:cNvPr id="15" name="Picture 14">
            <a:extLst>
              <a:ext uri="{FF2B5EF4-FFF2-40B4-BE49-F238E27FC236}">
                <a16:creationId xmlns:a16="http://schemas.microsoft.com/office/drawing/2014/main" id="{0254E3EE-9A6F-7945-7104-F731B8276E1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597340" y="3902579"/>
            <a:ext cx="2909846" cy="1941837"/>
          </a:xfrm>
          <a:prstGeom prst="rect">
            <a:avLst/>
          </a:prstGeom>
        </p:spPr>
      </p:pic>
      <p:pic>
        <p:nvPicPr>
          <p:cNvPr id="17" name="Picture 16">
            <a:extLst>
              <a:ext uri="{FF2B5EF4-FFF2-40B4-BE49-F238E27FC236}">
                <a16:creationId xmlns:a16="http://schemas.microsoft.com/office/drawing/2014/main" id="{FC3CB91E-1A93-7828-3A69-922EB31BD89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666386" y="3902578"/>
            <a:ext cx="2909846" cy="1940079"/>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24b8f5b13ae_1_71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Plastering and rendering</a:t>
            </a:r>
            <a:endParaRPr dirty="0"/>
          </a:p>
        </p:txBody>
      </p:sp>
      <p:sp>
        <p:nvSpPr>
          <p:cNvPr id="310" name="Google Shape;310;g24b8f5b13ae_1_712"/>
          <p:cNvSpPr txBox="1"/>
          <p:nvPr/>
        </p:nvSpPr>
        <p:spPr>
          <a:xfrm>
            <a:off x="1006514" y="5046949"/>
            <a:ext cx="7364319" cy="49241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2000" b="0" i="0" u="none" strike="noStrike" cap="none" dirty="0">
                <a:solidFill>
                  <a:srgbClr val="000000"/>
                </a:solidFill>
                <a:latin typeface="Arial"/>
                <a:ea typeface="Arial"/>
                <a:cs typeface="Arial"/>
                <a:sym typeface="Arial"/>
              </a:rPr>
              <a:t>External wall insulation. Normally finished off with a render.</a:t>
            </a:r>
            <a:endParaRPr sz="2000" b="0" i="0" u="none" strike="noStrike" cap="none" dirty="0">
              <a:solidFill>
                <a:srgbClr val="000000"/>
              </a:solidFill>
              <a:latin typeface="Arial"/>
              <a:ea typeface="Arial"/>
              <a:cs typeface="Arial"/>
              <a:sym typeface="Arial"/>
            </a:endParaRPr>
          </a:p>
        </p:txBody>
      </p:sp>
      <p:pic>
        <p:nvPicPr>
          <p:cNvPr id="311" name="Google Shape;311;g24b8f5b13ae_1_71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730370" y="1813227"/>
            <a:ext cx="3999907" cy="2924826"/>
          </a:xfrm>
          <a:prstGeom prst="rect">
            <a:avLst/>
          </a:prstGeom>
          <a:noFill/>
          <a:ln>
            <a:noFill/>
          </a:ln>
        </p:spPr>
      </p:pic>
      <p:pic>
        <p:nvPicPr>
          <p:cNvPr id="2" name="Picture 1">
            <a:extLst>
              <a:ext uri="{FF2B5EF4-FFF2-40B4-BE49-F238E27FC236}">
                <a16:creationId xmlns:a16="http://schemas.microsoft.com/office/drawing/2014/main" id="{46FCC36B-A43D-145F-F38A-53B45DF8F0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88674" y="2173178"/>
            <a:ext cx="3724956" cy="2486176"/>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Google Shape;319;g256f3f3e24e_0_27"/>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Plastering and rendering</a:t>
            </a:r>
            <a:endParaRPr dirty="0"/>
          </a:p>
        </p:txBody>
      </p:sp>
      <p:sp>
        <p:nvSpPr>
          <p:cNvPr id="320" name="Google Shape;320;g256f3f3e24e_0_27"/>
          <p:cNvSpPr txBox="1"/>
          <p:nvPr/>
        </p:nvSpPr>
        <p:spPr>
          <a:xfrm>
            <a:off x="3142813" y="5420650"/>
            <a:ext cx="26820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Wattle and daub</a:t>
            </a:r>
            <a:endParaRPr sz="1400" b="0" i="0" u="none" strike="noStrike" cap="none" dirty="0">
              <a:solidFill>
                <a:srgbClr val="000000"/>
              </a:solidFill>
              <a:latin typeface="Arial"/>
              <a:ea typeface="Arial"/>
              <a:cs typeface="Arial"/>
              <a:sym typeface="Arial"/>
            </a:endParaRPr>
          </a:p>
        </p:txBody>
      </p:sp>
      <p:pic>
        <p:nvPicPr>
          <p:cNvPr id="2" name="Picture 1">
            <a:extLst>
              <a:ext uri="{FF2B5EF4-FFF2-40B4-BE49-F238E27FC236}">
                <a16:creationId xmlns:a16="http://schemas.microsoft.com/office/drawing/2014/main" id="{CA1E826F-C91A-1D57-D4B5-637A1228E19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28191" y="2135675"/>
            <a:ext cx="3879977" cy="2583178"/>
          </a:xfrm>
          <a:prstGeom prst="rect">
            <a:avLst/>
          </a:prstGeom>
        </p:spPr>
      </p:pic>
      <p:pic>
        <p:nvPicPr>
          <p:cNvPr id="3" name="Picture 2">
            <a:extLst>
              <a:ext uri="{FF2B5EF4-FFF2-40B4-BE49-F238E27FC236}">
                <a16:creationId xmlns:a16="http://schemas.microsoft.com/office/drawing/2014/main" id="{4ACA5E5D-9306-215C-2729-D127F2F612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1578" y="2135674"/>
            <a:ext cx="3879977" cy="258665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g256f3f3e24e_0_12"/>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Plastering and rendering</a:t>
            </a:r>
            <a:endParaRPr dirty="0"/>
          </a:p>
        </p:txBody>
      </p:sp>
      <p:pic>
        <p:nvPicPr>
          <p:cNvPr id="2" name="Picture 1">
            <a:extLst>
              <a:ext uri="{FF2B5EF4-FFF2-40B4-BE49-F238E27FC236}">
                <a16:creationId xmlns:a16="http://schemas.microsoft.com/office/drawing/2014/main" id="{71E34FEE-9EAC-732B-4080-24E729DCA1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5748" y="1774984"/>
            <a:ext cx="3808672" cy="2540091"/>
          </a:xfrm>
          <a:prstGeom prst="rect">
            <a:avLst/>
          </a:prstGeom>
        </p:spPr>
      </p:pic>
      <p:pic>
        <p:nvPicPr>
          <p:cNvPr id="3" name="Picture 2">
            <a:extLst>
              <a:ext uri="{FF2B5EF4-FFF2-40B4-BE49-F238E27FC236}">
                <a16:creationId xmlns:a16="http://schemas.microsoft.com/office/drawing/2014/main" id="{88BC14BF-2BCA-26B3-9DCD-CB94E9DC04E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69581" y="2983832"/>
            <a:ext cx="4170769" cy="286616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6" name="Google Shape;56;g24b9c28149a_0_66"/>
          <p:cNvSpPr txBox="1">
            <a:spLocks noGrp="1"/>
          </p:cNvSpPr>
          <p:nvPr>
            <p:ph type="body" idx="1"/>
          </p:nvPr>
        </p:nvSpPr>
        <p:spPr>
          <a:xfrm>
            <a:off x="457200" y="1484568"/>
            <a:ext cx="8229600" cy="4248000"/>
          </a:xfrm>
          <a:prstGeom prst="rect">
            <a:avLst/>
          </a:prstGeom>
          <a:noFill/>
          <a:ln>
            <a:noFill/>
          </a:ln>
        </p:spPr>
        <p:txBody>
          <a:bodyPr spcFirstLastPara="1" wrap="square" lIns="0" tIns="0" rIns="0" bIns="0" anchor="t" anchorCtr="0">
            <a:noAutofit/>
          </a:bodyPr>
          <a:lstStyle/>
          <a:p>
            <a:pPr marL="0" lvl="0" indent="0" algn="l" rtl="0">
              <a:lnSpc>
                <a:spcPct val="120000"/>
              </a:lnSpc>
              <a:spcBef>
                <a:spcPts val="1500"/>
              </a:spcBef>
              <a:spcAft>
                <a:spcPts val="0"/>
              </a:spcAft>
              <a:buSzPts val="1100"/>
              <a:buNone/>
            </a:pPr>
            <a:r>
              <a:rPr lang="en-US" dirty="0"/>
              <a:t>When man stopped roaming and began farming, humans were rooted to the area they farmed. Societies started to build structures where they would be protected from the elements (weather).</a:t>
            </a:r>
            <a:endParaRPr dirty="0"/>
          </a:p>
          <a:p>
            <a:pPr marL="0" lvl="0" indent="0" algn="l" rtl="0">
              <a:lnSpc>
                <a:spcPct val="120000"/>
              </a:lnSpc>
              <a:spcBef>
                <a:spcPts val="1500"/>
              </a:spcBef>
              <a:spcAft>
                <a:spcPts val="0"/>
              </a:spcAft>
              <a:buSzPts val="1100"/>
              <a:buNone/>
            </a:pPr>
            <a:r>
              <a:rPr lang="en-US" dirty="0"/>
              <a:t>One contentious theory says this happened 11,000 years ago in a place called </a:t>
            </a:r>
            <a:r>
              <a:rPr lang="en-US" dirty="0" err="1"/>
              <a:t>Göbekli</a:t>
            </a:r>
            <a:r>
              <a:rPr lang="en-US" dirty="0"/>
              <a:t> </a:t>
            </a:r>
            <a:r>
              <a:rPr lang="en-US" dirty="0" err="1"/>
              <a:t>Tepe</a:t>
            </a:r>
            <a:r>
              <a:rPr lang="en-US" dirty="0"/>
              <a:t> in modern-day Turkey.</a:t>
            </a:r>
            <a:endParaRPr dirty="0"/>
          </a:p>
        </p:txBody>
      </p:sp>
      <p:sp>
        <p:nvSpPr>
          <p:cNvPr id="5" name="Title 4">
            <a:extLst>
              <a:ext uri="{FF2B5EF4-FFF2-40B4-BE49-F238E27FC236}">
                <a16:creationId xmlns:a16="http://schemas.microsoft.com/office/drawing/2014/main" id="{800026EC-9DB1-C524-3716-C464CFB1BD90}"/>
              </a:ext>
            </a:extLst>
          </p:cNvPr>
          <p:cNvSpPr>
            <a:spLocks noGrp="1"/>
          </p:cNvSpPr>
          <p:nvPr>
            <p:ph type="title"/>
          </p:nvPr>
        </p:nvSpPr>
        <p:spPr/>
        <p:txBody>
          <a:bodyPr/>
          <a:lstStyle/>
          <a:p>
            <a:r>
              <a:rPr lang="en-US" dirty="0">
                <a:solidFill>
                  <a:srgbClr val="0077E3"/>
                </a:solidFill>
              </a:rPr>
              <a:t>Pre-1919 construction methods</a:t>
            </a: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g24b8f5b13ae_1_72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Lath and plaster wall</a:t>
            </a:r>
            <a:endParaRPr dirty="0"/>
          </a:p>
        </p:txBody>
      </p:sp>
      <p:sp>
        <p:nvSpPr>
          <p:cNvPr id="339" name="Google Shape;339;g24b8f5b13ae_1_721"/>
          <p:cNvSpPr txBox="1"/>
          <p:nvPr/>
        </p:nvSpPr>
        <p:spPr>
          <a:xfrm>
            <a:off x="355485" y="1490832"/>
            <a:ext cx="3349500" cy="3570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dirty="0"/>
              <a:t>This strips of wood (lath) are run with a gap just wide enough for the lime plaster to squeeze through and secure (hold) the weight of the covering.</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Over time, the weak (narrow) point of the plaster cracks and the covering is prone to falling off.</a:t>
            </a:r>
            <a:endParaRPr sz="2000" dirty="0"/>
          </a:p>
        </p:txBody>
      </p:sp>
      <p:pic>
        <p:nvPicPr>
          <p:cNvPr id="2" name="Picture 1">
            <a:extLst>
              <a:ext uri="{FF2B5EF4-FFF2-40B4-BE49-F238E27FC236}">
                <a16:creationId xmlns:a16="http://schemas.microsoft.com/office/drawing/2014/main" id="{FFE77FD6-605D-D471-CD59-368611B396A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71095" y="2066501"/>
            <a:ext cx="4081599" cy="2724998"/>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g256f9c09980_0_5"/>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Lath and plaster ceiling</a:t>
            </a:r>
            <a:endParaRPr dirty="0"/>
          </a:p>
        </p:txBody>
      </p:sp>
      <p:pic>
        <p:nvPicPr>
          <p:cNvPr id="2" name="Picture 1">
            <a:extLst>
              <a:ext uri="{FF2B5EF4-FFF2-40B4-BE49-F238E27FC236}">
                <a16:creationId xmlns:a16="http://schemas.microsoft.com/office/drawing/2014/main" id="{43A73BCA-F5EB-ADB2-0CA4-111AD117736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12341" y="1611769"/>
            <a:ext cx="6138249" cy="398753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g25d4cb0cba7_0_0"/>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Life span of an electrical service or installation</a:t>
            </a:r>
            <a:endParaRPr dirty="0"/>
          </a:p>
        </p:txBody>
      </p:sp>
      <p:sp>
        <p:nvSpPr>
          <p:cNvPr id="355" name="Google Shape;355;g25d4cb0cba7_0_0"/>
          <p:cNvSpPr txBox="1"/>
          <p:nvPr/>
        </p:nvSpPr>
        <p:spPr>
          <a:xfrm>
            <a:off x="337575" y="1489500"/>
            <a:ext cx="8547900" cy="3570178"/>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dirty="0"/>
              <a:t>Currently, the life span of a new electrical Installation is 50 to 70 years.</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All installations deteriorate over time due to wear and tear, alterations/changes and age.</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Older systems had a shorter life span. Before PVC, rubber insulation used to dry out and crumble. Tough rubber sheath cables (TRS) have a life expectancy of 20 to 30 years.</a:t>
            </a:r>
            <a:endParaRPr sz="2000" dirty="0"/>
          </a:p>
          <a:p>
            <a:pPr marL="0" lvl="0" indent="0" algn="l" rtl="0">
              <a:spcBef>
                <a:spcPts val="0"/>
              </a:spcBef>
              <a:spcAft>
                <a:spcPts val="0"/>
              </a:spcAft>
              <a:buNone/>
            </a:pPr>
            <a:endParaRPr sz="2000" dirty="0"/>
          </a:p>
          <a:p>
            <a:pPr marL="0" lvl="0" indent="0" algn="l" rtl="0">
              <a:spcBef>
                <a:spcPts val="0"/>
              </a:spcBef>
              <a:spcAft>
                <a:spcPts val="0"/>
              </a:spcAft>
              <a:buNone/>
            </a:pPr>
            <a:r>
              <a:rPr lang="en-US" sz="2000" dirty="0"/>
              <a:t>Electrical installations have a maximum interval between inspections of ten years. Rented properties and public buildings are typically shorter. </a:t>
            </a:r>
            <a:endParaRPr sz="2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g25d4cb0cba7_0_9"/>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Risks to an electrical installation that affect life span</a:t>
            </a:r>
            <a:endParaRPr dirty="0"/>
          </a:p>
        </p:txBody>
      </p:sp>
      <p:sp>
        <p:nvSpPr>
          <p:cNvPr id="362" name="Google Shape;362;g25d4cb0cba7_0_9"/>
          <p:cNvSpPr txBox="1"/>
          <p:nvPr/>
        </p:nvSpPr>
        <p:spPr>
          <a:xfrm>
            <a:off x="457200" y="1743434"/>
            <a:ext cx="8547900" cy="295462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2000" dirty="0"/>
              <a:t>There are a number of risks that can affect the life span of an electrical  installation. </a:t>
            </a:r>
          </a:p>
          <a:p>
            <a:pPr marL="0" lvl="0" indent="0" algn="l" rtl="0">
              <a:spcBef>
                <a:spcPts val="0"/>
              </a:spcBef>
              <a:spcAft>
                <a:spcPts val="0"/>
              </a:spcAft>
              <a:buNone/>
            </a:pPr>
            <a:endParaRPr lang="en-US" sz="2000" dirty="0"/>
          </a:p>
          <a:p>
            <a:pPr marL="0" lvl="0" indent="0" algn="l" rtl="0">
              <a:spcBef>
                <a:spcPts val="0"/>
              </a:spcBef>
              <a:spcAft>
                <a:spcPts val="0"/>
              </a:spcAft>
              <a:buNone/>
            </a:pPr>
            <a:r>
              <a:rPr lang="en-US" sz="2000" dirty="0"/>
              <a:t>These include:</a:t>
            </a:r>
          </a:p>
          <a:p>
            <a:pPr marL="539750" indent="-215900">
              <a:lnSpc>
                <a:spcPts val="2000"/>
              </a:lnSpc>
              <a:spcAft>
                <a:spcPts val="500"/>
              </a:spcAft>
              <a:buClr>
                <a:srgbClr val="0077E3"/>
              </a:buClr>
              <a:buFont typeface="Arial"/>
              <a:buChar char="•"/>
            </a:pPr>
            <a:r>
              <a:rPr lang="en-US" sz="2000" dirty="0"/>
              <a:t>corrosion due to moisture or dissimilar metals used in electrical connections</a:t>
            </a:r>
          </a:p>
          <a:p>
            <a:pPr marL="539750" indent="-215900">
              <a:lnSpc>
                <a:spcPts val="2000"/>
              </a:lnSpc>
              <a:spcAft>
                <a:spcPts val="500"/>
              </a:spcAft>
              <a:buClr>
                <a:srgbClr val="0077E3"/>
              </a:buClr>
              <a:buFont typeface="Arial"/>
              <a:buChar char="•"/>
            </a:pPr>
            <a:r>
              <a:rPr lang="en-US" sz="2000" dirty="0"/>
              <a:t>polystyrene used as cavity wall insulation</a:t>
            </a:r>
          </a:p>
          <a:p>
            <a:pPr marL="539750" indent="-215900">
              <a:lnSpc>
                <a:spcPts val="2000"/>
              </a:lnSpc>
              <a:spcAft>
                <a:spcPts val="500"/>
              </a:spcAft>
              <a:buClr>
                <a:srgbClr val="0077E3"/>
              </a:buClr>
              <a:buFont typeface="Arial"/>
              <a:buChar char="•"/>
            </a:pPr>
            <a:r>
              <a:rPr lang="en-US" sz="2000" dirty="0"/>
              <a:t>aggressive chemicals (like creosote) attacking cable sheaths</a:t>
            </a:r>
          </a:p>
          <a:p>
            <a:pPr marL="539750" indent="-215900">
              <a:lnSpc>
                <a:spcPts val="2000"/>
              </a:lnSpc>
              <a:spcAft>
                <a:spcPts val="500"/>
              </a:spcAft>
              <a:buClr>
                <a:srgbClr val="0077E3"/>
              </a:buClr>
              <a:buFont typeface="Arial"/>
              <a:buChar char="•"/>
            </a:pPr>
            <a:r>
              <a:rPr lang="en-US" sz="2000" dirty="0"/>
              <a:t>poor quality design and installation.</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g25d4cb0cba7_1_1"/>
          <p:cNvSpPr txBox="1">
            <a:spLocks noGrp="1"/>
          </p:cNvSpPr>
          <p:nvPr>
            <p:ph type="title"/>
          </p:nvPr>
        </p:nvSpPr>
        <p:spPr>
          <a:xfrm>
            <a:off x="457200" y="1008000"/>
            <a:ext cx="8229600" cy="382500"/>
          </a:xfrm>
          <a:prstGeom prst="rect">
            <a:avLst/>
          </a:prstGeom>
          <a:noFill/>
          <a:ln>
            <a:noFill/>
          </a:ln>
        </p:spPr>
        <p:txBody>
          <a:bodyPr spcFirstLastPara="1" wrap="square" lIns="0" tIns="0" rIns="0" bIns="0" anchor="t" anchorCtr="0">
            <a:noAutofit/>
          </a:bodyPr>
          <a:lstStyle/>
          <a:p>
            <a:pPr marL="0" lvl="0" indent="0" algn="l" rtl="0">
              <a:lnSpc>
                <a:spcPct val="100000"/>
              </a:lnSpc>
              <a:spcBef>
                <a:spcPts val="0"/>
              </a:spcBef>
              <a:spcAft>
                <a:spcPts val="0"/>
              </a:spcAft>
              <a:buSzPts val="1400"/>
              <a:buNone/>
            </a:pPr>
            <a:r>
              <a:rPr lang="en-US" dirty="0"/>
              <a:t>Examples of copper corrosion (verdigris)</a:t>
            </a:r>
            <a:endParaRPr dirty="0"/>
          </a:p>
        </p:txBody>
      </p:sp>
      <p:pic>
        <p:nvPicPr>
          <p:cNvPr id="370" name="Google Shape;370;g25d4cb0cba7_1_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599606" y="2346138"/>
            <a:ext cx="3820200" cy="2720537"/>
          </a:xfrm>
          <a:prstGeom prst="rect">
            <a:avLst/>
          </a:prstGeom>
          <a:noFill/>
          <a:ln>
            <a:noFill/>
          </a:ln>
        </p:spPr>
      </p:pic>
      <p:pic>
        <p:nvPicPr>
          <p:cNvPr id="3" name="Picture 2">
            <a:extLst>
              <a:ext uri="{FF2B5EF4-FFF2-40B4-BE49-F238E27FC236}">
                <a16:creationId xmlns:a16="http://schemas.microsoft.com/office/drawing/2014/main" id="{CD58255C-E382-CCA2-DA4D-15459377705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24313" y="2368802"/>
            <a:ext cx="4080806" cy="2720537"/>
          </a:xfrm>
          <a:prstGeom prst="rect">
            <a:avLst/>
          </a:prstGeom>
        </p:spPr>
      </p:pic>
      <p:sp>
        <p:nvSpPr>
          <p:cNvPr id="4" name="Oval 3">
            <a:extLst>
              <a:ext uri="{FF2B5EF4-FFF2-40B4-BE49-F238E27FC236}">
                <a16:creationId xmlns:a16="http://schemas.microsoft.com/office/drawing/2014/main" id="{E1E8B10C-F307-5060-3409-E276278D67CA}"/>
              </a:ext>
            </a:extLst>
          </p:cNvPr>
          <p:cNvSpPr/>
          <p:nvPr/>
        </p:nvSpPr>
        <p:spPr>
          <a:xfrm>
            <a:off x="7627967" y="3429000"/>
            <a:ext cx="1281659" cy="1214203"/>
          </a:xfrm>
          <a:prstGeom prst="ellipse">
            <a:avLst/>
          </a:pr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Shared water main </a:t>
            </a:r>
          </a:p>
        </p:txBody>
      </p:sp>
      <p:sp>
        <p:nvSpPr>
          <p:cNvPr id="3" name="Content Placeholder 2"/>
          <p:cNvSpPr>
            <a:spLocks noGrp="1"/>
          </p:cNvSpPr>
          <p:nvPr>
            <p:ph sz="quarter" idx="10"/>
          </p:nvPr>
        </p:nvSpPr>
        <p:spPr>
          <a:xfrm>
            <a:off x="0" y="1390588"/>
            <a:ext cx="5461686" cy="4248000"/>
          </a:xfrm>
        </p:spPr>
        <p:txBody>
          <a:bodyPr/>
          <a:lstStyle/>
          <a:p>
            <a:pPr indent="0"/>
            <a:r>
              <a:rPr lang="en-GB" dirty="0">
                <a:solidFill>
                  <a:schemeClr val="tx1"/>
                </a:solidFill>
                <a:latin typeface="+mn-lt"/>
                <a:ea typeface="ＭＳ Ｐゴシック" charset="-128"/>
              </a:rPr>
              <a:t>Many older properties, especially terraced houses, are supplied by a shared water main. This pipe provides water to a block of houses from one single connection to the water main.</a:t>
            </a:r>
          </a:p>
          <a:p>
            <a:pPr indent="0"/>
            <a:r>
              <a:rPr lang="en-GB" dirty="0">
                <a:solidFill>
                  <a:schemeClr val="tx1"/>
                </a:solidFill>
                <a:latin typeface="+mn-lt"/>
                <a:ea typeface="ＭＳ Ｐゴシック" charset="-128"/>
              </a:rPr>
              <a:t>Lead was commonly used for these supply pipes, which are often inadequate in size for the water requirements of a modern system.</a:t>
            </a:r>
          </a:p>
          <a:p>
            <a:pPr indent="0"/>
            <a:r>
              <a:rPr lang="en-GB" dirty="0">
                <a:solidFill>
                  <a:schemeClr val="tx1"/>
                </a:solidFill>
                <a:latin typeface="+mn-lt"/>
                <a:ea typeface="ＭＳ Ｐゴシック" charset="-128"/>
              </a:rPr>
              <a:t>Pressure can be poor, especially during peak demands, and is affected by other properties on the supply.</a:t>
            </a:r>
          </a:p>
          <a:p>
            <a:pPr indent="0"/>
            <a:endParaRPr lang="en-GB" dirty="0"/>
          </a:p>
          <a:p>
            <a:pPr indent="0"/>
            <a:endParaRPr lang="en-GB" dirty="0"/>
          </a:p>
          <a:p>
            <a:pPr indent="0"/>
            <a:endParaRPr lang="en-US" dirty="0"/>
          </a:p>
        </p:txBody>
      </p:sp>
      <p:sp>
        <p:nvSpPr>
          <p:cNvPr id="7" name="TextBox 6">
            <a:extLst>
              <a:ext uri="{FF2B5EF4-FFF2-40B4-BE49-F238E27FC236}">
                <a16:creationId xmlns:a16="http://schemas.microsoft.com/office/drawing/2014/main" id="{E668E20F-57A7-6A08-255D-F8676C8D91DF}"/>
              </a:ext>
            </a:extLst>
          </p:cNvPr>
          <p:cNvSpPr txBox="1"/>
          <p:nvPr/>
        </p:nvSpPr>
        <p:spPr>
          <a:xfrm>
            <a:off x="5657850" y="3429000"/>
            <a:ext cx="3028950" cy="523220"/>
          </a:xfrm>
          <a:prstGeom prst="rect">
            <a:avLst/>
          </a:prstGeom>
          <a:noFill/>
          <a:ln>
            <a:solidFill>
              <a:schemeClr val="tx1"/>
            </a:solidFill>
          </a:ln>
        </p:spPr>
        <p:txBody>
          <a:bodyPr wrap="square">
            <a:spAutoFit/>
          </a:bodyPr>
          <a:lstStyle/>
          <a:p>
            <a:pPr algn="ctr"/>
            <a:r>
              <a:rPr lang="en-GB" sz="1400" dirty="0"/>
              <a:t>Watch this video on</a:t>
            </a:r>
            <a:endParaRPr lang="en-GB" sz="1400" dirty="0">
              <a:hlinkClick r:id="" action="ppaction://noaction"/>
            </a:endParaRPr>
          </a:p>
          <a:p>
            <a:pPr algn="ctr"/>
            <a:r>
              <a:rPr lang="en-GB" sz="1400" dirty="0">
                <a:hlinkClick r:id="" action="ppaction://noaction"/>
              </a:rPr>
              <a:t>supply pipe ownership</a:t>
            </a:r>
            <a:endParaRPr lang="en-GB" sz="1400" dirty="0"/>
          </a:p>
        </p:txBody>
      </p:sp>
    </p:spTree>
    <p:extLst>
      <p:ext uri="{BB962C8B-B14F-4D97-AF65-F5344CB8AC3E}">
        <p14:creationId xmlns:p14="http://schemas.microsoft.com/office/powerpoint/2010/main" val="10278895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a:rPr>
              <a:t>Hot and cold lead pipework </a:t>
            </a:r>
            <a:endParaRPr lang="en-US" dirty="0"/>
          </a:p>
        </p:txBody>
      </p:sp>
      <p:sp>
        <p:nvSpPr>
          <p:cNvPr id="3" name="Content Placeholder 2"/>
          <p:cNvSpPr>
            <a:spLocks noGrp="1"/>
          </p:cNvSpPr>
          <p:nvPr>
            <p:ph sz="quarter" idx="10"/>
          </p:nvPr>
        </p:nvSpPr>
        <p:spPr>
          <a:xfrm>
            <a:off x="0" y="1616377"/>
            <a:ext cx="5609968" cy="4233623"/>
          </a:xfrm>
        </p:spPr>
        <p:txBody>
          <a:bodyPr/>
          <a:lstStyle/>
          <a:p>
            <a:pPr indent="0"/>
            <a:r>
              <a:rPr lang="en-GB" dirty="0">
                <a:ea typeface="ＭＳ Ｐゴシック"/>
              </a:rPr>
              <a:t>Although the use of lead pipes has been prohibited</a:t>
            </a:r>
            <a:r>
              <a:rPr lang="en-GB" dirty="0">
                <a:solidFill>
                  <a:srgbClr val="FF0000"/>
                </a:solidFill>
                <a:ea typeface="ＭＳ Ｐゴシック"/>
              </a:rPr>
              <a:t> </a:t>
            </a:r>
            <a:r>
              <a:rPr lang="en-GB" dirty="0">
                <a:ea typeface="ＭＳ Ｐゴシック"/>
              </a:rPr>
              <a:t>for use on hot and cold water supplies,</a:t>
            </a:r>
            <a:r>
              <a:rPr lang="en-GB" dirty="0">
                <a:solidFill>
                  <a:srgbClr val="FF0000"/>
                </a:solidFill>
                <a:ea typeface="ＭＳ Ｐゴシック"/>
              </a:rPr>
              <a:t> </a:t>
            </a:r>
            <a:r>
              <a:rPr lang="en-GB" dirty="0">
                <a:ea typeface="ＭＳ Ｐゴシック"/>
              </a:rPr>
              <a:t>many older properties that have not undergone renovation are likely to still have underground and/or internal lead pipework.</a:t>
            </a:r>
          </a:p>
          <a:p>
            <a:pPr indent="0"/>
            <a:r>
              <a:rPr lang="en-GB" dirty="0"/>
              <a:t>Lead lock compression fittings allow a connection between lead and copper (or MDPE).</a:t>
            </a:r>
          </a:p>
          <a:p>
            <a:pPr indent="0"/>
            <a:r>
              <a:rPr lang="en-GB" dirty="0"/>
              <a:t>Lead lock sizes vary from 5lb to 11lb for different diameters of lead. </a:t>
            </a:r>
            <a:endParaRPr lang="en-US" dirty="0"/>
          </a:p>
        </p:txBody>
      </p:sp>
      <p:pic>
        <p:nvPicPr>
          <p:cNvPr id="4" name="Picture 3">
            <a:extLst>
              <a:ext uri="{FF2B5EF4-FFF2-40B4-BE49-F238E27FC236}">
                <a16:creationId xmlns:a16="http://schemas.microsoft.com/office/drawing/2014/main" id="{7234A26C-ED9F-EC3D-0DB4-BB488A6F97A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24024" y="1702191"/>
            <a:ext cx="3024554" cy="2411536"/>
          </a:xfrm>
          <a:prstGeom prst="rect">
            <a:avLst/>
          </a:prstGeom>
        </p:spPr>
      </p:pic>
      <p:pic>
        <p:nvPicPr>
          <p:cNvPr id="8" name="Picture 7" descr="A close-up of a brass fitting&#10;&#10;Description automatically generated">
            <a:extLst>
              <a:ext uri="{FF2B5EF4-FFF2-40B4-BE49-F238E27FC236}">
                <a16:creationId xmlns:a16="http://schemas.microsoft.com/office/drawing/2014/main" id="{CDE3E1E8-6320-57C6-DFAF-12DA9A17F027}"/>
              </a:ext>
            </a:extLst>
          </p:cNvPr>
          <p:cNvPicPr>
            <a:picLocks noChangeAspect="1"/>
          </p:cNvPicPr>
          <p:nvPr/>
        </p:nvPicPr>
        <p:blipFill>
          <a:blip r:embed="rId4"/>
          <a:stretch>
            <a:fillRect/>
          </a:stretch>
        </p:blipFill>
        <p:spPr>
          <a:xfrm>
            <a:off x="6079286" y="4431102"/>
            <a:ext cx="2305050" cy="16764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Legislation </a:t>
            </a:r>
          </a:p>
        </p:txBody>
      </p:sp>
      <p:sp>
        <p:nvSpPr>
          <p:cNvPr id="3" name="Content Placeholder 2"/>
          <p:cNvSpPr>
            <a:spLocks noGrp="1"/>
          </p:cNvSpPr>
          <p:nvPr>
            <p:ph sz="quarter" idx="10"/>
          </p:nvPr>
        </p:nvSpPr>
        <p:spPr>
          <a:xfrm>
            <a:off x="-1" y="1559400"/>
            <a:ext cx="8872151" cy="3742273"/>
          </a:xfrm>
        </p:spPr>
        <p:txBody>
          <a:bodyPr/>
          <a:lstStyle/>
          <a:p>
            <a:pPr indent="0"/>
            <a:r>
              <a:rPr lang="en-GB" b="1" dirty="0"/>
              <a:t>Water Regulations Advisor Scheme (WRAS) </a:t>
            </a:r>
          </a:p>
          <a:p>
            <a:pPr indent="0"/>
            <a:r>
              <a:rPr lang="en-GB" dirty="0">
                <a:ea typeface="+mn-lt"/>
                <a:cs typeface="+mn-lt"/>
              </a:rPr>
              <a:t>It is a legal requirement for hot and cold water supplies to use WRAS-approved fittings to comply with the Water Regulations</a:t>
            </a:r>
            <a:r>
              <a:rPr lang="en-GB" dirty="0">
                <a:solidFill>
                  <a:srgbClr val="374151"/>
                </a:solidFill>
                <a:ea typeface="+mn-lt"/>
                <a:cs typeface="+mn-lt"/>
              </a:rPr>
              <a:t>. </a:t>
            </a:r>
            <a:r>
              <a:rPr lang="en-GB" dirty="0">
                <a:ea typeface="+mn-lt"/>
                <a:cs typeface="+mn-lt"/>
              </a:rPr>
              <a:t>Not only are they of high quality and resistant to corrosion in their specific surroundings, but they are also manufactured from non-contaminating materials. </a:t>
            </a:r>
          </a:p>
          <a:p>
            <a:pPr indent="0"/>
            <a:r>
              <a:rPr lang="en-GB" dirty="0">
                <a:ea typeface="+mn-lt"/>
                <a:cs typeface="+mn-lt"/>
              </a:rPr>
              <a:t>WRAS provide guidelines and requirements for the installation of fittings and materials, including restrictions on the use of lead pipes and fittings. These regulations mandate the use of approved materials and products that comply with safety standards and reduce the risk of contamination. </a:t>
            </a:r>
            <a:r>
              <a:rPr lang="en-US" dirty="0">
                <a:ea typeface="+mn-lt"/>
                <a:cs typeface="+mn-lt"/>
              </a:rPr>
              <a:t>WRAS approved fittings will then be badged as shown.</a:t>
            </a:r>
            <a:endParaRPr lang="en-US" dirty="0"/>
          </a:p>
        </p:txBody>
      </p:sp>
      <p:sp>
        <p:nvSpPr>
          <p:cNvPr id="6" name="TextBox 5">
            <a:extLst>
              <a:ext uri="{FF2B5EF4-FFF2-40B4-BE49-F238E27FC236}">
                <a16:creationId xmlns:a16="http://schemas.microsoft.com/office/drawing/2014/main" id="{F065F3A3-54E5-72F4-1E10-56AB816EECA1}"/>
              </a:ext>
            </a:extLst>
          </p:cNvPr>
          <p:cNvSpPr txBox="1"/>
          <p:nvPr/>
        </p:nvSpPr>
        <p:spPr>
          <a:xfrm>
            <a:off x="6945675" y="5649945"/>
            <a:ext cx="1643743" cy="369332"/>
          </a:xfrm>
          <a:prstGeom prst="rect">
            <a:avLst/>
          </a:prstGeom>
          <a:noFill/>
          <a:ln>
            <a:solidFill>
              <a:schemeClr val="tx2"/>
            </a:solidFill>
          </a:ln>
        </p:spPr>
        <p:txBody>
          <a:bodyPr wrap="square">
            <a:spAutoFit/>
          </a:bodyPr>
          <a:lstStyle/>
          <a:p>
            <a:pPr algn="ctr"/>
            <a:r>
              <a:rPr lang="en-GB" sz="1800" dirty="0">
                <a:hlinkClick r:id="rId3"/>
              </a:rPr>
              <a:t>WRAS</a:t>
            </a:r>
            <a:r>
              <a:rPr lang="en-GB" sz="1800" dirty="0"/>
              <a:t> </a:t>
            </a:r>
          </a:p>
        </p:txBody>
      </p:sp>
    </p:spTree>
    <p:extLst>
      <p:ext uri="{BB962C8B-B14F-4D97-AF65-F5344CB8AC3E}">
        <p14:creationId xmlns:p14="http://schemas.microsoft.com/office/powerpoint/2010/main" val="36277510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Fittings and materials </a:t>
            </a:r>
          </a:p>
        </p:txBody>
      </p:sp>
      <p:sp>
        <p:nvSpPr>
          <p:cNvPr id="3" name="Content Placeholder 2"/>
          <p:cNvSpPr>
            <a:spLocks noGrp="1"/>
          </p:cNvSpPr>
          <p:nvPr>
            <p:ph sz="quarter" idx="10"/>
          </p:nvPr>
        </p:nvSpPr>
        <p:spPr>
          <a:xfrm>
            <a:off x="35064" y="1602000"/>
            <a:ext cx="4860778" cy="4248000"/>
          </a:xfrm>
        </p:spPr>
        <p:txBody>
          <a:bodyPr/>
          <a:lstStyle/>
          <a:p>
            <a:pPr indent="0"/>
            <a:r>
              <a:rPr lang="en-GB" sz="1800" dirty="0"/>
              <a:t>Lead and copper were used for underground wholesome water supplies. These materials have now been replaced with MDPE (medium density polyethylene)​. New water mains should be laid at depth of 750mm (minimum) to 1,350mm (maximum).</a:t>
            </a:r>
          </a:p>
          <a:p>
            <a:pPr indent="0"/>
            <a:r>
              <a:rPr lang="en-GB" sz="1800" dirty="0"/>
              <a:t>Press-fit fittings require an electrical crimping machine for jointing. The machine crimps the fittings onto the tube to create a watertight seal on the ‘o’ ring. They are ideal for use when hot works (soldering) is not permitted.</a:t>
            </a:r>
            <a:endParaRPr lang="en-US" sz="1800" dirty="0"/>
          </a:p>
        </p:txBody>
      </p:sp>
      <p:pic>
        <p:nvPicPr>
          <p:cNvPr id="10" name="Picture 9">
            <a:extLst>
              <a:ext uri="{FF2B5EF4-FFF2-40B4-BE49-F238E27FC236}">
                <a16:creationId xmlns:a16="http://schemas.microsoft.com/office/drawing/2014/main" id="{D66EB336-888C-C795-65B1-8F7218097D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69939" y="3726000"/>
            <a:ext cx="1685988" cy="2048161"/>
          </a:xfrm>
          <a:prstGeom prst="rect">
            <a:avLst/>
          </a:prstGeom>
        </p:spPr>
      </p:pic>
      <p:pic>
        <p:nvPicPr>
          <p:cNvPr id="6" name="Picture 5">
            <a:extLst>
              <a:ext uri="{FF2B5EF4-FFF2-40B4-BE49-F238E27FC236}">
                <a16:creationId xmlns:a16="http://schemas.microsoft.com/office/drawing/2014/main" id="{FF4AB36B-63BD-AB6F-38CB-2F04CF1F22E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95842" y="2042799"/>
            <a:ext cx="1386201" cy="1386201"/>
          </a:xfrm>
          <a:prstGeom prst="rect">
            <a:avLst/>
          </a:prstGeom>
        </p:spPr>
      </p:pic>
      <p:pic>
        <p:nvPicPr>
          <p:cNvPr id="9" name="Picture 8">
            <a:extLst>
              <a:ext uri="{FF2B5EF4-FFF2-40B4-BE49-F238E27FC236}">
                <a16:creationId xmlns:a16="http://schemas.microsoft.com/office/drawing/2014/main" id="{3DD07A49-CCAD-4619-AE44-CB719EB446C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29112" y="1820181"/>
            <a:ext cx="2054205" cy="1369470"/>
          </a:xfrm>
          <a:prstGeom prst="rect">
            <a:avLst/>
          </a:prstGeom>
        </p:spPr>
      </p:pic>
      <p:pic>
        <p:nvPicPr>
          <p:cNvPr id="11" name="Picture 10">
            <a:extLst>
              <a:ext uri="{FF2B5EF4-FFF2-40B4-BE49-F238E27FC236}">
                <a16:creationId xmlns:a16="http://schemas.microsoft.com/office/drawing/2014/main" id="{F8018BDB-6679-2B14-FCF1-A618D1B7799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46753" y="3959770"/>
            <a:ext cx="987915" cy="1927532"/>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8B091-85F0-7713-841E-8741270F99B7}"/>
              </a:ext>
            </a:extLst>
          </p:cNvPr>
          <p:cNvSpPr>
            <a:spLocks noGrp="1"/>
          </p:cNvSpPr>
          <p:nvPr>
            <p:ph type="title"/>
          </p:nvPr>
        </p:nvSpPr>
        <p:spPr/>
        <p:txBody>
          <a:bodyPr/>
          <a:lstStyle/>
          <a:p>
            <a:r>
              <a:rPr lang="en-GB" dirty="0"/>
              <a:t>Fittings and materials </a:t>
            </a:r>
          </a:p>
        </p:txBody>
      </p:sp>
      <p:sp>
        <p:nvSpPr>
          <p:cNvPr id="3" name="Content Placeholder 2">
            <a:extLst>
              <a:ext uri="{FF2B5EF4-FFF2-40B4-BE49-F238E27FC236}">
                <a16:creationId xmlns:a16="http://schemas.microsoft.com/office/drawing/2014/main" id="{CA75EE96-2C9D-87FB-792E-4DF35E893D11}"/>
              </a:ext>
            </a:extLst>
          </p:cNvPr>
          <p:cNvSpPr>
            <a:spLocks noGrp="1"/>
          </p:cNvSpPr>
          <p:nvPr>
            <p:ph sz="quarter" idx="10"/>
          </p:nvPr>
        </p:nvSpPr>
        <p:spPr>
          <a:xfrm>
            <a:off x="-24315" y="1678231"/>
            <a:ext cx="7899009" cy="2863052"/>
          </a:xfrm>
        </p:spPr>
        <p:txBody>
          <a:bodyPr/>
          <a:lstStyle/>
          <a:p>
            <a:pPr indent="0"/>
            <a:r>
              <a:rPr lang="en-GB" dirty="0">
                <a:ea typeface="ＭＳ Ｐゴシック"/>
              </a:rPr>
              <a:t>Push-fit polybutylene pipe has become popular in recent years due to the ease of installation. A stainless-steel grab ring locks the pipe onto the fitting and an ‘o’ ring creates a watertight seal onto the pipe. Pipe inserts are required for plastic pipe. This jointing method does not require hot works.</a:t>
            </a:r>
            <a:endParaRPr lang="en-GB" dirty="0"/>
          </a:p>
          <a:p>
            <a:pPr indent="0"/>
            <a:endParaRPr lang="en-GB" dirty="0"/>
          </a:p>
        </p:txBody>
      </p:sp>
      <p:pic>
        <p:nvPicPr>
          <p:cNvPr id="4" name="Picture 3">
            <a:extLst>
              <a:ext uri="{FF2B5EF4-FFF2-40B4-BE49-F238E27FC236}">
                <a16:creationId xmlns:a16="http://schemas.microsoft.com/office/drawing/2014/main" id="{FF3040B8-E03D-D4CD-32B8-9C3ECA0F9C3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29037" y="4310742"/>
            <a:ext cx="3297542" cy="1316403"/>
          </a:xfrm>
          <a:prstGeom prst="rect">
            <a:avLst/>
          </a:prstGeom>
        </p:spPr>
      </p:pic>
      <p:pic>
        <p:nvPicPr>
          <p:cNvPr id="6" name="Picture 5">
            <a:extLst>
              <a:ext uri="{FF2B5EF4-FFF2-40B4-BE49-F238E27FC236}">
                <a16:creationId xmlns:a16="http://schemas.microsoft.com/office/drawing/2014/main" id="{5848F5CF-C4EF-3A2A-C683-FEF06AD10EC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56391" y="3881950"/>
            <a:ext cx="2863569" cy="1834474"/>
          </a:xfrm>
          <a:prstGeom prst="rect">
            <a:avLst/>
          </a:prstGeom>
        </p:spPr>
      </p:pic>
    </p:spTree>
    <p:extLst>
      <p:ext uri="{BB962C8B-B14F-4D97-AF65-F5344CB8AC3E}">
        <p14:creationId xmlns:p14="http://schemas.microsoft.com/office/powerpoint/2010/main" val="2149020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g24b8f5b13ae_1_6"/>
          <p:cNvSpPr txBox="1">
            <a:spLocks noGrp="1"/>
          </p:cNvSpPr>
          <p:nvPr>
            <p:ph type="title"/>
          </p:nvPr>
        </p:nvSpPr>
        <p:spPr>
          <a:xfrm>
            <a:off x="311700" y="898167"/>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111"/>
              <a:buNone/>
            </a:pPr>
            <a:r>
              <a:rPr lang="en-US" dirty="0"/>
              <a:t>Transporting materials</a:t>
            </a:r>
            <a:endParaRPr dirty="0"/>
          </a:p>
        </p:txBody>
      </p:sp>
      <p:sp>
        <p:nvSpPr>
          <p:cNvPr id="62" name="Google Shape;62;g24b8f5b13ae_1_6"/>
          <p:cNvSpPr txBox="1">
            <a:spLocks noGrp="1"/>
          </p:cNvSpPr>
          <p:nvPr>
            <p:ph type="body" idx="1"/>
          </p:nvPr>
        </p:nvSpPr>
        <p:spPr>
          <a:xfrm>
            <a:off x="311700" y="1536633"/>
            <a:ext cx="3621900" cy="39663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800"/>
              <a:buNone/>
            </a:pPr>
            <a:r>
              <a:rPr lang="en-US" dirty="0"/>
              <a:t>Before the industrial revolution, builders had to use materials which were close at hand as it was very difficult to transport materials using just a horse and cart. </a:t>
            </a:r>
            <a:endParaRPr dirty="0"/>
          </a:p>
        </p:txBody>
      </p:sp>
      <p:sp>
        <p:nvSpPr>
          <p:cNvPr id="64" name="Google Shape;64;g24b8f5b13ae_1_6"/>
          <p:cNvSpPr txBox="1"/>
          <p:nvPr/>
        </p:nvSpPr>
        <p:spPr>
          <a:xfrm>
            <a:off x="311700" y="3980092"/>
            <a:ext cx="3459900" cy="1415742"/>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50"/>
              <a:buFont typeface="Arial"/>
              <a:buNone/>
            </a:pPr>
            <a:r>
              <a:rPr lang="en-US" sz="2000" dirty="0">
                <a:solidFill>
                  <a:schemeClr val="dk1"/>
                </a:solidFill>
              </a:rPr>
              <a:t>The industrial revolution began in earnest by the 1830s and, in Britain, by the 1840s.</a:t>
            </a:r>
            <a:endParaRPr sz="2000" dirty="0">
              <a:solidFill>
                <a:schemeClr val="dk1"/>
              </a:solidFill>
            </a:endParaRPr>
          </a:p>
        </p:txBody>
      </p:sp>
      <p:pic>
        <p:nvPicPr>
          <p:cNvPr id="5" name="Picture 4">
            <a:extLst>
              <a:ext uri="{FF2B5EF4-FFF2-40B4-BE49-F238E27FC236}">
                <a16:creationId xmlns:a16="http://schemas.microsoft.com/office/drawing/2014/main" id="{E8CC71B2-6AE3-6860-0032-B5F30669191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10401" y="1279917"/>
            <a:ext cx="3207895" cy="2093856"/>
          </a:xfrm>
          <a:prstGeom prst="rect">
            <a:avLst/>
          </a:prstGeom>
        </p:spPr>
      </p:pic>
      <p:pic>
        <p:nvPicPr>
          <p:cNvPr id="6" name="Picture 5">
            <a:extLst>
              <a:ext uri="{FF2B5EF4-FFF2-40B4-BE49-F238E27FC236}">
                <a16:creationId xmlns:a16="http://schemas.microsoft.com/office/drawing/2014/main" id="{2D75C237-CB82-B294-3B8D-9052F27F1C1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10402" y="3535328"/>
            <a:ext cx="3207895" cy="2424505"/>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62497-E8A2-F7B8-30DD-3C5A21C89EEB}"/>
              </a:ext>
            </a:extLst>
          </p:cNvPr>
          <p:cNvSpPr>
            <a:spLocks noGrp="1"/>
          </p:cNvSpPr>
          <p:nvPr>
            <p:ph type="title"/>
          </p:nvPr>
        </p:nvSpPr>
        <p:spPr/>
        <p:txBody>
          <a:bodyPr/>
          <a:lstStyle/>
          <a:p>
            <a:r>
              <a:rPr lang="en-GB" dirty="0"/>
              <a:t>Soil and vent pipes </a:t>
            </a:r>
          </a:p>
        </p:txBody>
      </p:sp>
      <p:sp>
        <p:nvSpPr>
          <p:cNvPr id="3" name="Content Placeholder 2">
            <a:extLst>
              <a:ext uri="{FF2B5EF4-FFF2-40B4-BE49-F238E27FC236}">
                <a16:creationId xmlns:a16="http://schemas.microsoft.com/office/drawing/2014/main" id="{DC02004B-2E6E-2AF3-004E-0BFF0C397E93}"/>
              </a:ext>
            </a:extLst>
          </p:cNvPr>
          <p:cNvSpPr>
            <a:spLocks noGrp="1"/>
          </p:cNvSpPr>
          <p:nvPr>
            <p:ph sz="quarter" idx="10"/>
          </p:nvPr>
        </p:nvSpPr>
        <p:spPr>
          <a:xfrm>
            <a:off x="0" y="1608757"/>
            <a:ext cx="5412259" cy="4248000"/>
          </a:xfrm>
        </p:spPr>
        <p:txBody>
          <a:bodyPr/>
          <a:lstStyle/>
          <a:p>
            <a:pPr indent="0"/>
            <a:r>
              <a:rPr lang="en-GB" dirty="0"/>
              <a:t>Traditionally-cast iron was used for a whole host of applications, including foul waste removal (soil pipe), guttering and baths.</a:t>
            </a:r>
          </a:p>
          <a:p>
            <a:pPr indent="0"/>
            <a:r>
              <a:rPr lang="en-GB" dirty="0"/>
              <a:t>Cast iron requires painting to protect it from atmospheric corrosion,</a:t>
            </a:r>
          </a:p>
          <a:p>
            <a:pPr indent="0"/>
            <a:r>
              <a:rPr lang="en-GB" dirty="0"/>
              <a:t>Today, PVC is preferred for guttering and soil stacks. </a:t>
            </a:r>
          </a:p>
          <a:p>
            <a:pPr indent="0"/>
            <a:r>
              <a:rPr lang="en-GB" dirty="0"/>
              <a:t>Drain connectors or flexy seals can be used to change from imperial cast or clay to metric PVC.</a:t>
            </a:r>
          </a:p>
        </p:txBody>
      </p:sp>
      <p:pic>
        <p:nvPicPr>
          <p:cNvPr id="5" name="Picture 4">
            <a:extLst>
              <a:ext uri="{FF2B5EF4-FFF2-40B4-BE49-F238E27FC236}">
                <a16:creationId xmlns:a16="http://schemas.microsoft.com/office/drawing/2014/main" id="{E9D2AB0D-6D79-2F36-64E1-50E24BAE0A1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43203" y="1608757"/>
            <a:ext cx="2470464" cy="1646976"/>
          </a:xfrm>
          <a:prstGeom prst="rect">
            <a:avLst/>
          </a:prstGeom>
        </p:spPr>
      </p:pic>
      <p:pic>
        <p:nvPicPr>
          <p:cNvPr id="7" name="Picture 6">
            <a:extLst>
              <a:ext uri="{FF2B5EF4-FFF2-40B4-BE49-F238E27FC236}">
                <a16:creationId xmlns:a16="http://schemas.microsoft.com/office/drawing/2014/main" id="{4E63101B-11E7-DB9F-96E9-A443487B355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11362" y="3732757"/>
            <a:ext cx="2734146" cy="1822764"/>
          </a:xfrm>
          <a:prstGeom prst="rect">
            <a:avLst/>
          </a:prstGeom>
        </p:spPr>
      </p:pic>
    </p:spTree>
    <p:extLst>
      <p:ext uri="{BB962C8B-B14F-4D97-AF65-F5344CB8AC3E}">
        <p14:creationId xmlns:p14="http://schemas.microsoft.com/office/powerpoint/2010/main" val="7030821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DC9E6-1324-89A4-8745-625680B41CD5}"/>
              </a:ext>
            </a:extLst>
          </p:cNvPr>
          <p:cNvSpPr>
            <a:spLocks noGrp="1"/>
          </p:cNvSpPr>
          <p:nvPr>
            <p:ph type="title"/>
          </p:nvPr>
        </p:nvSpPr>
        <p:spPr/>
        <p:txBody>
          <a:bodyPr/>
          <a:lstStyle/>
          <a:p>
            <a:r>
              <a:rPr lang="en-GB" dirty="0"/>
              <a:t>Below ground drainage </a:t>
            </a:r>
          </a:p>
        </p:txBody>
      </p:sp>
      <p:sp>
        <p:nvSpPr>
          <p:cNvPr id="3" name="Content Placeholder 2">
            <a:extLst>
              <a:ext uri="{FF2B5EF4-FFF2-40B4-BE49-F238E27FC236}">
                <a16:creationId xmlns:a16="http://schemas.microsoft.com/office/drawing/2014/main" id="{002422EC-3787-CEC1-1279-C9ED11370812}"/>
              </a:ext>
            </a:extLst>
          </p:cNvPr>
          <p:cNvSpPr>
            <a:spLocks noGrp="1"/>
          </p:cNvSpPr>
          <p:nvPr>
            <p:ph sz="quarter" idx="10"/>
          </p:nvPr>
        </p:nvSpPr>
        <p:spPr>
          <a:xfrm>
            <a:off x="0" y="1509252"/>
            <a:ext cx="5675589" cy="5138683"/>
          </a:xfrm>
        </p:spPr>
        <p:txBody>
          <a:bodyPr/>
          <a:lstStyle/>
          <a:p>
            <a:pPr indent="0"/>
            <a:r>
              <a:rPr lang="en-GB" dirty="0"/>
              <a:t>A collapsed or cracked drain requires immediate attention and remedial action.</a:t>
            </a:r>
          </a:p>
          <a:p>
            <a:pPr indent="0"/>
            <a:r>
              <a:rPr lang="en-GB" dirty="0"/>
              <a:t>Symptoms of a cracked or collapsed drain include: </a:t>
            </a:r>
          </a:p>
          <a:p>
            <a:pPr marL="432000" lvl="3" indent="0">
              <a:defRPr/>
            </a:pPr>
            <a:r>
              <a:rPr lang="en-US" sz="2000" dirty="0"/>
              <a:t>slow drainage </a:t>
            </a:r>
          </a:p>
          <a:p>
            <a:pPr marL="432000" lvl="3" indent="0">
              <a:defRPr/>
            </a:pPr>
            <a:r>
              <a:rPr lang="en-US" sz="2000" dirty="0"/>
              <a:t>foul odors</a:t>
            </a:r>
          </a:p>
          <a:p>
            <a:pPr marL="432000" lvl="3" indent="0">
              <a:defRPr/>
            </a:pPr>
            <a:r>
              <a:rPr lang="en-US" sz="2000" dirty="0"/>
              <a:t>leaking sewage </a:t>
            </a:r>
          </a:p>
          <a:p>
            <a:pPr marL="432000" lvl="3" indent="0">
              <a:defRPr/>
            </a:pPr>
            <a:r>
              <a:rPr lang="en-GB" sz="2000" dirty="0"/>
              <a:t>mould on wall or ceilings </a:t>
            </a:r>
          </a:p>
          <a:p>
            <a:pPr marL="432000" lvl="3" indent="0">
              <a:defRPr/>
            </a:pPr>
            <a:r>
              <a:rPr lang="en-US" sz="2000" dirty="0"/>
              <a:t>foundation and wall cracks. </a:t>
            </a:r>
          </a:p>
          <a:p>
            <a:pPr marL="432000" lvl="3" indent="0">
              <a:buNone/>
              <a:defRPr/>
            </a:pPr>
            <a:r>
              <a:rPr lang="en-GB" sz="2000" dirty="0"/>
              <a:t>Imperial to metric flexy seal adaptors provide a solution for connecting PVC drainage pipes.</a:t>
            </a:r>
            <a:endParaRPr lang="en-US" sz="2000" dirty="0"/>
          </a:p>
          <a:p>
            <a:pPr marL="0" lvl="3" indent="0">
              <a:buNone/>
              <a:defRPr/>
            </a:pPr>
            <a:endParaRPr lang="en-US" sz="2000" dirty="0"/>
          </a:p>
          <a:p>
            <a:pPr marL="0" lvl="3" indent="0">
              <a:buNone/>
              <a:defRPr/>
            </a:pPr>
            <a:endParaRPr lang="en-US" sz="2000" dirty="0"/>
          </a:p>
          <a:p>
            <a:pPr marL="0" lvl="3" indent="0">
              <a:buNone/>
              <a:defRPr/>
            </a:pPr>
            <a:endParaRPr lang="en-US" dirty="0"/>
          </a:p>
          <a:p>
            <a:pPr lvl="3">
              <a:defRPr/>
            </a:pPr>
            <a:endParaRPr lang="en-US" dirty="0"/>
          </a:p>
          <a:p>
            <a:endParaRPr lang="en-GB" dirty="0"/>
          </a:p>
          <a:p>
            <a:endParaRPr lang="en-GB" dirty="0"/>
          </a:p>
          <a:p>
            <a:endParaRPr lang="en-GB" dirty="0"/>
          </a:p>
          <a:p>
            <a:endParaRPr lang="en-GB" dirty="0"/>
          </a:p>
        </p:txBody>
      </p:sp>
      <p:pic>
        <p:nvPicPr>
          <p:cNvPr id="5" name="Picture 4">
            <a:extLst>
              <a:ext uri="{FF2B5EF4-FFF2-40B4-BE49-F238E27FC236}">
                <a16:creationId xmlns:a16="http://schemas.microsoft.com/office/drawing/2014/main" id="{C99D2740-02E0-4762-28E1-1B92EE2A3F6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32788" y="4472280"/>
            <a:ext cx="2367461" cy="1377720"/>
          </a:xfrm>
          <a:prstGeom prst="rect">
            <a:avLst/>
          </a:prstGeom>
        </p:spPr>
      </p:pic>
      <p:pic>
        <p:nvPicPr>
          <p:cNvPr id="7" name="Picture 6">
            <a:extLst>
              <a:ext uri="{FF2B5EF4-FFF2-40B4-BE49-F238E27FC236}">
                <a16:creationId xmlns:a16="http://schemas.microsoft.com/office/drawing/2014/main" id="{D55A7AF6-DCDA-8063-9499-FC5477C81D3D}"/>
              </a:ext>
            </a:extLst>
          </p:cNvPr>
          <p:cNvPicPr>
            <a:picLocks noChangeAspect="1"/>
          </p:cNvPicPr>
          <p:nvPr/>
        </p:nvPicPr>
        <p:blipFill>
          <a:blip r:embed="rId4"/>
          <a:stretch>
            <a:fillRect/>
          </a:stretch>
        </p:blipFill>
        <p:spPr>
          <a:xfrm>
            <a:off x="5848583" y="1509252"/>
            <a:ext cx="2743925" cy="2842480"/>
          </a:xfrm>
          <a:prstGeom prst="rect">
            <a:avLst/>
          </a:prstGeom>
        </p:spPr>
      </p:pic>
    </p:spTree>
    <p:extLst>
      <p:ext uri="{BB962C8B-B14F-4D97-AF65-F5344CB8AC3E}">
        <p14:creationId xmlns:p14="http://schemas.microsoft.com/office/powerpoint/2010/main" val="7997598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59CF4-08F6-A805-0392-B766C1291824}"/>
              </a:ext>
            </a:extLst>
          </p:cNvPr>
          <p:cNvSpPr>
            <a:spLocks noGrp="1"/>
          </p:cNvSpPr>
          <p:nvPr>
            <p:ph type="title"/>
          </p:nvPr>
        </p:nvSpPr>
        <p:spPr/>
        <p:txBody>
          <a:bodyPr/>
          <a:lstStyle/>
          <a:p>
            <a:r>
              <a:rPr lang="en-GB" dirty="0"/>
              <a:t>Lead waste pipes</a:t>
            </a:r>
          </a:p>
        </p:txBody>
      </p:sp>
      <p:sp>
        <p:nvSpPr>
          <p:cNvPr id="3" name="Content Placeholder 2">
            <a:extLst>
              <a:ext uri="{FF2B5EF4-FFF2-40B4-BE49-F238E27FC236}">
                <a16:creationId xmlns:a16="http://schemas.microsoft.com/office/drawing/2014/main" id="{7851718D-C350-D4F7-63BA-DCB81F541AB9}"/>
              </a:ext>
            </a:extLst>
          </p:cNvPr>
          <p:cNvSpPr>
            <a:spLocks noGrp="1"/>
          </p:cNvSpPr>
          <p:nvPr>
            <p:ph sz="quarter" idx="10"/>
          </p:nvPr>
        </p:nvSpPr>
        <p:spPr>
          <a:xfrm>
            <a:off x="0" y="1835557"/>
            <a:ext cx="4019797" cy="4248000"/>
          </a:xfrm>
        </p:spPr>
        <p:txBody>
          <a:bodyPr/>
          <a:lstStyle/>
          <a:p>
            <a:pPr indent="0"/>
            <a:r>
              <a:rPr lang="en-GB" dirty="0"/>
              <a:t>In the past, waste pipework was traditionally crafted from lead and connected using lead wiped joints.</a:t>
            </a:r>
          </a:p>
          <a:p>
            <a:pPr indent="0"/>
            <a:r>
              <a:rPr lang="en-GB" dirty="0"/>
              <a:t>In the process of renovations, it is good practice to upgrade lead waste pipework to plastic, which features a larger internal bore.</a:t>
            </a:r>
          </a:p>
        </p:txBody>
      </p:sp>
      <p:pic>
        <p:nvPicPr>
          <p:cNvPr id="4" name="Picture 3">
            <a:extLst>
              <a:ext uri="{FF2B5EF4-FFF2-40B4-BE49-F238E27FC236}">
                <a16:creationId xmlns:a16="http://schemas.microsoft.com/office/drawing/2014/main" id="{566C3AC7-57D5-CC17-FBED-F2267A6958B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35668" y="1835557"/>
            <a:ext cx="3561127" cy="3198539"/>
          </a:xfrm>
          <a:prstGeom prst="rect">
            <a:avLst/>
          </a:prstGeom>
        </p:spPr>
      </p:pic>
    </p:spTree>
    <p:extLst>
      <p:ext uri="{BB962C8B-B14F-4D97-AF65-F5344CB8AC3E}">
        <p14:creationId xmlns:p14="http://schemas.microsoft.com/office/powerpoint/2010/main" val="13432054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BD7438-E9A1-76C8-3297-DEF75DFCDFB1}"/>
              </a:ext>
            </a:extLst>
          </p:cNvPr>
          <p:cNvSpPr>
            <a:spLocks noGrp="1"/>
          </p:cNvSpPr>
          <p:nvPr>
            <p:ph type="title"/>
          </p:nvPr>
        </p:nvSpPr>
        <p:spPr/>
        <p:txBody>
          <a:bodyPr/>
          <a:lstStyle/>
          <a:p>
            <a:r>
              <a:rPr lang="en-GB" dirty="0"/>
              <a:t>Cold water storge cisterns </a:t>
            </a:r>
          </a:p>
        </p:txBody>
      </p:sp>
      <p:sp>
        <p:nvSpPr>
          <p:cNvPr id="3" name="Content Placeholder 2">
            <a:extLst>
              <a:ext uri="{FF2B5EF4-FFF2-40B4-BE49-F238E27FC236}">
                <a16:creationId xmlns:a16="http://schemas.microsoft.com/office/drawing/2014/main" id="{FCEFD1E6-C039-87A6-5C1F-AF4EDAF72D1E}"/>
              </a:ext>
            </a:extLst>
          </p:cNvPr>
          <p:cNvSpPr>
            <a:spLocks noGrp="1"/>
          </p:cNvSpPr>
          <p:nvPr>
            <p:ph sz="quarter" idx="10"/>
          </p:nvPr>
        </p:nvSpPr>
        <p:spPr>
          <a:xfrm>
            <a:off x="86498" y="1586895"/>
            <a:ext cx="5391867" cy="4248000"/>
          </a:xfrm>
        </p:spPr>
        <p:txBody>
          <a:bodyPr/>
          <a:lstStyle/>
          <a:p>
            <a:pPr indent="0"/>
            <a:r>
              <a:rPr lang="en-GB" dirty="0"/>
              <a:t>Traditionally, cold-water storage cisterns were made from galvanised metal and held together with studs. </a:t>
            </a:r>
          </a:p>
          <a:p>
            <a:pPr indent="0"/>
            <a:r>
              <a:rPr lang="en-GB" dirty="0"/>
              <a:t>Over time the zinc coating is removed, exposing the steel and leading to corrosion.</a:t>
            </a:r>
          </a:p>
          <a:p>
            <a:pPr indent="0"/>
            <a:r>
              <a:rPr lang="en-GB" dirty="0"/>
              <a:t>Ferrous oxide (rust) would contaminate the cold-water storage cistern, so it requires immediate attention once identified.</a:t>
            </a:r>
          </a:p>
          <a:p>
            <a:pPr indent="0"/>
            <a:r>
              <a:rPr lang="en-GB" dirty="0"/>
              <a:t>Galvanic cisterns are no longer approved for new cold water storage cisterns.</a:t>
            </a:r>
          </a:p>
          <a:p>
            <a:endParaRPr lang="en-GB" dirty="0"/>
          </a:p>
          <a:p>
            <a:endParaRPr lang="en-GB" dirty="0"/>
          </a:p>
        </p:txBody>
      </p:sp>
      <p:pic>
        <p:nvPicPr>
          <p:cNvPr id="4" name="Picture 3">
            <a:extLst>
              <a:ext uri="{FF2B5EF4-FFF2-40B4-BE49-F238E27FC236}">
                <a16:creationId xmlns:a16="http://schemas.microsoft.com/office/drawing/2014/main" id="{84519A62-6ED7-E2D4-ECC6-8F4934057EC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49067" y="1586895"/>
            <a:ext cx="2837733" cy="2049105"/>
          </a:xfrm>
          <a:prstGeom prst="rect">
            <a:avLst/>
          </a:prstGeom>
        </p:spPr>
      </p:pic>
      <p:pic>
        <p:nvPicPr>
          <p:cNvPr id="5" name="Picture 4">
            <a:extLst>
              <a:ext uri="{FF2B5EF4-FFF2-40B4-BE49-F238E27FC236}">
                <a16:creationId xmlns:a16="http://schemas.microsoft.com/office/drawing/2014/main" id="{DA6FE3EA-26EC-C683-FE23-E82EA3A505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49067" y="3832307"/>
            <a:ext cx="2837733" cy="2329342"/>
          </a:xfrm>
          <a:prstGeom prst="rect">
            <a:avLst/>
          </a:prstGeom>
        </p:spPr>
      </p:pic>
    </p:spTree>
    <p:extLst>
      <p:ext uri="{BB962C8B-B14F-4D97-AF65-F5344CB8AC3E}">
        <p14:creationId xmlns:p14="http://schemas.microsoft.com/office/powerpoint/2010/main" val="35597716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A3B8A-6AAF-364A-4204-C27403F8CDB6}"/>
              </a:ext>
            </a:extLst>
          </p:cNvPr>
          <p:cNvSpPr>
            <a:spLocks noGrp="1"/>
          </p:cNvSpPr>
          <p:nvPr>
            <p:ph type="title"/>
          </p:nvPr>
        </p:nvSpPr>
        <p:spPr/>
        <p:txBody>
          <a:bodyPr/>
          <a:lstStyle/>
          <a:p>
            <a:r>
              <a:rPr lang="en-GB" dirty="0"/>
              <a:t>Dezincification </a:t>
            </a:r>
          </a:p>
        </p:txBody>
      </p:sp>
      <p:sp>
        <p:nvSpPr>
          <p:cNvPr id="3" name="Content Placeholder 2">
            <a:extLst>
              <a:ext uri="{FF2B5EF4-FFF2-40B4-BE49-F238E27FC236}">
                <a16:creationId xmlns:a16="http://schemas.microsoft.com/office/drawing/2014/main" id="{45122927-8A8D-F94E-94A1-32D1D28D261A}"/>
              </a:ext>
            </a:extLst>
          </p:cNvPr>
          <p:cNvSpPr>
            <a:spLocks noGrp="1"/>
          </p:cNvSpPr>
          <p:nvPr>
            <p:ph sz="quarter" idx="10"/>
          </p:nvPr>
        </p:nvSpPr>
        <p:spPr>
          <a:xfrm>
            <a:off x="-1" y="1602000"/>
            <a:ext cx="8575589" cy="4248000"/>
          </a:xfrm>
        </p:spPr>
        <p:txBody>
          <a:bodyPr/>
          <a:lstStyle/>
          <a:p>
            <a:pPr indent="0"/>
            <a:r>
              <a:rPr lang="en-GB" dirty="0"/>
              <a:t>Brass (copper and zinc) components can have zinc leached out as fresh water passes through them. It leaves the brass fitting weak and brittle, quite often covered in white powder (zinc oxide).</a:t>
            </a:r>
          </a:p>
          <a:p>
            <a:pPr indent="0"/>
            <a:r>
              <a:rPr lang="en-GB" dirty="0"/>
              <a:t>Valves and fittings showing signs of this type of corrosion require replacing.</a:t>
            </a:r>
          </a:p>
          <a:p>
            <a:pPr indent="0"/>
            <a:r>
              <a:rPr lang="en-GB" dirty="0"/>
              <a:t>Modern brass components are dezincification resistant and have DZR or DZ stamped on them.</a:t>
            </a:r>
          </a:p>
          <a:p>
            <a:endParaRPr lang="en-GB" dirty="0"/>
          </a:p>
        </p:txBody>
      </p:sp>
      <p:pic>
        <p:nvPicPr>
          <p:cNvPr id="4" name="Picture 2">
            <a:extLst>
              <a:ext uri="{FF2B5EF4-FFF2-40B4-BE49-F238E27FC236}">
                <a16:creationId xmlns:a16="http://schemas.microsoft.com/office/drawing/2014/main" id="{6FD81F94-28B0-50C0-5581-A24BC1A57F8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13040" y="4319296"/>
            <a:ext cx="2924175" cy="1873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99920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0F9A2-68C0-9319-7395-36A8A2C54647}"/>
              </a:ext>
            </a:extLst>
          </p:cNvPr>
          <p:cNvSpPr>
            <a:spLocks noGrp="1"/>
          </p:cNvSpPr>
          <p:nvPr>
            <p:ph type="title"/>
          </p:nvPr>
        </p:nvSpPr>
        <p:spPr/>
        <p:txBody>
          <a:bodyPr/>
          <a:lstStyle/>
          <a:p>
            <a:r>
              <a:rPr lang="en-GB" dirty="0"/>
              <a:t>Structure </a:t>
            </a:r>
          </a:p>
        </p:txBody>
      </p:sp>
      <p:sp>
        <p:nvSpPr>
          <p:cNvPr id="3" name="Content Placeholder 2">
            <a:extLst>
              <a:ext uri="{FF2B5EF4-FFF2-40B4-BE49-F238E27FC236}">
                <a16:creationId xmlns:a16="http://schemas.microsoft.com/office/drawing/2014/main" id="{CD857CC7-13BE-0E99-3DDB-768403D4EAE3}"/>
              </a:ext>
            </a:extLst>
          </p:cNvPr>
          <p:cNvSpPr>
            <a:spLocks noGrp="1"/>
          </p:cNvSpPr>
          <p:nvPr>
            <p:ph sz="quarter" idx="10"/>
          </p:nvPr>
        </p:nvSpPr>
        <p:spPr>
          <a:xfrm>
            <a:off x="0" y="1602000"/>
            <a:ext cx="4275438" cy="4248000"/>
          </a:xfrm>
        </p:spPr>
        <p:txBody>
          <a:bodyPr/>
          <a:lstStyle/>
          <a:p>
            <a:pPr indent="0"/>
            <a:r>
              <a:rPr lang="en-GB" dirty="0"/>
              <a:t>Pipework is generally installed under suspended floors which may require drilling or notching the joists.</a:t>
            </a:r>
          </a:p>
          <a:p>
            <a:pPr indent="0"/>
            <a:r>
              <a:rPr lang="en-GB" dirty="0"/>
              <a:t>Building Regulations Document: A sets out requirements for notching, drilling and pipe chases and must be always followed. </a:t>
            </a:r>
          </a:p>
          <a:p>
            <a:endParaRPr lang="en-GB" dirty="0"/>
          </a:p>
          <a:p>
            <a:endParaRPr lang="en-GB" dirty="0"/>
          </a:p>
          <a:p>
            <a:endParaRPr lang="en-GB" dirty="0"/>
          </a:p>
        </p:txBody>
      </p:sp>
      <p:pic>
        <p:nvPicPr>
          <p:cNvPr id="5" name="Picture 4">
            <a:extLst>
              <a:ext uri="{FF2B5EF4-FFF2-40B4-BE49-F238E27FC236}">
                <a16:creationId xmlns:a16="http://schemas.microsoft.com/office/drawing/2014/main" id="{DE87E232-D7AA-B92E-4128-C4DCF860590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72000" y="2157008"/>
            <a:ext cx="3989027" cy="2995245"/>
          </a:xfrm>
          <a:prstGeom prst="rect">
            <a:avLst/>
          </a:prstGeom>
        </p:spPr>
      </p:pic>
    </p:spTree>
    <p:extLst>
      <p:ext uri="{BB962C8B-B14F-4D97-AF65-F5344CB8AC3E}">
        <p14:creationId xmlns:p14="http://schemas.microsoft.com/office/powerpoint/2010/main" val="41170219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14"/>
          <p:cNvSpPr txBox="1">
            <a:spLocks noGrp="1"/>
          </p:cNvSpPr>
          <p:nvPr>
            <p:ph type="body" idx="4294967295"/>
          </p:nvPr>
        </p:nvSpPr>
        <p:spPr>
          <a:xfrm>
            <a:off x="457200" y="1512000"/>
            <a:ext cx="8229600" cy="42480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SzPts val="1400"/>
              <a:buNone/>
            </a:pPr>
            <a:endParaRPr sz="6000">
              <a:solidFill>
                <a:srgbClr val="E30613"/>
              </a:solidFill>
            </a:endParaRPr>
          </a:p>
          <a:p>
            <a:pPr marL="0" lvl="0" indent="0" algn="ctr" rtl="0">
              <a:lnSpc>
                <a:spcPct val="100000"/>
              </a:lnSpc>
              <a:spcBef>
                <a:spcPts val="2000"/>
              </a:spcBef>
              <a:spcAft>
                <a:spcPts val="0"/>
              </a:spcAft>
              <a:buSzPts val="1400"/>
              <a:buNone/>
            </a:pPr>
            <a:r>
              <a:rPr lang="en-US" sz="6000">
                <a:solidFill>
                  <a:srgbClr val="0077E3"/>
                </a:solidFill>
              </a:rPr>
              <a:t>Any questions?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g24b8f5b13ae_1_62"/>
          <p:cNvSpPr txBox="1">
            <a:spLocks noGrp="1"/>
          </p:cNvSpPr>
          <p:nvPr>
            <p:ph type="title" idx="4294967295"/>
          </p:nvPr>
        </p:nvSpPr>
        <p:spPr>
          <a:xfrm>
            <a:off x="311700" y="938374"/>
            <a:ext cx="8520600" cy="7635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ct val="45832"/>
              <a:buFont typeface="Arial"/>
              <a:buNone/>
            </a:pPr>
            <a:r>
              <a:rPr lang="en-GB" dirty="0"/>
              <a:t>Diagram of an older building</a:t>
            </a:r>
            <a:endParaRPr dirty="0"/>
          </a:p>
          <a:p>
            <a:pPr marL="0" lvl="0" indent="0" algn="l" rtl="0">
              <a:lnSpc>
                <a:spcPct val="100000"/>
              </a:lnSpc>
              <a:spcBef>
                <a:spcPts val="0"/>
              </a:spcBef>
              <a:spcAft>
                <a:spcPts val="0"/>
              </a:spcAft>
              <a:buClr>
                <a:schemeClr val="dk1"/>
              </a:buClr>
              <a:buSzPct val="45832"/>
              <a:buFont typeface="Arial"/>
              <a:buNone/>
            </a:pPr>
            <a:endParaRPr dirty="0"/>
          </a:p>
          <a:p>
            <a:pPr marL="0" lvl="0" indent="0" algn="l" rtl="0">
              <a:lnSpc>
                <a:spcPct val="100000"/>
              </a:lnSpc>
              <a:spcBef>
                <a:spcPts val="0"/>
              </a:spcBef>
              <a:spcAft>
                <a:spcPts val="0"/>
              </a:spcAft>
              <a:buClr>
                <a:schemeClr val="dk1"/>
              </a:buClr>
              <a:buSzPct val="45832"/>
              <a:buFont typeface="Arial"/>
              <a:buNone/>
            </a:pPr>
            <a:endParaRPr dirty="0"/>
          </a:p>
        </p:txBody>
      </p:sp>
      <p:sp>
        <p:nvSpPr>
          <p:cNvPr id="25" name="Google Shape;81;g24b8f5b13ae_1_62">
            <a:extLst>
              <a:ext uri="{FF2B5EF4-FFF2-40B4-BE49-F238E27FC236}">
                <a16:creationId xmlns:a16="http://schemas.microsoft.com/office/drawing/2014/main" id="{7EE2C3BC-8BCC-4A7C-F62B-4CC256908DB5}"/>
              </a:ext>
            </a:extLst>
          </p:cNvPr>
          <p:cNvSpPr txBox="1"/>
          <p:nvPr/>
        </p:nvSpPr>
        <p:spPr>
          <a:xfrm>
            <a:off x="6490153" y="3638750"/>
            <a:ext cx="2319205" cy="2031295"/>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en-US" sz="2000" b="0" i="0" u="none" strike="noStrike" cap="none" dirty="0">
                <a:solidFill>
                  <a:srgbClr val="000000"/>
                </a:solidFill>
                <a:latin typeface="Arial"/>
                <a:ea typeface="Arial"/>
                <a:cs typeface="Arial"/>
                <a:sym typeface="Arial"/>
              </a:rPr>
              <a:t>Glass, for example, was hand blown till the 1919–1920 when </a:t>
            </a:r>
            <a:r>
              <a:rPr lang="en-US" sz="2000" b="0" i="0" u="none" strike="noStrike" cap="none" dirty="0" err="1">
                <a:solidFill>
                  <a:srgbClr val="000000"/>
                </a:solidFill>
                <a:latin typeface="Arial"/>
                <a:ea typeface="Arial"/>
                <a:cs typeface="Arial"/>
                <a:sym typeface="Arial"/>
              </a:rPr>
              <a:t>mechanised</a:t>
            </a:r>
            <a:r>
              <a:rPr lang="en-US" sz="2000" b="0" i="0" u="none" strike="noStrike" cap="none" dirty="0">
                <a:solidFill>
                  <a:srgbClr val="000000"/>
                </a:solidFill>
                <a:latin typeface="Arial"/>
                <a:ea typeface="Arial"/>
                <a:cs typeface="Arial"/>
                <a:sym typeface="Arial"/>
              </a:rPr>
              <a:t> rolling was developed.</a:t>
            </a:r>
            <a:endParaRPr sz="2000" b="0" i="0" u="none" strike="noStrike" cap="none" dirty="0">
              <a:solidFill>
                <a:srgbClr val="000000"/>
              </a:solidFill>
              <a:latin typeface="Arial"/>
              <a:ea typeface="Arial"/>
              <a:cs typeface="Arial"/>
              <a:sym typeface="Arial"/>
            </a:endParaRPr>
          </a:p>
        </p:txBody>
      </p:sp>
      <p:pic>
        <p:nvPicPr>
          <p:cNvPr id="26" name="Picture 25">
            <a:extLst>
              <a:ext uri="{FF2B5EF4-FFF2-40B4-BE49-F238E27FC236}">
                <a16:creationId xmlns:a16="http://schemas.microsoft.com/office/drawing/2014/main" id="{A2FB1D5E-00A4-21CD-83E8-29618DCF926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9155" y="3699013"/>
            <a:ext cx="2743135" cy="2073243"/>
          </a:xfrm>
          <a:prstGeom prst="rect">
            <a:avLst/>
          </a:prstGeom>
        </p:spPr>
      </p:pic>
      <p:pic>
        <p:nvPicPr>
          <p:cNvPr id="27" name="Picture 26">
            <a:extLst>
              <a:ext uri="{FF2B5EF4-FFF2-40B4-BE49-F238E27FC236}">
                <a16:creationId xmlns:a16="http://schemas.microsoft.com/office/drawing/2014/main" id="{8B4FFF23-8A47-B24A-7313-52B5ED33667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20942" y="1582055"/>
            <a:ext cx="2983167" cy="1947171"/>
          </a:xfrm>
          <a:prstGeom prst="rect">
            <a:avLst/>
          </a:prstGeom>
        </p:spPr>
      </p:pic>
      <p:cxnSp>
        <p:nvCxnSpPr>
          <p:cNvPr id="28" name="Google Shape;71;g24b8f5b13ae_1_62">
            <a:extLst>
              <a:ext uri="{FF2B5EF4-FFF2-40B4-BE49-F238E27FC236}">
                <a16:creationId xmlns:a16="http://schemas.microsoft.com/office/drawing/2014/main" id="{260F98E1-10EC-2258-A305-D6A100886C3E}"/>
              </a:ext>
            </a:extLst>
          </p:cNvPr>
          <p:cNvCxnSpPr>
            <a:cxnSpLocks/>
          </p:cNvCxnSpPr>
          <p:nvPr/>
        </p:nvCxnSpPr>
        <p:spPr>
          <a:xfrm>
            <a:off x="2712282" y="2271193"/>
            <a:ext cx="1740093" cy="0"/>
          </a:xfrm>
          <a:prstGeom prst="straightConnector1">
            <a:avLst/>
          </a:prstGeom>
          <a:noFill/>
          <a:ln w="9525" cap="flat" cmpd="sng">
            <a:solidFill>
              <a:srgbClr val="FF0000"/>
            </a:solidFill>
            <a:prstDash val="solid"/>
            <a:round/>
            <a:headEnd type="none" w="sm" len="sm"/>
            <a:tailEnd type="triangle" w="med" len="med"/>
          </a:ln>
        </p:spPr>
      </p:cxnSp>
      <p:cxnSp>
        <p:nvCxnSpPr>
          <p:cNvPr id="29" name="Google Shape;72;g24b8f5b13ae_1_62">
            <a:extLst>
              <a:ext uri="{FF2B5EF4-FFF2-40B4-BE49-F238E27FC236}">
                <a16:creationId xmlns:a16="http://schemas.microsoft.com/office/drawing/2014/main" id="{5E521F32-FDEC-2F2E-3330-F881D4FF4951}"/>
              </a:ext>
            </a:extLst>
          </p:cNvPr>
          <p:cNvCxnSpPr>
            <a:cxnSpLocks/>
          </p:cNvCxnSpPr>
          <p:nvPr/>
        </p:nvCxnSpPr>
        <p:spPr>
          <a:xfrm flipV="1">
            <a:off x="3040753" y="3063404"/>
            <a:ext cx="1711039" cy="137398"/>
          </a:xfrm>
          <a:prstGeom prst="straightConnector1">
            <a:avLst/>
          </a:prstGeom>
          <a:noFill/>
          <a:ln w="9525" cap="flat" cmpd="sng">
            <a:solidFill>
              <a:srgbClr val="FF0000"/>
            </a:solidFill>
            <a:prstDash val="solid"/>
            <a:round/>
            <a:headEnd type="none" w="sm" len="sm"/>
            <a:tailEnd type="triangle" w="med" len="med"/>
          </a:ln>
        </p:spPr>
      </p:cxnSp>
      <p:cxnSp>
        <p:nvCxnSpPr>
          <p:cNvPr id="30" name="Google Shape;73;g24b8f5b13ae_1_62">
            <a:extLst>
              <a:ext uri="{FF2B5EF4-FFF2-40B4-BE49-F238E27FC236}">
                <a16:creationId xmlns:a16="http://schemas.microsoft.com/office/drawing/2014/main" id="{4D15B5EA-72CF-3E30-9969-5687A8D94D78}"/>
              </a:ext>
            </a:extLst>
          </p:cNvPr>
          <p:cNvCxnSpPr>
            <a:cxnSpLocks/>
          </p:cNvCxnSpPr>
          <p:nvPr/>
        </p:nvCxnSpPr>
        <p:spPr>
          <a:xfrm flipH="1">
            <a:off x="2544201" y="4492399"/>
            <a:ext cx="1097708" cy="247961"/>
          </a:xfrm>
          <a:prstGeom prst="straightConnector1">
            <a:avLst/>
          </a:prstGeom>
          <a:noFill/>
          <a:ln w="9525" cap="flat" cmpd="sng">
            <a:solidFill>
              <a:srgbClr val="FF0000"/>
            </a:solidFill>
            <a:prstDash val="solid"/>
            <a:round/>
            <a:headEnd type="none" w="sm" len="sm"/>
            <a:tailEnd type="triangle" w="med" len="med"/>
          </a:ln>
        </p:spPr>
      </p:cxnSp>
      <p:cxnSp>
        <p:nvCxnSpPr>
          <p:cNvPr id="31" name="Google Shape;74;g24b8f5b13ae_1_62">
            <a:extLst>
              <a:ext uri="{FF2B5EF4-FFF2-40B4-BE49-F238E27FC236}">
                <a16:creationId xmlns:a16="http://schemas.microsoft.com/office/drawing/2014/main" id="{7093DE7A-D057-77DE-0425-B83313B3D174}"/>
              </a:ext>
            </a:extLst>
          </p:cNvPr>
          <p:cNvCxnSpPr>
            <a:cxnSpLocks/>
          </p:cNvCxnSpPr>
          <p:nvPr/>
        </p:nvCxnSpPr>
        <p:spPr>
          <a:xfrm flipH="1" flipV="1">
            <a:off x="3084311" y="5148545"/>
            <a:ext cx="489408" cy="215525"/>
          </a:xfrm>
          <a:prstGeom prst="straightConnector1">
            <a:avLst/>
          </a:prstGeom>
          <a:noFill/>
          <a:ln w="9525" cap="flat" cmpd="sng">
            <a:solidFill>
              <a:srgbClr val="FF0000"/>
            </a:solidFill>
            <a:prstDash val="solid"/>
            <a:round/>
            <a:headEnd type="none" w="sm" len="sm"/>
            <a:tailEnd type="triangle" w="med" len="med"/>
          </a:ln>
        </p:spPr>
      </p:cxnSp>
      <p:cxnSp>
        <p:nvCxnSpPr>
          <p:cNvPr id="32" name="Google Shape;75;g24b8f5b13ae_1_62">
            <a:extLst>
              <a:ext uri="{FF2B5EF4-FFF2-40B4-BE49-F238E27FC236}">
                <a16:creationId xmlns:a16="http://schemas.microsoft.com/office/drawing/2014/main" id="{5720C1E7-42E6-ADBC-BB3C-3CE39F0AFFA8}"/>
              </a:ext>
            </a:extLst>
          </p:cNvPr>
          <p:cNvCxnSpPr>
            <a:cxnSpLocks/>
          </p:cNvCxnSpPr>
          <p:nvPr/>
        </p:nvCxnSpPr>
        <p:spPr>
          <a:xfrm flipH="1" flipV="1">
            <a:off x="6121154" y="2814827"/>
            <a:ext cx="463144" cy="79273"/>
          </a:xfrm>
          <a:prstGeom prst="straightConnector1">
            <a:avLst/>
          </a:prstGeom>
          <a:noFill/>
          <a:ln w="9525" cap="flat" cmpd="sng">
            <a:solidFill>
              <a:srgbClr val="FF0000"/>
            </a:solidFill>
            <a:prstDash val="solid"/>
            <a:round/>
            <a:headEnd type="none" w="sm" len="sm"/>
            <a:tailEnd type="triangle" w="med" len="med"/>
          </a:ln>
        </p:spPr>
      </p:cxnSp>
      <p:sp>
        <p:nvSpPr>
          <p:cNvPr id="33" name="Google Shape;76;g24b8f5b13ae_1_62">
            <a:extLst>
              <a:ext uri="{FF2B5EF4-FFF2-40B4-BE49-F238E27FC236}">
                <a16:creationId xmlns:a16="http://schemas.microsoft.com/office/drawing/2014/main" id="{EA365D82-DD4A-2F19-788A-9C6ACB7C42A7}"/>
              </a:ext>
            </a:extLst>
          </p:cNvPr>
          <p:cNvSpPr txBox="1"/>
          <p:nvPr/>
        </p:nvSpPr>
        <p:spPr>
          <a:xfrm>
            <a:off x="1215117" y="1854771"/>
            <a:ext cx="14325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Slate</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Quarried locally</a:t>
            </a:r>
            <a:endParaRPr sz="1400" b="0" i="0" u="none" strike="noStrike" cap="none" dirty="0">
              <a:solidFill>
                <a:srgbClr val="000000"/>
              </a:solidFill>
              <a:latin typeface="Arial"/>
              <a:ea typeface="Arial"/>
              <a:cs typeface="Arial"/>
              <a:sym typeface="Arial"/>
            </a:endParaRPr>
          </a:p>
        </p:txBody>
      </p:sp>
      <p:sp>
        <p:nvSpPr>
          <p:cNvPr id="34" name="Google Shape;77;g24b8f5b13ae_1_62">
            <a:extLst>
              <a:ext uri="{FF2B5EF4-FFF2-40B4-BE49-F238E27FC236}">
                <a16:creationId xmlns:a16="http://schemas.microsoft.com/office/drawing/2014/main" id="{BA42779E-FDD9-CD4F-8D17-04982D954D15}"/>
              </a:ext>
            </a:extLst>
          </p:cNvPr>
          <p:cNvSpPr txBox="1"/>
          <p:nvPr/>
        </p:nvSpPr>
        <p:spPr>
          <a:xfrm>
            <a:off x="1813763" y="2697926"/>
            <a:ext cx="1432500" cy="8313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Hand made window from local timber</a:t>
            </a:r>
            <a:endParaRPr sz="1400" b="0" i="0" u="none" strike="noStrike" cap="none" dirty="0">
              <a:solidFill>
                <a:srgbClr val="000000"/>
              </a:solidFill>
              <a:latin typeface="Arial"/>
              <a:ea typeface="Arial"/>
              <a:cs typeface="Arial"/>
              <a:sym typeface="Arial"/>
            </a:endParaRPr>
          </a:p>
        </p:txBody>
      </p:sp>
      <p:sp>
        <p:nvSpPr>
          <p:cNvPr id="35" name="Google Shape;78;g24b8f5b13ae_1_62">
            <a:extLst>
              <a:ext uri="{FF2B5EF4-FFF2-40B4-BE49-F238E27FC236}">
                <a16:creationId xmlns:a16="http://schemas.microsoft.com/office/drawing/2014/main" id="{2584B183-5E81-195F-2CA2-F0CA967A1CDB}"/>
              </a:ext>
            </a:extLst>
          </p:cNvPr>
          <p:cNvSpPr txBox="1"/>
          <p:nvPr/>
        </p:nvSpPr>
        <p:spPr>
          <a:xfrm>
            <a:off x="6584298" y="2720946"/>
            <a:ext cx="14325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Local stone</a:t>
            </a:r>
            <a:endParaRPr sz="1400" b="0" i="0" u="none" strike="noStrike" cap="none" dirty="0">
              <a:solidFill>
                <a:srgbClr val="000000"/>
              </a:solidFill>
              <a:latin typeface="Arial"/>
              <a:ea typeface="Arial"/>
              <a:cs typeface="Arial"/>
              <a:sym typeface="Arial"/>
            </a:endParaRPr>
          </a:p>
        </p:txBody>
      </p:sp>
      <p:sp>
        <p:nvSpPr>
          <p:cNvPr id="36" name="Google Shape;79;g24b8f5b13ae_1_62">
            <a:extLst>
              <a:ext uri="{FF2B5EF4-FFF2-40B4-BE49-F238E27FC236}">
                <a16:creationId xmlns:a16="http://schemas.microsoft.com/office/drawing/2014/main" id="{AC80A9A1-513A-1AB1-FE95-05D1A44AAB53}"/>
              </a:ext>
            </a:extLst>
          </p:cNvPr>
          <p:cNvSpPr txBox="1"/>
          <p:nvPr/>
        </p:nvSpPr>
        <p:spPr>
          <a:xfrm>
            <a:off x="3641909" y="5163970"/>
            <a:ext cx="26622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Lime wash paint / render</a:t>
            </a:r>
            <a:endParaRPr sz="1400" b="0" i="0" u="none" strike="noStrike" cap="none" dirty="0">
              <a:solidFill>
                <a:srgbClr val="000000"/>
              </a:solidFill>
              <a:latin typeface="Arial"/>
              <a:ea typeface="Arial"/>
              <a:cs typeface="Arial"/>
              <a:sym typeface="Arial"/>
            </a:endParaRPr>
          </a:p>
        </p:txBody>
      </p:sp>
      <p:sp>
        <p:nvSpPr>
          <p:cNvPr id="37" name="Google Shape;80;g24b8f5b13ae_1_62">
            <a:extLst>
              <a:ext uri="{FF2B5EF4-FFF2-40B4-BE49-F238E27FC236}">
                <a16:creationId xmlns:a16="http://schemas.microsoft.com/office/drawing/2014/main" id="{ACDE06EE-8FD7-157D-C8C2-A108C7E92E02}"/>
              </a:ext>
            </a:extLst>
          </p:cNvPr>
          <p:cNvSpPr txBox="1"/>
          <p:nvPr/>
        </p:nvSpPr>
        <p:spPr>
          <a:xfrm>
            <a:off x="3707442" y="4038798"/>
            <a:ext cx="1432500" cy="615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Thatch</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dirty="0">
                <a:solidFill>
                  <a:srgbClr val="000000"/>
                </a:solidFill>
                <a:latin typeface="Arial"/>
                <a:ea typeface="Arial"/>
                <a:cs typeface="Arial"/>
                <a:sym typeface="Arial"/>
              </a:rPr>
              <a:t>Farmed locally</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g24b8f5b13ae_1_125"/>
          <p:cNvSpPr txBox="1">
            <a:spLocks noGrp="1"/>
          </p:cNvSpPr>
          <p:nvPr>
            <p:ph type="title"/>
          </p:nvPr>
        </p:nvSpPr>
        <p:spPr>
          <a:xfrm>
            <a:off x="311700" y="848017"/>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Building materials in older buildings</a:t>
            </a:r>
            <a:endParaRPr dirty="0"/>
          </a:p>
        </p:txBody>
      </p:sp>
      <p:sp>
        <p:nvSpPr>
          <p:cNvPr id="87" name="Google Shape;87;g24b8f5b13ae_1_125"/>
          <p:cNvSpPr txBox="1">
            <a:spLocks noGrp="1"/>
          </p:cNvSpPr>
          <p:nvPr>
            <p:ph type="body" idx="1"/>
          </p:nvPr>
        </p:nvSpPr>
        <p:spPr>
          <a:xfrm>
            <a:off x="311700" y="1467582"/>
            <a:ext cx="3106058" cy="4555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800" dirty="0"/>
              <a:t>The materials used for building depended on where in the UK the house was being built.</a:t>
            </a:r>
            <a:endParaRPr sz="1800" dirty="0"/>
          </a:p>
          <a:p>
            <a:pPr marL="0" lvl="0" indent="0" algn="l" rtl="0">
              <a:lnSpc>
                <a:spcPct val="115000"/>
              </a:lnSpc>
              <a:spcBef>
                <a:spcPts val="1200"/>
              </a:spcBef>
              <a:spcAft>
                <a:spcPts val="0"/>
              </a:spcAft>
              <a:buSzPts val="1800"/>
              <a:buNone/>
            </a:pPr>
            <a:r>
              <a:rPr lang="en-US" sz="1800" dirty="0"/>
              <a:t>Areas such as North Wales had easy access to stone and slate whereas, in other areas, timber was plentiful so timber-framed houses were built.</a:t>
            </a:r>
            <a:endParaRPr sz="1800" dirty="0"/>
          </a:p>
        </p:txBody>
      </p:sp>
      <p:pic>
        <p:nvPicPr>
          <p:cNvPr id="2" name="Picture 2">
            <a:extLst>
              <a:ext uri="{FF2B5EF4-FFF2-40B4-BE49-F238E27FC236}">
                <a16:creationId xmlns:a16="http://schemas.microsoft.com/office/drawing/2014/main" id="{7254DCF6-3120-7CA7-DB90-C3A621DECC9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08948" y="1786566"/>
            <a:ext cx="4274024" cy="32055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g24b8f5b13ae_1_183"/>
          <p:cNvSpPr txBox="1">
            <a:spLocks noGrp="1"/>
          </p:cNvSpPr>
          <p:nvPr>
            <p:ph type="title"/>
          </p:nvPr>
        </p:nvSpPr>
        <p:spPr>
          <a:xfrm>
            <a:off x="311693" y="851350"/>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Timber-framed buildings</a:t>
            </a:r>
            <a:endParaRPr dirty="0"/>
          </a:p>
        </p:txBody>
      </p:sp>
      <p:sp>
        <p:nvSpPr>
          <p:cNvPr id="94" name="Google Shape;94;g24b8f5b13ae_1_183"/>
          <p:cNvSpPr txBox="1">
            <a:spLocks noGrp="1"/>
          </p:cNvSpPr>
          <p:nvPr>
            <p:ph type="body" idx="1"/>
          </p:nvPr>
        </p:nvSpPr>
        <p:spPr>
          <a:xfrm>
            <a:off x="311700" y="1356967"/>
            <a:ext cx="3657600" cy="4555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0"/>
              </a:spcAft>
              <a:buSzPts val="1800"/>
              <a:buNone/>
            </a:pPr>
            <a:r>
              <a:rPr lang="en-US" sz="1800" dirty="0"/>
              <a:t>Timber-framed buildings were a quick and cheap way to put up the structure. However, the voids needed to be filled with methods like brickwork or wattle and daub which can be a render or a plaster.</a:t>
            </a:r>
            <a:endParaRPr sz="1800" dirty="0"/>
          </a:p>
          <a:p>
            <a:pPr marL="0" lvl="0" indent="0" algn="l" rtl="0">
              <a:lnSpc>
                <a:spcPct val="115000"/>
              </a:lnSpc>
              <a:spcBef>
                <a:spcPts val="1200"/>
              </a:spcBef>
              <a:spcAft>
                <a:spcPts val="0"/>
              </a:spcAft>
              <a:buSzPts val="1800"/>
              <a:buNone/>
            </a:pPr>
            <a:endParaRPr sz="1800" dirty="0"/>
          </a:p>
          <a:p>
            <a:pPr marL="0" lvl="0" indent="0" algn="l" rtl="0">
              <a:lnSpc>
                <a:spcPct val="115000"/>
              </a:lnSpc>
              <a:spcBef>
                <a:spcPts val="1200"/>
              </a:spcBef>
              <a:spcAft>
                <a:spcPts val="0"/>
              </a:spcAft>
              <a:buSzPts val="1800"/>
              <a:buNone/>
            </a:pPr>
            <a:endParaRPr sz="1800" dirty="0"/>
          </a:p>
        </p:txBody>
      </p:sp>
      <p:pic>
        <p:nvPicPr>
          <p:cNvPr id="6" name="Picture 5">
            <a:extLst>
              <a:ext uri="{FF2B5EF4-FFF2-40B4-BE49-F238E27FC236}">
                <a16:creationId xmlns:a16="http://schemas.microsoft.com/office/drawing/2014/main" id="{212E4DD3-03E0-0624-22F9-383A41463D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15045" y="3940313"/>
            <a:ext cx="2341081" cy="1560720"/>
          </a:xfrm>
          <a:prstGeom prst="rect">
            <a:avLst/>
          </a:prstGeom>
        </p:spPr>
      </p:pic>
      <p:pic>
        <p:nvPicPr>
          <p:cNvPr id="7" name="Picture 6">
            <a:extLst>
              <a:ext uri="{FF2B5EF4-FFF2-40B4-BE49-F238E27FC236}">
                <a16:creationId xmlns:a16="http://schemas.microsoft.com/office/drawing/2014/main" id="{5EFA0DC4-880A-D125-114F-34D3C11F6F2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16133" y="1730602"/>
            <a:ext cx="4369326" cy="291312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pic>
        <p:nvPicPr>
          <p:cNvPr id="2" name="Picture 1">
            <a:extLst>
              <a:ext uri="{FF2B5EF4-FFF2-40B4-BE49-F238E27FC236}">
                <a16:creationId xmlns:a16="http://schemas.microsoft.com/office/drawing/2014/main" id="{2E25C313-1AEC-04FC-DB28-0CACB545FE8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354624" y="2001291"/>
            <a:ext cx="4481151" cy="2951706"/>
          </a:xfrm>
          <a:prstGeom prst="rect">
            <a:avLst/>
          </a:prstGeom>
        </p:spPr>
      </p:pic>
      <p:sp>
        <p:nvSpPr>
          <p:cNvPr id="101" name="Google Shape;101;g24b8f5b13ae_1_176"/>
          <p:cNvSpPr txBox="1">
            <a:spLocks noGrp="1"/>
          </p:cNvSpPr>
          <p:nvPr>
            <p:ph type="title"/>
          </p:nvPr>
        </p:nvSpPr>
        <p:spPr>
          <a:xfrm>
            <a:off x="311700" y="842693"/>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GB" dirty="0"/>
              <a:t>Diagram of an older building</a:t>
            </a:r>
            <a:endParaRPr dirty="0"/>
          </a:p>
        </p:txBody>
      </p:sp>
      <p:grpSp>
        <p:nvGrpSpPr>
          <p:cNvPr id="103" name="Google Shape;103;g24b8f5b13ae_1_176"/>
          <p:cNvGrpSpPr/>
          <p:nvPr/>
        </p:nvGrpSpPr>
        <p:grpSpPr>
          <a:xfrm>
            <a:off x="4733706" y="2180156"/>
            <a:ext cx="3852600" cy="1276851"/>
            <a:chOff x="4733706" y="2373239"/>
            <a:chExt cx="3852600" cy="1926449"/>
          </a:xfrm>
          <a:noFill/>
        </p:grpSpPr>
        <p:sp>
          <p:nvSpPr>
            <p:cNvPr id="104" name="Google Shape;104;g24b8f5b13ae_1_176"/>
            <p:cNvSpPr txBox="1"/>
            <p:nvPr/>
          </p:nvSpPr>
          <p:spPr>
            <a:xfrm>
              <a:off x="7026606" y="2373239"/>
              <a:ext cx="1559700" cy="603900"/>
            </a:xfrm>
            <a:prstGeom prst="rect">
              <a:avLst/>
            </a:prstGeom>
            <a:grp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dirty="0">
                  <a:solidFill>
                    <a:schemeClr val="tx1"/>
                  </a:solidFill>
                  <a:latin typeface="Arial"/>
                  <a:ea typeface="Arial"/>
                  <a:cs typeface="Arial"/>
                  <a:sym typeface="Arial"/>
                </a:rPr>
                <a:t>Timber frame</a:t>
              </a:r>
              <a:endParaRPr sz="1400" i="0" u="none" strike="noStrike" dirty="0">
                <a:solidFill>
                  <a:schemeClr val="tx1"/>
                </a:solidFill>
                <a:latin typeface="Arial"/>
                <a:ea typeface="Arial"/>
                <a:cs typeface="Arial"/>
                <a:sym typeface="Arial"/>
              </a:endParaRPr>
            </a:p>
          </p:txBody>
        </p:sp>
        <p:cxnSp>
          <p:nvCxnSpPr>
            <p:cNvPr id="105" name="Google Shape;105;g24b8f5b13ae_1_176"/>
            <p:cNvCxnSpPr>
              <a:stCxn id="104" idx="1"/>
            </p:cNvCxnSpPr>
            <p:nvPr/>
          </p:nvCxnSpPr>
          <p:spPr>
            <a:xfrm flipH="1">
              <a:off x="4733706" y="2675188"/>
              <a:ext cx="2292900" cy="1624500"/>
            </a:xfrm>
            <a:prstGeom prst="straightConnector1">
              <a:avLst/>
            </a:prstGeom>
            <a:grpFill/>
            <a:ln w="9525" cap="flat" cmpd="sng">
              <a:noFill/>
              <a:prstDash val="solid"/>
              <a:round/>
              <a:headEnd type="none" w="sm" len="sm"/>
              <a:tailEnd type="triangle" w="med" len="med"/>
            </a:ln>
          </p:spPr>
        </p:cxnSp>
      </p:grpSp>
      <p:sp>
        <p:nvSpPr>
          <p:cNvPr id="106" name="Google Shape;106;g24b8f5b13ae_1_176"/>
          <p:cNvSpPr txBox="1"/>
          <p:nvPr/>
        </p:nvSpPr>
        <p:spPr>
          <a:xfrm>
            <a:off x="7367654" y="5119774"/>
            <a:ext cx="1488422" cy="400166"/>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a:solidFill>
                  <a:schemeClr val="tx1"/>
                </a:solidFill>
                <a:latin typeface="Arial"/>
                <a:ea typeface="Arial"/>
                <a:cs typeface="Arial"/>
                <a:sym typeface="Arial"/>
              </a:rPr>
              <a:t>Larger stones</a:t>
            </a:r>
            <a:endParaRPr sz="1400" i="0" u="none" strike="noStrike">
              <a:solidFill>
                <a:schemeClr val="tx1"/>
              </a:solidFill>
              <a:latin typeface="Arial"/>
              <a:ea typeface="Arial"/>
              <a:cs typeface="Arial"/>
              <a:sym typeface="Arial"/>
            </a:endParaRPr>
          </a:p>
        </p:txBody>
      </p:sp>
      <p:cxnSp>
        <p:nvCxnSpPr>
          <p:cNvPr id="107" name="Google Shape;107;g24b8f5b13ae_1_176"/>
          <p:cNvCxnSpPr>
            <a:cxnSpLocks/>
            <a:stCxn id="106" idx="1"/>
          </p:cNvCxnSpPr>
          <p:nvPr/>
        </p:nvCxnSpPr>
        <p:spPr>
          <a:xfrm flipH="1" flipV="1">
            <a:off x="4273900" y="3684819"/>
            <a:ext cx="3093754" cy="1635038"/>
          </a:xfrm>
          <a:prstGeom prst="straightConnector1">
            <a:avLst/>
          </a:prstGeom>
          <a:noFill/>
          <a:ln w="9525" cap="flat" cmpd="sng">
            <a:solidFill>
              <a:schemeClr val="dk2"/>
            </a:solidFill>
            <a:prstDash val="solid"/>
            <a:round/>
            <a:headEnd type="none" w="sm" len="sm"/>
            <a:tailEnd type="triangle" w="med" len="med"/>
          </a:ln>
        </p:spPr>
      </p:cxnSp>
      <p:sp>
        <p:nvSpPr>
          <p:cNvPr id="108" name="Google Shape;108;g24b8f5b13ae_1_176"/>
          <p:cNvSpPr txBox="1"/>
          <p:nvPr/>
        </p:nvSpPr>
        <p:spPr>
          <a:xfrm>
            <a:off x="7367716" y="3304016"/>
            <a:ext cx="1488300" cy="615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a:solidFill>
                  <a:schemeClr val="tx1"/>
                </a:solidFill>
                <a:latin typeface="Arial"/>
                <a:ea typeface="Arial"/>
                <a:cs typeface="Arial"/>
                <a:sym typeface="Arial"/>
              </a:rPr>
              <a:t>Smaller stones or bricks</a:t>
            </a:r>
            <a:endParaRPr sz="1400" i="0" u="none" strike="noStrike">
              <a:solidFill>
                <a:schemeClr val="tx1"/>
              </a:solidFill>
              <a:latin typeface="Arial"/>
              <a:ea typeface="Arial"/>
              <a:cs typeface="Arial"/>
              <a:sym typeface="Arial"/>
            </a:endParaRPr>
          </a:p>
        </p:txBody>
      </p:sp>
      <p:cxnSp>
        <p:nvCxnSpPr>
          <p:cNvPr id="109" name="Google Shape;109;g24b8f5b13ae_1_176"/>
          <p:cNvCxnSpPr>
            <a:cxnSpLocks/>
            <a:stCxn id="108" idx="1"/>
          </p:cNvCxnSpPr>
          <p:nvPr/>
        </p:nvCxnSpPr>
        <p:spPr>
          <a:xfrm flipH="1" flipV="1">
            <a:off x="5544273" y="3585107"/>
            <a:ext cx="1823443" cy="26709"/>
          </a:xfrm>
          <a:prstGeom prst="straightConnector1">
            <a:avLst/>
          </a:prstGeom>
          <a:noFill/>
          <a:ln w="9525" cap="flat" cmpd="sng">
            <a:solidFill>
              <a:schemeClr val="dk2"/>
            </a:solidFill>
            <a:prstDash val="solid"/>
            <a:round/>
            <a:headEnd type="none" w="sm" len="sm"/>
            <a:tailEnd type="triangle" w="med" len="med"/>
          </a:ln>
        </p:spPr>
      </p:cxnSp>
      <p:sp>
        <p:nvSpPr>
          <p:cNvPr id="110" name="Google Shape;110;g24b8f5b13ae_1_176"/>
          <p:cNvSpPr txBox="1"/>
          <p:nvPr/>
        </p:nvSpPr>
        <p:spPr>
          <a:xfrm>
            <a:off x="4607929" y="1215644"/>
            <a:ext cx="1488300" cy="615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dirty="0">
                <a:solidFill>
                  <a:schemeClr val="tx1"/>
                </a:solidFill>
                <a:latin typeface="Arial"/>
                <a:ea typeface="Arial"/>
                <a:cs typeface="Arial"/>
                <a:sym typeface="Arial"/>
              </a:rPr>
              <a:t>Infill construction</a:t>
            </a:r>
            <a:endParaRPr sz="1400" i="0" u="none" strike="noStrike" dirty="0">
              <a:solidFill>
                <a:schemeClr val="tx1"/>
              </a:solidFill>
              <a:latin typeface="Arial"/>
              <a:ea typeface="Arial"/>
              <a:cs typeface="Arial"/>
              <a:sym typeface="Arial"/>
            </a:endParaRPr>
          </a:p>
        </p:txBody>
      </p:sp>
      <p:cxnSp>
        <p:nvCxnSpPr>
          <p:cNvPr id="111" name="Google Shape;111;g24b8f5b13ae_1_176"/>
          <p:cNvCxnSpPr>
            <a:cxnSpLocks/>
          </p:cNvCxnSpPr>
          <p:nvPr/>
        </p:nvCxnSpPr>
        <p:spPr>
          <a:xfrm flipH="1">
            <a:off x="4549095" y="1760516"/>
            <a:ext cx="705811" cy="1704100"/>
          </a:xfrm>
          <a:prstGeom prst="straightConnector1">
            <a:avLst/>
          </a:prstGeom>
          <a:noFill/>
          <a:ln w="9525" cap="flat" cmpd="sng">
            <a:solidFill>
              <a:schemeClr val="dk2"/>
            </a:solidFill>
            <a:prstDash val="solid"/>
            <a:round/>
            <a:headEnd type="none" w="sm" len="sm"/>
            <a:tailEnd type="triangle" w="med" len="med"/>
          </a:ln>
        </p:spPr>
      </p:cxnSp>
      <p:sp>
        <p:nvSpPr>
          <p:cNvPr id="112" name="Google Shape;112;g24b8f5b13ae_1_176"/>
          <p:cNvSpPr txBox="1"/>
          <p:nvPr/>
        </p:nvSpPr>
        <p:spPr>
          <a:xfrm>
            <a:off x="447583" y="4319280"/>
            <a:ext cx="14883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dirty="0">
                <a:solidFill>
                  <a:schemeClr val="tx1"/>
                </a:solidFill>
                <a:latin typeface="Arial"/>
                <a:ea typeface="Arial"/>
                <a:cs typeface="Arial"/>
                <a:sym typeface="Arial"/>
              </a:rPr>
              <a:t>Solid wall</a:t>
            </a:r>
            <a:endParaRPr sz="1400" i="0" u="none" strike="noStrike" dirty="0">
              <a:solidFill>
                <a:schemeClr val="tx1"/>
              </a:solidFill>
              <a:latin typeface="Arial"/>
              <a:ea typeface="Arial"/>
              <a:cs typeface="Arial"/>
              <a:sym typeface="Arial"/>
            </a:endParaRPr>
          </a:p>
        </p:txBody>
      </p:sp>
      <p:cxnSp>
        <p:nvCxnSpPr>
          <p:cNvPr id="113" name="Google Shape;113;g24b8f5b13ae_1_176"/>
          <p:cNvCxnSpPr>
            <a:cxnSpLocks/>
          </p:cNvCxnSpPr>
          <p:nvPr/>
        </p:nvCxnSpPr>
        <p:spPr>
          <a:xfrm flipV="1">
            <a:off x="1615479" y="4173637"/>
            <a:ext cx="861940" cy="306388"/>
          </a:xfrm>
          <a:prstGeom prst="straightConnector1">
            <a:avLst/>
          </a:prstGeom>
          <a:noFill/>
          <a:ln w="9525" cap="flat" cmpd="sng">
            <a:solidFill>
              <a:schemeClr val="dk2"/>
            </a:solidFill>
            <a:prstDash val="solid"/>
            <a:round/>
            <a:headEnd type="none" w="sm" len="sm"/>
            <a:tailEnd type="triangle" w="med" len="med"/>
          </a:ln>
        </p:spPr>
      </p:cxnSp>
      <p:sp>
        <p:nvSpPr>
          <p:cNvPr id="114" name="Google Shape;114;g24b8f5b13ae_1_176"/>
          <p:cNvSpPr txBox="1"/>
          <p:nvPr/>
        </p:nvSpPr>
        <p:spPr>
          <a:xfrm>
            <a:off x="6949604" y="1187216"/>
            <a:ext cx="14883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a:solidFill>
                  <a:schemeClr val="tx1"/>
                </a:solidFill>
                <a:latin typeface="Arial"/>
                <a:ea typeface="Arial"/>
                <a:cs typeface="Arial"/>
                <a:sym typeface="Arial"/>
              </a:rPr>
              <a:t>Clay tiles</a:t>
            </a:r>
            <a:endParaRPr sz="1400" i="0" u="none" strike="noStrike">
              <a:solidFill>
                <a:schemeClr val="tx1"/>
              </a:solidFill>
              <a:latin typeface="Arial"/>
              <a:ea typeface="Arial"/>
              <a:cs typeface="Arial"/>
              <a:sym typeface="Arial"/>
            </a:endParaRPr>
          </a:p>
        </p:txBody>
      </p:sp>
      <p:cxnSp>
        <p:nvCxnSpPr>
          <p:cNvPr id="115" name="Google Shape;115;g24b8f5b13ae_1_176"/>
          <p:cNvCxnSpPr>
            <a:cxnSpLocks/>
            <a:stCxn id="114" idx="1"/>
          </p:cNvCxnSpPr>
          <p:nvPr/>
        </p:nvCxnSpPr>
        <p:spPr>
          <a:xfrm flipH="1">
            <a:off x="5132291" y="1387316"/>
            <a:ext cx="1817313" cy="1244093"/>
          </a:xfrm>
          <a:prstGeom prst="straightConnector1">
            <a:avLst/>
          </a:prstGeom>
          <a:noFill/>
          <a:ln w="9525" cap="flat" cmpd="sng">
            <a:solidFill>
              <a:schemeClr val="dk2"/>
            </a:solidFill>
            <a:prstDash val="solid"/>
            <a:round/>
            <a:headEnd type="none" w="sm" len="sm"/>
            <a:tailEnd type="triangle" w="med" len="med"/>
          </a:ln>
        </p:spPr>
      </p:cxnSp>
      <p:sp>
        <p:nvSpPr>
          <p:cNvPr id="116" name="Google Shape;116;g24b8f5b13ae_1_176"/>
          <p:cNvSpPr txBox="1"/>
          <p:nvPr/>
        </p:nvSpPr>
        <p:spPr>
          <a:xfrm>
            <a:off x="611122" y="2165259"/>
            <a:ext cx="1488300" cy="400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i="0" u="none" strike="noStrike" dirty="0">
                <a:solidFill>
                  <a:schemeClr val="tx1"/>
                </a:solidFill>
                <a:latin typeface="Arial"/>
                <a:ea typeface="Arial"/>
                <a:cs typeface="Arial"/>
                <a:sym typeface="Arial"/>
              </a:rPr>
              <a:t>Wood shingles</a:t>
            </a:r>
            <a:endParaRPr sz="1400" i="0" u="none" strike="noStrike" dirty="0">
              <a:solidFill>
                <a:schemeClr val="tx1"/>
              </a:solidFill>
              <a:latin typeface="Arial"/>
              <a:ea typeface="Arial"/>
              <a:cs typeface="Arial"/>
              <a:sym typeface="Arial"/>
            </a:endParaRPr>
          </a:p>
        </p:txBody>
      </p:sp>
      <p:cxnSp>
        <p:nvCxnSpPr>
          <p:cNvPr id="117" name="Google Shape;117;g24b8f5b13ae_1_176"/>
          <p:cNvCxnSpPr>
            <a:cxnSpLocks/>
          </p:cNvCxnSpPr>
          <p:nvPr/>
        </p:nvCxnSpPr>
        <p:spPr>
          <a:xfrm>
            <a:off x="2000050" y="2480793"/>
            <a:ext cx="854347" cy="948207"/>
          </a:xfrm>
          <a:prstGeom prst="straightConnector1">
            <a:avLst/>
          </a:prstGeom>
          <a:noFill/>
          <a:ln w="9525" cap="flat" cmpd="sng">
            <a:solidFill>
              <a:schemeClr val="dk2"/>
            </a:solidFill>
            <a:prstDash val="solid"/>
            <a:round/>
            <a:headEnd type="none" w="sm" len="sm"/>
            <a:tailEnd type="triangle" w="med" len="med"/>
          </a:ln>
        </p:spPr>
      </p:cxnSp>
      <p:grpSp>
        <p:nvGrpSpPr>
          <p:cNvPr id="118" name="Google Shape;118;g24b8f5b13ae_1_176"/>
          <p:cNvGrpSpPr/>
          <p:nvPr/>
        </p:nvGrpSpPr>
        <p:grpSpPr>
          <a:xfrm>
            <a:off x="2071205" y="3869233"/>
            <a:ext cx="1712701" cy="2086728"/>
            <a:chOff x="5091627" y="4075775"/>
            <a:chExt cx="1712701" cy="2138557"/>
          </a:xfrm>
        </p:grpSpPr>
        <p:sp>
          <p:nvSpPr>
            <p:cNvPr id="119" name="Google Shape;119;g24b8f5b13ae_1_176"/>
            <p:cNvSpPr/>
            <p:nvPr/>
          </p:nvSpPr>
          <p:spPr>
            <a:xfrm>
              <a:off x="5695450" y="4075775"/>
              <a:ext cx="541536" cy="664308"/>
            </a:xfrm>
            <a:prstGeom prst="ellipse">
              <a:avLst/>
            </a:prstGeom>
            <a:noFill/>
            <a:ln w="19050" cap="flat" cmpd="sng">
              <a:solidFill>
                <a:srgbClr val="E30613"/>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g24b8f5b13ae_1_176"/>
            <p:cNvSpPr txBox="1"/>
            <p:nvPr/>
          </p:nvSpPr>
          <p:spPr>
            <a:xfrm>
              <a:off x="5091627" y="5244866"/>
              <a:ext cx="1712701" cy="969466"/>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700" b="0" i="0" u="none" strike="noStrike" cap="none" dirty="0">
                  <a:solidFill>
                    <a:srgbClr val="000000"/>
                  </a:solidFill>
                  <a:latin typeface="Arial"/>
                  <a:ea typeface="Arial"/>
                  <a:cs typeface="Arial"/>
                  <a:sym typeface="Arial"/>
                </a:rPr>
                <a:t>What is the problem with this wall?</a:t>
              </a:r>
              <a:endParaRPr sz="1700" b="0" i="0" u="none" strike="noStrike" cap="none" dirty="0">
                <a:solidFill>
                  <a:srgbClr val="000000"/>
                </a:solidFill>
                <a:latin typeface="Arial"/>
                <a:ea typeface="Arial"/>
                <a:cs typeface="Arial"/>
                <a:sym typeface="Arial"/>
              </a:endParaRPr>
            </a:p>
          </p:txBody>
        </p:sp>
        <p:cxnSp>
          <p:nvCxnSpPr>
            <p:cNvPr id="121" name="Google Shape;121;g24b8f5b13ae_1_176"/>
            <p:cNvCxnSpPr>
              <a:cxnSpLocks/>
              <a:endCxn id="119" idx="3"/>
            </p:cNvCxnSpPr>
            <p:nvPr/>
          </p:nvCxnSpPr>
          <p:spPr>
            <a:xfrm flipV="1">
              <a:off x="5581621" y="4642797"/>
              <a:ext cx="193135" cy="622746"/>
            </a:xfrm>
            <a:prstGeom prst="straightConnector1">
              <a:avLst/>
            </a:prstGeom>
            <a:noFill/>
            <a:ln w="9525" cap="flat" cmpd="sng">
              <a:solidFill>
                <a:schemeClr val="dk2"/>
              </a:solidFill>
              <a:prstDash val="solid"/>
              <a:round/>
              <a:headEnd type="none" w="sm" len="sm"/>
              <a:tailEnd type="triangle" w="med" len="med"/>
            </a:ln>
          </p:spPr>
        </p:cxnSp>
      </p:grpSp>
      <p:cxnSp>
        <p:nvCxnSpPr>
          <p:cNvPr id="11" name="Google Shape;105;g24b8f5b13ae_1_176">
            <a:extLst>
              <a:ext uri="{FF2B5EF4-FFF2-40B4-BE49-F238E27FC236}">
                <a16:creationId xmlns:a16="http://schemas.microsoft.com/office/drawing/2014/main" id="{FB7E07B1-2DB7-AE4B-EF48-B6048699D105}"/>
              </a:ext>
            </a:extLst>
          </p:cNvPr>
          <p:cNvCxnSpPr>
            <a:cxnSpLocks/>
          </p:cNvCxnSpPr>
          <p:nvPr/>
        </p:nvCxnSpPr>
        <p:spPr>
          <a:xfrm flipH="1">
            <a:off x="5347319" y="2407968"/>
            <a:ext cx="1829566" cy="1112943"/>
          </a:xfrm>
          <a:prstGeom prst="straightConnector1">
            <a:avLst/>
          </a:prstGeom>
          <a:noFill/>
          <a:ln w="9525" cap="flat" cmpd="sng">
            <a:solidFill>
              <a:schemeClr val="dk2"/>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g25460257cdf_0_21"/>
          <p:cNvSpPr txBox="1">
            <a:spLocks noGrp="1"/>
          </p:cNvSpPr>
          <p:nvPr>
            <p:ph type="title"/>
          </p:nvPr>
        </p:nvSpPr>
        <p:spPr>
          <a:xfrm>
            <a:off x="318600" y="918401"/>
            <a:ext cx="8520600" cy="1017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Clr>
                <a:schemeClr val="dk1"/>
              </a:buClr>
              <a:buSzPts val="1100"/>
              <a:buFont typeface="Arial"/>
              <a:buNone/>
            </a:pPr>
            <a:r>
              <a:rPr lang="en-US" dirty="0"/>
              <a:t>Flint</a:t>
            </a:r>
            <a:endParaRPr dirty="0"/>
          </a:p>
        </p:txBody>
      </p:sp>
      <p:sp>
        <p:nvSpPr>
          <p:cNvPr id="127" name="Google Shape;127;g25460257cdf_0_21"/>
          <p:cNvSpPr txBox="1">
            <a:spLocks noGrp="1"/>
          </p:cNvSpPr>
          <p:nvPr>
            <p:ph type="body" idx="1"/>
          </p:nvPr>
        </p:nvSpPr>
        <p:spPr>
          <a:xfrm>
            <a:off x="311700" y="1384399"/>
            <a:ext cx="3657600" cy="4555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200"/>
              </a:spcBef>
              <a:spcAft>
                <a:spcPts val="1200"/>
              </a:spcAft>
              <a:buSzPts val="1800"/>
              <a:buNone/>
            </a:pPr>
            <a:endParaRPr lang="en-US" sz="1800" dirty="0"/>
          </a:p>
          <a:p>
            <a:pPr marL="0" lvl="0" indent="0" algn="l" rtl="0">
              <a:lnSpc>
                <a:spcPct val="115000"/>
              </a:lnSpc>
              <a:spcBef>
                <a:spcPts val="1200"/>
              </a:spcBef>
              <a:spcAft>
                <a:spcPts val="1200"/>
              </a:spcAft>
              <a:buSzPts val="1800"/>
              <a:buNone/>
            </a:pPr>
            <a:r>
              <a:rPr lang="en-US" sz="1800" dirty="0"/>
              <a:t>Some areas of the country had access to a hard stone called flint. </a:t>
            </a:r>
          </a:p>
          <a:p>
            <a:pPr marL="0" lvl="0" indent="0" algn="l" rtl="0">
              <a:lnSpc>
                <a:spcPct val="115000"/>
              </a:lnSpc>
              <a:spcBef>
                <a:spcPts val="1200"/>
              </a:spcBef>
              <a:spcAft>
                <a:spcPts val="1200"/>
              </a:spcAft>
              <a:buSzPts val="1800"/>
              <a:buNone/>
            </a:pPr>
            <a:r>
              <a:rPr lang="en-US" sz="1800" dirty="0"/>
              <a:t>Here is a wall made partly from flint.</a:t>
            </a:r>
            <a:endParaRPr sz="1800" dirty="0"/>
          </a:p>
        </p:txBody>
      </p:sp>
      <p:pic>
        <p:nvPicPr>
          <p:cNvPr id="2" name="Picture 1">
            <a:extLst>
              <a:ext uri="{FF2B5EF4-FFF2-40B4-BE49-F238E27FC236}">
                <a16:creationId xmlns:a16="http://schemas.microsoft.com/office/drawing/2014/main" id="{A4326A04-27F5-95C1-7AEE-735A82B68F7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89284" y="1356967"/>
            <a:ext cx="3036800" cy="4555200"/>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2391</Words>
  <Application>Microsoft Office PowerPoint</Application>
  <PresentationFormat>On-screen Show (4:3)</PresentationFormat>
  <Paragraphs>248</Paragraphs>
  <Slides>46</Slides>
  <Notes>41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46</vt:i4>
      </vt:variant>
    </vt:vector>
  </HeadingPairs>
  <TitlesOfParts>
    <vt:vector size="49" baseType="lpstr">
      <vt:lpstr>Arial</vt:lpstr>
      <vt:lpstr>Times New Roman</vt:lpstr>
      <vt:lpstr>Default Design</vt:lpstr>
      <vt:lpstr>PowerPoint Presentation</vt:lpstr>
      <vt:lpstr>AIM: Know the changes in construction methods over time</vt:lpstr>
      <vt:lpstr>Pre-1919 construction methods</vt:lpstr>
      <vt:lpstr>Transporting materials</vt:lpstr>
      <vt:lpstr>Diagram of an older building  </vt:lpstr>
      <vt:lpstr>Building materials in older buildings</vt:lpstr>
      <vt:lpstr>Timber-framed buildings</vt:lpstr>
      <vt:lpstr>Diagram of an older building</vt:lpstr>
      <vt:lpstr>Flint</vt:lpstr>
      <vt:lpstr>Local building materials in older buildings</vt:lpstr>
      <vt:lpstr>Local building materials in older buildings</vt:lpstr>
      <vt:lpstr>Early high-status buildings </vt:lpstr>
      <vt:lpstr>Transportation of materials </vt:lpstr>
      <vt:lpstr>Binding agents</vt:lpstr>
      <vt:lpstr>Lime mortars, plaster and renders</vt:lpstr>
      <vt:lpstr>Bricks</vt:lpstr>
      <vt:lpstr>Types of brick wall</vt:lpstr>
      <vt:lpstr>Problems with non-cavity walls</vt:lpstr>
      <vt:lpstr>Problems with non-cavity walls</vt:lpstr>
      <vt:lpstr>Cavity walls</vt:lpstr>
      <vt:lpstr>Cavity walls in modern buildings</vt:lpstr>
      <vt:lpstr>Importance of ventilation</vt:lpstr>
      <vt:lpstr>Roof coverings</vt:lpstr>
      <vt:lpstr>PowerPoint Presentation</vt:lpstr>
      <vt:lpstr>PowerPoint Presentation</vt:lpstr>
      <vt:lpstr>Pre-1919 plastering</vt:lpstr>
      <vt:lpstr>Plastering and rendering</vt:lpstr>
      <vt:lpstr>Plastering and rendering</vt:lpstr>
      <vt:lpstr>Plastering and rendering</vt:lpstr>
      <vt:lpstr>Lath and plaster wall</vt:lpstr>
      <vt:lpstr>Lath and plaster ceiling</vt:lpstr>
      <vt:lpstr>Life span of an electrical service or installation</vt:lpstr>
      <vt:lpstr>Risks to an electrical installation that affect life span</vt:lpstr>
      <vt:lpstr>Examples of copper corrosion (verdigris)</vt:lpstr>
      <vt:lpstr>Shared water main </vt:lpstr>
      <vt:lpstr>Hot and cold lead pipework </vt:lpstr>
      <vt:lpstr>Legislation </vt:lpstr>
      <vt:lpstr>Fittings and materials </vt:lpstr>
      <vt:lpstr>Fittings and materials </vt:lpstr>
      <vt:lpstr>Soil and vent pipes </vt:lpstr>
      <vt:lpstr>Below ground drainage </vt:lpstr>
      <vt:lpstr>Lead waste pipes</vt:lpstr>
      <vt:lpstr>Cold water storge cisterns </vt:lpstr>
      <vt:lpstr>Dezincification </vt:lpstr>
      <vt:lpstr>Structure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janicec</dc:creator>
  <cp:lastModifiedBy>Sarah Hennah</cp:lastModifiedBy>
  <cp:revision>14</cp:revision>
  <dcterms:created xsi:type="dcterms:W3CDTF">2013-05-28T00:38:54Z</dcterms:created>
  <dcterms:modified xsi:type="dcterms:W3CDTF">2023-09-13T09:39:41Z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