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4"/>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3" r:id="rId17"/>
    <p:sldId id="274" r:id="rId18"/>
    <p:sldId id="275" r:id="rId19"/>
    <p:sldId id="276" r:id="rId20"/>
    <p:sldId id="277" r:id="rId21"/>
    <p:sldId id="293" r:id="rId22"/>
    <p:sldId id="278" r:id="rId23"/>
    <p:sldId id="279" r:id="rId24"/>
    <p:sldId id="280" r:id="rId25"/>
    <p:sldId id="281" r:id="rId26"/>
    <p:sldId id="282" r:id="rId27"/>
    <p:sldId id="284" r:id="rId28"/>
    <p:sldId id="285" r:id="rId29"/>
    <p:sldId id="286" r:id="rId30"/>
    <p:sldId id="287" r:id="rId31"/>
    <p:sldId id="288" r:id="rId32"/>
    <p:sldId id="292" r:id="rId3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3" roundtripDataSignature="AMtx7mhsD9/+4vd7jpcZxNln1wZGFjzMCg=="/>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756E68-9FA5-4250-B312-0A6875D48EEC}" v="7" dt="2023-08-01T14:17:58.67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687" autoAdjust="0"/>
  </p:normalViewPr>
  <p:slideViewPr>
    <p:cSldViewPr snapToGrid="0">
      <p:cViewPr varScale="1">
        <p:scale>
          <a:sx n="65" d="100"/>
          <a:sy n="65" d="100"/>
        </p:scale>
        <p:origin x="1536" y="66"/>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49"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43" Type="http://customschemas.google.com/relationships/presentationmetadata" Target="metadata"/><Relationship Id="rId48"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
        <p:cNvGrpSpPr/>
        <p:nvPr/>
      </p:nvGrpSpPr>
      <p:grpSpPr>
        <a:xfrm>
          <a:off x="0" y="0"/>
          <a:ext cx="0" cy="0"/>
          <a:chOff x="0" y="0"/>
          <a:chExt cx="0" cy="0"/>
        </a:xfrm>
      </p:grpSpPr>
      <p:sp>
        <p:nvSpPr>
          <p:cNvPr id="34" name="Google Shape;34;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35" name="Google Shape;3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25428405376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1" name="Google Shape;131;g25428405376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25428405376_0_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2" name="Google Shape;142;g25428405376_0_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24b8f5b13ae_1_2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2" name="Google Shape;152;g24b8f5b13ae_1_2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24b8f5b13ae_1_28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2" name="Google Shape;162;g24b8f5b13ae_1_28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24b8f5b13ae_1_50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1" name="Google Shape;171;g24b8f5b13ae_1_50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24b8f5b13ae_1_39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8" name="Google Shape;178;g24b8f5b13ae_1_39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24b8f5b13ae_1_56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3" name="Google Shape;193;g24b8f5b13ae_1_5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24b8f5b13ae_1_57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1" name="Google Shape;201;g24b8f5b13ae_1_57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25d4cb0cba7_1_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6" name="Google Shape;216;g25d4cb0cba7_1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25d4cb0cba7_1_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2" name="Google Shape;222;g25d4cb0cba7_1_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1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7" name="Google Shape;47;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25460257cdf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8" name="Google Shape;228;g25460257cdf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dirty="0"/>
              <a:t>Diagram showing cavity vs solid wall - https://www.arktek.co.uk/what-solid-wall-insulation/</a:t>
            </a:r>
          </a:p>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25edc608d6f_0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3" name="Google Shape;243;g25edc608d6f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24b8f5b13ae_1_74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1" name="Google Shape;241;g24b8f5b13ae_1_7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24b8f5b13ae_1_6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0" name="Google Shape;250;g24b8f5b13ae_1_6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24b8f5b13ae_1_63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3" name="Google Shape;263;g24b8f5b13ae_1_6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25d4cb0cba7_1_3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6" name="Google Shape;276;g25d4cb0cba7_1_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24b8f5b13ae_1_70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88" name="Google Shape;288;g24b8f5b13ae_1_70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89" name="Google Shape;289;g24b8f5b13ae_1_70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24b8f5b13ae_1_7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06" name="Google Shape;306;g24b8f5b13ae_1_71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dirty="0"/>
          </a:p>
        </p:txBody>
      </p:sp>
      <p:sp>
        <p:nvSpPr>
          <p:cNvPr id="307" name="Google Shape;307;g24b8f5b13ae_1_71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256f3f3e24e_0_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16" name="Google Shape;316;g256f3f3e24e_0_2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17" name="Google Shape;317;g256f3f3e24e_0_27: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256f3f3e24e_0_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25" name="Google Shape;325;g256f3f3e24e_0_1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26" name="Google Shape;326;g256f3f3e24e_0_1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24b9c28149a_0_6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53" name="Google Shape;53;g24b9c28149a_0_6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24b8f5b13ae_1_7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34" name="Google Shape;334;g24b8f5b13ae_1_72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35" name="Google Shape;335;g24b8f5b13ae_1_72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256f9c09980_0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42" name="Google Shape;342;g256f9c09980_0_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43" name="Google Shape;343;g256f9c09980_0_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1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374" name="Google Shape;374;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4b8f5b13ae_1_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9" name="Google Shape;59;g24b8f5b13ae_1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24b8f5b13ae_1_6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7" name="Google Shape;67;g24b8f5b13ae_1_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24b8f5b13ae_1_1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g24b8f5b13ae_1_1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24b8f5b13ae_1_18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1" name="Google Shape;91;g24b8f5b13ae_1_18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24b8f5b13ae_1_17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9" name="Google Shape;99;g24b8f5b13ae_1_1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25460257cdf_0_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g25460257cdf_0_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9"/>
        <p:cNvGrpSpPr/>
        <p:nvPr/>
      </p:nvGrpSpPr>
      <p:grpSpPr>
        <a:xfrm>
          <a:off x="0" y="0"/>
          <a:ext cx="0" cy="0"/>
          <a:chOff x="0" y="0"/>
          <a:chExt cx="0" cy="0"/>
        </a:xfrm>
      </p:grpSpPr>
      <p:sp>
        <p:nvSpPr>
          <p:cNvPr id="20" name="Google Shape;20;p16"/>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1" name="Google Shape;21;p16"/>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lvl="0" indent="-228600" algn="l">
              <a:lnSpc>
                <a:spcPct val="133333"/>
              </a:lnSpc>
              <a:spcBef>
                <a:spcPts val="1000"/>
              </a:spcBef>
              <a:spcAft>
                <a:spcPts val="0"/>
              </a:spcAft>
              <a:buSzPts val="1400"/>
              <a:buNone/>
              <a:defRPr/>
            </a:lvl1pPr>
            <a:lvl2pPr marL="914400" lvl="1" indent="-342900" algn="l">
              <a:lnSpc>
                <a:spcPct val="133333"/>
              </a:lnSpc>
              <a:spcBef>
                <a:spcPts val="1000"/>
              </a:spcBef>
              <a:spcAft>
                <a:spcPts val="0"/>
              </a:spcAft>
              <a:buSzPts val="1800"/>
              <a:buChar char="•"/>
              <a:defRPr/>
            </a:lvl2pPr>
            <a:lvl3pPr marL="1371600" lvl="2" indent="-228600" algn="l">
              <a:lnSpc>
                <a:spcPct val="111111"/>
              </a:lnSpc>
              <a:spcBef>
                <a:spcPts val="500"/>
              </a:spcBef>
              <a:spcAft>
                <a:spcPts val="0"/>
              </a:spcAft>
              <a:buSzPts val="1400"/>
              <a:buNone/>
              <a:defRPr/>
            </a:lvl3pPr>
            <a:lvl4pPr marL="1828800" lvl="3" indent="-342900" algn="l">
              <a:lnSpc>
                <a:spcPct val="111111"/>
              </a:lnSpc>
              <a:spcBef>
                <a:spcPts val="500"/>
              </a:spcBef>
              <a:spcAft>
                <a:spcPts val="0"/>
              </a:spcAft>
              <a:buSzPts val="1800"/>
              <a:buChar char="•"/>
              <a:defRPr/>
            </a:lvl4pPr>
            <a:lvl5pPr marL="2286000" lvl="4" indent="-342900" algn="l">
              <a:lnSpc>
                <a:spcPct val="111111"/>
              </a:lnSpc>
              <a:spcBef>
                <a:spcPts val="500"/>
              </a:spcBef>
              <a:spcAft>
                <a:spcPts val="0"/>
              </a:spcAft>
              <a:buClr>
                <a:schemeClr val="dk1"/>
              </a:buClr>
              <a:buSzPts val="1800"/>
              <a:buChar char="–"/>
              <a:defRPr/>
            </a:lvl5pPr>
            <a:lvl6pPr marL="2743200" lvl="5" indent="-342900" algn="l">
              <a:lnSpc>
                <a:spcPct val="100000"/>
              </a:lnSpc>
              <a:spcBef>
                <a:spcPts val="500"/>
              </a:spcBef>
              <a:spcAft>
                <a:spcPts val="0"/>
              </a:spcAft>
              <a:buClr>
                <a:schemeClr val="dk1"/>
              </a:buClr>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g24b8f5b13ae_1_58"/>
          <p:cNvSpPr txBox="1">
            <a:spLocks noGrp="1"/>
          </p:cNvSpPr>
          <p:nvPr>
            <p:ph type="title"/>
          </p:nvPr>
        </p:nvSpPr>
        <p:spPr>
          <a:xfrm>
            <a:off x="311700" y="593367"/>
            <a:ext cx="8520600" cy="7635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4" name="Google Shape;24;g24b8f5b13ae_1_58"/>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5" name="Google Shape;25;g24b8f5b13ae_1_58"/>
          <p:cNvSpPr txBox="1">
            <a:spLocks noGrp="1"/>
          </p:cNvSpPr>
          <p:nvPr>
            <p:ph type="sldNum" idx="12"/>
          </p:nvPr>
        </p:nvSpPr>
        <p:spPr>
          <a:xfrm>
            <a:off x="8472458" y="6217623"/>
            <a:ext cx="548700" cy="5247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6"/>
        <p:cNvGrpSpPr/>
        <p:nvPr/>
      </p:nvGrpSpPr>
      <p:grpSpPr>
        <a:xfrm>
          <a:off x="0" y="0"/>
          <a:ext cx="0" cy="0"/>
          <a:chOff x="0" y="0"/>
          <a:chExt cx="0" cy="0"/>
        </a:xfrm>
      </p:grpSpPr>
      <p:sp>
        <p:nvSpPr>
          <p:cNvPr id="27" name="Google Shape;27;g24b8f5b13ae_1_122"/>
          <p:cNvSpPr txBox="1">
            <a:spLocks noGrp="1"/>
          </p:cNvSpPr>
          <p:nvPr>
            <p:ph type="sldNum" idx="12"/>
          </p:nvPr>
        </p:nvSpPr>
        <p:spPr>
          <a:xfrm>
            <a:off x="8472458" y="6217623"/>
            <a:ext cx="548700" cy="5247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g24b8f5b13ae_1_278"/>
          <p:cNvSpPr txBox="1">
            <a:spLocks noGrp="1"/>
          </p:cNvSpPr>
          <p:nvPr>
            <p:ph type="title"/>
          </p:nvPr>
        </p:nvSpPr>
        <p:spPr>
          <a:xfrm>
            <a:off x="311700" y="593367"/>
            <a:ext cx="8520600" cy="7635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0" name="Google Shape;30;g24b8f5b13ae_1_278"/>
          <p:cNvSpPr txBox="1">
            <a:spLocks noGrp="1"/>
          </p:cNvSpPr>
          <p:nvPr>
            <p:ph type="body" idx="1"/>
          </p:nvPr>
        </p:nvSpPr>
        <p:spPr>
          <a:xfrm>
            <a:off x="311700" y="1536633"/>
            <a:ext cx="3999900" cy="45552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1" name="Google Shape;31;g24b8f5b13ae_1_278"/>
          <p:cNvSpPr txBox="1">
            <a:spLocks noGrp="1"/>
          </p:cNvSpPr>
          <p:nvPr>
            <p:ph type="body" idx="2"/>
          </p:nvPr>
        </p:nvSpPr>
        <p:spPr>
          <a:xfrm>
            <a:off x="4832400" y="1536633"/>
            <a:ext cx="3999900" cy="45552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2" name="Google Shape;32;g24b8f5b13ae_1_278"/>
          <p:cNvSpPr txBox="1">
            <a:spLocks noGrp="1"/>
          </p:cNvSpPr>
          <p:nvPr>
            <p:ph type="sldNum" idx="12"/>
          </p:nvPr>
        </p:nvSpPr>
        <p:spPr>
          <a:xfrm>
            <a:off x="8472458" y="6217623"/>
            <a:ext cx="548700" cy="5247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5"/>
          <p:cNvSpPr txBox="1"/>
          <p:nvPr/>
        </p:nvSpPr>
        <p:spPr>
          <a:xfrm>
            <a:off x="0" y="457200"/>
            <a:ext cx="9144000" cy="152400"/>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rgbClr val="D9D9D9"/>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11" name="Google Shape;11;p15"/>
          <p:cNvSpPr txBox="1"/>
          <p:nvPr/>
        </p:nvSpPr>
        <p:spPr>
          <a:xfrm>
            <a:off x="457200" y="6480000"/>
            <a:ext cx="6477000" cy="2286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900" b="0" i="0" u="none" strike="noStrike" cap="none" dirty="0">
                <a:solidFill>
                  <a:schemeClr val="dk1"/>
                </a:solidFill>
                <a:latin typeface="Arial"/>
                <a:ea typeface="Arial"/>
                <a:cs typeface="Arial"/>
                <a:sym typeface="Arial"/>
              </a:rPr>
              <a:t>© 2023. EAL. All rights reserved.</a:t>
            </a:r>
            <a:endParaRPr lang="en-US" sz="1200" b="0" i="0" u="none" strike="noStrike" cap="none" dirty="0">
              <a:solidFill>
                <a:schemeClr val="dk1"/>
              </a:solidFill>
              <a:latin typeface="Times New Roman"/>
              <a:ea typeface="Times New Roman"/>
              <a:cs typeface="Times New Roman"/>
              <a:sym typeface="Times New Roman"/>
            </a:endParaRPr>
          </a:p>
        </p:txBody>
      </p:sp>
      <p:sp>
        <p:nvSpPr>
          <p:cNvPr id="12" name="Google Shape;12;p15"/>
          <p:cNvSpPr txBox="1"/>
          <p:nvPr/>
        </p:nvSpPr>
        <p:spPr>
          <a:xfrm>
            <a:off x="7239000" y="6480000"/>
            <a:ext cx="1447800" cy="2286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900" b="0" i="0" u="none" strike="noStrike" cap="none">
                <a:solidFill>
                  <a:schemeClr val="dk1"/>
                </a:solidFill>
                <a:latin typeface="Arial"/>
                <a:ea typeface="Arial"/>
                <a:cs typeface="Arial"/>
                <a:sym typeface="Arial"/>
              </a:rPr>
              <a:t>‹#›</a:t>
            </a:fld>
            <a:r>
              <a:rPr lang="en-US" sz="900" b="0" i="0" u="none" strike="noStrike" cap="none" dirty="0">
                <a:solidFill>
                  <a:schemeClr val="dk1"/>
                </a:solidFill>
                <a:latin typeface="Arial"/>
                <a:ea typeface="Arial"/>
                <a:cs typeface="Arial"/>
                <a:sym typeface="Arial"/>
              </a:rPr>
              <a:t> of 35</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br>
              <a:rPr lang="en-US" sz="1100" b="0" i="0" u="none" strike="noStrike" cap="none" dirty="0">
                <a:solidFill>
                  <a:schemeClr val="dk1"/>
                </a:solidFill>
                <a:latin typeface="Arial"/>
                <a:ea typeface="Arial"/>
                <a:cs typeface="Arial"/>
                <a:sym typeface="Arial"/>
              </a:rPr>
            </a:br>
            <a:endParaRPr sz="11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br>
              <a:rPr lang="en-US" sz="1100" b="0" i="0" u="none" strike="noStrike" cap="none" dirty="0">
                <a:solidFill>
                  <a:schemeClr val="dk1"/>
                </a:solidFill>
                <a:latin typeface="Arial"/>
                <a:ea typeface="Arial"/>
                <a:cs typeface="Arial"/>
                <a:sym typeface="Arial"/>
              </a:rPr>
            </a:br>
            <a:endParaRPr sz="11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chemeClr val="dk1"/>
              </a:solidFill>
              <a:latin typeface="Times New Roman"/>
              <a:ea typeface="Times New Roman"/>
              <a:cs typeface="Times New Roman"/>
              <a:sym typeface="Times New Roman"/>
            </a:endParaRPr>
          </a:p>
        </p:txBody>
      </p:sp>
      <p:sp>
        <p:nvSpPr>
          <p:cNvPr id="13" name="Google Shape;13;p15"/>
          <p:cNvSpPr txBox="1">
            <a:spLocks noGrp="1"/>
          </p:cNvSpPr>
          <p:nvPr>
            <p:ph type="title"/>
          </p:nvPr>
        </p:nvSpPr>
        <p:spPr>
          <a:xfrm>
            <a:off x="457200" y="1008000"/>
            <a:ext cx="8218488" cy="382588"/>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000000"/>
              </a:buClr>
              <a:buSzPts val="1400"/>
              <a:buFont typeface="Arial"/>
              <a:buNone/>
              <a:defRPr sz="2400" b="1" i="0" u="none" strike="noStrike" cap="none">
                <a:solidFill>
                  <a:srgbClr val="0077E3"/>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9pPr>
          </a:lstStyle>
          <a:p>
            <a:endParaRPr/>
          </a:p>
        </p:txBody>
      </p:sp>
      <p:sp>
        <p:nvSpPr>
          <p:cNvPr id="14" name="Google Shape;14;p15"/>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marR="0" lvl="0" indent="-228600" algn="l" rtl="0">
              <a:lnSpc>
                <a:spcPct val="120000"/>
              </a:lnSpc>
              <a:spcBef>
                <a:spcPts val="100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1pPr>
            <a:lvl2pPr marL="914400" marR="0" lvl="1" indent="-355600" algn="l" rtl="0">
              <a:lnSpc>
                <a:spcPct val="120000"/>
              </a:lnSpc>
              <a:spcBef>
                <a:spcPts val="1000"/>
              </a:spcBef>
              <a:spcAft>
                <a:spcPts val="0"/>
              </a:spcAft>
              <a:buClr>
                <a:srgbClr val="0077E3"/>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00"/>
              </a:lnSpc>
              <a:spcBef>
                <a:spcPts val="500"/>
              </a:spcBef>
              <a:spcAft>
                <a:spcPts val="0"/>
              </a:spcAft>
              <a:buClr>
                <a:srgbClr val="000000"/>
              </a:buClr>
              <a:buSzPts val="1400"/>
              <a:buFont typeface="Arial"/>
              <a:buNone/>
              <a:defRPr sz="1600" b="0" i="0" u="none" strike="noStrike" cap="none">
                <a:solidFill>
                  <a:schemeClr val="dk1"/>
                </a:solidFill>
                <a:latin typeface="Arial"/>
                <a:ea typeface="Arial"/>
                <a:cs typeface="Arial"/>
                <a:sym typeface="Arial"/>
              </a:defRPr>
            </a:lvl3pPr>
            <a:lvl4pPr marL="1828800" marR="0" lvl="3" indent="-330200" algn="l" rtl="0">
              <a:lnSpc>
                <a:spcPct val="125000"/>
              </a:lnSpc>
              <a:spcBef>
                <a:spcPts val="500"/>
              </a:spcBef>
              <a:spcAft>
                <a:spcPts val="0"/>
              </a:spcAft>
              <a:buClr>
                <a:srgbClr val="0077E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25000"/>
              </a:lnSpc>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rgbClr val="E3061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292100" algn="l" rtl="0">
              <a:lnSpc>
                <a:spcPct val="100000"/>
              </a:lnSpc>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9pPr>
          </a:lstStyle>
          <a:p>
            <a:endParaRPr/>
          </a:p>
        </p:txBody>
      </p:sp>
      <p:pic>
        <p:nvPicPr>
          <p:cNvPr id="15" name="Google Shape;15;p15" descr="City &amp; Guilds and EAL logo"/>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7006987" y="234902"/>
            <a:ext cx="1655999" cy="501635"/>
          </a:xfrm>
          <a:prstGeom prst="rect">
            <a:avLst/>
          </a:prstGeom>
          <a:noFill/>
          <a:ln>
            <a:noFill/>
          </a:ln>
        </p:spPr>
      </p:pic>
      <p:sp>
        <p:nvSpPr>
          <p:cNvPr id="16" name="Google Shape;16;p15"/>
          <p:cNvSpPr/>
          <p:nvPr/>
        </p:nvSpPr>
        <p:spPr>
          <a:xfrm>
            <a:off x="457200" y="257779"/>
            <a:ext cx="6091200" cy="430887"/>
          </a:xfrm>
          <a:prstGeom prst="rect">
            <a:avLst/>
          </a:prstGeom>
          <a:noFill/>
          <a:ln>
            <a:noFill/>
          </a:ln>
        </p:spPr>
        <p:txBody>
          <a:bodyPr spcFirstLastPara="1" wrap="square" lIns="0" tIns="0" rIns="0" bIns="0" anchor="b" anchorCtr="0">
            <a:spAutoFit/>
          </a:bodyPr>
          <a:lstStyle/>
          <a:p>
            <a:pPr marL="0" marR="0" lvl="0" indent="0" algn="l" rtl="0">
              <a:lnSpc>
                <a:spcPct val="100000"/>
              </a:lnSpc>
              <a:spcBef>
                <a:spcPts val="0"/>
              </a:spcBef>
              <a:spcAft>
                <a:spcPts val="0"/>
              </a:spcAft>
              <a:buClr>
                <a:schemeClr val="dk1"/>
              </a:buClr>
              <a:buSzPts val="1400"/>
              <a:buFont typeface="Arial"/>
              <a:buNone/>
            </a:pPr>
            <a:r>
              <a:rPr lang="en-US" sz="1400" b="0" i="0" u="none" strike="noStrike" cap="none" dirty="0">
                <a:solidFill>
                  <a:schemeClr val="dk1"/>
                </a:solidFill>
                <a:latin typeface="Arial"/>
                <a:ea typeface="Arial"/>
                <a:cs typeface="Arial"/>
                <a:sym typeface="Arial"/>
              </a:rPr>
              <a:t>Progression in </a:t>
            </a:r>
            <a:br>
              <a:rPr lang="en-US" sz="1400" b="0" i="0" u="none" strike="noStrike" cap="none" dirty="0">
                <a:solidFill>
                  <a:schemeClr val="dk1"/>
                </a:solidFill>
                <a:latin typeface="Arial"/>
                <a:ea typeface="Arial"/>
                <a:cs typeface="Arial"/>
                <a:sym typeface="Arial"/>
              </a:rPr>
            </a:br>
            <a:r>
              <a:rPr lang="en-US" sz="1400" b="1" i="0" u="none" strike="noStrike" cap="none" dirty="0">
                <a:solidFill>
                  <a:schemeClr val="dk1"/>
                </a:solidFill>
                <a:latin typeface="Arial"/>
                <a:ea typeface="Arial"/>
                <a:cs typeface="Arial"/>
                <a:sym typeface="Arial"/>
              </a:rPr>
              <a:t>Building Services Engineering (Level 2)</a:t>
            </a:r>
            <a:endParaRPr sz="1400" b="0" i="0" u="none" strike="noStrike" cap="none" dirty="0">
              <a:solidFill>
                <a:schemeClr val="dk1"/>
              </a:solidFill>
              <a:latin typeface="Arial"/>
              <a:ea typeface="Arial"/>
              <a:cs typeface="Arial"/>
              <a:sym typeface="Arial"/>
            </a:endParaRPr>
          </a:p>
        </p:txBody>
      </p:sp>
      <p:cxnSp>
        <p:nvCxnSpPr>
          <p:cNvPr id="17" name="Google Shape;17;p15"/>
          <p:cNvCxnSpPr/>
          <p:nvPr/>
        </p:nvCxnSpPr>
        <p:spPr>
          <a:xfrm>
            <a:off x="457200" y="900000"/>
            <a:ext cx="8229600" cy="0"/>
          </a:xfrm>
          <a:prstGeom prst="straightConnector1">
            <a:avLst/>
          </a:prstGeom>
          <a:noFill/>
          <a:ln w="9525" cap="flat" cmpd="sng">
            <a:solidFill>
              <a:srgbClr val="0077E3"/>
            </a:solidFill>
            <a:prstDash val="solid"/>
            <a:round/>
            <a:headEnd type="none" w="sm" len="sm"/>
            <a:tailEnd type="none" w="sm" len="sm"/>
          </a:ln>
        </p:spPr>
      </p:cxnSp>
      <p:pic>
        <p:nvPicPr>
          <p:cNvPr id="18" name="Google Shape;18;p15"/>
          <p:cNvPicPr preferRelativeResize="0"/>
          <p:nvPr/>
        </p:nvPicPr>
        <p:blipFill rotWithShape="1">
          <a:blip r:embed="rId7" cstate="email">
            <a:alphaModFix/>
            <a:extLst>
              <a:ext uri="{28A0092B-C50C-407E-A947-70E740481C1C}">
                <a14:useLocalDpi xmlns:a14="http://schemas.microsoft.com/office/drawing/2010/main"/>
              </a:ext>
            </a:extLst>
          </a:blip>
          <a:srcRect/>
          <a:stretch/>
        </p:blipFill>
        <p:spPr>
          <a:xfrm>
            <a:off x="0" y="5868000"/>
            <a:ext cx="9144000" cy="54799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23.jpeg"/><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8" Type="http://schemas.openxmlformats.org/officeDocument/2006/relationships/hyperlink" Target="https://www.designingbuildings.co.uk/wiki/Clay" TargetMode="External"/><Relationship Id="rId13" Type="http://schemas.openxmlformats.org/officeDocument/2006/relationships/hyperlink" Target="https://www.designingbuildings.co.uk/wiki/Bitumen" TargetMode="External"/><Relationship Id="rId3" Type="http://schemas.openxmlformats.org/officeDocument/2006/relationships/hyperlink" Target="https://www.designingbuildings.co.uk/wiki/Binder" TargetMode="External"/><Relationship Id="rId7" Type="http://schemas.openxmlformats.org/officeDocument/2006/relationships/hyperlink" Target="https://www.designingbuildings.co.uk/wiki/Construction" TargetMode="External"/><Relationship Id="rId12" Type="http://schemas.openxmlformats.org/officeDocument/2006/relationships/hyperlink" Target="https://www.designingbuildings.co.uk/wiki/Concrete" TargetMode="External"/><Relationship Id="rId2" Type="http://schemas.openxmlformats.org/officeDocument/2006/relationships/notesSlide" Target="../notesSlides/notesSlide14.xml"/><Relationship Id="rId16" Type="http://schemas.openxmlformats.org/officeDocument/2006/relationships/hyperlink" Target="https://www.designingbuildings.co.uk/wiki/Brick" TargetMode="External"/><Relationship Id="rId1" Type="http://schemas.openxmlformats.org/officeDocument/2006/relationships/slideLayout" Target="../slideLayouts/slideLayout4.xml"/><Relationship Id="rId6" Type="http://schemas.openxmlformats.org/officeDocument/2006/relationships/hyperlink" Target="https://www.designingbuildings.co.uk/wiki/Structural" TargetMode="External"/><Relationship Id="rId11" Type="http://schemas.openxmlformats.org/officeDocument/2006/relationships/hyperlink" Target="https://www.designingbuildings.co.uk/wiki/Cement" TargetMode="External"/><Relationship Id="rId5" Type="http://schemas.openxmlformats.org/officeDocument/2006/relationships/hyperlink" Target="https://www.designingbuildings.co.uk/wiki/Form" TargetMode="External"/><Relationship Id="rId15" Type="http://schemas.openxmlformats.org/officeDocument/2006/relationships/hyperlink" Target="https://www.designingbuildings.co.uk/wiki/Pavement" TargetMode="External"/><Relationship Id="rId10" Type="http://schemas.openxmlformats.org/officeDocument/2006/relationships/hyperlink" Target="https://www.designingbuildings.co.uk/wiki/Common" TargetMode="External"/><Relationship Id="rId4" Type="http://schemas.openxmlformats.org/officeDocument/2006/relationships/hyperlink" Target="https://www.designingbuildings.co.uk/wiki/Materials" TargetMode="External"/><Relationship Id="rId9" Type="http://schemas.openxmlformats.org/officeDocument/2006/relationships/hyperlink" Target="https://www.designingbuildings.co.uk/wiki/Daub" TargetMode="External"/><Relationship Id="rId14" Type="http://schemas.openxmlformats.org/officeDocument/2006/relationships/hyperlink" Target="https://www.designingbuildings.co.uk/wiki/Asphalt"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27.jpeg"/></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29.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hyperlink" Target="https://www.arktek.co.uk/what-solid-wall-insulation/" TargetMode="External"/><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36.jpeg"/><Relationship Id="rId4" Type="http://schemas.openxmlformats.org/officeDocument/2006/relationships/image" Target="../media/image35.jpeg"/></Relationships>
</file>

<file path=ppt/slides/_rels/slide2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2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2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26.xml.rels><?xml version="1.0" encoding="UTF-8" standalone="yes"?>
<Relationships xmlns="http://schemas.openxmlformats.org/package/2006/relationships"><Relationship Id="rId3" Type="http://schemas.openxmlformats.org/officeDocument/2006/relationships/image" Target="../media/image49.jpeg"/><Relationship Id="rId7" Type="http://schemas.openxmlformats.org/officeDocument/2006/relationships/image" Target="../media/image53.jpe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jpeg"/></Relationships>
</file>

<file path=ppt/slides/_rels/slide2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55.jpeg"/></Relationships>
</file>

<file path=ppt/slides/_rels/slide2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57.jpeg"/></Relationships>
</file>

<file path=ppt/slides/_rels/slide29.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59.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6"/>
        <p:cNvGrpSpPr/>
        <p:nvPr/>
      </p:nvGrpSpPr>
      <p:grpSpPr>
        <a:xfrm>
          <a:off x="0" y="0"/>
          <a:ext cx="0" cy="0"/>
          <a:chOff x="0" y="0"/>
          <a:chExt cx="0" cy="0"/>
        </a:xfrm>
      </p:grpSpPr>
      <p:sp>
        <p:nvSpPr>
          <p:cNvPr id="37" name="Google Shape;37;p1"/>
          <p:cNvSpPr txBox="1">
            <a:spLocks noGrp="1"/>
          </p:cNvSpPr>
          <p:nvPr>
            <p:ph type="body" idx="4294967295"/>
          </p:nvPr>
        </p:nvSpPr>
        <p:spPr>
          <a:xfrm>
            <a:off x="457200" y="1371600"/>
            <a:ext cx="8229600" cy="4754563"/>
          </a:xfrm>
          <a:prstGeom prst="rect">
            <a:avLst/>
          </a:prstGeom>
          <a:noFill/>
          <a:ln>
            <a:noFill/>
          </a:ln>
        </p:spPr>
        <p:txBody>
          <a:bodyPr spcFirstLastPara="1" wrap="square" lIns="0" tIns="0" rIns="0" bIns="0" anchor="t" anchorCtr="0">
            <a:noAutofit/>
          </a:bodyPr>
          <a:lstStyle/>
          <a:p>
            <a:pPr marL="0" lvl="0" indent="0" algn="l" rtl="0">
              <a:lnSpc>
                <a:spcPct val="120000"/>
              </a:lnSpc>
              <a:spcBef>
                <a:spcPts val="0"/>
              </a:spcBef>
              <a:spcAft>
                <a:spcPts val="0"/>
              </a:spcAft>
              <a:buSzPts val="1400"/>
              <a:buNone/>
            </a:pPr>
            <a:endParaRPr b="1" dirty="0"/>
          </a:p>
          <a:p>
            <a:pPr marL="0" lvl="0" indent="0" algn="l" rtl="0">
              <a:lnSpc>
                <a:spcPct val="120000"/>
              </a:lnSpc>
              <a:spcBef>
                <a:spcPts val="2000"/>
              </a:spcBef>
              <a:spcAft>
                <a:spcPts val="0"/>
              </a:spcAft>
              <a:buSzPts val="1400"/>
              <a:buNone/>
            </a:pPr>
            <a:endParaRPr b="1" dirty="0"/>
          </a:p>
          <a:p>
            <a:pPr marL="0" lvl="0" indent="0" algn="ctr" rtl="0">
              <a:lnSpc>
                <a:spcPct val="36363"/>
              </a:lnSpc>
              <a:spcBef>
                <a:spcPts val="2000"/>
              </a:spcBef>
              <a:spcAft>
                <a:spcPts val="0"/>
              </a:spcAft>
              <a:buSzPts val="1400"/>
              <a:buNone/>
            </a:pPr>
            <a:r>
              <a:rPr lang="en-US" sz="6600" dirty="0">
                <a:solidFill>
                  <a:schemeClr val="lt1"/>
                </a:solidFill>
              </a:rPr>
              <a:t>PowerPoint presentation</a:t>
            </a:r>
            <a:endParaRPr dirty="0"/>
          </a:p>
        </p:txBody>
      </p:sp>
      <p:sp>
        <p:nvSpPr>
          <p:cNvPr id="38" name="Google Shape;38;p1"/>
          <p:cNvSpPr txBox="1"/>
          <p:nvPr/>
        </p:nvSpPr>
        <p:spPr>
          <a:xfrm>
            <a:off x="571500" y="2182368"/>
            <a:ext cx="8001000" cy="738664"/>
          </a:xfrm>
          <a:prstGeom prst="rect">
            <a:avLst/>
          </a:prstGeom>
          <a:solidFill>
            <a:schemeClr val="lt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dirty="0">
                <a:solidFill>
                  <a:schemeClr val="dk1"/>
                </a:solidFill>
                <a:latin typeface="Arial"/>
                <a:ea typeface="Arial"/>
                <a:cs typeface="Arial"/>
                <a:sym typeface="Arial"/>
              </a:rPr>
              <a:t>Unit 202: Changing practices over time</a:t>
            </a:r>
            <a:endParaRPr sz="1400" b="0" i="0" u="none" strike="noStrike" cap="none" dirty="0">
              <a:solidFill>
                <a:srgbClr val="000000"/>
              </a:solidFill>
              <a:latin typeface="Arial"/>
              <a:ea typeface="Arial"/>
              <a:cs typeface="Arial"/>
              <a:sym typeface="Arial"/>
            </a:endParaRPr>
          </a:p>
        </p:txBody>
      </p:sp>
      <p:sp>
        <p:nvSpPr>
          <p:cNvPr id="5" name="TextBox 4">
            <a:extLst>
              <a:ext uri="{FF2B5EF4-FFF2-40B4-BE49-F238E27FC236}">
                <a16:creationId xmlns:a16="http://schemas.microsoft.com/office/drawing/2014/main" id="{A24BF770-F03E-1D4D-BF10-2032FDCF116D}"/>
              </a:ext>
            </a:extLst>
          </p:cNvPr>
          <p:cNvSpPr txBox="1"/>
          <p:nvPr/>
        </p:nvSpPr>
        <p:spPr>
          <a:xfrm>
            <a:off x="457200" y="3275112"/>
            <a:ext cx="8001000" cy="830997"/>
          </a:xfrm>
          <a:prstGeom prst="rect">
            <a:avLst/>
          </a:prstGeom>
          <a:noFill/>
        </p:spPr>
        <p:txBody>
          <a:bodyPr wrap="square">
            <a:spAutoFit/>
          </a:bodyPr>
          <a:lstStyle/>
          <a:p>
            <a:r>
              <a:rPr kumimoji="0" lang="en-GB" sz="2400" b="1" i="0" u="none" strike="noStrike" kern="0" cap="none" spc="0" normalizeH="0" baseline="0" noProof="0" dirty="0">
                <a:ln>
                  <a:noFill/>
                </a:ln>
                <a:solidFill>
                  <a:srgbClr val="0077E3"/>
                </a:solidFill>
                <a:effectLst/>
                <a:uLnTx/>
                <a:uFillTx/>
                <a:latin typeface="Arial"/>
                <a:ea typeface="ＭＳ Ｐゴシック"/>
                <a:cs typeface="Arial"/>
              </a:rPr>
              <a:t>PowerPoint 1: Know the changes in construction methods over time</a:t>
            </a:r>
            <a:endParaRPr lang="en-GB" sz="2400" b="1" dirty="0">
              <a:solidFill>
                <a:srgbClr val="0070C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pic>
        <p:nvPicPr>
          <p:cNvPr id="7" name="Picture 6">
            <a:extLst>
              <a:ext uri="{FF2B5EF4-FFF2-40B4-BE49-F238E27FC236}">
                <a16:creationId xmlns:a16="http://schemas.microsoft.com/office/drawing/2014/main" id="{DEF38216-920C-8E4C-FF03-F82E63FE0DB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22190" y="1566197"/>
            <a:ext cx="1935144" cy="1290096"/>
          </a:xfrm>
          <a:prstGeom prst="rect">
            <a:avLst/>
          </a:prstGeom>
        </p:spPr>
      </p:pic>
      <p:sp>
        <p:nvSpPr>
          <p:cNvPr id="135" name="Google Shape;135;g25428405376_0_0"/>
          <p:cNvSpPr txBox="1">
            <a:spLocks noGrp="1"/>
          </p:cNvSpPr>
          <p:nvPr>
            <p:ph type="title"/>
          </p:nvPr>
        </p:nvSpPr>
        <p:spPr>
          <a:xfrm>
            <a:off x="311700" y="848025"/>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Local building materials in older buildings</a:t>
            </a:r>
            <a:endParaRPr dirty="0"/>
          </a:p>
        </p:txBody>
      </p:sp>
      <p:sp>
        <p:nvSpPr>
          <p:cNvPr id="136" name="Google Shape;136;g25428405376_0_0"/>
          <p:cNvSpPr txBox="1">
            <a:spLocks noGrp="1"/>
          </p:cNvSpPr>
          <p:nvPr>
            <p:ph type="body" idx="1"/>
          </p:nvPr>
        </p:nvSpPr>
        <p:spPr>
          <a:xfrm>
            <a:off x="311700" y="1356975"/>
            <a:ext cx="1943700" cy="4302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SzPts val="1800"/>
              <a:buNone/>
            </a:pPr>
            <a:r>
              <a:rPr lang="en-US" sz="1800" b="1" dirty="0"/>
              <a:t>Limestone</a:t>
            </a:r>
            <a:endParaRPr sz="1800" b="1" dirty="0"/>
          </a:p>
          <a:p>
            <a:pPr marL="0" lvl="0" indent="0" algn="l" rtl="0">
              <a:lnSpc>
                <a:spcPct val="115000"/>
              </a:lnSpc>
              <a:spcBef>
                <a:spcPts val="1200"/>
              </a:spcBef>
              <a:spcAft>
                <a:spcPts val="0"/>
              </a:spcAft>
              <a:buSzPts val="1800"/>
              <a:buNone/>
            </a:pPr>
            <a:endParaRPr sz="1800" b="1" dirty="0"/>
          </a:p>
          <a:p>
            <a:pPr marL="0" lvl="0" indent="0" algn="l" rtl="0">
              <a:lnSpc>
                <a:spcPct val="115000"/>
              </a:lnSpc>
              <a:spcBef>
                <a:spcPts val="1200"/>
              </a:spcBef>
              <a:spcAft>
                <a:spcPts val="0"/>
              </a:spcAft>
              <a:buSzPts val="1800"/>
              <a:buNone/>
            </a:pPr>
            <a:endParaRPr sz="1800" b="1" dirty="0"/>
          </a:p>
          <a:p>
            <a:pPr marL="0" lvl="0" indent="0" algn="l" rtl="0">
              <a:lnSpc>
                <a:spcPct val="115000"/>
              </a:lnSpc>
              <a:spcBef>
                <a:spcPts val="1200"/>
              </a:spcBef>
              <a:spcAft>
                <a:spcPts val="0"/>
              </a:spcAft>
              <a:buSzPts val="1800"/>
              <a:buNone/>
            </a:pPr>
            <a:r>
              <a:rPr lang="en-US" sz="1800" b="1" dirty="0"/>
              <a:t>Sandstone</a:t>
            </a:r>
            <a:endParaRPr sz="1800" b="1" dirty="0"/>
          </a:p>
          <a:p>
            <a:pPr marL="0" lvl="0" indent="0" algn="l" rtl="0">
              <a:lnSpc>
                <a:spcPct val="115000"/>
              </a:lnSpc>
              <a:spcBef>
                <a:spcPts val="1200"/>
              </a:spcBef>
              <a:spcAft>
                <a:spcPts val="0"/>
              </a:spcAft>
              <a:buSzPts val="1800"/>
              <a:buNone/>
            </a:pPr>
            <a:endParaRPr sz="1800" b="1" dirty="0"/>
          </a:p>
          <a:p>
            <a:pPr marL="0" lvl="0" indent="0" algn="l" rtl="0">
              <a:lnSpc>
                <a:spcPct val="115000"/>
              </a:lnSpc>
              <a:spcBef>
                <a:spcPts val="1200"/>
              </a:spcBef>
              <a:spcAft>
                <a:spcPts val="0"/>
              </a:spcAft>
              <a:buSzPts val="1800"/>
              <a:buNone/>
            </a:pPr>
            <a:r>
              <a:rPr lang="en-US" sz="1800" b="1" dirty="0"/>
              <a:t>Slate</a:t>
            </a:r>
            <a:endParaRPr sz="1800" b="1" dirty="0"/>
          </a:p>
          <a:p>
            <a:pPr marL="0" lvl="0" indent="0" algn="l" rtl="0">
              <a:lnSpc>
                <a:spcPct val="115000"/>
              </a:lnSpc>
              <a:spcBef>
                <a:spcPts val="1200"/>
              </a:spcBef>
              <a:spcAft>
                <a:spcPts val="0"/>
              </a:spcAft>
              <a:buSzPts val="1800"/>
              <a:buNone/>
            </a:pPr>
            <a:endParaRPr sz="1800" b="1" dirty="0"/>
          </a:p>
          <a:p>
            <a:pPr marL="0" lvl="0" indent="0" algn="l" rtl="0">
              <a:lnSpc>
                <a:spcPct val="115000"/>
              </a:lnSpc>
              <a:spcBef>
                <a:spcPts val="1200"/>
              </a:spcBef>
              <a:spcAft>
                <a:spcPts val="0"/>
              </a:spcAft>
              <a:buSzPts val="1800"/>
              <a:buNone/>
            </a:pPr>
            <a:endParaRPr lang="en-US" sz="400" b="1" dirty="0"/>
          </a:p>
          <a:p>
            <a:pPr marL="0" lvl="0" indent="0" algn="l" rtl="0">
              <a:lnSpc>
                <a:spcPct val="115000"/>
              </a:lnSpc>
              <a:spcBef>
                <a:spcPts val="1200"/>
              </a:spcBef>
              <a:spcAft>
                <a:spcPts val="0"/>
              </a:spcAft>
              <a:buSzPts val="1800"/>
              <a:buNone/>
            </a:pPr>
            <a:r>
              <a:rPr lang="en-US" sz="1800" b="1" dirty="0"/>
              <a:t>Granite</a:t>
            </a:r>
            <a:endParaRPr sz="1800" b="1" dirty="0"/>
          </a:p>
          <a:p>
            <a:pPr marL="0" lvl="0" indent="0" algn="l" rtl="0">
              <a:lnSpc>
                <a:spcPct val="115000"/>
              </a:lnSpc>
              <a:spcBef>
                <a:spcPts val="1200"/>
              </a:spcBef>
              <a:spcAft>
                <a:spcPts val="0"/>
              </a:spcAft>
              <a:buSzPts val="1800"/>
              <a:buNone/>
            </a:pPr>
            <a:endParaRPr sz="1800" b="1" dirty="0"/>
          </a:p>
          <a:p>
            <a:pPr marL="0" lvl="0" indent="0" algn="l" rtl="0">
              <a:lnSpc>
                <a:spcPct val="115000"/>
              </a:lnSpc>
              <a:spcBef>
                <a:spcPts val="1200"/>
              </a:spcBef>
              <a:spcAft>
                <a:spcPts val="1200"/>
              </a:spcAft>
              <a:buSzPts val="1800"/>
              <a:buNone/>
            </a:pPr>
            <a:endParaRPr sz="1800" b="1" dirty="0"/>
          </a:p>
        </p:txBody>
      </p:sp>
      <p:sp>
        <p:nvSpPr>
          <p:cNvPr id="137" name="Google Shape;137;g25428405376_0_0"/>
          <p:cNvSpPr txBox="1">
            <a:spLocks noGrp="1"/>
          </p:cNvSpPr>
          <p:nvPr>
            <p:ph type="body" idx="1"/>
          </p:nvPr>
        </p:nvSpPr>
        <p:spPr>
          <a:xfrm>
            <a:off x="1881850" y="1356975"/>
            <a:ext cx="2690150" cy="4440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SzPts val="1800"/>
              <a:buNone/>
            </a:pPr>
            <a:r>
              <a:rPr lang="en-US" sz="1800" dirty="0"/>
              <a:t>South Yorkshire / Derbyshire</a:t>
            </a:r>
            <a:endParaRPr sz="1800" dirty="0"/>
          </a:p>
          <a:p>
            <a:pPr marL="0" lvl="0" indent="0" algn="l" rtl="0">
              <a:lnSpc>
                <a:spcPct val="115000"/>
              </a:lnSpc>
              <a:spcBef>
                <a:spcPts val="1200"/>
              </a:spcBef>
              <a:spcAft>
                <a:spcPts val="0"/>
              </a:spcAft>
              <a:buSzPts val="1800"/>
              <a:buNone/>
            </a:pPr>
            <a:endParaRPr sz="1800" dirty="0"/>
          </a:p>
          <a:p>
            <a:pPr marL="0" lvl="0" indent="0" algn="l" rtl="0">
              <a:lnSpc>
                <a:spcPct val="115000"/>
              </a:lnSpc>
              <a:spcBef>
                <a:spcPts val="1200"/>
              </a:spcBef>
              <a:spcAft>
                <a:spcPts val="0"/>
              </a:spcAft>
              <a:buSzPts val="1800"/>
              <a:buNone/>
            </a:pPr>
            <a:endParaRPr lang="en-GB" sz="100" dirty="0"/>
          </a:p>
          <a:p>
            <a:pPr marL="0" lvl="0" indent="0" algn="l" rtl="0">
              <a:lnSpc>
                <a:spcPct val="115000"/>
              </a:lnSpc>
              <a:spcBef>
                <a:spcPts val="1200"/>
              </a:spcBef>
              <a:spcAft>
                <a:spcPts val="0"/>
              </a:spcAft>
              <a:buSzPts val="1800"/>
              <a:buNone/>
            </a:pPr>
            <a:r>
              <a:rPr lang="en-US" sz="1800" dirty="0"/>
              <a:t>Wales, West of Scotland</a:t>
            </a:r>
            <a:endParaRPr sz="1800" dirty="0"/>
          </a:p>
          <a:p>
            <a:pPr marL="0" lvl="0" indent="0" algn="l" rtl="0">
              <a:lnSpc>
                <a:spcPct val="115000"/>
              </a:lnSpc>
              <a:spcBef>
                <a:spcPts val="1200"/>
              </a:spcBef>
              <a:spcAft>
                <a:spcPts val="0"/>
              </a:spcAft>
              <a:buSzPts val="1800"/>
              <a:buNone/>
            </a:pPr>
            <a:endParaRPr sz="1800" dirty="0"/>
          </a:p>
          <a:p>
            <a:pPr marL="0" lvl="0" indent="0" algn="l" rtl="0">
              <a:lnSpc>
                <a:spcPct val="115000"/>
              </a:lnSpc>
              <a:spcBef>
                <a:spcPts val="1200"/>
              </a:spcBef>
              <a:spcAft>
                <a:spcPts val="0"/>
              </a:spcAft>
              <a:buSzPts val="1800"/>
              <a:buNone/>
            </a:pPr>
            <a:r>
              <a:rPr lang="en-US" sz="1800" dirty="0"/>
              <a:t>Wales (thinnest slates), Cornwall</a:t>
            </a:r>
            <a:endParaRPr sz="1800" dirty="0"/>
          </a:p>
          <a:p>
            <a:pPr marL="0" lvl="0" indent="0" algn="l" rtl="0">
              <a:lnSpc>
                <a:spcPct val="115000"/>
              </a:lnSpc>
              <a:spcBef>
                <a:spcPts val="1200"/>
              </a:spcBef>
              <a:spcAft>
                <a:spcPts val="0"/>
              </a:spcAft>
              <a:buSzPts val="1800"/>
              <a:buNone/>
            </a:pPr>
            <a:endParaRPr lang="en-US" sz="1000" dirty="0"/>
          </a:p>
          <a:p>
            <a:pPr marL="0" lvl="0" indent="0" algn="l" rtl="0">
              <a:lnSpc>
                <a:spcPct val="115000"/>
              </a:lnSpc>
              <a:spcBef>
                <a:spcPts val="1200"/>
              </a:spcBef>
              <a:spcAft>
                <a:spcPts val="0"/>
              </a:spcAft>
              <a:buSzPts val="1800"/>
              <a:buNone/>
            </a:pPr>
            <a:r>
              <a:rPr lang="en-US" sz="1800" dirty="0"/>
              <a:t>Scotland, Wales (radon is an issue)</a:t>
            </a:r>
            <a:endParaRPr sz="1800" dirty="0"/>
          </a:p>
          <a:p>
            <a:pPr marL="0" lvl="0" indent="0" algn="l" rtl="0">
              <a:lnSpc>
                <a:spcPct val="115000"/>
              </a:lnSpc>
              <a:spcBef>
                <a:spcPts val="1200"/>
              </a:spcBef>
              <a:spcAft>
                <a:spcPts val="1200"/>
              </a:spcAft>
              <a:buSzPts val="1800"/>
              <a:buNone/>
            </a:pPr>
            <a:endParaRPr sz="1800" dirty="0"/>
          </a:p>
        </p:txBody>
      </p:sp>
      <p:pic>
        <p:nvPicPr>
          <p:cNvPr id="3" name="Picture 2">
            <a:extLst>
              <a:ext uri="{FF2B5EF4-FFF2-40B4-BE49-F238E27FC236}">
                <a16:creationId xmlns:a16="http://schemas.microsoft.com/office/drawing/2014/main" id="{C3129827-91CA-8DEA-1F97-0A397FDBF6D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47910" y="2556564"/>
            <a:ext cx="1892190" cy="1235546"/>
          </a:xfrm>
          <a:prstGeom prst="rect">
            <a:avLst/>
          </a:prstGeom>
        </p:spPr>
      </p:pic>
      <p:pic>
        <p:nvPicPr>
          <p:cNvPr id="5" name="Picture 4">
            <a:extLst>
              <a:ext uri="{FF2B5EF4-FFF2-40B4-BE49-F238E27FC236}">
                <a16:creationId xmlns:a16="http://schemas.microsoft.com/office/drawing/2014/main" id="{28449007-1920-10D7-A71A-3630731E92F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807524" y="4698454"/>
            <a:ext cx="1932575" cy="1290096"/>
          </a:xfrm>
          <a:prstGeom prst="rect">
            <a:avLst/>
          </a:prstGeom>
        </p:spPr>
      </p:pic>
      <p:pic>
        <p:nvPicPr>
          <p:cNvPr id="4" name="Picture 3">
            <a:extLst>
              <a:ext uri="{FF2B5EF4-FFF2-40B4-BE49-F238E27FC236}">
                <a16:creationId xmlns:a16="http://schemas.microsoft.com/office/drawing/2014/main" id="{267521E9-4163-03A6-387A-106766413252}"/>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722190" y="3701980"/>
            <a:ext cx="1935144" cy="1290096"/>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g25428405376_0_7"/>
          <p:cNvSpPr txBox="1">
            <a:spLocks noGrp="1"/>
          </p:cNvSpPr>
          <p:nvPr>
            <p:ph type="title"/>
          </p:nvPr>
        </p:nvSpPr>
        <p:spPr>
          <a:xfrm>
            <a:off x="311700" y="871015"/>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Local building materials in older buildings</a:t>
            </a:r>
            <a:endParaRPr dirty="0"/>
          </a:p>
        </p:txBody>
      </p:sp>
      <p:sp>
        <p:nvSpPr>
          <p:cNvPr id="145" name="Google Shape;145;g25428405376_0_7"/>
          <p:cNvSpPr txBox="1">
            <a:spLocks noGrp="1"/>
          </p:cNvSpPr>
          <p:nvPr>
            <p:ph type="body" idx="1"/>
          </p:nvPr>
        </p:nvSpPr>
        <p:spPr>
          <a:xfrm>
            <a:off x="311700" y="1356975"/>
            <a:ext cx="1943700" cy="4302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SzPts val="1800"/>
              <a:buNone/>
            </a:pPr>
            <a:r>
              <a:rPr lang="en-US" sz="1800" b="1" dirty="0"/>
              <a:t>Chalk</a:t>
            </a:r>
            <a:endParaRPr sz="1800" b="1" dirty="0"/>
          </a:p>
          <a:p>
            <a:pPr marL="0" lvl="0" indent="0" algn="l" rtl="0">
              <a:lnSpc>
                <a:spcPct val="115000"/>
              </a:lnSpc>
              <a:spcBef>
                <a:spcPts val="1200"/>
              </a:spcBef>
              <a:spcAft>
                <a:spcPts val="0"/>
              </a:spcAft>
              <a:buSzPts val="1800"/>
              <a:buNone/>
            </a:pPr>
            <a:endParaRPr sz="1800" b="1" dirty="0"/>
          </a:p>
          <a:p>
            <a:pPr marL="0" lvl="0" indent="0" algn="l" rtl="0">
              <a:lnSpc>
                <a:spcPct val="115000"/>
              </a:lnSpc>
              <a:spcBef>
                <a:spcPts val="1200"/>
              </a:spcBef>
              <a:spcAft>
                <a:spcPts val="0"/>
              </a:spcAft>
              <a:buSzPts val="1800"/>
              <a:buNone/>
            </a:pPr>
            <a:endParaRPr lang="en-US" sz="1100" b="1" dirty="0"/>
          </a:p>
          <a:p>
            <a:pPr marL="0" lvl="0" indent="0" algn="l" rtl="0">
              <a:lnSpc>
                <a:spcPct val="115000"/>
              </a:lnSpc>
              <a:spcBef>
                <a:spcPts val="1200"/>
              </a:spcBef>
              <a:spcAft>
                <a:spcPts val="0"/>
              </a:spcAft>
              <a:buSzPts val="1800"/>
              <a:buNone/>
            </a:pPr>
            <a:endParaRPr sz="1600" b="1" dirty="0"/>
          </a:p>
          <a:p>
            <a:pPr marL="0" lvl="0" indent="0" algn="l" rtl="0">
              <a:lnSpc>
                <a:spcPct val="115000"/>
              </a:lnSpc>
              <a:spcBef>
                <a:spcPts val="1200"/>
              </a:spcBef>
              <a:spcAft>
                <a:spcPts val="0"/>
              </a:spcAft>
              <a:buSzPts val="1800"/>
              <a:buNone/>
            </a:pPr>
            <a:r>
              <a:rPr lang="en-US" sz="1800" b="1" dirty="0"/>
              <a:t>Marble</a:t>
            </a:r>
            <a:endParaRPr sz="1800" b="1" dirty="0"/>
          </a:p>
          <a:p>
            <a:pPr marL="0" lvl="0" indent="0" algn="l" rtl="0">
              <a:lnSpc>
                <a:spcPct val="115000"/>
              </a:lnSpc>
              <a:spcBef>
                <a:spcPts val="1200"/>
              </a:spcBef>
              <a:spcAft>
                <a:spcPts val="0"/>
              </a:spcAft>
              <a:buSzPts val="1800"/>
              <a:buNone/>
            </a:pPr>
            <a:endParaRPr sz="1800" b="1" dirty="0"/>
          </a:p>
          <a:p>
            <a:pPr marL="0" lvl="0" indent="0" algn="l" rtl="0">
              <a:lnSpc>
                <a:spcPct val="115000"/>
              </a:lnSpc>
              <a:spcBef>
                <a:spcPts val="1200"/>
              </a:spcBef>
              <a:spcAft>
                <a:spcPts val="0"/>
              </a:spcAft>
              <a:buSzPts val="1800"/>
              <a:buNone/>
            </a:pPr>
            <a:endParaRPr sz="1800" b="1" dirty="0"/>
          </a:p>
          <a:p>
            <a:pPr marL="0" lvl="0" indent="0" algn="l" rtl="0">
              <a:lnSpc>
                <a:spcPct val="115000"/>
              </a:lnSpc>
              <a:spcBef>
                <a:spcPts val="1200"/>
              </a:spcBef>
              <a:spcAft>
                <a:spcPts val="1200"/>
              </a:spcAft>
              <a:buSzPts val="1800"/>
              <a:buNone/>
            </a:pPr>
            <a:r>
              <a:rPr lang="en-US" sz="1800" b="1" dirty="0"/>
              <a:t>Flint</a:t>
            </a:r>
            <a:endParaRPr sz="1800" b="1" dirty="0"/>
          </a:p>
        </p:txBody>
      </p:sp>
      <p:sp>
        <p:nvSpPr>
          <p:cNvPr id="146" name="Google Shape;146;g25428405376_0_7"/>
          <p:cNvSpPr txBox="1">
            <a:spLocks noGrp="1"/>
          </p:cNvSpPr>
          <p:nvPr>
            <p:ph type="body" idx="1"/>
          </p:nvPr>
        </p:nvSpPr>
        <p:spPr>
          <a:xfrm>
            <a:off x="1881850" y="1356975"/>
            <a:ext cx="2510410" cy="4440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SzPts val="1800"/>
              <a:buNone/>
            </a:pPr>
            <a:r>
              <a:rPr lang="en-US" sz="1800" dirty="0"/>
              <a:t>North and South Downs</a:t>
            </a:r>
            <a:endParaRPr sz="1800" dirty="0"/>
          </a:p>
          <a:p>
            <a:pPr marL="0" lvl="0" indent="0" algn="l" rtl="0">
              <a:lnSpc>
                <a:spcPct val="115000"/>
              </a:lnSpc>
              <a:spcBef>
                <a:spcPts val="1200"/>
              </a:spcBef>
              <a:spcAft>
                <a:spcPts val="0"/>
              </a:spcAft>
              <a:buSzPts val="1800"/>
              <a:buNone/>
            </a:pPr>
            <a:endParaRPr sz="1800" dirty="0"/>
          </a:p>
          <a:p>
            <a:pPr marL="0" lvl="0" indent="0" algn="l" rtl="0">
              <a:lnSpc>
                <a:spcPct val="115000"/>
              </a:lnSpc>
              <a:spcBef>
                <a:spcPts val="1200"/>
              </a:spcBef>
              <a:spcAft>
                <a:spcPts val="0"/>
              </a:spcAft>
              <a:buSzPts val="1800"/>
              <a:buNone/>
            </a:pPr>
            <a:endParaRPr sz="1800" dirty="0"/>
          </a:p>
          <a:p>
            <a:pPr marL="0" lvl="0" indent="0" algn="l" rtl="0">
              <a:lnSpc>
                <a:spcPct val="115000"/>
              </a:lnSpc>
              <a:spcBef>
                <a:spcPts val="1200"/>
              </a:spcBef>
              <a:spcAft>
                <a:spcPts val="0"/>
              </a:spcAft>
              <a:buSzPts val="1800"/>
              <a:buNone/>
            </a:pPr>
            <a:r>
              <a:rPr lang="en-US" sz="1800" dirty="0"/>
              <a:t>Iona and Connemara</a:t>
            </a:r>
            <a:endParaRPr sz="1800" dirty="0"/>
          </a:p>
          <a:p>
            <a:pPr marL="0" lvl="0" indent="0" algn="l" rtl="0">
              <a:lnSpc>
                <a:spcPct val="115000"/>
              </a:lnSpc>
              <a:spcBef>
                <a:spcPts val="1200"/>
              </a:spcBef>
              <a:spcAft>
                <a:spcPts val="0"/>
              </a:spcAft>
              <a:buSzPts val="1800"/>
              <a:buNone/>
            </a:pPr>
            <a:endParaRPr sz="1800" dirty="0"/>
          </a:p>
          <a:p>
            <a:pPr marL="0" lvl="0" indent="0" algn="l" rtl="0">
              <a:lnSpc>
                <a:spcPct val="115000"/>
              </a:lnSpc>
              <a:spcBef>
                <a:spcPts val="1200"/>
              </a:spcBef>
              <a:spcAft>
                <a:spcPts val="0"/>
              </a:spcAft>
              <a:buSzPts val="1800"/>
              <a:buNone/>
            </a:pPr>
            <a:endParaRPr sz="1800" dirty="0"/>
          </a:p>
          <a:p>
            <a:pPr marL="0" lvl="0" indent="0" algn="l" rtl="0">
              <a:lnSpc>
                <a:spcPct val="115000"/>
              </a:lnSpc>
              <a:spcBef>
                <a:spcPts val="1200"/>
              </a:spcBef>
              <a:spcAft>
                <a:spcPts val="1200"/>
              </a:spcAft>
              <a:buSzPts val="1800"/>
              <a:buNone/>
            </a:pPr>
            <a:r>
              <a:rPr lang="en-US" sz="1800" dirty="0"/>
              <a:t>Norfolk, Suffolk. Found in chalk as nodules</a:t>
            </a:r>
            <a:endParaRPr sz="1800" dirty="0"/>
          </a:p>
        </p:txBody>
      </p:sp>
      <p:pic>
        <p:nvPicPr>
          <p:cNvPr id="2" name="Picture 1">
            <a:extLst>
              <a:ext uri="{FF2B5EF4-FFF2-40B4-BE49-F238E27FC236}">
                <a16:creationId xmlns:a16="http://schemas.microsoft.com/office/drawing/2014/main" id="{CF8CE65A-CC7A-EA1E-69A9-E9FD277CBB3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68500" y="4201563"/>
            <a:ext cx="2624249" cy="1749499"/>
          </a:xfrm>
          <a:prstGeom prst="rect">
            <a:avLst/>
          </a:prstGeom>
        </p:spPr>
      </p:pic>
      <p:pic>
        <p:nvPicPr>
          <p:cNvPr id="3" name="Picture 2">
            <a:extLst>
              <a:ext uri="{FF2B5EF4-FFF2-40B4-BE49-F238E27FC236}">
                <a16:creationId xmlns:a16="http://schemas.microsoft.com/office/drawing/2014/main" id="{855377EF-52CD-6CCF-09D6-D494DAB81BA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416760" y="2629781"/>
            <a:ext cx="2510410" cy="1757287"/>
          </a:xfrm>
          <a:prstGeom prst="rect">
            <a:avLst/>
          </a:prstGeom>
        </p:spPr>
      </p:pic>
      <p:pic>
        <p:nvPicPr>
          <p:cNvPr id="4" name="Picture 3">
            <a:extLst>
              <a:ext uri="{FF2B5EF4-FFF2-40B4-BE49-F238E27FC236}">
                <a16:creationId xmlns:a16="http://schemas.microsoft.com/office/drawing/2014/main" id="{37FD696E-F321-DBE0-1F4D-753ECE60209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34777" y="1367386"/>
            <a:ext cx="2149094" cy="1432729"/>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g24b8f5b13ae_1_224"/>
          <p:cNvSpPr txBox="1">
            <a:spLocks noGrp="1"/>
          </p:cNvSpPr>
          <p:nvPr>
            <p:ph type="title"/>
          </p:nvPr>
        </p:nvSpPr>
        <p:spPr>
          <a:xfrm>
            <a:off x="311700" y="977433"/>
            <a:ext cx="8520600" cy="5592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3111"/>
              <a:buNone/>
            </a:pPr>
            <a:r>
              <a:rPr lang="en-US" dirty="0"/>
              <a:t>Early high-status buildings </a:t>
            </a:r>
            <a:endParaRPr dirty="0"/>
          </a:p>
        </p:txBody>
      </p:sp>
      <p:sp>
        <p:nvSpPr>
          <p:cNvPr id="155" name="Google Shape;155;g24b8f5b13ae_1_224"/>
          <p:cNvSpPr txBox="1">
            <a:spLocks noGrp="1"/>
          </p:cNvSpPr>
          <p:nvPr>
            <p:ph type="body" idx="1"/>
          </p:nvPr>
        </p:nvSpPr>
        <p:spPr>
          <a:xfrm>
            <a:off x="311700" y="1536633"/>
            <a:ext cx="3807900" cy="45552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400"/>
              <a:buNone/>
            </a:pPr>
            <a:r>
              <a:rPr lang="en-US" sz="2000" dirty="0"/>
              <a:t>Before the industrial revolution, some people who could afford the high cost of transport could construct their buildings with materials from around the country.</a:t>
            </a:r>
            <a:endParaRPr sz="2000" dirty="0"/>
          </a:p>
        </p:txBody>
      </p:sp>
      <p:pic>
        <p:nvPicPr>
          <p:cNvPr id="2" name="Picture 1">
            <a:extLst>
              <a:ext uri="{FF2B5EF4-FFF2-40B4-BE49-F238E27FC236}">
                <a16:creationId xmlns:a16="http://schemas.microsoft.com/office/drawing/2014/main" id="{C5F916E9-EF2C-3D46-8D2D-8B2928B01C8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94076" y="3588066"/>
            <a:ext cx="2708649" cy="2160747"/>
          </a:xfrm>
          <a:prstGeom prst="rect">
            <a:avLst/>
          </a:prstGeom>
        </p:spPr>
      </p:pic>
      <p:pic>
        <p:nvPicPr>
          <p:cNvPr id="3" name="Picture 2">
            <a:extLst>
              <a:ext uri="{FF2B5EF4-FFF2-40B4-BE49-F238E27FC236}">
                <a16:creationId xmlns:a16="http://schemas.microsoft.com/office/drawing/2014/main" id="{6729BD80-CC02-9FEE-F49B-47628C49F6E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70595" y="1741421"/>
            <a:ext cx="3793835" cy="284570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g24b8f5b13ae_1_283"/>
          <p:cNvSpPr txBox="1">
            <a:spLocks noGrp="1"/>
          </p:cNvSpPr>
          <p:nvPr>
            <p:ph type="title"/>
          </p:nvPr>
        </p:nvSpPr>
        <p:spPr>
          <a:xfrm>
            <a:off x="311700" y="870900"/>
            <a:ext cx="53103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ct val="45832"/>
              <a:buFont typeface="Arial"/>
              <a:buNone/>
            </a:pPr>
            <a:r>
              <a:rPr lang="en-GB" dirty="0"/>
              <a:t>Transportation of materials</a:t>
            </a:r>
            <a:endParaRPr dirty="0"/>
          </a:p>
          <a:p>
            <a:pPr marL="0" lvl="0" indent="0" algn="l" rtl="0">
              <a:lnSpc>
                <a:spcPct val="100000"/>
              </a:lnSpc>
              <a:spcBef>
                <a:spcPts val="0"/>
              </a:spcBef>
              <a:spcAft>
                <a:spcPts val="0"/>
              </a:spcAft>
              <a:buSzPct val="129629"/>
              <a:buNone/>
            </a:pPr>
            <a:endParaRPr dirty="0"/>
          </a:p>
        </p:txBody>
      </p:sp>
      <p:sp>
        <p:nvSpPr>
          <p:cNvPr id="165" name="Google Shape;165;g24b8f5b13ae_1_283"/>
          <p:cNvSpPr txBox="1">
            <a:spLocks noGrp="1"/>
          </p:cNvSpPr>
          <p:nvPr>
            <p:ph type="body" idx="1"/>
          </p:nvPr>
        </p:nvSpPr>
        <p:spPr>
          <a:xfrm>
            <a:off x="311700" y="1328326"/>
            <a:ext cx="8514900" cy="43671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400"/>
              <a:buNone/>
            </a:pPr>
            <a:r>
              <a:rPr lang="en-US" sz="2000" dirty="0"/>
              <a:t>As canals and railways were built during the industrial revolution, more buildings were built using materials from further afield. These included schools, factories and bigger houses for the middle classes.</a:t>
            </a:r>
            <a:endParaRPr sz="2000" dirty="0"/>
          </a:p>
          <a:p>
            <a:pPr marL="0" lvl="0" indent="0" algn="l" rtl="0">
              <a:lnSpc>
                <a:spcPct val="115000"/>
              </a:lnSpc>
              <a:spcBef>
                <a:spcPts val="0"/>
              </a:spcBef>
              <a:spcAft>
                <a:spcPts val="0"/>
              </a:spcAft>
              <a:buSzPts val="1400"/>
              <a:buNone/>
            </a:pPr>
            <a:r>
              <a:rPr lang="en-US" sz="2000" dirty="0"/>
              <a:t>During this time, bricks were used more frequently as they required less skill to lay than stone and could be transported more easily.</a:t>
            </a:r>
            <a:endParaRPr sz="2000" dirty="0"/>
          </a:p>
          <a:p>
            <a:pPr marL="0" lvl="0" indent="0" algn="l" rtl="0">
              <a:lnSpc>
                <a:spcPct val="115000"/>
              </a:lnSpc>
              <a:spcBef>
                <a:spcPts val="0"/>
              </a:spcBef>
              <a:spcAft>
                <a:spcPts val="1200"/>
              </a:spcAft>
              <a:buSzPts val="1400"/>
              <a:buNone/>
            </a:pPr>
            <a:endParaRPr sz="1200" dirty="0"/>
          </a:p>
        </p:txBody>
      </p:sp>
      <p:pic>
        <p:nvPicPr>
          <p:cNvPr id="2" name="Picture 1">
            <a:extLst>
              <a:ext uri="{FF2B5EF4-FFF2-40B4-BE49-F238E27FC236}">
                <a16:creationId xmlns:a16="http://schemas.microsoft.com/office/drawing/2014/main" id="{8D57A037-F0F4-2E51-F3EF-B2FA93B2AF8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3670" y="3673456"/>
            <a:ext cx="2643180" cy="1758624"/>
          </a:xfrm>
          <a:prstGeom prst="rect">
            <a:avLst/>
          </a:prstGeom>
        </p:spPr>
      </p:pic>
      <p:pic>
        <p:nvPicPr>
          <p:cNvPr id="3" name="Picture 2">
            <a:extLst>
              <a:ext uri="{FF2B5EF4-FFF2-40B4-BE49-F238E27FC236}">
                <a16:creationId xmlns:a16="http://schemas.microsoft.com/office/drawing/2014/main" id="{6F28FAB1-9001-E783-5102-A43E82F9660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05959" y="4068841"/>
            <a:ext cx="2944052" cy="1962909"/>
          </a:xfrm>
          <a:prstGeom prst="rect">
            <a:avLst/>
          </a:prstGeom>
        </p:spPr>
      </p:pic>
      <p:pic>
        <p:nvPicPr>
          <p:cNvPr id="4" name="Picture 3">
            <a:extLst>
              <a:ext uri="{FF2B5EF4-FFF2-40B4-BE49-F238E27FC236}">
                <a16:creationId xmlns:a16="http://schemas.microsoft.com/office/drawing/2014/main" id="{3ACD9FBF-0E36-A204-15D7-D9E7B34E0D0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250124" y="3673456"/>
            <a:ext cx="2643180" cy="176212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g24b8f5b13ae_1_501"/>
          <p:cNvSpPr txBox="1">
            <a:spLocks noGrp="1"/>
          </p:cNvSpPr>
          <p:nvPr>
            <p:ph type="title"/>
          </p:nvPr>
        </p:nvSpPr>
        <p:spPr>
          <a:xfrm>
            <a:off x="311700" y="885158"/>
            <a:ext cx="85206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Binding agents</a:t>
            </a:r>
            <a:endParaRPr dirty="0"/>
          </a:p>
        </p:txBody>
      </p:sp>
      <p:sp>
        <p:nvSpPr>
          <p:cNvPr id="174" name="Google Shape;174;g24b8f5b13ae_1_501"/>
          <p:cNvSpPr txBox="1"/>
          <p:nvPr/>
        </p:nvSpPr>
        <p:spPr>
          <a:xfrm>
            <a:off x="311700" y="1100018"/>
            <a:ext cx="8454300" cy="5904150"/>
          </a:xfrm>
          <a:prstGeom prst="rect">
            <a:avLst/>
          </a:prstGeom>
          <a:noFill/>
          <a:ln>
            <a:noFill/>
          </a:ln>
        </p:spPr>
        <p:txBody>
          <a:bodyPr spcFirstLastPara="1" wrap="square" lIns="91425" tIns="91425" rIns="91425" bIns="91425" anchor="t" anchorCtr="0">
            <a:spAutoFit/>
          </a:bodyPr>
          <a:lstStyle/>
          <a:p>
            <a:pPr>
              <a:lnSpc>
                <a:spcPct val="165000"/>
              </a:lnSpc>
              <a:spcBef>
                <a:spcPts val="1000"/>
              </a:spcBef>
              <a:buSzPts val="2000"/>
            </a:pPr>
            <a:r>
              <a:rPr lang="en-US" sz="1800" b="0" i="0" u="none" strike="noStrike" cap="none" dirty="0">
                <a:solidFill>
                  <a:schemeClr val="tx1"/>
                </a:solidFill>
                <a:highlight>
                  <a:srgbClr val="FFFFFF"/>
                </a:highlight>
                <a:latin typeface="Arial"/>
                <a:ea typeface="Arial"/>
                <a:cs typeface="Arial"/>
                <a:sym typeface="Arial"/>
              </a:rPr>
              <a:t>A binding agent, or </a:t>
            </a:r>
            <a:r>
              <a:rPr lang="en-US" sz="1800" b="0" i="0" u="none" strike="noStrike" cap="none" dirty="0">
                <a:solidFill>
                  <a:schemeClr val="tx1"/>
                </a:solidFill>
                <a:highlight>
                  <a:srgbClr val="FFFFFF"/>
                </a:highlight>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binder</a:t>
            </a:r>
            <a:r>
              <a:rPr lang="en-US" sz="1800" b="0" i="0" u="none" strike="noStrike" cap="none" dirty="0">
                <a:solidFill>
                  <a:schemeClr val="tx1"/>
                </a:solidFill>
                <a:highlight>
                  <a:srgbClr val="FFFFFF"/>
                </a:highlight>
                <a:latin typeface="Arial"/>
                <a:ea typeface="Arial"/>
                <a:cs typeface="Arial"/>
                <a:sym typeface="Arial"/>
              </a:rPr>
              <a:t>, is a </a:t>
            </a:r>
            <a:r>
              <a:rPr lang="en-US" sz="1800" b="0" i="0" u="none" strike="noStrike" cap="none" dirty="0">
                <a:solidFill>
                  <a:schemeClr val="tx1"/>
                </a:solidFill>
                <a:highlight>
                  <a:srgbClr val="FFFFFF"/>
                </a:highlight>
                <a:uFill>
                  <a:noFill/>
                </a:uFill>
                <a:latin typeface="Arial"/>
                <a:ea typeface="Arial"/>
                <a:cs typeface="Arial"/>
                <a:sym typeface="Arial"/>
                <a:hlinkClick r:id="rId4">
                  <a:extLst>
                    <a:ext uri="{A12FA001-AC4F-418D-AE19-62706E023703}">
                      <ahyp:hlinkClr xmlns:ahyp="http://schemas.microsoft.com/office/drawing/2018/hyperlinkcolor" val="tx"/>
                    </a:ext>
                  </a:extLst>
                </a:hlinkClick>
              </a:rPr>
              <a:t>material</a:t>
            </a:r>
            <a:r>
              <a:rPr lang="en-US" sz="1800" b="0" i="0" u="none" strike="noStrike" cap="none" dirty="0">
                <a:solidFill>
                  <a:schemeClr val="tx1"/>
                </a:solidFill>
                <a:highlight>
                  <a:srgbClr val="FFFFFF"/>
                </a:highlight>
                <a:latin typeface="Arial"/>
                <a:ea typeface="Arial"/>
                <a:cs typeface="Arial"/>
                <a:sym typeface="Arial"/>
              </a:rPr>
              <a:t> used to </a:t>
            </a:r>
            <a:r>
              <a:rPr lang="en-US" sz="1800" b="0" i="0" u="none" strike="noStrike" cap="none" dirty="0">
                <a:solidFill>
                  <a:schemeClr val="tx1"/>
                </a:solidFill>
                <a:highlight>
                  <a:srgbClr val="FFFFFF"/>
                </a:highlight>
                <a:uFill>
                  <a:noFill/>
                </a:uFill>
                <a:latin typeface="Arial"/>
                <a:ea typeface="Arial"/>
                <a:cs typeface="Arial"/>
                <a:sym typeface="Arial"/>
                <a:hlinkClick r:id="rId5">
                  <a:extLst>
                    <a:ext uri="{A12FA001-AC4F-418D-AE19-62706E023703}">
                      <ahyp:hlinkClr xmlns:ahyp="http://schemas.microsoft.com/office/drawing/2018/hyperlinkcolor" val="tx"/>
                    </a:ext>
                  </a:extLst>
                </a:hlinkClick>
              </a:rPr>
              <a:t>form</a:t>
            </a:r>
            <a:r>
              <a:rPr lang="en-US" sz="1800" b="0" i="0" u="none" strike="noStrike" cap="none" dirty="0">
                <a:solidFill>
                  <a:schemeClr val="tx1"/>
                </a:solidFill>
                <a:highlight>
                  <a:srgbClr val="FFFFFF"/>
                </a:highlight>
                <a:latin typeface="Arial"/>
                <a:ea typeface="Arial"/>
                <a:cs typeface="Arial"/>
                <a:sym typeface="Arial"/>
              </a:rPr>
              <a:t> </a:t>
            </a:r>
            <a:r>
              <a:rPr lang="en-US" sz="1800" b="0" i="0" u="none" strike="noStrike" cap="none" dirty="0">
                <a:solidFill>
                  <a:schemeClr val="tx1"/>
                </a:solidFill>
                <a:highlight>
                  <a:srgbClr val="FFFFFF"/>
                </a:highlight>
                <a:uFill>
                  <a:noFill/>
                </a:uFill>
                <a:latin typeface="Arial"/>
                <a:ea typeface="Arial"/>
                <a:cs typeface="Arial"/>
                <a:sym typeface="Arial"/>
                <a:hlinkClick r:id="rId4">
                  <a:extLst>
                    <a:ext uri="{A12FA001-AC4F-418D-AE19-62706E023703}">
                      <ahyp:hlinkClr xmlns:ahyp="http://schemas.microsoft.com/office/drawing/2018/hyperlinkcolor" val="tx"/>
                    </a:ext>
                  </a:extLst>
                </a:hlinkClick>
              </a:rPr>
              <a:t>materials</a:t>
            </a:r>
            <a:r>
              <a:rPr lang="en-US" sz="1800" b="0" i="0" u="none" strike="noStrike" cap="none" dirty="0">
                <a:solidFill>
                  <a:schemeClr val="tx1"/>
                </a:solidFill>
                <a:highlight>
                  <a:srgbClr val="FFFFFF"/>
                </a:highlight>
                <a:latin typeface="Arial"/>
                <a:ea typeface="Arial"/>
                <a:cs typeface="Arial"/>
                <a:sym typeface="Arial"/>
              </a:rPr>
              <a:t> into a cohesive whole as a means of providing </a:t>
            </a:r>
            <a:r>
              <a:rPr lang="en-US" sz="1800" b="0" i="0" u="none" strike="noStrike" cap="none" dirty="0">
                <a:solidFill>
                  <a:schemeClr val="tx1"/>
                </a:solidFill>
                <a:highlight>
                  <a:srgbClr val="FFFFFF"/>
                </a:highlight>
                <a:uFill>
                  <a:noFill/>
                </a:uFill>
                <a:latin typeface="Arial"/>
                <a:ea typeface="Arial"/>
                <a:cs typeface="Arial"/>
                <a:sym typeface="Arial"/>
                <a:hlinkClick r:id="rId6">
                  <a:extLst>
                    <a:ext uri="{A12FA001-AC4F-418D-AE19-62706E023703}">
                      <ahyp:hlinkClr xmlns:ahyp="http://schemas.microsoft.com/office/drawing/2018/hyperlinkcolor" val="tx"/>
                    </a:ext>
                  </a:extLst>
                </a:hlinkClick>
              </a:rPr>
              <a:t>structural</a:t>
            </a:r>
            <a:r>
              <a:rPr lang="en-US" sz="1800" b="0" i="0" u="none" strike="noStrike" cap="none" dirty="0">
                <a:solidFill>
                  <a:schemeClr val="tx1"/>
                </a:solidFill>
                <a:highlight>
                  <a:srgbClr val="FFFFFF"/>
                </a:highlight>
                <a:latin typeface="Arial"/>
                <a:ea typeface="Arial"/>
                <a:cs typeface="Arial"/>
                <a:sym typeface="Arial"/>
              </a:rPr>
              <a:t> stability. Binding agents harden chemically or mechanically</a:t>
            </a:r>
            <a:r>
              <a:rPr lang="en-US" sz="1800" dirty="0">
                <a:solidFill>
                  <a:schemeClr val="tx1"/>
                </a:solidFill>
                <a:highlight>
                  <a:srgbClr val="FFFFFF"/>
                </a:highlight>
              </a:rPr>
              <a:t>. Binding agents have been commonly used in </a:t>
            </a:r>
            <a:r>
              <a:rPr lang="en-US" sz="1800" dirty="0">
                <a:solidFill>
                  <a:schemeClr val="tx1"/>
                </a:solidFill>
                <a:highlight>
                  <a:srgbClr val="FFFFFF"/>
                </a:highlight>
                <a:uFill>
                  <a:noFill/>
                </a:uFill>
                <a:hlinkClick r:id="rId7">
                  <a:extLst>
                    <a:ext uri="{A12FA001-AC4F-418D-AE19-62706E023703}">
                      <ahyp:hlinkClr xmlns:ahyp="http://schemas.microsoft.com/office/drawing/2018/hyperlinkcolor" val="tx"/>
                    </a:ext>
                  </a:extLst>
                </a:hlinkClick>
              </a:rPr>
              <a:t>construction</a:t>
            </a:r>
            <a:r>
              <a:rPr lang="en-US" sz="1800" dirty="0">
                <a:solidFill>
                  <a:schemeClr val="tx1"/>
                </a:solidFill>
                <a:highlight>
                  <a:srgbClr val="FFFFFF"/>
                </a:highlight>
              </a:rPr>
              <a:t> for a very long time, for example, the use of straw and natural </a:t>
            </a:r>
            <a:r>
              <a:rPr lang="en-US" sz="1800" dirty="0" err="1">
                <a:solidFill>
                  <a:schemeClr val="tx1"/>
                </a:solidFill>
                <a:highlight>
                  <a:srgbClr val="FFFFFF"/>
                </a:highlight>
              </a:rPr>
              <a:t>fibres</a:t>
            </a:r>
            <a:r>
              <a:rPr lang="en-US" sz="1800" dirty="0">
                <a:solidFill>
                  <a:schemeClr val="tx1"/>
                </a:solidFill>
                <a:highlight>
                  <a:srgbClr val="FFFFFF"/>
                </a:highlight>
              </a:rPr>
              <a:t> to strengthen </a:t>
            </a:r>
            <a:r>
              <a:rPr lang="en-US" sz="1800" dirty="0">
                <a:solidFill>
                  <a:schemeClr val="tx1"/>
                </a:solidFill>
                <a:highlight>
                  <a:srgbClr val="FFFFFF"/>
                </a:highlight>
                <a:uFill>
                  <a:noFill/>
                </a:uFill>
                <a:hlinkClick r:id="rId8">
                  <a:extLst>
                    <a:ext uri="{A12FA001-AC4F-418D-AE19-62706E023703}">
                      <ahyp:hlinkClr xmlns:ahyp="http://schemas.microsoft.com/office/drawing/2018/hyperlinkcolor" val="tx"/>
                    </a:ext>
                  </a:extLst>
                </a:hlinkClick>
              </a:rPr>
              <a:t>clay</a:t>
            </a:r>
            <a:r>
              <a:rPr lang="en-US" sz="1800" dirty="0">
                <a:solidFill>
                  <a:schemeClr val="tx1"/>
                </a:solidFill>
                <a:highlight>
                  <a:srgbClr val="FFFFFF"/>
                </a:highlight>
              </a:rPr>
              <a:t> in wattle-and-</a:t>
            </a:r>
            <a:r>
              <a:rPr lang="en-US" sz="1800" dirty="0">
                <a:solidFill>
                  <a:schemeClr val="tx1"/>
                </a:solidFill>
                <a:highlight>
                  <a:srgbClr val="FFFFFF"/>
                </a:highlight>
                <a:uFill>
                  <a:noFill/>
                </a:uFill>
                <a:hlinkClick r:id="rId9">
                  <a:extLst>
                    <a:ext uri="{A12FA001-AC4F-418D-AE19-62706E023703}">
                      <ahyp:hlinkClr xmlns:ahyp="http://schemas.microsoft.com/office/drawing/2018/hyperlinkcolor" val="tx"/>
                    </a:ext>
                  </a:extLst>
                </a:hlinkClick>
              </a:rPr>
              <a:t>daub</a:t>
            </a:r>
            <a:r>
              <a:rPr lang="en-US" sz="1800" dirty="0">
                <a:solidFill>
                  <a:schemeClr val="tx1"/>
                </a:solidFill>
                <a:highlight>
                  <a:srgbClr val="FFFFFF"/>
                </a:highlight>
              </a:rPr>
              <a:t> </a:t>
            </a:r>
            <a:r>
              <a:rPr lang="en-US" sz="1800" dirty="0">
                <a:solidFill>
                  <a:schemeClr val="tx1"/>
                </a:solidFill>
                <a:highlight>
                  <a:srgbClr val="FFFFFF"/>
                </a:highlight>
                <a:uFill>
                  <a:noFill/>
                </a:uFill>
                <a:hlinkClick r:id="rId7">
                  <a:extLst>
                    <a:ext uri="{A12FA001-AC4F-418D-AE19-62706E023703}">
                      <ahyp:hlinkClr xmlns:ahyp="http://schemas.microsoft.com/office/drawing/2018/hyperlinkcolor" val="tx"/>
                    </a:ext>
                  </a:extLst>
                </a:hlinkClick>
              </a:rPr>
              <a:t>construction</a:t>
            </a:r>
            <a:r>
              <a:rPr lang="en-US" sz="1800" dirty="0">
                <a:solidFill>
                  <a:schemeClr val="tx1"/>
                </a:solidFill>
                <a:highlight>
                  <a:srgbClr val="FFFFFF"/>
                </a:highlight>
              </a:rPr>
              <a:t>. </a:t>
            </a:r>
            <a:endParaRPr sz="1800" b="0" i="0" u="none" strike="noStrike" cap="none" dirty="0">
              <a:solidFill>
                <a:schemeClr val="tx1"/>
              </a:solidFill>
              <a:highlight>
                <a:srgbClr val="FFFFFF"/>
              </a:highlight>
              <a:latin typeface="Arial"/>
              <a:ea typeface="Arial"/>
              <a:cs typeface="Arial"/>
              <a:sym typeface="Arial"/>
            </a:endParaRPr>
          </a:p>
          <a:p>
            <a:pPr>
              <a:lnSpc>
                <a:spcPct val="165000"/>
              </a:lnSpc>
              <a:spcBef>
                <a:spcPts val="1000"/>
              </a:spcBef>
              <a:spcAft>
                <a:spcPts val="1000"/>
              </a:spcAft>
              <a:buSzPts val="2000"/>
            </a:pPr>
            <a:r>
              <a:rPr lang="en-US" sz="1800" b="0" i="0" u="none" strike="noStrike" cap="none" dirty="0">
                <a:solidFill>
                  <a:schemeClr val="tx1"/>
                </a:solidFill>
                <a:highlight>
                  <a:srgbClr val="FFFFFF"/>
                </a:highlight>
                <a:latin typeface="Arial"/>
                <a:ea typeface="Arial"/>
                <a:cs typeface="Arial"/>
                <a:sym typeface="Arial"/>
              </a:rPr>
              <a:t>Lime is a binding agent commonly used before the widespread introduction of </a:t>
            </a:r>
            <a:r>
              <a:rPr lang="en-US" sz="1800" dirty="0">
                <a:solidFill>
                  <a:schemeClr val="tx1"/>
                </a:solidFill>
                <a:highlight>
                  <a:srgbClr val="FFFFFF"/>
                </a:highlight>
              </a:rPr>
              <a:t>P</a:t>
            </a:r>
            <a:r>
              <a:rPr lang="en-US" sz="1800" b="0" i="0" u="none" strike="noStrike" cap="none" dirty="0">
                <a:solidFill>
                  <a:schemeClr val="tx1"/>
                </a:solidFill>
                <a:highlight>
                  <a:srgbClr val="FFFFFF"/>
                </a:highlight>
                <a:latin typeface="Arial"/>
                <a:ea typeface="Arial"/>
                <a:cs typeface="Arial"/>
                <a:sym typeface="Arial"/>
              </a:rPr>
              <a:t>ortland cement that was manufactured in large quantities in </a:t>
            </a:r>
            <a:r>
              <a:rPr lang="en-US" sz="1800" dirty="0">
                <a:solidFill>
                  <a:schemeClr val="tx1"/>
                </a:solidFill>
                <a:highlight>
                  <a:srgbClr val="FFFFFF"/>
                </a:highlight>
              </a:rPr>
              <a:t>1824. A very </a:t>
            </a:r>
            <a:r>
              <a:rPr lang="en-US" sz="1800" dirty="0">
                <a:solidFill>
                  <a:schemeClr val="tx1"/>
                </a:solidFill>
                <a:highlight>
                  <a:srgbClr val="FFFFFF"/>
                </a:highlight>
                <a:uFill>
                  <a:noFill/>
                </a:uFill>
                <a:hlinkClick r:id="rId10">
                  <a:extLst>
                    <a:ext uri="{A12FA001-AC4F-418D-AE19-62706E023703}">
                      <ahyp:hlinkClr xmlns:ahyp="http://schemas.microsoft.com/office/drawing/2018/hyperlinkcolor" val="tx"/>
                    </a:ext>
                  </a:extLst>
                </a:hlinkClick>
              </a:rPr>
              <a:t>common</a:t>
            </a:r>
            <a:r>
              <a:rPr lang="en-US" sz="1800" dirty="0">
                <a:solidFill>
                  <a:schemeClr val="tx1"/>
                </a:solidFill>
                <a:highlight>
                  <a:srgbClr val="FFFFFF"/>
                </a:highlight>
              </a:rPr>
              <a:t> binding agent used in contemporary </a:t>
            </a:r>
            <a:r>
              <a:rPr lang="en-US" sz="1800" dirty="0">
                <a:solidFill>
                  <a:schemeClr val="tx1"/>
                </a:solidFill>
                <a:highlight>
                  <a:srgbClr val="FFFFFF"/>
                </a:highlight>
                <a:uFill>
                  <a:noFill/>
                </a:uFill>
                <a:hlinkClick r:id="rId7">
                  <a:extLst>
                    <a:ext uri="{A12FA001-AC4F-418D-AE19-62706E023703}">
                      <ahyp:hlinkClr xmlns:ahyp="http://schemas.microsoft.com/office/drawing/2018/hyperlinkcolor" val="tx"/>
                    </a:ext>
                  </a:extLst>
                </a:hlinkClick>
              </a:rPr>
              <a:t>construction</a:t>
            </a:r>
            <a:r>
              <a:rPr lang="en-US" sz="1800" dirty="0">
                <a:solidFill>
                  <a:schemeClr val="tx1"/>
                </a:solidFill>
                <a:highlight>
                  <a:srgbClr val="FFFFFF"/>
                </a:highlight>
              </a:rPr>
              <a:t> is </a:t>
            </a:r>
            <a:r>
              <a:rPr lang="en-US" sz="1800" dirty="0">
                <a:solidFill>
                  <a:schemeClr val="tx1"/>
                </a:solidFill>
                <a:highlight>
                  <a:srgbClr val="FFFFFF"/>
                </a:highlight>
                <a:uFill>
                  <a:noFill/>
                </a:uFill>
                <a:hlinkClick r:id="rId11">
                  <a:extLst>
                    <a:ext uri="{A12FA001-AC4F-418D-AE19-62706E023703}">
                      <ahyp:hlinkClr xmlns:ahyp="http://schemas.microsoft.com/office/drawing/2018/hyperlinkcolor" val="tx"/>
                    </a:ext>
                  </a:extLst>
                </a:hlinkClick>
              </a:rPr>
              <a:t>cement</a:t>
            </a:r>
            <a:r>
              <a:rPr lang="en-US" sz="1800" dirty="0">
                <a:solidFill>
                  <a:schemeClr val="tx1"/>
                </a:solidFill>
                <a:highlight>
                  <a:srgbClr val="FFFFFF"/>
                </a:highlight>
              </a:rPr>
              <a:t>, which is used to make </a:t>
            </a:r>
            <a:r>
              <a:rPr lang="en-US" sz="1800" dirty="0">
                <a:solidFill>
                  <a:schemeClr val="tx1"/>
                </a:solidFill>
                <a:highlight>
                  <a:srgbClr val="FFFFFF"/>
                </a:highlight>
                <a:uFill>
                  <a:noFill/>
                </a:uFill>
                <a:hlinkClick r:id="rId12">
                  <a:extLst>
                    <a:ext uri="{A12FA001-AC4F-418D-AE19-62706E023703}">
                      <ahyp:hlinkClr xmlns:ahyp="http://schemas.microsoft.com/office/drawing/2018/hyperlinkcolor" val="tx"/>
                    </a:ext>
                  </a:extLst>
                </a:hlinkClick>
              </a:rPr>
              <a:t>concrete</a:t>
            </a:r>
            <a:r>
              <a:rPr lang="en-US" sz="1800" dirty="0">
                <a:solidFill>
                  <a:schemeClr val="tx1"/>
                </a:solidFill>
                <a:highlight>
                  <a:srgbClr val="FFFFFF"/>
                </a:highlight>
              </a:rPr>
              <a:t>. Other </a:t>
            </a:r>
            <a:r>
              <a:rPr lang="en-US" sz="1800" dirty="0">
                <a:solidFill>
                  <a:schemeClr val="tx1"/>
                </a:solidFill>
                <a:highlight>
                  <a:srgbClr val="FFFFFF"/>
                </a:highlight>
                <a:uFill>
                  <a:noFill/>
                </a:uFill>
                <a:hlinkClick r:id="rId10">
                  <a:extLst>
                    <a:ext uri="{A12FA001-AC4F-418D-AE19-62706E023703}">
                      <ahyp:hlinkClr xmlns:ahyp="http://schemas.microsoft.com/office/drawing/2018/hyperlinkcolor" val="tx"/>
                    </a:ext>
                  </a:extLst>
                </a:hlinkClick>
              </a:rPr>
              <a:t>common</a:t>
            </a:r>
            <a:r>
              <a:rPr lang="en-US" sz="1800" dirty="0">
                <a:solidFill>
                  <a:schemeClr val="tx1"/>
                </a:solidFill>
                <a:highlight>
                  <a:srgbClr val="FFFFFF"/>
                </a:highlight>
              </a:rPr>
              <a:t> examples include </a:t>
            </a:r>
            <a:r>
              <a:rPr lang="en-US" sz="1800" dirty="0">
                <a:solidFill>
                  <a:schemeClr val="tx1"/>
                </a:solidFill>
                <a:highlight>
                  <a:srgbClr val="FFFFFF"/>
                </a:highlight>
                <a:uFill>
                  <a:noFill/>
                </a:uFill>
                <a:hlinkClick r:id="rId13">
                  <a:extLst>
                    <a:ext uri="{A12FA001-AC4F-418D-AE19-62706E023703}">
                      <ahyp:hlinkClr xmlns:ahyp="http://schemas.microsoft.com/office/drawing/2018/hyperlinkcolor" val="tx"/>
                    </a:ext>
                  </a:extLst>
                </a:hlinkClick>
              </a:rPr>
              <a:t>bitumen</a:t>
            </a:r>
            <a:r>
              <a:rPr lang="en-US" sz="1800" dirty="0">
                <a:solidFill>
                  <a:schemeClr val="tx1"/>
                </a:solidFill>
                <a:highlight>
                  <a:srgbClr val="FFFFFF"/>
                </a:highlight>
              </a:rPr>
              <a:t> </a:t>
            </a:r>
            <a:r>
              <a:rPr lang="en-US" sz="1800" dirty="0">
                <a:solidFill>
                  <a:schemeClr val="tx1"/>
                </a:solidFill>
                <a:highlight>
                  <a:srgbClr val="FFFFFF"/>
                </a:highlight>
                <a:uFill>
                  <a:noFill/>
                </a:uFill>
                <a:hlinkClick r:id="rId3">
                  <a:extLst>
                    <a:ext uri="{A12FA001-AC4F-418D-AE19-62706E023703}">
                      <ahyp:hlinkClr xmlns:ahyp="http://schemas.microsoft.com/office/drawing/2018/hyperlinkcolor" val="tx"/>
                    </a:ext>
                  </a:extLst>
                </a:hlinkClick>
              </a:rPr>
              <a:t>binder</a:t>
            </a:r>
            <a:r>
              <a:rPr lang="en-US" sz="1800" dirty="0">
                <a:solidFill>
                  <a:schemeClr val="tx1"/>
                </a:solidFill>
                <a:highlight>
                  <a:srgbClr val="FFFFFF"/>
                </a:highlight>
                <a:uFill>
                  <a:noFill/>
                </a:uFill>
              </a:rPr>
              <a:t>,</a:t>
            </a:r>
            <a:r>
              <a:rPr lang="en-US" sz="1800" dirty="0">
                <a:solidFill>
                  <a:schemeClr val="tx1"/>
                </a:solidFill>
                <a:highlight>
                  <a:srgbClr val="FFFFFF"/>
                </a:highlight>
              </a:rPr>
              <a:t> which is used for </a:t>
            </a:r>
            <a:r>
              <a:rPr lang="en-US" sz="1800" dirty="0">
                <a:solidFill>
                  <a:schemeClr val="tx1"/>
                </a:solidFill>
                <a:highlight>
                  <a:srgbClr val="FFFFFF"/>
                </a:highlight>
                <a:uFill>
                  <a:noFill/>
                </a:uFill>
                <a:hlinkClick r:id="rId14">
                  <a:extLst>
                    <a:ext uri="{A12FA001-AC4F-418D-AE19-62706E023703}">
                      <ahyp:hlinkClr xmlns:ahyp="http://schemas.microsoft.com/office/drawing/2018/hyperlinkcolor" val="tx"/>
                    </a:ext>
                  </a:extLst>
                </a:hlinkClick>
              </a:rPr>
              <a:t>asphalt</a:t>
            </a:r>
            <a:r>
              <a:rPr lang="en-US" sz="1800" dirty="0">
                <a:solidFill>
                  <a:schemeClr val="tx1"/>
                </a:solidFill>
                <a:highlight>
                  <a:srgbClr val="FFFFFF"/>
                </a:highlight>
              </a:rPr>
              <a:t> </a:t>
            </a:r>
            <a:r>
              <a:rPr lang="en-US" sz="1800" dirty="0">
                <a:solidFill>
                  <a:schemeClr val="tx1"/>
                </a:solidFill>
                <a:highlight>
                  <a:srgbClr val="FFFFFF"/>
                </a:highlight>
                <a:uFill>
                  <a:noFill/>
                </a:uFill>
                <a:hlinkClick r:id="rId15">
                  <a:extLst>
                    <a:ext uri="{A12FA001-AC4F-418D-AE19-62706E023703}">
                      <ahyp:hlinkClr xmlns:ahyp="http://schemas.microsoft.com/office/drawing/2018/hyperlinkcolor" val="tx"/>
                    </a:ext>
                  </a:extLst>
                </a:hlinkClick>
              </a:rPr>
              <a:t>pavements</a:t>
            </a:r>
            <a:r>
              <a:rPr lang="en-US" sz="1800" dirty="0">
                <a:solidFill>
                  <a:schemeClr val="tx1"/>
                </a:solidFill>
                <a:highlight>
                  <a:srgbClr val="FFFFFF"/>
                </a:highlight>
              </a:rPr>
              <a:t> and </a:t>
            </a:r>
            <a:r>
              <a:rPr lang="en-US" sz="1800" dirty="0">
                <a:solidFill>
                  <a:schemeClr val="tx1"/>
                </a:solidFill>
                <a:highlight>
                  <a:srgbClr val="FFFFFF"/>
                </a:highlight>
                <a:uFill>
                  <a:noFill/>
                </a:uFill>
                <a:hlinkClick r:id="rId8">
                  <a:extLst>
                    <a:ext uri="{A12FA001-AC4F-418D-AE19-62706E023703}">
                      <ahyp:hlinkClr xmlns:ahyp="http://schemas.microsoft.com/office/drawing/2018/hyperlinkcolor" val="tx"/>
                    </a:ext>
                  </a:extLst>
                </a:hlinkClick>
              </a:rPr>
              <a:t>clay</a:t>
            </a:r>
            <a:r>
              <a:rPr lang="en-US" sz="1800" dirty="0">
                <a:solidFill>
                  <a:schemeClr val="tx1"/>
                </a:solidFill>
                <a:highlight>
                  <a:srgbClr val="FFFFFF"/>
                </a:highlight>
                <a:uFill>
                  <a:noFill/>
                </a:uFill>
              </a:rPr>
              <a:t> which is used</a:t>
            </a:r>
            <a:r>
              <a:rPr lang="en-US" sz="1800" dirty="0">
                <a:solidFill>
                  <a:schemeClr val="tx1"/>
                </a:solidFill>
                <a:highlight>
                  <a:srgbClr val="FFFFFF"/>
                </a:highlight>
              </a:rPr>
              <a:t> for binding </a:t>
            </a:r>
            <a:r>
              <a:rPr lang="en-US" sz="1800" dirty="0">
                <a:solidFill>
                  <a:schemeClr val="tx1"/>
                </a:solidFill>
                <a:highlight>
                  <a:srgbClr val="FFFFFF"/>
                </a:highlight>
                <a:uFill>
                  <a:noFill/>
                </a:uFill>
                <a:hlinkClick r:id="rId16">
                  <a:extLst>
                    <a:ext uri="{A12FA001-AC4F-418D-AE19-62706E023703}">
                      <ahyp:hlinkClr xmlns:ahyp="http://schemas.microsoft.com/office/drawing/2018/hyperlinkcolor" val="tx"/>
                    </a:ext>
                  </a:extLst>
                </a:hlinkClick>
              </a:rPr>
              <a:t>bricks</a:t>
            </a:r>
            <a:r>
              <a:rPr lang="en-US" sz="1800" dirty="0">
                <a:solidFill>
                  <a:schemeClr val="tx1"/>
                </a:solidFill>
                <a:highlight>
                  <a:srgbClr val="FFFFFF"/>
                </a:highlight>
              </a:rPr>
              <a:t> and tiles.</a:t>
            </a:r>
          </a:p>
          <a:p>
            <a:pPr marL="0" marR="0" lvl="0" indent="0" algn="l" rtl="0">
              <a:lnSpc>
                <a:spcPct val="165000"/>
              </a:lnSpc>
              <a:spcBef>
                <a:spcPts val="1000"/>
              </a:spcBef>
              <a:spcAft>
                <a:spcPts val="1000"/>
              </a:spcAft>
              <a:buClr>
                <a:srgbClr val="000000"/>
              </a:buClr>
              <a:buSzPts val="2000"/>
              <a:buFont typeface="Arial"/>
              <a:buNone/>
            </a:pPr>
            <a:endParaRPr lang="en-US" sz="2000" b="0" i="0" u="none" strike="noStrike" cap="none" dirty="0">
              <a:solidFill>
                <a:schemeClr val="tx1"/>
              </a:solidFill>
              <a:highlight>
                <a:srgbClr val="FFFFFF"/>
              </a:highlight>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g24b8f5b13ae_1_397"/>
          <p:cNvSpPr txBox="1">
            <a:spLocks noGrp="1"/>
          </p:cNvSpPr>
          <p:nvPr>
            <p:ph type="title"/>
          </p:nvPr>
        </p:nvSpPr>
        <p:spPr>
          <a:xfrm>
            <a:off x="311700" y="821658"/>
            <a:ext cx="85206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Lime mortars, plaster and renders</a:t>
            </a:r>
            <a:endParaRPr dirty="0"/>
          </a:p>
        </p:txBody>
      </p:sp>
      <p:sp>
        <p:nvSpPr>
          <p:cNvPr id="181" name="Google Shape;181;g24b8f5b13ae_1_397"/>
          <p:cNvSpPr txBox="1">
            <a:spLocks noGrp="1"/>
          </p:cNvSpPr>
          <p:nvPr>
            <p:ph type="body" idx="1"/>
          </p:nvPr>
        </p:nvSpPr>
        <p:spPr>
          <a:xfrm>
            <a:off x="313331" y="1069525"/>
            <a:ext cx="5901228" cy="5034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SzPts val="1514"/>
              <a:buNone/>
            </a:pPr>
            <a:r>
              <a:rPr lang="en-US" sz="1900" dirty="0">
                <a:latin typeface="+mn-lt"/>
              </a:rPr>
              <a:t>Before cement-based mortars and plasters increased in use after the second world war, lime mortars and plasters were used. Lime mortar remains more flexible than cement-based mortar and is ideal for brick and stonework.</a:t>
            </a:r>
            <a:endParaRPr sz="1900" dirty="0">
              <a:latin typeface="+mn-lt"/>
            </a:endParaRPr>
          </a:p>
          <a:p>
            <a:pPr marL="0" lvl="0" indent="0" algn="l" rtl="0">
              <a:lnSpc>
                <a:spcPct val="115000"/>
              </a:lnSpc>
              <a:spcBef>
                <a:spcPts val="1200"/>
              </a:spcBef>
              <a:spcAft>
                <a:spcPts val="0"/>
              </a:spcAft>
              <a:buSzPts val="1514"/>
              <a:buNone/>
            </a:pPr>
            <a:r>
              <a:rPr lang="en-US" sz="1900" dirty="0"/>
              <a:t>Lime plasters and renders are permeable (breathable) so allow water vapour to escape through non-cavity walls to prevent damp.</a:t>
            </a:r>
            <a:endParaRPr sz="1900" dirty="0"/>
          </a:p>
          <a:p>
            <a:pPr marL="0" lvl="0" indent="0" algn="l" rtl="0">
              <a:lnSpc>
                <a:spcPct val="115000"/>
              </a:lnSpc>
              <a:spcBef>
                <a:spcPts val="1200"/>
              </a:spcBef>
              <a:spcAft>
                <a:spcPts val="0"/>
              </a:spcAft>
              <a:buSzPts val="1514"/>
              <a:buNone/>
            </a:pPr>
            <a:r>
              <a:rPr lang="en-US" sz="1900" dirty="0"/>
              <a:t>Lime products are also easily removed from brick and stone, allowing the stone to be reused when the building is no longer required. Lime mortar is also softer which can be good, but this also means it wears away over time, especially with acid rain.</a:t>
            </a:r>
            <a:endParaRPr sz="1900" dirty="0"/>
          </a:p>
        </p:txBody>
      </p:sp>
      <p:pic>
        <p:nvPicPr>
          <p:cNvPr id="2" name="Picture 1">
            <a:extLst>
              <a:ext uri="{FF2B5EF4-FFF2-40B4-BE49-F238E27FC236}">
                <a16:creationId xmlns:a16="http://schemas.microsoft.com/office/drawing/2014/main" id="{C4BA1584-7985-9BFB-8C51-361AFCE7EAD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14559" y="1787305"/>
            <a:ext cx="2462543" cy="1641695"/>
          </a:xfrm>
          <a:prstGeom prst="rect">
            <a:avLst/>
          </a:prstGeom>
        </p:spPr>
      </p:pic>
      <p:pic>
        <p:nvPicPr>
          <p:cNvPr id="3" name="Picture 2">
            <a:extLst>
              <a:ext uri="{FF2B5EF4-FFF2-40B4-BE49-F238E27FC236}">
                <a16:creationId xmlns:a16="http://schemas.microsoft.com/office/drawing/2014/main" id="{918CCAF1-FC99-444F-D63D-F7555107F78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75215" y="4443309"/>
            <a:ext cx="2341229" cy="1432389"/>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g24b8f5b13ae_1_560"/>
          <p:cNvSpPr txBox="1">
            <a:spLocks noGrp="1"/>
          </p:cNvSpPr>
          <p:nvPr>
            <p:ph type="title"/>
          </p:nvPr>
        </p:nvSpPr>
        <p:spPr>
          <a:xfrm>
            <a:off x="311700" y="964892"/>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Bricks</a:t>
            </a:r>
            <a:endParaRPr dirty="0"/>
          </a:p>
        </p:txBody>
      </p:sp>
      <p:sp>
        <p:nvSpPr>
          <p:cNvPr id="196" name="Google Shape;196;g24b8f5b13ae_1_560"/>
          <p:cNvSpPr txBox="1">
            <a:spLocks noGrp="1"/>
          </p:cNvSpPr>
          <p:nvPr>
            <p:ph type="body" idx="1"/>
          </p:nvPr>
        </p:nvSpPr>
        <p:spPr>
          <a:xfrm>
            <a:off x="311700" y="1636094"/>
            <a:ext cx="3999900" cy="60735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1200"/>
              </a:spcBef>
              <a:spcAft>
                <a:spcPts val="0"/>
              </a:spcAft>
              <a:buSzPts val="1400"/>
              <a:buNone/>
            </a:pPr>
            <a:r>
              <a:rPr lang="en-US" sz="2000" dirty="0"/>
              <a:t>Bricks used to be made by hand but are now mostly made in large, modern factories.</a:t>
            </a:r>
            <a:endParaRPr sz="2000" dirty="0"/>
          </a:p>
          <a:p>
            <a:pPr marL="0" lvl="0" indent="0" algn="l" rtl="0">
              <a:lnSpc>
                <a:spcPct val="115000"/>
              </a:lnSpc>
              <a:spcBef>
                <a:spcPts val="1200"/>
              </a:spcBef>
              <a:spcAft>
                <a:spcPts val="0"/>
              </a:spcAft>
              <a:buSzPts val="1400"/>
              <a:buNone/>
            </a:pPr>
            <a:r>
              <a:rPr lang="en-US" sz="2000" dirty="0"/>
              <a:t>Older handmade bricks could be of different sizes.</a:t>
            </a:r>
            <a:endParaRPr sz="2000" dirty="0"/>
          </a:p>
          <a:p>
            <a:pPr marL="0" lvl="0" indent="0" algn="l" rtl="0">
              <a:lnSpc>
                <a:spcPct val="115000"/>
              </a:lnSpc>
              <a:spcBef>
                <a:spcPts val="1200"/>
              </a:spcBef>
              <a:spcAft>
                <a:spcPts val="1200"/>
              </a:spcAft>
              <a:buSzPts val="1400"/>
              <a:buNone/>
            </a:pPr>
            <a:r>
              <a:rPr lang="en-US" sz="2000" dirty="0"/>
              <a:t>Modern bricks are all the same size and are mostly very straight and are sometimes described as “boring and lacking character”.</a:t>
            </a:r>
            <a:endParaRPr sz="2000" dirty="0"/>
          </a:p>
        </p:txBody>
      </p:sp>
      <p:pic>
        <p:nvPicPr>
          <p:cNvPr id="2" name="Picture 1">
            <a:extLst>
              <a:ext uri="{FF2B5EF4-FFF2-40B4-BE49-F238E27FC236}">
                <a16:creationId xmlns:a16="http://schemas.microsoft.com/office/drawing/2014/main" id="{8ED6E4AC-8C48-AED4-711B-F956DA37CC0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61980" y="1300106"/>
            <a:ext cx="3385996" cy="2257331"/>
          </a:xfrm>
          <a:prstGeom prst="rect">
            <a:avLst/>
          </a:prstGeom>
        </p:spPr>
      </p:pic>
      <p:pic>
        <p:nvPicPr>
          <p:cNvPr id="3" name="Picture 2">
            <a:extLst>
              <a:ext uri="{FF2B5EF4-FFF2-40B4-BE49-F238E27FC236}">
                <a16:creationId xmlns:a16="http://schemas.microsoft.com/office/drawing/2014/main" id="{AEB4B19F-7990-FB38-DE66-0BCA0390E99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61980" y="3716455"/>
            <a:ext cx="3385996" cy="2316959"/>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pic>
        <p:nvPicPr>
          <p:cNvPr id="2" name="Picture 1">
            <a:extLst>
              <a:ext uri="{FF2B5EF4-FFF2-40B4-BE49-F238E27FC236}">
                <a16:creationId xmlns:a16="http://schemas.microsoft.com/office/drawing/2014/main" id="{50B112D4-7A78-0C48-F3E9-57A92E8F8C9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92875" y="2466975"/>
            <a:ext cx="3425690" cy="2569267"/>
          </a:xfrm>
          <a:prstGeom prst="rect">
            <a:avLst/>
          </a:prstGeom>
        </p:spPr>
      </p:pic>
      <p:pic>
        <p:nvPicPr>
          <p:cNvPr id="3" name="Picture 2">
            <a:extLst>
              <a:ext uri="{FF2B5EF4-FFF2-40B4-BE49-F238E27FC236}">
                <a16:creationId xmlns:a16="http://schemas.microsoft.com/office/drawing/2014/main" id="{F73D869E-76FF-1B23-DDCF-7542055D29F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5191" y="2456887"/>
            <a:ext cx="3879900" cy="2589444"/>
          </a:xfrm>
          <a:prstGeom prst="rect">
            <a:avLst/>
          </a:prstGeom>
        </p:spPr>
      </p:pic>
      <p:sp>
        <p:nvSpPr>
          <p:cNvPr id="203" name="Google Shape;203;g24b8f5b13ae_1_573"/>
          <p:cNvSpPr txBox="1">
            <a:spLocks noGrp="1"/>
          </p:cNvSpPr>
          <p:nvPr>
            <p:ph type="title"/>
          </p:nvPr>
        </p:nvSpPr>
        <p:spPr>
          <a:xfrm>
            <a:off x="311700" y="836901"/>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Types of brick wall</a:t>
            </a:r>
            <a:endParaRPr dirty="0"/>
          </a:p>
        </p:txBody>
      </p:sp>
      <p:sp>
        <p:nvSpPr>
          <p:cNvPr id="205" name="Google Shape;205;g24b8f5b13ae_1_573"/>
          <p:cNvSpPr/>
          <p:nvPr/>
        </p:nvSpPr>
        <p:spPr>
          <a:xfrm>
            <a:off x="378135" y="2723249"/>
            <a:ext cx="447300" cy="447300"/>
          </a:xfrm>
          <a:prstGeom prst="ellipse">
            <a:avLst/>
          </a:prstGeom>
          <a:noFill/>
          <a:ln w="19050" cap="flat" cmpd="sng">
            <a:solidFill>
              <a:srgbClr val="E3061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6" name="Google Shape;206;g24b8f5b13ae_1_573"/>
          <p:cNvSpPr/>
          <p:nvPr/>
        </p:nvSpPr>
        <p:spPr>
          <a:xfrm>
            <a:off x="2775825" y="3236599"/>
            <a:ext cx="447300" cy="447300"/>
          </a:xfrm>
          <a:prstGeom prst="ellipse">
            <a:avLst/>
          </a:prstGeom>
          <a:noFill/>
          <a:ln w="19050" cap="flat" cmpd="sng">
            <a:solidFill>
              <a:srgbClr val="E3061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 name="Google Shape;207;g24b8f5b13ae_1_573"/>
          <p:cNvSpPr/>
          <p:nvPr/>
        </p:nvSpPr>
        <p:spPr>
          <a:xfrm>
            <a:off x="2041491" y="3808750"/>
            <a:ext cx="447300" cy="447300"/>
          </a:xfrm>
          <a:prstGeom prst="ellipse">
            <a:avLst/>
          </a:prstGeom>
          <a:noFill/>
          <a:ln w="19050" cap="flat" cmpd="sng">
            <a:solidFill>
              <a:srgbClr val="E3061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 name="Google Shape;208;g24b8f5b13ae_1_573"/>
          <p:cNvSpPr txBox="1"/>
          <p:nvPr/>
        </p:nvSpPr>
        <p:spPr>
          <a:xfrm>
            <a:off x="369800" y="1472275"/>
            <a:ext cx="3879900" cy="615600"/>
          </a:xfrm>
          <a:prstGeom prst="rect">
            <a:avLst/>
          </a:prstGeom>
          <a:solidFill>
            <a:srgbClr val="0077E3"/>
          </a:solid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dirty="0">
                <a:solidFill>
                  <a:srgbClr val="D9D9D9"/>
                </a:solidFill>
                <a:latin typeface="Arial"/>
                <a:ea typeface="Arial"/>
                <a:cs typeface="Arial"/>
                <a:sym typeface="Arial"/>
              </a:rPr>
              <a:t>Flemish bond solid wall (typical pre-1919 construction) - no cavity</a:t>
            </a:r>
            <a:endParaRPr sz="1400" b="1" i="0" u="none" strike="noStrike" cap="none" dirty="0">
              <a:solidFill>
                <a:srgbClr val="D9D9D9"/>
              </a:solidFill>
              <a:latin typeface="Arial"/>
              <a:ea typeface="Arial"/>
              <a:cs typeface="Arial"/>
              <a:sym typeface="Arial"/>
            </a:endParaRPr>
          </a:p>
        </p:txBody>
      </p:sp>
      <p:sp>
        <p:nvSpPr>
          <p:cNvPr id="210" name="Google Shape;210;g24b8f5b13ae_1_573"/>
          <p:cNvSpPr/>
          <p:nvPr/>
        </p:nvSpPr>
        <p:spPr>
          <a:xfrm>
            <a:off x="6857106" y="4090275"/>
            <a:ext cx="654863" cy="640636"/>
          </a:xfrm>
          <a:prstGeom prst="ellipse">
            <a:avLst/>
          </a:prstGeom>
          <a:noFill/>
          <a:ln w="19050" cap="flat" cmpd="sng">
            <a:solidFill>
              <a:srgbClr val="E3061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 name="Google Shape;211;g24b8f5b13ae_1_573"/>
          <p:cNvSpPr/>
          <p:nvPr/>
        </p:nvSpPr>
        <p:spPr>
          <a:xfrm>
            <a:off x="5972137" y="3433031"/>
            <a:ext cx="654863" cy="640636"/>
          </a:xfrm>
          <a:prstGeom prst="ellipse">
            <a:avLst/>
          </a:prstGeom>
          <a:noFill/>
          <a:ln w="19050" cap="flat" cmpd="sng">
            <a:solidFill>
              <a:srgbClr val="E3061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 name="Google Shape;212;g24b8f5b13ae_1_573"/>
          <p:cNvSpPr/>
          <p:nvPr/>
        </p:nvSpPr>
        <p:spPr>
          <a:xfrm>
            <a:off x="5304993" y="2500044"/>
            <a:ext cx="654863" cy="640636"/>
          </a:xfrm>
          <a:prstGeom prst="ellipse">
            <a:avLst/>
          </a:prstGeom>
          <a:noFill/>
          <a:ln w="19050" cap="flat" cmpd="sng">
            <a:solidFill>
              <a:srgbClr val="E3061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 name="Google Shape;213;g24b8f5b13ae_1_573"/>
          <p:cNvSpPr txBox="1"/>
          <p:nvPr/>
        </p:nvSpPr>
        <p:spPr>
          <a:xfrm>
            <a:off x="4669263" y="1472275"/>
            <a:ext cx="3879900" cy="615600"/>
          </a:xfrm>
          <a:prstGeom prst="rect">
            <a:avLst/>
          </a:prstGeom>
          <a:solidFill>
            <a:srgbClr val="0077E3"/>
          </a:solid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dirty="0">
                <a:solidFill>
                  <a:srgbClr val="D9D9D9"/>
                </a:solidFill>
                <a:latin typeface="Arial"/>
                <a:ea typeface="Arial"/>
                <a:cs typeface="Arial"/>
                <a:sym typeface="Arial"/>
              </a:rPr>
              <a:t>English bond solid wall </a:t>
            </a:r>
            <a:r>
              <a:rPr lang="en-US" b="1" dirty="0">
                <a:solidFill>
                  <a:srgbClr val="D9D9D9"/>
                </a:solidFill>
              </a:rPr>
              <a:t>(</a:t>
            </a:r>
            <a:r>
              <a:rPr lang="en-US" sz="1400" b="1" i="0" u="none" strike="noStrike" cap="none" dirty="0">
                <a:solidFill>
                  <a:srgbClr val="D9D9D9"/>
                </a:solidFill>
                <a:latin typeface="Arial"/>
                <a:ea typeface="Arial"/>
                <a:cs typeface="Arial"/>
                <a:sym typeface="Arial"/>
              </a:rPr>
              <a:t>typical pre-1919 construction) - no cavity</a:t>
            </a:r>
            <a:endParaRPr sz="1400" b="1" i="0" u="none" strike="noStrike" cap="none" dirty="0">
              <a:solidFill>
                <a:srgbClr val="D9D9D9"/>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g25d4cb0cba7_1_10"/>
          <p:cNvSpPr txBox="1">
            <a:spLocks noGrp="1"/>
          </p:cNvSpPr>
          <p:nvPr>
            <p:ph type="title"/>
          </p:nvPr>
        </p:nvSpPr>
        <p:spPr>
          <a:xfrm>
            <a:off x="311700" y="878098"/>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Problems with non-cavity walls</a:t>
            </a:r>
            <a:endParaRPr dirty="0"/>
          </a:p>
        </p:txBody>
      </p:sp>
      <p:sp>
        <p:nvSpPr>
          <p:cNvPr id="219" name="Google Shape;219;g25d4cb0cba7_1_10"/>
          <p:cNvSpPr txBox="1"/>
          <p:nvPr/>
        </p:nvSpPr>
        <p:spPr>
          <a:xfrm>
            <a:off x="311700" y="1387048"/>
            <a:ext cx="8236200" cy="374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100" dirty="0"/>
              <a:t>All walls breathe and allow the movement of moisture in both directions. Single skin walls will allow the ingress of moisture into a building.</a:t>
            </a:r>
            <a:endParaRPr sz="2100" dirty="0"/>
          </a:p>
          <a:p>
            <a:pPr marL="0" lvl="0" indent="0" algn="l" rtl="0">
              <a:spcBef>
                <a:spcPts val="0"/>
              </a:spcBef>
              <a:spcAft>
                <a:spcPts val="0"/>
              </a:spcAft>
              <a:buNone/>
            </a:pPr>
            <a:endParaRPr sz="2100" dirty="0"/>
          </a:p>
          <a:p>
            <a:pPr marL="0" lvl="0" indent="0" algn="l" rtl="0">
              <a:spcBef>
                <a:spcPts val="0"/>
              </a:spcBef>
              <a:spcAft>
                <a:spcPts val="0"/>
              </a:spcAft>
              <a:buNone/>
            </a:pPr>
            <a:r>
              <a:rPr lang="en-US" sz="2100" dirty="0"/>
              <a:t>The thermal properties of a non-cavity wall allows the external cold to conduct easily to the inner surface. This creates excessive moisture on the cold surface of the internal wall as the warm air of the interior condenses on it.</a:t>
            </a:r>
            <a:endParaRPr sz="2100" dirty="0"/>
          </a:p>
          <a:p>
            <a:pPr marL="0" lvl="0" indent="0" algn="l" rtl="0">
              <a:spcBef>
                <a:spcPts val="0"/>
              </a:spcBef>
              <a:spcAft>
                <a:spcPts val="0"/>
              </a:spcAft>
              <a:buNone/>
            </a:pPr>
            <a:endParaRPr sz="2100" dirty="0"/>
          </a:p>
          <a:p>
            <a:pPr marL="0" lvl="0" indent="0" algn="l" rtl="0">
              <a:spcBef>
                <a:spcPts val="0"/>
              </a:spcBef>
              <a:spcAft>
                <a:spcPts val="0"/>
              </a:spcAft>
              <a:buNone/>
            </a:pPr>
            <a:r>
              <a:rPr lang="en-US" sz="2100" dirty="0"/>
              <a:t>This meant that older properties had to be well ventilated to prevent the growth of </a:t>
            </a:r>
            <a:r>
              <a:rPr lang="en-US" sz="2100" dirty="0" err="1"/>
              <a:t>mould</a:t>
            </a:r>
            <a:r>
              <a:rPr lang="en-US" sz="2100" dirty="0"/>
              <a:t> and fungi.</a:t>
            </a:r>
            <a:endParaRPr sz="21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g25d4cb0cba7_1_25"/>
          <p:cNvSpPr txBox="1">
            <a:spLocks noGrp="1"/>
          </p:cNvSpPr>
          <p:nvPr>
            <p:ph type="title"/>
          </p:nvPr>
        </p:nvSpPr>
        <p:spPr>
          <a:xfrm>
            <a:off x="311700" y="914674"/>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Problems with non-cavity walls</a:t>
            </a:r>
            <a:endParaRPr dirty="0"/>
          </a:p>
        </p:txBody>
      </p:sp>
      <p:sp>
        <p:nvSpPr>
          <p:cNvPr id="225" name="Google Shape;225;g25d4cb0cba7_1_25"/>
          <p:cNvSpPr txBox="1"/>
          <p:nvPr/>
        </p:nvSpPr>
        <p:spPr>
          <a:xfrm>
            <a:off x="311700" y="1423624"/>
            <a:ext cx="8236200" cy="276995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100" dirty="0"/>
              <a:t>Non-cavity walls have poor thermal insulation values, allowing too much of the heat in a home to escape through the wall itself.</a:t>
            </a:r>
            <a:endParaRPr sz="2100" dirty="0"/>
          </a:p>
          <a:p>
            <a:pPr marL="0" lvl="0" indent="0" algn="l" rtl="0">
              <a:spcBef>
                <a:spcPts val="0"/>
              </a:spcBef>
              <a:spcAft>
                <a:spcPts val="0"/>
              </a:spcAft>
              <a:buNone/>
            </a:pPr>
            <a:endParaRPr sz="2100" dirty="0"/>
          </a:p>
          <a:p>
            <a:pPr marL="0" lvl="0" indent="0" algn="l" rtl="0">
              <a:spcBef>
                <a:spcPts val="0"/>
              </a:spcBef>
              <a:spcAft>
                <a:spcPts val="0"/>
              </a:spcAft>
              <a:buNone/>
            </a:pPr>
            <a:r>
              <a:rPr lang="en-US" sz="2100" dirty="0"/>
              <a:t>Single cavity walls tend to be weaker and are prone to movement during the life of the building.</a:t>
            </a:r>
            <a:endParaRPr sz="2100" dirty="0"/>
          </a:p>
          <a:p>
            <a:pPr marL="0" lvl="0" indent="0" algn="l" rtl="0">
              <a:spcBef>
                <a:spcPts val="0"/>
              </a:spcBef>
              <a:spcAft>
                <a:spcPts val="0"/>
              </a:spcAft>
              <a:buNone/>
            </a:pPr>
            <a:endParaRPr sz="2100" dirty="0"/>
          </a:p>
          <a:p>
            <a:pPr marL="0" lvl="0" indent="0" algn="l" rtl="0">
              <a:spcBef>
                <a:spcPts val="0"/>
              </a:spcBef>
              <a:spcAft>
                <a:spcPts val="0"/>
              </a:spcAft>
              <a:buNone/>
            </a:pPr>
            <a:r>
              <a:rPr lang="en-US" sz="2100" dirty="0"/>
              <a:t>Sound insulation is also a problem as noise can be more easily transmitted from one room (or space) to the next.</a:t>
            </a:r>
            <a:endParaRPr sz="21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 name="Google Shape;49;p12">
            <a:extLst>
              <a:ext uri="{FF2B5EF4-FFF2-40B4-BE49-F238E27FC236}">
                <a16:creationId xmlns:a16="http://schemas.microsoft.com/office/drawing/2014/main" id="{C29D7DD8-2AA4-92AC-7462-537E2800E4D0}"/>
              </a:ext>
            </a:extLst>
          </p:cNvPr>
          <p:cNvSpPr txBox="1">
            <a:spLocks noGrp="1"/>
          </p:cNvSpPr>
          <p:nvPr>
            <p:ph type="title"/>
          </p:nvPr>
        </p:nvSpPr>
        <p:spPr>
          <a:xfrm>
            <a:off x="457200" y="1057220"/>
            <a:ext cx="8229600" cy="38258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GB" dirty="0"/>
              <a:t>AIM: Know the changes in construction methods over time</a:t>
            </a:r>
            <a:endParaRPr dirty="0"/>
          </a:p>
        </p:txBody>
      </p:sp>
      <p:sp>
        <p:nvSpPr>
          <p:cNvPr id="5" name="Google Shape;50;p12">
            <a:extLst>
              <a:ext uri="{FF2B5EF4-FFF2-40B4-BE49-F238E27FC236}">
                <a16:creationId xmlns:a16="http://schemas.microsoft.com/office/drawing/2014/main" id="{E80B4C21-F53B-8F78-3CDF-18C39D77E89B}"/>
              </a:ext>
            </a:extLst>
          </p:cNvPr>
          <p:cNvSpPr txBox="1">
            <a:spLocks/>
          </p:cNvSpPr>
          <p:nvPr/>
        </p:nvSpPr>
        <p:spPr>
          <a:xfrm>
            <a:off x="374904" y="1897008"/>
            <a:ext cx="8394192" cy="42480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33333"/>
              </a:lnSpc>
              <a:spcBef>
                <a:spcPts val="100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1pPr>
            <a:lvl2pPr marL="914400" marR="0" lvl="1" indent="-342900" algn="l" rtl="0">
              <a:lnSpc>
                <a:spcPct val="133333"/>
              </a:lnSpc>
              <a:spcBef>
                <a:spcPts val="1000"/>
              </a:spcBef>
              <a:spcAft>
                <a:spcPts val="0"/>
              </a:spcAft>
              <a:buClr>
                <a:srgbClr val="0077E3"/>
              </a:buClr>
              <a:buSzPts val="18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11111"/>
              </a:lnSpc>
              <a:spcBef>
                <a:spcPts val="500"/>
              </a:spcBef>
              <a:spcAft>
                <a:spcPts val="0"/>
              </a:spcAft>
              <a:buClr>
                <a:srgbClr val="000000"/>
              </a:buClr>
              <a:buSzPts val="1400"/>
              <a:buFont typeface="Arial"/>
              <a:buNone/>
              <a:defRPr sz="1600" b="0" i="0" u="none" strike="noStrike" cap="none">
                <a:solidFill>
                  <a:schemeClr val="dk1"/>
                </a:solidFill>
                <a:latin typeface="Arial"/>
                <a:ea typeface="Arial"/>
                <a:cs typeface="Arial"/>
                <a:sym typeface="Arial"/>
              </a:defRPr>
            </a:lvl3pPr>
            <a:lvl4pPr marL="1828800" marR="0" lvl="3" indent="-342900" algn="l" rtl="0">
              <a:lnSpc>
                <a:spcPct val="111111"/>
              </a:lnSpc>
              <a:spcBef>
                <a:spcPts val="500"/>
              </a:spcBef>
              <a:spcAft>
                <a:spcPts val="0"/>
              </a:spcAft>
              <a:buClr>
                <a:srgbClr val="0077E3"/>
              </a:buClr>
              <a:buSzPts val="1800"/>
              <a:buFont typeface="Arial"/>
              <a:buChar char="•"/>
              <a:defRPr sz="1600" b="0" i="0" u="none" strike="noStrike" cap="none">
                <a:solidFill>
                  <a:schemeClr val="dk1"/>
                </a:solidFill>
                <a:latin typeface="Arial"/>
                <a:ea typeface="Arial"/>
                <a:cs typeface="Arial"/>
                <a:sym typeface="Arial"/>
              </a:defRPr>
            </a:lvl4pPr>
            <a:lvl5pPr marL="2286000" marR="0" lvl="4" indent="-342900" algn="l" rtl="0">
              <a:lnSpc>
                <a:spcPct val="111111"/>
              </a:lnSpc>
              <a:spcBef>
                <a:spcPts val="500"/>
              </a:spcBef>
              <a:spcAft>
                <a:spcPts val="0"/>
              </a:spcAft>
              <a:buClr>
                <a:schemeClr val="dk1"/>
              </a:buClr>
              <a:buSzPts val="18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chemeClr val="dk1"/>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rgbClr val="E30613"/>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1"/>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1"/>
              </a:buClr>
              <a:buSzPts val="1800"/>
              <a:buFont typeface="Arial"/>
              <a:buChar char="»"/>
              <a:defRPr sz="1000" b="0" i="0" u="none" strike="noStrike" cap="none">
                <a:solidFill>
                  <a:schemeClr val="dk1"/>
                </a:solidFill>
                <a:latin typeface="Arial"/>
                <a:ea typeface="Arial"/>
                <a:cs typeface="Arial"/>
                <a:sym typeface="Arial"/>
              </a:defRPr>
            </a:lvl9pPr>
          </a:lstStyle>
          <a:p>
            <a:pPr marL="0" indent="0">
              <a:lnSpc>
                <a:spcPct val="107916"/>
              </a:lnSpc>
              <a:spcBef>
                <a:spcPts val="0"/>
              </a:spcBef>
              <a:buClr>
                <a:schemeClr val="dk1"/>
              </a:buClr>
              <a:buSzPts val="1100"/>
            </a:pPr>
            <a:r>
              <a:rPr lang="en-US" sz="1900" dirty="0"/>
              <a:t>Objectives</a:t>
            </a:r>
          </a:p>
          <a:p>
            <a:pPr lvl="1"/>
            <a:r>
              <a:rPr lang="en-US" sz="1800" dirty="0"/>
              <a:t>Understand local needs and geographical influences</a:t>
            </a:r>
          </a:p>
          <a:p>
            <a:pPr lvl="1"/>
            <a:r>
              <a:rPr lang="en-US" sz="1800" dirty="0"/>
              <a:t>Know the basic qualities and uses of mortars, aggregates, binders, internal and external functional and decorative finishes, stone, slate, timber and earth</a:t>
            </a:r>
          </a:p>
          <a:p>
            <a:pPr lvl="1"/>
            <a:r>
              <a:rPr lang="en-US" sz="1800" dirty="0"/>
              <a:t>Understand construction materials available within a locality, including an understanding of local geology, and the accessibility of these materials, including local quarries and transportation links both past and present</a:t>
            </a:r>
          </a:p>
          <a:p>
            <a:pPr lvl="1"/>
            <a:r>
              <a:rPr lang="en-US" sz="1800" dirty="0"/>
              <a:t>Know the permeable nature of lime and earth mortars</a:t>
            </a:r>
          </a:p>
          <a:p>
            <a:pPr marL="0" indent="0">
              <a:lnSpc>
                <a:spcPct val="107916"/>
              </a:lnSpc>
              <a:spcBef>
                <a:spcPts val="0"/>
              </a:spcBef>
              <a:buClr>
                <a:schemeClr val="dk1"/>
              </a:buClr>
              <a:buSzPts val="1100"/>
            </a:pPr>
            <a:endParaRPr lang="en-US" sz="19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1" name="Google Shape;231;g25460257cdf_0_0"/>
          <p:cNvSpPr txBox="1">
            <a:spLocks noGrp="1"/>
          </p:cNvSpPr>
          <p:nvPr>
            <p:ph type="title"/>
          </p:nvPr>
        </p:nvSpPr>
        <p:spPr>
          <a:xfrm>
            <a:off x="311700" y="866837"/>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Cavity walls</a:t>
            </a:r>
            <a:endParaRPr dirty="0"/>
          </a:p>
        </p:txBody>
      </p:sp>
      <p:sp>
        <p:nvSpPr>
          <p:cNvPr id="236" name="Google Shape;236;g25460257cdf_0_0"/>
          <p:cNvSpPr txBox="1"/>
          <p:nvPr/>
        </p:nvSpPr>
        <p:spPr>
          <a:xfrm>
            <a:off x="271925" y="1689000"/>
            <a:ext cx="3879900" cy="615600"/>
          </a:xfrm>
          <a:prstGeom prst="rect">
            <a:avLst/>
          </a:prstGeom>
          <a:solidFill>
            <a:srgbClr val="0077E3"/>
          </a:solid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D9D9D9"/>
                </a:solidFill>
                <a:latin typeface="Arial"/>
                <a:ea typeface="Arial"/>
                <a:cs typeface="Arial"/>
                <a:sym typeface="Arial"/>
              </a:rPr>
              <a:t>Cavity wall (outer skin) - typical post 1920 construction</a:t>
            </a:r>
            <a:endParaRPr sz="1400" b="1" i="0" u="none" strike="noStrike" cap="none">
              <a:solidFill>
                <a:srgbClr val="D9D9D9"/>
              </a:solidFill>
              <a:latin typeface="Arial"/>
              <a:ea typeface="Arial"/>
              <a:cs typeface="Arial"/>
              <a:sym typeface="Arial"/>
            </a:endParaRPr>
          </a:p>
        </p:txBody>
      </p:sp>
      <p:sp>
        <p:nvSpPr>
          <p:cNvPr id="238" name="Google Shape;238;g25460257cdf_0_0"/>
          <p:cNvSpPr txBox="1"/>
          <p:nvPr/>
        </p:nvSpPr>
        <p:spPr>
          <a:xfrm>
            <a:off x="3022031" y="4352366"/>
            <a:ext cx="2118300" cy="1015632"/>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800" b="0" i="0" u="none" strike="noStrike" cap="none" dirty="0">
                <a:solidFill>
                  <a:srgbClr val="000000"/>
                </a:solidFill>
                <a:latin typeface="+mn-lt"/>
                <a:ea typeface="Arial"/>
                <a:cs typeface="Arial"/>
                <a:sym typeface="Arial"/>
              </a:rPr>
              <a:t>Modern cavity wall with insulated cavity</a:t>
            </a:r>
            <a:endParaRPr sz="1800" b="0" i="0" u="none" strike="noStrike" cap="none" dirty="0">
              <a:solidFill>
                <a:srgbClr val="000000"/>
              </a:solidFill>
              <a:latin typeface="+mn-lt"/>
              <a:ea typeface="Arial"/>
              <a:cs typeface="Arial"/>
              <a:sym typeface="Arial"/>
            </a:endParaRPr>
          </a:p>
        </p:txBody>
      </p:sp>
      <p:pic>
        <p:nvPicPr>
          <p:cNvPr id="7" name="Google Shape;230;g25460257cdf_0_0">
            <a:extLst>
              <a:ext uri="{FF2B5EF4-FFF2-40B4-BE49-F238E27FC236}">
                <a16:creationId xmlns:a16="http://schemas.microsoft.com/office/drawing/2014/main" id="{79F831AB-D4FB-D387-C09B-FB7219A92095}"/>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311700" y="2486833"/>
            <a:ext cx="2303349" cy="3071132"/>
          </a:xfrm>
          <a:prstGeom prst="rect">
            <a:avLst/>
          </a:prstGeom>
          <a:noFill/>
          <a:ln>
            <a:noFill/>
          </a:ln>
        </p:spPr>
      </p:pic>
      <p:sp>
        <p:nvSpPr>
          <p:cNvPr id="8" name="Google Shape;237;g25460257cdf_0_0">
            <a:extLst>
              <a:ext uri="{FF2B5EF4-FFF2-40B4-BE49-F238E27FC236}">
                <a16:creationId xmlns:a16="http://schemas.microsoft.com/office/drawing/2014/main" id="{BE0838CC-31FC-B7B5-32D6-9073496F750F}"/>
              </a:ext>
            </a:extLst>
          </p:cNvPr>
          <p:cNvSpPr txBox="1"/>
          <p:nvPr/>
        </p:nvSpPr>
        <p:spPr>
          <a:xfrm>
            <a:off x="3070200" y="2539016"/>
            <a:ext cx="2118300" cy="831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dirty="0"/>
              <a:t>Insulation between inner blockwork and outer brickwork</a:t>
            </a:r>
            <a:endParaRPr sz="1400" b="0" i="0" u="none" strike="noStrike" cap="none" dirty="0">
              <a:solidFill>
                <a:srgbClr val="000000"/>
              </a:solidFill>
              <a:latin typeface="Arial"/>
              <a:ea typeface="Arial"/>
              <a:cs typeface="Arial"/>
              <a:sym typeface="Arial"/>
            </a:endParaRPr>
          </a:p>
        </p:txBody>
      </p:sp>
      <p:sp>
        <p:nvSpPr>
          <p:cNvPr id="9" name="Google Shape;238;g25460257cdf_0_0">
            <a:extLst>
              <a:ext uri="{FF2B5EF4-FFF2-40B4-BE49-F238E27FC236}">
                <a16:creationId xmlns:a16="http://schemas.microsoft.com/office/drawing/2014/main" id="{21ABAB5D-C62B-A56A-EA27-8FC667D38570}"/>
              </a:ext>
            </a:extLst>
          </p:cNvPr>
          <p:cNvSpPr txBox="1"/>
          <p:nvPr/>
        </p:nvSpPr>
        <p:spPr>
          <a:xfrm>
            <a:off x="2994000" y="3453416"/>
            <a:ext cx="21183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dirty="0"/>
              <a:t>Stainless steel wall tie</a:t>
            </a:r>
            <a:endParaRPr sz="1400" b="0" i="0" u="none" strike="noStrike" cap="none" dirty="0">
              <a:solidFill>
                <a:srgbClr val="000000"/>
              </a:solidFill>
              <a:latin typeface="Arial"/>
              <a:ea typeface="Arial"/>
              <a:cs typeface="Arial"/>
              <a:sym typeface="Arial"/>
            </a:endParaRPr>
          </a:p>
        </p:txBody>
      </p:sp>
      <p:cxnSp>
        <p:nvCxnSpPr>
          <p:cNvPr id="10" name="Google Shape;239;g25460257cdf_0_0">
            <a:extLst>
              <a:ext uri="{FF2B5EF4-FFF2-40B4-BE49-F238E27FC236}">
                <a16:creationId xmlns:a16="http://schemas.microsoft.com/office/drawing/2014/main" id="{0FDAAE50-24B9-4D71-9200-B806E4833D6A}"/>
              </a:ext>
            </a:extLst>
          </p:cNvPr>
          <p:cNvCxnSpPr>
            <a:endCxn id="8" idx="1"/>
          </p:cNvCxnSpPr>
          <p:nvPr/>
        </p:nvCxnSpPr>
        <p:spPr>
          <a:xfrm>
            <a:off x="1712400" y="2888366"/>
            <a:ext cx="1357800" cy="66300"/>
          </a:xfrm>
          <a:prstGeom prst="straightConnector1">
            <a:avLst/>
          </a:prstGeom>
          <a:noFill/>
          <a:ln w="9525" cap="flat" cmpd="sng">
            <a:solidFill>
              <a:schemeClr val="dk2"/>
            </a:solidFill>
            <a:prstDash val="solid"/>
            <a:round/>
            <a:headEnd type="none" w="med" len="med"/>
            <a:tailEnd type="none" w="med" len="med"/>
          </a:ln>
        </p:spPr>
      </p:cxnSp>
      <p:cxnSp>
        <p:nvCxnSpPr>
          <p:cNvPr id="11" name="Google Shape;240;g25460257cdf_0_0">
            <a:extLst>
              <a:ext uri="{FF2B5EF4-FFF2-40B4-BE49-F238E27FC236}">
                <a16:creationId xmlns:a16="http://schemas.microsoft.com/office/drawing/2014/main" id="{135FF89E-EF17-CD66-6E54-ADE250D3107E}"/>
              </a:ext>
            </a:extLst>
          </p:cNvPr>
          <p:cNvCxnSpPr>
            <a:endCxn id="9" idx="1"/>
          </p:cNvCxnSpPr>
          <p:nvPr/>
        </p:nvCxnSpPr>
        <p:spPr>
          <a:xfrm>
            <a:off x="2089725" y="3610341"/>
            <a:ext cx="904200" cy="43200"/>
          </a:xfrm>
          <a:prstGeom prst="straightConnector1">
            <a:avLst/>
          </a:prstGeom>
          <a:noFill/>
          <a:ln w="9525" cap="flat" cmpd="sng">
            <a:solidFill>
              <a:schemeClr val="dk2"/>
            </a:solidFill>
            <a:prstDash val="solid"/>
            <a:round/>
            <a:headEnd type="none" w="med" len="med"/>
            <a:tailEnd type="none" w="med" len="med"/>
          </a:ln>
        </p:spPr>
      </p:cxnSp>
      <p:sp>
        <p:nvSpPr>
          <p:cNvPr id="12" name="Google Shape;235;g25460257cdf_0_0">
            <a:extLst>
              <a:ext uri="{FF2B5EF4-FFF2-40B4-BE49-F238E27FC236}">
                <a16:creationId xmlns:a16="http://schemas.microsoft.com/office/drawing/2014/main" id="{E57B05AE-E38A-6905-84BF-7F4F072E60FE}"/>
              </a:ext>
            </a:extLst>
          </p:cNvPr>
          <p:cNvSpPr/>
          <p:nvPr/>
        </p:nvSpPr>
        <p:spPr>
          <a:xfrm>
            <a:off x="1356283" y="3364188"/>
            <a:ext cx="725700" cy="492300"/>
          </a:xfrm>
          <a:prstGeom prst="ellipse">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26" name="Picture 2">
            <a:extLst>
              <a:ext uri="{FF2B5EF4-FFF2-40B4-BE49-F238E27FC236}">
                <a16:creationId xmlns:a16="http://schemas.microsoft.com/office/drawing/2014/main" id="{F9319B91-B031-8300-1C00-A3F88581078F}"/>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32209" y="3262564"/>
            <a:ext cx="3500091" cy="233193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78E8151-6C4E-3E2F-8ACB-7AE6FDFD9F7A}"/>
              </a:ext>
            </a:extLst>
          </p:cNvPr>
          <p:cNvSpPr txBox="1"/>
          <p:nvPr/>
        </p:nvSpPr>
        <p:spPr>
          <a:xfrm>
            <a:off x="6223472" y="5198721"/>
            <a:ext cx="1357800" cy="338554"/>
          </a:xfrm>
          <a:prstGeom prst="rect">
            <a:avLst/>
          </a:prstGeom>
          <a:noFill/>
        </p:spPr>
        <p:txBody>
          <a:bodyPr wrap="square">
            <a:spAutoFit/>
          </a:bodyPr>
          <a:lstStyle/>
          <a:p>
            <a:pPr algn="ctr"/>
            <a:r>
              <a:rPr lang="en-GB" sz="800" dirty="0">
                <a:solidFill>
                  <a:schemeClr val="bg2"/>
                </a:solidFill>
                <a:latin typeface="Arial" panose="020B0604020202020204" pitchFamily="34" charset="0"/>
              </a:rPr>
              <a:t>Wikimedia Commons</a:t>
            </a:r>
          </a:p>
          <a:p>
            <a:pPr algn="ctr"/>
            <a:r>
              <a:rPr lang="en-GB" sz="800" b="0" i="0" u="none" strike="noStrike" dirty="0">
                <a:solidFill>
                  <a:schemeClr val="bg2"/>
                </a:solidFill>
                <a:effectLst/>
                <a:latin typeface="Arial" panose="020B0604020202020204" pitchFamily="34" charset="0"/>
              </a:rPr>
              <a:t>Photograph by </a:t>
            </a:r>
            <a:r>
              <a:rPr lang="en-GB" sz="800" b="0" i="0" u="none" strike="noStrike" dirty="0" err="1">
                <a:solidFill>
                  <a:schemeClr val="bg2"/>
                </a:solidFill>
                <a:effectLst/>
                <a:latin typeface="Arial" panose="020B0604020202020204" pitchFamily="34" charset="0"/>
              </a:rPr>
              <a:t>Sweetean</a:t>
            </a:r>
            <a:endParaRPr lang="en-GB" sz="800" dirty="0">
              <a:solidFill>
                <a:schemeClr val="bg2"/>
              </a:solidFill>
            </a:endParaRPr>
          </a:p>
        </p:txBody>
      </p:sp>
      <p:sp>
        <p:nvSpPr>
          <p:cNvPr id="4" name="TextBox 3">
            <a:extLst>
              <a:ext uri="{FF2B5EF4-FFF2-40B4-BE49-F238E27FC236}">
                <a16:creationId xmlns:a16="http://schemas.microsoft.com/office/drawing/2014/main" id="{6F8F59B2-61B0-0AF8-F7AC-42EA1706160D}"/>
              </a:ext>
            </a:extLst>
          </p:cNvPr>
          <p:cNvSpPr txBox="1"/>
          <p:nvPr/>
        </p:nvSpPr>
        <p:spPr>
          <a:xfrm>
            <a:off x="6023104" y="2096597"/>
            <a:ext cx="2118300" cy="738664"/>
          </a:xfrm>
          <a:prstGeom prst="rect">
            <a:avLst/>
          </a:prstGeom>
          <a:noFill/>
          <a:ln>
            <a:solidFill>
              <a:schemeClr val="bg2"/>
            </a:solidFill>
          </a:ln>
        </p:spPr>
        <p:txBody>
          <a:bodyPr wrap="square">
            <a:spAutoFit/>
          </a:bodyPr>
          <a:lstStyle/>
          <a:p>
            <a:pPr algn="ctr"/>
            <a:r>
              <a:rPr lang="en-US" dirty="0">
                <a:hlinkClick r:id="rId5"/>
              </a:rPr>
              <a:t>Learn the difference between a solid wall and a cavity wall here!</a:t>
            </a:r>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pic>
        <p:nvPicPr>
          <p:cNvPr id="245" name="Google Shape;245;g25edc608d6f_0_5"/>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491324" y="1653922"/>
            <a:ext cx="2935275" cy="3913700"/>
          </a:xfrm>
          <a:prstGeom prst="rect">
            <a:avLst/>
          </a:prstGeom>
          <a:noFill/>
          <a:ln>
            <a:noFill/>
          </a:ln>
        </p:spPr>
      </p:pic>
      <p:sp>
        <p:nvSpPr>
          <p:cNvPr id="246" name="Google Shape;246;g25edc608d6f_0_5"/>
          <p:cNvSpPr txBox="1">
            <a:spLocks noGrp="1"/>
          </p:cNvSpPr>
          <p:nvPr>
            <p:ph type="title"/>
          </p:nvPr>
        </p:nvSpPr>
        <p:spPr>
          <a:xfrm>
            <a:off x="311700" y="791156"/>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a:t>Cavity walls in modern buildings</a:t>
            </a:r>
            <a:endParaRPr/>
          </a:p>
        </p:txBody>
      </p:sp>
      <p:sp>
        <p:nvSpPr>
          <p:cNvPr id="248" name="Google Shape;248;g25edc608d6f_0_5"/>
          <p:cNvSpPr/>
          <p:nvPr/>
        </p:nvSpPr>
        <p:spPr>
          <a:xfrm>
            <a:off x="1883925" y="3982650"/>
            <a:ext cx="725700" cy="492300"/>
          </a:xfrm>
          <a:prstGeom prst="ellipse">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0" name="Google Shape;250;g25edc608d6f_0_5"/>
          <p:cNvSpPr txBox="1"/>
          <p:nvPr/>
        </p:nvSpPr>
        <p:spPr>
          <a:xfrm>
            <a:off x="3546262" y="2426485"/>
            <a:ext cx="1069418" cy="1261854"/>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dirty="0"/>
              <a:t>Black waterproof damp proof membrane</a:t>
            </a:r>
            <a:endParaRPr sz="1400" b="0" i="0" u="none" strike="noStrike" cap="none" dirty="0">
              <a:solidFill>
                <a:srgbClr val="000000"/>
              </a:solidFill>
              <a:latin typeface="Arial"/>
              <a:ea typeface="Arial"/>
              <a:cs typeface="Arial"/>
              <a:sym typeface="Arial"/>
            </a:endParaRPr>
          </a:p>
        </p:txBody>
      </p:sp>
      <p:cxnSp>
        <p:nvCxnSpPr>
          <p:cNvPr id="251" name="Google Shape;251;g25edc608d6f_0_5"/>
          <p:cNvCxnSpPr>
            <a:cxnSpLocks/>
            <a:stCxn id="248" idx="6"/>
            <a:endCxn id="250" idx="1"/>
          </p:cNvCxnSpPr>
          <p:nvPr/>
        </p:nvCxnSpPr>
        <p:spPr>
          <a:xfrm flipV="1">
            <a:off x="2609625" y="3057412"/>
            <a:ext cx="936637" cy="1171388"/>
          </a:xfrm>
          <a:prstGeom prst="straightConnector1">
            <a:avLst/>
          </a:prstGeom>
          <a:noFill/>
          <a:ln w="9525" cap="flat" cmpd="sng">
            <a:solidFill>
              <a:schemeClr val="dk2"/>
            </a:solidFill>
            <a:prstDash val="solid"/>
            <a:round/>
            <a:headEnd type="none" w="med" len="med"/>
            <a:tailEnd type="none" w="med" len="med"/>
          </a:ln>
        </p:spPr>
      </p:cxnSp>
      <p:sp>
        <p:nvSpPr>
          <p:cNvPr id="2" name="Google Shape;238;g25460257cdf_0_0">
            <a:extLst>
              <a:ext uri="{FF2B5EF4-FFF2-40B4-BE49-F238E27FC236}">
                <a16:creationId xmlns:a16="http://schemas.microsoft.com/office/drawing/2014/main" id="{FBF0B29C-0E01-5D0F-51C0-86DC892CA2DF}"/>
              </a:ext>
            </a:extLst>
          </p:cNvPr>
          <p:cNvSpPr txBox="1"/>
          <p:nvPr/>
        </p:nvSpPr>
        <p:spPr>
          <a:xfrm>
            <a:off x="3374107" y="3857822"/>
            <a:ext cx="1460083" cy="156963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800" b="0" i="0" u="none" strike="noStrike" cap="none" dirty="0">
                <a:solidFill>
                  <a:srgbClr val="000000"/>
                </a:solidFill>
                <a:latin typeface="Arial"/>
                <a:ea typeface="Arial"/>
                <a:cs typeface="Arial"/>
                <a:sym typeface="Arial"/>
              </a:rPr>
              <a:t>Modern cavity wall with insulated cavity</a:t>
            </a:r>
            <a:endParaRPr sz="1800" b="0" i="0" u="none" strike="noStrike" cap="none" dirty="0">
              <a:solidFill>
                <a:srgbClr val="000000"/>
              </a:solidFill>
              <a:latin typeface="Arial"/>
              <a:ea typeface="Arial"/>
              <a:cs typeface="Arial"/>
              <a:sym typeface="Arial"/>
            </a:endParaRPr>
          </a:p>
        </p:txBody>
      </p:sp>
      <p:pic>
        <p:nvPicPr>
          <p:cNvPr id="1026" name="Picture 2">
            <a:extLst>
              <a:ext uri="{FF2B5EF4-FFF2-40B4-BE49-F238E27FC236}">
                <a16:creationId xmlns:a16="http://schemas.microsoft.com/office/drawing/2014/main" id="{AA530E31-8714-EBFE-CB27-537689E6990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27737" y="1436560"/>
            <a:ext cx="4347241" cy="447357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g24b8f5b13ae_1_746"/>
          <p:cNvSpPr txBox="1">
            <a:spLocks noGrp="1"/>
          </p:cNvSpPr>
          <p:nvPr>
            <p:ph type="title"/>
          </p:nvPr>
        </p:nvSpPr>
        <p:spPr>
          <a:xfrm>
            <a:off x="311700" y="913879"/>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Importance of ventilation</a:t>
            </a:r>
            <a:endParaRPr dirty="0"/>
          </a:p>
        </p:txBody>
      </p:sp>
      <p:pic>
        <p:nvPicPr>
          <p:cNvPr id="2" name="Picture 1">
            <a:extLst>
              <a:ext uri="{FF2B5EF4-FFF2-40B4-BE49-F238E27FC236}">
                <a16:creationId xmlns:a16="http://schemas.microsoft.com/office/drawing/2014/main" id="{B1976E39-7FB1-0291-3B18-11D48335441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74329" y="1602578"/>
            <a:ext cx="2499857" cy="1406233"/>
          </a:xfrm>
          <a:prstGeom prst="rect">
            <a:avLst/>
          </a:prstGeom>
        </p:spPr>
      </p:pic>
      <p:pic>
        <p:nvPicPr>
          <p:cNvPr id="3" name="Picture 2">
            <a:extLst>
              <a:ext uri="{FF2B5EF4-FFF2-40B4-BE49-F238E27FC236}">
                <a16:creationId xmlns:a16="http://schemas.microsoft.com/office/drawing/2014/main" id="{7B3D2ED8-A7F5-CC9B-D194-01A86B5A5DF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57609" y="3135014"/>
            <a:ext cx="3964591" cy="2644390"/>
          </a:xfrm>
          <a:prstGeom prst="rect">
            <a:avLst/>
          </a:prstGeom>
        </p:spPr>
      </p:pic>
      <p:pic>
        <p:nvPicPr>
          <p:cNvPr id="4" name="Picture 3">
            <a:extLst>
              <a:ext uri="{FF2B5EF4-FFF2-40B4-BE49-F238E27FC236}">
                <a16:creationId xmlns:a16="http://schemas.microsoft.com/office/drawing/2014/main" id="{9D33778D-CF9D-B73F-378A-C8B15681A3A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98749" y="3135014"/>
            <a:ext cx="3966585" cy="264439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g24b8f5b13ae_1_627"/>
          <p:cNvSpPr txBox="1">
            <a:spLocks noGrp="1"/>
          </p:cNvSpPr>
          <p:nvPr>
            <p:ph type="body" idx="1"/>
          </p:nvPr>
        </p:nvSpPr>
        <p:spPr>
          <a:xfrm>
            <a:off x="347762" y="1348740"/>
            <a:ext cx="3408083" cy="5208668"/>
          </a:xfrm>
          <a:prstGeom prst="rect">
            <a:avLst/>
          </a:prstGeom>
          <a:noFill/>
          <a:ln>
            <a:noFill/>
          </a:ln>
        </p:spPr>
        <p:txBody>
          <a:bodyPr spcFirstLastPara="1" wrap="square" lIns="91425" tIns="91425" rIns="91425" bIns="91425" anchor="t" anchorCtr="0">
            <a:normAutofit lnSpcReduction="10000"/>
          </a:bodyPr>
          <a:lstStyle/>
          <a:p>
            <a:pPr marL="0" lvl="0" indent="0" algn="l" rtl="0">
              <a:lnSpc>
                <a:spcPct val="115000"/>
              </a:lnSpc>
              <a:spcBef>
                <a:spcPts val="0"/>
              </a:spcBef>
              <a:spcAft>
                <a:spcPts val="0"/>
              </a:spcAft>
              <a:buSzPts val="1400"/>
              <a:buNone/>
            </a:pPr>
            <a:r>
              <a:rPr lang="en-US" sz="1800" b="1" dirty="0"/>
              <a:t>Slate </a:t>
            </a:r>
            <a:r>
              <a:rPr lang="en-US" sz="1800" dirty="0"/>
              <a:t>is an excellent roofing material being durable, fairly easy to fit and pleasing to the eye.</a:t>
            </a:r>
            <a:endParaRPr sz="1800" dirty="0"/>
          </a:p>
          <a:p>
            <a:pPr marL="0" lvl="0" indent="0" algn="l" rtl="0">
              <a:lnSpc>
                <a:spcPct val="115000"/>
              </a:lnSpc>
              <a:spcBef>
                <a:spcPts val="1200"/>
              </a:spcBef>
              <a:spcAft>
                <a:spcPts val="0"/>
              </a:spcAft>
              <a:buSzPts val="1400"/>
              <a:buNone/>
            </a:pPr>
            <a:r>
              <a:rPr lang="en-US" sz="1800" b="1" dirty="0"/>
              <a:t>Stone</a:t>
            </a:r>
            <a:r>
              <a:rPr lang="en-US" sz="1800" dirty="0"/>
              <a:t> tiles are durable, but very heavy and require very strong timberwork to support it.</a:t>
            </a:r>
            <a:endParaRPr sz="1800" dirty="0"/>
          </a:p>
          <a:p>
            <a:pPr marL="0" lvl="0" indent="0" algn="l" rtl="0">
              <a:lnSpc>
                <a:spcPct val="115000"/>
              </a:lnSpc>
              <a:spcBef>
                <a:spcPts val="1200"/>
              </a:spcBef>
              <a:spcAft>
                <a:spcPts val="0"/>
              </a:spcAft>
              <a:buSzPts val="1400"/>
              <a:buNone/>
            </a:pPr>
            <a:r>
              <a:rPr lang="en-US" sz="1800" b="1" dirty="0"/>
              <a:t>Thatch</a:t>
            </a:r>
            <a:r>
              <a:rPr lang="en-US" sz="1800" dirty="0"/>
              <a:t> provides a waterproof covering and is good for insulation too, but needs to be redone after 25–40 years.</a:t>
            </a:r>
            <a:endParaRPr sz="1800" dirty="0"/>
          </a:p>
          <a:p>
            <a:pPr marL="0" lvl="0" indent="0" algn="l" rtl="0">
              <a:lnSpc>
                <a:spcPct val="115000"/>
              </a:lnSpc>
              <a:spcBef>
                <a:spcPts val="1200"/>
              </a:spcBef>
              <a:spcAft>
                <a:spcPts val="1200"/>
              </a:spcAft>
              <a:buSzPts val="1400"/>
              <a:buNone/>
            </a:pPr>
            <a:r>
              <a:rPr lang="en-US" sz="1800" b="1" dirty="0"/>
              <a:t>Clay tiles</a:t>
            </a:r>
            <a:r>
              <a:rPr lang="en-US" sz="1800" dirty="0"/>
              <a:t> are durable and fairly easy to fit, but some styles can be very expensive.</a:t>
            </a:r>
            <a:endParaRPr sz="1800" dirty="0"/>
          </a:p>
        </p:txBody>
      </p:sp>
      <p:sp>
        <p:nvSpPr>
          <p:cNvPr id="3" name="Google Shape;243;g24b8f5b13ae_1_746">
            <a:extLst>
              <a:ext uri="{FF2B5EF4-FFF2-40B4-BE49-F238E27FC236}">
                <a16:creationId xmlns:a16="http://schemas.microsoft.com/office/drawing/2014/main" id="{96885ACF-4D56-D828-E5CC-6D1DDF7A27AF}"/>
              </a:ext>
            </a:extLst>
          </p:cNvPr>
          <p:cNvSpPr txBox="1">
            <a:spLocks noGrp="1"/>
          </p:cNvSpPr>
          <p:nvPr>
            <p:ph type="title"/>
          </p:nvPr>
        </p:nvSpPr>
        <p:spPr>
          <a:xfrm>
            <a:off x="347762" y="913879"/>
            <a:ext cx="8520600" cy="434861"/>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Clr>
                <a:schemeClr val="dk1"/>
              </a:buClr>
              <a:buSzPts val="1100"/>
              <a:buFont typeface="Arial"/>
              <a:buNone/>
            </a:pPr>
            <a:r>
              <a:rPr lang="en-US" dirty="0"/>
              <a:t>Roof coverings</a:t>
            </a:r>
            <a:endParaRPr dirty="0"/>
          </a:p>
        </p:txBody>
      </p:sp>
      <p:pic>
        <p:nvPicPr>
          <p:cNvPr id="2" name="Picture 1">
            <a:extLst>
              <a:ext uri="{FF2B5EF4-FFF2-40B4-BE49-F238E27FC236}">
                <a16:creationId xmlns:a16="http://schemas.microsoft.com/office/drawing/2014/main" id="{7995DC65-A37B-1053-BEC6-3BFAEE5A0FC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52565" y="4390110"/>
            <a:ext cx="2498756" cy="1665837"/>
          </a:xfrm>
          <a:prstGeom prst="rect">
            <a:avLst/>
          </a:prstGeom>
        </p:spPr>
      </p:pic>
      <p:pic>
        <p:nvPicPr>
          <p:cNvPr id="4" name="Picture 3">
            <a:extLst>
              <a:ext uri="{FF2B5EF4-FFF2-40B4-BE49-F238E27FC236}">
                <a16:creationId xmlns:a16="http://schemas.microsoft.com/office/drawing/2014/main" id="{9B77971D-2ECE-FC09-E71C-284D774C857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69016" y="3270187"/>
            <a:ext cx="2183143" cy="1455428"/>
          </a:xfrm>
          <a:prstGeom prst="rect">
            <a:avLst/>
          </a:prstGeom>
        </p:spPr>
      </p:pic>
      <p:pic>
        <p:nvPicPr>
          <p:cNvPr id="5" name="Picture 4">
            <a:extLst>
              <a:ext uri="{FF2B5EF4-FFF2-40B4-BE49-F238E27FC236}">
                <a16:creationId xmlns:a16="http://schemas.microsoft.com/office/drawing/2014/main" id="{62016881-58DF-3CC9-ED16-AE31CA1FC37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35874" y="1766425"/>
            <a:ext cx="2550575" cy="1700383"/>
          </a:xfrm>
          <a:prstGeom prst="rect">
            <a:avLst/>
          </a:prstGeom>
        </p:spPr>
      </p:pic>
      <p:pic>
        <p:nvPicPr>
          <p:cNvPr id="6" name="Picture 5">
            <a:extLst>
              <a:ext uri="{FF2B5EF4-FFF2-40B4-BE49-F238E27FC236}">
                <a16:creationId xmlns:a16="http://schemas.microsoft.com/office/drawing/2014/main" id="{9576C3D5-404B-601A-D017-8CDA7B9819A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969016" y="1003922"/>
            <a:ext cx="2183142" cy="1455428"/>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g24b8f5b13ae_1_639"/>
          <p:cNvSpPr txBox="1">
            <a:spLocks noGrp="1"/>
          </p:cNvSpPr>
          <p:nvPr>
            <p:ph type="body" idx="1"/>
          </p:nvPr>
        </p:nvSpPr>
        <p:spPr>
          <a:xfrm>
            <a:off x="275938" y="1440225"/>
            <a:ext cx="3262200" cy="4722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SzPts val="1400"/>
              <a:buNone/>
            </a:pPr>
            <a:r>
              <a:rPr lang="en-US" sz="1600" b="1" dirty="0"/>
              <a:t>Slate flags</a:t>
            </a:r>
            <a:r>
              <a:rPr lang="en-US" sz="1600" dirty="0"/>
              <a:t> are durable, damp resistant and smooth.</a:t>
            </a:r>
            <a:endParaRPr sz="1600" dirty="0"/>
          </a:p>
          <a:p>
            <a:pPr marL="0" lvl="0" indent="0" algn="l" rtl="0">
              <a:lnSpc>
                <a:spcPct val="115000"/>
              </a:lnSpc>
              <a:spcBef>
                <a:spcPts val="1200"/>
              </a:spcBef>
              <a:spcAft>
                <a:spcPts val="0"/>
              </a:spcAft>
              <a:buSzPts val="1400"/>
              <a:buNone/>
            </a:pPr>
            <a:r>
              <a:rPr lang="en-US" sz="1600" b="1" dirty="0"/>
              <a:t>Stone flags </a:t>
            </a:r>
            <a:r>
              <a:rPr lang="en-US" sz="1600" dirty="0"/>
              <a:t>such as sandstone and limestone are durable, permeable and not as smooth as slate.</a:t>
            </a:r>
            <a:endParaRPr sz="1600" dirty="0"/>
          </a:p>
          <a:p>
            <a:pPr marL="0" lvl="0" indent="0" algn="l" rtl="0">
              <a:lnSpc>
                <a:spcPct val="115000"/>
              </a:lnSpc>
              <a:spcBef>
                <a:spcPts val="1200"/>
              </a:spcBef>
              <a:spcAft>
                <a:spcPts val="0"/>
              </a:spcAft>
              <a:buSzPts val="1400"/>
              <a:buNone/>
            </a:pPr>
            <a:r>
              <a:rPr lang="en-US" sz="1600" b="1" dirty="0"/>
              <a:t>Clay tiles</a:t>
            </a:r>
            <a:r>
              <a:rPr lang="en-US" sz="1600" dirty="0"/>
              <a:t> are durable, damp resistant and easy to lay.</a:t>
            </a:r>
            <a:endParaRPr sz="1600" dirty="0"/>
          </a:p>
          <a:p>
            <a:pPr marL="0" lvl="0" indent="0" algn="l" rtl="0">
              <a:lnSpc>
                <a:spcPct val="115000"/>
              </a:lnSpc>
              <a:spcBef>
                <a:spcPts val="1200"/>
              </a:spcBef>
              <a:spcAft>
                <a:spcPts val="1200"/>
              </a:spcAft>
              <a:buSzPts val="1400"/>
              <a:buNone/>
            </a:pPr>
            <a:r>
              <a:rPr lang="en-US" sz="1600" b="1" dirty="0"/>
              <a:t>Suspended timber floors</a:t>
            </a:r>
            <a:r>
              <a:rPr lang="en-US" sz="1600" dirty="0"/>
              <a:t> can rot if not ventilated but can be warmer if there are no gaps between floorboards.</a:t>
            </a:r>
            <a:endParaRPr sz="1600" dirty="0"/>
          </a:p>
        </p:txBody>
      </p:sp>
      <p:sp>
        <p:nvSpPr>
          <p:cNvPr id="4" name="TextBox 3">
            <a:extLst>
              <a:ext uri="{FF2B5EF4-FFF2-40B4-BE49-F238E27FC236}">
                <a16:creationId xmlns:a16="http://schemas.microsoft.com/office/drawing/2014/main" id="{DF4DC627-EFB7-ADC7-BC56-E8F18CD9EF16}"/>
              </a:ext>
            </a:extLst>
          </p:cNvPr>
          <p:cNvSpPr txBox="1"/>
          <p:nvPr/>
        </p:nvSpPr>
        <p:spPr>
          <a:xfrm>
            <a:off x="301751" y="1009338"/>
            <a:ext cx="3675889" cy="430887"/>
          </a:xfrm>
          <a:prstGeom prst="rect">
            <a:avLst/>
          </a:prstGeom>
          <a:noFill/>
        </p:spPr>
        <p:txBody>
          <a:bodyPr wrap="square" rtlCol="0">
            <a:spAutoFit/>
          </a:bodyPr>
          <a:lstStyle/>
          <a:p>
            <a:r>
              <a:rPr lang="en-US" sz="2200" b="1" dirty="0">
                <a:solidFill>
                  <a:srgbClr val="0077E3"/>
                </a:solidFill>
              </a:rPr>
              <a:t>Pre-1919 ground floors</a:t>
            </a:r>
            <a:endParaRPr lang="en-GB" dirty="0"/>
          </a:p>
        </p:txBody>
      </p:sp>
      <p:pic>
        <p:nvPicPr>
          <p:cNvPr id="2" name="Picture 1">
            <a:extLst>
              <a:ext uri="{FF2B5EF4-FFF2-40B4-BE49-F238E27FC236}">
                <a16:creationId xmlns:a16="http://schemas.microsoft.com/office/drawing/2014/main" id="{9859C1EB-35A6-DA7F-4085-2B694F2CA61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70206" y="4479402"/>
            <a:ext cx="2128651" cy="1596553"/>
          </a:xfrm>
          <a:prstGeom prst="rect">
            <a:avLst/>
          </a:prstGeom>
        </p:spPr>
      </p:pic>
      <p:pic>
        <p:nvPicPr>
          <p:cNvPr id="3" name="Picture 2">
            <a:extLst>
              <a:ext uri="{FF2B5EF4-FFF2-40B4-BE49-F238E27FC236}">
                <a16:creationId xmlns:a16="http://schemas.microsoft.com/office/drawing/2014/main" id="{C71C5139-8022-527A-ABC5-053C0B18C59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948992" y="3803653"/>
            <a:ext cx="2764640" cy="1843093"/>
          </a:xfrm>
          <a:prstGeom prst="rect">
            <a:avLst/>
          </a:prstGeom>
        </p:spPr>
      </p:pic>
      <p:pic>
        <p:nvPicPr>
          <p:cNvPr id="5" name="Picture 4">
            <a:extLst>
              <a:ext uri="{FF2B5EF4-FFF2-40B4-BE49-F238E27FC236}">
                <a16:creationId xmlns:a16="http://schemas.microsoft.com/office/drawing/2014/main" id="{7B1C5A20-D7BA-1FCF-5696-9BFF91C4F68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948992" y="2359759"/>
            <a:ext cx="2764640" cy="1394032"/>
          </a:xfrm>
          <a:prstGeom prst="rect">
            <a:avLst/>
          </a:prstGeom>
        </p:spPr>
      </p:pic>
      <p:pic>
        <p:nvPicPr>
          <p:cNvPr id="8" name="Picture 7">
            <a:extLst>
              <a:ext uri="{FF2B5EF4-FFF2-40B4-BE49-F238E27FC236}">
                <a16:creationId xmlns:a16="http://schemas.microsoft.com/office/drawing/2014/main" id="{28D2C4D1-7F72-213F-D46F-80C0682B109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670205" y="1744407"/>
            <a:ext cx="2128652" cy="1419101"/>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pic>
        <p:nvPicPr>
          <p:cNvPr id="278" name="Google Shape;278;g25d4cb0cba7_1_31"/>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6054050" y="3939701"/>
            <a:ext cx="2785151" cy="1600726"/>
          </a:xfrm>
          <a:prstGeom prst="rect">
            <a:avLst/>
          </a:prstGeom>
          <a:noFill/>
          <a:ln>
            <a:noFill/>
          </a:ln>
        </p:spPr>
      </p:pic>
      <p:sp>
        <p:nvSpPr>
          <p:cNvPr id="280" name="Google Shape;280;g25d4cb0cba7_1_31"/>
          <p:cNvSpPr txBox="1">
            <a:spLocks noGrp="1"/>
          </p:cNvSpPr>
          <p:nvPr>
            <p:ph type="body" idx="1"/>
          </p:nvPr>
        </p:nvSpPr>
        <p:spPr>
          <a:xfrm>
            <a:off x="168100" y="1496076"/>
            <a:ext cx="3262200" cy="4722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SzPts val="1400"/>
              <a:buNone/>
            </a:pPr>
            <a:r>
              <a:rPr lang="en-US" sz="1600" b="1" dirty="0"/>
              <a:t>Solid floors</a:t>
            </a:r>
            <a:r>
              <a:rPr lang="en-US" sz="1600" dirty="0"/>
              <a:t> are prone to creeping damp.</a:t>
            </a:r>
            <a:endParaRPr sz="1600" dirty="0"/>
          </a:p>
          <a:p>
            <a:pPr marL="0" lvl="0" indent="0" algn="l" rtl="0">
              <a:lnSpc>
                <a:spcPct val="115000"/>
              </a:lnSpc>
              <a:spcBef>
                <a:spcPts val="1200"/>
              </a:spcBef>
              <a:spcAft>
                <a:spcPts val="0"/>
              </a:spcAft>
              <a:buSzPts val="1400"/>
              <a:buNone/>
            </a:pPr>
            <a:endParaRPr sz="1600" dirty="0"/>
          </a:p>
          <a:p>
            <a:pPr marL="0" lvl="0" indent="0" algn="l" rtl="0">
              <a:lnSpc>
                <a:spcPct val="115000"/>
              </a:lnSpc>
              <a:spcBef>
                <a:spcPts val="1200"/>
              </a:spcBef>
              <a:spcAft>
                <a:spcPts val="0"/>
              </a:spcAft>
              <a:buSzPts val="1400"/>
              <a:buNone/>
            </a:pPr>
            <a:r>
              <a:rPr lang="en-US" sz="1600" b="1" dirty="0"/>
              <a:t>Ground floor joists </a:t>
            </a:r>
            <a:r>
              <a:rPr lang="en-US" sz="1600" dirty="0"/>
              <a:t>are laid to allow infill.</a:t>
            </a:r>
            <a:endParaRPr sz="1600" dirty="0"/>
          </a:p>
          <a:p>
            <a:pPr marL="0" lvl="0" indent="0" algn="l" rtl="0">
              <a:lnSpc>
                <a:spcPct val="115000"/>
              </a:lnSpc>
              <a:spcBef>
                <a:spcPts val="1200"/>
              </a:spcBef>
              <a:spcAft>
                <a:spcPts val="0"/>
              </a:spcAft>
              <a:buSzPts val="1400"/>
              <a:buNone/>
            </a:pPr>
            <a:endParaRPr sz="1600" dirty="0"/>
          </a:p>
          <a:p>
            <a:pPr marL="0" lvl="0" indent="0" algn="l" rtl="0">
              <a:lnSpc>
                <a:spcPct val="115000"/>
              </a:lnSpc>
              <a:spcBef>
                <a:spcPts val="1200"/>
              </a:spcBef>
              <a:spcAft>
                <a:spcPts val="1200"/>
              </a:spcAft>
              <a:buSzPts val="1400"/>
              <a:buNone/>
            </a:pPr>
            <a:r>
              <a:rPr lang="en-US" sz="1600" b="1" dirty="0"/>
              <a:t>Suspended timber floors </a:t>
            </a:r>
            <a:r>
              <a:rPr lang="en-US" sz="1600" dirty="0"/>
              <a:t>are used for floors above the ground floor.</a:t>
            </a:r>
            <a:endParaRPr sz="1600" dirty="0"/>
          </a:p>
        </p:txBody>
      </p:sp>
      <p:pic>
        <p:nvPicPr>
          <p:cNvPr id="285" name="Google Shape;285;g25d4cb0cba7_1_31"/>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6054050" y="2000309"/>
            <a:ext cx="2785151" cy="1856767"/>
          </a:xfrm>
          <a:prstGeom prst="rect">
            <a:avLst/>
          </a:prstGeom>
          <a:noFill/>
          <a:ln>
            <a:noFill/>
          </a:ln>
        </p:spPr>
      </p:pic>
      <p:sp>
        <p:nvSpPr>
          <p:cNvPr id="3" name="TextBox 2">
            <a:extLst>
              <a:ext uri="{FF2B5EF4-FFF2-40B4-BE49-F238E27FC236}">
                <a16:creationId xmlns:a16="http://schemas.microsoft.com/office/drawing/2014/main" id="{617712CC-E5D8-F916-9C33-B29FDB964CDB}"/>
              </a:ext>
            </a:extLst>
          </p:cNvPr>
          <p:cNvSpPr txBox="1"/>
          <p:nvPr/>
        </p:nvSpPr>
        <p:spPr>
          <a:xfrm>
            <a:off x="252276" y="985032"/>
            <a:ext cx="4572000" cy="43088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200" b="1" i="0" u="none" strike="noStrike" kern="0" cap="none" spc="0" normalizeH="0" baseline="0" noProof="0" dirty="0">
                <a:ln>
                  <a:noFill/>
                </a:ln>
                <a:solidFill>
                  <a:srgbClr val="0077E3"/>
                </a:solidFill>
                <a:effectLst/>
                <a:uLnTx/>
                <a:uFillTx/>
                <a:latin typeface="Arial"/>
                <a:cs typeface="Arial"/>
                <a:sym typeface="Arial"/>
              </a:rPr>
              <a:t>Pre-1919 ground floors</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pic>
        <p:nvPicPr>
          <p:cNvPr id="6" name="Picture 5">
            <a:extLst>
              <a:ext uri="{FF2B5EF4-FFF2-40B4-BE49-F238E27FC236}">
                <a16:creationId xmlns:a16="http://schemas.microsoft.com/office/drawing/2014/main" id="{0ACFAAE2-405F-6584-0AC2-84EDBDC8E75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372248" y="4340875"/>
            <a:ext cx="2613879" cy="1742586"/>
          </a:xfrm>
          <a:prstGeom prst="rect">
            <a:avLst/>
          </a:prstGeom>
        </p:spPr>
      </p:pic>
      <p:pic>
        <p:nvPicPr>
          <p:cNvPr id="8" name="Picture 7">
            <a:extLst>
              <a:ext uri="{FF2B5EF4-FFF2-40B4-BE49-F238E27FC236}">
                <a16:creationId xmlns:a16="http://schemas.microsoft.com/office/drawing/2014/main" id="{4F4081C1-1247-838E-E75E-44E9EDB55CE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372248" y="1610431"/>
            <a:ext cx="2613879" cy="1742412"/>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3" name="Title 2">
            <a:extLst>
              <a:ext uri="{FF2B5EF4-FFF2-40B4-BE49-F238E27FC236}">
                <a16:creationId xmlns:a16="http://schemas.microsoft.com/office/drawing/2014/main" id="{7E9C3897-06DC-BB6C-E5DF-BAE41CC57D35}"/>
              </a:ext>
            </a:extLst>
          </p:cNvPr>
          <p:cNvSpPr>
            <a:spLocks noGrp="1"/>
          </p:cNvSpPr>
          <p:nvPr>
            <p:ph type="title"/>
          </p:nvPr>
        </p:nvSpPr>
        <p:spPr/>
        <p:txBody>
          <a:bodyPr/>
          <a:lstStyle/>
          <a:p>
            <a:r>
              <a:rPr lang="en-GB" dirty="0"/>
              <a:t>Pre-1919 plastering</a:t>
            </a:r>
          </a:p>
        </p:txBody>
      </p:sp>
      <p:sp>
        <p:nvSpPr>
          <p:cNvPr id="4" name="Google Shape;267;g24b8f5b13ae_1_703">
            <a:extLst>
              <a:ext uri="{FF2B5EF4-FFF2-40B4-BE49-F238E27FC236}">
                <a16:creationId xmlns:a16="http://schemas.microsoft.com/office/drawing/2014/main" id="{467BF557-BDE9-5848-3999-4F794F87F570}"/>
              </a:ext>
            </a:extLst>
          </p:cNvPr>
          <p:cNvSpPr txBox="1">
            <a:spLocks/>
          </p:cNvSpPr>
          <p:nvPr/>
        </p:nvSpPr>
        <p:spPr>
          <a:xfrm>
            <a:off x="1794076" y="3345384"/>
            <a:ext cx="8229600" cy="382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2400" b="1" i="0" u="none" strike="noStrike" cap="none">
                <a:solidFill>
                  <a:srgbClr val="0077E3"/>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9pPr>
          </a:lstStyle>
          <a:p>
            <a:r>
              <a:rPr lang="en-US" sz="1600" b="0" dirty="0">
                <a:solidFill>
                  <a:schemeClr val="dk1"/>
                </a:solidFill>
              </a:rPr>
              <a:t>Pre-1919 plastering (dado rails and ceiling rose)</a:t>
            </a:r>
          </a:p>
        </p:txBody>
      </p:sp>
      <p:sp>
        <p:nvSpPr>
          <p:cNvPr id="8" name="Google Shape;276;g24b8f5b13ae_1_696">
            <a:extLst>
              <a:ext uri="{FF2B5EF4-FFF2-40B4-BE49-F238E27FC236}">
                <a16:creationId xmlns:a16="http://schemas.microsoft.com/office/drawing/2014/main" id="{D5D23BEF-B847-B6AB-F76F-8C4D4DED9BFE}"/>
              </a:ext>
            </a:extLst>
          </p:cNvPr>
          <p:cNvSpPr txBox="1">
            <a:spLocks/>
          </p:cNvSpPr>
          <p:nvPr/>
        </p:nvSpPr>
        <p:spPr>
          <a:xfrm>
            <a:off x="457200" y="3645386"/>
            <a:ext cx="7223760" cy="382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2400" b="1" i="0" u="none" strike="noStrike" cap="none">
                <a:solidFill>
                  <a:srgbClr val="0077E3"/>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9pPr>
          </a:lstStyle>
          <a:p>
            <a:pPr algn="r"/>
            <a:r>
              <a:rPr lang="en-US" sz="1600" b="0" dirty="0">
                <a:solidFill>
                  <a:schemeClr val="dk1"/>
                </a:solidFill>
              </a:rPr>
              <a:t>Pre-1919 plastering (decorative finish - a cornice)</a:t>
            </a:r>
          </a:p>
        </p:txBody>
      </p:sp>
      <p:sp>
        <p:nvSpPr>
          <p:cNvPr id="9" name="Google Shape;277;g24b8f5b13ae_1_696">
            <a:extLst>
              <a:ext uri="{FF2B5EF4-FFF2-40B4-BE49-F238E27FC236}">
                <a16:creationId xmlns:a16="http://schemas.microsoft.com/office/drawing/2014/main" id="{C07D0ECC-B191-8148-1DE3-1CAE204434E8}"/>
              </a:ext>
            </a:extLst>
          </p:cNvPr>
          <p:cNvSpPr txBox="1"/>
          <p:nvPr/>
        </p:nvSpPr>
        <p:spPr>
          <a:xfrm>
            <a:off x="5692645" y="5844416"/>
            <a:ext cx="1251718" cy="30773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dirty="0">
                <a:solidFill>
                  <a:schemeClr val="dk1"/>
                </a:solidFill>
              </a:rPr>
              <a:t>Plain cornice</a:t>
            </a:r>
            <a:endParaRPr sz="1400" b="0" i="0" u="none" strike="noStrike" cap="none" dirty="0">
              <a:solidFill>
                <a:schemeClr val="dk1"/>
              </a:solidFill>
              <a:latin typeface="Arial"/>
              <a:ea typeface="Arial"/>
              <a:cs typeface="Arial"/>
              <a:sym typeface="Arial"/>
            </a:endParaRPr>
          </a:p>
        </p:txBody>
      </p:sp>
      <p:pic>
        <p:nvPicPr>
          <p:cNvPr id="2" name="Picture 1">
            <a:extLst>
              <a:ext uri="{FF2B5EF4-FFF2-40B4-BE49-F238E27FC236}">
                <a16:creationId xmlns:a16="http://schemas.microsoft.com/office/drawing/2014/main" id="{3EF2F433-304E-6882-BD8C-7667E05B1BD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68899" y="1440846"/>
            <a:ext cx="2806201" cy="1766272"/>
          </a:xfrm>
          <a:prstGeom prst="rect">
            <a:avLst/>
          </a:prstGeom>
        </p:spPr>
      </p:pic>
      <p:pic>
        <p:nvPicPr>
          <p:cNvPr id="12" name="Picture 11">
            <a:extLst>
              <a:ext uri="{FF2B5EF4-FFF2-40B4-BE49-F238E27FC236}">
                <a16:creationId xmlns:a16="http://schemas.microsoft.com/office/drawing/2014/main" id="{C8A7D7CF-1E36-9EDC-63FE-E8E8D60D4D0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94073" y="1440846"/>
            <a:ext cx="2649408" cy="1766272"/>
          </a:xfrm>
          <a:prstGeom prst="rect">
            <a:avLst/>
          </a:prstGeom>
        </p:spPr>
      </p:pic>
      <p:pic>
        <p:nvPicPr>
          <p:cNvPr id="13" name="Picture 12">
            <a:extLst>
              <a:ext uri="{FF2B5EF4-FFF2-40B4-BE49-F238E27FC236}">
                <a16:creationId xmlns:a16="http://schemas.microsoft.com/office/drawing/2014/main" id="{A291CDCE-309E-4C95-0B08-720E2A0BEAD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7200" y="1454838"/>
            <a:ext cx="2628176" cy="1752280"/>
          </a:xfrm>
          <a:prstGeom prst="rect">
            <a:avLst/>
          </a:prstGeom>
        </p:spPr>
      </p:pic>
      <p:pic>
        <p:nvPicPr>
          <p:cNvPr id="15" name="Picture 14">
            <a:extLst>
              <a:ext uri="{FF2B5EF4-FFF2-40B4-BE49-F238E27FC236}">
                <a16:creationId xmlns:a16="http://schemas.microsoft.com/office/drawing/2014/main" id="{0254E3EE-9A6F-7945-7104-F731B8276E1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597340" y="3902579"/>
            <a:ext cx="2909846" cy="1941837"/>
          </a:xfrm>
          <a:prstGeom prst="rect">
            <a:avLst/>
          </a:prstGeom>
        </p:spPr>
      </p:pic>
      <p:pic>
        <p:nvPicPr>
          <p:cNvPr id="17" name="Picture 16">
            <a:extLst>
              <a:ext uri="{FF2B5EF4-FFF2-40B4-BE49-F238E27FC236}">
                <a16:creationId xmlns:a16="http://schemas.microsoft.com/office/drawing/2014/main" id="{FC3CB91E-1A93-7828-3A69-922EB31BD89E}"/>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666386" y="3902578"/>
            <a:ext cx="2909846" cy="1940079"/>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g24b8f5b13ae_1_712"/>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Plastering and rendering</a:t>
            </a:r>
            <a:endParaRPr dirty="0"/>
          </a:p>
        </p:txBody>
      </p:sp>
      <p:sp>
        <p:nvSpPr>
          <p:cNvPr id="310" name="Google Shape;310;g24b8f5b13ae_1_712"/>
          <p:cNvSpPr txBox="1"/>
          <p:nvPr/>
        </p:nvSpPr>
        <p:spPr>
          <a:xfrm>
            <a:off x="1006514" y="5046949"/>
            <a:ext cx="7364319" cy="492412"/>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2000" b="0" i="0" u="none" strike="noStrike" cap="none" dirty="0">
                <a:solidFill>
                  <a:srgbClr val="000000"/>
                </a:solidFill>
                <a:latin typeface="Arial"/>
                <a:ea typeface="Arial"/>
                <a:cs typeface="Arial"/>
                <a:sym typeface="Arial"/>
              </a:rPr>
              <a:t>External wall insulation. Normally finished off with a render.</a:t>
            </a:r>
            <a:endParaRPr sz="2000" b="0" i="0" u="none" strike="noStrike" cap="none" dirty="0">
              <a:solidFill>
                <a:srgbClr val="000000"/>
              </a:solidFill>
              <a:latin typeface="Arial"/>
              <a:ea typeface="Arial"/>
              <a:cs typeface="Arial"/>
              <a:sym typeface="Arial"/>
            </a:endParaRPr>
          </a:p>
        </p:txBody>
      </p:sp>
      <p:pic>
        <p:nvPicPr>
          <p:cNvPr id="311" name="Google Shape;311;g24b8f5b13ae_1_712"/>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730370" y="1813227"/>
            <a:ext cx="3999907" cy="2924826"/>
          </a:xfrm>
          <a:prstGeom prst="rect">
            <a:avLst/>
          </a:prstGeom>
          <a:noFill/>
          <a:ln>
            <a:noFill/>
          </a:ln>
        </p:spPr>
      </p:pic>
      <p:pic>
        <p:nvPicPr>
          <p:cNvPr id="2" name="Picture 1">
            <a:extLst>
              <a:ext uri="{FF2B5EF4-FFF2-40B4-BE49-F238E27FC236}">
                <a16:creationId xmlns:a16="http://schemas.microsoft.com/office/drawing/2014/main" id="{46FCC36B-A43D-145F-F38A-53B45DF8F03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88674" y="2173178"/>
            <a:ext cx="3724956" cy="2486176"/>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g256f3f3e24e_0_27"/>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Plastering and rendering</a:t>
            </a:r>
            <a:endParaRPr dirty="0"/>
          </a:p>
        </p:txBody>
      </p:sp>
      <p:sp>
        <p:nvSpPr>
          <p:cNvPr id="320" name="Google Shape;320;g256f3f3e24e_0_27"/>
          <p:cNvSpPr txBox="1"/>
          <p:nvPr/>
        </p:nvSpPr>
        <p:spPr>
          <a:xfrm>
            <a:off x="3142813" y="5420650"/>
            <a:ext cx="26820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Arial"/>
                <a:ea typeface="Arial"/>
                <a:cs typeface="Arial"/>
                <a:sym typeface="Arial"/>
              </a:rPr>
              <a:t>Wattle and daub</a:t>
            </a:r>
            <a:endParaRPr sz="1400" b="0" i="0" u="none" strike="noStrike" cap="none" dirty="0">
              <a:solidFill>
                <a:srgbClr val="000000"/>
              </a:solidFill>
              <a:latin typeface="Arial"/>
              <a:ea typeface="Arial"/>
              <a:cs typeface="Arial"/>
              <a:sym typeface="Arial"/>
            </a:endParaRPr>
          </a:p>
        </p:txBody>
      </p:sp>
      <p:pic>
        <p:nvPicPr>
          <p:cNvPr id="2" name="Picture 1">
            <a:extLst>
              <a:ext uri="{FF2B5EF4-FFF2-40B4-BE49-F238E27FC236}">
                <a16:creationId xmlns:a16="http://schemas.microsoft.com/office/drawing/2014/main" id="{CA1E826F-C91A-1D57-D4B5-637A1228E19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28191" y="2135675"/>
            <a:ext cx="3879977" cy="2583178"/>
          </a:xfrm>
          <a:prstGeom prst="rect">
            <a:avLst/>
          </a:prstGeom>
        </p:spPr>
      </p:pic>
      <p:pic>
        <p:nvPicPr>
          <p:cNvPr id="3" name="Picture 2">
            <a:extLst>
              <a:ext uri="{FF2B5EF4-FFF2-40B4-BE49-F238E27FC236}">
                <a16:creationId xmlns:a16="http://schemas.microsoft.com/office/drawing/2014/main" id="{4ACA5E5D-9306-215C-2729-D127F2F612A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1578" y="2135674"/>
            <a:ext cx="3879977" cy="2586651"/>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g256f3f3e24e_0_12"/>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Plastering and rendering</a:t>
            </a:r>
            <a:endParaRPr dirty="0"/>
          </a:p>
        </p:txBody>
      </p:sp>
      <p:pic>
        <p:nvPicPr>
          <p:cNvPr id="2" name="Picture 1">
            <a:extLst>
              <a:ext uri="{FF2B5EF4-FFF2-40B4-BE49-F238E27FC236}">
                <a16:creationId xmlns:a16="http://schemas.microsoft.com/office/drawing/2014/main" id="{71E34FEE-9EAC-732B-4080-24E729DCA19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5748" y="1774984"/>
            <a:ext cx="3808672" cy="2540091"/>
          </a:xfrm>
          <a:prstGeom prst="rect">
            <a:avLst/>
          </a:prstGeom>
        </p:spPr>
      </p:pic>
      <p:pic>
        <p:nvPicPr>
          <p:cNvPr id="3" name="Picture 2">
            <a:extLst>
              <a:ext uri="{FF2B5EF4-FFF2-40B4-BE49-F238E27FC236}">
                <a16:creationId xmlns:a16="http://schemas.microsoft.com/office/drawing/2014/main" id="{88BC14BF-2BCA-26B3-9DCD-CB94E9DC04E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69581" y="2983832"/>
            <a:ext cx="4170769" cy="286616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6" name="Google Shape;56;g24b9c28149a_0_66"/>
          <p:cNvSpPr txBox="1">
            <a:spLocks noGrp="1"/>
          </p:cNvSpPr>
          <p:nvPr>
            <p:ph type="body" idx="1"/>
          </p:nvPr>
        </p:nvSpPr>
        <p:spPr>
          <a:xfrm>
            <a:off x="457200" y="1484568"/>
            <a:ext cx="8229600" cy="42480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1500"/>
              </a:spcBef>
              <a:spcAft>
                <a:spcPts val="0"/>
              </a:spcAft>
              <a:buSzPts val="1100"/>
              <a:buNone/>
            </a:pPr>
            <a:r>
              <a:rPr lang="en-US" dirty="0"/>
              <a:t>When man stopped roaming and began farming, humans were rooted to the area they farmed. Societies started to build structures where they would be protected from the elements (weather).</a:t>
            </a:r>
            <a:endParaRPr dirty="0"/>
          </a:p>
          <a:p>
            <a:pPr marL="0" lvl="0" indent="0" algn="l" rtl="0">
              <a:lnSpc>
                <a:spcPct val="120000"/>
              </a:lnSpc>
              <a:spcBef>
                <a:spcPts val="1500"/>
              </a:spcBef>
              <a:spcAft>
                <a:spcPts val="0"/>
              </a:spcAft>
              <a:buSzPts val="1100"/>
              <a:buNone/>
            </a:pPr>
            <a:r>
              <a:rPr lang="en-US" dirty="0"/>
              <a:t>One contentious theory says this happened 11,000 years ago in a place called </a:t>
            </a:r>
            <a:r>
              <a:rPr lang="en-US" dirty="0" err="1"/>
              <a:t>Göbekli</a:t>
            </a:r>
            <a:r>
              <a:rPr lang="en-US" dirty="0"/>
              <a:t> </a:t>
            </a:r>
            <a:r>
              <a:rPr lang="en-US" dirty="0" err="1"/>
              <a:t>Tepe</a:t>
            </a:r>
            <a:r>
              <a:rPr lang="en-US" dirty="0"/>
              <a:t> in modern-day Turkey.</a:t>
            </a:r>
            <a:endParaRPr dirty="0"/>
          </a:p>
        </p:txBody>
      </p:sp>
      <p:sp>
        <p:nvSpPr>
          <p:cNvPr id="5" name="Title 4">
            <a:extLst>
              <a:ext uri="{FF2B5EF4-FFF2-40B4-BE49-F238E27FC236}">
                <a16:creationId xmlns:a16="http://schemas.microsoft.com/office/drawing/2014/main" id="{800026EC-9DB1-C524-3716-C464CFB1BD90}"/>
              </a:ext>
            </a:extLst>
          </p:cNvPr>
          <p:cNvSpPr>
            <a:spLocks noGrp="1"/>
          </p:cNvSpPr>
          <p:nvPr>
            <p:ph type="title"/>
          </p:nvPr>
        </p:nvSpPr>
        <p:spPr/>
        <p:txBody>
          <a:bodyPr/>
          <a:lstStyle/>
          <a:p>
            <a:r>
              <a:rPr lang="en-US" dirty="0">
                <a:solidFill>
                  <a:srgbClr val="0077E3"/>
                </a:solidFill>
              </a:rPr>
              <a:t>Pre-1919 construction methods</a:t>
            </a:r>
            <a:endParaRPr lang="en-GB"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g24b8f5b13ae_1_721"/>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Lath and plaster wall</a:t>
            </a:r>
            <a:endParaRPr dirty="0"/>
          </a:p>
        </p:txBody>
      </p:sp>
      <p:sp>
        <p:nvSpPr>
          <p:cNvPr id="339" name="Google Shape;339;g24b8f5b13ae_1_721"/>
          <p:cNvSpPr txBox="1"/>
          <p:nvPr/>
        </p:nvSpPr>
        <p:spPr>
          <a:xfrm>
            <a:off x="355485" y="1490832"/>
            <a:ext cx="3349500" cy="3570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dirty="0"/>
              <a:t>This strips of wood (lath) are run with a gap just wide enough for the lime plaster to squeeze through and secure (hold) the weight of the covering.</a:t>
            </a:r>
            <a:endParaRPr sz="2000" dirty="0"/>
          </a:p>
          <a:p>
            <a:pPr marL="0" lvl="0" indent="0" algn="l" rtl="0">
              <a:spcBef>
                <a:spcPts val="0"/>
              </a:spcBef>
              <a:spcAft>
                <a:spcPts val="0"/>
              </a:spcAft>
              <a:buNone/>
            </a:pPr>
            <a:endParaRPr sz="2000" dirty="0"/>
          </a:p>
          <a:p>
            <a:pPr marL="0" lvl="0" indent="0" algn="l" rtl="0">
              <a:spcBef>
                <a:spcPts val="0"/>
              </a:spcBef>
              <a:spcAft>
                <a:spcPts val="0"/>
              </a:spcAft>
              <a:buNone/>
            </a:pPr>
            <a:r>
              <a:rPr lang="en-US" sz="2000" dirty="0"/>
              <a:t>Over time, the weak (narrow) point of the plaster cracks and the covering is prone to falling off.</a:t>
            </a:r>
            <a:endParaRPr sz="2000" dirty="0"/>
          </a:p>
        </p:txBody>
      </p:sp>
      <p:pic>
        <p:nvPicPr>
          <p:cNvPr id="2" name="Picture 1">
            <a:extLst>
              <a:ext uri="{FF2B5EF4-FFF2-40B4-BE49-F238E27FC236}">
                <a16:creationId xmlns:a16="http://schemas.microsoft.com/office/drawing/2014/main" id="{FFE77FD6-605D-D471-CD59-368611B396A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71095" y="2066501"/>
            <a:ext cx="4081599" cy="2724998"/>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g256f9c09980_0_5"/>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Lath and plaster ceiling</a:t>
            </a:r>
            <a:endParaRPr dirty="0"/>
          </a:p>
        </p:txBody>
      </p:sp>
      <p:pic>
        <p:nvPicPr>
          <p:cNvPr id="2" name="Picture 1">
            <a:extLst>
              <a:ext uri="{FF2B5EF4-FFF2-40B4-BE49-F238E27FC236}">
                <a16:creationId xmlns:a16="http://schemas.microsoft.com/office/drawing/2014/main" id="{43A73BCA-F5EB-ADB2-0CA4-111AD117736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12341" y="1611769"/>
            <a:ext cx="6138249" cy="3987536"/>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p14"/>
          <p:cNvSpPr txBox="1">
            <a:spLocks noGrp="1"/>
          </p:cNvSpPr>
          <p:nvPr>
            <p:ph type="body" idx="4294967295"/>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SzPts val="1400"/>
              <a:buNone/>
            </a:pPr>
            <a:endParaRPr sz="6000">
              <a:solidFill>
                <a:srgbClr val="E30613"/>
              </a:solidFill>
            </a:endParaRPr>
          </a:p>
          <a:p>
            <a:pPr marL="0" lvl="0" indent="0" algn="ctr" rtl="0">
              <a:lnSpc>
                <a:spcPct val="100000"/>
              </a:lnSpc>
              <a:spcBef>
                <a:spcPts val="2000"/>
              </a:spcBef>
              <a:spcAft>
                <a:spcPts val="0"/>
              </a:spcAft>
              <a:buSzPts val="1400"/>
              <a:buNone/>
            </a:pPr>
            <a:r>
              <a:rPr lang="en-US" sz="6000">
                <a:solidFill>
                  <a:srgbClr val="0077E3"/>
                </a:solidFill>
              </a:rPr>
              <a:t>Any questions?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g24b8f5b13ae_1_6"/>
          <p:cNvSpPr txBox="1">
            <a:spLocks noGrp="1"/>
          </p:cNvSpPr>
          <p:nvPr>
            <p:ph type="title"/>
          </p:nvPr>
        </p:nvSpPr>
        <p:spPr>
          <a:xfrm>
            <a:off x="311700" y="898167"/>
            <a:ext cx="85206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3111"/>
              <a:buNone/>
            </a:pPr>
            <a:r>
              <a:rPr lang="en-US" dirty="0"/>
              <a:t>Transporting materials</a:t>
            </a:r>
            <a:endParaRPr dirty="0"/>
          </a:p>
        </p:txBody>
      </p:sp>
      <p:sp>
        <p:nvSpPr>
          <p:cNvPr id="62" name="Google Shape;62;g24b8f5b13ae_1_6"/>
          <p:cNvSpPr txBox="1">
            <a:spLocks noGrp="1"/>
          </p:cNvSpPr>
          <p:nvPr>
            <p:ph type="body" idx="1"/>
          </p:nvPr>
        </p:nvSpPr>
        <p:spPr>
          <a:xfrm>
            <a:off x="311700" y="1536633"/>
            <a:ext cx="3621900" cy="39663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800"/>
              <a:buNone/>
            </a:pPr>
            <a:r>
              <a:rPr lang="en-US" dirty="0"/>
              <a:t>Before the industrial revolution, builders had to use materials which were close at hand as it was very difficult to transport materials using just a horse and cart. </a:t>
            </a:r>
            <a:endParaRPr dirty="0"/>
          </a:p>
        </p:txBody>
      </p:sp>
      <p:sp>
        <p:nvSpPr>
          <p:cNvPr id="64" name="Google Shape;64;g24b8f5b13ae_1_6"/>
          <p:cNvSpPr txBox="1"/>
          <p:nvPr/>
        </p:nvSpPr>
        <p:spPr>
          <a:xfrm>
            <a:off x="311700" y="3980092"/>
            <a:ext cx="3459900" cy="1415742"/>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50"/>
              <a:buFont typeface="Arial"/>
              <a:buNone/>
            </a:pPr>
            <a:r>
              <a:rPr lang="en-US" sz="2000" dirty="0">
                <a:solidFill>
                  <a:schemeClr val="dk1"/>
                </a:solidFill>
              </a:rPr>
              <a:t>The industrial revolution began in earnest by the 1830s and, in Britain, by the 1840s.</a:t>
            </a:r>
            <a:endParaRPr sz="2000" dirty="0">
              <a:solidFill>
                <a:schemeClr val="dk1"/>
              </a:solidFill>
            </a:endParaRPr>
          </a:p>
        </p:txBody>
      </p:sp>
      <p:pic>
        <p:nvPicPr>
          <p:cNvPr id="5" name="Picture 4">
            <a:extLst>
              <a:ext uri="{FF2B5EF4-FFF2-40B4-BE49-F238E27FC236}">
                <a16:creationId xmlns:a16="http://schemas.microsoft.com/office/drawing/2014/main" id="{E8CC71B2-6AE3-6860-0032-B5F30669191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10401" y="1279917"/>
            <a:ext cx="3207895" cy="2093856"/>
          </a:xfrm>
          <a:prstGeom prst="rect">
            <a:avLst/>
          </a:prstGeom>
        </p:spPr>
      </p:pic>
      <p:pic>
        <p:nvPicPr>
          <p:cNvPr id="6" name="Picture 5">
            <a:extLst>
              <a:ext uri="{FF2B5EF4-FFF2-40B4-BE49-F238E27FC236}">
                <a16:creationId xmlns:a16="http://schemas.microsoft.com/office/drawing/2014/main" id="{2D75C237-CB82-B294-3B8D-9052F27F1C1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10402" y="3535328"/>
            <a:ext cx="3207895" cy="242450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g24b8f5b13ae_1_62"/>
          <p:cNvSpPr txBox="1">
            <a:spLocks noGrp="1"/>
          </p:cNvSpPr>
          <p:nvPr>
            <p:ph type="title" idx="4294967295"/>
          </p:nvPr>
        </p:nvSpPr>
        <p:spPr>
          <a:xfrm>
            <a:off x="311700" y="938374"/>
            <a:ext cx="85206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ct val="45832"/>
              <a:buFont typeface="Arial"/>
              <a:buNone/>
            </a:pPr>
            <a:r>
              <a:rPr lang="en-GB" dirty="0"/>
              <a:t>Diagram of an older building</a:t>
            </a:r>
            <a:endParaRPr dirty="0"/>
          </a:p>
          <a:p>
            <a:pPr marL="0" lvl="0" indent="0" algn="l" rtl="0">
              <a:lnSpc>
                <a:spcPct val="100000"/>
              </a:lnSpc>
              <a:spcBef>
                <a:spcPts val="0"/>
              </a:spcBef>
              <a:spcAft>
                <a:spcPts val="0"/>
              </a:spcAft>
              <a:buClr>
                <a:schemeClr val="dk1"/>
              </a:buClr>
              <a:buSzPct val="45832"/>
              <a:buFont typeface="Arial"/>
              <a:buNone/>
            </a:pPr>
            <a:endParaRPr dirty="0"/>
          </a:p>
          <a:p>
            <a:pPr marL="0" lvl="0" indent="0" algn="l" rtl="0">
              <a:lnSpc>
                <a:spcPct val="100000"/>
              </a:lnSpc>
              <a:spcBef>
                <a:spcPts val="0"/>
              </a:spcBef>
              <a:spcAft>
                <a:spcPts val="0"/>
              </a:spcAft>
              <a:buClr>
                <a:schemeClr val="dk1"/>
              </a:buClr>
              <a:buSzPct val="45832"/>
              <a:buFont typeface="Arial"/>
              <a:buNone/>
            </a:pPr>
            <a:endParaRPr dirty="0"/>
          </a:p>
        </p:txBody>
      </p:sp>
      <p:sp>
        <p:nvSpPr>
          <p:cNvPr id="25" name="Google Shape;81;g24b8f5b13ae_1_62">
            <a:extLst>
              <a:ext uri="{FF2B5EF4-FFF2-40B4-BE49-F238E27FC236}">
                <a16:creationId xmlns:a16="http://schemas.microsoft.com/office/drawing/2014/main" id="{7EE2C3BC-8BCC-4A7C-F62B-4CC256908DB5}"/>
              </a:ext>
            </a:extLst>
          </p:cNvPr>
          <p:cNvSpPr txBox="1"/>
          <p:nvPr/>
        </p:nvSpPr>
        <p:spPr>
          <a:xfrm>
            <a:off x="6490153" y="3638750"/>
            <a:ext cx="2319205" cy="2031295"/>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1400"/>
              <a:buFont typeface="Arial"/>
              <a:buNone/>
            </a:pPr>
            <a:r>
              <a:rPr lang="en-US" sz="2000" b="0" i="0" u="none" strike="noStrike" cap="none" dirty="0">
                <a:solidFill>
                  <a:srgbClr val="000000"/>
                </a:solidFill>
                <a:latin typeface="Arial"/>
                <a:ea typeface="Arial"/>
                <a:cs typeface="Arial"/>
                <a:sym typeface="Arial"/>
              </a:rPr>
              <a:t>Glass, for example, was hand blown till the 1919–1920 when </a:t>
            </a:r>
            <a:r>
              <a:rPr lang="en-US" sz="2000" b="0" i="0" u="none" strike="noStrike" cap="none" dirty="0" err="1">
                <a:solidFill>
                  <a:srgbClr val="000000"/>
                </a:solidFill>
                <a:latin typeface="Arial"/>
                <a:ea typeface="Arial"/>
                <a:cs typeface="Arial"/>
                <a:sym typeface="Arial"/>
              </a:rPr>
              <a:t>mechanised</a:t>
            </a:r>
            <a:r>
              <a:rPr lang="en-US" sz="2000" b="0" i="0" u="none" strike="noStrike" cap="none" dirty="0">
                <a:solidFill>
                  <a:srgbClr val="000000"/>
                </a:solidFill>
                <a:latin typeface="Arial"/>
                <a:ea typeface="Arial"/>
                <a:cs typeface="Arial"/>
                <a:sym typeface="Arial"/>
              </a:rPr>
              <a:t> rolling was developed.</a:t>
            </a:r>
            <a:endParaRPr sz="2000" b="0" i="0" u="none" strike="noStrike" cap="none" dirty="0">
              <a:solidFill>
                <a:srgbClr val="000000"/>
              </a:solidFill>
              <a:latin typeface="Arial"/>
              <a:ea typeface="Arial"/>
              <a:cs typeface="Arial"/>
              <a:sym typeface="Arial"/>
            </a:endParaRPr>
          </a:p>
        </p:txBody>
      </p:sp>
      <p:pic>
        <p:nvPicPr>
          <p:cNvPr id="26" name="Picture 25">
            <a:extLst>
              <a:ext uri="{FF2B5EF4-FFF2-40B4-BE49-F238E27FC236}">
                <a16:creationId xmlns:a16="http://schemas.microsoft.com/office/drawing/2014/main" id="{A2FB1D5E-00A4-21CD-83E8-29618DCF926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9155" y="3699013"/>
            <a:ext cx="2743135" cy="2073243"/>
          </a:xfrm>
          <a:prstGeom prst="rect">
            <a:avLst/>
          </a:prstGeom>
        </p:spPr>
      </p:pic>
      <p:pic>
        <p:nvPicPr>
          <p:cNvPr id="27" name="Picture 26">
            <a:extLst>
              <a:ext uri="{FF2B5EF4-FFF2-40B4-BE49-F238E27FC236}">
                <a16:creationId xmlns:a16="http://schemas.microsoft.com/office/drawing/2014/main" id="{8B4FFF23-8A47-B24A-7313-52B5ED33667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20942" y="1582055"/>
            <a:ext cx="2983167" cy="1947171"/>
          </a:xfrm>
          <a:prstGeom prst="rect">
            <a:avLst/>
          </a:prstGeom>
        </p:spPr>
      </p:pic>
      <p:cxnSp>
        <p:nvCxnSpPr>
          <p:cNvPr id="28" name="Google Shape;71;g24b8f5b13ae_1_62">
            <a:extLst>
              <a:ext uri="{FF2B5EF4-FFF2-40B4-BE49-F238E27FC236}">
                <a16:creationId xmlns:a16="http://schemas.microsoft.com/office/drawing/2014/main" id="{260F98E1-10EC-2258-A305-D6A100886C3E}"/>
              </a:ext>
            </a:extLst>
          </p:cNvPr>
          <p:cNvCxnSpPr>
            <a:cxnSpLocks/>
          </p:cNvCxnSpPr>
          <p:nvPr/>
        </p:nvCxnSpPr>
        <p:spPr>
          <a:xfrm>
            <a:off x="2712282" y="2271193"/>
            <a:ext cx="1740093" cy="0"/>
          </a:xfrm>
          <a:prstGeom prst="straightConnector1">
            <a:avLst/>
          </a:prstGeom>
          <a:noFill/>
          <a:ln w="9525" cap="flat" cmpd="sng">
            <a:solidFill>
              <a:srgbClr val="FF0000"/>
            </a:solidFill>
            <a:prstDash val="solid"/>
            <a:round/>
            <a:headEnd type="none" w="sm" len="sm"/>
            <a:tailEnd type="triangle" w="med" len="med"/>
          </a:ln>
        </p:spPr>
      </p:cxnSp>
      <p:cxnSp>
        <p:nvCxnSpPr>
          <p:cNvPr id="29" name="Google Shape;72;g24b8f5b13ae_1_62">
            <a:extLst>
              <a:ext uri="{FF2B5EF4-FFF2-40B4-BE49-F238E27FC236}">
                <a16:creationId xmlns:a16="http://schemas.microsoft.com/office/drawing/2014/main" id="{5E521F32-FDEC-2F2E-3330-F881D4FF4951}"/>
              </a:ext>
            </a:extLst>
          </p:cNvPr>
          <p:cNvCxnSpPr>
            <a:cxnSpLocks/>
          </p:cNvCxnSpPr>
          <p:nvPr/>
        </p:nvCxnSpPr>
        <p:spPr>
          <a:xfrm flipV="1">
            <a:off x="3040753" y="3063404"/>
            <a:ext cx="1711039" cy="137398"/>
          </a:xfrm>
          <a:prstGeom prst="straightConnector1">
            <a:avLst/>
          </a:prstGeom>
          <a:noFill/>
          <a:ln w="9525" cap="flat" cmpd="sng">
            <a:solidFill>
              <a:srgbClr val="FF0000"/>
            </a:solidFill>
            <a:prstDash val="solid"/>
            <a:round/>
            <a:headEnd type="none" w="sm" len="sm"/>
            <a:tailEnd type="triangle" w="med" len="med"/>
          </a:ln>
        </p:spPr>
      </p:cxnSp>
      <p:cxnSp>
        <p:nvCxnSpPr>
          <p:cNvPr id="30" name="Google Shape;73;g24b8f5b13ae_1_62">
            <a:extLst>
              <a:ext uri="{FF2B5EF4-FFF2-40B4-BE49-F238E27FC236}">
                <a16:creationId xmlns:a16="http://schemas.microsoft.com/office/drawing/2014/main" id="{4D15B5EA-72CF-3E30-9969-5687A8D94D78}"/>
              </a:ext>
            </a:extLst>
          </p:cNvPr>
          <p:cNvCxnSpPr>
            <a:cxnSpLocks/>
          </p:cNvCxnSpPr>
          <p:nvPr/>
        </p:nvCxnSpPr>
        <p:spPr>
          <a:xfrm flipH="1">
            <a:off x="2544201" y="4492399"/>
            <a:ext cx="1097708" cy="247961"/>
          </a:xfrm>
          <a:prstGeom prst="straightConnector1">
            <a:avLst/>
          </a:prstGeom>
          <a:noFill/>
          <a:ln w="9525" cap="flat" cmpd="sng">
            <a:solidFill>
              <a:srgbClr val="FF0000"/>
            </a:solidFill>
            <a:prstDash val="solid"/>
            <a:round/>
            <a:headEnd type="none" w="sm" len="sm"/>
            <a:tailEnd type="triangle" w="med" len="med"/>
          </a:ln>
        </p:spPr>
      </p:cxnSp>
      <p:cxnSp>
        <p:nvCxnSpPr>
          <p:cNvPr id="31" name="Google Shape;74;g24b8f5b13ae_1_62">
            <a:extLst>
              <a:ext uri="{FF2B5EF4-FFF2-40B4-BE49-F238E27FC236}">
                <a16:creationId xmlns:a16="http://schemas.microsoft.com/office/drawing/2014/main" id="{7093DE7A-D057-77DE-0425-B83313B3D174}"/>
              </a:ext>
            </a:extLst>
          </p:cNvPr>
          <p:cNvCxnSpPr>
            <a:cxnSpLocks/>
          </p:cNvCxnSpPr>
          <p:nvPr/>
        </p:nvCxnSpPr>
        <p:spPr>
          <a:xfrm flipH="1" flipV="1">
            <a:off x="3084311" y="5148545"/>
            <a:ext cx="489408" cy="215525"/>
          </a:xfrm>
          <a:prstGeom prst="straightConnector1">
            <a:avLst/>
          </a:prstGeom>
          <a:noFill/>
          <a:ln w="9525" cap="flat" cmpd="sng">
            <a:solidFill>
              <a:srgbClr val="FF0000"/>
            </a:solidFill>
            <a:prstDash val="solid"/>
            <a:round/>
            <a:headEnd type="none" w="sm" len="sm"/>
            <a:tailEnd type="triangle" w="med" len="med"/>
          </a:ln>
        </p:spPr>
      </p:cxnSp>
      <p:cxnSp>
        <p:nvCxnSpPr>
          <p:cNvPr id="32" name="Google Shape;75;g24b8f5b13ae_1_62">
            <a:extLst>
              <a:ext uri="{FF2B5EF4-FFF2-40B4-BE49-F238E27FC236}">
                <a16:creationId xmlns:a16="http://schemas.microsoft.com/office/drawing/2014/main" id="{5720C1E7-42E6-ADBC-BB3C-3CE39F0AFFA8}"/>
              </a:ext>
            </a:extLst>
          </p:cNvPr>
          <p:cNvCxnSpPr>
            <a:cxnSpLocks/>
          </p:cNvCxnSpPr>
          <p:nvPr/>
        </p:nvCxnSpPr>
        <p:spPr>
          <a:xfrm flipH="1" flipV="1">
            <a:off x="6121154" y="2814827"/>
            <a:ext cx="463144" cy="79273"/>
          </a:xfrm>
          <a:prstGeom prst="straightConnector1">
            <a:avLst/>
          </a:prstGeom>
          <a:noFill/>
          <a:ln w="9525" cap="flat" cmpd="sng">
            <a:solidFill>
              <a:srgbClr val="FF0000"/>
            </a:solidFill>
            <a:prstDash val="solid"/>
            <a:round/>
            <a:headEnd type="none" w="sm" len="sm"/>
            <a:tailEnd type="triangle" w="med" len="med"/>
          </a:ln>
        </p:spPr>
      </p:cxnSp>
      <p:sp>
        <p:nvSpPr>
          <p:cNvPr id="33" name="Google Shape;76;g24b8f5b13ae_1_62">
            <a:extLst>
              <a:ext uri="{FF2B5EF4-FFF2-40B4-BE49-F238E27FC236}">
                <a16:creationId xmlns:a16="http://schemas.microsoft.com/office/drawing/2014/main" id="{EA365D82-DD4A-2F19-788A-9C6ACB7C42A7}"/>
              </a:ext>
            </a:extLst>
          </p:cNvPr>
          <p:cNvSpPr txBox="1"/>
          <p:nvPr/>
        </p:nvSpPr>
        <p:spPr>
          <a:xfrm>
            <a:off x="1215117" y="1854771"/>
            <a:ext cx="14325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Arial"/>
                <a:ea typeface="Arial"/>
                <a:cs typeface="Arial"/>
                <a:sym typeface="Arial"/>
              </a:rPr>
              <a:t>Slate</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Arial"/>
                <a:ea typeface="Arial"/>
                <a:cs typeface="Arial"/>
                <a:sym typeface="Arial"/>
              </a:rPr>
              <a:t>Quarried locally</a:t>
            </a:r>
            <a:endParaRPr sz="1400" b="0" i="0" u="none" strike="noStrike" cap="none" dirty="0">
              <a:solidFill>
                <a:srgbClr val="000000"/>
              </a:solidFill>
              <a:latin typeface="Arial"/>
              <a:ea typeface="Arial"/>
              <a:cs typeface="Arial"/>
              <a:sym typeface="Arial"/>
            </a:endParaRPr>
          </a:p>
        </p:txBody>
      </p:sp>
      <p:sp>
        <p:nvSpPr>
          <p:cNvPr id="34" name="Google Shape;77;g24b8f5b13ae_1_62">
            <a:extLst>
              <a:ext uri="{FF2B5EF4-FFF2-40B4-BE49-F238E27FC236}">
                <a16:creationId xmlns:a16="http://schemas.microsoft.com/office/drawing/2014/main" id="{BA42779E-FDD9-CD4F-8D17-04982D954D15}"/>
              </a:ext>
            </a:extLst>
          </p:cNvPr>
          <p:cNvSpPr txBox="1"/>
          <p:nvPr/>
        </p:nvSpPr>
        <p:spPr>
          <a:xfrm>
            <a:off x="1813763" y="2697926"/>
            <a:ext cx="1432500" cy="831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Arial"/>
                <a:ea typeface="Arial"/>
                <a:cs typeface="Arial"/>
                <a:sym typeface="Arial"/>
              </a:rPr>
              <a:t>Hand made window from local timber</a:t>
            </a:r>
            <a:endParaRPr sz="1400" b="0" i="0" u="none" strike="noStrike" cap="none" dirty="0">
              <a:solidFill>
                <a:srgbClr val="000000"/>
              </a:solidFill>
              <a:latin typeface="Arial"/>
              <a:ea typeface="Arial"/>
              <a:cs typeface="Arial"/>
              <a:sym typeface="Arial"/>
            </a:endParaRPr>
          </a:p>
        </p:txBody>
      </p:sp>
      <p:sp>
        <p:nvSpPr>
          <p:cNvPr id="35" name="Google Shape;78;g24b8f5b13ae_1_62">
            <a:extLst>
              <a:ext uri="{FF2B5EF4-FFF2-40B4-BE49-F238E27FC236}">
                <a16:creationId xmlns:a16="http://schemas.microsoft.com/office/drawing/2014/main" id="{2584B183-5E81-195F-2CA2-F0CA967A1CDB}"/>
              </a:ext>
            </a:extLst>
          </p:cNvPr>
          <p:cNvSpPr txBox="1"/>
          <p:nvPr/>
        </p:nvSpPr>
        <p:spPr>
          <a:xfrm>
            <a:off x="6584298" y="2720946"/>
            <a:ext cx="1432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Arial"/>
                <a:ea typeface="Arial"/>
                <a:cs typeface="Arial"/>
                <a:sym typeface="Arial"/>
              </a:rPr>
              <a:t>Local stone</a:t>
            </a:r>
            <a:endParaRPr sz="1400" b="0" i="0" u="none" strike="noStrike" cap="none" dirty="0">
              <a:solidFill>
                <a:srgbClr val="000000"/>
              </a:solidFill>
              <a:latin typeface="Arial"/>
              <a:ea typeface="Arial"/>
              <a:cs typeface="Arial"/>
              <a:sym typeface="Arial"/>
            </a:endParaRPr>
          </a:p>
        </p:txBody>
      </p:sp>
      <p:sp>
        <p:nvSpPr>
          <p:cNvPr id="36" name="Google Shape;79;g24b8f5b13ae_1_62">
            <a:extLst>
              <a:ext uri="{FF2B5EF4-FFF2-40B4-BE49-F238E27FC236}">
                <a16:creationId xmlns:a16="http://schemas.microsoft.com/office/drawing/2014/main" id="{AC80A9A1-513A-1AB1-FE95-05D1A44AAB53}"/>
              </a:ext>
            </a:extLst>
          </p:cNvPr>
          <p:cNvSpPr txBox="1"/>
          <p:nvPr/>
        </p:nvSpPr>
        <p:spPr>
          <a:xfrm>
            <a:off x="3641909" y="5163970"/>
            <a:ext cx="26622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Arial"/>
                <a:ea typeface="Arial"/>
                <a:cs typeface="Arial"/>
                <a:sym typeface="Arial"/>
              </a:rPr>
              <a:t>Lime wash paint / render</a:t>
            </a:r>
            <a:endParaRPr sz="1400" b="0" i="0" u="none" strike="noStrike" cap="none" dirty="0">
              <a:solidFill>
                <a:srgbClr val="000000"/>
              </a:solidFill>
              <a:latin typeface="Arial"/>
              <a:ea typeface="Arial"/>
              <a:cs typeface="Arial"/>
              <a:sym typeface="Arial"/>
            </a:endParaRPr>
          </a:p>
        </p:txBody>
      </p:sp>
      <p:sp>
        <p:nvSpPr>
          <p:cNvPr id="37" name="Google Shape;80;g24b8f5b13ae_1_62">
            <a:extLst>
              <a:ext uri="{FF2B5EF4-FFF2-40B4-BE49-F238E27FC236}">
                <a16:creationId xmlns:a16="http://schemas.microsoft.com/office/drawing/2014/main" id="{ACDE06EE-8FD7-157D-C8C2-A108C7E92E02}"/>
              </a:ext>
            </a:extLst>
          </p:cNvPr>
          <p:cNvSpPr txBox="1"/>
          <p:nvPr/>
        </p:nvSpPr>
        <p:spPr>
          <a:xfrm>
            <a:off x="3707442" y="4038798"/>
            <a:ext cx="14325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Arial"/>
                <a:ea typeface="Arial"/>
                <a:cs typeface="Arial"/>
                <a:sym typeface="Arial"/>
              </a:rPr>
              <a:t>Thatch</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Arial"/>
                <a:ea typeface="Arial"/>
                <a:cs typeface="Arial"/>
                <a:sym typeface="Arial"/>
              </a:rPr>
              <a:t>Farmed locally</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g24b8f5b13ae_1_125"/>
          <p:cNvSpPr txBox="1">
            <a:spLocks noGrp="1"/>
          </p:cNvSpPr>
          <p:nvPr>
            <p:ph type="title"/>
          </p:nvPr>
        </p:nvSpPr>
        <p:spPr>
          <a:xfrm>
            <a:off x="311700" y="848017"/>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Building materials in older buildings</a:t>
            </a:r>
            <a:endParaRPr dirty="0"/>
          </a:p>
        </p:txBody>
      </p:sp>
      <p:sp>
        <p:nvSpPr>
          <p:cNvPr id="87" name="Google Shape;87;g24b8f5b13ae_1_125"/>
          <p:cNvSpPr txBox="1">
            <a:spLocks noGrp="1"/>
          </p:cNvSpPr>
          <p:nvPr>
            <p:ph type="body" idx="1"/>
          </p:nvPr>
        </p:nvSpPr>
        <p:spPr>
          <a:xfrm>
            <a:off x="311700" y="1467582"/>
            <a:ext cx="3106058" cy="4555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US" sz="1800" dirty="0"/>
              <a:t>The materials used for building depended on where in the UK the house was being built.</a:t>
            </a:r>
            <a:endParaRPr sz="1800" dirty="0"/>
          </a:p>
          <a:p>
            <a:pPr marL="0" lvl="0" indent="0" algn="l" rtl="0">
              <a:lnSpc>
                <a:spcPct val="115000"/>
              </a:lnSpc>
              <a:spcBef>
                <a:spcPts val="1200"/>
              </a:spcBef>
              <a:spcAft>
                <a:spcPts val="0"/>
              </a:spcAft>
              <a:buSzPts val="1800"/>
              <a:buNone/>
            </a:pPr>
            <a:r>
              <a:rPr lang="en-US" sz="1800" dirty="0"/>
              <a:t>Areas such as North Wales had easy access to stone and slate whereas, in other areas, timber was plentiful so timber-framed houses were built.</a:t>
            </a:r>
            <a:endParaRPr sz="1800" dirty="0"/>
          </a:p>
        </p:txBody>
      </p:sp>
      <p:pic>
        <p:nvPicPr>
          <p:cNvPr id="2" name="Picture 2">
            <a:extLst>
              <a:ext uri="{FF2B5EF4-FFF2-40B4-BE49-F238E27FC236}">
                <a16:creationId xmlns:a16="http://schemas.microsoft.com/office/drawing/2014/main" id="{7254DCF6-3120-7CA7-DB90-C3A621DECC96}"/>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908948" y="1786566"/>
            <a:ext cx="4274024" cy="32055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g24b8f5b13ae_1_183"/>
          <p:cNvSpPr txBox="1">
            <a:spLocks noGrp="1"/>
          </p:cNvSpPr>
          <p:nvPr>
            <p:ph type="title"/>
          </p:nvPr>
        </p:nvSpPr>
        <p:spPr>
          <a:xfrm>
            <a:off x="311693" y="851350"/>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Timber-framed buildings</a:t>
            </a:r>
            <a:endParaRPr dirty="0"/>
          </a:p>
        </p:txBody>
      </p:sp>
      <p:sp>
        <p:nvSpPr>
          <p:cNvPr id="94" name="Google Shape;94;g24b8f5b13ae_1_183"/>
          <p:cNvSpPr txBox="1">
            <a:spLocks noGrp="1"/>
          </p:cNvSpPr>
          <p:nvPr>
            <p:ph type="body" idx="1"/>
          </p:nvPr>
        </p:nvSpPr>
        <p:spPr>
          <a:xfrm>
            <a:off x="311700" y="1356967"/>
            <a:ext cx="3657600" cy="4555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SzPts val="1800"/>
              <a:buNone/>
            </a:pPr>
            <a:r>
              <a:rPr lang="en-US" sz="1800" dirty="0"/>
              <a:t>Timber-framed buildings were a quick and cheap way to put up the structure. However, the voids needed to be filled with methods like brickwork or wattle and daub which can be a render or a plaster.</a:t>
            </a:r>
            <a:endParaRPr sz="1800" dirty="0"/>
          </a:p>
          <a:p>
            <a:pPr marL="0" lvl="0" indent="0" algn="l" rtl="0">
              <a:lnSpc>
                <a:spcPct val="115000"/>
              </a:lnSpc>
              <a:spcBef>
                <a:spcPts val="1200"/>
              </a:spcBef>
              <a:spcAft>
                <a:spcPts val="0"/>
              </a:spcAft>
              <a:buSzPts val="1800"/>
              <a:buNone/>
            </a:pPr>
            <a:endParaRPr sz="1800" dirty="0"/>
          </a:p>
          <a:p>
            <a:pPr marL="0" lvl="0" indent="0" algn="l" rtl="0">
              <a:lnSpc>
                <a:spcPct val="115000"/>
              </a:lnSpc>
              <a:spcBef>
                <a:spcPts val="1200"/>
              </a:spcBef>
              <a:spcAft>
                <a:spcPts val="0"/>
              </a:spcAft>
              <a:buSzPts val="1800"/>
              <a:buNone/>
            </a:pPr>
            <a:endParaRPr sz="1800" dirty="0"/>
          </a:p>
        </p:txBody>
      </p:sp>
      <p:pic>
        <p:nvPicPr>
          <p:cNvPr id="6" name="Picture 5">
            <a:extLst>
              <a:ext uri="{FF2B5EF4-FFF2-40B4-BE49-F238E27FC236}">
                <a16:creationId xmlns:a16="http://schemas.microsoft.com/office/drawing/2014/main" id="{212E4DD3-03E0-0624-22F9-383A41463D7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15045" y="3940313"/>
            <a:ext cx="2341081" cy="1560720"/>
          </a:xfrm>
          <a:prstGeom prst="rect">
            <a:avLst/>
          </a:prstGeom>
        </p:spPr>
      </p:pic>
      <p:pic>
        <p:nvPicPr>
          <p:cNvPr id="7" name="Picture 6">
            <a:extLst>
              <a:ext uri="{FF2B5EF4-FFF2-40B4-BE49-F238E27FC236}">
                <a16:creationId xmlns:a16="http://schemas.microsoft.com/office/drawing/2014/main" id="{5EFA0DC4-880A-D125-114F-34D3C11F6F2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16133" y="1730602"/>
            <a:ext cx="4369326" cy="2913127"/>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pic>
        <p:nvPicPr>
          <p:cNvPr id="2" name="Picture 1">
            <a:extLst>
              <a:ext uri="{FF2B5EF4-FFF2-40B4-BE49-F238E27FC236}">
                <a16:creationId xmlns:a16="http://schemas.microsoft.com/office/drawing/2014/main" id="{2E25C313-1AEC-04FC-DB28-0CACB545FE8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54624" y="2001291"/>
            <a:ext cx="4481151" cy="2951706"/>
          </a:xfrm>
          <a:prstGeom prst="rect">
            <a:avLst/>
          </a:prstGeom>
        </p:spPr>
      </p:pic>
      <p:sp>
        <p:nvSpPr>
          <p:cNvPr id="101" name="Google Shape;101;g24b8f5b13ae_1_176"/>
          <p:cNvSpPr txBox="1">
            <a:spLocks noGrp="1"/>
          </p:cNvSpPr>
          <p:nvPr>
            <p:ph type="title"/>
          </p:nvPr>
        </p:nvSpPr>
        <p:spPr>
          <a:xfrm>
            <a:off x="311700" y="842693"/>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GB" dirty="0"/>
              <a:t>Diagram of an older building</a:t>
            </a:r>
            <a:endParaRPr dirty="0"/>
          </a:p>
        </p:txBody>
      </p:sp>
      <p:grpSp>
        <p:nvGrpSpPr>
          <p:cNvPr id="103" name="Google Shape;103;g24b8f5b13ae_1_176"/>
          <p:cNvGrpSpPr/>
          <p:nvPr/>
        </p:nvGrpSpPr>
        <p:grpSpPr>
          <a:xfrm>
            <a:off x="4733706" y="2180156"/>
            <a:ext cx="3852600" cy="1276851"/>
            <a:chOff x="4733706" y="2373239"/>
            <a:chExt cx="3852600" cy="1926449"/>
          </a:xfrm>
          <a:noFill/>
        </p:grpSpPr>
        <p:sp>
          <p:nvSpPr>
            <p:cNvPr id="104" name="Google Shape;104;g24b8f5b13ae_1_176"/>
            <p:cNvSpPr txBox="1"/>
            <p:nvPr/>
          </p:nvSpPr>
          <p:spPr>
            <a:xfrm>
              <a:off x="7026606" y="2373239"/>
              <a:ext cx="1559700" cy="603900"/>
            </a:xfrm>
            <a:prstGeom prst="rect">
              <a:avLst/>
            </a:prstGeom>
            <a:grp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i="0" u="none" strike="noStrike" dirty="0">
                  <a:solidFill>
                    <a:schemeClr val="tx1"/>
                  </a:solidFill>
                  <a:latin typeface="Arial"/>
                  <a:ea typeface="Arial"/>
                  <a:cs typeface="Arial"/>
                  <a:sym typeface="Arial"/>
                </a:rPr>
                <a:t>Timber frame</a:t>
              </a:r>
              <a:endParaRPr sz="1400" i="0" u="none" strike="noStrike" dirty="0">
                <a:solidFill>
                  <a:schemeClr val="tx1"/>
                </a:solidFill>
                <a:latin typeface="Arial"/>
                <a:ea typeface="Arial"/>
                <a:cs typeface="Arial"/>
                <a:sym typeface="Arial"/>
              </a:endParaRPr>
            </a:p>
          </p:txBody>
        </p:sp>
        <p:cxnSp>
          <p:nvCxnSpPr>
            <p:cNvPr id="105" name="Google Shape;105;g24b8f5b13ae_1_176"/>
            <p:cNvCxnSpPr>
              <a:stCxn id="104" idx="1"/>
            </p:cNvCxnSpPr>
            <p:nvPr/>
          </p:nvCxnSpPr>
          <p:spPr>
            <a:xfrm flipH="1">
              <a:off x="4733706" y="2675188"/>
              <a:ext cx="2292900" cy="1624500"/>
            </a:xfrm>
            <a:prstGeom prst="straightConnector1">
              <a:avLst/>
            </a:prstGeom>
            <a:grpFill/>
            <a:ln w="9525" cap="flat" cmpd="sng">
              <a:noFill/>
              <a:prstDash val="solid"/>
              <a:round/>
              <a:headEnd type="none" w="sm" len="sm"/>
              <a:tailEnd type="triangle" w="med" len="med"/>
            </a:ln>
          </p:spPr>
        </p:cxnSp>
      </p:grpSp>
      <p:sp>
        <p:nvSpPr>
          <p:cNvPr id="106" name="Google Shape;106;g24b8f5b13ae_1_176"/>
          <p:cNvSpPr txBox="1"/>
          <p:nvPr/>
        </p:nvSpPr>
        <p:spPr>
          <a:xfrm>
            <a:off x="7367654" y="5119774"/>
            <a:ext cx="1488422" cy="400166"/>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i="0" u="none" strike="noStrike">
                <a:solidFill>
                  <a:schemeClr val="tx1"/>
                </a:solidFill>
                <a:latin typeface="Arial"/>
                <a:ea typeface="Arial"/>
                <a:cs typeface="Arial"/>
                <a:sym typeface="Arial"/>
              </a:rPr>
              <a:t>Larger stones</a:t>
            </a:r>
            <a:endParaRPr sz="1400" i="0" u="none" strike="noStrike">
              <a:solidFill>
                <a:schemeClr val="tx1"/>
              </a:solidFill>
              <a:latin typeface="Arial"/>
              <a:ea typeface="Arial"/>
              <a:cs typeface="Arial"/>
              <a:sym typeface="Arial"/>
            </a:endParaRPr>
          </a:p>
        </p:txBody>
      </p:sp>
      <p:cxnSp>
        <p:nvCxnSpPr>
          <p:cNvPr id="107" name="Google Shape;107;g24b8f5b13ae_1_176"/>
          <p:cNvCxnSpPr>
            <a:cxnSpLocks/>
            <a:stCxn id="106" idx="1"/>
          </p:cNvCxnSpPr>
          <p:nvPr/>
        </p:nvCxnSpPr>
        <p:spPr>
          <a:xfrm flipH="1" flipV="1">
            <a:off x="4273900" y="3684819"/>
            <a:ext cx="3093754" cy="1635038"/>
          </a:xfrm>
          <a:prstGeom prst="straightConnector1">
            <a:avLst/>
          </a:prstGeom>
          <a:noFill/>
          <a:ln w="9525" cap="flat" cmpd="sng">
            <a:solidFill>
              <a:schemeClr val="dk2"/>
            </a:solidFill>
            <a:prstDash val="solid"/>
            <a:round/>
            <a:headEnd type="none" w="sm" len="sm"/>
            <a:tailEnd type="triangle" w="med" len="med"/>
          </a:ln>
        </p:spPr>
      </p:cxnSp>
      <p:sp>
        <p:nvSpPr>
          <p:cNvPr id="108" name="Google Shape;108;g24b8f5b13ae_1_176"/>
          <p:cNvSpPr txBox="1"/>
          <p:nvPr/>
        </p:nvSpPr>
        <p:spPr>
          <a:xfrm>
            <a:off x="7367716" y="3304016"/>
            <a:ext cx="1488300" cy="615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i="0" u="none" strike="noStrike">
                <a:solidFill>
                  <a:schemeClr val="tx1"/>
                </a:solidFill>
                <a:latin typeface="Arial"/>
                <a:ea typeface="Arial"/>
                <a:cs typeface="Arial"/>
                <a:sym typeface="Arial"/>
              </a:rPr>
              <a:t>Smaller stones or bricks</a:t>
            </a:r>
            <a:endParaRPr sz="1400" i="0" u="none" strike="noStrike">
              <a:solidFill>
                <a:schemeClr val="tx1"/>
              </a:solidFill>
              <a:latin typeface="Arial"/>
              <a:ea typeface="Arial"/>
              <a:cs typeface="Arial"/>
              <a:sym typeface="Arial"/>
            </a:endParaRPr>
          </a:p>
        </p:txBody>
      </p:sp>
      <p:cxnSp>
        <p:nvCxnSpPr>
          <p:cNvPr id="109" name="Google Shape;109;g24b8f5b13ae_1_176"/>
          <p:cNvCxnSpPr>
            <a:cxnSpLocks/>
            <a:stCxn id="108" idx="1"/>
          </p:cNvCxnSpPr>
          <p:nvPr/>
        </p:nvCxnSpPr>
        <p:spPr>
          <a:xfrm flipH="1" flipV="1">
            <a:off x="5544273" y="3585107"/>
            <a:ext cx="1823443" cy="26709"/>
          </a:xfrm>
          <a:prstGeom prst="straightConnector1">
            <a:avLst/>
          </a:prstGeom>
          <a:noFill/>
          <a:ln w="9525" cap="flat" cmpd="sng">
            <a:solidFill>
              <a:schemeClr val="dk2"/>
            </a:solidFill>
            <a:prstDash val="solid"/>
            <a:round/>
            <a:headEnd type="none" w="sm" len="sm"/>
            <a:tailEnd type="triangle" w="med" len="med"/>
          </a:ln>
        </p:spPr>
      </p:cxnSp>
      <p:sp>
        <p:nvSpPr>
          <p:cNvPr id="110" name="Google Shape;110;g24b8f5b13ae_1_176"/>
          <p:cNvSpPr txBox="1"/>
          <p:nvPr/>
        </p:nvSpPr>
        <p:spPr>
          <a:xfrm>
            <a:off x="4607929" y="1215644"/>
            <a:ext cx="1488300" cy="615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i="0" u="none" strike="noStrike" dirty="0">
                <a:solidFill>
                  <a:schemeClr val="tx1"/>
                </a:solidFill>
                <a:latin typeface="Arial"/>
                <a:ea typeface="Arial"/>
                <a:cs typeface="Arial"/>
                <a:sym typeface="Arial"/>
              </a:rPr>
              <a:t>Infill construction</a:t>
            </a:r>
            <a:endParaRPr sz="1400" i="0" u="none" strike="noStrike" dirty="0">
              <a:solidFill>
                <a:schemeClr val="tx1"/>
              </a:solidFill>
              <a:latin typeface="Arial"/>
              <a:ea typeface="Arial"/>
              <a:cs typeface="Arial"/>
              <a:sym typeface="Arial"/>
            </a:endParaRPr>
          </a:p>
        </p:txBody>
      </p:sp>
      <p:cxnSp>
        <p:nvCxnSpPr>
          <p:cNvPr id="111" name="Google Shape;111;g24b8f5b13ae_1_176"/>
          <p:cNvCxnSpPr>
            <a:cxnSpLocks/>
          </p:cNvCxnSpPr>
          <p:nvPr/>
        </p:nvCxnSpPr>
        <p:spPr>
          <a:xfrm flipH="1">
            <a:off x="4549095" y="1760516"/>
            <a:ext cx="705811" cy="1704100"/>
          </a:xfrm>
          <a:prstGeom prst="straightConnector1">
            <a:avLst/>
          </a:prstGeom>
          <a:noFill/>
          <a:ln w="9525" cap="flat" cmpd="sng">
            <a:solidFill>
              <a:schemeClr val="dk2"/>
            </a:solidFill>
            <a:prstDash val="solid"/>
            <a:round/>
            <a:headEnd type="none" w="sm" len="sm"/>
            <a:tailEnd type="triangle" w="med" len="med"/>
          </a:ln>
        </p:spPr>
      </p:cxnSp>
      <p:sp>
        <p:nvSpPr>
          <p:cNvPr id="112" name="Google Shape;112;g24b8f5b13ae_1_176"/>
          <p:cNvSpPr txBox="1"/>
          <p:nvPr/>
        </p:nvSpPr>
        <p:spPr>
          <a:xfrm>
            <a:off x="447583" y="4319280"/>
            <a:ext cx="14883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i="0" u="none" strike="noStrike" dirty="0">
                <a:solidFill>
                  <a:schemeClr val="tx1"/>
                </a:solidFill>
                <a:latin typeface="Arial"/>
                <a:ea typeface="Arial"/>
                <a:cs typeface="Arial"/>
                <a:sym typeface="Arial"/>
              </a:rPr>
              <a:t>Solid wall</a:t>
            </a:r>
            <a:endParaRPr sz="1400" i="0" u="none" strike="noStrike" dirty="0">
              <a:solidFill>
                <a:schemeClr val="tx1"/>
              </a:solidFill>
              <a:latin typeface="Arial"/>
              <a:ea typeface="Arial"/>
              <a:cs typeface="Arial"/>
              <a:sym typeface="Arial"/>
            </a:endParaRPr>
          </a:p>
        </p:txBody>
      </p:sp>
      <p:cxnSp>
        <p:nvCxnSpPr>
          <p:cNvPr id="113" name="Google Shape;113;g24b8f5b13ae_1_176"/>
          <p:cNvCxnSpPr>
            <a:cxnSpLocks/>
          </p:cNvCxnSpPr>
          <p:nvPr/>
        </p:nvCxnSpPr>
        <p:spPr>
          <a:xfrm flipV="1">
            <a:off x="1615479" y="4173637"/>
            <a:ext cx="861940" cy="306388"/>
          </a:xfrm>
          <a:prstGeom prst="straightConnector1">
            <a:avLst/>
          </a:prstGeom>
          <a:noFill/>
          <a:ln w="9525" cap="flat" cmpd="sng">
            <a:solidFill>
              <a:schemeClr val="dk2"/>
            </a:solidFill>
            <a:prstDash val="solid"/>
            <a:round/>
            <a:headEnd type="none" w="sm" len="sm"/>
            <a:tailEnd type="triangle" w="med" len="med"/>
          </a:ln>
        </p:spPr>
      </p:cxnSp>
      <p:sp>
        <p:nvSpPr>
          <p:cNvPr id="114" name="Google Shape;114;g24b8f5b13ae_1_176"/>
          <p:cNvSpPr txBox="1"/>
          <p:nvPr/>
        </p:nvSpPr>
        <p:spPr>
          <a:xfrm>
            <a:off x="6949604" y="1187216"/>
            <a:ext cx="14883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i="0" u="none" strike="noStrike">
                <a:solidFill>
                  <a:schemeClr val="tx1"/>
                </a:solidFill>
                <a:latin typeface="Arial"/>
                <a:ea typeface="Arial"/>
                <a:cs typeface="Arial"/>
                <a:sym typeface="Arial"/>
              </a:rPr>
              <a:t>Clay tiles</a:t>
            </a:r>
            <a:endParaRPr sz="1400" i="0" u="none" strike="noStrike">
              <a:solidFill>
                <a:schemeClr val="tx1"/>
              </a:solidFill>
              <a:latin typeface="Arial"/>
              <a:ea typeface="Arial"/>
              <a:cs typeface="Arial"/>
              <a:sym typeface="Arial"/>
            </a:endParaRPr>
          </a:p>
        </p:txBody>
      </p:sp>
      <p:cxnSp>
        <p:nvCxnSpPr>
          <p:cNvPr id="115" name="Google Shape;115;g24b8f5b13ae_1_176"/>
          <p:cNvCxnSpPr>
            <a:cxnSpLocks/>
            <a:stCxn id="114" idx="1"/>
          </p:cNvCxnSpPr>
          <p:nvPr/>
        </p:nvCxnSpPr>
        <p:spPr>
          <a:xfrm flipH="1">
            <a:off x="5132291" y="1387316"/>
            <a:ext cx="1817313" cy="1244093"/>
          </a:xfrm>
          <a:prstGeom prst="straightConnector1">
            <a:avLst/>
          </a:prstGeom>
          <a:noFill/>
          <a:ln w="9525" cap="flat" cmpd="sng">
            <a:solidFill>
              <a:schemeClr val="dk2"/>
            </a:solidFill>
            <a:prstDash val="solid"/>
            <a:round/>
            <a:headEnd type="none" w="sm" len="sm"/>
            <a:tailEnd type="triangle" w="med" len="med"/>
          </a:ln>
        </p:spPr>
      </p:cxnSp>
      <p:sp>
        <p:nvSpPr>
          <p:cNvPr id="116" name="Google Shape;116;g24b8f5b13ae_1_176"/>
          <p:cNvSpPr txBox="1"/>
          <p:nvPr/>
        </p:nvSpPr>
        <p:spPr>
          <a:xfrm>
            <a:off x="611122" y="2165259"/>
            <a:ext cx="14883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i="0" u="none" strike="noStrike" dirty="0">
                <a:solidFill>
                  <a:schemeClr val="tx1"/>
                </a:solidFill>
                <a:latin typeface="Arial"/>
                <a:ea typeface="Arial"/>
                <a:cs typeface="Arial"/>
                <a:sym typeface="Arial"/>
              </a:rPr>
              <a:t>Wood shingles</a:t>
            </a:r>
            <a:endParaRPr sz="1400" i="0" u="none" strike="noStrike" dirty="0">
              <a:solidFill>
                <a:schemeClr val="tx1"/>
              </a:solidFill>
              <a:latin typeface="Arial"/>
              <a:ea typeface="Arial"/>
              <a:cs typeface="Arial"/>
              <a:sym typeface="Arial"/>
            </a:endParaRPr>
          </a:p>
        </p:txBody>
      </p:sp>
      <p:cxnSp>
        <p:nvCxnSpPr>
          <p:cNvPr id="117" name="Google Shape;117;g24b8f5b13ae_1_176"/>
          <p:cNvCxnSpPr>
            <a:cxnSpLocks/>
          </p:cNvCxnSpPr>
          <p:nvPr/>
        </p:nvCxnSpPr>
        <p:spPr>
          <a:xfrm>
            <a:off x="2000050" y="2480793"/>
            <a:ext cx="854347" cy="948207"/>
          </a:xfrm>
          <a:prstGeom prst="straightConnector1">
            <a:avLst/>
          </a:prstGeom>
          <a:noFill/>
          <a:ln w="9525" cap="flat" cmpd="sng">
            <a:solidFill>
              <a:schemeClr val="dk2"/>
            </a:solidFill>
            <a:prstDash val="solid"/>
            <a:round/>
            <a:headEnd type="none" w="sm" len="sm"/>
            <a:tailEnd type="triangle" w="med" len="med"/>
          </a:ln>
        </p:spPr>
      </p:cxnSp>
      <p:grpSp>
        <p:nvGrpSpPr>
          <p:cNvPr id="118" name="Google Shape;118;g24b8f5b13ae_1_176"/>
          <p:cNvGrpSpPr/>
          <p:nvPr/>
        </p:nvGrpSpPr>
        <p:grpSpPr>
          <a:xfrm>
            <a:off x="2071205" y="3869233"/>
            <a:ext cx="1712701" cy="2086728"/>
            <a:chOff x="5091627" y="4075775"/>
            <a:chExt cx="1712701" cy="2138557"/>
          </a:xfrm>
        </p:grpSpPr>
        <p:sp>
          <p:nvSpPr>
            <p:cNvPr id="119" name="Google Shape;119;g24b8f5b13ae_1_176"/>
            <p:cNvSpPr/>
            <p:nvPr/>
          </p:nvSpPr>
          <p:spPr>
            <a:xfrm>
              <a:off x="5695450" y="4075775"/>
              <a:ext cx="541536" cy="664308"/>
            </a:xfrm>
            <a:prstGeom prst="ellipse">
              <a:avLst/>
            </a:prstGeom>
            <a:noFill/>
            <a:ln w="19050" cap="flat" cmpd="sng">
              <a:solidFill>
                <a:srgbClr val="E3061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 name="Google Shape;120;g24b8f5b13ae_1_176"/>
            <p:cNvSpPr txBox="1"/>
            <p:nvPr/>
          </p:nvSpPr>
          <p:spPr>
            <a:xfrm>
              <a:off x="5091627" y="5244866"/>
              <a:ext cx="1712701" cy="969466"/>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700" b="0" i="0" u="none" strike="noStrike" cap="none" dirty="0">
                  <a:solidFill>
                    <a:srgbClr val="000000"/>
                  </a:solidFill>
                  <a:latin typeface="Arial"/>
                  <a:ea typeface="Arial"/>
                  <a:cs typeface="Arial"/>
                  <a:sym typeface="Arial"/>
                </a:rPr>
                <a:t>What is the problem with this wall?</a:t>
              </a:r>
              <a:endParaRPr sz="1700" b="0" i="0" u="none" strike="noStrike" cap="none" dirty="0">
                <a:solidFill>
                  <a:srgbClr val="000000"/>
                </a:solidFill>
                <a:latin typeface="Arial"/>
                <a:ea typeface="Arial"/>
                <a:cs typeface="Arial"/>
                <a:sym typeface="Arial"/>
              </a:endParaRPr>
            </a:p>
          </p:txBody>
        </p:sp>
        <p:cxnSp>
          <p:nvCxnSpPr>
            <p:cNvPr id="121" name="Google Shape;121;g24b8f5b13ae_1_176"/>
            <p:cNvCxnSpPr>
              <a:cxnSpLocks/>
              <a:endCxn id="119" idx="3"/>
            </p:cNvCxnSpPr>
            <p:nvPr/>
          </p:nvCxnSpPr>
          <p:spPr>
            <a:xfrm flipV="1">
              <a:off x="5581621" y="4642797"/>
              <a:ext cx="193135" cy="622746"/>
            </a:xfrm>
            <a:prstGeom prst="straightConnector1">
              <a:avLst/>
            </a:prstGeom>
            <a:noFill/>
            <a:ln w="9525" cap="flat" cmpd="sng">
              <a:solidFill>
                <a:schemeClr val="dk2"/>
              </a:solidFill>
              <a:prstDash val="solid"/>
              <a:round/>
              <a:headEnd type="none" w="sm" len="sm"/>
              <a:tailEnd type="triangle" w="med" len="med"/>
            </a:ln>
          </p:spPr>
        </p:cxnSp>
      </p:grpSp>
      <p:cxnSp>
        <p:nvCxnSpPr>
          <p:cNvPr id="11" name="Google Shape;105;g24b8f5b13ae_1_176">
            <a:extLst>
              <a:ext uri="{FF2B5EF4-FFF2-40B4-BE49-F238E27FC236}">
                <a16:creationId xmlns:a16="http://schemas.microsoft.com/office/drawing/2014/main" id="{FB7E07B1-2DB7-AE4B-EF48-B6048699D105}"/>
              </a:ext>
            </a:extLst>
          </p:cNvPr>
          <p:cNvCxnSpPr>
            <a:cxnSpLocks/>
          </p:cNvCxnSpPr>
          <p:nvPr/>
        </p:nvCxnSpPr>
        <p:spPr>
          <a:xfrm flipH="1">
            <a:off x="5347319" y="2407968"/>
            <a:ext cx="1829566" cy="1112943"/>
          </a:xfrm>
          <a:prstGeom prst="straightConnector1">
            <a:avLst/>
          </a:prstGeom>
          <a:noFill/>
          <a:ln w="9525" cap="flat" cmpd="sng">
            <a:solidFill>
              <a:schemeClr val="dk2"/>
            </a:solidFill>
            <a:prstDash val="solid"/>
            <a:round/>
            <a:headEnd type="none" w="med" len="me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g25460257cdf_0_21"/>
          <p:cNvSpPr txBox="1">
            <a:spLocks noGrp="1"/>
          </p:cNvSpPr>
          <p:nvPr>
            <p:ph type="title"/>
          </p:nvPr>
        </p:nvSpPr>
        <p:spPr>
          <a:xfrm>
            <a:off x="318600" y="918401"/>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Flint</a:t>
            </a:r>
            <a:endParaRPr dirty="0"/>
          </a:p>
        </p:txBody>
      </p:sp>
      <p:sp>
        <p:nvSpPr>
          <p:cNvPr id="127" name="Google Shape;127;g25460257cdf_0_21"/>
          <p:cNvSpPr txBox="1">
            <a:spLocks noGrp="1"/>
          </p:cNvSpPr>
          <p:nvPr>
            <p:ph type="body" idx="1"/>
          </p:nvPr>
        </p:nvSpPr>
        <p:spPr>
          <a:xfrm>
            <a:off x="311700" y="1384399"/>
            <a:ext cx="3657600" cy="4555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1200"/>
              </a:spcAft>
              <a:buSzPts val="1800"/>
              <a:buNone/>
            </a:pPr>
            <a:endParaRPr lang="en-US" sz="1800" dirty="0"/>
          </a:p>
          <a:p>
            <a:pPr marL="0" lvl="0" indent="0" algn="l" rtl="0">
              <a:lnSpc>
                <a:spcPct val="115000"/>
              </a:lnSpc>
              <a:spcBef>
                <a:spcPts val="1200"/>
              </a:spcBef>
              <a:spcAft>
                <a:spcPts val="1200"/>
              </a:spcAft>
              <a:buSzPts val="1800"/>
              <a:buNone/>
            </a:pPr>
            <a:r>
              <a:rPr lang="en-US" sz="1800" dirty="0"/>
              <a:t>Some areas of the country had access to a hard stone called flint. </a:t>
            </a:r>
          </a:p>
          <a:p>
            <a:pPr marL="0" lvl="0" indent="0" algn="l" rtl="0">
              <a:lnSpc>
                <a:spcPct val="115000"/>
              </a:lnSpc>
              <a:spcBef>
                <a:spcPts val="1200"/>
              </a:spcBef>
              <a:spcAft>
                <a:spcPts val="1200"/>
              </a:spcAft>
              <a:buSzPts val="1800"/>
              <a:buNone/>
            </a:pPr>
            <a:r>
              <a:rPr lang="en-US" sz="1800" dirty="0"/>
              <a:t>Here is a wall made partly from flint.</a:t>
            </a:r>
            <a:endParaRPr sz="1800" dirty="0"/>
          </a:p>
        </p:txBody>
      </p:sp>
      <p:pic>
        <p:nvPicPr>
          <p:cNvPr id="2" name="Picture 1">
            <a:extLst>
              <a:ext uri="{FF2B5EF4-FFF2-40B4-BE49-F238E27FC236}">
                <a16:creationId xmlns:a16="http://schemas.microsoft.com/office/drawing/2014/main" id="{A4326A04-27F5-95C1-7AEE-735A82B68F7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89284" y="1356967"/>
            <a:ext cx="3036800" cy="4555200"/>
          </a:xfrm>
          <a:prstGeom prst="rect">
            <a:avLst/>
          </a:prstGeom>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1408</Words>
  <Application>Microsoft Office PowerPoint</Application>
  <PresentationFormat>On-screen Show (4:3)</PresentationFormat>
  <Paragraphs>160</Paragraphs>
  <Slides>32</Slides>
  <Notes>32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32</vt:i4>
      </vt:variant>
    </vt:vector>
  </HeadingPairs>
  <TitlesOfParts>
    <vt:vector size="35" baseType="lpstr">
      <vt:lpstr>Arial</vt:lpstr>
      <vt:lpstr>Times New Roman</vt:lpstr>
      <vt:lpstr>Default Design</vt:lpstr>
      <vt:lpstr>PowerPoint Presentation</vt:lpstr>
      <vt:lpstr>AIM: Know the changes in construction methods over time</vt:lpstr>
      <vt:lpstr>Pre-1919 construction methods</vt:lpstr>
      <vt:lpstr>Transporting materials</vt:lpstr>
      <vt:lpstr>Diagram of an older building  </vt:lpstr>
      <vt:lpstr>Building materials in older buildings</vt:lpstr>
      <vt:lpstr>Timber-framed buildings</vt:lpstr>
      <vt:lpstr>Diagram of an older building</vt:lpstr>
      <vt:lpstr>Flint</vt:lpstr>
      <vt:lpstr>Local building materials in older buildings</vt:lpstr>
      <vt:lpstr>Local building materials in older buildings</vt:lpstr>
      <vt:lpstr>Early high-status buildings </vt:lpstr>
      <vt:lpstr>Transportation of materials </vt:lpstr>
      <vt:lpstr>Binding agents</vt:lpstr>
      <vt:lpstr>Lime mortars, plaster and renders</vt:lpstr>
      <vt:lpstr>Bricks</vt:lpstr>
      <vt:lpstr>Types of brick wall</vt:lpstr>
      <vt:lpstr>Problems with non-cavity walls</vt:lpstr>
      <vt:lpstr>Problems with non-cavity walls</vt:lpstr>
      <vt:lpstr>Cavity walls</vt:lpstr>
      <vt:lpstr>Cavity walls in modern buildings</vt:lpstr>
      <vt:lpstr>Importance of ventilation</vt:lpstr>
      <vt:lpstr>Roof coverings</vt:lpstr>
      <vt:lpstr>PowerPoint Presentation</vt:lpstr>
      <vt:lpstr>PowerPoint Presentation</vt:lpstr>
      <vt:lpstr>Pre-1919 plastering</vt:lpstr>
      <vt:lpstr>Plastering and rendering</vt:lpstr>
      <vt:lpstr>Plastering and rendering</vt:lpstr>
      <vt:lpstr>Plastering and rendering</vt:lpstr>
      <vt:lpstr>Lath and plaster wall</vt:lpstr>
      <vt:lpstr>Lath and plaster ceiling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janicec</dc:creator>
  <cp:lastModifiedBy>Sarah Hennah</cp:lastModifiedBy>
  <cp:revision>12</cp:revision>
  <dcterms:created xsi:type="dcterms:W3CDTF">2013-05-28T00:38:54Z</dcterms:created>
  <dcterms:modified xsi:type="dcterms:W3CDTF">2023-09-13T09:55:52Z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