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0"/>
  </p:notesMasterIdLst>
  <p:handoutMasterIdLst>
    <p:handoutMasterId r:id="rId21"/>
  </p:handoutMasterIdLst>
  <p:sldIdLst>
    <p:sldId id="256" r:id="rId5"/>
    <p:sldId id="333" r:id="rId6"/>
    <p:sldId id="334" r:id="rId7"/>
    <p:sldId id="335" r:id="rId8"/>
    <p:sldId id="336" r:id="rId9"/>
    <p:sldId id="347" r:id="rId10"/>
    <p:sldId id="346" r:id="rId11"/>
    <p:sldId id="338" r:id="rId12"/>
    <p:sldId id="337" r:id="rId13"/>
    <p:sldId id="339" r:id="rId14"/>
    <p:sldId id="342" r:id="rId15"/>
    <p:sldId id="348" r:id="rId16"/>
    <p:sldId id="343" r:id="rId17"/>
    <p:sldId id="345" r:id="rId18"/>
    <p:sldId id="267" r:id="rId19"/>
  </p:sldIdLst>
  <p:sldSz cx="9144000" cy="6858000" type="screen4x3"/>
  <p:notesSz cx="6858000" cy="9144000"/>
  <p:custDataLst>
    <p:tags r:id="rId2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1028" autoAdjust="0"/>
    <p:restoredTop sz="90194" autoAdjust="0"/>
  </p:normalViewPr>
  <p:slideViewPr>
    <p:cSldViewPr snapToGrid="0">
      <p:cViewPr varScale="1">
        <p:scale>
          <a:sx n="57" d="100"/>
          <a:sy n="57" d="100"/>
        </p:scale>
        <p:origin x="836" y="3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BIM Has changed these interdependencies as they BIM enabled projects allows for seamless planning. By using clash detection as well saves rework and material waste on site as well being able to simulate the construction also aids improved health and safety outcomes. BIM fosters collaboration at its heart and is a key ethos of a BIM enabled project. It is about more than just 3D modelling.</a:t>
            </a: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1930813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4061577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changes in the way that trades interact in the construction industry have had a positive impact on the sector. Projects are now delivered more efficiently and cost-effectively, and the quality of construction has improved. This has made the construction industry more competitive and has helped to attract new investment into Wales.</a:t>
            </a:r>
          </a:p>
          <a:p>
            <a:endParaRPr lang="en-GB" dirty="0"/>
          </a:p>
          <a:p>
            <a:r>
              <a:rPr lang="en-GB" dirty="0"/>
              <a:t>The interactions and roles of individual trades in the construction industry are constantly evolving. The introduction of new technologies and methods is driving this change, and is helping to make the industry more efficient, cost-effective, and competitive.</a:t>
            </a:r>
          </a:p>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895051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Inaccurate measurements: </a:t>
            </a:r>
            <a:r>
              <a:rPr lang="en-GB" sz="1200" b="0" i="0" kern="1200" dirty="0">
                <a:solidFill>
                  <a:schemeClr val="tx1"/>
                </a:solidFill>
                <a:effectLst/>
                <a:latin typeface="Arial" charset="0"/>
                <a:ea typeface="ＭＳ Ｐゴシック" charset="-128"/>
                <a:cs typeface="ＭＳ Ｐゴシック" charset="-128"/>
              </a:rPr>
              <a:t>Incorrect measurements or inaccurate positioning of components can lead to significant issues during the construction process. This can result in misaligned walls, uneven surfaces, and difficulties in installing subsequent fixtures.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Poor coordination: </a:t>
            </a:r>
            <a:r>
              <a:rPr lang="en-GB" sz="1200" b="0" i="0" kern="1200" dirty="0">
                <a:solidFill>
                  <a:schemeClr val="tx1"/>
                </a:solidFill>
                <a:effectLst/>
                <a:latin typeface="Arial" charset="0"/>
                <a:ea typeface="ＭＳ Ｐゴシック" charset="-128"/>
                <a:cs typeface="ＭＳ Ｐゴシック" charset="-128"/>
              </a:rPr>
              <a:t>First fix involves the installation of various systems, such as electrical wiring, plumbing, and HVAC (heating, ventilation, and air conditioning). If there is a lack of coordination among different trade workers or poor communication between teams, conflicts can arise, leading to delays, rework, and inefficiencies.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Inadequate planning: </a:t>
            </a:r>
            <a:r>
              <a:rPr lang="en-GB" sz="1200" b="0" i="0" kern="1200" dirty="0">
                <a:solidFill>
                  <a:schemeClr val="tx1"/>
                </a:solidFill>
                <a:effectLst/>
                <a:latin typeface="Arial" charset="0"/>
                <a:ea typeface="ＭＳ Ｐゴシック" charset="-128"/>
                <a:cs typeface="ＭＳ Ｐゴシック" charset="-128"/>
              </a:rPr>
              <a:t>Inadequate planning can lead to problems during first fix. Insufficient consideration of factors such as load-bearing capacities, structural integrity, and proper placement of components can result in complications later. It may require additional work, modifications, or even demolition to rectify the issues.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Improper installation: </a:t>
            </a:r>
            <a:r>
              <a:rPr lang="en-GB" sz="1200" b="0" i="0" kern="1200" dirty="0">
                <a:solidFill>
                  <a:schemeClr val="tx1"/>
                </a:solidFill>
                <a:effectLst/>
                <a:latin typeface="Arial" charset="0"/>
                <a:ea typeface="ＭＳ Ｐゴシック" charset="-128"/>
                <a:cs typeface="ＭＳ Ｐゴシック" charset="-128"/>
              </a:rPr>
              <a:t>If the components and systems are not installed properly during first fix, it can lead to functional and operational problems down the line. For example, faulty electrical connections or improper plumbing installations may cause electrical short circuits, water leaks, or inefficient performance of systems.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Compliance and regulatory issues: </a:t>
            </a:r>
            <a:r>
              <a:rPr lang="en-GB" sz="1200" b="0" i="0" kern="1200" dirty="0">
                <a:solidFill>
                  <a:schemeClr val="tx1"/>
                </a:solidFill>
                <a:effectLst/>
                <a:latin typeface="Arial" charset="0"/>
                <a:ea typeface="ＭＳ Ｐゴシック" charset="-128"/>
                <a:cs typeface="ＭＳ Ｐゴシック" charset="-128"/>
              </a:rPr>
              <a:t>Failure to adhere to local building codes, regulations, and safety standards during the first fix can have serious consequences. It may result in project delays, fines, legal complications, or the need for expensive modifications to bring the construction into compliance.</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Changes in design or specifications: </a:t>
            </a:r>
            <a:r>
              <a:rPr lang="en-GB" sz="1200" b="0" i="0" kern="1200" dirty="0">
                <a:solidFill>
                  <a:schemeClr val="tx1"/>
                </a:solidFill>
                <a:effectLst/>
                <a:latin typeface="Arial" charset="0"/>
                <a:ea typeface="ＭＳ Ｐゴシック" charset="-128"/>
                <a:cs typeface="ＭＳ Ｐゴシック" charset="-128"/>
              </a:rPr>
              <a:t>Sometimes, design changes or modifications to the initial plans occur during the construction process. If these changes are not communicated effectively or not properly incorporated during the first fix, it can lead to inconsistencies, clashes, or the need for rework.</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1481038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Thorough planning: </a:t>
            </a:r>
            <a:r>
              <a:rPr lang="en-GB" dirty="0"/>
              <a:t>Ensure detailed planning and coordination with all trades involved in the second fix. Have a clear understanding of the project scope, design requirements, and timeline. This will help avoid surprises, identify potential issues in advance, and allow for proper resource allocation.</a:t>
            </a:r>
          </a:p>
          <a:p>
            <a:endParaRPr lang="en-GB" dirty="0"/>
          </a:p>
          <a:p>
            <a:r>
              <a:rPr lang="en-GB" b="1" dirty="0"/>
              <a:t>Quality materials: </a:t>
            </a:r>
            <a:r>
              <a:rPr lang="en-GB" dirty="0"/>
              <a:t>Use high-quality materials and fixtures during the second fix. Choose reputable suppliers and products that meet industry standards and have a good track record. This will help ensure durability, functionality, and minimize the need for replacements or repairs in the future.</a:t>
            </a:r>
          </a:p>
          <a:p>
            <a:endParaRPr lang="en-GB" dirty="0"/>
          </a:p>
          <a:p>
            <a:r>
              <a:rPr lang="en-GB" b="1" dirty="0"/>
              <a:t>Skilled workforce: </a:t>
            </a:r>
            <a:r>
              <a:rPr lang="en-GB" dirty="0"/>
              <a:t>Employ skilled and experienced tradespeople who specialize in the specific tasks involved in the second fix. Verify their qualifications, expertise, and track record. A competent workforce will ensure proper installation, attention to detail, and adherence to design specifications.</a:t>
            </a:r>
          </a:p>
          <a:p>
            <a:endParaRPr lang="en-GB" dirty="0"/>
          </a:p>
          <a:p>
            <a:r>
              <a:rPr lang="en-GB" b="1" dirty="0"/>
              <a:t>Effective communication and coordination: </a:t>
            </a:r>
            <a:r>
              <a:rPr lang="en-GB" dirty="0"/>
              <a:t>Establish clear lines of communication among all trades involved in the second fix. Regular coordination meetings and updates will help align efforts, address any conflicts or design changes promptly, and ensure smooth progress.</a:t>
            </a:r>
          </a:p>
          <a:p>
            <a:endParaRPr lang="en-GB" dirty="0"/>
          </a:p>
          <a:p>
            <a:r>
              <a:rPr lang="en-GB" b="1" dirty="0"/>
              <a:t>Timely ordering and delivery: </a:t>
            </a:r>
            <a:r>
              <a:rPr lang="en-GB" dirty="0"/>
              <a:t>Plan and order fixtures, fittings, and materials well in advance to avoid delays in the second fix stage. Maintain close communication with suppliers to ensure timely delivery of materials and minimize disruptions to the construction schedule.</a:t>
            </a:r>
          </a:p>
          <a:p>
            <a:endParaRPr lang="en-GB" dirty="0"/>
          </a:p>
          <a:p>
            <a:r>
              <a:rPr lang="en-GB" b="1" dirty="0"/>
              <a:t>Attention to detail: </a:t>
            </a:r>
            <a:r>
              <a:rPr lang="en-GB" dirty="0"/>
              <a:t>Emphasize the importance of attention to detail during the second fix. Conduct thorough inspections to identify any inconsistencies, defects, or finishing issues. Encourage tradespeople to take pride in their workmanship and maintain a high level of quality throughout the process.</a:t>
            </a:r>
          </a:p>
          <a:p>
            <a:endParaRPr lang="en-GB" dirty="0"/>
          </a:p>
          <a:p>
            <a:r>
              <a:rPr lang="en-GB" b="1" dirty="0"/>
              <a:t>Documentation and record-keeping</a:t>
            </a:r>
            <a:r>
              <a:rPr lang="en-GB" dirty="0"/>
              <a:t>: Maintain accurate documentation of all second fix installations, including product specifications, installation details, and warranties. This will help in future maintenance, troubleshooting, and any potential warranty claims.</a:t>
            </a:r>
          </a:p>
          <a:p>
            <a:endParaRPr lang="en-GB" dirty="0"/>
          </a:p>
          <a:p>
            <a:r>
              <a:rPr lang="en-GB" b="1" dirty="0"/>
              <a:t>Regular quality checks: </a:t>
            </a:r>
            <a:r>
              <a:rPr lang="en-GB" dirty="0"/>
              <a:t>Implement a quality control process during the second fix stage. Conduct regular inspections to ensure that installations meet the required standards, comply with design specifications, and address any issues promptly.</a:t>
            </a:r>
          </a:p>
          <a:p>
            <a:endParaRPr lang="en-GB" dirty="0"/>
          </a:p>
          <a:p>
            <a:r>
              <a:rPr lang="en-GB" b="1" dirty="0"/>
              <a:t>Continuous monitoring</a:t>
            </a:r>
            <a:r>
              <a:rPr lang="en-GB" dirty="0"/>
              <a:t>: Maintain a vigilant approach during the second fix stage. Monitor progress, address any deviations from the plan, and provide support or guidance as needed. Regular site visits and ongoing supervision will help identify and rectify issues early on.</a:t>
            </a:r>
          </a:p>
          <a:p>
            <a:endParaRPr lang="en-GB" dirty="0"/>
          </a:p>
          <a:p>
            <a:r>
              <a:rPr lang="en-GB" b="1" dirty="0"/>
              <a:t>Client walkthroughs</a:t>
            </a:r>
            <a:r>
              <a:rPr lang="en-GB" dirty="0"/>
              <a:t>: Conduct walkthroughs with the client at key stages of the second fix to address any concerns, ensure their satisfaction, and obtain their feedback. This will help catch any issues before the project is completed and provide an opportunity for timely resolution.</a:t>
            </a:r>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1006008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2023.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a:ea typeface="Arial" pitchFamily="-105" charset="0"/>
                <a:cs typeface="Arial" pitchFamily="-105" charset="0"/>
              </a:rPr>
              <a:t> of 14</a:t>
            </a:r>
          </a:p>
          <a:p>
            <a:br>
              <a:rPr lang="en-US" sz="1100">
                <a:ea typeface="Arial" pitchFamily="-105" charset="0"/>
                <a:cs typeface="Arial" pitchFamily="-105" charset="0"/>
              </a:rPr>
            </a:br>
            <a:endParaRPr lang="en-US" sz="1100">
              <a:ea typeface="Arial" pitchFamily="-105" charset="0"/>
              <a:cs typeface="Arial" pitchFamily="-105" charset="0"/>
            </a:endParaRPr>
          </a:p>
          <a:p>
            <a:br>
              <a:rPr lang="en-US" sz="1100">
                <a:ea typeface="Arial" pitchFamily="-105" charset="0"/>
                <a:cs typeface="Arial" pitchFamily="-105" charset="0"/>
              </a:rPr>
            </a:br>
            <a:endParaRPr lang="en-US" sz="1100">
              <a:ea typeface="Arial" pitchFamily="-105" charset="0"/>
              <a:cs typeface="Arial" pitchFamily="-105" charset="0"/>
            </a:endParaRPr>
          </a:p>
          <a:p>
            <a:endParaRPr lang="en-US" sz="1200">
              <a:latin typeface="Times New Roman" pitchFamily="-105" charset="0"/>
            </a:endParaRPr>
          </a:p>
          <a:p>
            <a:endParaRPr lang="en-US" sz="120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and BSE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a:ea typeface="ＭＳ Ｐゴシック" pitchFamily="-105" charset="-128"/>
              <a:cs typeface="ＭＳ Ｐゴシック" pitchFamily="-105" charset="-128"/>
            </a:endParaRPr>
          </a:p>
          <a:p>
            <a:pPr marL="0" indent="0" eaLnBrk="1" hangingPunct="1"/>
            <a:endParaRPr b="1">
              <a:ea typeface="ＭＳ Ｐゴシック" pitchFamily="-105" charset="-128"/>
              <a:cs typeface="ＭＳ Ｐゴシック" pitchFamily="-105" charset="-128"/>
            </a:endParaRPr>
          </a:p>
          <a:p>
            <a:pPr marL="0" indent="0" algn="ctr" eaLnBrk="1" hangingPunct="1"/>
            <a:r>
              <a:rPr sz="660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a:t>Unit 202: Changing practices over time</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kern="100" dirty="0">
                <a:ea typeface="ＭＳ Ｐゴシック" pitchFamily="-105" charset="-128"/>
                <a:cs typeface="Times New Roman" panose="02020603050405020304" pitchFamily="18" charset="0"/>
              </a:rPr>
              <a:t>PowerPoint 7: </a:t>
            </a:r>
            <a:r>
              <a:rPr lang="en-GB" dirty="0">
                <a:ea typeface="ＭＳ Ｐゴシック" pitchFamily="-105" charset="-128"/>
                <a:cs typeface="ＭＳ Ｐゴシック" pitchFamily="-105" charset="-128"/>
              </a:rPr>
              <a:t>Our interdependencies between the construction trades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FF523-3E68-E3CD-F3CF-A84776F40B7B}"/>
              </a:ext>
            </a:extLst>
          </p:cNvPr>
          <p:cNvSpPr>
            <a:spLocks noGrp="1"/>
          </p:cNvSpPr>
          <p:nvPr>
            <p:ph type="title"/>
          </p:nvPr>
        </p:nvSpPr>
        <p:spPr/>
        <p:txBody>
          <a:bodyPr/>
          <a:lstStyle/>
          <a:p>
            <a:r>
              <a:rPr lang="en-US" dirty="0">
                <a:ea typeface="ＭＳ Ｐゴシック"/>
              </a:rPr>
              <a:t>What is first fix? </a:t>
            </a:r>
            <a:endParaRPr lang="en-US" dirty="0"/>
          </a:p>
        </p:txBody>
      </p:sp>
      <p:sp>
        <p:nvSpPr>
          <p:cNvPr id="3" name="Content Placeholder 2">
            <a:extLst>
              <a:ext uri="{FF2B5EF4-FFF2-40B4-BE49-F238E27FC236}">
                <a16:creationId xmlns:a16="http://schemas.microsoft.com/office/drawing/2014/main" id="{A85451BD-3FD1-264D-47C7-4ECA7FF2CD0E}"/>
              </a:ext>
            </a:extLst>
          </p:cNvPr>
          <p:cNvSpPr>
            <a:spLocks noGrp="1"/>
          </p:cNvSpPr>
          <p:nvPr>
            <p:ph sz="quarter" idx="10"/>
          </p:nvPr>
        </p:nvSpPr>
        <p:spPr/>
        <p:txBody>
          <a:bodyPr/>
          <a:lstStyle/>
          <a:p>
            <a:pPr algn="just"/>
            <a:r>
              <a:rPr lang="en-GB" dirty="0"/>
              <a:t>The primary distinction between first and second fix is the type of the work performed. The first fix stage consists of installing critical structural and functional components, up to the point of applying internal surfaces – typically plaster.</a:t>
            </a:r>
          </a:p>
          <a:p>
            <a:pPr marL="0" lvl="1" indent="0" algn="just">
              <a:buNone/>
            </a:pPr>
            <a:r>
              <a:rPr lang="en-GB" dirty="0"/>
              <a:t>First fix will typically involve ensuring that the superstructure is “water tight”, implying that the roof and coverings will be installed as well as all of the external doors and windows are installed. </a:t>
            </a:r>
          </a:p>
          <a:p>
            <a:pPr marL="0" lvl="1" indent="0" algn="just">
              <a:buNone/>
            </a:pPr>
            <a:r>
              <a:rPr lang="en-GB" dirty="0"/>
              <a:t>Internally first fix will include the stairs, any internal walls(studwork or other partitions), installing pipework for gas, water or air con as well as ducting and electrical/ICT wiring etc. </a:t>
            </a:r>
          </a:p>
          <a:p>
            <a:pPr marL="0" lvl="1" indent="0" algn="just">
              <a:buNone/>
            </a:pPr>
            <a:r>
              <a:rPr lang="en-GB" dirty="0"/>
              <a:t>Most first fix works are normally hidden when the building is complete.</a:t>
            </a:r>
          </a:p>
        </p:txBody>
      </p:sp>
    </p:spTree>
    <p:extLst>
      <p:ext uri="{BB962C8B-B14F-4D97-AF65-F5344CB8AC3E}">
        <p14:creationId xmlns:p14="http://schemas.microsoft.com/office/powerpoint/2010/main" val="4040058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7D11B-2239-26B7-7479-5A6DCB50879E}"/>
              </a:ext>
            </a:extLst>
          </p:cNvPr>
          <p:cNvSpPr>
            <a:spLocks noGrp="1"/>
          </p:cNvSpPr>
          <p:nvPr>
            <p:ph type="title"/>
          </p:nvPr>
        </p:nvSpPr>
        <p:spPr/>
        <p:txBody>
          <a:bodyPr/>
          <a:lstStyle/>
          <a:p>
            <a:r>
              <a:rPr lang="en-US" dirty="0">
                <a:ea typeface="ＭＳ Ｐゴシック"/>
              </a:rPr>
              <a:t>Potential issues with first fix </a:t>
            </a:r>
            <a:endParaRPr lang="en-US" dirty="0"/>
          </a:p>
        </p:txBody>
      </p:sp>
      <p:sp>
        <p:nvSpPr>
          <p:cNvPr id="3" name="Content Placeholder 2">
            <a:extLst>
              <a:ext uri="{FF2B5EF4-FFF2-40B4-BE49-F238E27FC236}">
                <a16:creationId xmlns:a16="http://schemas.microsoft.com/office/drawing/2014/main" id="{CEA40B8C-5541-36A7-ACB5-C9C7C82BA74A}"/>
              </a:ext>
            </a:extLst>
          </p:cNvPr>
          <p:cNvSpPr>
            <a:spLocks noGrp="1"/>
          </p:cNvSpPr>
          <p:nvPr>
            <p:ph sz="quarter" idx="10"/>
          </p:nvPr>
        </p:nvSpPr>
        <p:spPr/>
        <p:txBody>
          <a:bodyPr/>
          <a:lstStyle/>
          <a:p>
            <a:r>
              <a:rPr lang="en-GB" dirty="0"/>
              <a:t>There are several potential issues that can arise during the first fix stage of construction.</a:t>
            </a:r>
          </a:p>
          <a:p>
            <a:pPr lvl="1"/>
            <a:r>
              <a:rPr lang="en-GB" dirty="0"/>
              <a:t>Changes in design or specifications.</a:t>
            </a:r>
          </a:p>
          <a:p>
            <a:pPr lvl="1"/>
            <a:r>
              <a:rPr lang="en-GB" dirty="0"/>
              <a:t>Improper installation.</a:t>
            </a:r>
          </a:p>
          <a:p>
            <a:pPr lvl="1"/>
            <a:r>
              <a:rPr lang="en-GB" dirty="0"/>
              <a:t>Poor coordination.</a:t>
            </a:r>
          </a:p>
          <a:p>
            <a:pPr lvl="1"/>
            <a:r>
              <a:rPr lang="en-GB" dirty="0"/>
              <a:t>Inadequate planning.</a:t>
            </a:r>
          </a:p>
          <a:p>
            <a:pPr lvl="1"/>
            <a:r>
              <a:rPr lang="en-GB" dirty="0"/>
              <a:t>Inaccurate measurements.</a:t>
            </a:r>
          </a:p>
          <a:p>
            <a:pPr lvl="1"/>
            <a:r>
              <a:rPr lang="en-GB" dirty="0"/>
              <a:t>Safety hazards.</a:t>
            </a:r>
          </a:p>
          <a:p>
            <a:pPr lvl="1"/>
            <a:r>
              <a:rPr lang="en-GB" dirty="0"/>
              <a:t>Damage to the building.</a:t>
            </a:r>
          </a:p>
          <a:p>
            <a:pPr lvl="1"/>
            <a:r>
              <a:rPr lang="en-US" dirty="0"/>
              <a:t>Compliance and regulatory issues.</a:t>
            </a:r>
          </a:p>
        </p:txBody>
      </p:sp>
    </p:spTree>
    <p:extLst>
      <p:ext uri="{BB962C8B-B14F-4D97-AF65-F5344CB8AC3E}">
        <p14:creationId xmlns:p14="http://schemas.microsoft.com/office/powerpoint/2010/main" val="4213648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23222-BC6C-4C92-A7E0-166EEAC46904}"/>
              </a:ext>
            </a:extLst>
          </p:cNvPr>
          <p:cNvSpPr>
            <a:spLocks noGrp="1"/>
          </p:cNvSpPr>
          <p:nvPr>
            <p:ph type="title"/>
          </p:nvPr>
        </p:nvSpPr>
        <p:spPr/>
        <p:txBody>
          <a:bodyPr/>
          <a:lstStyle/>
          <a:p>
            <a:r>
              <a:rPr lang="en-GB" dirty="0"/>
              <a:t>What is second fix </a:t>
            </a:r>
          </a:p>
        </p:txBody>
      </p:sp>
      <p:sp>
        <p:nvSpPr>
          <p:cNvPr id="3" name="Content Placeholder 2">
            <a:extLst>
              <a:ext uri="{FF2B5EF4-FFF2-40B4-BE49-F238E27FC236}">
                <a16:creationId xmlns:a16="http://schemas.microsoft.com/office/drawing/2014/main" id="{5B7CDDEA-5AE6-482B-9F95-49646B1741C8}"/>
              </a:ext>
            </a:extLst>
          </p:cNvPr>
          <p:cNvSpPr>
            <a:spLocks noGrp="1"/>
          </p:cNvSpPr>
          <p:nvPr>
            <p:ph sz="quarter" idx="10"/>
          </p:nvPr>
        </p:nvSpPr>
        <p:spPr/>
        <p:txBody>
          <a:bodyPr/>
          <a:lstStyle/>
          <a:p>
            <a:pPr lvl="3" algn="just"/>
            <a:r>
              <a:rPr lang="en-GB" sz="2000" dirty="0"/>
              <a:t>The second fix stage consists of adding finishing touches and connecting fixtures to the infrastructure constructed during the first fix stage.</a:t>
            </a:r>
          </a:p>
          <a:p>
            <a:pPr lvl="3" algn="just"/>
            <a:r>
              <a:rPr lang="en-GB" sz="2000" dirty="0"/>
              <a:t>Second fix typically takes place after first fix is completed and the internal finishing items begin to be  fitted, this again is sequential, most carpentry finishes such as skirting, architrave, doors and kitchens  are fitted followed by painting/decorating and tilling. </a:t>
            </a:r>
          </a:p>
          <a:p>
            <a:pPr lvl="3" algn="just"/>
            <a:r>
              <a:rPr lang="en-GB" sz="2000" dirty="0"/>
              <a:t>While this is being carried out, plumbers and electricians will be fitting the fixtures and fittings such as bathroom suites and sockets/switches. </a:t>
            </a:r>
          </a:p>
          <a:p>
            <a:pPr lvl="3" algn="just"/>
            <a:r>
              <a:rPr lang="en-GB" sz="2000" dirty="0"/>
              <a:t>Furthermore, there may be other steps beyond second fix, such as final fix or ornamental finishes, that require extra refinements and finishes. This can include fitting door handles and handles to kitchens. </a:t>
            </a:r>
          </a:p>
          <a:p>
            <a:pPr lvl="3" algn="just"/>
            <a:r>
              <a:rPr lang="en-GB" sz="2000" dirty="0"/>
              <a:t>The exact sequence of these operations will vary by project. </a:t>
            </a:r>
            <a:endParaRPr lang="en-US" sz="2000" dirty="0"/>
          </a:p>
          <a:p>
            <a:endParaRPr lang="en-GB" dirty="0"/>
          </a:p>
        </p:txBody>
      </p:sp>
    </p:spTree>
    <p:extLst>
      <p:ext uri="{BB962C8B-B14F-4D97-AF65-F5344CB8AC3E}">
        <p14:creationId xmlns:p14="http://schemas.microsoft.com/office/powerpoint/2010/main" val="114712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5F5A2-AFA8-0F31-AEE4-AB1A332BC48E}"/>
              </a:ext>
            </a:extLst>
          </p:cNvPr>
          <p:cNvSpPr>
            <a:spLocks noGrp="1"/>
          </p:cNvSpPr>
          <p:nvPr>
            <p:ph type="title"/>
          </p:nvPr>
        </p:nvSpPr>
        <p:spPr/>
        <p:txBody>
          <a:bodyPr/>
          <a:lstStyle/>
          <a:p>
            <a:r>
              <a:rPr lang="en-US" dirty="0">
                <a:ea typeface="ＭＳ Ｐゴシック"/>
              </a:rPr>
              <a:t>Potential second fix issues </a:t>
            </a:r>
            <a:endParaRPr lang="en-US" dirty="0"/>
          </a:p>
        </p:txBody>
      </p:sp>
      <p:sp>
        <p:nvSpPr>
          <p:cNvPr id="3" name="Content Placeholder 2">
            <a:extLst>
              <a:ext uri="{FF2B5EF4-FFF2-40B4-BE49-F238E27FC236}">
                <a16:creationId xmlns:a16="http://schemas.microsoft.com/office/drawing/2014/main" id="{44614F26-BBAA-27B3-F9CC-F1C555F83A08}"/>
              </a:ext>
            </a:extLst>
          </p:cNvPr>
          <p:cNvSpPr>
            <a:spLocks noGrp="1"/>
          </p:cNvSpPr>
          <p:nvPr>
            <p:ph sz="quarter" idx="10"/>
          </p:nvPr>
        </p:nvSpPr>
        <p:spPr>
          <a:xfrm>
            <a:off x="457199" y="1512000"/>
            <a:ext cx="8360229" cy="4248000"/>
          </a:xfrm>
        </p:spPr>
        <p:txBody>
          <a:bodyPr/>
          <a:lstStyle/>
          <a:p>
            <a:pPr lvl="0"/>
            <a:r>
              <a:rPr lang="en-GB" dirty="0"/>
              <a:t>While it is a critical phase that adds aesthetic value and functionality, there are potential issues that can arise during the second fix.</a:t>
            </a:r>
          </a:p>
          <a:p>
            <a:pPr lvl="1"/>
            <a:r>
              <a:rPr lang="en-GB" dirty="0"/>
              <a:t>Poor quality of materials or damage during transport and storage on site.</a:t>
            </a:r>
          </a:p>
          <a:p>
            <a:pPr lvl="1"/>
            <a:r>
              <a:rPr lang="en-GB" dirty="0"/>
              <a:t>Inadequate installation on site. </a:t>
            </a:r>
          </a:p>
          <a:p>
            <a:pPr lvl="1"/>
            <a:r>
              <a:rPr lang="en-GB" dirty="0"/>
              <a:t>Lack of attention to detail by tradespeople.</a:t>
            </a:r>
          </a:p>
          <a:p>
            <a:pPr lvl="1"/>
            <a:r>
              <a:rPr lang="en-GB" dirty="0"/>
              <a:t>Delayed deliveries. </a:t>
            </a:r>
          </a:p>
          <a:p>
            <a:pPr lvl="1"/>
            <a:r>
              <a:rPr lang="en-GB" dirty="0"/>
              <a:t>Inadequate coordination amongst trades. </a:t>
            </a:r>
          </a:p>
          <a:p>
            <a:pPr lvl="1"/>
            <a:r>
              <a:rPr lang="en-GB" dirty="0"/>
              <a:t>Design changes or modifications by the client/architect. </a:t>
            </a:r>
          </a:p>
          <a:p>
            <a:pPr lvl="1"/>
            <a:r>
              <a:rPr lang="en-GB" dirty="0"/>
              <a:t>Poor finishing quality due to material quality or poor standard of work.</a:t>
            </a:r>
          </a:p>
          <a:p>
            <a:pPr lvl="0"/>
            <a:r>
              <a:rPr lang="en-GB" dirty="0"/>
              <a:t>.</a:t>
            </a:r>
          </a:p>
          <a:p>
            <a:endParaRPr lang="en-US" dirty="0"/>
          </a:p>
        </p:txBody>
      </p:sp>
    </p:spTree>
    <p:extLst>
      <p:ext uri="{BB962C8B-B14F-4D97-AF65-F5344CB8AC3E}">
        <p14:creationId xmlns:p14="http://schemas.microsoft.com/office/powerpoint/2010/main" val="37927699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B6BAD-8859-0F06-9131-4EA4B914E52E}"/>
              </a:ext>
            </a:extLst>
          </p:cNvPr>
          <p:cNvSpPr>
            <a:spLocks noGrp="1"/>
          </p:cNvSpPr>
          <p:nvPr>
            <p:ph type="title"/>
          </p:nvPr>
        </p:nvSpPr>
        <p:spPr/>
        <p:txBody>
          <a:bodyPr/>
          <a:lstStyle/>
          <a:p>
            <a:r>
              <a:rPr lang="en-US" dirty="0">
                <a:ea typeface="ＭＳ Ｐゴシック"/>
                <a:cs typeface="Arial"/>
              </a:rPr>
              <a:t>Mitigating potential first/second fix issues</a:t>
            </a:r>
            <a:endParaRPr lang="en-US" dirty="0">
              <a:ea typeface="ＭＳ Ｐゴシック"/>
            </a:endParaRPr>
          </a:p>
        </p:txBody>
      </p:sp>
      <p:sp>
        <p:nvSpPr>
          <p:cNvPr id="3" name="Content Placeholder 2">
            <a:extLst>
              <a:ext uri="{FF2B5EF4-FFF2-40B4-BE49-F238E27FC236}">
                <a16:creationId xmlns:a16="http://schemas.microsoft.com/office/drawing/2014/main" id="{C0524532-18C6-7BA2-E01C-41BF651B3E7D}"/>
              </a:ext>
            </a:extLst>
          </p:cNvPr>
          <p:cNvSpPr>
            <a:spLocks noGrp="1"/>
          </p:cNvSpPr>
          <p:nvPr>
            <p:ph sz="quarter" idx="10"/>
          </p:nvPr>
        </p:nvSpPr>
        <p:spPr/>
        <p:txBody>
          <a:bodyPr/>
          <a:lstStyle/>
          <a:p>
            <a:pPr algn="just"/>
            <a:r>
              <a:rPr lang="en-GB" dirty="0"/>
              <a:t>To mitigate potential issues during both the first fix and second fix stages in construction, it is crucial for construction teams to employ thorough planning, ensure effective coordination among different trades, engage skilled workers, adhere to regulations, maintain proper documentation, and conduct regular quality checks. </a:t>
            </a:r>
          </a:p>
          <a:p>
            <a:pPr algn="just"/>
            <a:r>
              <a:rPr lang="en-GB" dirty="0"/>
              <a:t>These strategies play a vital role in ensuring a smooth construction process, minimizing errors, and enhancing the overall quality and success of the project. </a:t>
            </a:r>
          </a:p>
          <a:p>
            <a:pPr algn="just"/>
            <a:r>
              <a:rPr lang="en-GB" dirty="0"/>
              <a:t>By implementing these measures, construction teams can proactively address issues, maintain consistency in design and functionality, and successfully deliver a construction project that meets or surpasses expectations.</a:t>
            </a:r>
            <a:endParaRPr lang="en-US" dirty="0"/>
          </a:p>
        </p:txBody>
      </p:sp>
    </p:spTree>
    <p:extLst>
      <p:ext uri="{BB962C8B-B14F-4D97-AF65-F5344CB8AC3E}">
        <p14:creationId xmlns:p14="http://schemas.microsoft.com/office/powerpoint/2010/main" val="2501357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a:rPr>
              <a:t>Aim: Explore the interdependencies in construction trades </a:t>
            </a:r>
            <a:endParaRPr lang="en-US" dirty="0"/>
          </a:p>
        </p:txBody>
      </p:sp>
      <p:sp>
        <p:nvSpPr>
          <p:cNvPr id="3" name="Content Placeholder 2"/>
          <p:cNvSpPr>
            <a:spLocks noGrp="1"/>
          </p:cNvSpPr>
          <p:nvPr>
            <p:ph sz="quarter" idx="10"/>
          </p:nvPr>
        </p:nvSpPr>
        <p:spPr>
          <a:xfrm>
            <a:off x="457200" y="1871433"/>
            <a:ext cx="8506326" cy="3888567"/>
          </a:xfrm>
        </p:spPr>
        <p:txBody>
          <a:bodyPr/>
          <a:lstStyle/>
          <a:p>
            <a:r>
              <a:rPr lang="en-US" b="1" dirty="0">
                <a:ea typeface="ＭＳ Ｐゴシック"/>
                <a:cs typeface="ＭＳ Ｐゴシック" pitchFamily="-105" charset="-128"/>
              </a:rPr>
              <a:t>Objectives</a:t>
            </a:r>
            <a:endParaRPr lang="en-US" b="1" dirty="0"/>
          </a:p>
          <a:p>
            <a:pPr lvl="3">
              <a:lnSpc>
                <a:spcPct val="100000"/>
              </a:lnSpc>
            </a:pPr>
            <a:r>
              <a:rPr lang="en-US" sz="2000" dirty="0">
                <a:ea typeface="ＭＳ Ｐゴシック"/>
              </a:rPr>
              <a:t>Describe trade interdependencies. </a:t>
            </a:r>
            <a:endParaRPr lang="en-US" sz="2000" dirty="0"/>
          </a:p>
          <a:p>
            <a:pPr lvl="3">
              <a:lnSpc>
                <a:spcPct val="100000"/>
              </a:lnSpc>
            </a:pPr>
            <a:r>
              <a:rPr lang="en-US" sz="2000" dirty="0">
                <a:ea typeface="ＭＳ Ｐゴシック"/>
              </a:rPr>
              <a:t>Examine how the trade interdependencies are evolving with industry. </a:t>
            </a:r>
            <a:endParaRPr lang="en-US" sz="2000" dirty="0">
              <a:cs typeface="Arial"/>
            </a:endParaRPr>
          </a:p>
          <a:p>
            <a:pPr lvl="3">
              <a:lnSpc>
                <a:spcPct val="100000"/>
              </a:lnSpc>
            </a:pPr>
            <a:r>
              <a:rPr lang="en-US" sz="2000" dirty="0">
                <a:ea typeface="ＭＳ Ｐゴシック"/>
                <a:cs typeface="Arial"/>
              </a:rPr>
              <a:t>Provide examples of the trade interdependencies. </a:t>
            </a:r>
          </a:p>
          <a:p>
            <a:pPr lvl="3">
              <a:lnSpc>
                <a:spcPct val="100000"/>
              </a:lnSpc>
            </a:pPr>
            <a:r>
              <a:rPr lang="en-US" sz="2000" dirty="0">
                <a:ea typeface="ＭＳ Ｐゴシック"/>
                <a:cs typeface="Arial"/>
              </a:rPr>
              <a:t>Explore the benefits and challenges of managing interdependencies. </a:t>
            </a:r>
            <a:endParaRPr lang="en-US" sz="2000" dirty="0">
              <a:cs typeface="Arial"/>
            </a:endParaRPr>
          </a:p>
          <a:p>
            <a:pPr lvl="3">
              <a:lnSpc>
                <a:spcPct val="100000"/>
              </a:lnSpc>
            </a:pPr>
            <a:r>
              <a:rPr lang="en-US" sz="2000" dirty="0">
                <a:ea typeface="ＭＳ Ｐゴシック"/>
              </a:rPr>
              <a:t>Differentiate between first and second fix activities. </a:t>
            </a:r>
            <a:endParaRPr lang="en-US" sz="2000" dirty="0">
              <a:cs typeface="Arial"/>
            </a:endParaRPr>
          </a:p>
          <a:p>
            <a:pPr lvl="3">
              <a:lnSpc>
                <a:spcPct val="100000"/>
              </a:lnSpc>
            </a:pPr>
            <a:r>
              <a:rPr lang="en-US" sz="2000" dirty="0">
                <a:ea typeface="ＭＳ Ｐゴシック"/>
                <a:cs typeface="Arial"/>
              </a:rPr>
              <a:t>Identify some of the problems that may arise in first and second fix activities. </a:t>
            </a:r>
          </a:p>
          <a:p>
            <a:pPr lvl="3">
              <a:lnSpc>
                <a:spcPct val="100000"/>
              </a:lnSpc>
            </a:pPr>
            <a:r>
              <a:rPr lang="en-US" sz="2000" dirty="0">
                <a:ea typeface="ＭＳ Ｐゴシック"/>
                <a:cs typeface="Arial"/>
              </a:rPr>
              <a:t>Explore ways to mitigate problems in relation to first and second fix activities. </a:t>
            </a:r>
            <a:endParaRPr lang="en-US" sz="2000" dirty="0">
              <a:cs typeface="Arial"/>
            </a:endParaRPr>
          </a:p>
          <a:p>
            <a:pPr lvl="1"/>
            <a:endParaRPr lang="en-US" dirty="0">
              <a:cs typeface="Arial"/>
            </a:endParaRPr>
          </a:p>
          <a:p>
            <a:endParaRPr lang="en-US" dirty="0"/>
          </a:p>
        </p:txBody>
      </p:sp>
    </p:spTree>
    <p:extLst>
      <p:ext uri="{BB962C8B-B14F-4D97-AF65-F5344CB8AC3E}">
        <p14:creationId xmlns:p14="http://schemas.microsoft.com/office/powerpoint/2010/main" val="2896060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4E570-A794-7B90-4FC7-06FC511D5E37}"/>
              </a:ext>
            </a:extLst>
          </p:cNvPr>
          <p:cNvSpPr>
            <a:spLocks noGrp="1"/>
          </p:cNvSpPr>
          <p:nvPr>
            <p:ph type="title"/>
          </p:nvPr>
        </p:nvSpPr>
        <p:spPr/>
        <p:txBody>
          <a:bodyPr/>
          <a:lstStyle/>
          <a:p>
            <a:r>
              <a:rPr lang="en-US" dirty="0">
                <a:ea typeface="ＭＳ Ｐゴシック"/>
              </a:rPr>
              <a:t>What are interdependencies? </a:t>
            </a:r>
            <a:endParaRPr lang="en-US" dirty="0"/>
          </a:p>
        </p:txBody>
      </p:sp>
      <p:sp>
        <p:nvSpPr>
          <p:cNvPr id="3" name="Content Placeholder 2">
            <a:extLst>
              <a:ext uri="{FF2B5EF4-FFF2-40B4-BE49-F238E27FC236}">
                <a16:creationId xmlns:a16="http://schemas.microsoft.com/office/drawing/2014/main" id="{9CF8CD58-D49E-CB71-7394-51DEB8FD1DA7}"/>
              </a:ext>
            </a:extLst>
          </p:cNvPr>
          <p:cNvSpPr>
            <a:spLocks noGrp="1"/>
          </p:cNvSpPr>
          <p:nvPr>
            <p:ph sz="quarter" idx="10"/>
          </p:nvPr>
        </p:nvSpPr>
        <p:spPr/>
        <p:txBody>
          <a:bodyPr/>
          <a:lstStyle/>
          <a:p>
            <a:pPr lvl="1"/>
            <a:r>
              <a:rPr lang="en-US" dirty="0">
                <a:cs typeface="Arial"/>
              </a:rPr>
              <a:t>In the construction industry in Wales, individual trades work together in a coordinated manner to carry out construction projects. </a:t>
            </a:r>
          </a:p>
          <a:p>
            <a:pPr lvl="1"/>
            <a:r>
              <a:rPr lang="en-US" dirty="0">
                <a:cs typeface="Arial"/>
              </a:rPr>
              <a:t>Each trade specializes in a specific aspect of the construction process, and their interactions are essential for the successful completion of a project. </a:t>
            </a:r>
          </a:p>
          <a:p>
            <a:pPr lvl="1"/>
            <a:r>
              <a:rPr lang="en-US" dirty="0">
                <a:cs typeface="Arial"/>
              </a:rPr>
              <a:t>Over time, these interactions and roles have evolved due to various factors such as technological advancements, changes in construction practices, and the introduction of new regulations.</a:t>
            </a:r>
            <a:endParaRPr lang="en-US" dirty="0"/>
          </a:p>
          <a:p>
            <a:pPr lvl="1"/>
            <a:r>
              <a:rPr lang="en-GB" dirty="0"/>
              <a:t>The different trades in construction are interdependent on each other for a successful project. </a:t>
            </a:r>
          </a:p>
          <a:p>
            <a:pPr lvl="1"/>
            <a:r>
              <a:rPr lang="en-GB" dirty="0"/>
              <a:t>Each trade has a specific role to play, and without the cooperation of all involved, the project will not be completed on time or within budget.</a:t>
            </a:r>
          </a:p>
          <a:p>
            <a:endParaRPr lang="en-US" dirty="0"/>
          </a:p>
        </p:txBody>
      </p:sp>
    </p:spTree>
    <p:extLst>
      <p:ext uri="{BB962C8B-B14F-4D97-AF65-F5344CB8AC3E}">
        <p14:creationId xmlns:p14="http://schemas.microsoft.com/office/powerpoint/2010/main" val="973679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A640E-690A-DB46-5CDC-EE4FE4B5660D}"/>
              </a:ext>
            </a:extLst>
          </p:cNvPr>
          <p:cNvSpPr>
            <a:spLocks noGrp="1"/>
          </p:cNvSpPr>
          <p:nvPr>
            <p:ph type="title"/>
          </p:nvPr>
        </p:nvSpPr>
        <p:spPr/>
        <p:txBody>
          <a:bodyPr/>
          <a:lstStyle/>
          <a:p>
            <a:r>
              <a:rPr lang="en-US" dirty="0">
                <a:ea typeface="ＭＳ Ｐゴシック"/>
              </a:rPr>
              <a:t>How are these interdependencies evolving </a:t>
            </a:r>
            <a:endParaRPr lang="en-US" dirty="0"/>
          </a:p>
        </p:txBody>
      </p:sp>
      <p:sp>
        <p:nvSpPr>
          <p:cNvPr id="3" name="Content Placeholder 2">
            <a:extLst>
              <a:ext uri="{FF2B5EF4-FFF2-40B4-BE49-F238E27FC236}">
                <a16:creationId xmlns:a16="http://schemas.microsoft.com/office/drawing/2014/main" id="{6A96AF2F-BEEF-BD46-6285-B133786CD3DD}"/>
              </a:ext>
            </a:extLst>
          </p:cNvPr>
          <p:cNvSpPr>
            <a:spLocks noGrp="1"/>
          </p:cNvSpPr>
          <p:nvPr>
            <p:ph sz="quarter" idx="10"/>
          </p:nvPr>
        </p:nvSpPr>
        <p:spPr/>
        <p:txBody>
          <a:bodyPr/>
          <a:lstStyle/>
          <a:p>
            <a:pPr lvl="3" algn="just">
              <a:lnSpc>
                <a:spcPct val="100000"/>
              </a:lnSpc>
            </a:pPr>
            <a:r>
              <a:rPr lang="en-GB" sz="2000" dirty="0"/>
              <a:t>In the past, the construction industry was largely a fragmented sector, with individual trades working in isolation, frequently creating  delays and cost overruns. </a:t>
            </a:r>
          </a:p>
          <a:p>
            <a:pPr lvl="3" algn="just">
              <a:lnSpc>
                <a:spcPct val="100000"/>
              </a:lnSpc>
            </a:pPr>
            <a:r>
              <a:rPr lang="en-GB" sz="2000" dirty="0"/>
              <a:t>Recently there has been a move towards a more collaborative approach to construction, with trades working together more closely to deliver projects, leading to  improved efficiency and cost savings.</a:t>
            </a:r>
          </a:p>
          <a:p>
            <a:pPr lvl="3" algn="just">
              <a:lnSpc>
                <a:spcPct val="100000"/>
              </a:lnSpc>
            </a:pPr>
            <a:r>
              <a:rPr lang="en-GB" sz="2000" dirty="0"/>
              <a:t>In recent years, there has been a shift towards more collaborative and integrated approaches in the construction industry. </a:t>
            </a:r>
          </a:p>
          <a:p>
            <a:pPr lvl="3" algn="just">
              <a:lnSpc>
                <a:spcPct val="100000"/>
              </a:lnSpc>
            </a:pPr>
            <a:r>
              <a:rPr lang="en-GB" sz="2000" dirty="0"/>
              <a:t>One of the key drivers of this change has been the introduction of new technologies. The use of Building Information Modelling (BIM) has seen the creation of  digital representations of the project. </a:t>
            </a:r>
            <a:endParaRPr lang="en-US" sz="2000" dirty="0"/>
          </a:p>
        </p:txBody>
      </p:sp>
    </p:spTree>
    <p:extLst>
      <p:ext uri="{BB962C8B-B14F-4D97-AF65-F5344CB8AC3E}">
        <p14:creationId xmlns:p14="http://schemas.microsoft.com/office/powerpoint/2010/main" val="2159228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8A4AF-A712-870F-C065-6A7D27FB4679}"/>
              </a:ext>
            </a:extLst>
          </p:cNvPr>
          <p:cNvSpPr>
            <a:spLocks noGrp="1"/>
          </p:cNvSpPr>
          <p:nvPr>
            <p:ph type="title"/>
          </p:nvPr>
        </p:nvSpPr>
        <p:spPr>
          <a:xfrm>
            <a:off x="379141" y="996849"/>
            <a:ext cx="8229600" cy="382588"/>
          </a:xfrm>
        </p:spPr>
        <p:txBody>
          <a:bodyPr/>
          <a:lstStyle/>
          <a:p>
            <a:r>
              <a:rPr lang="en-GB" dirty="0">
                <a:ea typeface="ＭＳ Ｐゴシック"/>
              </a:rPr>
              <a:t>How are these interdependencies evolving</a:t>
            </a:r>
            <a:endParaRPr lang="en-US" dirty="0"/>
          </a:p>
        </p:txBody>
      </p:sp>
      <p:sp>
        <p:nvSpPr>
          <p:cNvPr id="3" name="Content Placeholder 2">
            <a:extLst>
              <a:ext uri="{FF2B5EF4-FFF2-40B4-BE49-F238E27FC236}">
                <a16:creationId xmlns:a16="http://schemas.microsoft.com/office/drawing/2014/main" id="{D9E9ECCF-E43B-A961-7D21-A61ED2C4201A}"/>
              </a:ext>
            </a:extLst>
          </p:cNvPr>
          <p:cNvSpPr>
            <a:spLocks noGrp="1"/>
          </p:cNvSpPr>
          <p:nvPr>
            <p:ph sz="quarter" idx="10"/>
          </p:nvPr>
        </p:nvSpPr>
        <p:spPr/>
        <p:txBody>
          <a:bodyPr/>
          <a:lstStyle/>
          <a:p>
            <a:pPr lvl="1" algn="just"/>
            <a:r>
              <a:rPr lang="en-GB" dirty="0"/>
              <a:t>Another notable change is the increased emphasis on sustainability and environmental considerations in construction. </a:t>
            </a:r>
          </a:p>
          <a:p>
            <a:pPr lvl="1" algn="just"/>
            <a:r>
              <a:rPr lang="en-GB" dirty="0"/>
              <a:t>Trades now need to work together to incorporate green building practices, renewable energy systems and efficient material usage. </a:t>
            </a:r>
          </a:p>
          <a:p>
            <a:pPr lvl="1" algn="just"/>
            <a:r>
              <a:rPr lang="en-GB" dirty="0"/>
              <a:t>This shift has led to new roles and trades emerging, such as energy consultants, sustainable design specialists and renewable energy installers. </a:t>
            </a:r>
          </a:p>
          <a:p>
            <a:pPr lvl="1" algn="just"/>
            <a:r>
              <a:rPr lang="en-GB" dirty="0"/>
              <a:t>Additionally, changes in regulations and standards have influenced the interactions between trades in the construction industry. </a:t>
            </a:r>
          </a:p>
          <a:p>
            <a:endParaRPr lang="en-US" dirty="0"/>
          </a:p>
        </p:txBody>
      </p:sp>
    </p:spTree>
    <p:extLst>
      <p:ext uri="{BB962C8B-B14F-4D97-AF65-F5344CB8AC3E}">
        <p14:creationId xmlns:p14="http://schemas.microsoft.com/office/powerpoint/2010/main" val="2335374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37560-7CC0-4A34-9DCE-AC223B7E8D86}"/>
              </a:ext>
            </a:extLst>
          </p:cNvPr>
          <p:cNvSpPr>
            <a:spLocks noGrp="1"/>
          </p:cNvSpPr>
          <p:nvPr>
            <p:ph type="title"/>
          </p:nvPr>
        </p:nvSpPr>
        <p:spPr/>
        <p:txBody>
          <a:bodyPr/>
          <a:lstStyle/>
          <a:p>
            <a:r>
              <a:rPr lang="en-GB" dirty="0"/>
              <a:t>How are these interdependencies evolving</a:t>
            </a:r>
          </a:p>
        </p:txBody>
      </p:sp>
      <p:sp>
        <p:nvSpPr>
          <p:cNvPr id="3" name="Content Placeholder 2">
            <a:extLst>
              <a:ext uri="{FF2B5EF4-FFF2-40B4-BE49-F238E27FC236}">
                <a16:creationId xmlns:a16="http://schemas.microsoft.com/office/drawing/2014/main" id="{5DDC2C46-13D1-45D4-9D6C-E124FBA963E1}"/>
              </a:ext>
            </a:extLst>
          </p:cNvPr>
          <p:cNvSpPr>
            <a:spLocks noGrp="1"/>
          </p:cNvSpPr>
          <p:nvPr>
            <p:ph sz="quarter" idx="10"/>
          </p:nvPr>
        </p:nvSpPr>
        <p:spPr/>
        <p:txBody>
          <a:bodyPr/>
          <a:lstStyle/>
          <a:p>
            <a:pPr lvl="1" algn="just"/>
            <a:r>
              <a:rPr lang="en-GB" dirty="0"/>
              <a:t>Regulatory requirements for health and safety, building regulations , and quality standards necessitate closer collaboration between trades to ensure compliance. </a:t>
            </a:r>
          </a:p>
          <a:p>
            <a:pPr lvl="1" algn="just"/>
            <a:r>
              <a:rPr lang="en-GB" dirty="0"/>
              <a:t>This may involve sharing information, coordinating work schedules, and conducting joint inspections to meet regulatory requirements.</a:t>
            </a:r>
          </a:p>
          <a:p>
            <a:pPr lvl="1" algn="just"/>
            <a:r>
              <a:rPr lang="en-GB" dirty="0"/>
              <a:t>Technological advancements, sustainability considerations, and changing regulations have all contributed to these changes, emphasising the importance of coordination, communication, and shared responsibilities among trades in the construction process.</a:t>
            </a:r>
          </a:p>
        </p:txBody>
      </p:sp>
    </p:spTree>
    <p:extLst>
      <p:ext uri="{BB962C8B-B14F-4D97-AF65-F5344CB8AC3E}">
        <p14:creationId xmlns:p14="http://schemas.microsoft.com/office/powerpoint/2010/main" val="691240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751B5-384D-4A8A-A058-33A56BE81B12}"/>
              </a:ext>
            </a:extLst>
          </p:cNvPr>
          <p:cNvSpPr>
            <a:spLocks noGrp="1"/>
          </p:cNvSpPr>
          <p:nvPr>
            <p:ph type="title"/>
          </p:nvPr>
        </p:nvSpPr>
        <p:spPr/>
        <p:txBody>
          <a:bodyPr/>
          <a:lstStyle/>
          <a:p>
            <a:r>
              <a:rPr lang="en-GB" dirty="0"/>
              <a:t>Benefits of effectively managing interdependencies </a:t>
            </a:r>
          </a:p>
        </p:txBody>
      </p:sp>
      <p:sp>
        <p:nvSpPr>
          <p:cNvPr id="3" name="Content Placeholder 2">
            <a:extLst>
              <a:ext uri="{FF2B5EF4-FFF2-40B4-BE49-F238E27FC236}">
                <a16:creationId xmlns:a16="http://schemas.microsoft.com/office/drawing/2014/main" id="{4AE05CDE-DB75-4CEB-AFD4-9DA2E38D172C}"/>
              </a:ext>
            </a:extLst>
          </p:cNvPr>
          <p:cNvSpPr>
            <a:spLocks noGrp="1"/>
          </p:cNvSpPr>
          <p:nvPr>
            <p:ph sz="quarter" idx="10"/>
          </p:nvPr>
        </p:nvSpPr>
        <p:spPr/>
        <p:txBody>
          <a:bodyPr/>
          <a:lstStyle/>
          <a:p>
            <a:pPr lvl="1"/>
            <a:r>
              <a:rPr lang="en-GB" dirty="0"/>
              <a:t>Increased efficiency and productivity.</a:t>
            </a:r>
          </a:p>
          <a:p>
            <a:pPr lvl="1"/>
            <a:r>
              <a:rPr lang="en-GB" dirty="0"/>
              <a:t>Reduced risk of delays and cost overruns.</a:t>
            </a:r>
          </a:p>
          <a:p>
            <a:pPr lvl="1"/>
            <a:r>
              <a:rPr lang="en-GB" dirty="0"/>
              <a:t>Improved quality of work.</a:t>
            </a:r>
          </a:p>
          <a:p>
            <a:pPr lvl="1"/>
            <a:r>
              <a:rPr lang="en-GB" dirty="0"/>
              <a:t>Increased safety.</a:t>
            </a:r>
          </a:p>
          <a:p>
            <a:pPr lvl="1"/>
            <a:r>
              <a:rPr lang="en-GB" dirty="0"/>
              <a:t>Improved customer satisfaction.</a:t>
            </a:r>
          </a:p>
          <a:p>
            <a:pPr marL="0" lvl="1" indent="0">
              <a:buNone/>
            </a:pPr>
            <a:r>
              <a:rPr lang="en-GB" dirty="0"/>
              <a:t>Interdependencies can be both positive and negative. They can lead to increased efficiency and productivity, as trades can work together to complete tasks more quickly and effectively. </a:t>
            </a:r>
          </a:p>
          <a:p>
            <a:pPr marL="0" lvl="1" indent="0">
              <a:buNone/>
            </a:pPr>
            <a:r>
              <a:rPr lang="en-GB" dirty="0"/>
              <a:t>For example: Bricklayers need a solid foundation to build on, so they rely on groundworks to provide this.</a:t>
            </a:r>
          </a:p>
        </p:txBody>
      </p:sp>
    </p:spTree>
    <p:extLst>
      <p:ext uri="{BB962C8B-B14F-4D97-AF65-F5344CB8AC3E}">
        <p14:creationId xmlns:p14="http://schemas.microsoft.com/office/powerpoint/2010/main" val="724700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EB7D8-BBD8-C9EF-67AC-160C85FF13F7}"/>
              </a:ext>
            </a:extLst>
          </p:cNvPr>
          <p:cNvSpPr>
            <a:spLocks noGrp="1"/>
          </p:cNvSpPr>
          <p:nvPr>
            <p:ph type="title"/>
          </p:nvPr>
        </p:nvSpPr>
        <p:spPr/>
        <p:txBody>
          <a:bodyPr/>
          <a:lstStyle/>
          <a:p>
            <a:r>
              <a:rPr lang="en-GB" dirty="0">
                <a:ea typeface="ＭＳ Ｐゴシック"/>
              </a:rPr>
              <a:t>Challenges of effectively managing interdependencies </a:t>
            </a:r>
            <a:r>
              <a:rPr lang="en-US" dirty="0">
                <a:ea typeface="ＭＳ Ｐゴシック"/>
              </a:rPr>
              <a:t> </a:t>
            </a:r>
            <a:endParaRPr lang="en-US" dirty="0"/>
          </a:p>
        </p:txBody>
      </p:sp>
      <p:sp>
        <p:nvSpPr>
          <p:cNvPr id="3" name="Content Placeholder 2">
            <a:extLst>
              <a:ext uri="{FF2B5EF4-FFF2-40B4-BE49-F238E27FC236}">
                <a16:creationId xmlns:a16="http://schemas.microsoft.com/office/drawing/2014/main" id="{07DE48BF-8355-219B-FBA2-DD93CB813728}"/>
              </a:ext>
            </a:extLst>
          </p:cNvPr>
          <p:cNvSpPr>
            <a:spLocks noGrp="1"/>
          </p:cNvSpPr>
          <p:nvPr>
            <p:ph sz="quarter" idx="10"/>
          </p:nvPr>
        </p:nvSpPr>
        <p:spPr/>
        <p:txBody>
          <a:bodyPr/>
          <a:lstStyle/>
          <a:p>
            <a:pPr lvl="1"/>
            <a:r>
              <a:rPr lang="en-GB" dirty="0"/>
              <a:t>Lack of communication and coordination between trades.</a:t>
            </a:r>
          </a:p>
          <a:p>
            <a:pPr lvl="1"/>
            <a:r>
              <a:rPr lang="en-GB" dirty="0"/>
              <a:t>Different working practices and standards between trades.</a:t>
            </a:r>
          </a:p>
          <a:p>
            <a:pPr lvl="1"/>
            <a:r>
              <a:rPr lang="en-GB" dirty="0"/>
              <a:t>Lack of trust between trades.</a:t>
            </a:r>
          </a:p>
          <a:p>
            <a:pPr lvl="1"/>
            <a:r>
              <a:rPr lang="en-GB" dirty="0"/>
              <a:t>Changing requirements from clients.</a:t>
            </a:r>
          </a:p>
          <a:p>
            <a:pPr lvl="1"/>
            <a:r>
              <a:rPr lang="en-GB" dirty="0"/>
              <a:t>Unseen circumstances.</a:t>
            </a:r>
          </a:p>
          <a:p>
            <a:pPr marL="0" lvl="1" indent="0" algn="just">
              <a:buNone/>
            </a:pPr>
            <a:r>
              <a:rPr lang="en-GB" dirty="0"/>
              <a:t>Interdependencies can also lead to delays and cost overruns, as problems with one trade can impact the work of other trades. </a:t>
            </a:r>
          </a:p>
          <a:p>
            <a:pPr marL="0" lvl="1" indent="0" algn="just">
              <a:buNone/>
            </a:pPr>
            <a:r>
              <a:rPr lang="en-GB" dirty="0"/>
              <a:t>For example, if a bricklayer makes a mistake, it can delay the work of the carpenter, who may have to wait for the bricks to be repaired or replaced.</a:t>
            </a:r>
            <a:endParaRPr lang="en-US" dirty="0"/>
          </a:p>
        </p:txBody>
      </p:sp>
    </p:spTree>
    <p:extLst>
      <p:ext uri="{BB962C8B-B14F-4D97-AF65-F5344CB8AC3E}">
        <p14:creationId xmlns:p14="http://schemas.microsoft.com/office/powerpoint/2010/main" val="2717643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417FB-0D10-2FA6-6A5D-AC67E5CC9B55}"/>
              </a:ext>
            </a:extLst>
          </p:cNvPr>
          <p:cNvSpPr>
            <a:spLocks noGrp="1"/>
          </p:cNvSpPr>
          <p:nvPr>
            <p:ph type="title"/>
          </p:nvPr>
        </p:nvSpPr>
        <p:spPr/>
        <p:txBody>
          <a:bodyPr/>
          <a:lstStyle/>
          <a:p>
            <a:r>
              <a:rPr lang="en-US" dirty="0">
                <a:ea typeface="ＭＳ Ｐゴシック"/>
              </a:rPr>
              <a:t>Examples of trade interdependencies</a:t>
            </a:r>
            <a:endParaRPr lang="en-US" dirty="0"/>
          </a:p>
        </p:txBody>
      </p:sp>
      <p:sp>
        <p:nvSpPr>
          <p:cNvPr id="3" name="Content Placeholder 2">
            <a:extLst>
              <a:ext uri="{FF2B5EF4-FFF2-40B4-BE49-F238E27FC236}">
                <a16:creationId xmlns:a16="http://schemas.microsoft.com/office/drawing/2014/main" id="{DC080FDB-BA48-90D7-4587-7DEFB264F3EC}"/>
              </a:ext>
            </a:extLst>
          </p:cNvPr>
          <p:cNvSpPr>
            <a:spLocks noGrp="1"/>
          </p:cNvSpPr>
          <p:nvPr>
            <p:ph sz="quarter" idx="10"/>
          </p:nvPr>
        </p:nvSpPr>
        <p:spPr/>
        <p:txBody>
          <a:bodyPr/>
          <a:lstStyle/>
          <a:p>
            <a:r>
              <a:rPr lang="en-GB" dirty="0"/>
              <a:t>Some examples of interdependencies in UK construction trades:</a:t>
            </a:r>
          </a:p>
          <a:p>
            <a:pPr lvl="1"/>
            <a:r>
              <a:rPr lang="en-GB" dirty="0"/>
              <a:t>Electricians need to work with plumbers to install electrical wiring and fixtures in bathrooms and kitchens.</a:t>
            </a:r>
          </a:p>
          <a:p>
            <a:pPr lvl="1"/>
            <a:r>
              <a:rPr lang="en-GB" dirty="0"/>
              <a:t>Carpenters need to work with bricklayers to build the structure for walls and roofs.</a:t>
            </a:r>
          </a:p>
          <a:p>
            <a:pPr lvl="1"/>
            <a:r>
              <a:rPr lang="en-GB" dirty="0"/>
              <a:t>Steel fixers need to work with slingers and crane operators to ensure their work is carried out safely and quickly.</a:t>
            </a:r>
          </a:p>
          <a:p>
            <a:pPr lvl="1"/>
            <a:r>
              <a:rPr lang="en-GB" dirty="0"/>
              <a:t>Concreters need to work with steel fixers to reinforce concrete structures.</a:t>
            </a:r>
          </a:p>
          <a:p>
            <a:pPr lvl="1"/>
            <a:r>
              <a:rPr lang="en-GB" dirty="0"/>
              <a:t>Plasterers need to work with painters to finish the interior of a building.</a:t>
            </a:r>
          </a:p>
        </p:txBody>
      </p:sp>
    </p:spTree>
    <p:extLst>
      <p:ext uri="{BB962C8B-B14F-4D97-AF65-F5344CB8AC3E}">
        <p14:creationId xmlns:p14="http://schemas.microsoft.com/office/powerpoint/2010/main" val="31294895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 ds:uri="http://www.w3.org/XML/1998/namespace"/>
    <ds:schemaRef ds:uri="http://purl.org/dc/dcmitype/"/>
    <ds:schemaRef ds:uri="http://purl.org/dc/elements/1.1/"/>
    <ds:schemaRef ds:uri="1c5831b9-66da-4f16-a409-834213ecdb8e"/>
    <ds:schemaRef ds:uri="http://schemas.openxmlformats.org/package/2006/metadata/core-properties"/>
    <ds:schemaRef ds:uri="http://schemas.microsoft.com/office/2006/documentManagement/types"/>
    <ds:schemaRef ds:uri="418e8c98-519b-4e3e-a77f-7ee33016068f"/>
    <ds:schemaRef ds:uri="7d91badd-8922-4db1-9652-4fbca8a6b7df"/>
    <ds:schemaRef ds:uri="http://purl.org/dc/term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2235</Words>
  <Application>Microsoft Office PowerPoint</Application>
  <PresentationFormat>On-screen Show (4:3)</PresentationFormat>
  <Paragraphs>133</Paragraphs>
  <Slides>15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Lucida Grande</vt:lpstr>
      <vt:lpstr>Times New Roman</vt:lpstr>
      <vt:lpstr>Default Design</vt:lpstr>
      <vt:lpstr>PowerPoint 7: Our interdependencies between the construction trades </vt:lpstr>
      <vt:lpstr>Aim: Explore the interdependencies in construction trades </vt:lpstr>
      <vt:lpstr>What are interdependencies? </vt:lpstr>
      <vt:lpstr>How are these interdependencies evolving </vt:lpstr>
      <vt:lpstr>How are these interdependencies evolving</vt:lpstr>
      <vt:lpstr>How are these interdependencies evolving</vt:lpstr>
      <vt:lpstr>Benefits of effectively managing interdependencies </vt:lpstr>
      <vt:lpstr>Challenges of effectively managing interdependencies  </vt:lpstr>
      <vt:lpstr>Examples of trade interdependencies</vt:lpstr>
      <vt:lpstr>What is first fix? </vt:lpstr>
      <vt:lpstr>Potential issues with first fix </vt:lpstr>
      <vt:lpstr>What is second fix </vt:lpstr>
      <vt:lpstr>Potential second fix issues </vt:lpstr>
      <vt:lpstr>Mitigating potential first/second fix issues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Sakshi JC</cp:lastModifiedBy>
  <cp:revision>22</cp:revision>
  <dcterms:created xsi:type="dcterms:W3CDTF">2013-05-28T00:38:54Z</dcterms:created>
  <dcterms:modified xsi:type="dcterms:W3CDTF">2023-07-26T12:42:02Z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