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33" r:id="rId6"/>
    <p:sldId id="334" r:id="rId7"/>
    <p:sldId id="344" r:id="rId8"/>
    <p:sldId id="335" r:id="rId9"/>
    <p:sldId id="336" r:id="rId10"/>
    <p:sldId id="347" r:id="rId11"/>
    <p:sldId id="352" r:id="rId12"/>
    <p:sldId id="338" r:id="rId13"/>
    <p:sldId id="337" r:id="rId14"/>
    <p:sldId id="339" r:id="rId15"/>
    <p:sldId id="348" r:id="rId16"/>
    <p:sldId id="343" r:id="rId17"/>
    <p:sldId id="350" r:id="rId18"/>
    <p:sldId id="351" r:id="rId19"/>
    <p:sldId id="353" r:id="rId20"/>
    <p:sldId id="342" r:id="rId21"/>
    <p:sldId id="340" r:id="rId22"/>
    <p:sldId id="349" r:id="rId23"/>
    <p:sldId id="341"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64CCCD-9D83-4DCB-9902-D89DE2342E15}" v="1" dt="2023-07-26T14:00:09.1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2324" autoAdjust="0"/>
  </p:normalViewPr>
  <p:slideViewPr>
    <p:cSldViewPr showGuides="1">
      <p:cViewPr>
        <p:scale>
          <a:sx n="55" d="100"/>
          <a:sy n="55" d="100"/>
        </p:scale>
        <p:origin x="896" y="3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a:ea typeface="ＭＳ Ｐゴシック"/>
                <a:cs typeface="Arial"/>
              </a:rPr>
              <a:t>Discuss the financial and environmental impact of sending waste to landfill. </a:t>
            </a:r>
          </a:p>
          <a:p>
            <a:endParaRPr lang="en-GB"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521254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different waste streams</a:t>
            </a:r>
          </a:p>
          <a:p>
            <a:r>
              <a:rPr lang="en-GB" dirty="0"/>
              <a:t>Discuss inert waste and what it means,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730475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a:ea typeface="ＭＳ Ｐゴシック"/>
                <a:cs typeface="Calibri"/>
              </a:rPr>
              <a:t>Discuss the value of certain waste streams such as copper and how they hold value, and also discuss the  public register of scrap metal dealers in Wales</a:t>
            </a:r>
          </a:p>
          <a:p>
            <a:r>
              <a:rPr lang="en-US" dirty="0">
                <a:latin typeface="Calibri"/>
                <a:ea typeface="ＭＳ Ｐゴシック"/>
                <a:cs typeface="Calibri"/>
              </a:rPr>
              <a:t>Discuss the importance of recycling</a:t>
            </a:r>
          </a:p>
          <a:p>
            <a:r>
              <a:rPr lang="en-US" dirty="0">
                <a:latin typeface="Calibri"/>
                <a:ea typeface="ＭＳ Ｐゴシック"/>
                <a:cs typeface="Calibri"/>
              </a:rPr>
              <a:t>Remind learners that metal based and plastic based materials are finite </a:t>
            </a:r>
          </a:p>
        </p:txBody>
      </p:sp>
      <p:sp>
        <p:nvSpPr>
          <p:cNvPr id="4" name="Slide Number Placeholder 3"/>
          <p:cNvSpPr>
            <a:spLocks noGrp="1"/>
          </p:cNvSpPr>
          <p:nvPr>
            <p:ph type="sldNum" sz="quarter" idx="5"/>
          </p:nvPr>
        </p:nvSpPr>
        <p:spPr/>
        <p:txBody>
          <a:bodyPr/>
          <a:lstStyle/>
          <a:p>
            <a:fld id="{1D847933-502B-D146-9428-3DDD196AD935}" type="slidenum">
              <a:rPr lang="en-GB"/>
              <a:pPr/>
              <a:t>6</a:t>
            </a:fld>
            <a:endParaRPr lang="en-GB"/>
          </a:p>
        </p:txBody>
      </p:sp>
    </p:spTree>
    <p:extLst>
      <p:ext uri="{BB962C8B-B14F-4D97-AF65-F5344CB8AC3E}">
        <p14:creationId xmlns:p14="http://schemas.microsoft.com/office/powerpoint/2010/main" val="2987329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Arial"/>
                <a:ea typeface="ＭＳ Ｐゴシック"/>
                <a:cs typeface="Arial"/>
              </a:rPr>
              <a:t>All waste which leaves site and transfers to another party (e.g. waste carrier) must be accompanied by documentation which acts as a record of the waste movement.</a:t>
            </a:r>
            <a:endParaRPr lang="en-US" dirty="0"/>
          </a:p>
          <a:p>
            <a:r>
              <a:rPr lang="en-GB" dirty="0">
                <a:latin typeface="Arial"/>
                <a:ea typeface="ＭＳ Ｐゴシック"/>
                <a:cs typeface="Arial"/>
              </a:rPr>
              <a:t>For Non-Hazardous waste, a waste transfer note must accompany each movement. </a:t>
            </a:r>
            <a:endParaRPr lang="en-GB" dirty="0">
              <a:cs typeface="Arial"/>
            </a:endParaRPr>
          </a:p>
          <a:p>
            <a:r>
              <a:rPr lang="en-GB" dirty="0">
                <a:latin typeface="Arial"/>
                <a:ea typeface="ＭＳ Ｐゴシック"/>
                <a:cs typeface="Arial"/>
              </a:rPr>
              <a:t>For Hazardous waste, a hazardous/special waste consignment note must accompany each movement. Waste transfer notes must be kept for 2 years and consignment notes for 3 years, and they must be available to the regulator upon request.</a:t>
            </a:r>
            <a:endParaRPr lang="en-GB"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4267555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ea typeface="ＭＳ Ｐゴシック"/>
                <a:cs typeface="Arial"/>
              </a:rPr>
              <a:t>. </a:t>
            </a:r>
            <a:endParaRPr lang="en-US" dirty="0">
              <a:latin typeface="Arial"/>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a:pPr/>
              <a:t>10</a:t>
            </a:fld>
            <a:endParaRPr lang="en-GB"/>
          </a:p>
        </p:txBody>
      </p:sp>
    </p:spTree>
    <p:extLst>
      <p:ext uri="{BB962C8B-B14F-4D97-AF65-F5344CB8AC3E}">
        <p14:creationId xmlns:p14="http://schemas.microsoft.com/office/powerpoint/2010/main" val="2896522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The protocol provides guidance on how to achieve these goals, including:</a:t>
            </a:r>
          </a:p>
          <a:p>
            <a:r>
              <a:rPr lang="en-GB" sz="1200" b="1" i="0" kern="1200" dirty="0">
                <a:solidFill>
                  <a:schemeClr val="tx1"/>
                </a:solidFill>
                <a:effectLst/>
                <a:latin typeface="Arial" charset="0"/>
                <a:ea typeface="ＭＳ Ｐゴシック" charset="-128"/>
                <a:cs typeface="ＭＳ Ｐゴシック" charset="-128"/>
              </a:rPr>
              <a:t>Planning and design: </a:t>
            </a:r>
            <a:r>
              <a:rPr lang="en-GB" sz="1200" b="0" i="0" kern="1200" dirty="0">
                <a:solidFill>
                  <a:schemeClr val="tx1"/>
                </a:solidFill>
                <a:effectLst/>
                <a:latin typeface="Arial" charset="0"/>
                <a:ea typeface="ＭＳ Ｐゴシック" charset="-128"/>
                <a:cs typeface="ＭＳ Ｐゴシック" charset="-128"/>
              </a:rPr>
              <a:t>The WRAP Protocol recommends that construction projects be designed with waste reduction in mind. This can be done by using materials that are easily recycled or reused, and by designing buildings that are easy to demolish and deconstruct.</a:t>
            </a:r>
          </a:p>
          <a:p>
            <a:r>
              <a:rPr lang="en-GB" sz="1200" b="1" i="0" kern="1200" dirty="0">
                <a:solidFill>
                  <a:schemeClr val="tx1"/>
                </a:solidFill>
                <a:effectLst/>
                <a:latin typeface="Arial" charset="0"/>
                <a:ea typeface="ＭＳ Ｐゴシック" charset="-128"/>
                <a:cs typeface="ＭＳ Ｐゴシック" charset="-128"/>
              </a:rPr>
              <a:t>Construction: </a:t>
            </a:r>
            <a:r>
              <a:rPr lang="en-GB" sz="1200" b="0" i="0" kern="1200" dirty="0">
                <a:solidFill>
                  <a:schemeClr val="tx1"/>
                </a:solidFill>
                <a:effectLst/>
                <a:latin typeface="Arial" charset="0"/>
                <a:ea typeface="ＭＳ Ｐゴシック" charset="-128"/>
                <a:cs typeface="ＭＳ Ｐゴシック" charset="-128"/>
              </a:rPr>
              <a:t>The WRAP Protocol recommends that construction projects be managed in a way that minimizes waste. This can be done by segregating waste at the source, and by using waste minimization techniques such as lean construction.</a:t>
            </a:r>
          </a:p>
          <a:p>
            <a:r>
              <a:rPr lang="en-GB" sz="1200" b="1" i="0" kern="1200" dirty="0">
                <a:solidFill>
                  <a:schemeClr val="tx1"/>
                </a:solidFill>
                <a:effectLst/>
                <a:latin typeface="Arial" charset="0"/>
                <a:ea typeface="ＭＳ Ｐゴシック" charset="-128"/>
                <a:cs typeface="ＭＳ Ｐゴシック" charset="-128"/>
              </a:rPr>
              <a:t>Demolition: </a:t>
            </a:r>
            <a:r>
              <a:rPr lang="en-GB" sz="1200" b="0" i="0" kern="1200" dirty="0">
                <a:solidFill>
                  <a:schemeClr val="tx1"/>
                </a:solidFill>
                <a:effectLst/>
                <a:latin typeface="Arial" charset="0"/>
                <a:ea typeface="ＭＳ Ｐゴシック" charset="-128"/>
                <a:cs typeface="ＭＳ Ｐゴシック" charset="-128"/>
              </a:rPr>
              <a:t>The WRAP Protocol recommends that demolition projects be managed in a way that maximizes the recycling and reuse of materials. This can be done by using a controlled demolition method, and by separating materials for recycling and reuse.</a:t>
            </a:r>
          </a:p>
          <a:p>
            <a:r>
              <a:rPr lang="en-GB" sz="1200" b="1" i="0" kern="1200" dirty="0">
                <a:solidFill>
                  <a:schemeClr val="tx1"/>
                </a:solidFill>
                <a:effectLst/>
                <a:latin typeface="Arial" charset="0"/>
                <a:ea typeface="ＭＳ Ｐゴシック" charset="-128"/>
                <a:cs typeface="ＭＳ Ｐゴシック" charset="-128"/>
              </a:rPr>
              <a:t>Disposal: </a:t>
            </a:r>
            <a:r>
              <a:rPr lang="en-GB" sz="1200" b="0" i="0" kern="1200" dirty="0">
                <a:solidFill>
                  <a:schemeClr val="tx1"/>
                </a:solidFill>
                <a:effectLst/>
                <a:latin typeface="Arial" charset="0"/>
                <a:ea typeface="ＭＳ Ｐゴシック" charset="-128"/>
                <a:cs typeface="ＭＳ Ｐゴシック" charset="-128"/>
              </a:rPr>
              <a:t>The WRAP Protocol recommends that construction waste be disposed of in a safe and environmentally responsible manner. This can be done by recycling, reusing, or composting materials whenever possible, and by sending hazardous waste to a licensed disposal facility.</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0165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Key Features of the EPA 1990 </a:t>
            </a:r>
          </a:p>
          <a:p>
            <a:endParaRPr lang="en-GB" dirty="0"/>
          </a:p>
          <a:p>
            <a:r>
              <a:rPr lang="en-GB" sz="1200" b="1" i="0" kern="1200" dirty="0">
                <a:solidFill>
                  <a:schemeClr val="tx1"/>
                </a:solidFill>
                <a:effectLst/>
                <a:latin typeface="Arial" charset="0"/>
                <a:ea typeface="ＭＳ Ｐゴシック" charset="-128"/>
                <a:cs typeface="ＭＳ Ｐゴシック" charset="-128"/>
              </a:rPr>
              <a:t>Duty of Care: </a:t>
            </a:r>
            <a:r>
              <a:rPr lang="en-GB" sz="1200" b="0" i="0" kern="1200" dirty="0">
                <a:solidFill>
                  <a:schemeClr val="tx1"/>
                </a:solidFill>
                <a:effectLst/>
                <a:latin typeface="Arial" charset="0"/>
                <a:ea typeface="ＭＳ Ｐゴシック" charset="-128"/>
                <a:cs typeface="ＭＳ Ｐゴシック" charset="-128"/>
              </a:rPr>
              <a:t>The EPA imposes a duty of care on individuals and businesses to properly manage and dispose of waste. This means that construction companies have a legal obligation to ensure that waste generated from their activities is handled, transported, and disposed of in a responsible and compliant manner.</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Waste Management Licensing: </a:t>
            </a:r>
            <a:r>
              <a:rPr lang="en-GB" sz="1200" b="0" i="0" kern="1200" dirty="0">
                <a:solidFill>
                  <a:schemeClr val="tx1"/>
                </a:solidFill>
                <a:effectLst/>
                <a:latin typeface="Arial" charset="0"/>
                <a:ea typeface="ＭＳ Ｐゴシック" charset="-128"/>
                <a:cs typeface="ＭＳ Ｐゴシック" charset="-128"/>
              </a:rPr>
              <a:t>The EPA requires waste management facilities, such as landfill sites and waste treatment plants, to obtain an appropriate license from the environmental regulator, typically the Environment Agency. Construction companies need to ensure that they use licensed waste management facilities when disposing of waste to comply with this requirement.</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Environmental Permits: </a:t>
            </a:r>
            <a:r>
              <a:rPr lang="en-GB" sz="1200" b="0" i="0" kern="1200" dirty="0">
                <a:solidFill>
                  <a:schemeClr val="tx1"/>
                </a:solidFill>
                <a:effectLst/>
                <a:latin typeface="Arial" charset="0"/>
                <a:ea typeface="ＭＳ Ｐゴシック" charset="-128"/>
                <a:cs typeface="ＭＳ Ｐゴシック" charset="-128"/>
              </a:rPr>
              <a:t>The EPA establishes a permitting system for activities that have the potential to cause significant environmental impact. Construction projects involving activities such as waste incineration, landfill operations, and hazardous waste treatment may require an environmental permit. These permits outline specific conditions and requirements to ensure proper environmental management.</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Duty to Prevent Pollution</a:t>
            </a:r>
            <a:r>
              <a:rPr lang="en-GB" sz="1200" b="0" i="0" kern="1200" dirty="0">
                <a:solidFill>
                  <a:schemeClr val="tx1"/>
                </a:solidFill>
                <a:effectLst/>
                <a:latin typeface="Arial" charset="0"/>
                <a:ea typeface="ＭＳ Ｐゴシック" charset="-128"/>
                <a:cs typeface="ＭＳ Ｐゴシック" charset="-128"/>
              </a:rPr>
              <a:t>: The EPA places a duty on individuals and businesses to take all reasonable measures to prevent pollution and minimize environmental harm. This duty applies to activities within the construction industry, such as preventing the release of pollutants into watercourses, air emissions control, and minimizing soil contamination.</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Contaminated Land: </a:t>
            </a:r>
            <a:r>
              <a:rPr lang="en-GB" sz="1200" b="0" i="0" kern="1200" dirty="0">
                <a:solidFill>
                  <a:schemeClr val="tx1"/>
                </a:solidFill>
                <a:effectLst/>
                <a:latin typeface="Arial" charset="0"/>
                <a:ea typeface="ＭＳ Ｐゴシック" charset="-128"/>
                <a:cs typeface="ＭＳ Ｐゴシック" charset="-128"/>
              </a:rPr>
              <a:t>The EPA includes provisions for the identification, assessment, and remediation of contaminated land. Construction projects involving brownfield sites or activities that may potentially result in soil contamination must comply with the relevant provisions to ensure proper assessment and remediation of contaminated land.</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Enforcement and Penalties: </a:t>
            </a:r>
            <a:r>
              <a:rPr lang="en-GB" sz="1200" b="0" i="0" kern="1200" dirty="0">
                <a:solidFill>
                  <a:schemeClr val="tx1"/>
                </a:solidFill>
                <a:effectLst/>
                <a:latin typeface="Arial" charset="0"/>
                <a:ea typeface="ＭＳ Ｐゴシック" charset="-128"/>
                <a:cs typeface="ＭＳ Ｐゴシック" charset="-128"/>
              </a:rPr>
              <a:t>The EPA grants regulatory authorities, such as the Environment Agency, the power to enforce compliance with environmental regulations. Authorities have the authority to inspect construction sites, issue enforcement notices, and impose penalties for non-compliance, including fines and prosecutions.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660745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defTabSz="914400" rtl="0" eaLnBrk="1" fontAlgn="base" latinLnBrk="0" hangingPunct="1">
              <a:lnSpc>
                <a:spcPct val="100000"/>
              </a:lnSpc>
              <a:spcBef>
                <a:spcPts val="600"/>
              </a:spcBef>
              <a:spcAft>
                <a:spcPct val="0"/>
              </a:spcAft>
              <a:buClrTx/>
              <a:buSzTx/>
              <a:buFontTx/>
              <a:buNone/>
              <a:tabLst/>
              <a:defRPr/>
            </a:pPr>
            <a:r>
              <a:rPr lang="en-US" sz="900" baseline="0" dirty="0"/>
              <a:t>Copyright © 2023. City and Guilds of London Institute. All rights reserved. </a:t>
            </a:r>
            <a:endParaRPr lang="en-US" sz="1200" dirty="0">
              <a:latin typeface="Times New Roman" pitchFamily="-105" charset="0"/>
            </a:endParaRPr>
          </a:p>
          <a:p>
            <a:pPr>
              <a:spcBef>
                <a:spcPts val="600"/>
              </a:spcBef>
            </a:pP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a:ea typeface="ＭＳ Ｐゴシック" pitchFamily="-105" charset="-128"/>
                <a:cs typeface="ＭＳ Ｐゴシック" pitchFamily="-105" charset="-128"/>
              </a:rPr>
              <a:t>PowerPoint 6: Effective waste management </a:t>
            </a:r>
            <a:r>
              <a:rPr lang="en-GB" sz="1800" kern="100">
                <a:effectLst/>
                <a:latin typeface="Calibri" panose="020F0502020204030204" pitchFamily="34" charset="0"/>
                <a:ea typeface="Calibri" panose="020F0502020204030204" pitchFamily="34" charset="0"/>
                <a:cs typeface="Times New Roman" panose="02020603050405020304" pitchFamily="18" charset="0"/>
              </a:rPr>
              <a:t>– </a:t>
            </a:r>
            <a:r>
              <a:rPr lang="en-GB">
                <a:ea typeface="ＭＳ Ｐゴシック" pitchFamily="-105" charset="-128"/>
                <a:cs typeface="ＭＳ Ｐゴシック" pitchFamily="-105" charset="-128"/>
              </a:rPr>
              <a:t>benefits and regulatory </a:t>
            </a:r>
            <a:r>
              <a:rPr lang="en-GB" dirty="0">
                <a:ea typeface="ＭＳ Ｐゴシック" pitchFamily="-105" charset="-128"/>
                <a:cs typeface="ＭＳ Ｐゴシック" pitchFamily="-105" charset="-128"/>
              </a:rPr>
              <a:t>r</a:t>
            </a:r>
            <a:r>
              <a:rPr lang="en-GB">
                <a:ea typeface="ＭＳ Ｐゴシック" pitchFamily="-105" charset="-128"/>
                <a:cs typeface="ＭＳ Ｐゴシック" pitchFamily="-105" charset="-128"/>
              </a:rPr>
              <a:t>equirements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65FFC-6C9E-4607-B7D5-B15AE6BC6289}"/>
              </a:ext>
            </a:extLst>
          </p:cNvPr>
          <p:cNvSpPr>
            <a:spLocks noGrp="1"/>
          </p:cNvSpPr>
          <p:nvPr>
            <p:ph type="title"/>
          </p:nvPr>
        </p:nvSpPr>
        <p:spPr/>
        <p:txBody>
          <a:bodyPr/>
          <a:lstStyle/>
          <a:p>
            <a:r>
              <a:rPr lang="en-GB" dirty="0"/>
              <a:t>Techniques for waste reduction on site </a:t>
            </a:r>
          </a:p>
        </p:txBody>
      </p:sp>
      <p:sp>
        <p:nvSpPr>
          <p:cNvPr id="3" name="Content Placeholder 2">
            <a:extLst>
              <a:ext uri="{FF2B5EF4-FFF2-40B4-BE49-F238E27FC236}">
                <a16:creationId xmlns:a16="http://schemas.microsoft.com/office/drawing/2014/main" id="{75384F3D-B28D-4AAC-BC36-F5A652DC16E7}"/>
              </a:ext>
            </a:extLst>
          </p:cNvPr>
          <p:cNvSpPr>
            <a:spLocks noGrp="1"/>
          </p:cNvSpPr>
          <p:nvPr>
            <p:ph sz="quarter" idx="10"/>
          </p:nvPr>
        </p:nvSpPr>
        <p:spPr/>
        <p:txBody>
          <a:bodyPr/>
          <a:lstStyle/>
          <a:p>
            <a:r>
              <a:rPr lang="en-GB" b="1" dirty="0"/>
              <a:t>Site activities</a:t>
            </a:r>
          </a:p>
          <a:p>
            <a:pPr marL="342900" indent="-342900">
              <a:buClr>
                <a:srgbClr val="0077E3"/>
              </a:buClr>
              <a:buFont typeface="Arial" panose="020B0604020202020204" pitchFamily="34" charset="0"/>
              <a:buChar char="•"/>
            </a:pPr>
            <a:r>
              <a:rPr lang="en-GB" dirty="0"/>
              <a:t>Make sure options for using recycled and reclaimed building materials that adhere to material specifications are taken into account.</a:t>
            </a:r>
          </a:p>
          <a:p>
            <a:pPr marL="342900" indent="-342900">
              <a:buClr>
                <a:srgbClr val="0077E3"/>
              </a:buClr>
              <a:buFont typeface="Arial" panose="020B0604020202020204" pitchFamily="34" charset="0"/>
              <a:buChar char="•"/>
            </a:pPr>
            <a:r>
              <a:rPr lang="en-GB" dirty="0"/>
              <a:t>To reduce the need for material transportation, recycle on site any suitable spoil, demolition waste and surplus building materials.</a:t>
            </a:r>
          </a:p>
          <a:p>
            <a:pPr marL="342900" indent="-342900">
              <a:buClr>
                <a:srgbClr val="0077E3"/>
              </a:buClr>
              <a:buFont typeface="Arial" panose="020B0604020202020204" pitchFamily="34" charset="0"/>
              <a:buChar char="•"/>
            </a:pPr>
            <a:r>
              <a:rPr lang="en-GB" dirty="0"/>
              <a:t>To minimise material losses and waste, keep the area clean.</a:t>
            </a:r>
          </a:p>
          <a:p>
            <a:r>
              <a:rPr lang="en-GB" b="1" dirty="0"/>
              <a:t>Training </a:t>
            </a:r>
          </a:p>
          <a:p>
            <a:r>
              <a:rPr lang="en-GB" dirty="0"/>
              <a:t>Increase awareness of good practises such as waste segregation as part of on-site health and safety orientation or training.</a:t>
            </a:r>
          </a:p>
        </p:txBody>
      </p:sp>
    </p:spTree>
    <p:extLst>
      <p:ext uri="{BB962C8B-B14F-4D97-AF65-F5344CB8AC3E}">
        <p14:creationId xmlns:p14="http://schemas.microsoft.com/office/powerpoint/2010/main" val="28018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3D504-8044-462C-9A5E-BC02C8FAAC91}"/>
              </a:ext>
            </a:extLst>
          </p:cNvPr>
          <p:cNvSpPr>
            <a:spLocks noGrp="1"/>
          </p:cNvSpPr>
          <p:nvPr>
            <p:ph type="title"/>
          </p:nvPr>
        </p:nvSpPr>
        <p:spPr/>
        <p:txBody>
          <a:bodyPr/>
          <a:lstStyle/>
          <a:p>
            <a:r>
              <a:rPr lang="en-GB" dirty="0"/>
              <a:t>The WRAP protocol </a:t>
            </a:r>
          </a:p>
        </p:txBody>
      </p:sp>
      <p:sp>
        <p:nvSpPr>
          <p:cNvPr id="3" name="Content Placeholder 2">
            <a:extLst>
              <a:ext uri="{FF2B5EF4-FFF2-40B4-BE49-F238E27FC236}">
                <a16:creationId xmlns:a16="http://schemas.microsoft.com/office/drawing/2014/main" id="{7509041E-28BC-4A32-A180-3C99092E630C}"/>
              </a:ext>
            </a:extLst>
          </p:cNvPr>
          <p:cNvSpPr>
            <a:spLocks noGrp="1"/>
          </p:cNvSpPr>
          <p:nvPr>
            <p:ph sz="quarter" idx="10"/>
          </p:nvPr>
        </p:nvSpPr>
        <p:spPr/>
        <p:txBody>
          <a:bodyPr/>
          <a:lstStyle/>
          <a:p>
            <a:pPr marL="342900" indent="-342900" algn="just">
              <a:buClr>
                <a:srgbClr val="0077E3"/>
              </a:buClr>
              <a:buFont typeface="Arial" panose="020B0604020202020204" pitchFamily="34" charset="0"/>
              <a:buChar char="•"/>
            </a:pPr>
            <a:r>
              <a:rPr lang="en-GB" dirty="0"/>
              <a:t>The WRAP Protocol is a set of guidelines for managing construction waste </a:t>
            </a:r>
          </a:p>
          <a:p>
            <a:pPr marL="342900" indent="-342900" algn="just">
              <a:buClr>
                <a:srgbClr val="0077E3"/>
              </a:buClr>
              <a:buFont typeface="Arial" panose="020B0604020202020204" pitchFamily="34" charset="0"/>
              <a:buChar char="•"/>
            </a:pPr>
            <a:r>
              <a:rPr lang="en-GB" dirty="0"/>
              <a:t>The WRAP Protocol covers all aspects of construction waste management, from planning and design to demolition and disposal. </a:t>
            </a:r>
          </a:p>
          <a:p>
            <a:pPr marL="342900" indent="-342900" algn="just">
              <a:buClr>
                <a:srgbClr val="0077E3"/>
              </a:buClr>
              <a:buFont typeface="Arial" panose="020B0604020202020204" pitchFamily="34" charset="0"/>
              <a:buChar char="•"/>
            </a:pPr>
            <a:r>
              <a:rPr lang="en-GB" dirty="0"/>
              <a:t>The WRAP Protocol aims to reduce the amount of construction waste that is sent to landfill. It also aims to improve the recycling and reuse of construction materials. </a:t>
            </a:r>
          </a:p>
          <a:p>
            <a:endParaRPr lang="en-GB" dirty="0"/>
          </a:p>
        </p:txBody>
      </p:sp>
    </p:spTree>
    <p:extLst>
      <p:ext uri="{BB962C8B-B14F-4D97-AF65-F5344CB8AC3E}">
        <p14:creationId xmlns:p14="http://schemas.microsoft.com/office/powerpoint/2010/main" val="1693341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7DD27-DB2A-4EB1-91F7-8FC27155E795}"/>
              </a:ext>
            </a:extLst>
          </p:cNvPr>
          <p:cNvSpPr>
            <a:spLocks noGrp="1"/>
          </p:cNvSpPr>
          <p:nvPr>
            <p:ph type="title"/>
          </p:nvPr>
        </p:nvSpPr>
        <p:spPr/>
        <p:txBody>
          <a:bodyPr/>
          <a:lstStyle/>
          <a:p>
            <a:r>
              <a:rPr lang="en-GB" dirty="0"/>
              <a:t>WRAP Quality Protocols </a:t>
            </a:r>
          </a:p>
        </p:txBody>
      </p:sp>
      <p:sp>
        <p:nvSpPr>
          <p:cNvPr id="3" name="Content Placeholder 2">
            <a:extLst>
              <a:ext uri="{FF2B5EF4-FFF2-40B4-BE49-F238E27FC236}">
                <a16:creationId xmlns:a16="http://schemas.microsoft.com/office/drawing/2014/main" id="{C72222E8-7BD9-4DF8-A72C-2AB6D4A8F8BB}"/>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The Quality Protocols (QPs), developed by WRAP in collaboration with the Environment Agency, provide clear guidelines for transforming waste into non-waste products or materials. </a:t>
            </a:r>
          </a:p>
          <a:p>
            <a:pPr marL="342900" indent="-342900">
              <a:buClr>
                <a:srgbClr val="0077E3"/>
              </a:buClr>
              <a:buFont typeface="Arial" panose="020B0604020202020204" pitchFamily="34" charset="0"/>
              <a:buChar char="•"/>
            </a:pPr>
            <a:r>
              <a:rPr lang="en-GB" dirty="0"/>
              <a:t>These protocols outline the necessary steps to be followed, allowing businesses and industries to reuse the recovered products or supply them to other markets. </a:t>
            </a:r>
          </a:p>
          <a:p>
            <a:pPr marL="342900" indent="-342900">
              <a:buClr>
                <a:srgbClr val="0077E3"/>
              </a:buClr>
              <a:buFont typeface="Arial" panose="020B0604020202020204" pitchFamily="34" charset="0"/>
              <a:buChar char="•"/>
            </a:pPr>
            <a:r>
              <a:rPr lang="en-GB" dirty="0"/>
              <a:t>By adhering to the QPs, recovered products can be utilised without the need for strict waste regulation controls.</a:t>
            </a:r>
          </a:p>
        </p:txBody>
      </p:sp>
    </p:spTree>
    <p:extLst>
      <p:ext uri="{BB962C8B-B14F-4D97-AF65-F5344CB8AC3E}">
        <p14:creationId xmlns:p14="http://schemas.microsoft.com/office/powerpoint/2010/main" val="1152697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2679D-3637-47C1-948D-BA66DC1121D8}"/>
              </a:ext>
            </a:extLst>
          </p:cNvPr>
          <p:cNvSpPr>
            <a:spLocks noGrp="1"/>
          </p:cNvSpPr>
          <p:nvPr>
            <p:ph type="title"/>
          </p:nvPr>
        </p:nvSpPr>
        <p:spPr/>
        <p:txBody>
          <a:bodyPr/>
          <a:lstStyle/>
          <a:p>
            <a:r>
              <a:rPr lang="en-GB" dirty="0"/>
              <a:t>Disposal of hazardous waste </a:t>
            </a:r>
          </a:p>
        </p:txBody>
      </p:sp>
      <p:sp>
        <p:nvSpPr>
          <p:cNvPr id="3" name="Content Placeholder 2">
            <a:extLst>
              <a:ext uri="{FF2B5EF4-FFF2-40B4-BE49-F238E27FC236}">
                <a16:creationId xmlns:a16="http://schemas.microsoft.com/office/drawing/2014/main" id="{F514A639-4B21-4510-8AAC-A7391FC7F724}"/>
              </a:ext>
            </a:extLst>
          </p:cNvPr>
          <p:cNvSpPr>
            <a:spLocks noGrp="1"/>
          </p:cNvSpPr>
          <p:nvPr>
            <p:ph sz="quarter" idx="10"/>
          </p:nvPr>
        </p:nvSpPr>
        <p:spPr>
          <a:xfrm>
            <a:off x="457200" y="1484784"/>
            <a:ext cx="8229600" cy="4248000"/>
          </a:xfrm>
        </p:spPr>
        <p:txBody>
          <a:bodyPr/>
          <a:lstStyle/>
          <a:p>
            <a:pPr marL="558800" lvl="1" indent="-342900">
              <a:buFont typeface="Arial" panose="020B0604020202020204" pitchFamily="34" charset="0"/>
              <a:buChar char="•"/>
            </a:pPr>
            <a:r>
              <a:rPr lang="en-GB" dirty="0">
                <a:ea typeface="ＭＳ Ｐゴシック"/>
              </a:rPr>
              <a:t>The disposal of hazardous waste in construction follows a specific process to ensure the safe and proper handling of potentially harmful materials.</a:t>
            </a:r>
            <a:endParaRPr lang="en-GB" dirty="0">
              <a:ea typeface="ＭＳ Ｐゴシック"/>
              <a:cs typeface="Arial"/>
            </a:endParaRPr>
          </a:p>
          <a:p>
            <a:pPr marL="558800" lvl="1" indent="-342900">
              <a:buFont typeface="Arial" panose="020B0604020202020204" pitchFamily="34" charset="0"/>
              <a:buChar char="•"/>
            </a:pPr>
            <a:r>
              <a:rPr lang="en-GB" dirty="0">
                <a:ea typeface="ＭＳ Ｐゴシック"/>
              </a:rPr>
              <a:t>When dealing with hazardous waste, it must first be classified, this classification is based on the type of waste. </a:t>
            </a:r>
            <a:endParaRPr lang="en-GB" dirty="0">
              <a:cs typeface="Arial"/>
            </a:endParaRPr>
          </a:p>
          <a:p>
            <a:pPr marL="558800" lvl="1" indent="-342900">
              <a:buFont typeface="Arial" panose="020B0604020202020204" pitchFamily="34" charset="0"/>
              <a:buChar char="•"/>
            </a:pPr>
            <a:r>
              <a:rPr lang="en-GB" dirty="0">
                <a:ea typeface="ＭＳ Ｐゴシック"/>
              </a:rPr>
              <a:t>The hazardous nature of the waste can be determined by the manufactures data sheet and the COSHH Assessment. </a:t>
            </a:r>
            <a:endParaRPr lang="en-GB" dirty="0">
              <a:cs typeface="Arial"/>
            </a:endParaRPr>
          </a:p>
          <a:p>
            <a:pPr marL="558800" lvl="1" indent="-342900">
              <a:buFont typeface="Arial" panose="020B0604020202020204" pitchFamily="34" charset="0"/>
              <a:buChar char="•"/>
            </a:pPr>
            <a:r>
              <a:rPr lang="en-GB" dirty="0">
                <a:ea typeface="ＭＳ Ｐゴシック"/>
              </a:rPr>
              <a:t>All hazardous waste must be stored in line with COSHH storage requirements relative to the hazardous substance. </a:t>
            </a:r>
            <a:endParaRPr lang="en-GB" dirty="0">
              <a:cs typeface="Arial"/>
            </a:endParaRPr>
          </a:p>
          <a:p>
            <a:pPr marL="558800" lvl="1" indent="-342900">
              <a:buFont typeface="Arial" panose="020B0604020202020204" pitchFamily="34" charset="0"/>
              <a:buChar char="•"/>
            </a:pPr>
            <a:r>
              <a:rPr lang="en-GB" dirty="0">
                <a:ea typeface="ＭＳ Ｐゴシック"/>
              </a:rPr>
              <a:t>The waste must be treated/disposed of in line with COSHH and environmental legislation. </a:t>
            </a:r>
            <a:endParaRPr lang="en-GB" dirty="0">
              <a:cs typeface="Arial"/>
            </a:endParaRPr>
          </a:p>
          <a:p>
            <a:pPr marL="558800" lvl="1" indent="-342900">
              <a:buFont typeface="Arial" panose="020B0604020202020204" pitchFamily="34" charset="0"/>
              <a:buChar char="•"/>
            </a:pPr>
            <a:r>
              <a:rPr lang="en-GB" dirty="0">
                <a:ea typeface="ＭＳ Ｐゴシック"/>
              </a:rPr>
              <a:t>Segregation of hazardous waste is required by law.</a:t>
            </a:r>
            <a:endParaRPr lang="en-GB" dirty="0">
              <a:ea typeface="ＭＳ Ｐゴシック"/>
              <a:cs typeface="Arial"/>
            </a:endParaRPr>
          </a:p>
          <a:p>
            <a:pPr marL="342900" indent="-342900">
              <a:buFont typeface="Arial" panose="020B0604020202020204" pitchFamily="34" charset="0"/>
              <a:buChar char="•"/>
            </a:pPr>
            <a:endParaRPr lang="en-GB" dirty="0"/>
          </a:p>
          <a:p>
            <a:endParaRPr lang="en-GB" dirty="0"/>
          </a:p>
        </p:txBody>
      </p:sp>
    </p:spTree>
    <p:extLst>
      <p:ext uri="{BB962C8B-B14F-4D97-AF65-F5344CB8AC3E}">
        <p14:creationId xmlns:p14="http://schemas.microsoft.com/office/powerpoint/2010/main" val="1067572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5DFB8-F2DC-3059-5609-181F30E6111D}"/>
              </a:ext>
            </a:extLst>
          </p:cNvPr>
          <p:cNvSpPr>
            <a:spLocks noGrp="1"/>
          </p:cNvSpPr>
          <p:nvPr>
            <p:ph type="title"/>
          </p:nvPr>
        </p:nvSpPr>
        <p:spPr/>
        <p:txBody>
          <a:bodyPr/>
          <a:lstStyle/>
          <a:p>
            <a:r>
              <a:rPr lang="en-US" dirty="0">
                <a:ea typeface="ＭＳ Ｐゴシック"/>
              </a:rPr>
              <a:t>Consequences of not disposing of hazardous waste safely </a:t>
            </a:r>
            <a:endParaRPr lang="en-US" dirty="0"/>
          </a:p>
        </p:txBody>
      </p:sp>
      <p:sp>
        <p:nvSpPr>
          <p:cNvPr id="3" name="Content Placeholder 2">
            <a:extLst>
              <a:ext uri="{FF2B5EF4-FFF2-40B4-BE49-F238E27FC236}">
                <a16:creationId xmlns:a16="http://schemas.microsoft.com/office/drawing/2014/main" id="{37A90368-FC55-5536-8616-E11F86B8AD45}"/>
              </a:ext>
            </a:extLst>
          </p:cNvPr>
          <p:cNvSpPr>
            <a:spLocks noGrp="1"/>
          </p:cNvSpPr>
          <p:nvPr>
            <p:ph sz="quarter" idx="10"/>
          </p:nvPr>
        </p:nvSpPr>
        <p:spPr>
          <a:xfrm>
            <a:off x="457200" y="1988840"/>
            <a:ext cx="8229600" cy="4016379"/>
          </a:xfrm>
        </p:spPr>
        <p:txBody>
          <a:bodyPr/>
          <a:lstStyle/>
          <a:p>
            <a:r>
              <a:rPr lang="en-US" dirty="0">
                <a:ea typeface="ＭＳ Ｐゴシック"/>
              </a:rPr>
              <a:t>There are a range of consequences for not properly disposing of hazardous waste including:</a:t>
            </a:r>
            <a:endParaRPr lang="en-US" dirty="0"/>
          </a:p>
          <a:p>
            <a:pPr marL="342900" indent="-342900">
              <a:buClr>
                <a:srgbClr val="0077E3"/>
              </a:buClr>
              <a:buFont typeface="Arial"/>
              <a:buChar char="•"/>
            </a:pPr>
            <a:r>
              <a:rPr lang="en-US" dirty="0">
                <a:ea typeface="ＭＳ Ｐゴシック"/>
              </a:rPr>
              <a:t>immediate harm to you or others</a:t>
            </a:r>
            <a:endParaRPr lang="en-US" dirty="0"/>
          </a:p>
          <a:p>
            <a:pPr marL="342900" indent="-342900">
              <a:buClr>
                <a:srgbClr val="0077E3"/>
              </a:buClr>
              <a:buFont typeface="Arial"/>
              <a:buChar char="•"/>
            </a:pPr>
            <a:r>
              <a:rPr lang="en-US" dirty="0">
                <a:ea typeface="ＭＳ Ｐゴシック"/>
              </a:rPr>
              <a:t>harm to you or others over time</a:t>
            </a:r>
            <a:endParaRPr lang="en-US" dirty="0"/>
          </a:p>
          <a:p>
            <a:pPr marL="342900" indent="-342900">
              <a:buClr>
                <a:srgbClr val="0077E3"/>
              </a:buClr>
              <a:buFont typeface="Arial"/>
              <a:buChar char="•"/>
            </a:pPr>
            <a:r>
              <a:rPr lang="en-US" dirty="0">
                <a:ea typeface="ＭＳ Ｐゴシック"/>
              </a:rPr>
              <a:t>harm to the environment.</a:t>
            </a:r>
            <a:endParaRPr lang="en-US" dirty="0"/>
          </a:p>
        </p:txBody>
      </p:sp>
    </p:spTree>
    <p:extLst>
      <p:ext uri="{BB962C8B-B14F-4D97-AF65-F5344CB8AC3E}">
        <p14:creationId xmlns:p14="http://schemas.microsoft.com/office/powerpoint/2010/main" val="1798751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EAAFB-E19F-9BA1-1D98-2DB789D722B0}"/>
              </a:ext>
            </a:extLst>
          </p:cNvPr>
          <p:cNvSpPr>
            <a:spLocks noGrp="1"/>
          </p:cNvSpPr>
          <p:nvPr>
            <p:ph type="title"/>
          </p:nvPr>
        </p:nvSpPr>
        <p:spPr/>
        <p:txBody>
          <a:bodyPr/>
          <a:lstStyle/>
          <a:p>
            <a:r>
              <a:rPr lang="en-US" dirty="0">
                <a:ea typeface="ＭＳ Ｐゴシック"/>
              </a:rPr>
              <a:t>Hazardous waste on site </a:t>
            </a:r>
            <a:endParaRPr lang="en-US" dirty="0"/>
          </a:p>
        </p:txBody>
      </p:sp>
      <p:sp>
        <p:nvSpPr>
          <p:cNvPr id="3" name="Content Placeholder 2">
            <a:extLst>
              <a:ext uri="{FF2B5EF4-FFF2-40B4-BE49-F238E27FC236}">
                <a16:creationId xmlns:a16="http://schemas.microsoft.com/office/drawing/2014/main" id="{F429EA6A-36EB-0BD0-AA59-8FB30A244DD4}"/>
              </a:ext>
            </a:extLst>
          </p:cNvPr>
          <p:cNvSpPr>
            <a:spLocks noGrp="1"/>
          </p:cNvSpPr>
          <p:nvPr>
            <p:ph sz="quarter" idx="10"/>
          </p:nvPr>
        </p:nvSpPr>
        <p:spPr/>
        <p:txBody>
          <a:bodyPr/>
          <a:lstStyle/>
          <a:p>
            <a:pPr>
              <a:lnSpc>
                <a:spcPct val="100000"/>
              </a:lnSpc>
            </a:pPr>
            <a:r>
              <a:rPr lang="en-US" dirty="0">
                <a:ea typeface="ＭＳ Ｐゴシック"/>
              </a:rPr>
              <a:t>Types of hazardous waste on site may include</a:t>
            </a:r>
            <a:endParaRPr lang="en-US" dirty="0"/>
          </a:p>
          <a:p>
            <a:pPr marL="342900" indent="-342900">
              <a:lnSpc>
                <a:spcPct val="100000"/>
              </a:lnSpc>
              <a:buClr>
                <a:srgbClr val="0077E3"/>
              </a:buClr>
              <a:buFont typeface="Arial"/>
              <a:buChar char="•"/>
            </a:pPr>
            <a:r>
              <a:rPr lang="en-US" dirty="0">
                <a:ea typeface="ＭＳ Ｐゴシック"/>
              </a:rPr>
              <a:t>asbestos</a:t>
            </a:r>
            <a:endParaRPr lang="en-US" dirty="0"/>
          </a:p>
          <a:p>
            <a:pPr marL="342900" indent="-342900">
              <a:lnSpc>
                <a:spcPct val="100000"/>
              </a:lnSpc>
              <a:buClr>
                <a:srgbClr val="0077E3"/>
              </a:buClr>
              <a:buFont typeface="Arial"/>
              <a:buChar char="•"/>
            </a:pPr>
            <a:r>
              <a:rPr lang="en-US" dirty="0">
                <a:ea typeface="ＭＳ Ｐゴシック"/>
              </a:rPr>
              <a:t>asbestos containing materials</a:t>
            </a:r>
          </a:p>
          <a:p>
            <a:pPr marL="342900" indent="-342900">
              <a:lnSpc>
                <a:spcPct val="100000"/>
              </a:lnSpc>
              <a:buClr>
                <a:srgbClr val="0077E3"/>
              </a:buClr>
              <a:buFont typeface="Arial"/>
              <a:buChar char="•"/>
            </a:pPr>
            <a:r>
              <a:rPr lang="en-US" dirty="0">
                <a:ea typeface="ＭＳ Ｐゴシック"/>
              </a:rPr>
              <a:t>containers that held chemicals such as brick acid, concrete additives or paints</a:t>
            </a:r>
          </a:p>
          <a:p>
            <a:pPr marL="342900" indent="-342900">
              <a:lnSpc>
                <a:spcPct val="100000"/>
              </a:lnSpc>
              <a:buClr>
                <a:srgbClr val="0077E3"/>
              </a:buClr>
              <a:buFont typeface="Arial"/>
              <a:buChar char="•"/>
            </a:pPr>
            <a:r>
              <a:rPr lang="en-US" dirty="0">
                <a:ea typeface="ＭＳ Ｐゴシック"/>
              </a:rPr>
              <a:t>contaminated soils</a:t>
            </a:r>
          </a:p>
          <a:p>
            <a:pPr marL="342900" indent="-342900">
              <a:lnSpc>
                <a:spcPct val="100000"/>
              </a:lnSpc>
              <a:buClr>
                <a:srgbClr val="0077E3"/>
              </a:buClr>
              <a:buFont typeface="Arial"/>
              <a:buChar char="•"/>
            </a:pPr>
            <a:r>
              <a:rPr lang="en-US" dirty="0">
                <a:ea typeface="ＭＳ Ｐゴシック"/>
              </a:rPr>
              <a:t>contaminated packaging.</a:t>
            </a:r>
          </a:p>
          <a:p>
            <a:endParaRPr lang="en-US" dirty="0">
              <a:ea typeface="ＭＳ Ｐゴシック"/>
            </a:endParaRPr>
          </a:p>
          <a:p>
            <a:pPr marL="342900" indent="-342900">
              <a:buFont typeface="Arial"/>
              <a:buChar char="•"/>
            </a:pPr>
            <a:endParaRPr lang="en-US" dirty="0">
              <a:ea typeface="ＭＳ Ｐゴシック"/>
            </a:endParaRPr>
          </a:p>
        </p:txBody>
      </p:sp>
    </p:spTree>
    <p:extLst>
      <p:ext uri="{BB962C8B-B14F-4D97-AF65-F5344CB8AC3E}">
        <p14:creationId xmlns:p14="http://schemas.microsoft.com/office/powerpoint/2010/main" val="3175198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E43B3-5B8A-7B70-3035-9384CC9D67D5}"/>
              </a:ext>
            </a:extLst>
          </p:cNvPr>
          <p:cNvSpPr>
            <a:spLocks noGrp="1"/>
          </p:cNvSpPr>
          <p:nvPr>
            <p:ph type="title"/>
          </p:nvPr>
        </p:nvSpPr>
        <p:spPr/>
        <p:txBody>
          <a:bodyPr/>
          <a:lstStyle/>
          <a:p>
            <a:r>
              <a:rPr lang="en-US" dirty="0">
                <a:ea typeface="ＭＳ Ｐゴシック"/>
              </a:rPr>
              <a:t>Dealing with asbestos </a:t>
            </a:r>
            <a:endParaRPr lang="en-US" dirty="0"/>
          </a:p>
        </p:txBody>
      </p:sp>
      <p:sp>
        <p:nvSpPr>
          <p:cNvPr id="3" name="Content Placeholder 2">
            <a:extLst>
              <a:ext uri="{FF2B5EF4-FFF2-40B4-BE49-F238E27FC236}">
                <a16:creationId xmlns:a16="http://schemas.microsoft.com/office/drawing/2014/main" id="{BE02DEBF-6F4B-3DD0-3579-052DCD7E3BF7}"/>
              </a:ext>
            </a:extLst>
          </p:cNvPr>
          <p:cNvSpPr>
            <a:spLocks noGrp="1"/>
          </p:cNvSpPr>
          <p:nvPr>
            <p:ph sz="quarter" idx="10"/>
          </p:nvPr>
        </p:nvSpPr>
        <p:spPr/>
        <p:txBody>
          <a:bodyPr/>
          <a:lstStyle/>
          <a:p>
            <a:pPr marL="342900" indent="-342900">
              <a:buClr>
                <a:srgbClr val="0077E3"/>
              </a:buClr>
              <a:buFont typeface="Arial"/>
              <a:buChar char="•"/>
            </a:pPr>
            <a:r>
              <a:rPr lang="en-US" dirty="0">
                <a:ea typeface="ＭＳ Ｐゴシック"/>
              </a:rPr>
              <a:t>All asbestos waste is defined as 'hazardous waste' Wales when it contains more than 0.1% asbestos</a:t>
            </a:r>
            <a:endParaRPr lang="en-US" dirty="0"/>
          </a:p>
          <a:p>
            <a:pPr marL="342900" indent="-342900">
              <a:buClr>
                <a:srgbClr val="0077E3"/>
              </a:buClr>
              <a:buFont typeface="Arial"/>
              <a:buChar char="•"/>
            </a:pPr>
            <a:r>
              <a:rPr lang="en-US" dirty="0">
                <a:ea typeface="ＭＳ Ｐゴシック"/>
              </a:rPr>
              <a:t>Asbestos waste must not be mixed with other types of waste.</a:t>
            </a:r>
          </a:p>
          <a:p>
            <a:pPr marL="342900" indent="-342900">
              <a:buClr>
                <a:srgbClr val="0077E3"/>
              </a:buClr>
              <a:buFont typeface="Arial"/>
              <a:buChar char="•"/>
            </a:pPr>
            <a:r>
              <a:rPr lang="en-US" dirty="0">
                <a:ea typeface="ＭＳ Ｐゴシック"/>
              </a:rPr>
              <a:t>Any waste that contains asbestos, or is contaminated with asbestos, must be double-bagged and placed in a covered, locked skip. </a:t>
            </a:r>
          </a:p>
          <a:p>
            <a:pPr marL="342900" indent="-342900">
              <a:buClr>
                <a:srgbClr val="0077E3"/>
              </a:buClr>
              <a:buFont typeface="Arial"/>
              <a:buChar char="•"/>
            </a:pPr>
            <a:r>
              <a:rPr lang="en-US" dirty="0">
                <a:ea typeface="ＭＳ Ｐゴシック"/>
              </a:rPr>
              <a:t>This includes overalls, over-shoes, sampling wastes and respiratory protection equipment that have come into contact with asbestos.</a:t>
            </a:r>
            <a:endParaRPr lang="en-US" dirty="0"/>
          </a:p>
          <a:p>
            <a:pPr marL="342900" indent="-342900">
              <a:buClr>
                <a:srgbClr val="0077E3"/>
              </a:buClr>
              <a:buFont typeface="Arial"/>
              <a:buChar char="•"/>
            </a:pPr>
            <a:r>
              <a:rPr lang="en-US" dirty="0">
                <a:ea typeface="ＭＳ Ｐゴシック"/>
              </a:rPr>
              <a:t>If you discover asbestos on site, do not disturb the material, stop work and tell your supervisor. </a:t>
            </a:r>
            <a:endParaRPr lang="en-US" dirty="0"/>
          </a:p>
        </p:txBody>
      </p:sp>
    </p:spTree>
    <p:extLst>
      <p:ext uri="{BB962C8B-B14F-4D97-AF65-F5344CB8AC3E}">
        <p14:creationId xmlns:p14="http://schemas.microsoft.com/office/powerpoint/2010/main" val="1116110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56E75-C342-408D-AC89-1E7970638D06}"/>
              </a:ext>
            </a:extLst>
          </p:cNvPr>
          <p:cNvSpPr>
            <a:spLocks noGrp="1"/>
          </p:cNvSpPr>
          <p:nvPr>
            <p:ph type="title"/>
          </p:nvPr>
        </p:nvSpPr>
        <p:spPr/>
        <p:txBody>
          <a:bodyPr/>
          <a:lstStyle/>
          <a:p>
            <a:r>
              <a:rPr lang="en-GB" dirty="0"/>
              <a:t>Legislation affecting waste management</a:t>
            </a:r>
          </a:p>
        </p:txBody>
      </p:sp>
      <p:sp>
        <p:nvSpPr>
          <p:cNvPr id="3" name="Content Placeholder 2">
            <a:extLst>
              <a:ext uri="{FF2B5EF4-FFF2-40B4-BE49-F238E27FC236}">
                <a16:creationId xmlns:a16="http://schemas.microsoft.com/office/drawing/2014/main" id="{537AD979-A63B-451F-A491-748CFD4DDD63}"/>
              </a:ext>
            </a:extLst>
          </p:cNvPr>
          <p:cNvSpPr>
            <a:spLocks noGrp="1"/>
          </p:cNvSpPr>
          <p:nvPr>
            <p:ph sz="quarter" idx="10"/>
          </p:nvPr>
        </p:nvSpPr>
        <p:spPr>
          <a:xfrm>
            <a:off x="457200" y="1512000"/>
            <a:ext cx="8229600" cy="4248000"/>
          </a:xfrm>
        </p:spPr>
        <p:txBody>
          <a:bodyPr/>
          <a:lstStyle/>
          <a:p>
            <a:pPr algn="just"/>
            <a:r>
              <a:rPr lang="en-GB" b="1" dirty="0"/>
              <a:t>The Environmental Protection Act of 1990 </a:t>
            </a:r>
            <a:r>
              <a:rPr lang="en-GB" dirty="0"/>
              <a:t>is a crucial UK law focusing on environmental management and protection, particularly in the construction industry. It emphasises waste management, pollution prevention, and environmental compliance, promoting sustainable practices and environmental protection.</a:t>
            </a:r>
          </a:p>
          <a:p>
            <a:r>
              <a:rPr lang="en-GB" b="1" dirty="0"/>
              <a:t>The</a:t>
            </a:r>
            <a:r>
              <a:rPr lang="en-GB" dirty="0"/>
              <a:t> </a:t>
            </a:r>
            <a:r>
              <a:rPr lang="en-GB" b="1" dirty="0"/>
              <a:t>Hazardous Waste Regulations 2005 </a:t>
            </a:r>
            <a:r>
              <a:rPr lang="en-GB" dirty="0"/>
              <a:t>address hazardous waste management in construction activities, establishing a classification system for businesses to ensure safe handling, transportation, and correct disposal. Construction firms must prioritise prevention, minimisation, reuse, recycling, recovery, and safe disposal while ensuring that the necessary licences and permissions are in place under these regulations. </a:t>
            </a:r>
          </a:p>
        </p:txBody>
      </p:sp>
    </p:spTree>
    <p:extLst>
      <p:ext uri="{BB962C8B-B14F-4D97-AF65-F5344CB8AC3E}">
        <p14:creationId xmlns:p14="http://schemas.microsoft.com/office/powerpoint/2010/main" val="2569018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1E38B-27C4-42B3-B537-DF128ED2A6DA}"/>
              </a:ext>
            </a:extLst>
          </p:cNvPr>
          <p:cNvSpPr>
            <a:spLocks noGrp="1"/>
          </p:cNvSpPr>
          <p:nvPr>
            <p:ph type="title"/>
          </p:nvPr>
        </p:nvSpPr>
        <p:spPr/>
        <p:txBody>
          <a:bodyPr/>
          <a:lstStyle/>
          <a:p>
            <a:r>
              <a:rPr lang="en-GB" dirty="0"/>
              <a:t>Legislation affecting waste management</a:t>
            </a:r>
          </a:p>
        </p:txBody>
      </p:sp>
      <p:sp>
        <p:nvSpPr>
          <p:cNvPr id="3" name="Content Placeholder 2">
            <a:extLst>
              <a:ext uri="{FF2B5EF4-FFF2-40B4-BE49-F238E27FC236}">
                <a16:creationId xmlns:a16="http://schemas.microsoft.com/office/drawing/2014/main" id="{B262D793-A832-4937-BA25-2705272AD921}"/>
              </a:ext>
            </a:extLst>
          </p:cNvPr>
          <p:cNvSpPr>
            <a:spLocks noGrp="1"/>
          </p:cNvSpPr>
          <p:nvPr>
            <p:ph sz="quarter" idx="10"/>
          </p:nvPr>
        </p:nvSpPr>
        <p:spPr>
          <a:xfrm>
            <a:off x="457200" y="1602000"/>
            <a:ext cx="8229600" cy="4248000"/>
          </a:xfrm>
        </p:spPr>
        <p:txBody>
          <a:bodyPr/>
          <a:lstStyle/>
          <a:p>
            <a:r>
              <a:rPr lang="en-GB" dirty="0"/>
              <a:t>The Pollution Prevention and Control Act 1999 is aimed at preventing and controlling pollution from industrial activities, including construction. It introduced the concept of Integrated Pollution Prevention and Control (IPPC) and promoted Best Available Techniques (BAT) to minimise pollution. </a:t>
            </a:r>
          </a:p>
          <a:p>
            <a:r>
              <a:rPr lang="en-GB" dirty="0"/>
              <a:t>The Act establishes a unified environmental permitting system, enforces compliance, and promotes transparency and accountability through public participation.</a:t>
            </a:r>
          </a:p>
        </p:txBody>
      </p:sp>
    </p:spTree>
    <p:extLst>
      <p:ext uri="{BB962C8B-B14F-4D97-AF65-F5344CB8AC3E}">
        <p14:creationId xmlns:p14="http://schemas.microsoft.com/office/powerpoint/2010/main" val="13723152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B327D-31C4-41F2-A9BE-6957CBBDF75A}"/>
              </a:ext>
            </a:extLst>
          </p:cNvPr>
          <p:cNvSpPr>
            <a:spLocks noGrp="1"/>
          </p:cNvSpPr>
          <p:nvPr>
            <p:ph type="title"/>
          </p:nvPr>
        </p:nvSpPr>
        <p:spPr/>
        <p:txBody>
          <a:bodyPr/>
          <a:lstStyle/>
          <a:p>
            <a:r>
              <a:rPr lang="en-GB" dirty="0"/>
              <a:t>Legislation affecting waste management</a:t>
            </a:r>
          </a:p>
        </p:txBody>
      </p:sp>
      <p:sp>
        <p:nvSpPr>
          <p:cNvPr id="3" name="Content Placeholder 2">
            <a:extLst>
              <a:ext uri="{FF2B5EF4-FFF2-40B4-BE49-F238E27FC236}">
                <a16:creationId xmlns:a16="http://schemas.microsoft.com/office/drawing/2014/main" id="{0B4D8003-3B4C-495B-8B86-10FDF5E924FC}"/>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The Control of Pollution Act 1974 regulates and prevents pollution in sectors like construction, including noise, air pollution and noise control.</a:t>
            </a:r>
          </a:p>
          <a:p>
            <a:pPr marL="342900" indent="-342900">
              <a:buClr>
                <a:srgbClr val="0077E3"/>
              </a:buClr>
              <a:buFont typeface="Arial" panose="020B0604020202020204" pitchFamily="34" charset="0"/>
              <a:buChar char="•"/>
            </a:pPr>
            <a:r>
              <a:rPr lang="en-GB" dirty="0"/>
              <a:t> It grants local authorities power to control air pollution, requiring companies to minimise dust and emissions. Abatement notices and penalties for pollution control violations can result in fines or prosecution.</a:t>
            </a:r>
          </a:p>
          <a:p>
            <a:pPr marL="342900" indent="-342900">
              <a:buClr>
                <a:srgbClr val="0077E3"/>
              </a:buClr>
              <a:buFont typeface="Arial" panose="020B0604020202020204" pitchFamily="34" charset="0"/>
              <a:buChar char="•"/>
            </a:pPr>
            <a:r>
              <a:rPr lang="en-GB" dirty="0"/>
              <a:t> Local authorities and the Environment Agency enforce the Act's provisions, contributing to a healthier environment, improved quality of life, and sustainable practices.</a:t>
            </a:r>
          </a:p>
        </p:txBody>
      </p:sp>
    </p:spTree>
    <p:extLst>
      <p:ext uri="{BB962C8B-B14F-4D97-AF65-F5344CB8AC3E}">
        <p14:creationId xmlns:p14="http://schemas.microsoft.com/office/powerpoint/2010/main" val="193453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Waste management in construction </a:t>
            </a:r>
          </a:p>
        </p:txBody>
      </p:sp>
      <p:sp>
        <p:nvSpPr>
          <p:cNvPr id="3" name="Content Placeholder 2"/>
          <p:cNvSpPr>
            <a:spLocks noGrp="1"/>
          </p:cNvSpPr>
          <p:nvPr>
            <p:ph sz="quarter" idx="10"/>
          </p:nvPr>
        </p:nvSpPr>
        <p:spPr/>
        <p:txBody>
          <a:bodyPr/>
          <a:lstStyle/>
          <a:p>
            <a:r>
              <a:rPr lang="en-US" b="1" dirty="0">
                <a:ea typeface="ＭＳ Ｐゴシック" pitchFamily="-105" charset="-128"/>
                <a:cs typeface="ＭＳ Ｐゴシック" pitchFamily="-105" charset="-128"/>
              </a:rPr>
              <a:t>Objectives</a:t>
            </a:r>
          </a:p>
          <a:p>
            <a:pPr lvl="1"/>
            <a:r>
              <a:rPr lang="en-US" dirty="0"/>
              <a:t>Describe what waste is.</a:t>
            </a:r>
          </a:p>
          <a:p>
            <a:pPr lvl="1"/>
            <a:r>
              <a:rPr lang="en-US" dirty="0"/>
              <a:t>Explore waste classification. </a:t>
            </a:r>
          </a:p>
          <a:p>
            <a:pPr lvl="1"/>
            <a:r>
              <a:rPr lang="en-US" dirty="0"/>
              <a:t>Discuss the benefits waste segregation.</a:t>
            </a:r>
          </a:p>
          <a:p>
            <a:pPr lvl="1"/>
            <a:r>
              <a:rPr lang="en-US" dirty="0"/>
              <a:t>Identify techniques to reduce waste.  </a:t>
            </a:r>
          </a:p>
          <a:p>
            <a:pPr lvl="1"/>
            <a:r>
              <a:rPr lang="en-US" dirty="0"/>
              <a:t>Review the WRAP protocol. </a:t>
            </a:r>
          </a:p>
          <a:p>
            <a:pPr lvl="1"/>
            <a:r>
              <a:rPr lang="en-US" dirty="0"/>
              <a:t>Disposal of waste in line with COSHH.</a:t>
            </a:r>
          </a:p>
          <a:p>
            <a:pPr lvl="1"/>
            <a:r>
              <a:rPr lang="en-US" dirty="0"/>
              <a:t>Examine waste and regulatory requirements.</a:t>
            </a:r>
          </a:p>
          <a:p>
            <a:pPr lvl="1"/>
            <a:endParaRPr lang="en-US" dirty="0"/>
          </a:p>
        </p:txBody>
      </p:sp>
    </p:spTree>
    <p:extLst>
      <p:ext uri="{BB962C8B-B14F-4D97-AF65-F5344CB8AC3E}">
        <p14:creationId xmlns:p14="http://schemas.microsoft.com/office/powerpoint/2010/main" val="2896060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92A58-C422-45F7-A843-59F1ED0412D7}"/>
              </a:ext>
            </a:extLst>
          </p:cNvPr>
          <p:cNvSpPr>
            <a:spLocks noGrp="1"/>
          </p:cNvSpPr>
          <p:nvPr>
            <p:ph type="title"/>
          </p:nvPr>
        </p:nvSpPr>
        <p:spPr/>
        <p:txBody>
          <a:bodyPr/>
          <a:lstStyle/>
          <a:p>
            <a:r>
              <a:rPr lang="en-GB" dirty="0"/>
              <a:t>Legislation affecting waste management</a:t>
            </a:r>
          </a:p>
        </p:txBody>
      </p:sp>
      <p:sp>
        <p:nvSpPr>
          <p:cNvPr id="3" name="Content Placeholder 2">
            <a:extLst>
              <a:ext uri="{FF2B5EF4-FFF2-40B4-BE49-F238E27FC236}">
                <a16:creationId xmlns:a16="http://schemas.microsoft.com/office/drawing/2014/main" id="{7FE222DF-EB07-4909-8BFA-571E0DDFAA97}"/>
              </a:ext>
            </a:extLst>
          </p:cNvPr>
          <p:cNvSpPr>
            <a:spLocks noGrp="1"/>
          </p:cNvSpPr>
          <p:nvPr>
            <p:ph sz="quarter" idx="10"/>
          </p:nvPr>
        </p:nvSpPr>
        <p:spPr>
          <a:xfrm>
            <a:off x="179512" y="1427864"/>
            <a:ext cx="8784976" cy="4248000"/>
          </a:xfrm>
        </p:spPr>
        <p:txBody>
          <a:bodyPr/>
          <a:lstStyle/>
          <a:p>
            <a:pPr marL="558800" lvl="1" indent="-342900">
              <a:buFont typeface="Arial" panose="020B0604020202020204" pitchFamily="34" charset="0"/>
              <a:buChar char="•"/>
            </a:pPr>
            <a:r>
              <a:rPr lang="en-GB" sz="1900" dirty="0"/>
              <a:t>The Waste Electrical and Electronic Equipment (WEEE) Regulations 2013 control and manage the disposal and recycling of electrical and electronic equipment. </a:t>
            </a:r>
          </a:p>
          <a:p>
            <a:pPr marL="558800" lvl="1" indent="-342900">
              <a:buFont typeface="Arial" panose="020B0604020202020204" pitchFamily="34" charset="0"/>
              <a:buChar char="•"/>
            </a:pPr>
            <a:r>
              <a:rPr lang="en-GB" sz="1900" dirty="0"/>
              <a:t>Construction companies, involved in equipment installation or replacement, have responsibilities as producers under the regulations. They require separate collection, segregation and proper recycling to minimise environmental impact. </a:t>
            </a:r>
          </a:p>
          <a:p>
            <a:pPr marL="558800" lvl="1" indent="-342900">
              <a:buFont typeface="Arial" panose="020B0604020202020204" pitchFamily="34" charset="0"/>
              <a:buChar char="•"/>
            </a:pPr>
            <a:r>
              <a:rPr lang="en-GB" sz="1900" dirty="0"/>
              <a:t>Construction companies must send waste to authorised treatment facilities and maintain accurate records of equipment. </a:t>
            </a:r>
          </a:p>
          <a:p>
            <a:pPr marL="558800" lvl="1" indent="-342900">
              <a:buFont typeface="Arial" panose="020B0604020202020204" pitchFamily="34" charset="0"/>
              <a:buChar char="•"/>
            </a:pPr>
            <a:r>
              <a:rPr lang="en-GB" sz="1900" dirty="0"/>
              <a:t>By adhering to the WEEE Regulations, the construction industry can contribute to responsible waste management and recycling, reducing environmental impact and promoting sustainable practices in equipment disposal.</a:t>
            </a:r>
          </a:p>
        </p:txBody>
      </p:sp>
    </p:spTree>
    <p:extLst>
      <p:ext uri="{BB962C8B-B14F-4D97-AF65-F5344CB8AC3E}">
        <p14:creationId xmlns:p14="http://schemas.microsoft.com/office/powerpoint/2010/main" val="3775317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49BDF-A895-43B7-B90B-01F481E2770E}"/>
              </a:ext>
            </a:extLst>
          </p:cNvPr>
          <p:cNvSpPr>
            <a:spLocks noGrp="1"/>
          </p:cNvSpPr>
          <p:nvPr>
            <p:ph type="title"/>
          </p:nvPr>
        </p:nvSpPr>
        <p:spPr/>
        <p:txBody>
          <a:bodyPr/>
          <a:lstStyle/>
          <a:p>
            <a:r>
              <a:rPr lang="en-GB" dirty="0"/>
              <a:t>What is waste in relation to construction </a:t>
            </a:r>
          </a:p>
        </p:txBody>
      </p:sp>
      <p:sp>
        <p:nvSpPr>
          <p:cNvPr id="3" name="Content Placeholder 2">
            <a:extLst>
              <a:ext uri="{FF2B5EF4-FFF2-40B4-BE49-F238E27FC236}">
                <a16:creationId xmlns:a16="http://schemas.microsoft.com/office/drawing/2014/main" id="{2826E92F-E0F9-4339-B90A-4543375571CA}"/>
              </a:ext>
            </a:extLst>
          </p:cNvPr>
          <p:cNvSpPr>
            <a:spLocks noGrp="1"/>
          </p:cNvSpPr>
          <p:nvPr>
            <p:ph sz="quarter" idx="10"/>
          </p:nvPr>
        </p:nvSpPr>
        <p:spPr/>
        <p:txBody>
          <a:bodyPr/>
          <a:lstStyle/>
          <a:p>
            <a:r>
              <a:rPr lang="en-GB" dirty="0">
                <a:ea typeface="ＭＳ Ｐゴシック"/>
              </a:rPr>
              <a:t>Any material produced as a result of construction work that is discarded, whether or not it has been processed or stored beforehand, is referred to as "construction waste." </a:t>
            </a:r>
          </a:p>
          <a:p>
            <a:r>
              <a:rPr lang="en-GB" dirty="0"/>
              <a:t>It consists of a variety of leftover materials from site clearing, excavation, construction, renovation, demolition, and road work.</a:t>
            </a:r>
          </a:p>
          <a:p>
            <a:r>
              <a:rPr lang="en-GB" dirty="0">
                <a:ea typeface="ＭＳ Ｐゴシック"/>
              </a:rPr>
              <a:t>Always think about which waste is recyclable and reusable before disposing of anything on site. </a:t>
            </a:r>
          </a:p>
          <a:p>
            <a:r>
              <a:rPr lang="en-GB" dirty="0">
                <a:ea typeface="ＭＳ Ｐゴシック"/>
              </a:rPr>
              <a:t>Remember that the Waste (England and Wales) Regulations 2011 demand that companies use the waste management hierarchy when       transferring waste.</a:t>
            </a:r>
          </a:p>
          <a:p>
            <a:endParaRPr lang="en-GB" dirty="0"/>
          </a:p>
          <a:p>
            <a:endParaRPr lang="en-GB" dirty="0"/>
          </a:p>
        </p:txBody>
      </p:sp>
    </p:spTree>
    <p:extLst>
      <p:ext uri="{BB962C8B-B14F-4D97-AF65-F5344CB8AC3E}">
        <p14:creationId xmlns:p14="http://schemas.microsoft.com/office/powerpoint/2010/main" val="3249597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9B9CC-60E7-4C43-A68E-56D5E4BD657D}"/>
              </a:ext>
            </a:extLst>
          </p:cNvPr>
          <p:cNvSpPr>
            <a:spLocks noGrp="1"/>
          </p:cNvSpPr>
          <p:nvPr>
            <p:ph type="title"/>
          </p:nvPr>
        </p:nvSpPr>
        <p:spPr/>
        <p:txBody>
          <a:bodyPr/>
          <a:lstStyle/>
          <a:p>
            <a:r>
              <a:rPr lang="en-GB" dirty="0"/>
              <a:t>The waste hierarchy </a:t>
            </a:r>
          </a:p>
        </p:txBody>
      </p:sp>
      <p:sp>
        <p:nvSpPr>
          <p:cNvPr id="5" name="Content Placeholder 4">
            <a:extLst>
              <a:ext uri="{FF2B5EF4-FFF2-40B4-BE49-F238E27FC236}">
                <a16:creationId xmlns:a16="http://schemas.microsoft.com/office/drawing/2014/main" id="{CB1B9B8A-EC6C-25C6-F847-322AF14833EB}"/>
              </a:ext>
            </a:extLst>
          </p:cNvPr>
          <p:cNvSpPr>
            <a:spLocks noGrp="1"/>
          </p:cNvSpPr>
          <p:nvPr>
            <p:ph sz="quarter" idx="10"/>
          </p:nvPr>
        </p:nvSpPr>
        <p:spPr/>
        <p:txBody>
          <a:bodyPr/>
          <a:lstStyle/>
          <a:p>
            <a:endParaRPr lang="en-GB" dirty="0"/>
          </a:p>
        </p:txBody>
      </p:sp>
      <p:pic>
        <p:nvPicPr>
          <p:cNvPr id="6" name="Picture 5">
            <a:extLst>
              <a:ext uri="{FF2B5EF4-FFF2-40B4-BE49-F238E27FC236}">
                <a16:creationId xmlns:a16="http://schemas.microsoft.com/office/drawing/2014/main" id="{D6F51AC7-EC2F-A2AC-76A3-7A7495F01A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9896" y="1512000"/>
            <a:ext cx="6444208" cy="4296139"/>
          </a:xfrm>
          <a:prstGeom prst="rect">
            <a:avLst/>
          </a:prstGeom>
        </p:spPr>
      </p:pic>
    </p:spTree>
    <p:extLst>
      <p:ext uri="{BB962C8B-B14F-4D97-AF65-F5344CB8AC3E}">
        <p14:creationId xmlns:p14="http://schemas.microsoft.com/office/powerpoint/2010/main" val="3471023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D5369A-5300-4051-B5D4-EE38B7973C92}"/>
              </a:ext>
            </a:extLst>
          </p:cNvPr>
          <p:cNvSpPr>
            <a:spLocks noGrp="1"/>
          </p:cNvSpPr>
          <p:nvPr>
            <p:ph type="title"/>
          </p:nvPr>
        </p:nvSpPr>
        <p:spPr/>
        <p:txBody>
          <a:bodyPr/>
          <a:lstStyle/>
          <a:p>
            <a:r>
              <a:rPr lang="en-GB" dirty="0"/>
              <a:t>Waste classifications: non-hazardous/hazardous</a:t>
            </a:r>
          </a:p>
        </p:txBody>
      </p:sp>
      <p:sp>
        <p:nvSpPr>
          <p:cNvPr id="3" name="Content Placeholder 2">
            <a:extLst>
              <a:ext uri="{FF2B5EF4-FFF2-40B4-BE49-F238E27FC236}">
                <a16:creationId xmlns:a16="http://schemas.microsoft.com/office/drawing/2014/main" id="{92CE1728-8981-4A24-A195-DFDB6A5B2F40}"/>
              </a:ext>
            </a:extLst>
          </p:cNvPr>
          <p:cNvSpPr>
            <a:spLocks noGrp="1"/>
          </p:cNvSpPr>
          <p:nvPr>
            <p:ph sz="quarter" idx="10"/>
          </p:nvPr>
        </p:nvSpPr>
        <p:spPr>
          <a:xfrm>
            <a:off x="464096" y="1556792"/>
            <a:ext cx="8229600" cy="3996208"/>
          </a:xfrm>
        </p:spPr>
        <p:txBody>
          <a:bodyPr/>
          <a:lstStyle/>
          <a:p>
            <a:r>
              <a:rPr lang="en-GB" dirty="0"/>
              <a:t>Waste can generally be classified as hazardous or non-hazardous. </a:t>
            </a:r>
          </a:p>
          <a:p>
            <a:pPr algn="just"/>
            <a:r>
              <a:rPr lang="en-GB" dirty="0"/>
              <a:t>Construction waste that </a:t>
            </a:r>
            <a:r>
              <a:rPr lang="en-GB" b="1" dirty="0"/>
              <a:t>doesn't endanger</a:t>
            </a:r>
            <a:r>
              <a:rPr lang="en-GB" dirty="0"/>
              <a:t> </a:t>
            </a:r>
            <a:r>
              <a:rPr lang="en-GB" b="1" dirty="0"/>
              <a:t>the environment or human health</a:t>
            </a:r>
            <a:r>
              <a:rPr lang="en-GB" dirty="0"/>
              <a:t> is referred to as </a:t>
            </a:r>
            <a:r>
              <a:rPr lang="en-GB" b="1" dirty="0"/>
              <a:t>non-hazardous waste</a:t>
            </a:r>
            <a:r>
              <a:rPr lang="en-GB" dirty="0"/>
              <a:t>. The most typical kind of construction waste has a wide range of recycling and reuse options.</a:t>
            </a:r>
          </a:p>
          <a:p>
            <a:pPr algn="just"/>
            <a:r>
              <a:rPr lang="en-GB" dirty="0"/>
              <a:t>Construction waste that </a:t>
            </a:r>
            <a:r>
              <a:rPr lang="en-GB" b="1" dirty="0"/>
              <a:t>poses a risk </a:t>
            </a:r>
            <a:r>
              <a:rPr lang="en-GB" dirty="0"/>
              <a:t>to the </a:t>
            </a:r>
            <a:r>
              <a:rPr lang="en-GB" b="1" dirty="0"/>
              <a:t>environment or human health</a:t>
            </a:r>
            <a:r>
              <a:rPr lang="en-GB" dirty="0"/>
              <a:t> is referred to as </a:t>
            </a:r>
            <a:r>
              <a:rPr lang="en-GB" b="1" dirty="0"/>
              <a:t>hazardous waste</a:t>
            </a:r>
            <a:r>
              <a:rPr lang="en-GB" dirty="0"/>
              <a:t>. It is created when buildings, roads, and other structures are being built or demolished. </a:t>
            </a:r>
          </a:p>
          <a:p>
            <a:endParaRPr lang="en-GB" dirty="0"/>
          </a:p>
        </p:txBody>
      </p:sp>
    </p:spTree>
    <p:extLst>
      <p:ext uri="{BB962C8B-B14F-4D97-AF65-F5344CB8AC3E}">
        <p14:creationId xmlns:p14="http://schemas.microsoft.com/office/powerpoint/2010/main" val="541075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A083D-1FF8-471C-BF53-75F593DA0406}"/>
              </a:ext>
            </a:extLst>
          </p:cNvPr>
          <p:cNvSpPr>
            <a:spLocks noGrp="1"/>
          </p:cNvSpPr>
          <p:nvPr>
            <p:ph type="title"/>
          </p:nvPr>
        </p:nvSpPr>
        <p:spPr/>
        <p:txBody>
          <a:bodyPr/>
          <a:lstStyle/>
          <a:p>
            <a:r>
              <a:rPr lang="en-GB" dirty="0"/>
              <a:t>Waste segregation </a:t>
            </a:r>
          </a:p>
        </p:txBody>
      </p:sp>
      <p:sp>
        <p:nvSpPr>
          <p:cNvPr id="3" name="Content Placeholder 2">
            <a:extLst>
              <a:ext uri="{FF2B5EF4-FFF2-40B4-BE49-F238E27FC236}">
                <a16:creationId xmlns:a16="http://schemas.microsoft.com/office/drawing/2014/main" id="{B72F29A8-4654-4B82-BABD-123052CE7B38}"/>
              </a:ext>
            </a:extLst>
          </p:cNvPr>
          <p:cNvSpPr>
            <a:spLocks noGrp="1"/>
          </p:cNvSpPr>
          <p:nvPr>
            <p:ph sz="quarter" idx="10"/>
          </p:nvPr>
        </p:nvSpPr>
        <p:spPr/>
        <p:txBody>
          <a:bodyPr/>
          <a:lstStyle/>
          <a:p>
            <a:pPr algn="just"/>
            <a:r>
              <a:rPr lang="en-GB" dirty="0">
                <a:ea typeface="ＭＳ Ｐゴシック"/>
              </a:rPr>
              <a:t>Segregating waste on site into separate material streams can help minimise costs and maximise the opportunities for recovery and </a:t>
            </a:r>
            <a:r>
              <a:rPr lang="en-GB">
                <a:ea typeface="ＭＳ Ｐゴシック"/>
              </a:rPr>
              <a:t>recycling.       </a:t>
            </a:r>
          </a:p>
          <a:p>
            <a:pPr algn="just"/>
            <a:r>
              <a:rPr lang="en-GB" dirty="0">
                <a:ea typeface="ＭＳ Ｐゴシック"/>
              </a:rPr>
              <a:t>When possible, use different skips to separate different types of waste as they are produced (given the space available).</a:t>
            </a:r>
          </a:p>
          <a:p>
            <a:pPr algn="just"/>
            <a:r>
              <a:rPr lang="en-GB">
                <a:ea typeface="ＭＳ Ｐゴシック"/>
              </a:rPr>
              <a:t>Skips for wood, inert, and mixed materials ought to be available at the </a:t>
            </a:r>
            <a:r>
              <a:rPr lang="en-GB" dirty="0">
                <a:ea typeface="ＭＳ Ｐゴシック"/>
              </a:rPr>
              <a:t>very least. </a:t>
            </a:r>
            <a:endParaRPr lang="en-GB" dirty="0"/>
          </a:p>
          <a:p>
            <a:pPr algn="just"/>
            <a:r>
              <a:rPr lang="en-GB" dirty="0">
                <a:ea typeface="ＭＳ Ｐゴシック"/>
              </a:rPr>
              <a:t>If there isn't enough room for multiple skips use a licenced waste management company. They may be able to recover recyclable materials from mixed skips.</a:t>
            </a:r>
          </a:p>
        </p:txBody>
      </p:sp>
    </p:spTree>
    <p:extLst>
      <p:ext uri="{BB962C8B-B14F-4D97-AF65-F5344CB8AC3E}">
        <p14:creationId xmlns:p14="http://schemas.microsoft.com/office/powerpoint/2010/main" val="1707689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519A2-6C7F-44EF-B921-0BB190221DFB}"/>
              </a:ext>
            </a:extLst>
          </p:cNvPr>
          <p:cNvSpPr>
            <a:spLocks noGrp="1"/>
          </p:cNvSpPr>
          <p:nvPr>
            <p:ph type="title"/>
          </p:nvPr>
        </p:nvSpPr>
        <p:spPr/>
        <p:txBody>
          <a:bodyPr/>
          <a:lstStyle/>
          <a:p>
            <a:r>
              <a:rPr lang="en-GB" dirty="0"/>
              <a:t>Duty of care and waste </a:t>
            </a:r>
          </a:p>
        </p:txBody>
      </p:sp>
      <p:sp>
        <p:nvSpPr>
          <p:cNvPr id="3" name="Content Placeholder 2">
            <a:extLst>
              <a:ext uri="{FF2B5EF4-FFF2-40B4-BE49-F238E27FC236}">
                <a16:creationId xmlns:a16="http://schemas.microsoft.com/office/drawing/2014/main" id="{82667DA6-1245-4EFD-956C-CDFE05CBD92A}"/>
              </a:ext>
            </a:extLst>
          </p:cNvPr>
          <p:cNvSpPr>
            <a:spLocks noGrp="1"/>
          </p:cNvSpPr>
          <p:nvPr>
            <p:ph sz="quarter" idx="10"/>
          </p:nvPr>
        </p:nvSpPr>
        <p:spPr>
          <a:xfrm>
            <a:off x="463588" y="1412776"/>
            <a:ext cx="8229600" cy="4392488"/>
          </a:xfrm>
        </p:spPr>
        <p:txBody>
          <a:bodyPr/>
          <a:lstStyle/>
          <a:p>
            <a:pPr>
              <a:lnSpc>
                <a:spcPct val="150000"/>
              </a:lnSpc>
            </a:pPr>
            <a:r>
              <a:rPr lang="en-GB" dirty="0"/>
              <a:t>Under the Waste (England and Wales) Regulations 2011, the Hazardous Waste (England and Wales) Regulations 2005 and the Environmental Protection Act 1990, construction businesses, which include the trades, are legally obligated to produce, store, transport, and dispose of their business waste in a manner that does not harm the environment. It is referred to as their duty of care.</a:t>
            </a:r>
          </a:p>
          <a:p>
            <a:pPr>
              <a:lnSpc>
                <a:spcPct val="150000"/>
              </a:lnSpc>
            </a:pPr>
            <a:endParaRPr lang="en-GB" dirty="0"/>
          </a:p>
        </p:txBody>
      </p:sp>
    </p:spTree>
    <p:extLst>
      <p:ext uri="{BB962C8B-B14F-4D97-AF65-F5344CB8AC3E}">
        <p14:creationId xmlns:p14="http://schemas.microsoft.com/office/powerpoint/2010/main" val="401108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AA6AC-0C65-2B0E-154B-B3FBA5F40C7D}"/>
              </a:ext>
            </a:extLst>
          </p:cNvPr>
          <p:cNvSpPr>
            <a:spLocks noGrp="1"/>
          </p:cNvSpPr>
          <p:nvPr>
            <p:ph type="title"/>
          </p:nvPr>
        </p:nvSpPr>
        <p:spPr/>
        <p:txBody>
          <a:bodyPr/>
          <a:lstStyle/>
          <a:p>
            <a:r>
              <a:rPr lang="en-US" dirty="0">
                <a:ea typeface="ＭＳ Ｐゴシック"/>
              </a:rPr>
              <a:t>Transporting waste </a:t>
            </a:r>
            <a:endParaRPr lang="en-US" dirty="0"/>
          </a:p>
        </p:txBody>
      </p:sp>
      <p:sp>
        <p:nvSpPr>
          <p:cNvPr id="3" name="Content Placeholder 2">
            <a:extLst>
              <a:ext uri="{FF2B5EF4-FFF2-40B4-BE49-F238E27FC236}">
                <a16:creationId xmlns:a16="http://schemas.microsoft.com/office/drawing/2014/main" id="{9E322781-CB67-1DE3-1B78-D970BA6BD2E4}"/>
              </a:ext>
            </a:extLst>
          </p:cNvPr>
          <p:cNvSpPr>
            <a:spLocks noGrp="1"/>
          </p:cNvSpPr>
          <p:nvPr>
            <p:ph sz="quarter" idx="10"/>
          </p:nvPr>
        </p:nvSpPr>
        <p:spPr/>
        <p:txBody>
          <a:bodyPr/>
          <a:lstStyle/>
          <a:p>
            <a:pPr algn="just"/>
            <a:r>
              <a:rPr lang="en-US" dirty="0">
                <a:ea typeface="ＭＳ Ｐゴシック"/>
              </a:rPr>
              <a:t>As part of the duty of care, all waste (recycling, non-hazardous or hazardous) must be disposed of by licensed carriers. </a:t>
            </a:r>
            <a:endParaRPr lang="en-US" dirty="0"/>
          </a:p>
          <a:p>
            <a:pPr algn="just"/>
            <a:r>
              <a:rPr lang="en-US" dirty="0">
                <a:ea typeface="ＭＳ Ｐゴシック"/>
              </a:rPr>
              <a:t>This process is closely monitored through a system of waste transfer notes, creating an auditable trail that follows the waste from source to its destination. </a:t>
            </a:r>
          </a:p>
          <a:p>
            <a:pPr algn="just"/>
            <a:r>
              <a:rPr lang="en-US" dirty="0">
                <a:ea typeface="ＭＳ Ｐゴシック"/>
              </a:rPr>
              <a:t>The Hazardous Waste Regulations (2005) require that any hazardous waste produced by a company must be collected separately to other waste for it to be treated and disposed of correctly.</a:t>
            </a:r>
          </a:p>
        </p:txBody>
      </p:sp>
    </p:spTree>
    <p:extLst>
      <p:ext uri="{BB962C8B-B14F-4D97-AF65-F5344CB8AC3E}">
        <p14:creationId xmlns:p14="http://schemas.microsoft.com/office/powerpoint/2010/main" val="3899874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B279A-E730-40E5-9423-15A23BDFB87A}"/>
              </a:ext>
            </a:extLst>
          </p:cNvPr>
          <p:cNvSpPr>
            <a:spLocks noGrp="1"/>
          </p:cNvSpPr>
          <p:nvPr>
            <p:ph type="title"/>
          </p:nvPr>
        </p:nvSpPr>
        <p:spPr/>
        <p:txBody>
          <a:bodyPr/>
          <a:lstStyle/>
          <a:p>
            <a:r>
              <a:rPr lang="en-GB" dirty="0"/>
              <a:t>Techniques for waste reduction on site </a:t>
            </a:r>
          </a:p>
        </p:txBody>
      </p:sp>
      <p:sp>
        <p:nvSpPr>
          <p:cNvPr id="3" name="Content Placeholder 2">
            <a:extLst>
              <a:ext uri="{FF2B5EF4-FFF2-40B4-BE49-F238E27FC236}">
                <a16:creationId xmlns:a16="http://schemas.microsoft.com/office/drawing/2014/main" id="{EED1C610-4FFA-4975-870C-C77F2933532F}"/>
              </a:ext>
            </a:extLst>
          </p:cNvPr>
          <p:cNvSpPr>
            <a:spLocks noGrp="1"/>
          </p:cNvSpPr>
          <p:nvPr>
            <p:ph sz="quarter" idx="10"/>
          </p:nvPr>
        </p:nvSpPr>
        <p:spPr>
          <a:xfrm>
            <a:off x="457200" y="1484784"/>
            <a:ext cx="8712968" cy="4248000"/>
          </a:xfrm>
        </p:spPr>
        <p:txBody>
          <a:bodyPr/>
          <a:lstStyle/>
          <a:p>
            <a:pPr>
              <a:lnSpc>
                <a:spcPct val="100000"/>
              </a:lnSpc>
              <a:spcBef>
                <a:spcPts val="600"/>
              </a:spcBef>
              <a:spcAft>
                <a:spcPts val="600"/>
              </a:spcAft>
            </a:pPr>
            <a:r>
              <a:rPr lang="en-GB" b="1" dirty="0"/>
              <a:t>Effective ordering:</a:t>
            </a:r>
          </a:p>
          <a:p>
            <a:pPr marL="558800" lvl="1" indent="-342900">
              <a:lnSpc>
                <a:spcPct val="100000"/>
              </a:lnSpc>
              <a:buFont typeface="Arial" panose="020B0604020202020204" pitchFamily="34" charset="0"/>
              <a:buChar char="•"/>
            </a:pPr>
            <a:r>
              <a:rPr lang="en-GB" dirty="0"/>
              <a:t>Do not order more materials than needed.</a:t>
            </a:r>
          </a:p>
          <a:p>
            <a:pPr marL="558800" lvl="1" indent="-342900">
              <a:lnSpc>
                <a:spcPct val="100000"/>
              </a:lnSpc>
              <a:buFont typeface="Arial" panose="020B0604020202020204" pitchFamily="34" charset="0"/>
              <a:buChar char="•"/>
            </a:pPr>
            <a:r>
              <a:rPr lang="en-GB" dirty="0"/>
              <a:t>Have materials delivered to site when needed. </a:t>
            </a:r>
          </a:p>
          <a:p>
            <a:pPr marL="558800" lvl="1" indent="-342900">
              <a:lnSpc>
                <a:spcPct val="100000"/>
              </a:lnSpc>
              <a:buFont typeface="Arial" panose="020B0604020202020204" pitchFamily="34" charset="0"/>
              <a:buChar char="•"/>
            </a:pPr>
            <a:r>
              <a:rPr lang="en-GB" dirty="0"/>
              <a:t>Reject materials that were damaged in transit and ask the supplier to send them back. </a:t>
            </a:r>
          </a:p>
          <a:p>
            <a:pPr>
              <a:lnSpc>
                <a:spcPct val="100000"/>
              </a:lnSpc>
            </a:pPr>
            <a:r>
              <a:rPr lang="en-GB" b="1" dirty="0"/>
              <a:t>Effective storage: </a:t>
            </a:r>
          </a:p>
          <a:p>
            <a:pPr marL="558800" lvl="1" indent="-342900">
              <a:lnSpc>
                <a:spcPct val="100000"/>
              </a:lnSpc>
              <a:buFont typeface="Arial" panose="020B0604020202020204" pitchFamily="34" charset="0"/>
              <a:buChar char="•"/>
            </a:pPr>
            <a:r>
              <a:rPr lang="en-GB" dirty="0"/>
              <a:t>Plan where bulk materials are stored to minimise transportation and avoid breakages.</a:t>
            </a:r>
          </a:p>
          <a:p>
            <a:pPr marL="558800" lvl="1" indent="-342900">
              <a:lnSpc>
                <a:spcPct val="100000"/>
              </a:lnSpc>
              <a:buFont typeface="Arial" panose="020B0604020202020204" pitchFamily="34" charset="0"/>
              <a:buChar char="•"/>
            </a:pPr>
            <a:r>
              <a:rPr lang="en-GB" dirty="0"/>
              <a:t>Keep protective packaging on and ensure storage areas are secure and weatherproof. </a:t>
            </a:r>
          </a:p>
          <a:p>
            <a:pPr marL="558800" lvl="1" indent="-342900">
              <a:lnSpc>
                <a:spcPct val="100000"/>
              </a:lnSpc>
              <a:buFont typeface="Arial" panose="020B0604020202020204" pitchFamily="34" charset="0"/>
              <a:buChar char="•"/>
            </a:pPr>
            <a:r>
              <a:rPr lang="en-GB" dirty="0"/>
              <a:t>When bad weather is forecast secure and protect materials.</a:t>
            </a:r>
          </a:p>
        </p:txBody>
      </p:sp>
    </p:spTree>
    <p:extLst>
      <p:ext uri="{BB962C8B-B14F-4D97-AF65-F5344CB8AC3E}">
        <p14:creationId xmlns:p14="http://schemas.microsoft.com/office/powerpoint/2010/main" val="5922018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purl.org/dc/dcmitype/"/>
    <ds:schemaRef ds:uri="http://purl.org/dc/elements/1.1/"/>
    <ds:schemaRef ds:uri="http://schemas.microsoft.com/office/2006/metadata/properties"/>
    <ds:schemaRef ds:uri="http://purl.org/dc/terms/"/>
    <ds:schemaRef ds:uri="http://schemas.microsoft.com/office/2006/documentManagement/types"/>
    <ds:schemaRef ds:uri="http://www.w3.org/XML/1998/namespace"/>
    <ds:schemaRef ds:uri="418e8c98-519b-4e3e-a77f-7ee33016068f"/>
    <ds:schemaRef ds:uri="http://schemas.microsoft.com/office/infopath/2007/PartnerControls"/>
    <ds:schemaRef ds:uri="7d91badd-8922-4db1-9652-4fbca8a6b7df"/>
    <ds:schemaRef ds:uri="http://schemas.openxmlformats.org/package/2006/metadata/core-properties"/>
    <ds:schemaRef ds:uri="1c5831b9-66da-4f16-a409-834213ecdb8e"/>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2159</Words>
  <Application>Microsoft Office PowerPoint</Application>
  <PresentationFormat>On-screen Show (4:3)</PresentationFormat>
  <Paragraphs>136</Paragraphs>
  <Slides>21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Lucida Grande</vt:lpstr>
      <vt:lpstr>Times New Roman</vt:lpstr>
      <vt:lpstr>Default Design</vt:lpstr>
      <vt:lpstr>PowerPoint 6: Effective waste management – benefits and regulatory requirements </vt:lpstr>
      <vt:lpstr>Aim: Waste management in construction </vt:lpstr>
      <vt:lpstr>What is waste in relation to construction </vt:lpstr>
      <vt:lpstr>The waste hierarchy </vt:lpstr>
      <vt:lpstr>Waste classifications: non-hazardous/hazardous</vt:lpstr>
      <vt:lpstr>Waste segregation </vt:lpstr>
      <vt:lpstr>Duty of care and waste </vt:lpstr>
      <vt:lpstr>Transporting waste </vt:lpstr>
      <vt:lpstr>Techniques for waste reduction on site </vt:lpstr>
      <vt:lpstr>Techniques for waste reduction on site </vt:lpstr>
      <vt:lpstr>The WRAP protocol </vt:lpstr>
      <vt:lpstr>WRAP Quality Protocols </vt:lpstr>
      <vt:lpstr>Disposal of hazardous waste </vt:lpstr>
      <vt:lpstr>Consequences of not disposing of hazardous waste safely </vt:lpstr>
      <vt:lpstr>Hazardous waste on site </vt:lpstr>
      <vt:lpstr>Dealing with asbestos </vt:lpstr>
      <vt:lpstr>Legislation affecting waste management</vt:lpstr>
      <vt:lpstr>Legislation affecting waste management</vt:lpstr>
      <vt:lpstr>Legislation affecting waste management</vt:lpstr>
      <vt:lpstr>Legislation affecting waste management</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332</cp:revision>
  <dcterms:created xsi:type="dcterms:W3CDTF">2013-05-28T00:38:54Z</dcterms:created>
  <dcterms:modified xsi:type="dcterms:W3CDTF">2023-07-26T14:00:11Z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