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3"/>
  </p:notesMasterIdLst>
  <p:handoutMasterIdLst>
    <p:handoutMasterId r:id="rId24"/>
  </p:handoutMasterIdLst>
  <p:sldIdLst>
    <p:sldId id="256" r:id="rId5"/>
    <p:sldId id="333" r:id="rId6"/>
    <p:sldId id="331" r:id="rId7"/>
    <p:sldId id="334" r:id="rId8"/>
    <p:sldId id="348" r:id="rId9"/>
    <p:sldId id="336" r:id="rId10"/>
    <p:sldId id="337" r:id="rId11"/>
    <p:sldId id="350" r:id="rId12"/>
    <p:sldId id="351" r:id="rId13"/>
    <p:sldId id="335" r:id="rId14"/>
    <p:sldId id="347" r:id="rId15"/>
    <p:sldId id="338" r:id="rId16"/>
    <p:sldId id="342" r:id="rId17"/>
    <p:sldId id="341" r:id="rId18"/>
    <p:sldId id="353" r:id="rId19"/>
    <p:sldId id="340" r:id="rId20"/>
    <p:sldId id="345" r:id="rId21"/>
    <p:sldId id="267" r:id="rId22"/>
  </p:sldIdLst>
  <p:sldSz cx="9144000" cy="6858000" type="screen4x3"/>
  <p:notesSz cx="6858000" cy="9144000"/>
  <p:custDataLst>
    <p:tags r:id="rId25"/>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DF1D158-7EC8-B192-87EF-D6A73EAEA5DB}" name="Laura Glover" initials="LG" userId="0654c38050dc99c9" providerId="Windows Live"/>
  <p188:author id="{C7F4D068-B5A3-2690-66F9-15CFA5379695}" name="Wendy Alderton" initials="WA" userId="S::w.alderton@paeditorial.co.uk::f1dc53d1-0e3f-40be-aa9b-70524b762989" providerId="AD"/>
  <p188:author id="{FD6BB0D1-9278-F6CC-5A69-1199D24409B3}" name="Laura Glover" initials="LG" userId="Laura Glover"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44"/>
    <p:restoredTop sz="88676" autoAdjust="0"/>
  </p:normalViewPr>
  <p:slideViewPr>
    <p:cSldViewPr showGuides="1">
      <p:cViewPr varScale="1">
        <p:scale>
          <a:sx n="56" d="100"/>
          <a:sy n="56" d="100"/>
        </p:scale>
        <p:origin x="876" y="48"/>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youtu.be/RuYzNgUZi98"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youtu.be/m0kFtt-Hbfo"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2136617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b="0" i="0" dirty="0">
                <a:solidFill>
                  <a:srgbClr val="0F0F0F"/>
                </a:solidFill>
                <a:effectLst/>
                <a:latin typeface="YouTube Sans"/>
              </a:rPr>
              <a:t>Well-being of Future Generations (Wales) Act 2015 </a:t>
            </a:r>
            <a:r>
              <a:rPr lang="en-GB" dirty="0">
                <a:ea typeface="ＭＳ Ｐゴシック"/>
                <a:hlinkClick r:id="rId3"/>
              </a:rPr>
              <a:t>https://youtu.be/RuYzNgUZi98</a:t>
            </a:r>
            <a:r>
              <a:rPr lang="en-GB" dirty="0">
                <a:ea typeface="ＭＳ Ｐゴシック"/>
              </a:rPr>
              <a:t> </a:t>
            </a:r>
            <a:endParaRPr lang="en-US" dirty="0"/>
          </a:p>
          <a:p>
            <a:pPr algn="l"/>
            <a:endParaRPr lang="en-US" b="0" i="0" dirty="0">
              <a:solidFill>
                <a:srgbClr val="0F0F0F"/>
              </a:solidFill>
              <a:effectLst/>
              <a:latin typeface="YouTube Sans"/>
            </a:endParaRPr>
          </a:p>
          <a:p>
            <a:br>
              <a:rPr lang="en-US" dirty="0"/>
            </a:b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1618689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b="1" kern="100" dirty="0">
                <a:effectLst/>
                <a:latin typeface="Calibri" panose="020F0502020204030204" pitchFamily="34" charset="0"/>
                <a:ea typeface="Calibri" panose="020F0502020204030204" pitchFamily="34" charset="0"/>
                <a:cs typeface="Times New Roman" panose="02020603050405020304" pitchFamily="18" charset="0"/>
              </a:rPr>
              <a:t>Emphasis on sustainable development</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The Act places a strong emphasis on sustainable development, which requires balancing environmental, social, and economic considerations. The construction industry is expected to prioritize sustainable practices, including energy efficiency, waste reduction, responsible material sourcing, and consideration of the social and environmental impacts of construction projects.</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b="1" kern="100" dirty="0">
                <a:effectLst/>
                <a:latin typeface="Calibri" panose="020F0502020204030204" pitchFamily="34" charset="0"/>
                <a:ea typeface="Calibri" panose="020F0502020204030204" pitchFamily="34" charset="0"/>
                <a:cs typeface="Times New Roman" panose="02020603050405020304" pitchFamily="18" charset="0"/>
              </a:rPr>
              <a:t>Long-term planning and decision-making</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The Act requires public bodies, including local authorities and public sector organizations involved in construction projects, to take a long-term view and consider the impact of their decisions on future generations. This means that construction plans and projects need to align with the well-being goals defined in the Act and demonstrate how they contribute to the sustainable development of Wales.</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b="1" kern="100" dirty="0">
                <a:effectLst/>
                <a:latin typeface="Calibri" panose="020F0502020204030204" pitchFamily="34" charset="0"/>
                <a:ea typeface="Calibri" panose="020F0502020204030204" pitchFamily="34" charset="0"/>
                <a:cs typeface="Times New Roman" panose="02020603050405020304" pitchFamily="18" charset="0"/>
              </a:rPr>
              <a:t>Collaboration and integration</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The Act promotes collaboration and integration across different sectors and stakeholders. In the construction industry, this means that professionals, including architects, engineers, contractors, and developers, need to work together to achieve sustainable outcomes. Collaboration with communities, local authorities, and relevant organisations is encouraged to ensure that construction projects align with the well-being goals and address local needs.</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b="1" kern="100" dirty="0">
                <a:effectLst/>
                <a:latin typeface="Calibri" panose="020F0502020204030204" pitchFamily="34" charset="0"/>
                <a:ea typeface="Calibri" panose="020F0502020204030204" pitchFamily="34" charset="0"/>
                <a:cs typeface="Times New Roman" panose="02020603050405020304" pitchFamily="18" charset="0"/>
              </a:rPr>
              <a:t>Assessing and reporting well-being</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The Act requires public bodies, including those involved in construction, to conduct well-being assessments and report on their progress in achieving the well-being goals. This may involve assessing the social, economic, environmental, and cultural impacts of construction projects. The construction industry needs to consider the well-being of communities affected by their projects and demonstrate how they contribute positively to the well-being of future generations.</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b="1" kern="100" dirty="0">
                <a:effectLst/>
                <a:latin typeface="Calibri" panose="020F0502020204030204" pitchFamily="34" charset="0"/>
                <a:ea typeface="Calibri" panose="020F0502020204030204" pitchFamily="34" charset="0"/>
                <a:cs typeface="Times New Roman" panose="02020603050405020304" pitchFamily="18" charset="0"/>
              </a:rPr>
              <a:t>Public engagement and participation: </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The Act promotes public engagement and participation in decision-making processes. The construction industry is encouraged to involve local communities, stakeholders, and future users of buildings in the planning, design, and construction phases. This ensures that their voices are heard and that construction projects reflect the needs and aspirations of the community.</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b="1" kern="100" dirty="0">
                <a:effectLst/>
                <a:latin typeface="Calibri" panose="020F0502020204030204" pitchFamily="34" charset="0"/>
                <a:ea typeface="Calibri" panose="020F0502020204030204" pitchFamily="34" charset="0"/>
                <a:cs typeface="Times New Roman" panose="02020603050405020304" pitchFamily="18" charset="0"/>
              </a:rPr>
              <a:t>Monitoring and accountability</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The Act establishes mechanisms for monitoring and evaluating progress towards the well-being goals. Construction projects may be subject to scrutiny and evaluation to ensure compliance with sustainable development principles. The construction industry needs to demonstrate transparency, accountability, and a commitment to continuous improvement in achieving sustainable outcomes.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429885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Calibri"/>
                <a:ea typeface="Calibri"/>
                <a:cs typeface="Calibri"/>
              </a:rPr>
              <a:t>Activity</a:t>
            </a:r>
          </a:p>
          <a:p>
            <a:endParaRPr lang="en-US" b="1" dirty="0">
              <a:latin typeface="Calibri"/>
              <a:ea typeface="Calibri"/>
              <a:cs typeface="Calibri"/>
            </a:endParaRPr>
          </a:p>
          <a:p>
            <a:pPr marL="0" indent="0">
              <a:buFont typeface="Arial" panose="020B0604020202020204" pitchFamily="34" charset="0"/>
              <a:buNone/>
            </a:pPr>
            <a:r>
              <a:rPr lang="en-US" dirty="0">
                <a:latin typeface="Calibri"/>
                <a:ea typeface="Calibri"/>
                <a:cs typeface="Calibri"/>
              </a:rPr>
              <a:t>Divide the class into groups of 3 or 4 and ask them to research 1 traditional and 2 modern materials. Ask each group to give a 5 min presentation on their chosen materials. </a:t>
            </a:r>
          </a:p>
          <a:p>
            <a:pPr marL="0" indent="0">
              <a:buFont typeface="Arial" panose="020B0604020202020204" pitchFamily="34" charset="0"/>
              <a:buNone/>
            </a:pPr>
            <a:endParaRPr lang="en-US" dirty="0">
              <a:latin typeface="Calibri"/>
              <a:ea typeface="Calibri"/>
              <a:cs typeface="Calibri"/>
            </a:endParaRPr>
          </a:p>
          <a:p>
            <a:pPr marL="0" indent="0">
              <a:buFont typeface="Arial" panose="020B0604020202020204" pitchFamily="34" charset="0"/>
              <a:buNone/>
            </a:pPr>
            <a:r>
              <a:rPr lang="en-US" dirty="0">
                <a:latin typeface="Calibri"/>
                <a:ea typeface="Calibri"/>
                <a:cs typeface="Calibri"/>
              </a:rPr>
              <a:t>The presentation must include the following, advantages and disadvantages related to this material:</a:t>
            </a:r>
          </a:p>
          <a:p>
            <a:pPr marL="171450" indent="-171450">
              <a:buFont typeface="Arial" panose="020B0604020202020204" pitchFamily="34" charset="0"/>
              <a:buChar char="•"/>
            </a:pPr>
            <a:r>
              <a:rPr lang="en-US" dirty="0">
                <a:latin typeface="Calibri"/>
                <a:ea typeface="Calibri"/>
                <a:cs typeface="Calibri"/>
              </a:rPr>
              <a:t>uses, useability, </a:t>
            </a:r>
          </a:p>
          <a:p>
            <a:pPr marL="171450" indent="-171450">
              <a:buFont typeface="Arial" panose="020B0604020202020204" pitchFamily="34" charset="0"/>
              <a:buChar char="•"/>
            </a:pPr>
            <a:r>
              <a:rPr lang="en-US" dirty="0">
                <a:latin typeface="Calibri"/>
                <a:ea typeface="Calibri"/>
                <a:cs typeface="Calibri"/>
              </a:rPr>
              <a:t>environmental impact, </a:t>
            </a:r>
          </a:p>
          <a:p>
            <a:pPr marL="171450" indent="-171450">
              <a:buFont typeface="Arial" panose="020B0604020202020204" pitchFamily="34" charset="0"/>
              <a:buChar char="•"/>
            </a:pPr>
            <a:r>
              <a:rPr lang="en-US" dirty="0">
                <a:latin typeface="Calibri"/>
                <a:ea typeface="Calibri"/>
                <a:cs typeface="Calibri"/>
              </a:rPr>
              <a:t>potential carbon footprint (rated, low, medium or high).</a:t>
            </a:r>
          </a:p>
          <a:p>
            <a:endParaRPr lang="en-US" dirty="0">
              <a:latin typeface="Calibri"/>
              <a:ea typeface="Calibri"/>
              <a:cs typeface="Calibri"/>
            </a:endParaRPr>
          </a:p>
          <a:p>
            <a:r>
              <a:rPr lang="en-US" dirty="0">
                <a:latin typeface="Calibri"/>
                <a:ea typeface="Calibri"/>
                <a:cs typeface="Calibri"/>
              </a:rPr>
              <a:t>Add any others as needed. </a:t>
            </a:r>
          </a:p>
          <a:p>
            <a:r>
              <a:rPr lang="en-US" dirty="0">
                <a:latin typeface="Calibri"/>
                <a:ea typeface="Calibri"/>
                <a:cs typeface="Calibri"/>
              </a:rPr>
              <a:t>Materials can include those listed on slides as well as any trade specific materials both modern and traditional. </a:t>
            </a:r>
          </a:p>
        </p:txBody>
      </p:sp>
      <p:sp>
        <p:nvSpPr>
          <p:cNvPr id="4" name="Slide Number Placeholder 3"/>
          <p:cNvSpPr>
            <a:spLocks noGrp="1"/>
          </p:cNvSpPr>
          <p:nvPr>
            <p:ph type="sldNum" sz="quarter" idx="5"/>
          </p:nvPr>
        </p:nvSpPr>
        <p:spPr/>
        <p:txBody>
          <a:bodyPr/>
          <a:lstStyle/>
          <a:p>
            <a:fld id="{1D847933-502B-D146-9428-3DDD196AD935}" type="slidenum">
              <a:rPr lang="en-GB"/>
              <a:pPr/>
              <a:t>9</a:t>
            </a:fld>
            <a:endParaRPr lang="en-GB"/>
          </a:p>
        </p:txBody>
      </p:sp>
    </p:spTree>
    <p:extLst>
      <p:ext uri="{BB962C8B-B14F-4D97-AF65-F5344CB8AC3E}">
        <p14:creationId xmlns:p14="http://schemas.microsoft.com/office/powerpoint/2010/main" val="934119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0F0F0F"/>
                </a:solidFill>
                <a:effectLst/>
                <a:latin typeface="YouTube Sans"/>
              </a:rPr>
              <a:t>Wales Institute for Sustainable Education at the Centre for Alternative Technology</a:t>
            </a:r>
            <a:r>
              <a:rPr lang="en-GB" b="0" dirty="0"/>
              <a:t> </a:t>
            </a:r>
            <a:r>
              <a:rPr lang="en-GB" dirty="0">
                <a:hlinkClick r:id="rId3"/>
              </a:rPr>
              <a:t>https://youtu.be/m0kFtt-Hbfo</a:t>
            </a:r>
            <a:r>
              <a:rPr lang="en-GB" dirty="0"/>
              <a:t> </a:t>
            </a:r>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2273697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2400"/>
              </a:lnSpc>
              <a:spcBef>
                <a:spcPts val="1000"/>
              </a:spcBef>
              <a:spcAft>
                <a:spcPts val="1000"/>
              </a:spcAft>
            </a:pPr>
            <a:r>
              <a:rPr lang="en-GB" dirty="0"/>
              <a:t>Ask learners to use the internet to research the benefits of off-site construction, including the commonly used materials used in their manufacture. Lead a discussion on findings. </a:t>
            </a:r>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a:pPr/>
              <a:t>11</a:t>
            </a:fld>
            <a:endParaRPr lang="en-GB"/>
          </a:p>
        </p:txBody>
      </p:sp>
    </p:spTree>
    <p:extLst>
      <p:ext uri="{BB962C8B-B14F-4D97-AF65-F5344CB8AC3E}">
        <p14:creationId xmlns:p14="http://schemas.microsoft.com/office/powerpoint/2010/main" val="33261274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a:solidFill>
                  <a:schemeClr val="tx1"/>
                </a:solidFill>
                <a:effectLst/>
                <a:latin typeface="Arial" charset="0"/>
                <a:ea typeface="ＭＳ Ｐゴシック" charset="-128"/>
                <a:cs typeface="ＭＳ Ｐゴシック" charset="-128"/>
              </a:rPr>
              <a:t>Speed and Efficiency: </a:t>
            </a:r>
            <a:r>
              <a:rPr lang="en-GB" sz="1200" b="0" i="0" kern="1200" dirty="0">
                <a:solidFill>
                  <a:schemeClr val="tx1"/>
                </a:solidFill>
                <a:effectLst/>
                <a:latin typeface="Arial" charset="0"/>
                <a:ea typeface="ＭＳ Ｐゴシック" charset="-128"/>
                <a:cs typeface="ＭＳ Ｐゴシック" charset="-128"/>
              </a:rPr>
              <a:t>Off-site construction significantly reduces project timelines compared to traditional on-site construction methods. With pre-fabricated components being manufactured simultaneously while on-site preparations are underway, the construction process becomes faster and more efficient. This leads to reduced </a:t>
            </a:r>
            <a:r>
              <a:rPr lang="en-GB" sz="1200" b="0" i="0" kern="1200" dirty="0" err="1">
                <a:solidFill>
                  <a:schemeClr val="tx1"/>
                </a:solidFill>
                <a:effectLst/>
                <a:latin typeface="Arial" charset="0"/>
                <a:ea typeface="ＭＳ Ｐゴシック" charset="-128"/>
                <a:cs typeface="ＭＳ Ｐゴシック" charset="-128"/>
              </a:rPr>
              <a:t>labor</a:t>
            </a:r>
            <a:r>
              <a:rPr lang="en-GB" sz="1200" b="0" i="0" kern="1200" dirty="0">
                <a:solidFill>
                  <a:schemeClr val="tx1"/>
                </a:solidFill>
                <a:effectLst/>
                <a:latin typeface="Arial" charset="0"/>
                <a:ea typeface="ＭＳ Ｐゴシック" charset="-128"/>
                <a:cs typeface="ＭＳ Ｐゴシック" charset="-128"/>
              </a:rPr>
              <a:t> requirements and costs, as well as minimized disruption to the surrounding environment.</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Improved Quality and Consistency</a:t>
            </a:r>
            <a:r>
              <a:rPr lang="en-GB" sz="1200" b="0" i="0" kern="1200" dirty="0">
                <a:solidFill>
                  <a:schemeClr val="tx1"/>
                </a:solidFill>
                <a:effectLst/>
                <a:latin typeface="Arial" charset="0"/>
                <a:ea typeface="ＭＳ Ｐゴシック" charset="-128"/>
                <a:cs typeface="ＭＳ Ｐゴシック" charset="-128"/>
              </a:rPr>
              <a:t>: Manufacturing modules in a controlled factory environment allows for precise quality control measures and standardized production processes. Off-site construction ensures consistent quality across multiple units, reducing the risk of errors and defects. The use of advanced technology and automation further enhances accuracy and precision in construction.</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Cost Savings: </a:t>
            </a:r>
            <a:r>
              <a:rPr lang="en-GB" sz="1200" b="0" i="0" kern="1200" dirty="0">
                <a:solidFill>
                  <a:schemeClr val="tx1"/>
                </a:solidFill>
                <a:effectLst/>
                <a:latin typeface="Arial" charset="0"/>
                <a:ea typeface="ＭＳ Ｐゴシック" charset="-128"/>
                <a:cs typeface="ＭＳ Ｐゴシック" charset="-128"/>
              </a:rPr>
              <a:t>Off-site construction can deliver cost savings through various means. Reduced </a:t>
            </a:r>
            <a:r>
              <a:rPr lang="en-GB" sz="1200" b="0" i="0" kern="1200" dirty="0" err="1">
                <a:solidFill>
                  <a:schemeClr val="tx1"/>
                </a:solidFill>
                <a:effectLst/>
                <a:latin typeface="Arial" charset="0"/>
                <a:ea typeface="ＭＳ Ｐゴシック" charset="-128"/>
                <a:cs typeface="ＭＳ Ｐゴシック" charset="-128"/>
              </a:rPr>
              <a:t>labor</a:t>
            </a:r>
            <a:r>
              <a:rPr lang="en-GB" sz="1200" b="0" i="0" kern="1200" dirty="0">
                <a:solidFill>
                  <a:schemeClr val="tx1"/>
                </a:solidFill>
                <a:effectLst/>
                <a:latin typeface="Arial" charset="0"/>
                <a:ea typeface="ＭＳ Ｐゴシック" charset="-128"/>
                <a:cs typeface="ＭＳ Ｐゴシック" charset="-128"/>
              </a:rPr>
              <a:t> requirements, shorter construction times, and improved resource management contribute to lower overall project costs. Additionally, the controlled factory environment enables better procurement and bulk purchasing of materials, leading to cost efficiencies.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Sustainability and Waste Reduction</a:t>
            </a:r>
            <a:r>
              <a:rPr lang="en-GB" sz="1200" b="0" i="0" kern="1200" dirty="0">
                <a:solidFill>
                  <a:schemeClr val="tx1"/>
                </a:solidFill>
                <a:effectLst/>
                <a:latin typeface="Arial" charset="0"/>
                <a:ea typeface="ＭＳ Ｐゴシック" charset="-128"/>
                <a:cs typeface="ＭＳ Ｐゴシック" charset="-128"/>
              </a:rPr>
              <a:t>: Off-site construction promotes sustainability by minimizing waste generation and optimizing material usage. The factory-based manufacturing process allows for careful material planning and waste reduction measures. Construction off-site also reduces the carbon footprint associated with transportation of workers and materials to and from the site</a:t>
            </a:r>
          </a:p>
          <a:p>
            <a:r>
              <a:rPr lang="en-GB" sz="1200" b="0" i="0" kern="1200" dirty="0">
                <a:solidFill>
                  <a:schemeClr val="tx1"/>
                </a:solidFill>
                <a:effectLst/>
                <a:latin typeface="Arial" charset="0"/>
                <a:ea typeface="ＭＳ Ｐゴシック" charset="-128"/>
                <a:cs typeface="ＭＳ Ｐゴシック" charset="-128"/>
              </a:rPr>
              <a:t>.</a:t>
            </a:r>
          </a:p>
          <a:p>
            <a:r>
              <a:rPr lang="en-GB" sz="1200" b="1" i="0" kern="1200" dirty="0">
                <a:solidFill>
                  <a:schemeClr val="tx1"/>
                </a:solidFill>
                <a:effectLst/>
                <a:latin typeface="Arial" charset="0"/>
                <a:ea typeface="ＭＳ Ｐゴシック" charset="-128"/>
                <a:cs typeface="ＭＳ Ｐゴシック" charset="-128"/>
              </a:rPr>
              <a:t>Enhanced Health and Safety</a:t>
            </a:r>
            <a:r>
              <a:rPr lang="en-GB" sz="1200" b="0" i="0" kern="1200" dirty="0">
                <a:solidFill>
                  <a:schemeClr val="tx1"/>
                </a:solidFill>
                <a:effectLst/>
                <a:latin typeface="Arial" charset="0"/>
                <a:ea typeface="ＭＳ Ｐゴシック" charset="-128"/>
                <a:cs typeface="ＭＳ Ｐゴシック" charset="-128"/>
              </a:rPr>
              <a:t>: By shifting construction activities to a controlled factory setting, off-site construction improves health and safety conditions for workers. The factory environment allows for better management of potential hazards, adherence to safety protocols, and reduced exposure to inclement weather conditions and other on-site risks.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Flexibility and Adaptability: </a:t>
            </a:r>
            <a:r>
              <a:rPr lang="en-GB" sz="1200" b="0" i="0" kern="1200" dirty="0">
                <a:solidFill>
                  <a:schemeClr val="tx1"/>
                </a:solidFill>
                <a:effectLst/>
                <a:latin typeface="Arial" charset="0"/>
                <a:ea typeface="ＭＳ Ｐゴシック" charset="-128"/>
                <a:cs typeface="ＭＳ Ｐゴシック" charset="-128"/>
              </a:rPr>
              <a:t>Off-site construction offers greater design flexibility and adaptability. Modular units can be easily reconfigured, relocated, or expanded, providing versatility in meeting changing requirements. This flexibility allows for efficient modifications and additions to existing buildings or quick assembly of structures in remote or challenging locations.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Reduced Disruption and Site Impact</a:t>
            </a:r>
            <a:r>
              <a:rPr lang="en-GB" sz="1200" b="0" i="0" kern="1200" dirty="0">
                <a:solidFill>
                  <a:schemeClr val="tx1"/>
                </a:solidFill>
                <a:effectLst/>
                <a:latin typeface="Arial" charset="0"/>
                <a:ea typeface="ＭＳ Ｐゴシック" charset="-128"/>
                <a:cs typeface="ＭＳ Ｐゴシック" charset="-128"/>
              </a:rPr>
              <a:t>: As much of the construction work is carried out in a factory environment, off-site construction minimizes disruption to the surrounding community and reduces on-site noise, dust, and traffic. This is particularly beneficial in urban areas or sensitive locations where traditional construction methods may cause significant inconvenience or disturbance.</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Energy Efficiency: </a:t>
            </a:r>
            <a:r>
              <a:rPr lang="en-GB" sz="1200" b="0" i="0" kern="1200" dirty="0">
                <a:solidFill>
                  <a:schemeClr val="tx1"/>
                </a:solidFill>
                <a:effectLst/>
                <a:latin typeface="Arial" charset="0"/>
                <a:ea typeface="ＭＳ Ｐゴシック" charset="-128"/>
                <a:cs typeface="ＭＳ Ｐゴシック" charset="-128"/>
              </a:rPr>
              <a:t>Off-site construction techniques often integrate energy-efficient design principles and technologies. Modules can be constructed with high levels of insulation, energy-efficient windows, and advanced heating, ventilation, and air conditioning (HVAC) systems. This results in buildings with improved energy performance, reduced operational costs, and lower environmental impact.</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14289075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BIM is not a software package or 3D design but actually refers to a collaborative way of working using 3D design software and other software packages along side a collaborative approach to design and construction. </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12110459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Arial" charset="0"/>
                <a:ea typeface="ＭＳ Ｐゴシック" charset="-128"/>
                <a:cs typeface="ＭＳ Ｐゴシック" charset="-128"/>
              </a:rPr>
              <a:t>Building Information Modelling (BIM): BIM is a digital representation of a building's physical and functional characteristics. It allows architects, engineers, and contractors to collaborate and coordinate design and construction activities. BIM enables 3D modelling, clash detection, cost estimation, and project scheduling, improving efficiency and reducing errors.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Internet of Things (IoT): </a:t>
            </a:r>
            <a:r>
              <a:rPr lang="en-GB" sz="1200" b="0" i="0" kern="1200" dirty="0">
                <a:solidFill>
                  <a:schemeClr val="tx1"/>
                </a:solidFill>
                <a:effectLst/>
                <a:latin typeface="Arial" charset="0"/>
                <a:ea typeface="ＭＳ Ｐゴシック" charset="-128"/>
                <a:cs typeface="ＭＳ Ｐゴシック" charset="-128"/>
              </a:rPr>
              <a:t>IoT connects various construction devices and equipment to a network, enabling data collection, monitoring, and control. IoT devices, such as sensors, wearables, and tracking systems, can provide real-time information on equipment performance, safety conditions, material usage, and energy consumption.</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Drones</a:t>
            </a:r>
            <a:r>
              <a:rPr lang="en-GB" sz="1200" b="0" i="0" kern="1200" dirty="0">
                <a:solidFill>
                  <a:schemeClr val="tx1"/>
                </a:solidFill>
                <a:effectLst/>
                <a:latin typeface="Arial" charset="0"/>
                <a:ea typeface="ＭＳ Ｐゴシック" charset="-128"/>
                <a:cs typeface="ＭＳ Ｐゴシック" charset="-128"/>
              </a:rPr>
              <a:t>: Unmanned aerial vehicles (UAVs), or drones, are used in construction for site surveying, mapping, and inspections. Drones can quickly capture aerial imagery, generate accurate topographic maps, monitor construction progress, and improve safety by reducing the need for manual inspections in hazardous areas.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Augmented Reality (AR) and Virtual Reality (VR): </a:t>
            </a:r>
            <a:r>
              <a:rPr lang="en-GB" sz="1200" b="0" i="0" kern="1200" dirty="0">
                <a:solidFill>
                  <a:schemeClr val="tx1"/>
                </a:solidFill>
                <a:effectLst/>
                <a:latin typeface="Arial" charset="0"/>
                <a:ea typeface="ＭＳ Ｐゴシック" charset="-128"/>
                <a:cs typeface="ＭＳ Ｐゴシック" charset="-128"/>
              </a:rPr>
              <a:t>AR and VR technologies are utilized in construction for design visualization, virtual walkthroughs, and training simulations. AR overlays digital information onto the real-world environment, aiding in design reviews and on-site instructions. VR creates immersive virtual environments that allow stakeholders to experience a project before it is built.</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Robotics and Automation</a:t>
            </a:r>
            <a:r>
              <a:rPr lang="en-GB" sz="1200" b="0" i="0" kern="1200" dirty="0">
                <a:solidFill>
                  <a:schemeClr val="tx1"/>
                </a:solidFill>
                <a:effectLst/>
                <a:latin typeface="Arial" charset="0"/>
                <a:ea typeface="ＭＳ Ｐゴシック" charset="-128"/>
                <a:cs typeface="ＭＳ Ｐゴシック" charset="-128"/>
              </a:rPr>
              <a:t>: Robots are increasingly used in construction for tasks such as bricklaying, concrete pouring, and demolition. Robotic systems improve precision, speed up construction processes, and reduce labour-intensive work. Automation technologies, such as robotic total stations and autonomous vehicles, enhance accuracy and efficiency in surveying and material handling.</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Wearable Technology: </a:t>
            </a:r>
            <a:r>
              <a:rPr lang="en-GB" sz="1200" b="0" i="0" kern="1200" dirty="0">
                <a:solidFill>
                  <a:schemeClr val="tx1"/>
                </a:solidFill>
                <a:effectLst/>
                <a:latin typeface="Arial" charset="0"/>
                <a:ea typeface="ＭＳ Ｐゴシック" charset="-128"/>
                <a:cs typeface="ＭＳ Ｐゴシック" charset="-128"/>
              </a:rPr>
              <a:t>Wearables, such as smart helmets, safety vests, and GPS-enabled devices, are used to monitor worker safety, health, and productivity. These devices can track vital signs, detect hazardous conditions, provide real-time notifications, and improve communication among workers.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Cloud Computing and Mobile Applications</a:t>
            </a:r>
            <a:r>
              <a:rPr lang="en-GB" sz="1200" b="0" i="0" kern="1200" dirty="0">
                <a:solidFill>
                  <a:schemeClr val="tx1"/>
                </a:solidFill>
                <a:effectLst/>
                <a:latin typeface="Arial" charset="0"/>
                <a:ea typeface="ＭＳ Ｐゴシック" charset="-128"/>
                <a:cs typeface="ＭＳ Ｐゴシック" charset="-128"/>
              </a:rPr>
              <a:t>: Cloud computing allows construction teams to store and access project data and documents from anywhere, facilitating collaboration and data sharing. Mobile applications enable on-site data collection, task management, reporting, and communication, enhancing efficiency and reducing paperwork.</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25682531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marL="0" marR="0" lvl="0" indent="0" algn="l" defTabSz="914400" rtl="0" eaLnBrk="1" fontAlgn="base" latinLnBrk="0" hangingPunct="1">
              <a:lnSpc>
                <a:spcPct val="100000"/>
              </a:lnSpc>
              <a:spcBef>
                <a:spcPts val="600"/>
              </a:spcBef>
              <a:spcAft>
                <a:spcPct val="0"/>
              </a:spcAft>
              <a:buClrTx/>
              <a:buSzTx/>
              <a:buFontTx/>
              <a:buNone/>
              <a:tabLst/>
              <a:defRPr/>
            </a:pPr>
            <a:r>
              <a:rPr lang="en-US" sz="900" baseline="0" dirty="0"/>
              <a:t>Copyright © 2023 City and Guilds of London Institute. All rights reserved. </a:t>
            </a:r>
            <a:endParaRPr lang="en-US" sz="1200" dirty="0">
              <a:latin typeface="Times New Roman" pitchFamily="-105" charset="0"/>
            </a:endParaRPr>
          </a:p>
          <a:p>
            <a:pPr>
              <a:spcBef>
                <a:spcPts val="600"/>
              </a:spcBef>
            </a:pPr>
            <a:r>
              <a:rPr lang="en-US" sz="900" baseline="0" dirty="0"/>
              <a:t>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and BSE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youtu.be/m0kFtt-Hbfo"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youtu.be/RuYzNgUZi98"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202: Changing practices over time</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en-GB" dirty="0">
                <a:ea typeface="ＭＳ Ｐゴシック" pitchFamily="-105" charset="-128"/>
                <a:cs typeface="ＭＳ Ｐゴシック" pitchFamily="-105" charset="-128"/>
              </a:rPr>
              <a:t>PowerPoint 3: 2</a:t>
            </a:r>
            <a:r>
              <a:rPr lang="en-GB" dirty="0">
                <a:ea typeface="ＭＳ Ｐゴシック" pitchFamily="-105" charset="-128"/>
              </a:rPr>
              <a:t>1st </a:t>
            </a:r>
            <a:r>
              <a:rPr lang="en-GB" dirty="0">
                <a:ea typeface="ＭＳ Ｐゴシック" pitchFamily="-105" charset="-128"/>
                <a:cs typeface="ＭＳ Ｐゴシック" pitchFamily="-105" charset="-128"/>
              </a:rPr>
              <a:t>century construction methods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B3B05-C116-4C38-851A-7D48F62D4064}"/>
              </a:ext>
            </a:extLst>
          </p:cNvPr>
          <p:cNvSpPr>
            <a:spLocks noGrp="1"/>
          </p:cNvSpPr>
          <p:nvPr>
            <p:ph type="title"/>
          </p:nvPr>
        </p:nvSpPr>
        <p:spPr/>
        <p:txBody>
          <a:bodyPr/>
          <a:lstStyle/>
          <a:p>
            <a:r>
              <a:rPr lang="en-GB" dirty="0"/>
              <a:t>21</a:t>
            </a:r>
            <a:r>
              <a:rPr lang="en-GB" baseline="30000" dirty="0"/>
              <a:t>st</a:t>
            </a:r>
            <a:r>
              <a:rPr lang="en-GB" dirty="0"/>
              <a:t> century green buildings </a:t>
            </a:r>
          </a:p>
        </p:txBody>
      </p:sp>
      <p:sp>
        <p:nvSpPr>
          <p:cNvPr id="5" name="Content Placeholder 4">
            <a:extLst>
              <a:ext uri="{FF2B5EF4-FFF2-40B4-BE49-F238E27FC236}">
                <a16:creationId xmlns:a16="http://schemas.microsoft.com/office/drawing/2014/main" id="{3C236CFA-86BE-FBC1-6BB1-79E83F56785D}"/>
              </a:ext>
            </a:extLst>
          </p:cNvPr>
          <p:cNvSpPr>
            <a:spLocks noGrp="1"/>
          </p:cNvSpPr>
          <p:nvPr>
            <p:ph sz="quarter" idx="10"/>
          </p:nvPr>
        </p:nvSpPr>
        <p:spPr>
          <a:xfrm>
            <a:off x="457200" y="1512000"/>
            <a:ext cx="8229600" cy="1052904"/>
          </a:xfrm>
        </p:spPr>
        <p:txBody>
          <a:bodyPr/>
          <a:lstStyle/>
          <a:p>
            <a:r>
              <a:rPr lang="en-GB" dirty="0"/>
              <a:t>Watch the following YouTube video to learn about 21</a:t>
            </a:r>
            <a:r>
              <a:rPr lang="en-GB" baseline="30000" dirty="0"/>
              <a:t>st</a:t>
            </a:r>
            <a:r>
              <a:rPr lang="en-GB" dirty="0"/>
              <a:t> century green building: </a:t>
            </a:r>
            <a:r>
              <a:rPr lang="en-US" dirty="0">
                <a:hlinkClick r:id="rId3"/>
              </a:rPr>
              <a:t>Wales Institute for Sustainable Education at the Centre for Alternative Technology</a:t>
            </a:r>
            <a:endParaRPr lang="en-GB" dirty="0"/>
          </a:p>
        </p:txBody>
      </p:sp>
    </p:spTree>
    <p:extLst>
      <p:ext uri="{BB962C8B-B14F-4D97-AF65-F5344CB8AC3E}">
        <p14:creationId xmlns:p14="http://schemas.microsoft.com/office/powerpoint/2010/main" val="208920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8A86E-961B-46D2-8583-F23C1ED77BCB}"/>
              </a:ext>
            </a:extLst>
          </p:cNvPr>
          <p:cNvSpPr>
            <a:spLocks noGrp="1"/>
          </p:cNvSpPr>
          <p:nvPr>
            <p:ph type="title"/>
          </p:nvPr>
        </p:nvSpPr>
        <p:spPr>
          <a:xfrm>
            <a:off x="457200" y="1008000"/>
            <a:ext cx="8229600" cy="504000"/>
          </a:xfrm>
        </p:spPr>
        <p:txBody>
          <a:bodyPr/>
          <a:lstStyle/>
          <a:p>
            <a:r>
              <a:rPr lang="en-GB" dirty="0">
                <a:ea typeface="ＭＳ Ｐゴシック"/>
              </a:rPr>
              <a:t>Modern methods of construction</a:t>
            </a:r>
            <a:endParaRPr lang="en-GB" dirty="0"/>
          </a:p>
        </p:txBody>
      </p:sp>
      <p:sp>
        <p:nvSpPr>
          <p:cNvPr id="3" name="Content Placeholder 2">
            <a:extLst>
              <a:ext uri="{FF2B5EF4-FFF2-40B4-BE49-F238E27FC236}">
                <a16:creationId xmlns:a16="http://schemas.microsoft.com/office/drawing/2014/main" id="{956E78B7-ADA3-4910-B61F-6ED1DACFF424}"/>
              </a:ext>
            </a:extLst>
          </p:cNvPr>
          <p:cNvSpPr>
            <a:spLocks noGrp="1"/>
          </p:cNvSpPr>
          <p:nvPr>
            <p:ph sz="quarter" idx="10"/>
          </p:nvPr>
        </p:nvSpPr>
        <p:spPr>
          <a:xfrm>
            <a:off x="457200" y="1512000"/>
            <a:ext cx="8315864" cy="4581296"/>
          </a:xfrm>
        </p:spPr>
        <p:txBody>
          <a:bodyPr/>
          <a:lstStyle/>
          <a:p>
            <a:pPr algn="just"/>
            <a:r>
              <a:rPr lang="en-GB" dirty="0">
                <a:ea typeface="ＭＳ Ｐゴシック"/>
                <a:cs typeface="Arial"/>
              </a:rPr>
              <a:t>Modern techniques of building is a broad phrase. It encompasses a variety of off-site manufacturing and on-site procedures that offer alternatives to standard home construction methods. </a:t>
            </a:r>
          </a:p>
          <a:p>
            <a:pPr algn="just"/>
            <a:r>
              <a:rPr lang="en-GB" dirty="0">
                <a:ea typeface="ＭＳ Ｐゴシック"/>
                <a:cs typeface="Arial"/>
              </a:rPr>
              <a:t>Off-site construction allows most building phases to be completed concurrently, all while site preparation, foundations and utility connections are being prepared. </a:t>
            </a:r>
          </a:p>
          <a:p>
            <a:pPr algn="just"/>
            <a:r>
              <a:rPr lang="en-GB" dirty="0">
                <a:ea typeface="ＭＳ Ｐゴシック"/>
                <a:cs typeface="Arial"/>
              </a:rPr>
              <a:t>Fully finished units can be constructed at a factory and then assembled and finished on-site.</a:t>
            </a:r>
            <a:endParaRPr lang="en-GB" dirty="0"/>
          </a:p>
          <a:p>
            <a:pPr algn="just"/>
            <a:r>
              <a:rPr lang="en-GB" dirty="0">
                <a:ea typeface="ＭＳ Ｐゴシック"/>
                <a:cs typeface="Arial"/>
              </a:rPr>
              <a:t>According to a new study from the University of Cambridge and Edinburgh Napier University, factory-produced houses can create up to 45% less carbon than traditional residential construction methods.</a:t>
            </a:r>
          </a:p>
          <a:p>
            <a:pPr algn="r"/>
            <a:r>
              <a:rPr lang="en-US" sz="1200" dirty="0">
                <a:ea typeface="ＭＳ Ｐゴシック"/>
                <a:cs typeface="Arial"/>
              </a:rPr>
              <a:t>(www.protrade.co.uk,2022) </a:t>
            </a:r>
          </a:p>
          <a:p>
            <a:pPr algn="ctr"/>
            <a:endParaRPr lang="en-GB" dirty="0"/>
          </a:p>
        </p:txBody>
      </p:sp>
    </p:spTree>
    <p:extLst>
      <p:ext uri="{BB962C8B-B14F-4D97-AF65-F5344CB8AC3E}">
        <p14:creationId xmlns:p14="http://schemas.microsoft.com/office/powerpoint/2010/main" val="3491887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D9139-5F3A-4138-BE3E-578FC36D764E}"/>
              </a:ext>
            </a:extLst>
          </p:cNvPr>
          <p:cNvSpPr>
            <a:spLocks noGrp="1"/>
          </p:cNvSpPr>
          <p:nvPr>
            <p:ph type="title"/>
          </p:nvPr>
        </p:nvSpPr>
        <p:spPr/>
        <p:txBody>
          <a:bodyPr/>
          <a:lstStyle/>
          <a:p>
            <a:r>
              <a:rPr lang="en-GB" dirty="0"/>
              <a:t>The benefits of off-site construction</a:t>
            </a:r>
          </a:p>
        </p:txBody>
      </p:sp>
      <p:sp>
        <p:nvSpPr>
          <p:cNvPr id="3" name="Content Placeholder 2">
            <a:extLst>
              <a:ext uri="{FF2B5EF4-FFF2-40B4-BE49-F238E27FC236}">
                <a16:creationId xmlns:a16="http://schemas.microsoft.com/office/drawing/2014/main" id="{01C7D4E7-4209-43C8-8DCD-5E0B7ACE4FD0}"/>
              </a:ext>
            </a:extLst>
          </p:cNvPr>
          <p:cNvSpPr>
            <a:spLocks noGrp="1"/>
          </p:cNvSpPr>
          <p:nvPr>
            <p:ph sz="quarter" idx="10"/>
          </p:nvPr>
        </p:nvSpPr>
        <p:spPr/>
        <p:txBody>
          <a:bodyPr/>
          <a:lstStyle/>
          <a:p>
            <a:pPr lvl="1" indent="0">
              <a:buNone/>
            </a:pPr>
            <a:r>
              <a:rPr lang="en-GB" dirty="0"/>
              <a:t>These are some of the benefits of off-site construction, including:</a:t>
            </a:r>
          </a:p>
          <a:p>
            <a:pPr marL="558800" lvl="1" indent="-342900">
              <a:buFont typeface="Arial" panose="020B0604020202020204" pitchFamily="34" charset="0"/>
              <a:buChar char="•"/>
            </a:pPr>
            <a:r>
              <a:rPr lang="en-GB" dirty="0"/>
              <a:t>speed and efficiency</a:t>
            </a:r>
          </a:p>
          <a:p>
            <a:pPr marL="558800" lvl="1" indent="-342900">
              <a:buFont typeface="Arial" panose="020B0604020202020204" pitchFamily="34" charset="0"/>
              <a:buChar char="•"/>
            </a:pPr>
            <a:r>
              <a:rPr lang="en-GB" dirty="0"/>
              <a:t>improved quality and consistency</a:t>
            </a:r>
          </a:p>
          <a:p>
            <a:pPr marL="558800" lvl="1" indent="-342900">
              <a:buFont typeface="Arial" panose="020B0604020202020204" pitchFamily="34" charset="0"/>
              <a:buChar char="•"/>
            </a:pPr>
            <a:r>
              <a:rPr lang="en-GB" dirty="0"/>
              <a:t>cost savings</a:t>
            </a:r>
          </a:p>
          <a:p>
            <a:pPr marL="558800" lvl="1" indent="-342900">
              <a:buFont typeface="Arial" panose="020B0604020202020204" pitchFamily="34" charset="0"/>
              <a:buChar char="•"/>
            </a:pPr>
            <a:r>
              <a:rPr lang="en-GB" dirty="0"/>
              <a:t>sustainability and waste reduction</a:t>
            </a:r>
          </a:p>
          <a:p>
            <a:pPr marL="558800" lvl="1" indent="-342900">
              <a:buFont typeface="Arial" panose="020B0604020202020204" pitchFamily="34" charset="0"/>
              <a:buChar char="•"/>
            </a:pPr>
            <a:r>
              <a:rPr lang="en-GB" dirty="0">
                <a:ea typeface="ＭＳ Ｐゴシック"/>
              </a:rPr>
              <a:t>enhanced health and safety outcomes </a:t>
            </a:r>
            <a:endParaRPr lang="en-GB" dirty="0">
              <a:cs typeface="Arial"/>
            </a:endParaRPr>
          </a:p>
          <a:p>
            <a:pPr marL="558800" lvl="1" indent="-342900">
              <a:buFont typeface="Arial" panose="020B0604020202020204" pitchFamily="34" charset="0"/>
              <a:buChar char="•"/>
            </a:pPr>
            <a:r>
              <a:rPr lang="en-GB" dirty="0"/>
              <a:t>flexibility and adaptability</a:t>
            </a:r>
          </a:p>
          <a:p>
            <a:pPr marL="558800" lvl="1" indent="-342900">
              <a:buFont typeface="Arial" panose="020B0604020202020204" pitchFamily="34" charset="0"/>
              <a:buChar char="•"/>
            </a:pPr>
            <a:r>
              <a:rPr lang="en-GB" dirty="0"/>
              <a:t>reduced disruption and site impact</a:t>
            </a:r>
          </a:p>
          <a:p>
            <a:pPr marL="558800" lvl="1" indent="-342900">
              <a:buFont typeface="Arial" panose="020B0604020202020204" pitchFamily="34" charset="0"/>
              <a:buChar char="•"/>
            </a:pPr>
            <a:r>
              <a:rPr lang="en-GB" dirty="0">
                <a:ea typeface="ＭＳ Ｐゴシック"/>
              </a:rPr>
              <a:t>improved energy efficiency.</a:t>
            </a:r>
            <a:endParaRPr lang="en-GB" dirty="0">
              <a:ea typeface="ＭＳ Ｐゴシック"/>
              <a:cs typeface="Arial"/>
            </a:endParaRPr>
          </a:p>
          <a:p>
            <a:endParaRPr lang="en-GB" dirty="0"/>
          </a:p>
        </p:txBody>
      </p:sp>
    </p:spTree>
    <p:extLst>
      <p:ext uri="{BB962C8B-B14F-4D97-AF65-F5344CB8AC3E}">
        <p14:creationId xmlns:p14="http://schemas.microsoft.com/office/powerpoint/2010/main" val="15088110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C4653-30B9-42D9-AAAD-7D8BCD950E53}"/>
              </a:ext>
            </a:extLst>
          </p:cNvPr>
          <p:cNvSpPr>
            <a:spLocks noGrp="1"/>
          </p:cNvSpPr>
          <p:nvPr>
            <p:ph type="title"/>
          </p:nvPr>
        </p:nvSpPr>
        <p:spPr/>
        <p:txBody>
          <a:bodyPr/>
          <a:lstStyle/>
          <a:p>
            <a:r>
              <a:rPr lang="en-GB" dirty="0"/>
              <a:t>BIM vs traditional methods of design and construction  </a:t>
            </a:r>
          </a:p>
        </p:txBody>
      </p:sp>
      <p:sp>
        <p:nvSpPr>
          <p:cNvPr id="3" name="Content Placeholder 2">
            <a:extLst>
              <a:ext uri="{FF2B5EF4-FFF2-40B4-BE49-F238E27FC236}">
                <a16:creationId xmlns:a16="http://schemas.microsoft.com/office/drawing/2014/main" id="{F9D71420-45CA-4754-B638-82CC4BFB280A}"/>
              </a:ext>
            </a:extLst>
          </p:cNvPr>
          <p:cNvSpPr>
            <a:spLocks noGrp="1"/>
          </p:cNvSpPr>
          <p:nvPr>
            <p:ph sz="quarter" idx="10"/>
          </p:nvPr>
        </p:nvSpPr>
        <p:spPr/>
        <p:txBody>
          <a:bodyPr/>
          <a:lstStyle/>
          <a:p>
            <a:endParaRPr lang="en-GB" dirty="0"/>
          </a:p>
          <a:p>
            <a:r>
              <a:rPr lang="en-GB" dirty="0"/>
              <a:t>Building Information Modelling (BIM) was introduced to help make the workflow in a construction project more efficient and less wasteful. Traditional approaches tend to have issues with information interpretation on site, resulting in time and money being wasted.</a:t>
            </a:r>
          </a:p>
          <a:p>
            <a:r>
              <a:rPr lang="en-GB" dirty="0"/>
              <a:t>When it comes to saving on energy, carbon and money, BIM can be used to effectively do this, with users being able to expect a 20–30% gain when making the most of BIM. </a:t>
            </a:r>
          </a:p>
        </p:txBody>
      </p:sp>
    </p:spTree>
    <p:extLst>
      <p:ext uri="{BB962C8B-B14F-4D97-AF65-F5344CB8AC3E}">
        <p14:creationId xmlns:p14="http://schemas.microsoft.com/office/powerpoint/2010/main" val="33859158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A1187A-0FCF-4A80-A0E2-7CFFEE6727F6}"/>
              </a:ext>
            </a:extLst>
          </p:cNvPr>
          <p:cNvSpPr>
            <a:spLocks noGrp="1"/>
          </p:cNvSpPr>
          <p:nvPr>
            <p:ph type="title"/>
          </p:nvPr>
        </p:nvSpPr>
        <p:spPr/>
        <p:txBody>
          <a:bodyPr/>
          <a:lstStyle/>
          <a:p>
            <a:r>
              <a:rPr lang="en-GB" dirty="0"/>
              <a:t>21st century surveying </a:t>
            </a:r>
          </a:p>
        </p:txBody>
      </p:sp>
      <p:sp>
        <p:nvSpPr>
          <p:cNvPr id="3" name="Content Placeholder 2">
            <a:extLst>
              <a:ext uri="{FF2B5EF4-FFF2-40B4-BE49-F238E27FC236}">
                <a16:creationId xmlns:a16="http://schemas.microsoft.com/office/drawing/2014/main" id="{86CA3B17-E07D-4530-8D2E-A99C352F199E}"/>
              </a:ext>
            </a:extLst>
          </p:cNvPr>
          <p:cNvSpPr>
            <a:spLocks noGrp="1"/>
          </p:cNvSpPr>
          <p:nvPr>
            <p:ph sz="quarter" idx="10"/>
          </p:nvPr>
        </p:nvSpPr>
        <p:spPr/>
        <p:txBody>
          <a:bodyPr/>
          <a:lstStyle/>
          <a:p>
            <a:pPr algn="just"/>
            <a:r>
              <a:rPr lang="en-GB" dirty="0"/>
              <a:t>Traditional surveying methods used manual techniques and measuring tools like chains, compasses and theodolites. This resulted limited accuracy, efficiency and time-consuming labour-intensive work. </a:t>
            </a:r>
          </a:p>
          <a:p>
            <a:pPr algn="just"/>
            <a:r>
              <a:rPr lang="en-GB" dirty="0"/>
              <a:t>Modern surveying methods employ advanced technology such as GPS, remote sensing, laser scanning, aerial photography and drones to capture data that can be used in 2D drawings and 3D models.</a:t>
            </a:r>
          </a:p>
          <a:p>
            <a:pPr algn="just"/>
            <a:r>
              <a:rPr lang="en-GB" dirty="0"/>
              <a:t>These methods offer greater precision, quicker data collecting and increased automation by working with computers to analyse and assess data in real time to produce 3D/2D representations of the surveyed area. </a:t>
            </a:r>
          </a:p>
        </p:txBody>
      </p:sp>
    </p:spTree>
    <p:extLst>
      <p:ext uri="{BB962C8B-B14F-4D97-AF65-F5344CB8AC3E}">
        <p14:creationId xmlns:p14="http://schemas.microsoft.com/office/powerpoint/2010/main" val="28234893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EE90C-C01B-4845-903D-B63ED0C469EE}"/>
              </a:ext>
            </a:extLst>
          </p:cNvPr>
          <p:cNvSpPr>
            <a:spLocks noGrp="1"/>
          </p:cNvSpPr>
          <p:nvPr>
            <p:ph type="title"/>
          </p:nvPr>
        </p:nvSpPr>
        <p:spPr/>
        <p:txBody>
          <a:bodyPr/>
          <a:lstStyle/>
          <a:p>
            <a:r>
              <a:rPr lang="en-GB" dirty="0"/>
              <a:t>21st century surveying </a:t>
            </a:r>
          </a:p>
        </p:txBody>
      </p:sp>
      <p:sp>
        <p:nvSpPr>
          <p:cNvPr id="3" name="Content Placeholder 2">
            <a:extLst>
              <a:ext uri="{FF2B5EF4-FFF2-40B4-BE49-F238E27FC236}">
                <a16:creationId xmlns:a16="http://schemas.microsoft.com/office/drawing/2014/main" id="{05708114-12F8-482D-AF7D-508E061926F9}"/>
              </a:ext>
            </a:extLst>
          </p:cNvPr>
          <p:cNvSpPr>
            <a:spLocks noGrp="1"/>
          </p:cNvSpPr>
          <p:nvPr>
            <p:ph sz="quarter" idx="10"/>
          </p:nvPr>
        </p:nvSpPr>
        <p:spPr/>
        <p:txBody>
          <a:bodyPr/>
          <a:lstStyle/>
          <a:p>
            <a:pPr>
              <a:lnSpc>
                <a:spcPct val="100000"/>
              </a:lnSpc>
            </a:pPr>
            <a:r>
              <a:rPr lang="en-GB" dirty="0"/>
              <a:t>LIDAR laser scanning and drones provide comprehensive 3D models with great accuracy and density over large areas. As well as aerial surveying, LIDAR/3D surveying can be used in buildings as well. </a:t>
            </a:r>
          </a:p>
          <a:p>
            <a:pPr>
              <a:lnSpc>
                <a:spcPct val="100000"/>
              </a:lnSpc>
            </a:pPr>
            <a:r>
              <a:rPr lang="en-GB" dirty="0"/>
              <a:t>Mistakes in data processing and analysis are reduced by digital operations.</a:t>
            </a:r>
          </a:p>
          <a:p>
            <a:pPr>
              <a:lnSpc>
                <a:spcPct val="100000"/>
              </a:lnSpc>
            </a:pPr>
            <a:r>
              <a:rPr lang="en-GB" dirty="0"/>
              <a:t>Modern surveying technologies improve efficiency and production by shortening survey times and allowing surveyors to cover more regions in less time.</a:t>
            </a:r>
          </a:p>
          <a:p>
            <a:endParaRPr lang="en-GB" dirty="0"/>
          </a:p>
        </p:txBody>
      </p:sp>
    </p:spTree>
    <p:extLst>
      <p:ext uri="{BB962C8B-B14F-4D97-AF65-F5344CB8AC3E}">
        <p14:creationId xmlns:p14="http://schemas.microsoft.com/office/powerpoint/2010/main" val="39995238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53186-C6BB-4D3C-BAEC-7782DEDEE33D}"/>
              </a:ext>
            </a:extLst>
          </p:cNvPr>
          <p:cNvSpPr>
            <a:spLocks noGrp="1"/>
          </p:cNvSpPr>
          <p:nvPr>
            <p:ph type="title"/>
          </p:nvPr>
        </p:nvSpPr>
        <p:spPr/>
        <p:txBody>
          <a:bodyPr/>
          <a:lstStyle/>
          <a:p>
            <a:r>
              <a:rPr lang="en-GB" dirty="0">
                <a:ea typeface="ＭＳ Ｐゴシック"/>
              </a:rPr>
              <a:t>Smart enabled tools and technologies in construction </a:t>
            </a:r>
            <a:endParaRPr lang="en-GB" dirty="0"/>
          </a:p>
        </p:txBody>
      </p:sp>
      <p:sp>
        <p:nvSpPr>
          <p:cNvPr id="3" name="Content Placeholder 2">
            <a:extLst>
              <a:ext uri="{FF2B5EF4-FFF2-40B4-BE49-F238E27FC236}">
                <a16:creationId xmlns:a16="http://schemas.microsoft.com/office/drawing/2014/main" id="{3CDFA6E0-45B8-4A3F-B5AA-46216B96C115}"/>
              </a:ext>
            </a:extLst>
          </p:cNvPr>
          <p:cNvSpPr>
            <a:spLocks noGrp="1"/>
          </p:cNvSpPr>
          <p:nvPr>
            <p:ph sz="quarter" idx="10"/>
          </p:nvPr>
        </p:nvSpPr>
        <p:spPr/>
        <p:txBody>
          <a:bodyPr/>
          <a:lstStyle/>
          <a:p>
            <a:r>
              <a:rPr lang="en-GB" dirty="0"/>
              <a:t>This refers to the application of advanced digital systems and devices that enhance productivity, safety and efficiency in the construction industry. Here some smart-enabled tools and technologies used in construction:</a:t>
            </a:r>
          </a:p>
          <a:p>
            <a:pPr marL="558800" lvl="3" indent="-342900">
              <a:buFont typeface="Arial" panose="020B0604020202020204" pitchFamily="34" charset="0"/>
              <a:buChar char="•"/>
            </a:pPr>
            <a:r>
              <a:rPr lang="en-GB" sz="2000" dirty="0"/>
              <a:t>Building Information Modelling (BIM)</a:t>
            </a:r>
          </a:p>
          <a:p>
            <a:pPr marL="558800" lvl="3" indent="-342900">
              <a:buFont typeface="Arial" panose="020B0604020202020204" pitchFamily="34" charset="0"/>
              <a:buChar char="•"/>
            </a:pPr>
            <a:r>
              <a:rPr lang="en-GB" sz="2000" dirty="0"/>
              <a:t>Internet of Things (IoT)</a:t>
            </a:r>
          </a:p>
          <a:p>
            <a:pPr marL="558800" lvl="3" indent="-342900">
              <a:buFont typeface="Arial" panose="020B0604020202020204" pitchFamily="34" charset="0"/>
              <a:buChar char="•"/>
            </a:pPr>
            <a:r>
              <a:rPr lang="en-GB" sz="2000" dirty="0"/>
              <a:t>drones </a:t>
            </a:r>
          </a:p>
          <a:p>
            <a:pPr marL="558800" lvl="3" indent="-342900">
              <a:buFont typeface="Arial" panose="020B0604020202020204" pitchFamily="34" charset="0"/>
              <a:buChar char="•"/>
            </a:pPr>
            <a:r>
              <a:rPr lang="en-GB" sz="2000" dirty="0"/>
              <a:t>augmented reality (AR) and virtual reality (VR)</a:t>
            </a:r>
          </a:p>
          <a:p>
            <a:pPr marL="558800" lvl="3" indent="-342900">
              <a:buFont typeface="Arial" panose="020B0604020202020204" pitchFamily="34" charset="0"/>
              <a:buChar char="•"/>
            </a:pPr>
            <a:r>
              <a:rPr lang="en-GB" sz="2000" dirty="0"/>
              <a:t>robotics and automation</a:t>
            </a:r>
          </a:p>
          <a:p>
            <a:pPr marL="558800" lvl="3" indent="-342900">
              <a:buFont typeface="Arial" panose="020B0604020202020204" pitchFamily="34" charset="0"/>
              <a:buChar char="•"/>
            </a:pPr>
            <a:r>
              <a:rPr lang="en-GB" sz="2000"/>
              <a:t>wearable </a:t>
            </a:r>
            <a:r>
              <a:rPr lang="en-GB" sz="2000" dirty="0"/>
              <a:t>technology</a:t>
            </a:r>
          </a:p>
          <a:p>
            <a:pPr marL="558800" lvl="3" indent="-342900">
              <a:buFont typeface="Arial" panose="020B0604020202020204" pitchFamily="34" charset="0"/>
              <a:buChar char="•"/>
            </a:pPr>
            <a:r>
              <a:rPr lang="en-GB" sz="2000" dirty="0"/>
              <a:t>cloud computing and mobile applications.</a:t>
            </a:r>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2269733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BBE7A-29AE-4AC0-A761-1C7B5F95EF14}"/>
              </a:ext>
            </a:extLst>
          </p:cNvPr>
          <p:cNvSpPr>
            <a:spLocks noGrp="1"/>
          </p:cNvSpPr>
          <p:nvPr>
            <p:ph type="title"/>
          </p:nvPr>
        </p:nvSpPr>
        <p:spPr/>
        <p:txBody>
          <a:bodyPr/>
          <a:lstStyle/>
          <a:p>
            <a:r>
              <a:rPr lang="en-GB" dirty="0"/>
              <a:t>Current limitations of 2D and 3D software </a:t>
            </a:r>
          </a:p>
        </p:txBody>
      </p:sp>
      <p:sp>
        <p:nvSpPr>
          <p:cNvPr id="3" name="Content Placeholder 2">
            <a:extLst>
              <a:ext uri="{FF2B5EF4-FFF2-40B4-BE49-F238E27FC236}">
                <a16:creationId xmlns:a16="http://schemas.microsoft.com/office/drawing/2014/main" id="{DC2B2B57-9FAC-4694-8335-F2145E73ED21}"/>
              </a:ext>
            </a:extLst>
          </p:cNvPr>
          <p:cNvSpPr>
            <a:spLocks noGrp="1"/>
          </p:cNvSpPr>
          <p:nvPr>
            <p:ph sz="quarter" idx="10"/>
          </p:nvPr>
        </p:nvSpPr>
        <p:spPr>
          <a:xfrm>
            <a:off x="438405" y="1390588"/>
            <a:ext cx="8229600" cy="4248000"/>
          </a:xfrm>
        </p:spPr>
        <p:txBody>
          <a:bodyPr/>
          <a:lstStyle/>
          <a:p>
            <a:pPr>
              <a:buClr>
                <a:srgbClr val="0077E3"/>
              </a:buClr>
            </a:pPr>
            <a:r>
              <a:rPr lang="en-GB" dirty="0"/>
              <a:t>While 2D and 3D software technologies have greatly enhanced the planning and design processes in construction, they do come with certain limitations, including: </a:t>
            </a:r>
          </a:p>
          <a:p>
            <a:pPr marL="285750" lvl="2" indent="-285750">
              <a:lnSpc>
                <a:spcPct val="100000"/>
              </a:lnSpc>
              <a:buClr>
                <a:srgbClr val="0077E3"/>
              </a:buClr>
              <a:buFont typeface="Arial" panose="020B0604020202020204" pitchFamily="34" charset="0"/>
              <a:buChar char="•"/>
            </a:pPr>
            <a:r>
              <a:rPr lang="en-GB" sz="2000" dirty="0"/>
              <a:t>lack of real-world representation</a:t>
            </a:r>
          </a:p>
          <a:p>
            <a:pPr marL="285750" lvl="2" indent="-285750">
              <a:lnSpc>
                <a:spcPct val="100000"/>
              </a:lnSpc>
              <a:buClr>
                <a:srgbClr val="0077E3"/>
              </a:buClr>
              <a:buFont typeface="Arial" panose="020B0604020202020204" pitchFamily="34" charset="0"/>
              <a:buChar char="•"/>
            </a:pPr>
            <a:r>
              <a:rPr lang="en-GB" sz="2000" dirty="0"/>
              <a:t>limited collaboration and communication</a:t>
            </a:r>
          </a:p>
          <a:p>
            <a:pPr marL="285750" lvl="2" indent="-285750">
              <a:lnSpc>
                <a:spcPct val="100000"/>
              </a:lnSpc>
              <a:buClr>
                <a:srgbClr val="0077E3"/>
              </a:buClr>
              <a:buFont typeface="Arial" panose="020B0604020202020204" pitchFamily="34" charset="0"/>
              <a:buChar char="•"/>
            </a:pPr>
            <a:r>
              <a:rPr lang="en-GB" sz="2000" dirty="0"/>
              <a:t>technical expertise requirements</a:t>
            </a:r>
          </a:p>
          <a:p>
            <a:pPr marL="285750" lvl="2" indent="-285750">
              <a:lnSpc>
                <a:spcPct val="100000"/>
              </a:lnSpc>
              <a:buClr>
                <a:srgbClr val="0077E3"/>
              </a:buClr>
              <a:buFont typeface="Arial" panose="020B0604020202020204" pitchFamily="34" charset="0"/>
              <a:buChar char="•"/>
            </a:pPr>
            <a:r>
              <a:rPr lang="en-GB" sz="2000" dirty="0"/>
              <a:t>scalability and performance</a:t>
            </a:r>
          </a:p>
          <a:p>
            <a:pPr marL="285750" lvl="2" indent="-285750">
              <a:lnSpc>
                <a:spcPct val="100000"/>
              </a:lnSpc>
              <a:buClr>
                <a:srgbClr val="0077E3"/>
              </a:buClr>
              <a:buFont typeface="Arial" panose="020B0604020202020204" pitchFamily="34" charset="0"/>
              <a:buChar char="•"/>
            </a:pPr>
            <a:r>
              <a:rPr lang="en-GB" sz="2000" dirty="0"/>
              <a:t>cost and accessibility</a:t>
            </a:r>
          </a:p>
          <a:p>
            <a:pPr marL="285750" lvl="2" indent="-285750">
              <a:lnSpc>
                <a:spcPct val="100000"/>
              </a:lnSpc>
              <a:buClr>
                <a:srgbClr val="0077E3"/>
              </a:buClr>
              <a:buFont typeface="Arial" panose="020B0604020202020204" pitchFamily="34" charset="0"/>
              <a:buChar char="•"/>
            </a:pPr>
            <a:r>
              <a:rPr lang="en-GB" sz="2000" dirty="0"/>
              <a:t>integration and data interoperability</a:t>
            </a:r>
          </a:p>
          <a:p>
            <a:pPr marL="285750" lvl="2" indent="-285750">
              <a:lnSpc>
                <a:spcPct val="100000"/>
              </a:lnSpc>
              <a:buClr>
                <a:srgbClr val="0077E3"/>
              </a:buClr>
              <a:buFont typeface="Arial" panose="020B0604020202020204" pitchFamily="34" charset="0"/>
              <a:buChar char="•"/>
            </a:pPr>
            <a:r>
              <a:rPr lang="en-GB" sz="2000" dirty="0"/>
              <a:t>limitations in represen</a:t>
            </a:r>
            <a:r>
              <a:rPr lang="en-GB" sz="1800" dirty="0"/>
              <a:t>ting </a:t>
            </a:r>
          </a:p>
          <a:p>
            <a:pPr marL="285750" lvl="2" indent="-285750">
              <a:lnSpc>
                <a:spcPct val="100000"/>
              </a:lnSpc>
              <a:buClr>
                <a:srgbClr val="0077E3"/>
              </a:buClr>
              <a:buFont typeface="Arial" panose="020B0604020202020204" pitchFamily="34" charset="0"/>
              <a:buChar char="•"/>
            </a:pPr>
            <a:r>
              <a:rPr lang="en-GB" sz="2000" dirty="0"/>
              <a:t>time and phasing.</a:t>
            </a:r>
          </a:p>
        </p:txBody>
      </p:sp>
    </p:spTree>
    <p:extLst>
      <p:ext uri="{BB962C8B-B14F-4D97-AF65-F5344CB8AC3E}">
        <p14:creationId xmlns:p14="http://schemas.microsoft.com/office/powerpoint/2010/main" val="21403200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Aim: Explore 21st century construction techniques </a:t>
            </a:r>
          </a:p>
        </p:txBody>
      </p:sp>
      <p:sp>
        <p:nvSpPr>
          <p:cNvPr id="3" name="Content Placeholder 2"/>
          <p:cNvSpPr>
            <a:spLocks noGrp="1"/>
          </p:cNvSpPr>
          <p:nvPr>
            <p:ph sz="quarter" idx="10"/>
          </p:nvPr>
        </p:nvSpPr>
        <p:spPr>
          <a:xfrm>
            <a:off x="457200" y="1390588"/>
            <a:ext cx="8229600" cy="4248000"/>
          </a:xfrm>
        </p:spPr>
        <p:txBody>
          <a:bodyPr/>
          <a:lstStyle/>
          <a:p>
            <a:r>
              <a:rPr lang="en-US" b="1" dirty="0">
                <a:ea typeface="ＭＳ Ｐゴシック" pitchFamily="-105" charset="-128"/>
                <a:cs typeface="ＭＳ Ｐゴシック" pitchFamily="-105" charset="-128"/>
              </a:rPr>
              <a:t>Objectives</a:t>
            </a:r>
          </a:p>
          <a:p>
            <a:pPr marL="285750" lvl="2" indent="-285750">
              <a:buClr>
                <a:srgbClr val="0077E3"/>
              </a:buClr>
              <a:buFont typeface="Arial" panose="020B0604020202020204" pitchFamily="34" charset="0"/>
              <a:buChar char="•"/>
            </a:pPr>
            <a:r>
              <a:rPr lang="en-US" sz="1800" dirty="0">
                <a:ea typeface="ＭＳ Ｐゴシック"/>
              </a:rPr>
              <a:t>Explain what sustainable construction means for </a:t>
            </a:r>
            <a:r>
              <a:rPr lang="en-GB" sz="1800" dirty="0">
                <a:ea typeface="ＭＳ Ｐゴシック"/>
              </a:rPr>
              <a:t>21st century building projects.</a:t>
            </a:r>
            <a:endParaRPr lang="en-GB" sz="1800" dirty="0">
              <a:ea typeface="ＭＳ Ｐゴシック"/>
              <a:cs typeface="Arial"/>
            </a:endParaRPr>
          </a:p>
          <a:p>
            <a:pPr marL="285750" lvl="2" indent="-285750">
              <a:buClr>
                <a:srgbClr val="0077E3"/>
              </a:buClr>
              <a:buFont typeface="Arial" panose="020B0604020202020204" pitchFamily="34" charset="0"/>
              <a:buChar char="•"/>
            </a:pPr>
            <a:r>
              <a:rPr lang="en-GB" sz="1800" dirty="0">
                <a:ea typeface="ＭＳ Ｐゴシック"/>
                <a:cs typeface="Arial"/>
              </a:rPr>
              <a:t>Describe the pressures of climate change and embodied energy. </a:t>
            </a:r>
          </a:p>
          <a:p>
            <a:pPr marL="285750" lvl="2" indent="-285750">
              <a:buClr>
                <a:srgbClr val="0077E3"/>
              </a:buClr>
              <a:buFont typeface="Arial" panose="020B0604020202020204" pitchFamily="34" charset="0"/>
              <a:buChar char="•"/>
            </a:pPr>
            <a:r>
              <a:rPr lang="en-GB" sz="1800" dirty="0">
                <a:ea typeface="ＭＳ Ｐゴシック"/>
              </a:rPr>
              <a:t>Summarise the key points of the Well-being of Future Generations (Wales) Act 2015 for the construction industry.</a:t>
            </a:r>
            <a:endParaRPr lang="en-GB" sz="1800" dirty="0">
              <a:ea typeface="ＭＳ Ｐゴシック"/>
              <a:cs typeface="Arial"/>
            </a:endParaRPr>
          </a:p>
          <a:p>
            <a:pPr marL="285750" lvl="2" indent="-285750">
              <a:buClr>
                <a:srgbClr val="0077E3"/>
              </a:buClr>
              <a:buFont typeface="Arial" panose="020B0604020202020204" pitchFamily="34" charset="0"/>
              <a:buChar char="•"/>
            </a:pPr>
            <a:r>
              <a:rPr lang="en-GB" sz="1800" dirty="0">
                <a:ea typeface="ＭＳ Ｐゴシック"/>
                <a:cs typeface="Arial"/>
              </a:rPr>
              <a:t>Explore the need for sustainability in relation to existing building stock. </a:t>
            </a:r>
          </a:p>
          <a:p>
            <a:pPr marL="285750" lvl="2" indent="-285750">
              <a:buClr>
                <a:srgbClr val="0077E3"/>
              </a:buClr>
              <a:buFont typeface="Arial" panose="020B0604020202020204" pitchFamily="34" charset="0"/>
              <a:buChar char="•"/>
            </a:pPr>
            <a:r>
              <a:rPr lang="en-GB" sz="1800" dirty="0">
                <a:ea typeface="ＭＳ Ｐゴシック"/>
                <a:cs typeface="Arial"/>
              </a:rPr>
              <a:t>Differentiate between natural and manufactured materials.</a:t>
            </a:r>
          </a:p>
          <a:p>
            <a:pPr marL="285750" lvl="2" indent="-285750">
              <a:buClr>
                <a:srgbClr val="0077E3"/>
              </a:buClr>
              <a:buFont typeface="Arial" panose="020B0604020202020204" pitchFamily="34" charset="0"/>
              <a:buChar char="•"/>
            </a:pPr>
            <a:r>
              <a:rPr lang="en-GB" sz="1800" dirty="0">
                <a:ea typeface="ＭＳ Ｐゴシック"/>
              </a:rPr>
              <a:t>Appraise the benefits of off-site construction.</a:t>
            </a:r>
            <a:endParaRPr lang="en-GB" sz="1800" dirty="0">
              <a:ea typeface="ＭＳ Ｐゴシック"/>
              <a:cs typeface="Arial"/>
            </a:endParaRPr>
          </a:p>
          <a:p>
            <a:pPr marL="285750" lvl="2" indent="-285750">
              <a:buClr>
                <a:srgbClr val="0077E3"/>
              </a:buClr>
              <a:buFont typeface="Arial" panose="020B0604020202020204" pitchFamily="34" charset="0"/>
              <a:buChar char="•"/>
            </a:pPr>
            <a:r>
              <a:rPr lang="en-GB" sz="1800" dirty="0">
                <a:ea typeface="ＭＳ Ｐゴシック"/>
              </a:rPr>
              <a:t>Differentiate between traditional and modern design and planning techniques and tools.</a:t>
            </a:r>
            <a:endParaRPr lang="en-GB" sz="1800" dirty="0">
              <a:cs typeface="Arial"/>
            </a:endParaRPr>
          </a:p>
          <a:p>
            <a:pPr marL="285750" lvl="2" indent="-285750">
              <a:buClr>
                <a:srgbClr val="0077E3"/>
              </a:buClr>
              <a:buFont typeface="Arial" panose="020B0604020202020204" pitchFamily="34" charset="0"/>
              <a:buChar char="•"/>
            </a:pPr>
            <a:r>
              <a:rPr lang="en-GB" sz="1800" dirty="0">
                <a:ea typeface="ＭＳ Ｐゴシック"/>
              </a:rPr>
              <a:t>Assess the limitations of a planning and design in construction when using 2D and 3D software.</a:t>
            </a:r>
            <a:endParaRPr lang="en-GB" sz="1800" dirty="0">
              <a:ea typeface="ＭＳ Ｐゴシック"/>
              <a:cs typeface="Arial"/>
            </a:endParaRPr>
          </a:p>
          <a:p>
            <a:pPr lvl="1"/>
            <a:endParaRPr lang="en-US" dirty="0"/>
          </a:p>
          <a:p>
            <a:endParaRPr lang="en-US" dirty="0"/>
          </a:p>
        </p:txBody>
      </p:sp>
    </p:spTree>
    <p:extLst>
      <p:ext uri="{BB962C8B-B14F-4D97-AF65-F5344CB8AC3E}">
        <p14:creationId xmlns:p14="http://schemas.microsoft.com/office/powerpoint/2010/main" val="2896060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sustainability in construction </a:t>
            </a:r>
          </a:p>
        </p:txBody>
      </p:sp>
      <p:sp>
        <p:nvSpPr>
          <p:cNvPr id="3" name="Content Placeholder 2"/>
          <p:cNvSpPr>
            <a:spLocks noGrp="1"/>
          </p:cNvSpPr>
          <p:nvPr>
            <p:ph sz="quarter" idx="10"/>
          </p:nvPr>
        </p:nvSpPr>
        <p:spPr/>
        <p:txBody>
          <a:bodyPr/>
          <a:lstStyle/>
          <a:p>
            <a:r>
              <a:rPr lang="en-US" dirty="0">
                <a:ea typeface="ＭＳ Ｐゴシック" pitchFamily="-105" charset="-128"/>
                <a:cs typeface="ＭＳ Ｐゴシック" pitchFamily="-105" charset="-128"/>
              </a:rPr>
              <a:t>Let’s go back to basics and define sustainability from a construction point of view: </a:t>
            </a:r>
          </a:p>
          <a:p>
            <a:pPr algn="ctr">
              <a:lnSpc>
                <a:spcPct val="150000"/>
              </a:lnSpc>
            </a:pPr>
            <a:r>
              <a:rPr lang="en-GB" dirty="0">
                <a:ea typeface="ＭＳ Ｐゴシック" pitchFamily="-105" charset="-128"/>
              </a:rPr>
              <a:t>Sustainability in the construction industry can be defined as the practice of designing, constructing, and operating buildings and infrastructure in a way that minimises environmental impact and promotes social and economic well-being</a:t>
            </a:r>
            <a:r>
              <a:rPr lang="en-GB" i="1" dirty="0">
                <a:ea typeface="ＭＳ Ｐゴシック" pitchFamily="-105" charset="-128"/>
              </a:rPr>
              <a:t>.</a:t>
            </a:r>
            <a:endParaRPr lang="en-US" i="1" dirty="0">
              <a:ea typeface="ＭＳ Ｐゴシック" pitchFamily="-105"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83EF0-69BE-4C35-98B2-CAD1766A3A99}"/>
              </a:ext>
            </a:extLst>
          </p:cNvPr>
          <p:cNvSpPr>
            <a:spLocks noGrp="1"/>
          </p:cNvSpPr>
          <p:nvPr>
            <p:ph type="title"/>
          </p:nvPr>
        </p:nvSpPr>
        <p:spPr/>
        <p:txBody>
          <a:bodyPr/>
          <a:lstStyle/>
          <a:p>
            <a:r>
              <a:rPr lang="en-GB" dirty="0"/>
              <a:t>Let’s break that down… </a:t>
            </a:r>
          </a:p>
        </p:txBody>
      </p:sp>
      <p:sp>
        <p:nvSpPr>
          <p:cNvPr id="3" name="Content Placeholder 2">
            <a:extLst>
              <a:ext uri="{FF2B5EF4-FFF2-40B4-BE49-F238E27FC236}">
                <a16:creationId xmlns:a16="http://schemas.microsoft.com/office/drawing/2014/main" id="{9BC202A6-3794-4FFD-8973-DFFC14A3D95B}"/>
              </a:ext>
            </a:extLst>
          </p:cNvPr>
          <p:cNvSpPr>
            <a:spLocks noGrp="1"/>
          </p:cNvSpPr>
          <p:nvPr>
            <p:ph sz="quarter" idx="10"/>
          </p:nvPr>
        </p:nvSpPr>
        <p:spPr>
          <a:xfrm>
            <a:off x="457200" y="1512000"/>
            <a:ext cx="8229600" cy="4248000"/>
          </a:xfrm>
        </p:spPr>
        <p:txBody>
          <a:bodyPr/>
          <a:lstStyle/>
          <a:p>
            <a:r>
              <a:rPr lang="en-GB" dirty="0"/>
              <a:t>There are many ways to achieve sustainability in the construction industry.</a:t>
            </a:r>
          </a:p>
          <a:p>
            <a:r>
              <a:rPr lang="en-GB" dirty="0"/>
              <a:t>Some of the most common methods include:</a:t>
            </a:r>
          </a:p>
          <a:p>
            <a:pPr marL="342900" indent="-342900">
              <a:buClr>
                <a:srgbClr val="0077E3"/>
              </a:buClr>
              <a:buFont typeface="Arial" panose="020B0604020202020204" pitchFamily="34" charset="0"/>
              <a:buChar char="•"/>
            </a:pPr>
            <a:r>
              <a:rPr lang="en-GB" dirty="0"/>
              <a:t>Using sustainable materials, such as recycled materials and materials that are locally sourced.</a:t>
            </a:r>
          </a:p>
          <a:p>
            <a:pPr marL="342900" indent="-342900">
              <a:buClr>
                <a:srgbClr val="0077E3"/>
              </a:buClr>
              <a:buFont typeface="Arial" panose="020B0604020202020204" pitchFamily="34" charset="0"/>
              <a:buChar char="•"/>
            </a:pPr>
            <a:r>
              <a:rPr lang="en-GB" dirty="0"/>
              <a:t>Designing buildings that are energy efficient and water efficient.</a:t>
            </a:r>
          </a:p>
          <a:p>
            <a:pPr marL="342900" indent="-342900">
              <a:buClr>
                <a:srgbClr val="0077E3"/>
              </a:buClr>
              <a:buFont typeface="Arial" panose="020B0604020202020204" pitchFamily="34" charset="0"/>
              <a:buChar char="•"/>
            </a:pPr>
            <a:r>
              <a:rPr lang="en-GB" dirty="0"/>
              <a:t>Using construction techniques that minimise waste and pollution.</a:t>
            </a:r>
          </a:p>
          <a:p>
            <a:pPr marL="342900" indent="-342900">
              <a:buClr>
                <a:srgbClr val="0077E3"/>
              </a:buClr>
              <a:buFont typeface="Arial" panose="020B0604020202020204" pitchFamily="34" charset="0"/>
              <a:buChar char="•"/>
            </a:pPr>
            <a:r>
              <a:rPr lang="en-GB" dirty="0"/>
              <a:t>Creating workplaces that are healthy and safe for workers.</a:t>
            </a:r>
          </a:p>
          <a:p>
            <a:pPr marL="342900" indent="-342900">
              <a:buClr>
                <a:srgbClr val="0077E3"/>
              </a:buClr>
              <a:buFont typeface="Arial" panose="020B0604020202020204" pitchFamily="34" charset="0"/>
              <a:buChar char="•"/>
            </a:pPr>
            <a:r>
              <a:rPr lang="en-GB" dirty="0"/>
              <a:t>Building communities that are socially and economically sustainable.</a:t>
            </a:r>
          </a:p>
        </p:txBody>
      </p:sp>
    </p:spTree>
    <p:extLst>
      <p:ext uri="{BB962C8B-B14F-4D97-AF65-F5344CB8AC3E}">
        <p14:creationId xmlns:p14="http://schemas.microsoft.com/office/powerpoint/2010/main" val="1081145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F6BE06-5F4D-1EBE-8AEB-F0198CE2F284}"/>
              </a:ext>
            </a:extLst>
          </p:cNvPr>
          <p:cNvSpPr>
            <a:spLocks noGrp="1"/>
          </p:cNvSpPr>
          <p:nvPr>
            <p:ph type="title"/>
          </p:nvPr>
        </p:nvSpPr>
        <p:spPr>
          <a:xfrm>
            <a:off x="457200" y="953311"/>
            <a:ext cx="8229600" cy="382588"/>
          </a:xfrm>
        </p:spPr>
        <p:txBody>
          <a:bodyPr/>
          <a:lstStyle/>
          <a:p>
            <a:r>
              <a:rPr lang="en-US" dirty="0">
                <a:ea typeface="ＭＳ Ｐゴシック"/>
              </a:rPr>
              <a:t>Embodied energy and energy efficiency </a:t>
            </a:r>
            <a:endParaRPr lang="en-US" dirty="0"/>
          </a:p>
        </p:txBody>
      </p:sp>
      <p:sp>
        <p:nvSpPr>
          <p:cNvPr id="3" name="Content Placeholder 2">
            <a:extLst>
              <a:ext uri="{FF2B5EF4-FFF2-40B4-BE49-F238E27FC236}">
                <a16:creationId xmlns:a16="http://schemas.microsoft.com/office/drawing/2014/main" id="{04290A01-C83B-2C9D-354F-3EE871039FE5}"/>
              </a:ext>
            </a:extLst>
          </p:cNvPr>
          <p:cNvSpPr>
            <a:spLocks noGrp="1"/>
          </p:cNvSpPr>
          <p:nvPr>
            <p:ph sz="quarter" idx="10"/>
          </p:nvPr>
        </p:nvSpPr>
        <p:spPr>
          <a:xfrm>
            <a:off x="457200" y="1391684"/>
            <a:ext cx="8229600" cy="4248000"/>
          </a:xfrm>
        </p:spPr>
        <p:txBody>
          <a:bodyPr/>
          <a:lstStyle/>
          <a:p>
            <a:pPr marL="342900" indent="-342900" algn="just">
              <a:buClr>
                <a:srgbClr val="0077E3"/>
              </a:buClr>
              <a:buFont typeface="Arial"/>
              <a:buChar char="•"/>
            </a:pPr>
            <a:r>
              <a:rPr lang="en-US" dirty="0">
                <a:ea typeface="ＭＳ Ｐゴシック"/>
                <a:cs typeface="Arial"/>
              </a:rPr>
              <a:t>Energy efficiency and embodied energy play crucial roles in meeting the zero-carbon target in construction.</a:t>
            </a:r>
            <a:endParaRPr lang="en-US" dirty="0"/>
          </a:p>
          <a:p>
            <a:pPr marL="342900" indent="-342900" algn="just">
              <a:buClr>
                <a:srgbClr val="0077E3"/>
              </a:buClr>
              <a:buFont typeface="Arial"/>
              <a:buChar char="•"/>
            </a:pPr>
            <a:r>
              <a:rPr lang="en-US" dirty="0">
                <a:ea typeface="ＭＳ Ｐゴシック"/>
                <a:cs typeface="Arial"/>
              </a:rPr>
              <a:t>Embodied energy refers to the energy consumed throughout a building's life cycle, including materials extraction, manufacturing and transportation. </a:t>
            </a:r>
          </a:p>
          <a:p>
            <a:pPr marL="342900" indent="-342900" algn="just">
              <a:buClr>
                <a:srgbClr val="0077E3"/>
              </a:buClr>
              <a:buFont typeface="Arial"/>
              <a:buChar char="•"/>
            </a:pPr>
            <a:r>
              <a:rPr lang="en-US" dirty="0">
                <a:ea typeface="ＭＳ Ｐゴシック"/>
                <a:cs typeface="Arial"/>
              </a:rPr>
              <a:t>By choosing low embodied energy materials and sustainable construction practices, the carbon footprint of the building can be </a:t>
            </a:r>
            <a:r>
              <a:rPr lang="en-US" dirty="0" err="1">
                <a:ea typeface="ＭＳ Ｐゴシック"/>
                <a:cs typeface="Arial"/>
              </a:rPr>
              <a:t>minimised</a:t>
            </a:r>
            <a:r>
              <a:rPr lang="en-US" dirty="0">
                <a:ea typeface="ＭＳ Ｐゴシック"/>
                <a:cs typeface="Arial"/>
              </a:rPr>
              <a:t>.</a:t>
            </a:r>
            <a:endParaRPr lang="en-US" dirty="0">
              <a:cs typeface="Arial"/>
            </a:endParaRPr>
          </a:p>
          <a:p>
            <a:pPr marL="342900" indent="-342900" algn="just">
              <a:buClr>
                <a:srgbClr val="0077E3"/>
              </a:buClr>
              <a:buFont typeface="Arial"/>
              <a:buChar char="•"/>
            </a:pPr>
            <a:r>
              <a:rPr lang="en-US" dirty="0">
                <a:ea typeface="ＭＳ Ｐゴシック"/>
                <a:cs typeface="Arial"/>
              </a:rPr>
              <a:t>By integrating energy efficiency and considering embodied energy, construction projects contribute to the goal of zero carbon emissions, promoting sustainability, reducing reliance on fossil fuels and creating environmentally friendly built environments.</a:t>
            </a:r>
            <a:endParaRPr lang="en-US" dirty="0"/>
          </a:p>
        </p:txBody>
      </p:sp>
    </p:spTree>
    <p:extLst>
      <p:ext uri="{BB962C8B-B14F-4D97-AF65-F5344CB8AC3E}">
        <p14:creationId xmlns:p14="http://schemas.microsoft.com/office/powerpoint/2010/main" val="2284017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58EBF-2F55-419E-B192-4C0F7F9894B6}"/>
              </a:ext>
            </a:extLst>
          </p:cNvPr>
          <p:cNvSpPr>
            <a:spLocks noGrp="1"/>
          </p:cNvSpPr>
          <p:nvPr>
            <p:ph type="title"/>
          </p:nvPr>
        </p:nvSpPr>
        <p:spPr/>
        <p:txBody>
          <a:bodyPr/>
          <a:lstStyle/>
          <a:p>
            <a:r>
              <a:rPr lang="en-GB" dirty="0"/>
              <a:t>The Well-being of Future Generations (Wales) Act 2015</a:t>
            </a:r>
          </a:p>
        </p:txBody>
      </p:sp>
      <p:sp>
        <p:nvSpPr>
          <p:cNvPr id="3" name="Content Placeholder 2">
            <a:extLst>
              <a:ext uri="{FF2B5EF4-FFF2-40B4-BE49-F238E27FC236}">
                <a16:creationId xmlns:a16="http://schemas.microsoft.com/office/drawing/2014/main" id="{13495695-8078-4BC6-98D1-E179D11F52E1}"/>
              </a:ext>
            </a:extLst>
          </p:cNvPr>
          <p:cNvSpPr>
            <a:spLocks noGrp="1"/>
          </p:cNvSpPr>
          <p:nvPr>
            <p:ph sz="quarter" idx="10"/>
          </p:nvPr>
        </p:nvSpPr>
        <p:spPr>
          <a:xfrm>
            <a:off x="607246" y="2015096"/>
            <a:ext cx="7781178" cy="2350356"/>
          </a:xfrm>
        </p:spPr>
        <p:txBody>
          <a:bodyPr/>
          <a:lstStyle/>
          <a:p>
            <a:pPr algn="just"/>
            <a:r>
              <a:rPr lang="en-GB" dirty="0">
                <a:ea typeface="ＭＳ Ｐゴシック"/>
              </a:rPr>
              <a:t>The Well-being of Future Generations (Wales) Act 2015 is a significant legislation in Wales that has implications for various sectors, including the construction industry. Watch the following YouTube video: </a:t>
            </a:r>
            <a:r>
              <a:rPr lang="en-US" dirty="0">
                <a:ea typeface="ＭＳ Ｐゴシック"/>
                <a:hlinkClick r:id="rId3"/>
              </a:rPr>
              <a:t>Well-being of Future Generations (Wales) Act 2015 </a:t>
            </a:r>
            <a:endParaRPr lang="en-US" dirty="0"/>
          </a:p>
          <a:p>
            <a:pPr algn="just"/>
            <a:endParaRPr lang="en-GB" dirty="0"/>
          </a:p>
        </p:txBody>
      </p:sp>
      <p:sp>
        <p:nvSpPr>
          <p:cNvPr id="6" name="TextBox 5">
            <a:extLst>
              <a:ext uri="{FF2B5EF4-FFF2-40B4-BE49-F238E27FC236}">
                <a16:creationId xmlns:a16="http://schemas.microsoft.com/office/drawing/2014/main" id="{CB4BF5BB-3070-A09B-6937-A1EEBFCD9242}"/>
              </a:ext>
            </a:extLst>
          </p:cNvPr>
          <p:cNvSpPr txBox="1"/>
          <p:nvPr/>
        </p:nvSpPr>
        <p:spPr>
          <a:xfrm>
            <a:off x="457200" y="3703732"/>
            <a:ext cx="8241956"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GB" dirty="0"/>
              <a:t>It aims to promote the well-being of present and future generations by requiring public bodies in Wales to consider the long-term impact of their decisions and take actions that contribute to the well-being goals outlined in the Act.</a:t>
            </a:r>
            <a:endParaRPr lang="en-US" dirty="0"/>
          </a:p>
        </p:txBody>
      </p:sp>
    </p:spTree>
    <p:extLst>
      <p:ext uri="{BB962C8B-B14F-4D97-AF65-F5344CB8AC3E}">
        <p14:creationId xmlns:p14="http://schemas.microsoft.com/office/powerpoint/2010/main" val="24404834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65594E-8C96-4F98-AC3F-454EAB73C0BA}"/>
              </a:ext>
            </a:extLst>
          </p:cNvPr>
          <p:cNvSpPr>
            <a:spLocks noGrp="1"/>
          </p:cNvSpPr>
          <p:nvPr>
            <p:ph type="title"/>
          </p:nvPr>
        </p:nvSpPr>
        <p:spPr/>
        <p:txBody>
          <a:bodyPr/>
          <a:lstStyle/>
          <a:p>
            <a:r>
              <a:rPr lang="en-GB" dirty="0"/>
              <a:t>What does it mean for construction? </a:t>
            </a:r>
          </a:p>
        </p:txBody>
      </p:sp>
      <p:sp>
        <p:nvSpPr>
          <p:cNvPr id="3" name="Content Placeholder 2">
            <a:extLst>
              <a:ext uri="{FF2B5EF4-FFF2-40B4-BE49-F238E27FC236}">
                <a16:creationId xmlns:a16="http://schemas.microsoft.com/office/drawing/2014/main" id="{D108A17B-F438-4446-B862-83C6D2823249}"/>
              </a:ext>
            </a:extLst>
          </p:cNvPr>
          <p:cNvSpPr>
            <a:spLocks noGrp="1"/>
          </p:cNvSpPr>
          <p:nvPr>
            <p:ph sz="quarter" idx="10"/>
          </p:nvPr>
        </p:nvSpPr>
        <p:spPr/>
        <p:txBody>
          <a:bodyPr/>
          <a:lstStyle/>
          <a:p>
            <a:r>
              <a:rPr lang="en-GB" dirty="0"/>
              <a:t>The Act sets out a framework to promote the sustainable development of Wales and to improve the well-being of present and future generations through:</a:t>
            </a:r>
          </a:p>
          <a:p>
            <a:pPr marL="342900" indent="-342900">
              <a:lnSpc>
                <a:spcPct val="100000"/>
              </a:lnSpc>
              <a:buClr>
                <a:srgbClr val="0077E3"/>
              </a:buClr>
              <a:buFont typeface="Arial" panose="020B0604020202020204" pitchFamily="34" charset="0"/>
              <a:buChar char="•"/>
            </a:pPr>
            <a:r>
              <a:rPr lang="en-GB" dirty="0"/>
              <a:t>emphasis on sustainable development</a:t>
            </a:r>
          </a:p>
          <a:p>
            <a:pPr marL="342900" indent="-342900">
              <a:lnSpc>
                <a:spcPct val="100000"/>
              </a:lnSpc>
              <a:buClr>
                <a:srgbClr val="0077E3"/>
              </a:buClr>
              <a:buFont typeface="Arial" panose="020B0604020202020204" pitchFamily="34" charset="0"/>
              <a:buChar char="•"/>
            </a:pPr>
            <a:r>
              <a:rPr lang="en-GB" dirty="0"/>
              <a:t>long-term planning and decision-making</a:t>
            </a:r>
          </a:p>
          <a:p>
            <a:pPr marL="342900" indent="-342900">
              <a:lnSpc>
                <a:spcPct val="100000"/>
              </a:lnSpc>
              <a:buClr>
                <a:srgbClr val="0077E3"/>
              </a:buClr>
              <a:buFont typeface="Arial" panose="020B0604020202020204" pitchFamily="34" charset="0"/>
              <a:buChar char="•"/>
            </a:pPr>
            <a:r>
              <a:rPr lang="en-GB" dirty="0"/>
              <a:t>collaboration and integration</a:t>
            </a:r>
          </a:p>
          <a:p>
            <a:pPr marL="342900" indent="-342900">
              <a:lnSpc>
                <a:spcPct val="100000"/>
              </a:lnSpc>
              <a:buClr>
                <a:srgbClr val="0077E3"/>
              </a:buClr>
              <a:buFont typeface="Arial" panose="020B0604020202020204" pitchFamily="34" charset="0"/>
              <a:buChar char="•"/>
            </a:pPr>
            <a:r>
              <a:rPr lang="en-GB" dirty="0"/>
              <a:t>assessing and reporting well-being</a:t>
            </a:r>
          </a:p>
          <a:p>
            <a:pPr marL="342900" indent="-342900">
              <a:lnSpc>
                <a:spcPct val="100000"/>
              </a:lnSpc>
              <a:buClr>
                <a:srgbClr val="0077E3"/>
              </a:buClr>
              <a:buFont typeface="Arial" panose="020B0604020202020204" pitchFamily="34" charset="0"/>
              <a:buChar char="•"/>
            </a:pPr>
            <a:r>
              <a:rPr lang="en-GB" dirty="0"/>
              <a:t>public engagement and participation</a:t>
            </a:r>
          </a:p>
          <a:p>
            <a:pPr marL="342900" indent="-342900">
              <a:lnSpc>
                <a:spcPct val="100000"/>
              </a:lnSpc>
              <a:buClr>
                <a:srgbClr val="0077E3"/>
              </a:buClr>
              <a:buFont typeface="Arial" panose="020B0604020202020204" pitchFamily="34" charset="0"/>
              <a:buChar char="•"/>
            </a:pPr>
            <a:r>
              <a:rPr lang="en-GB" dirty="0"/>
              <a:t>monitoring and accountability.</a:t>
            </a:r>
          </a:p>
        </p:txBody>
      </p:sp>
    </p:spTree>
    <p:extLst>
      <p:ext uri="{BB962C8B-B14F-4D97-AF65-F5344CB8AC3E}">
        <p14:creationId xmlns:p14="http://schemas.microsoft.com/office/powerpoint/2010/main" val="14080798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542CC-2182-AB26-BDE8-6D04D7CC453E}"/>
              </a:ext>
            </a:extLst>
          </p:cNvPr>
          <p:cNvSpPr>
            <a:spLocks noGrp="1"/>
          </p:cNvSpPr>
          <p:nvPr>
            <p:ph type="title"/>
          </p:nvPr>
        </p:nvSpPr>
        <p:spPr/>
        <p:txBody>
          <a:bodyPr/>
          <a:lstStyle/>
          <a:p>
            <a:r>
              <a:rPr lang="en-US" dirty="0">
                <a:ea typeface="ＭＳ Ｐゴシック"/>
              </a:rPr>
              <a:t>Traditional materials in construction </a:t>
            </a:r>
            <a:endParaRPr lang="en-US" dirty="0"/>
          </a:p>
        </p:txBody>
      </p:sp>
      <p:sp>
        <p:nvSpPr>
          <p:cNvPr id="3" name="Content Placeholder 2">
            <a:extLst>
              <a:ext uri="{FF2B5EF4-FFF2-40B4-BE49-F238E27FC236}">
                <a16:creationId xmlns:a16="http://schemas.microsoft.com/office/drawing/2014/main" id="{495D42F8-3B13-CEA1-3C35-05A241F431B4}"/>
              </a:ext>
            </a:extLst>
          </p:cNvPr>
          <p:cNvSpPr>
            <a:spLocks noGrp="1"/>
          </p:cNvSpPr>
          <p:nvPr>
            <p:ph sz="quarter" idx="10"/>
          </p:nvPr>
        </p:nvSpPr>
        <p:spPr>
          <a:xfrm>
            <a:off x="457200" y="1464866"/>
            <a:ext cx="8229600" cy="4248000"/>
          </a:xfrm>
        </p:spPr>
        <p:txBody>
          <a:bodyPr/>
          <a:lstStyle/>
          <a:p>
            <a:pPr algn="just"/>
            <a:r>
              <a:rPr lang="en-US" dirty="0">
                <a:ea typeface="+mn-lt"/>
                <a:cs typeface="+mn-lt"/>
              </a:rPr>
              <a:t>There are a range of buildings materials that have stood the test of time these include: </a:t>
            </a:r>
            <a:endParaRPr lang="en-US" dirty="0"/>
          </a:p>
          <a:p>
            <a:pPr marL="342900" indent="-342900" algn="just">
              <a:buClr>
                <a:srgbClr val="0077E3"/>
              </a:buClr>
              <a:buFont typeface="Arial"/>
              <a:buChar char="•"/>
            </a:pPr>
            <a:r>
              <a:rPr lang="en-US" dirty="0">
                <a:ea typeface="+mn-lt"/>
                <a:cs typeface="+mn-lt"/>
              </a:rPr>
              <a:t>limecrete</a:t>
            </a:r>
            <a:endParaRPr lang="en-US" dirty="0">
              <a:cs typeface="+mn-lt"/>
            </a:endParaRPr>
          </a:p>
          <a:p>
            <a:pPr marL="342900" indent="-342900" algn="just">
              <a:buClr>
                <a:srgbClr val="0077E3"/>
              </a:buClr>
              <a:buFont typeface="Arial"/>
              <a:buChar char="•"/>
            </a:pPr>
            <a:r>
              <a:rPr lang="en-US" dirty="0">
                <a:ea typeface="+mn-lt"/>
                <a:cs typeface="+mn-lt"/>
              </a:rPr>
              <a:t>lime renders </a:t>
            </a:r>
            <a:endParaRPr lang="en-US" dirty="0">
              <a:cs typeface="+mn-lt"/>
            </a:endParaRPr>
          </a:p>
          <a:p>
            <a:pPr marL="342900" indent="-342900" algn="just">
              <a:buClr>
                <a:srgbClr val="0077E3"/>
              </a:buClr>
              <a:buFont typeface="Arial"/>
              <a:buChar char="•"/>
            </a:pPr>
            <a:r>
              <a:rPr lang="en-US" dirty="0">
                <a:ea typeface="ＭＳ Ｐゴシック"/>
                <a:cs typeface="Arial"/>
              </a:rPr>
              <a:t>stone </a:t>
            </a:r>
            <a:endParaRPr lang="en-US" dirty="0">
              <a:cs typeface="Arial"/>
            </a:endParaRPr>
          </a:p>
          <a:p>
            <a:pPr marL="342900" indent="-342900" algn="just">
              <a:buClr>
                <a:srgbClr val="0077E3"/>
              </a:buClr>
              <a:buFont typeface="Arial"/>
              <a:buChar char="•"/>
            </a:pPr>
            <a:r>
              <a:rPr lang="en-US" dirty="0">
                <a:ea typeface="ＭＳ Ｐゴシック"/>
                <a:cs typeface="Arial"/>
              </a:rPr>
              <a:t>timber. </a:t>
            </a:r>
          </a:p>
          <a:p>
            <a:pPr algn="just"/>
            <a:r>
              <a:rPr lang="en-US" dirty="0">
                <a:ea typeface="ＭＳ Ｐゴシック"/>
                <a:cs typeface="Arial"/>
              </a:rPr>
              <a:t>These materials all have their own range of advantages and disadvantages, including environmental impact, cost, useability as well as the skills to use/install and their respective availability. </a:t>
            </a:r>
          </a:p>
        </p:txBody>
      </p:sp>
    </p:spTree>
    <p:extLst>
      <p:ext uri="{BB962C8B-B14F-4D97-AF65-F5344CB8AC3E}">
        <p14:creationId xmlns:p14="http://schemas.microsoft.com/office/powerpoint/2010/main" val="721901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83111-386A-EA69-EE3F-FD6ECA49F136}"/>
              </a:ext>
            </a:extLst>
          </p:cNvPr>
          <p:cNvSpPr>
            <a:spLocks noGrp="1"/>
          </p:cNvSpPr>
          <p:nvPr>
            <p:ph type="title"/>
          </p:nvPr>
        </p:nvSpPr>
        <p:spPr/>
        <p:txBody>
          <a:bodyPr/>
          <a:lstStyle/>
          <a:p>
            <a:r>
              <a:rPr lang="en-US" dirty="0">
                <a:ea typeface="ＭＳ Ｐゴシック"/>
                <a:cs typeface="Arial"/>
              </a:rPr>
              <a:t>Modern materials in construction </a:t>
            </a:r>
            <a:endParaRPr lang="en-US" dirty="0">
              <a:ea typeface="ＭＳ Ｐゴシック"/>
            </a:endParaRPr>
          </a:p>
        </p:txBody>
      </p:sp>
      <p:sp>
        <p:nvSpPr>
          <p:cNvPr id="3" name="Content Placeholder 2">
            <a:extLst>
              <a:ext uri="{FF2B5EF4-FFF2-40B4-BE49-F238E27FC236}">
                <a16:creationId xmlns:a16="http://schemas.microsoft.com/office/drawing/2014/main" id="{A1699EA9-EF50-862F-A285-3CFABC12E3F1}"/>
              </a:ext>
            </a:extLst>
          </p:cNvPr>
          <p:cNvSpPr>
            <a:spLocks noGrp="1"/>
          </p:cNvSpPr>
          <p:nvPr>
            <p:ph sz="quarter" idx="10"/>
          </p:nvPr>
        </p:nvSpPr>
        <p:spPr/>
        <p:txBody>
          <a:bodyPr/>
          <a:lstStyle/>
          <a:p>
            <a:r>
              <a:rPr lang="en-US" dirty="0">
                <a:ea typeface="ＭＳ Ｐゴシック"/>
              </a:rPr>
              <a:t>As industry advances, the materials we use have evolved. Some modern examples of these materials include: </a:t>
            </a:r>
            <a:endParaRPr lang="en-US" dirty="0"/>
          </a:p>
          <a:p>
            <a:pPr marL="342900" indent="-342900">
              <a:buClr>
                <a:srgbClr val="0077E3"/>
              </a:buClr>
              <a:buFont typeface="Arial" panose="020B0604020202020204" pitchFamily="34" charset="0"/>
              <a:buChar char="•"/>
            </a:pPr>
            <a:r>
              <a:rPr lang="en-US" dirty="0">
                <a:ea typeface="ＭＳ Ｐゴシック"/>
              </a:rPr>
              <a:t>engineered timbers, such as </a:t>
            </a:r>
            <a:r>
              <a:rPr lang="en-US" dirty="0">
                <a:ea typeface="+mn-lt"/>
                <a:cs typeface="+mn-lt"/>
              </a:rPr>
              <a:t>acetylated wood and glulam </a:t>
            </a:r>
          </a:p>
          <a:p>
            <a:pPr marL="342900" indent="-342900">
              <a:buClr>
                <a:srgbClr val="0077E3"/>
              </a:buClr>
              <a:buFont typeface="Arial" panose="020B0604020202020204" pitchFamily="34" charset="0"/>
              <a:buChar char="•"/>
            </a:pPr>
            <a:r>
              <a:rPr lang="en-US" dirty="0">
                <a:ea typeface="+mn-lt"/>
                <a:cs typeface="+mn-lt"/>
              </a:rPr>
              <a:t>(re)engineered bricks and blocks </a:t>
            </a:r>
          </a:p>
          <a:p>
            <a:pPr marL="342900" indent="-342900">
              <a:buClr>
                <a:srgbClr val="0077E3"/>
              </a:buClr>
              <a:buFont typeface="Arial" panose="020B0604020202020204" pitchFamily="34" charset="0"/>
              <a:buChar char="•"/>
            </a:pPr>
            <a:r>
              <a:rPr lang="en-US" dirty="0">
                <a:ea typeface="+mn-lt"/>
                <a:cs typeface="+mn-lt"/>
              </a:rPr>
              <a:t>crushed concrete </a:t>
            </a:r>
          </a:p>
          <a:p>
            <a:pPr marL="342900" indent="-342900">
              <a:buClr>
                <a:srgbClr val="0077E3"/>
              </a:buClr>
              <a:buFont typeface="Arial" panose="020B0604020202020204" pitchFamily="34" charset="0"/>
              <a:buChar char="•"/>
            </a:pPr>
            <a:r>
              <a:rPr lang="en-US" dirty="0">
                <a:ea typeface="+mn-lt"/>
                <a:cs typeface="+mn-lt"/>
              </a:rPr>
              <a:t>glass aggregate as insulation or fine aggregate </a:t>
            </a:r>
          </a:p>
          <a:p>
            <a:pPr marL="342900" indent="-342900">
              <a:buClr>
                <a:srgbClr val="0077E3"/>
              </a:buClr>
              <a:buFont typeface="Arial" panose="020B0604020202020204" pitchFamily="34" charset="0"/>
              <a:buChar char="•"/>
            </a:pPr>
            <a:r>
              <a:rPr lang="en-US" dirty="0">
                <a:ea typeface="ＭＳ Ｐゴシック"/>
                <a:cs typeface="Arial"/>
              </a:rPr>
              <a:t>aerated blocks and bricks. </a:t>
            </a:r>
            <a:endParaRPr lang="en-US" dirty="0">
              <a:cs typeface="Arial"/>
            </a:endParaRPr>
          </a:p>
          <a:p>
            <a:r>
              <a:rPr lang="en-US" dirty="0">
                <a:ea typeface="ＭＳ Ｐゴシック"/>
                <a:cs typeface="Arial"/>
              </a:rPr>
              <a:t>Similarly, these materials have their own advantages and disadvantages. </a:t>
            </a:r>
            <a:endParaRPr lang="en-US" dirty="0">
              <a:cs typeface="Arial"/>
            </a:endParaRPr>
          </a:p>
          <a:p>
            <a:pPr marL="342900" indent="-342900">
              <a:buFont typeface="Arial"/>
              <a:buChar char="•"/>
            </a:pPr>
            <a:endParaRPr lang="en-US" dirty="0"/>
          </a:p>
        </p:txBody>
      </p:sp>
    </p:spTree>
    <p:extLst>
      <p:ext uri="{BB962C8B-B14F-4D97-AF65-F5344CB8AC3E}">
        <p14:creationId xmlns:p14="http://schemas.microsoft.com/office/powerpoint/2010/main" val="347737150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8650BE0-FF67-4CB5-BD5F-AE35C54CB6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418e8c98-519b-4e3e-a77f-7ee33016068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350-B76C-41FC-AE69-633CA55F79C0}">
  <ds:schemaRefs>
    <ds:schemaRef ds:uri="http://www.w3.org/XML/1998/namespace"/>
    <ds:schemaRef ds:uri="7d91badd-8922-4db1-9652-4fbca8a6b7df"/>
    <ds:schemaRef ds:uri="http://schemas.microsoft.com/office/2006/documentManagement/types"/>
    <ds:schemaRef ds:uri="418e8c98-519b-4e3e-a77f-7ee33016068f"/>
    <ds:schemaRef ds:uri="http://schemas.microsoft.com/office/2006/metadata/properties"/>
    <ds:schemaRef ds:uri="http://purl.org/dc/terms/"/>
    <ds:schemaRef ds:uri="http://purl.org/dc/dcmitype/"/>
    <ds:schemaRef ds:uri="http://purl.org/dc/elements/1.1/"/>
    <ds:schemaRef ds:uri="http://schemas.microsoft.com/office/infopath/2007/PartnerControls"/>
    <ds:schemaRef ds:uri="http://schemas.openxmlformats.org/package/2006/metadata/core-properties"/>
    <ds:schemaRef ds:uri="1c5831b9-66da-4f16-a409-834213ecdb8e"/>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2643</Words>
  <Application>Microsoft Office PowerPoint</Application>
  <PresentationFormat>On-screen Show (4:3)</PresentationFormat>
  <Paragraphs>173</Paragraphs>
  <Slides>18</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Lucida Grande</vt:lpstr>
      <vt:lpstr>Times New Roman</vt:lpstr>
      <vt:lpstr>YouTube Sans</vt:lpstr>
      <vt:lpstr>Default Design</vt:lpstr>
      <vt:lpstr>PowerPoint 3: 21st century construction methods</vt:lpstr>
      <vt:lpstr>Aim: Explore 21st century construction techniques </vt:lpstr>
      <vt:lpstr>What is sustainability in construction </vt:lpstr>
      <vt:lpstr>Let’s break that down… </vt:lpstr>
      <vt:lpstr>Embodied energy and energy efficiency </vt:lpstr>
      <vt:lpstr>The Well-being of Future Generations (Wales) Act 2015</vt:lpstr>
      <vt:lpstr>What does it mean for construction? </vt:lpstr>
      <vt:lpstr>Traditional materials in construction </vt:lpstr>
      <vt:lpstr>Modern materials in construction </vt:lpstr>
      <vt:lpstr>21st century green buildings </vt:lpstr>
      <vt:lpstr>Modern methods of construction</vt:lpstr>
      <vt:lpstr>The benefits of off-site construction</vt:lpstr>
      <vt:lpstr>BIM vs traditional methods of design and construction  </vt:lpstr>
      <vt:lpstr>21st century surveying </vt:lpstr>
      <vt:lpstr>21st century surveying </vt:lpstr>
      <vt:lpstr>Smart enabled tools and technologies in construction </vt:lpstr>
      <vt:lpstr>Current limitations of 2D and 3D software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Sakshi JC</cp:lastModifiedBy>
  <cp:revision>411</cp:revision>
  <dcterms:created xsi:type="dcterms:W3CDTF">2013-05-28T00:38:54Z</dcterms:created>
  <dcterms:modified xsi:type="dcterms:W3CDTF">2023-07-26T12:38:32Z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