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8"/>
  </p:notesMasterIdLst>
  <p:handoutMasterIdLst>
    <p:handoutMasterId r:id="rId29"/>
  </p:handoutMasterIdLst>
  <p:sldIdLst>
    <p:sldId id="256" r:id="rId5"/>
    <p:sldId id="354" r:id="rId6"/>
    <p:sldId id="334" r:id="rId7"/>
    <p:sldId id="335" r:id="rId8"/>
    <p:sldId id="336" r:id="rId9"/>
    <p:sldId id="341" r:id="rId10"/>
    <p:sldId id="342" r:id="rId11"/>
    <p:sldId id="343" r:id="rId12"/>
    <p:sldId id="337" r:id="rId13"/>
    <p:sldId id="338" r:id="rId14"/>
    <p:sldId id="355" r:id="rId15"/>
    <p:sldId id="340" r:id="rId16"/>
    <p:sldId id="345" r:id="rId17"/>
    <p:sldId id="352" r:id="rId18"/>
    <p:sldId id="353" r:id="rId19"/>
    <p:sldId id="344" r:id="rId20"/>
    <p:sldId id="346" r:id="rId21"/>
    <p:sldId id="347" r:id="rId22"/>
    <p:sldId id="350" r:id="rId23"/>
    <p:sldId id="349" r:id="rId24"/>
    <p:sldId id="351" r:id="rId25"/>
    <p:sldId id="348" r:id="rId26"/>
    <p:sldId id="267" r:id="rId27"/>
  </p:sldIdLst>
  <p:sldSz cx="9144000" cy="6858000" type="screen4x3"/>
  <p:notesSz cx="6858000" cy="9144000"/>
  <p:custDataLst>
    <p:tags r:id="rId3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7" clrIdx="0"/>
  <p:cmAuthor id="2" name="Microsoft Office User" initials="Office [2]" lastIdx="1" clrIdx="1"/>
  <p:cmAuthor id="3" name="Microsoft Office User" initials="Office [3]" lastIdx="1" clrIdx="2"/>
  <p:cmAuthor id="4" name="Microsoft Office User" initials="Office [4]" lastIdx="1" clrIdx="3"/>
  <p:cmAuthor id="5" name="Microsoft Office User" initials="Office [5]" lastIdx="1" clrIdx="4"/>
  <p:cmAuthor id="6" name="Microsoft Office User" initials="Office [6]" lastIdx="1" clrIdx="5"/>
  <p:cmAuthor id="7" name="Microsoft Office User" initials="Office [7]" lastIdx="1" clrIdx="6"/>
  <p:cmAuthor id="8" name="Microsoft Office User" initials="Office [8]" lastIdx="2" clrIdx="7"/>
  <p:cmAuthor id="9" name="Microsoft Office User" initials="Office [9]" lastIdx="1" clrIdx="8"/>
  <p:cmAuthor id="10" name="Elaine Tuffery" initials="ECT" lastIdx="1" clrIdx="9"/>
  <p:cmAuthor id="11" name="Sakshi JC" initials="SA JC" lastIdx="4" clrIdx="10">
    <p:extLst>
      <p:ext uri="{19B8F6BF-5375-455C-9EA6-DF929625EA0E}">
        <p15:presenceInfo xmlns:p15="http://schemas.microsoft.com/office/powerpoint/2012/main" userId="Sakshi JC" providerId="None"/>
      </p:ext>
    </p:extLst>
  </p:cmAuthor>
  <p:cmAuthor id="12" name="Dale Hickling" initials="DH" lastIdx="10" clrIdx="11">
    <p:extLst>
      <p:ext uri="{19B8F6BF-5375-455C-9EA6-DF929625EA0E}">
        <p15:presenceInfo xmlns:p15="http://schemas.microsoft.com/office/powerpoint/2012/main" userId="3oHFgmFJBmEpiTDCd1LG6qgY9746ruRg3O23EtmI0/Q=" providerId="None"/>
      </p:ext>
    </p:extLst>
  </p:cmAuthor>
  <p:cmAuthor id="13" name="Laura Glover" initials="LG" lastIdx="3" clrIdx="12">
    <p:extLst>
      <p:ext uri="{19B8F6BF-5375-455C-9EA6-DF929625EA0E}">
        <p15:presenceInfo xmlns:p15="http://schemas.microsoft.com/office/powerpoint/2012/main" userId="Laura Glov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077E3"/>
    <a:srgbClr val="000000"/>
    <a:srgbClr val="E30613"/>
    <a:srgbClr val="D9D9D9"/>
    <a:srgbClr val="D81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8637F0-32A7-44FE-8B68-0423DF58A782}" v="6" dt="2023-08-01T13:10:22.9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7"/>
    <p:restoredTop sz="94061" autoAdjust="0"/>
  </p:normalViewPr>
  <p:slideViewPr>
    <p:cSldViewPr snapToGrid="0">
      <p:cViewPr varScale="1">
        <p:scale>
          <a:sx n="68" d="100"/>
          <a:sy n="68" d="100"/>
        </p:scale>
        <p:origin x="1446" y="7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9/13/2023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discountplansltd.com/chimney-breast-removal-attic-spac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nationaltrustcollections.org.uk/object/40098"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jWkYRDvL9ws"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wrasapprovals.co.uk/"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https://www.discountplansltd.com/chimney-breast-removal-attic-space</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528945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https://www.nationaltrustcollections.org.uk/object/40098</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976050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https://www.youtube.com/watch?v=jWkYRDvL9ws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090422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hlinkClick r:id="rId3"/>
              </a:rPr>
              <a:t>https://www.wrasapprovals.co.uk/</a:t>
            </a:r>
            <a:r>
              <a:rPr lang="en-GB" dirty="0"/>
              <a:t>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3216121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2318721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 2023. EAL.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Progression in </a:t>
            </a:r>
            <a:br>
              <a:rPr lang="en-GB" sz="1400" baseline="0" dirty="0">
                <a:solidFill>
                  <a:schemeClr val="tx1"/>
                </a:solidFill>
              </a:rPr>
            </a:br>
            <a:r>
              <a:rPr lang="en-GB" sz="1400" b="1" baseline="0" dirty="0">
                <a:solidFill>
                  <a:schemeClr val="tx1"/>
                </a:solidFill>
              </a:rPr>
              <a:t>Building Services Engineering (Level 2)</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wrasapprovals.co.uk/"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www.discountplansltd.com/chimney-breast-removal-attic-spac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nationaltrustcollections.org.uk/object/40098"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jWkYRDvL9w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nchor="t">
            <a:prstTxWarp prst="textNoShape">
              <a:avLst/>
            </a:prstTxWarp>
            <a:noAutofit/>
          </a:bodyPr>
          <a:lstStyle/>
          <a:p>
            <a:r>
              <a:rPr lang="en-GB" sz="2400" b="1" dirty="0">
                <a:latin typeface="Arial"/>
                <a:ea typeface="ＭＳ Ｐゴシック"/>
              </a:rPr>
              <a:t>Unit 202: Changing practices over time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a:cs typeface="Arial"/>
              </a:rPr>
              <a:t>PowerPoint 1: </a:t>
            </a:r>
            <a:r>
              <a:rPr lang="en-GB" dirty="0">
                <a:ea typeface="ＭＳ Ｐゴシック"/>
                <a:cs typeface="ＭＳ Ｐゴシック" pitchFamily="-105" charset="-128"/>
              </a:rPr>
              <a:t>Pre-1919 construction methods </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Hot and cold lead pipework </a:t>
            </a:r>
            <a:endParaRPr lang="en-US" dirty="0"/>
          </a:p>
        </p:txBody>
      </p:sp>
      <p:sp>
        <p:nvSpPr>
          <p:cNvPr id="3" name="Content Placeholder 2"/>
          <p:cNvSpPr>
            <a:spLocks noGrp="1"/>
          </p:cNvSpPr>
          <p:nvPr>
            <p:ph sz="quarter" idx="10"/>
          </p:nvPr>
        </p:nvSpPr>
        <p:spPr>
          <a:xfrm>
            <a:off x="452755" y="1716568"/>
            <a:ext cx="4576445" cy="4233623"/>
          </a:xfrm>
        </p:spPr>
        <p:txBody>
          <a:bodyPr/>
          <a:lstStyle/>
          <a:p>
            <a:r>
              <a:rPr lang="en-GB" dirty="0">
                <a:ea typeface="ＭＳ Ｐゴシック"/>
              </a:rPr>
              <a:t>Although the use of lead pipes has been prohibited</a:t>
            </a:r>
            <a:r>
              <a:rPr lang="en-GB" dirty="0">
                <a:solidFill>
                  <a:srgbClr val="FF0000"/>
                </a:solidFill>
                <a:ea typeface="ＭＳ Ｐゴシック"/>
              </a:rPr>
              <a:t> </a:t>
            </a:r>
            <a:r>
              <a:rPr lang="en-GB" dirty="0">
                <a:ea typeface="ＭＳ Ｐゴシック"/>
              </a:rPr>
              <a:t>for use on hot and cold water supplies,</a:t>
            </a:r>
            <a:r>
              <a:rPr lang="en-GB" dirty="0">
                <a:solidFill>
                  <a:srgbClr val="FF0000"/>
                </a:solidFill>
                <a:ea typeface="ＭＳ Ｐゴシック"/>
              </a:rPr>
              <a:t> </a:t>
            </a:r>
            <a:r>
              <a:rPr lang="en-GB" dirty="0">
                <a:ea typeface="ＭＳ Ｐゴシック"/>
              </a:rPr>
              <a:t>many older properties that have not undergone renovation are likely to still have underground and/or internal lead pipework.</a:t>
            </a:r>
          </a:p>
          <a:p>
            <a:endParaRPr lang="en-GB" dirty="0"/>
          </a:p>
          <a:p>
            <a:endParaRPr lang="en-US" dirty="0"/>
          </a:p>
        </p:txBody>
      </p:sp>
      <p:pic>
        <p:nvPicPr>
          <p:cNvPr id="4" name="Picture 3">
            <a:extLst>
              <a:ext uri="{FF2B5EF4-FFF2-40B4-BE49-F238E27FC236}">
                <a16:creationId xmlns:a16="http://schemas.microsoft.com/office/drawing/2014/main" id="{7234A26C-ED9F-EC3D-0DB4-BB488A6F97A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24024" y="1702191"/>
            <a:ext cx="3024554" cy="2411536"/>
          </a:xfrm>
          <a:prstGeom prst="rect">
            <a:avLst/>
          </a:prstGeom>
        </p:spPr>
      </p:pic>
      <p:sp>
        <p:nvSpPr>
          <p:cNvPr id="7" name="TextBox 6">
            <a:extLst>
              <a:ext uri="{FF2B5EF4-FFF2-40B4-BE49-F238E27FC236}">
                <a16:creationId xmlns:a16="http://schemas.microsoft.com/office/drawing/2014/main" id="{BD92B226-D751-7513-5EC0-97182EFE173A}"/>
              </a:ext>
            </a:extLst>
          </p:cNvPr>
          <p:cNvSpPr txBox="1"/>
          <p:nvPr/>
        </p:nvSpPr>
        <p:spPr>
          <a:xfrm>
            <a:off x="369532" y="3429000"/>
            <a:ext cx="5254283" cy="2246769"/>
          </a:xfrm>
          <a:prstGeom prst="rect">
            <a:avLst/>
          </a:prstGeom>
          <a:noFill/>
        </p:spPr>
        <p:txBody>
          <a:bodyPr wrap="square">
            <a:spAutoFit/>
          </a:bodyPr>
          <a:lstStyle/>
          <a:p>
            <a:endParaRPr lang="en-GB" dirty="0"/>
          </a:p>
          <a:p>
            <a:r>
              <a:rPr lang="en-GB" dirty="0"/>
              <a:t>Lead lock compression fittings allow a connection between lead and copper (or MDPE).</a:t>
            </a:r>
          </a:p>
          <a:p>
            <a:endParaRPr lang="en-GB" dirty="0"/>
          </a:p>
          <a:p>
            <a:r>
              <a:rPr lang="en-GB" dirty="0"/>
              <a:t>Lead lock sizes vary from 5lb to 11lb for different diameters of lead. </a:t>
            </a:r>
          </a:p>
        </p:txBody>
      </p:sp>
      <p:pic>
        <p:nvPicPr>
          <p:cNvPr id="8" name="Picture 7" descr="A close-up of a brass fitting&#10;&#10;Description automatically generated">
            <a:extLst>
              <a:ext uri="{FF2B5EF4-FFF2-40B4-BE49-F238E27FC236}">
                <a16:creationId xmlns:a16="http://schemas.microsoft.com/office/drawing/2014/main" id="{CDE3E1E8-6320-57C6-DFAF-12DA9A17F027}"/>
              </a:ext>
            </a:extLst>
          </p:cNvPr>
          <p:cNvPicPr>
            <a:picLocks noChangeAspect="1"/>
          </p:cNvPicPr>
          <p:nvPr/>
        </p:nvPicPr>
        <p:blipFill>
          <a:blip r:embed="rId3"/>
          <a:stretch>
            <a:fillRect/>
          </a:stretch>
        </p:blipFill>
        <p:spPr>
          <a:xfrm>
            <a:off x="6079286" y="4431102"/>
            <a:ext cx="2305050" cy="16764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Legislation </a:t>
            </a:r>
          </a:p>
        </p:txBody>
      </p:sp>
      <p:sp>
        <p:nvSpPr>
          <p:cNvPr id="3" name="Content Placeholder 2"/>
          <p:cNvSpPr>
            <a:spLocks noGrp="1"/>
          </p:cNvSpPr>
          <p:nvPr>
            <p:ph sz="quarter" idx="10"/>
          </p:nvPr>
        </p:nvSpPr>
        <p:spPr>
          <a:xfrm>
            <a:off x="457200" y="1559400"/>
            <a:ext cx="8229600" cy="3742273"/>
          </a:xfrm>
        </p:spPr>
        <p:txBody>
          <a:bodyPr/>
          <a:lstStyle/>
          <a:p>
            <a:r>
              <a:rPr lang="en-GB" b="1" dirty="0"/>
              <a:t>Water Regulations Advisor Scheme (WRAS) </a:t>
            </a:r>
          </a:p>
          <a:p>
            <a:r>
              <a:rPr lang="en-GB" dirty="0">
                <a:ea typeface="+mn-lt"/>
                <a:cs typeface="+mn-lt"/>
              </a:rPr>
              <a:t>It is a legal requirement for hot and cold water supplies to use WRAS-approved fittings to comply with the Water Regulations</a:t>
            </a:r>
            <a:r>
              <a:rPr lang="en-GB" dirty="0">
                <a:solidFill>
                  <a:srgbClr val="374151"/>
                </a:solidFill>
                <a:ea typeface="+mn-lt"/>
                <a:cs typeface="+mn-lt"/>
              </a:rPr>
              <a:t>. </a:t>
            </a:r>
            <a:r>
              <a:rPr lang="en-GB" dirty="0">
                <a:ea typeface="+mn-lt"/>
                <a:cs typeface="+mn-lt"/>
              </a:rPr>
              <a:t>Not only are they of high quality and resistant to corrosion in their specific surroundings, but they are also manufactured from non-contaminating materials. </a:t>
            </a:r>
          </a:p>
          <a:p>
            <a:r>
              <a:rPr lang="en-GB" dirty="0">
                <a:ea typeface="+mn-lt"/>
                <a:cs typeface="+mn-lt"/>
              </a:rPr>
              <a:t>WRAS provide guidelines and requirements for the installation of fittings and materials, including restrictions on the use of lead pipes and fittings. These regulations mandate the use of approved materials and products that comply with safety standards and reduce the risk of contamination. </a:t>
            </a:r>
            <a:r>
              <a:rPr lang="en-US" dirty="0">
                <a:ea typeface="+mn-lt"/>
                <a:cs typeface="+mn-lt"/>
              </a:rPr>
              <a:t>WRAS approved fittings will then be badged as shown.</a:t>
            </a:r>
            <a:endParaRPr lang="en-GB" dirty="0"/>
          </a:p>
          <a:p>
            <a:endParaRPr lang="en-GB" dirty="0">
              <a:cs typeface="Arial"/>
            </a:endParaRPr>
          </a:p>
          <a:p>
            <a:endParaRPr lang="en-GB" dirty="0"/>
          </a:p>
          <a:p>
            <a:endParaRPr lang="en-GB" dirty="0">
              <a:ea typeface="ＭＳ Ｐゴシック"/>
            </a:endParaRPr>
          </a:p>
          <a:p>
            <a:endParaRPr lang="en-GB" dirty="0">
              <a:ea typeface="ＭＳ Ｐゴシック"/>
            </a:endParaRPr>
          </a:p>
          <a:p>
            <a:r>
              <a:rPr lang="en-GB" dirty="0"/>
              <a:t>​</a:t>
            </a:r>
          </a:p>
          <a:p>
            <a:endParaRPr lang="en-US" dirty="0"/>
          </a:p>
        </p:txBody>
      </p:sp>
      <p:sp>
        <p:nvSpPr>
          <p:cNvPr id="6" name="TextBox 5">
            <a:extLst>
              <a:ext uri="{FF2B5EF4-FFF2-40B4-BE49-F238E27FC236}">
                <a16:creationId xmlns:a16="http://schemas.microsoft.com/office/drawing/2014/main" id="{F065F3A3-54E5-72F4-1E10-56AB816EECA1}"/>
              </a:ext>
            </a:extLst>
          </p:cNvPr>
          <p:cNvSpPr txBox="1"/>
          <p:nvPr/>
        </p:nvSpPr>
        <p:spPr>
          <a:xfrm>
            <a:off x="6574972" y="5470485"/>
            <a:ext cx="1643743" cy="400110"/>
          </a:xfrm>
          <a:prstGeom prst="rect">
            <a:avLst/>
          </a:prstGeom>
          <a:noFill/>
          <a:ln>
            <a:solidFill>
              <a:schemeClr val="tx2"/>
            </a:solidFill>
          </a:ln>
        </p:spPr>
        <p:txBody>
          <a:bodyPr wrap="square">
            <a:spAutoFit/>
          </a:bodyPr>
          <a:lstStyle/>
          <a:p>
            <a:pPr algn="ctr"/>
            <a:r>
              <a:rPr lang="en-GB" dirty="0">
                <a:hlinkClick r:id="rId3"/>
              </a:rPr>
              <a:t>WRAS</a:t>
            </a:r>
            <a:r>
              <a:rPr lang="en-GB" dirty="0"/>
              <a:t> </a:t>
            </a:r>
          </a:p>
        </p:txBody>
      </p:sp>
    </p:spTree>
    <p:extLst>
      <p:ext uri="{BB962C8B-B14F-4D97-AF65-F5344CB8AC3E}">
        <p14:creationId xmlns:p14="http://schemas.microsoft.com/office/powerpoint/2010/main" val="36277510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Fittings and materials </a:t>
            </a:r>
          </a:p>
        </p:txBody>
      </p:sp>
      <p:sp>
        <p:nvSpPr>
          <p:cNvPr id="3" name="Content Placeholder 2"/>
          <p:cNvSpPr>
            <a:spLocks noGrp="1"/>
          </p:cNvSpPr>
          <p:nvPr>
            <p:ph sz="quarter" idx="10"/>
          </p:nvPr>
        </p:nvSpPr>
        <p:spPr>
          <a:xfrm>
            <a:off x="457201" y="1602000"/>
            <a:ext cx="4423558" cy="4248000"/>
          </a:xfrm>
        </p:spPr>
        <p:txBody>
          <a:bodyPr/>
          <a:lstStyle/>
          <a:p>
            <a:r>
              <a:rPr lang="en-GB" dirty="0"/>
              <a:t>Lead and copper were used for underground wholesome water supplies. These materials have now been replaced with MDPE (medium density polyethylene)​. New water mains should be laid at depth of 750mm (minimum) to 1,350mm (maximum).</a:t>
            </a:r>
            <a:endParaRPr lang="en-US" dirty="0"/>
          </a:p>
        </p:txBody>
      </p:sp>
      <p:sp>
        <p:nvSpPr>
          <p:cNvPr id="7" name="TextBox 6">
            <a:extLst>
              <a:ext uri="{FF2B5EF4-FFF2-40B4-BE49-F238E27FC236}">
                <a16:creationId xmlns:a16="http://schemas.microsoft.com/office/drawing/2014/main" id="{F3A351CC-83B2-0552-59AC-9BE3773A91E1}"/>
              </a:ext>
            </a:extLst>
          </p:cNvPr>
          <p:cNvSpPr txBox="1"/>
          <p:nvPr/>
        </p:nvSpPr>
        <p:spPr>
          <a:xfrm>
            <a:off x="442118" y="4222210"/>
            <a:ext cx="5254283" cy="1631216"/>
          </a:xfrm>
          <a:prstGeom prst="rect">
            <a:avLst/>
          </a:prstGeom>
          <a:noFill/>
        </p:spPr>
        <p:txBody>
          <a:bodyPr wrap="square">
            <a:spAutoFit/>
          </a:bodyPr>
          <a:lstStyle/>
          <a:p>
            <a:r>
              <a:rPr lang="en-GB" dirty="0"/>
              <a:t>Press-fit fittings require an electrical crimping machine for jointing. The machine crimps the fittings onto the tube to create a watertight seal on the ‘o’ ring. They are ideal for use when hot works (soldering) is not permitted.</a:t>
            </a:r>
          </a:p>
        </p:txBody>
      </p:sp>
      <p:pic>
        <p:nvPicPr>
          <p:cNvPr id="10" name="Picture 9">
            <a:extLst>
              <a:ext uri="{FF2B5EF4-FFF2-40B4-BE49-F238E27FC236}">
                <a16:creationId xmlns:a16="http://schemas.microsoft.com/office/drawing/2014/main" id="{D66EB336-888C-C795-65B1-8F7218097D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69939" y="3726000"/>
            <a:ext cx="1685988" cy="2048161"/>
          </a:xfrm>
          <a:prstGeom prst="rect">
            <a:avLst/>
          </a:prstGeom>
        </p:spPr>
      </p:pic>
      <p:pic>
        <p:nvPicPr>
          <p:cNvPr id="6" name="Picture 5">
            <a:extLst>
              <a:ext uri="{FF2B5EF4-FFF2-40B4-BE49-F238E27FC236}">
                <a16:creationId xmlns:a16="http://schemas.microsoft.com/office/drawing/2014/main" id="{FF4AB36B-63BD-AB6F-38CB-2F04CF1F22E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95842" y="2042799"/>
            <a:ext cx="1386201" cy="1386201"/>
          </a:xfrm>
          <a:prstGeom prst="rect">
            <a:avLst/>
          </a:prstGeom>
        </p:spPr>
      </p:pic>
      <p:pic>
        <p:nvPicPr>
          <p:cNvPr id="9" name="Picture 8">
            <a:extLst>
              <a:ext uri="{FF2B5EF4-FFF2-40B4-BE49-F238E27FC236}">
                <a16:creationId xmlns:a16="http://schemas.microsoft.com/office/drawing/2014/main" id="{3DD07A49-CCAD-4619-AE44-CB719EB446C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29112" y="1820181"/>
            <a:ext cx="2054205" cy="1369470"/>
          </a:xfrm>
          <a:prstGeom prst="rect">
            <a:avLst/>
          </a:prstGeom>
        </p:spPr>
      </p:pic>
      <p:pic>
        <p:nvPicPr>
          <p:cNvPr id="11" name="Picture 10">
            <a:extLst>
              <a:ext uri="{FF2B5EF4-FFF2-40B4-BE49-F238E27FC236}">
                <a16:creationId xmlns:a16="http://schemas.microsoft.com/office/drawing/2014/main" id="{F8018BDB-6679-2B14-FCF1-A618D1B7799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46753" y="3959770"/>
            <a:ext cx="987915" cy="192753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8B091-85F0-7713-841E-8741270F99B7}"/>
              </a:ext>
            </a:extLst>
          </p:cNvPr>
          <p:cNvSpPr>
            <a:spLocks noGrp="1"/>
          </p:cNvSpPr>
          <p:nvPr>
            <p:ph type="title"/>
          </p:nvPr>
        </p:nvSpPr>
        <p:spPr/>
        <p:txBody>
          <a:bodyPr/>
          <a:lstStyle/>
          <a:p>
            <a:r>
              <a:rPr lang="en-GB" dirty="0"/>
              <a:t>Fittings and materials </a:t>
            </a:r>
          </a:p>
        </p:txBody>
      </p:sp>
      <p:sp>
        <p:nvSpPr>
          <p:cNvPr id="3" name="Content Placeholder 2">
            <a:extLst>
              <a:ext uri="{FF2B5EF4-FFF2-40B4-BE49-F238E27FC236}">
                <a16:creationId xmlns:a16="http://schemas.microsoft.com/office/drawing/2014/main" id="{CA75EE96-2C9D-87FB-792E-4DF35E893D11}"/>
              </a:ext>
            </a:extLst>
          </p:cNvPr>
          <p:cNvSpPr>
            <a:spLocks noGrp="1"/>
          </p:cNvSpPr>
          <p:nvPr>
            <p:ph sz="quarter" idx="10"/>
          </p:nvPr>
        </p:nvSpPr>
        <p:spPr>
          <a:xfrm>
            <a:off x="457200" y="1793354"/>
            <a:ext cx="7899009" cy="2863052"/>
          </a:xfrm>
        </p:spPr>
        <p:txBody>
          <a:bodyPr/>
          <a:lstStyle/>
          <a:p>
            <a:r>
              <a:rPr lang="en-GB" dirty="0">
                <a:ea typeface="ＭＳ Ｐゴシック"/>
              </a:rPr>
              <a:t>Push-fit polybutylene pipe has become popular in recent years due to the ease of installation. A stainless-steel grab ring locks the pipe onto the fitting and an ‘o’ ring creates a watertight seal onto the pipe. Pipe inserts are required for plastic pipe. This jointing method does not require hot works.</a:t>
            </a:r>
            <a:endParaRPr lang="en-GB" dirty="0"/>
          </a:p>
          <a:p>
            <a:endParaRPr lang="en-GB" dirty="0"/>
          </a:p>
        </p:txBody>
      </p:sp>
      <p:pic>
        <p:nvPicPr>
          <p:cNvPr id="4" name="Picture 3">
            <a:extLst>
              <a:ext uri="{FF2B5EF4-FFF2-40B4-BE49-F238E27FC236}">
                <a16:creationId xmlns:a16="http://schemas.microsoft.com/office/drawing/2014/main" id="{FF3040B8-E03D-D4CD-32B8-9C3ECA0F9C3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29037" y="3429000"/>
            <a:ext cx="3297542" cy="2198146"/>
          </a:xfrm>
          <a:prstGeom prst="rect">
            <a:avLst/>
          </a:prstGeom>
        </p:spPr>
      </p:pic>
      <p:pic>
        <p:nvPicPr>
          <p:cNvPr id="6" name="Picture 5">
            <a:extLst>
              <a:ext uri="{FF2B5EF4-FFF2-40B4-BE49-F238E27FC236}">
                <a16:creationId xmlns:a16="http://schemas.microsoft.com/office/drawing/2014/main" id="{5848F5CF-C4EF-3A2A-C683-FEF06AD10E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6391" y="3881950"/>
            <a:ext cx="2863569" cy="1834474"/>
          </a:xfrm>
          <a:prstGeom prst="rect">
            <a:avLst/>
          </a:prstGeom>
        </p:spPr>
      </p:pic>
    </p:spTree>
    <p:extLst>
      <p:ext uri="{BB962C8B-B14F-4D97-AF65-F5344CB8AC3E}">
        <p14:creationId xmlns:p14="http://schemas.microsoft.com/office/powerpoint/2010/main" val="2149020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99480-CABD-BAA4-86A3-A7A762A1E3C5}"/>
              </a:ext>
            </a:extLst>
          </p:cNvPr>
          <p:cNvSpPr>
            <a:spLocks noGrp="1"/>
          </p:cNvSpPr>
          <p:nvPr>
            <p:ph type="title"/>
          </p:nvPr>
        </p:nvSpPr>
        <p:spPr/>
        <p:txBody>
          <a:bodyPr/>
          <a:lstStyle/>
          <a:p>
            <a:r>
              <a:rPr lang="en-GB" dirty="0"/>
              <a:t>Imperial copper</a:t>
            </a:r>
          </a:p>
        </p:txBody>
      </p:sp>
      <p:sp>
        <p:nvSpPr>
          <p:cNvPr id="3" name="Content Placeholder 2">
            <a:extLst>
              <a:ext uri="{FF2B5EF4-FFF2-40B4-BE49-F238E27FC236}">
                <a16:creationId xmlns:a16="http://schemas.microsoft.com/office/drawing/2014/main" id="{A9BD301B-2559-A261-6282-671F673C838D}"/>
              </a:ext>
            </a:extLst>
          </p:cNvPr>
          <p:cNvSpPr>
            <a:spLocks noGrp="1"/>
          </p:cNvSpPr>
          <p:nvPr>
            <p:ph sz="quarter" idx="10"/>
          </p:nvPr>
        </p:nvSpPr>
        <p:spPr>
          <a:xfrm>
            <a:off x="457200" y="1602000"/>
            <a:ext cx="8229600" cy="1756731"/>
          </a:xfrm>
        </p:spPr>
        <p:txBody>
          <a:bodyPr/>
          <a:lstStyle/>
          <a:p>
            <a:r>
              <a:rPr lang="en-GB" dirty="0"/>
              <a:t>In the 1970s, the UK transitioned from the imperial measurement system to the metric system. In the old British imperial copper pipe, the size was denoted by the inches of its nominal bore, resulting in the outside diameter being larger than the named size. In metric diameters, the size of the pipe refers to its outside dimension.</a:t>
            </a:r>
          </a:p>
        </p:txBody>
      </p:sp>
      <p:sp>
        <p:nvSpPr>
          <p:cNvPr id="8" name="TextBox 7">
            <a:extLst>
              <a:ext uri="{FF2B5EF4-FFF2-40B4-BE49-F238E27FC236}">
                <a16:creationId xmlns:a16="http://schemas.microsoft.com/office/drawing/2014/main" id="{0093F66E-E015-C9DE-4B46-3CFCC08297CD}"/>
              </a:ext>
            </a:extLst>
          </p:cNvPr>
          <p:cNvSpPr txBox="1"/>
          <p:nvPr/>
        </p:nvSpPr>
        <p:spPr>
          <a:xfrm rot="5400000">
            <a:off x="5038721" y="4543187"/>
            <a:ext cx="1944172" cy="338554"/>
          </a:xfrm>
          <a:prstGeom prst="rect">
            <a:avLst/>
          </a:prstGeom>
          <a:noFill/>
        </p:spPr>
        <p:txBody>
          <a:bodyPr wrap="square" rtlCol="0">
            <a:spAutoFit/>
          </a:bodyPr>
          <a:lstStyle/>
          <a:p>
            <a:r>
              <a:rPr lang="en-GB" sz="1600" b="1" dirty="0"/>
              <a:t>Outside diameter</a:t>
            </a:r>
          </a:p>
        </p:txBody>
      </p:sp>
      <p:sp>
        <p:nvSpPr>
          <p:cNvPr id="13" name="Oval 12">
            <a:extLst>
              <a:ext uri="{FF2B5EF4-FFF2-40B4-BE49-F238E27FC236}">
                <a16:creationId xmlns:a16="http://schemas.microsoft.com/office/drawing/2014/main" id="{591CE959-376B-8357-1A08-4EBDEA476B1E}"/>
              </a:ext>
            </a:extLst>
          </p:cNvPr>
          <p:cNvSpPr/>
          <p:nvPr/>
        </p:nvSpPr>
        <p:spPr>
          <a:xfrm>
            <a:off x="3054894" y="3587331"/>
            <a:ext cx="2265871" cy="2179606"/>
          </a:xfrm>
          <a:prstGeom prst="ellipse">
            <a:avLst/>
          </a:prstGeom>
          <a:ln w="57150"/>
        </p:spPr>
        <p:style>
          <a:lnRef idx="2">
            <a:schemeClr val="dk1"/>
          </a:lnRef>
          <a:fillRef idx="1">
            <a:schemeClr val="lt1"/>
          </a:fillRef>
          <a:effectRef idx="0">
            <a:schemeClr val="dk1"/>
          </a:effectRef>
          <a:fontRef idx="minor">
            <a:schemeClr val="dk1"/>
          </a:fontRef>
        </p:style>
        <p:txBody>
          <a:bodyPr rtlCol="0" anchor="ctr"/>
          <a:lstStyle/>
          <a:p>
            <a:pPr algn="ctr"/>
            <a:r>
              <a:rPr lang="en-GB" sz="1600" b="1" dirty="0">
                <a:cs typeface="Arial"/>
              </a:rPr>
              <a:t>Nominal bore</a:t>
            </a:r>
            <a:endParaRPr lang="en-GB" sz="1600" b="1" dirty="0"/>
          </a:p>
        </p:txBody>
      </p:sp>
      <p:sp>
        <p:nvSpPr>
          <p:cNvPr id="14" name="Arrow: Up 13">
            <a:extLst>
              <a:ext uri="{FF2B5EF4-FFF2-40B4-BE49-F238E27FC236}">
                <a16:creationId xmlns:a16="http://schemas.microsoft.com/office/drawing/2014/main" id="{C758D3A5-B0DE-A877-AE7E-C8E1EDFCF8DE}"/>
              </a:ext>
            </a:extLst>
          </p:cNvPr>
          <p:cNvSpPr/>
          <p:nvPr/>
        </p:nvSpPr>
        <p:spPr>
          <a:xfrm>
            <a:off x="4059641" y="3741333"/>
            <a:ext cx="225840" cy="518332"/>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5" name="Arrow: Up 14">
            <a:extLst>
              <a:ext uri="{FF2B5EF4-FFF2-40B4-BE49-F238E27FC236}">
                <a16:creationId xmlns:a16="http://schemas.microsoft.com/office/drawing/2014/main" id="{EDE80A51-E83F-F079-CD3F-631AE0A9B650}"/>
              </a:ext>
            </a:extLst>
          </p:cNvPr>
          <p:cNvSpPr/>
          <p:nvPr/>
        </p:nvSpPr>
        <p:spPr>
          <a:xfrm rot="10800000">
            <a:off x="4059641" y="5150314"/>
            <a:ext cx="225840" cy="518332"/>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4D439027-4F7A-A78E-0FDF-3D95AC5D39CB}"/>
              </a:ext>
            </a:extLst>
          </p:cNvPr>
          <p:cNvCxnSpPr/>
          <p:nvPr/>
        </p:nvCxnSpPr>
        <p:spPr>
          <a:xfrm>
            <a:off x="4188916" y="3499269"/>
            <a:ext cx="1877680" cy="8628"/>
          </a:xfrm>
          <a:prstGeom prst="straightConnector1">
            <a:avLst/>
          </a:prstGeom>
          <a:ln w="28575"/>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7F2BC4F9-9DDD-C9DD-11DB-E5AD4B5AD9A3}"/>
              </a:ext>
            </a:extLst>
          </p:cNvPr>
          <p:cNvCxnSpPr>
            <a:cxnSpLocks/>
          </p:cNvCxnSpPr>
          <p:nvPr/>
        </p:nvCxnSpPr>
        <p:spPr>
          <a:xfrm>
            <a:off x="4260802" y="5857156"/>
            <a:ext cx="1805793" cy="8628"/>
          </a:xfrm>
          <a:prstGeom prst="straightConnector1">
            <a:avLst/>
          </a:prstGeom>
          <a:ln w="28575"/>
        </p:spPr>
        <p:style>
          <a:lnRef idx="1">
            <a:schemeClr val="dk1"/>
          </a:lnRef>
          <a:fillRef idx="0">
            <a:schemeClr val="dk1"/>
          </a:fillRef>
          <a:effectRef idx="0">
            <a:schemeClr val="dk1"/>
          </a:effectRef>
          <a:fontRef idx="minor">
            <a:schemeClr val="tx1"/>
          </a:fontRef>
        </p:style>
      </p:cxnSp>
      <p:sp>
        <p:nvSpPr>
          <p:cNvPr id="18" name="Arrow: Up 17">
            <a:extLst>
              <a:ext uri="{FF2B5EF4-FFF2-40B4-BE49-F238E27FC236}">
                <a16:creationId xmlns:a16="http://schemas.microsoft.com/office/drawing/2014/main" id="{A1621B94-8746-2B78-45B7-A6A8F2A6C89A}"/>
              </a:ext>
            </a:extLst>
          </p:cNvPr>
          <p:cNvSpPr/>
          <p:nvPr/>
        </p:nvSpPr>
        <p:spPr>
          <a:xfrm flipH="1">
            <a:off x="5965834" y="3595761"/>
            <a:ext cx="76084" cy="144523"/>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19" name="Arrow: Up 18">
            <a:extLst>
              <a:ext uri="{FF2B5EF4-FFF2-40B4-BE49-F238E27FC236}">
                <a16:creationId xmlns:a16="http://schemas.microsoft.com/office/drawing/2014/main" id="{E703B27C-60AD-04ED-19E6-B94D2EAFD984}"/>
              </a:ext>
            </a:extLst>
          </p:cNvPr>
          <p:cNvSpPr/>
          <p:nvPr/>
        </p:nvSpPr>
        <p:spPr>
          <a:xfrm rot="10800000">
            <a:off x="5970032" y="5594213"/>
            <a:ext cx="96444" cy="158900"/>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398100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89B4B-A193-3849-EDBD-1E9705506B4D}"/>
              </a:ext>
            </a:extLst>
          </p:cNvPr>
          <p:cNvSpPr>
            <a:spLocks noGrp="1"/>
          </p:cNvSpPr>
          <p:nvPr>
            <p:ph type="title"/>
          </p:nvPr>
        </p:nvSpPr>
        <p:spPr/>
        <p:txBody>
          <a:bodyPr/>
          <a:lstStyle/>
          <a:p>
            <a:r>
              <a:rPr lang="en-GB" dirty="0"/>
              <a:t>Imperial copper sizes</a:t>
            </a:r>
          </a:p>
        </p:txBody>
      </p:sp>
      <p:graphicFrame>
        <p:nvGraphicFramePr>
          <p:cNvPr id="4" name="Table 3">
            <a:extLst>
              <a:ext uri="{FF2B5EF4-FFF2-40B4-BE49-F238E27FC236}">
                <a16:creationId xmlns:a16="http://schemas.microsoft.com/office/drawing/2014/main" id="{48651263-1B24-4F99-4EBC-6CB630EB5EB2}"/>
              </a:ext>
            </a:extLst>
          </p:cNvPr>
          <p:cNvGraphicFramePr>
            <a:graphicFrameLocks noGrp="1"/>
          </p:cNvGraphicFramePr>
          <p:nvPr>
            <p:extLst>
              <p:ext uri="{D42A27DB-BD31-4B8C-83A1-F6EECF244321}">
                <p14:modId xmlns:p14="http://schemas.microsoft.com/office/powerpoint/2010/main" val="2451435427"/>
              </p:ext>
            </p:extLst>
          </p:nvPr>
        </p:nvGraphicFramePr>
        <p:xfrm>
          <a:off x="1272540" y="2037471"/>
          <a:ext cx="6598920" cy="2435860"/>
        </p:xfrm>
        <a:graphic>
          <a:graphicData uri="http://schemas.openxmlformats.org/drawingml/2006/table">
            <a:tbl>
              <a:tblPr firstRow="1" bandRow="1">
                <a:tableStyleId>{5A111915-BE36-4E01-A7E5-04B1672EAD32}</a:tableStyleId>
              </a:tblPr>
              <a:tblGrid>
                <a:gridCol w="2150366">
                  <a:extLst>
                    <a:ext uri="{9D8B030D-6E8A-4147-A177-3AD203B41FA5}">
                      <a16:colId xmlns:a16="http://schemas.microsoft.com/office/drawing/2014/main" val="20000"/>
                    </a:ext>
                  </a:extLst>
                </a:gridCol>
                <a:gridCol w="2493295">
                  <a:extLst>
                    <a:ext uri="{9D8B030D-6E8A-4147-A177-3AD203B41FA5}">
                      <a16:colId xmlns:a16="http://schemas.microsoft.com/office/drawing/2014/main" val="1528029067"/>
                    </a:ext>
                  </a:extLst>
                </a:gridCol>
                <a:gridCol w="1955259">
                  <a:extLst>
                    <a:ext uri="{9D8B030D-6E8A-4147-A177-3AD203B41FA5}">
                      <a16:colId xmlns:a16="http://schemas.microsoft.com/office/drawing/2014/main" val="20001"/>
                    </a:ext>
                  </a:extLst>
                </a:gridCol>
              </a:tblGrid>
              <a:tr h="149860">
                <a:tc>
                  <a:txBody>
                    <a:bodyPr/>
                    <a:lstStyle/>
                    <a:p>
                      <a:pPr algn="l"/>
                      <a:r>
                        <a:rPr lang="en-GB" sz="2000" b="1" dirty="0">
                          <a:solidFill>
                            <a:srgbClr val="222222"/>
                          </a:solidFill>
                          <a:effectLst/>
                          <a:latin typeface="+mn-lt"/>
                        </a:rPr>
                        <a:t>Imperial nominal bore</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tc>
                  <a:txBody>
                    <a:bodyPr/>
                    <a:lstStyle/>
                    <a:p>
                      <a:pPr algn="l"/>
                      <a:r>
                        <a:rPr lang="en-GB" sz="2000" b="1" dirty="0">
                          <a:solidFill>
                            <a:srgbClr val="222222"/>
                          </a:solidFill>
                          <a:effectLst/>
                          <a:latin typeface="+mn-lt"/>
                        </a:rPr>
                        <a:t>Imperial outside diameter</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tc>
                  <a:txBody>
                    <a:bodyPr/>
                    <a:lstStyle/>
                    <a:p>
                      <a:pPr algn="l"/>
                      <a:r>
                        <a:rPr lang="en-GB" sz="2000" b="1" dirty="0">
                          <a:solidFill>
                            <a:srgbClr val="222222"/>
                          </a:solidFill>
                          <a:effectLst/>
                          <a:latin typeface="+mn-lt"/>
                        </a:rPr>
                        <a:t>Metric outside diameter </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l"/>
                      <a:r>
                        <a:rPr lang="en-GB" sz="2000" dirty="0">
                          <a:solidFill>
                            <a:srgbClr val="222222"/>
                          </a:solidFill>
                          <a:effectLst/>
                          <a:latin typeface="+mn-lt"/>
                        </a:rPr>
                        <a:t>1/2 inch</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dirty="0">
                          <a:solidFill>
                            <a:srgbClr val="222222"/>
                          </a:solidFill>
                          <a:effectLst/>
                          <a:latin typeface="+mn-lt"/>
                        </a:rPr>
                        <a:t>0.596" / 15.14mm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a:solidFill>
                            <a:srgbClr val="222222"/>
                          </a:solidFill>
                          <a:effectLst/>
                          <a:latin typeface="+mn-lt"/>
                        </a:rPr>
                        <a:t>15mm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pPr algn="l"/>
                      <a:r>
                        <a:rPr lang="en-GB" sz="2000">
                          <a:solidFill>
                            <a:srgbClr val="222222"/>
                          </a:solidFill>
                          <a:effectLst/>
                          <a:latin typeface="+mn-lt"/>
                        </a:rPr>
                        <a:t>3/4 inch</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dirty="0">
                          <a:solidFill>
                            <a:srgbClr val="222222"/>
                          </a:solidFill>
                          <a:effectLst/>
                          <a:latin typeface="+mn-lt"/>
                        </a:rPr>
                        <a:t>0.846" / 21.49mm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a:solidFill>
                            <a:srgbClr val="222222"/>
                          </a:solidFill>
                          <a:effectLst/>
                          <a:latin typeface="+mn-lt"/>
                        </a:rPr>
                        <a:t>22mm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l"/>
                      <a:r>
                        <a:rPr lang="en-GB" sz="2000" dirty="0">
                          <a:solidFill>
                            <a:srgbClr val="222222"/>
                          </a:solidFill>
                          <a:effectLst/>
                          <a:latin typeface="+mn-lt"/>
                        </a:rPr>
                        <a:t>1 inch</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dirty="0">
                          <a:solidFill>
                            <a:srgbClr val="222222"/>
                          </a:solidFill>
                          <a:effectLst/>
                          <a:latin typeface="+mn-lt"/>
                        </a:rPr>
                        <a:t>1.112" / 28.24mm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a:solidFill>
                            <a:srgbClr val="222222"/>
                          </a:solidFill>
                          <a:effectLst/>
                          <a:latin typeface="+mn-lt"/>
                        </a:rPr>
                        <a:t>28mm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370840">
                <a:tc>
                  <a:txBody>
                    <a:bodyPr/>
                    <a:lstStyle/>
                    <a:p>
                      <a:pPr algn="l"/>
                      <a:r>
                        <a:rPr lang="en-GB" sz="2000" dirty="0">
                          <a:solidFill>
                            <a:srgbClr val="222222"/>
                          </a:solidFill>
                          <a:effectLst/>
                          <a:latin typeface="+mn-lt"/>
                        </a:rPr>
                        <a:t>1-1/4 inch</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dirty="0">
                          <a:solidFill>
                            <a:srgbClr val="222222"/>
                          </a:solidFill>
                          <a:effectLst/>
                          <a:latin typeface="+mn-lt"/>
                        </a:rPr>
                        <a:t>1.362" / 34.59mm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a:solidFill>
                            <a:srgbClr val="222222"/>
                          </a:solidFill>
                          <a:effectLst/>
                          <a:latin typeface="+mn-lt"/>
                        </a:rPr>
                        <a:t>35mm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gn="l"/>
                      <a:r>
                        <a:rPr lang="en-GB" sz="2000" dirty="0">
                          <a:solidFill>
                            <a:srgbClr val="222222"/>
                          </a:solidFill>
                          <a:effectLst/>
                          <a:latin typeface="+mn-lt"/>
                        </a:rPr>
                        <a:t>1-1/2 inch</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dirty="0">
                          <a:solidFill>
                            <a:srgbClr val="222222"/>
                          </a:solidFill>
                          <a:effectLst/>
                          <a:latin typeface="+mn-lt"/>
                        </a:rPr>
                        <a:t>1.612" / 40.94mm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tc>
                  <a:txBody>
                    <a:bodyPr/>
                    <a:lstStyle/>
                    <a:p>
                      <a:pPr algn="l"/>
                      <a:r>
                        <a:rPr lang="en-GB" sz="2000" dirty="0">
                          <a:solidFill>
                            <a:srgbClr val="222222"/>
                          </a:solidFill>
                          <a:effectLst/>
                          <a:latin typeface="+mn-lt"/>
                        </a:rPr>
                        <a:t>42mm</a:t>
                      </a:r>
                    </a:p>
                  </a:txBody>
                  <a:tcPr marL="9525" marR="9525" marT="9525" marB="9525" anchor="ctr">
                    <a:lnL w="6350" cap="flat" cmpd="sng" algn="ctr">
                      <a:solidFill>
                        <a:scrgbClr r="0" g="0" b="0"/>
                      </a:solidFill>
                      <a:prstDash val="solid"/>
                      <a:round/>
                      <a:headEnd type="none" w="med" len="med"/>
                      <a:tailEnd type="none" w="med" len="med"/>
                    </a:lnL>
                    <a:lnR w="6350" cap="flat" cmpd="sng" algn="ctr">
                      <a:solidFill>
                        <a:scrgbClr r="0" g="0" b="0"/>
                      </a:solidFill>
                      <a:prstDash val="solid"/>
                      <a:round/>
                      <a:headEnd type="none" w="med" len="med"/>
                      <a:tailEnd type="none" w="med" len="med"/>
                    </a:lnR>
                    <a:lnT w="6350" cap="flat" cmpd="sng" algn="ctr">
                      <a:solidFill>
                        <a:scrgbClr r="0" g="0" b="0"/>
                      </a:solidFill>
                      <a:prstDash val="solid"/>
                      <a:round/>
                      <a:headEnd type="none" w="med" len="med"/>
                      <a:tailEnd type="none" w="med" len="med"/>
                    </a:lnT>
                    <a:lnB w="635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69444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48512-AE22-1FA8-EA45-8B64C0182558}"/>
              </a:ext>
            </a:extLst>
          </p:cNvPr>
          <p:cNvSpPr>
            <a:spLocks noGrp="1"/>
          </p:cNvSpPr>
          <p:nvPr>
            <p:ph type="title"/>
          </p:nvPr>
        </p:nvSpPr>
        <p:spPr/>
        <p:txBody>
          <a:bodyPr/>
          <a:lstStyle/>
          <a:p>
            <a:r>
              <a:rPr lang="en-GB" dirty="0"/>
              <a:t>Below ground drainage </a:t>
            </a:r>
          </a:p>
        </p:txBody>
      </p:sp>
      <p:pic>
        <p:nvPicPr>
          <p:cNvPr id="6" name="Picture 5">
            <a:extLst>
              <a:ext uri="{FF2B5EF4-FFF2-40B4-BE49-F238E27FC236}">
                <a16:creationId xmlns:a16="http://schemas.microsoft.com/office/drawing/2014/main" id="{3B473881-EEA3-83E8-E575-4B6FC8CABCBA}"/>
              </a:ext>
            </a:extLst>
          </p:cNvPr>
          <p:cNvPicPr>
            <a:picLocks noChangeAspect="1"/>
          </p:cNvPicPr>
          <p:nvPr/>
        </p:nvPicPr>
        <p:blipFill>
          <a:blip r:embed="rId2"/>
          <a:stretch>
            <a:fillRect/>
          </a:stretch>
        </p:blipFill>
        <p:spPr>
          <a:xfrm>
            <a:off x="4875578" y="1390588"/>
            <a:ext cx="4114799" cy="3082938"/>
          </a:xfrm>
          <a:prstGeom prst="rect">
            <a:avLst/>
          </a:prstGeom>
        </p:spPr>
      </p:pic>
      <p:sp>
        <p:nvSpPr>
          <p:cNvPr id="10" name="TextBox 9">
            <a:extLst>
              <a:ext uri="{FF2B5EF4-FFF2-40B4-BE49-F238E27FC236}">
                <a16:creationId xmlns:a16="http://schemas.microsoft.com/office/drawing/2014/main" id="{B32E0DB3-CE4B-7E85-734A-B76B894A69F9}"/>
              </a:ext>
            </a:extLst>
          </p:cNvPr>
          <p:cNvSpPr txBox="1"/>
          <p:nvPr/>
        </p:nvSpPr>
        <p:spPr>
          <a:xfrm>
            <a:off x="5219117" y="4599089"/>
            <a:ext cx="3467683" cy="1323439"/>
          </a:xfrm>
          <a:prstGeom prst="rect">
            <a:avLst/>
          </a:prstGeom>
          <a:noFill/>
        </p:spPr>
        <p:txBody>
          <a:bodyPr wrap="square">
            <a:spAutoFit/>
          </a:bodyPr>
          <a:lstStyle/>
          <a:p>
            <a:r>
              <a:rPr lang="en-GB" sz="1600" b="1" dirty="0">
                <a:latin typeface="+mn-lt"/>
              </a:rPr>
              <a:t>S&amp;VP:</a:t>
            </a:r>
            <a:r>
              <a:rPr lang="en-GB" sz="1600" dirty="0">
                <a:latin typeface="+mn-lt"/>
              </a:rPr>
              <a:t> Soil and vent pipe</a:t>
            </a:r>
          </a:p>
          <a:p>
            <a:r>
              <a:rPr lang="en-GB" sz="1600" b="1" dirty="0">
                <a:latin typeface="+mn-lt"/>
              </a:rPr>
              <a:t>RWG: </a:t>
            </a:r>
            <a:r>
              <a:rPr lang="en-GB" sz="1600" dirty="0">
                <a:latin typeface="+mn-lt"/>
              </a:rPr>
              <a:t>Rainwater gully </a:t>
            </a:r>
          </a:p>
          <a:p>
            <a:r>
              <a:rPr lang="en-GB" sz="1600" b="1" dirty="0">
                <a:latin typeface="+mn-lt"/>
              </a:rPr>
              <a:t>IC: </a:t>
            </a:r>
            <a:r>
              <a:rPr lang="en-GB" sz="1600" dirty="0">
                <a:latin typeface="+mn-lt"/>
              </a:rPr>
              <a:t>Inspection chamber </a:t>
            </a:r>
          </a:p>
          <a:p>
            <a:r>
              <a:rPr lang="en-GB" sz="1600" b="1" dirty="0">
                <a:solidFill>
                  <a:srgbClr val="92D050"/>
                </a:solidFill>
                <a:latin typeface="+mn-lt"/>
              </a:rPr>
              <a:t>Rainwater</a:t>
            </a:r>
          </a:p>
          <a:p>
            <a:r>
              <a:rPr lang="en-GB" sz="1600" b="1" dirty="0">
                <a:solidFill>
                  <a:srgbClr val="663300"/>
                </a:solidFill>
                <a:latin typeface="+mn-lt"/>
              </a:rPr>
              <a:t>Foul water drain</a:t>
            </a:r>
            <a:endParaRPr lang="en-GB" dirty="0">
              <a:latin typeface="+mn-lt"/>
            </a:endParaRPr>
          </a:p>
        </p:txBody>
      </p:sp>
      <p:sp>
        <p:nvSpPr>
          <p:cNvPr id="12" name="Content Placeholder 11">
            <a:extLst>
              <a:ext uri="{FF2B5EF4-FFF2-40B4-BE49-F238E27FC236}">
                <a16:creationId xmlns:a16="http://schemas.microsoft.com/office/drawing/2014/main" id="{A98BDC54-D495-7D59-1369-1C5661B308E4}"/>
              </a:ext>
            </a:extLst>
          </p:cNvPr>
          <p:cNvSpPr>
            <a:spLocks noGrp="1"/>
          </p:cNvSpPr>
          <p:nvPr>
            <p:ph sz="quarter" idx="10"/>
          </p:nvPr>
        </p:nvSpPr>
        <p:spPr>
          <a:xfrm>
            <a:off x="559192" y="1849511"/>
            <a:ext cx="4012808" cy="1160862"/>
          </a:xfrm>
        </p:spPr>
        <p:txBody>
          <a:bodyPr/>
          <a:lstStyle/>
          <a:p>
            <a:r>
              <a:rPr lang="en-GB" dirty="0"/>
              <a:t>Sewerage systems have developed since Victorian times. Combined sewerage systems take both rainfall and waste water to the sewage treatment works. </a:t>
            </a:r>
          </a:p>
          <a:p>
            <a:endParaRPr lang="en-GB" dirty="0"/>
          </a:p>
        </p:txBody>
      </p:sp>
      <p:sp>
        <p:nvSpPr>
          <p:cNvPr id="14" name="TextBox 13">
            <a:extLst>
              <a:ext uri="{FF2B5EF4-FFF2-40B4-BE49-F238E27FC236}">
                <a16:creationId xmlns:a16="http://schemas.microsoft.com/office/drawing/2014/main" id="{3E02A43A-CF1C-EF57-2DDE-BB56B4B249CB}"/>
              </a:ext>
            </a:extLst>
          </p:cNvPr>
          <p:cNvSpPr txBox="1"/>
          <p:nvPr/>
        </p:nvSpPr>
        <p:spPr>
          <a:xfrm>
            <a:off x="457200" y="3721766"/>
            <a:ext cx="4114800" cy="1323439"/>
          </a:xfrm>
          <a:prstGeom prst="rect">
            <a:avLst/>
          </a:prstGeom>
          <a:noFill/>
        </p:spPr>
        <p:txBody>
          <a:bodyPr wrap="square">
            <a:spAutoFit/>
          </a:bodyPr>
          <a:lstStyle/>
          <a:p>
            <a:r>
              <a:rPr lang="en-GB" dirty="0">
                <a:latin typeface="+mn-lt"/>
              </a:rPr>
              <a:t>As towns and cities expanded, separate sewers were introduced to accommodate the increase volume in surface and foul water.</a:t>
            </a:r>
          </a:p>
        </p:txBody>
      </p:sp>
    </p:spTree>
    <p:extLst>
      <p:ext uri="{BB962C8B-B14F-4D97-AF65-F5344CB8AC3E}">
        <p14:creationId xmlns:p14="http://schemas.microsoft.com/office/powerpoint/2010/main" val="42346585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62497-E8A2-F7B8-30DD-3C5A21C89EEB}"/>
              </a:ext>
            </a:extLst>
          </p:cNvPr>
          <p:cNvSpPr>
            <a:spLocks noGrp="1"/>
          </p:cNvSpPr>
          <p:nvPr>
            <p:ph type="title"/>
          </p:nvPr>
        </p:nvSpPr>
        <p:spPr/>
        <p:txBody>
          <a:bodyPr/>
          <a:lstStyle/>
          <a:p>
            <a:r>
              <a:rPr lang="en-GB" dirty="0"/>
              <a:t>Soil and vent pipes </a:t>
            </a:r>
          </a:p>
        </p:txBody>
      </p:sp>
      <p:sp>
        <p:nvSpPr>
          <p:cNvPr id="3" name="Content Placeholder 2">
            <a:extLst>
              <a:ext uri="{FF2B5EF4-FFF2-40B4-BE49-F238E27FC236}">
                <a16:creationId xmlns:a16="http://schemas.microsoft.com/office/drawing/2014/main" id="{DC02004B-2E6E-2AF3-004E-0BFF0C397E93}"/>
              </a:ext>
            </a:extLst>
          </p:cNvPr>
          <p:cNvSpPr>
            <a:spLocks noGrp="1"/>
          </p:cNvSpPr>
          <p:nvPr>
            <p:ph sz="quarter" idx="10"/>
          </p:nvPr>
        </p:nvSpPr>
        <p:spPr>
          <a:xfrm>
            <a:off x="457200" y="1608757"/>
            <a:ext cx="4874821" cy="4248000"/>
          </a:xfrm>
        </p:spPr>
        <p:txBody>
          <a:bodyPr/>
          <a:lstStyle/>
          <a:p>
            <a:r>
              <a:rPr lang="en-GB" dirty="0"/>
              <a:t>Traditionally-cast iron was used for a whole host of applications, including foul waste removal (soil pipe), guttering and baths.</a:t>
            </a:r>
          </a:p>
          <a:p>
            <a:r>
              <a:rPr lang="en-GB" dirty="0"/>
              <a:t>Cast iron requires painting to protect it from atmospheric corrosion,</a:t>
            </a:r>
          </a:p>
          <a:p>
            <a:r>
              <a:rPr lang="en-GB" dirty="0"/>
              <a:t>Today, PVC is preferred for guttering and soil stacks. </a:t>
            </a:r>
          </a:p>
          <a:p>
            <a:r>
              <a:rPr lang="en-GB" dirty="0"/>
              <a:t>Drain connectors or flexy seals can be used to change from imperial cast or clay to metric PVC.</a:t>
            </a:r>
          </a:p>
          <a:p>
            <a:endParaRPr lang="en-GB" dirty="0"/>
          </a:p>
          <a:p>
            <a:endParaRPr lang="en-GB" dirty="0"/>
          </a:p>
          <a:p>
            <a:endParaRPr lang="en-GB" dirty="0"/>
          </a:p>
          <a:p>
            <a:endParaRPr lang="en-GB" dirty="0"/>
          </a:p>
        </p:txBody>
      </p:sp>
      <p:pic>
        <p:nvPicPr>
          <p:cNvPr id="5" name="Picture 4">
            <a:extLst>
              <a:ext uri="{FF2B5EF4-FFF2-40B4-BE49-F238E27FC236}">
                <a16:creationId xmlns:a16="http://schemas.microsoft.com/office/drawing/2014/main" id="{E9D2AB0D-6D79-2F36-64E1-50E24BAE0A1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43203" y="1608757"/>
            <a:ext cx="2470464" cy="1646976"/>
          </a:xfrm>
          <a:prstGeom prst="rect">
            <a:avLst/>
          </a:prstGeom>
        </p:spPr>
      </p:pic>
      <p:pic>
        <p:nvPicPr>
          <p:cNvPr id="7" name="Picture 6">
            <a:extLst>
              <a:ext uri="{FF2B5EF4-FFF2-40B4-BE49-F238E27FC236}">
                <a16:creationId xmlns:a16="http://schemas.microsoft.com/office/drawing/2014/main" id="{4E63101B-11E7-DB9F-96E9-A443487B35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11362" y="3732757"/>
            <a:ext cx="2734146" cy="1822764"/>
          </a:xfrm>
          <a:prstGeom prst="rect">
            <a:avLst/>
          </a:prstGeom>
        </p:spPr>
      </p:pic>
    </p:spTree>
    <p:extLst>
      <p:ext uri="{BB962C8B-B14F-4D97-AF65-F5344CB8AC3E}">
        <p14:creationId xmlns:p14="http://schemas.microsoft.com/office/powerpoint/2010/main" val="703082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DC9E6-1324-89A4-8745-625680B41CD5}"/>
              </a:ext>
            </a:extLst>
          </p:cNvPr>
          <p:cNvSpPr>
            <a:spLocks noGrp="1"/>
          </p:cNvSpPr>
          <p:nvPr>
            <p:ph type="title"/>
          </p:nvPr>
        </p:nvSpPr>
        <p:spPr/>
        <p:txBody>
          <a:bodyPr/>
          <a:lstStyle/>
          <a:p>
            <a:r>
              <a:rPr lang="en-GB" dirty="0"/>
              <a:t>Below ground drainage </a:t>
            </a:r>
          </a:p>
        </p:txBody>
      </p:sp>
      <p:sp>
        <p:nvSpPr>
          <p:cNvPr id="3" name="Content Placeholder 2">
            <a:extLst>
              <a:ext uri="{FF2B5EF4-FFF2-40B4-BE49-F238E27FC236}">
                <a16:creationId xmlns:a16="http://schemas.microsoft.com/office/drawing/2014/main" id="{002422EC-3787-CEC1-1279-C9ED11370812}"/>
              </a:ext>
            </a:extLst>
          </p:cNvPr>
          <p:cNvSpPr>
            <a:spLocks noGrp="1"/>
          </p:cNvSpPr>
          <p:nvPr>
            <p:ph sz="quarter" idx="10"/>
          </p:nvPr>
        </p:nvSpPr>
        <p:spPr>
          <a:xfrm>
            <a:off x="457200" y="1512000"/>
            <a:ext cx="5572898" cy="3285083"/>
          </a:xfrm>
        </p:spPr>
        <p:txBody>
          <a:bodyPr/>
          <a:lstStyle/>
          <a:p>
            <a:r>
              <a:rPr lang="en-GB" dirty="0"/>
              <a:t>A collapsed or cracked drain requires immediate attention and remedial action.</a:t>
            </a:r>
          </a:p>
          <a:p>
            <a:r>
              <a:rPr lang="en-GB" dirty="0"/>
              <a:t>Symptoms of a cracked or collapsed drain include: </a:t>
            </a:r>
          </a:p>
          <a:p>
            <a:pPr lvl="3">
              <a:defRPr/>
            </a:pPr>
            <a:r>
              <a:rPr lang="en-US" sz="2000" dirty="0"/>
              <a:t>slow drainage </a:t>
            </a:r>
          </a:p>
          <a:p>
            <a:pPr lvl="3">
              <a:defRPr/>
            </a:pPr>
            <a:r>
              <a:rPr lang="en-US" sz="2000" dirty="0"/>
              <a:t>foul odors</a:t>
            </a:r>
          </a:p>
          <a:p>
            <a:pPr lvl="3">
              <a:defRPr/>
            </a:pPr>
            <a:r>
              <a:rPr lang="en-US" sz="2000" dirty="0"/>
              <a:t>leaking sewage </a:t>
            </a:r>
          </a:p>
          <a:p>
            <a:pPr lvl="3">
              <a:defRPr/>
            </a:pPr>
            <a:r>
              <a:rPr lang="en-GB" sz="2000" dirty="0"/>
              <a:t>mould on wall or ceilings </a:t>
            </a:r>
          </a:p>
          <a:p>
            <a:pPr lvl="3">
              <a:defRPr/>
            </a:pPr>
            <a:r>
              <a:rPr lang="en-US" sz="2000" dirty="0"/>
              <a:t>foundation and wall cracks. </a:t>
            </a:r>
          </a:p>
          <a:p>
            <a:pPr lvl="3">
              <a:defRPr/>
            </a:pPr>
            <a:endParaRPr lang="en-US" sz="2000" dirty="0"/>
          </a:p>
          <a:p>
            <a:pPr marL="0" lvl="3" indent="0">
              <a:buNone/>
              <a:defRPr/>
            </a:pPr>
            <a:r>
              <a:rPr lang="en-GB" sz="2000" dirty="0"/>
              <a:t>Imperial to metric flexy seal adaptors provide a solution for connecting PVC drainage pipes.</a:t>
            </a:r>
            <a:endParaRPr lang="en-US" sz="2000" dirty="0"/>
          </a:p>
          <a:p>
            <a:pPr marL="0" lvl="3" indent="0">
              <a:buNone/>
              <a:defRPr/>
            </a:pPr>
            <a:endParaRPr lang="en-US" sz="2000" dirty="0"/>
          </a:p>
          <a:p>
            <a:pPr marL="0" lvl="3" indent="0">
              <a:buNone/>
              <a:defRPr/>
            </a:pPr>
            <a:endParaRPr lang="en-US" sz="2000" dirty="0"/>
          </a:p>
          <a:p>
            <a:pPr marL="0" lvl="3" indent="0">
              <a:buNone/>
              <a:defRPr/>
            </a:pPr>
            <a:endParaRPr lang="en-US" dirty="0"/>
          </a:p>
          <a:p>
            <a:pPr lvl="3">
              <a:defRPr/>
            </a:pPr>
            <a:endParaRPr lang="en-US" dirty="0"/>
          </a:p>
          <a:p>
            <a:endParaRPr lang="en-GB" dirty="0"/>
          </a:p>
          <a:p>
            <a:endParaRPr lang="en-GB" dirty="0"/>
          </a:p>
          <a:p>
            <a:endParaRPr lang="en-GB" dirty="0"/>
          </a:p>
          <a:p>
            <a:endParaRPr lang="en-GB" dirty="0"/>
          </a:p>
        </p:txBody>
      </p:sp>
      <p:pic>
        <p:nvPicPr>
          <p:cNvPr id="5" name="Picture 4">
            <a:extLst>
              <a:ext uri="{FF2B5EF4-FFF2-40B4-BE49-F238E27FC236}">
                <a16:creationId xmlns:a16="http://schemas.microsoft.com/office/drawing/2014/main" id="{C99D2740-02E0-4762-28E1-1B92EE2A3F6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32788" y="4472280"/>
            <a:ext cx="2367461" cy="1377720"/>
          </a:xfrm>
          <a:prstGeom prst="rect">
            <a:avLst/>
          </a:prstGeom>
        </p:spPr>
      </p:pic>
      <p:pic>
        <p:nvPicPr>
          <p:cNvPr id="7" name="Picture 6">
            <a:extLst>
              <a:ext uri="{FF2B5EF4-FFF2-40B4-BE49-F238E27FC236}">
                <a16:creationId xmlns:a16="http://schemas.microsoft.com/office/drawing/2014/main" id="{D55A7AF6-DCDA-8063-9499-FC5477C81D3D}"/>
              </a:ext>
            </a:extLst>
          </p:cNvPr>
          <p:cNvPicPr>
            <a:picLocks noChangeAspect="1"/>
          </p:cNvPicPr>
          <p:nvPr/>
        </p:nvPicPr>
        <p:blipFill>
          <a:blip r:embed="rId3"/>
          <a:stretch>
            <a:fillRect/>
          </a:stretch>
        </p:blipFill>
        <p:spPr>
          <a:xfrm>
            <a:off x="6132788" y="1508388"/>
            <a:ext cx="2743925" cy="2842480"/>
          </a:xfrm>
          <a:prstGeom prst="rect">
            <a:avLst/>
          </a:prstGeom>
        </p:spPr>
      </p:pic>
    </p:spTree>
    <p:extLst>
      <p:ext uri="{BB962C8B-B14F-4D97-AF65-F5344CB8AC3E}">
        <p14:creationId xmlns:p14="http://schemas.microsoft.com/office/powerpoint/2010/main" val="7997598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59CF4-08F6-A805-0392-B766C1291824}"/>
              </a:ext>
            </a:extLst>
          </p:cNvPr>
          <p:cNvSpPr>
            <a:spLocks noGrp="1"/>
          </p:cNvSpPr>
          <p:nvPr>
            <p:ph type="title"/>
          </p:nvPr>
        </p:nvSpPr>
        <p:spPr/>
        <p:txBody>
          <a:bodyPr/>
          <a:lstStyle/>
          <a:p>
            <a:r>
              <a:rPr lang="en-GB" dirty="0"/>
              <a:t>Lead waste pipes</a:t>
            </a:r>
          </a:p>
        </p:txBody>
      </p:sp>
      <p:sp>
        <p:nvSpPr>
          <p:cNvPr id="3" name="Content Placeholder 2">
            <a:extLst>
              <a:ext uri="{FF2B5EF4-FFF2-40B4-BE49-F238E27FC236}">
                <a16:creationId xmlns:a16="http://schemas.microsoft.com/office/drawing/2014/main" id="{7851718D-C350-D4F7-63BA-DCB81F541AB9}"/>
              </a:ext>
            </a:extLst>
          </p:cNvPr>
          <p:cNvSpPr>
            <a:spLocks noGrp="1"/>
          </p:cNvSpPr>
          <p:nvPr>
            <p:ph sz="quarter" idx="10"/>
          </p:nvPr>
        </p:nvSpPr>
        <p:spPr>
          <a:xfrm>
            <a:off x="457200" y="1835557"/>
            <a:ext cx="4019797" cy="4248000"/>
          </a:xfrm>
        </p:spPr>
        <p:txBody>
          <a:bodyPr/>
          <a:lstStyle/>
          <a:p>
            <a:r>
              <a:rPr lang="en-GB" dirty="0"/>
              <a:t>In the past, waste pipework was traditionally crafted from lead and connected using lead wiped joints.</a:t>
            </a:r>
          </a:p>
          <a:p>
            <a:r>
              <a:rPr lang="en-GB" dirty="0"/>
              <a:t>In the process of renovations, it is good practice to upgrade lead waste pipework to plastic, which features a larger internal bore.</a:t>
            </a:r>
          </a:p>
        </p:txBody>
      </p:sp>
      <p:pic>
        <p:nvPicPr>
          <p:cNvPr id="4" name="Picture 3">
            <a:extLst>
              <a:ext uri="{FF2B5EF4-FFF2-40B4-BE49-F238E27FC236}">
                <a16:creationId xmlns:a16="http://schemas.microsoft.com/office/drawing/2014/main" id="{566C3AC7-57D5-CC17-FBED-F2267A6958B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35668" y="1835557"/>
            <a:ext cx="3561127" cy="3198539"/>
          </a:xfrm>
          <a:prstGeom prst="rect">
            <a:avLst/>
          </a:prstGeom>
        </p:spPr>
      </p:pic>
    </p:spTree>
    <p:extLst>
      <p:ext uri="{BB962C8B-B14F-4D97-AF65-F5344CB8AC3E}">
        <p14:creationId xmlns:p14="http://schemas.microsoft.com/office/powerpoint/2010/main" val="1343205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979342-144C-CD00-0455-CCC28003B8BA}"/>
              </a:ext>
            </a:extLst>
          </p:cNvPr>
          <p:cNvSpPr>
            <a:spLocks noGrp="1"/>
          </p:cNvSpPr>
          <p:nvPr>
            <p:ph type="title"/>
          </p:nvPr>
        </p:nvSpPr>
        <p:spPr/>
        <p:txBody>
          <a:bodyPr/>
          <a:lstStyle/>
          <a:p>
            <a:r>
              <a:rPr lang="en-GB" dirty="0"/>
              <a:t>AIM: Know typical methods of construction for pre-1919 buildings</a:t>
            </a:r>
          </a:p>
        </p:txBody>
      </p:sp>
      <p:sp>
        <p:nvSpPr>
          <p:cNvPr id="3" name="Content Placeholder 2">
            <a:extLst>
              <a:ext uri="{FF2B5EF4-FFF2-40B4-BE49-F238E27FC236}">
                <a16:creationId xmlns:a16="http://schemas.microsoft.com/office/drawing/2014/main" id="{E8462DA1-4D16-E95A-9F44-A991DCC57D1F}"/>
              </a:ext>
            </a:extLst>
          </p:cNvPr>
          <p:cNvSpPr>
            <a:spLocks noGrp="1"/>
          </p:cNvSpPr>
          <p:nvPr>
            <p:ph sz="quarter" idx="10"/>
          </p:nvPr>
        </p:nvSpPr>
        <p:spPr>
          <a:xfrm>
            <a:off x="457200" y="2041864"/>
            <a:ext cx="8229600" cy="3718136"/>
          </a:xfrm>
        </p:spPr>
        <p:txBody>
          <a:bodyPr/>
          <a:lstStyle/>
          <a:p>
            <a:r>
              <a:rPr lang="en-GB" dirty="0"/>
              <a:t>Objectives </a:t>
            </a:r>
          </a:p>
          <a:p>
            <a:pPr lvl="1"/>
            <a:r>
              <a:rPr lang="en-US" dirty="0"/>
              <a:t>Explore traditional space heating and hot water systems </a:t>
            </a:r>
          </a:p>
          <a:p>
            <a:pPr lvl="1"/>
            <a:r>
              <a:rPr lang="en-US" dirty="0"/>
              <a:t>Describe limitations of pre-existing services </a:t>
            </a:r>
          </a:p>
          <a:p>
            <a:pPr lvl="1"/>
            <a:r>
              <a:rPr lang="en-US" dirty="0"/>
              <a:t>Discuss key sources of legislation  </a:t>
            </a:r>
          </a:p>
          <a:p>
            <a:pPr lvl="1"/>
            <a:r>
              <a:rPr lang="en-US" dirty="0"/>
              <a:t>Identify a range of common materials </a:t>
            </a:r>
          </a:p>
          <a:p>
            <a:pPr lvl="1"/>
            <a:r>
              <a:rPr lang="en-US" dirty="0"/>
              <a:t>State actions to be taken </a:t>
            </a:r>
            <a:r>
              <a:rPr lang="en-GB" dirty="0"/>
              <a:t>where unsafe building services are discovered</a:t>
            </a:r>
            <a:endParaRPr lang="en-US" dirty="0"/>
          </a:p>
          <a:p>
            <a:pPr marL="0" lvl="1" indent="0">
              <a:buNone/>
            </a:pPr>
            <a:r>
              <a:rPr lang="en-US" dirty="0"/>
              <a:t> </a:t>
            </a:r>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7896830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D7438-E9A1-76C8-3297-DEF75DFCDFB1}"/>
              </a:ext>
            </a:extLst>
          </p:cNvPr>
          <p:cNvSpPr>
            <a:spLocks noGrp="1"/>
          </p:cNvSpPr>
          <p:nvPr>
            <p:ph type="title"/>
          </p:nvPr>
        </p:nvSpPr>
        <p:spPr/>
        <p:txBody>
          <a:bodyPr/>
          <a:lstStyle/>
          <a:p>
            <a:r>
              <a:rPr lang="en-GB" dirty="0"/>
              <a:t>Cold water storge cisterns </a:t>
            </a:r>
          </a:p>
        </p:txBody>
      </p:sp>
      <p:sp>
        <p:nvSpPr>
          <p:cNvPr id="3" name="Content Placeholder 2">
            <a:extLst>
              <a:ext uri="{FF2B5EF4-FFF2-40B4-BE49-F238E27FC236}">
                <a16:creationId xmlns:a16="http://schemas.microsoft.com/office/drawing/2014/main" id="{FCEFD1E6-C039-87A6-5C1F-AF4EDAF72D1E}"/>
              </a:ext>
            </a:extLst>
          </p:cNvPr>
          <p:cNvSpPr>
            <a:spLocks noGrp="1"/>
          </p:cNvSpPr>
          <p:nvPr>
            <p:ph sz="quarter" idx="10"/>
          </p:nvPr>
        </p:nvSpPr>
        <p:spPr>
          <a:xfrm>
            <a:off x="457200" y="1586895"/>
            <a:ext cx="5391867" cy="4248000"/>
          </a:xfrm>
        </p:spPr>
        <p:txBody>
          <a:bodyPr/>
          <a:lstStyle/>
          <a:p>
            <a:r>
              <a:rPr lang="en-GB" dirty="0"/>
              <a:t>Traditionally, cold-water storage cisterns were made from galvanised metal and held together with studs. </a:t>
            </a:r>
          </a:p>
          <a:p>
            <a:r>
              <a:rPr lang="en-GB" dirty="0"/>
              <a:t>Over time the zinc coating is removed, exposing the steel and leading to corrosion.</a:t>
            </a:r>
          </a:p>
          <a:p>
            <a:r>
              <a:rPr lang="en-GB" dirty="0"/>
              <a:t>Ferrous oxide (rust) would contaminate the cold-water storage cistern, so it requires immediate attention once identified.</a:t>
            </a:r>
          </a:p>
          <a:p>
            <a:r>
              <a:rPr lang="en-GB" dirty="0"/>
              <a:t>Galvanic cisterns are no longer approved for new cold water storage cisterns.</a:t>
            </a:r>
          </a:p>
          <a:p>
            <a:endParaRPr lang="en-GB" dirty="0"/>
          </a:p>
          <a:p>
            <a:endParaRPr lang="en-GB" dirty="0"/>
          </a:p>
        </p:txBody>
      </p:sp>
      <p:pic>
        <p:nvPicPr>
          <p:cNvPr id="4" name="Picture 3">
            <a:extLst>
              <a:ext uri="{FF2B5EF4-FFF2-40B4-BE49-F238E27FC236}">
                <a16:creationId xmlns:a16="http://schemas.microsoft.com/office/drawing/2014/main" id="{84519A62-6ED7-E2D4-ECC6-8F4934057EC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49067" y="1586895"/>
            <a:ext cx="2837733" cy="2049105"/>
          </a:xfrm>
          <a:prstGeom prst="rect">
            <a:avLst/>
          </a:prstGeom>
        </p:spPr>
      </p:pic>
      <p:pic>
        <p:nvPicPr>
          <p:cNvPr id="5" name="Picture 4">
            <a:extLst>
              <a:ext uri="{FF2B5EF4-FFF2-40B4-BE49-F238E27FC236}">
                <a16:creationId xmlns:a16="http://schemas.microsoft.com/office/drawing/2014/main" id="{DA6FE3EA-26EC-C683-FE23-E82EA3A505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49067" y="3832307"/>
            <a:ext cx="2837733" cy="2329342"/>
          </a:xfrm>
          <a:prstGeom prst="rect">
            <a:avLst/>
          </a:prstGeom>
        </p:spPr>
      </p:pic>
    </p:spTree>
    <p:extLst>
      <p:ext uri="{BB962C8B-B14F-4D97-AF65-F5344CB8AC3E}">
        <p14:creationId xmlns:p14="http://schemas.microsoft.com/office/powerpoint/2010/main" val="3559771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A3B8A-6AAF-364A-4204-C27403F8CDB6}"/>
              </a:ext>
            </a:extLst>
          </p:cNvPr>
          <p:cNvSpPr>
            <a:spLocks noGrp="1"/>
          </p:cNvSpPr>
          <p:nvPr>
            <p:ph type="title"/>
          </p:nvPr>
        </p:nvSpPr>
        <p:spPr/>
        <p:txBody>
          <a:bodyPr/>
          <a:lstStyle/>
          <a:p>
            <a:r>
              <a:rPr lang="en-GB" dirty="0"/>
              <a:t>Dezincification </a:t>
            </a:r>
          </a:p>
        </p:txBody>
      </p:sp>
      <p:sp>
        <p:nvSpPr>
          <p:cNvPr id="3" name="Content Placeholder 2">
            <a:extLst>
              <a:ext uri="{FF2B5EF4-FFF2-40B4-BE49-F238E27FC236}">
                <a16:creationId xmlns:a16="http://schemas.microsoft.com/office/drawing/2014/main" id="{45122927-8A8D-F94E-94A1-32D1D28D261A}"/>
              </a:ext>
            </a:extLst>
          </p:cNvPr>
          <p:cNvSpPr>
            <a:spLocks noGrp="1"/>
          </p:cNvSpPr>
          <p:nvPr>
            <p:ph sz="quarter" idx="10"/>
          </p:nvPr>
        </p:nvSpPr>
        <p:spPr>
          <a:xfrm>
            <a:off x="457200" y="1602000"/>
            <a:ext cx="8229600" cy="4248000"/>
          </a:xfrm>
        </p:spPr>
        <p:txBody>
          <a:bodyPr/>
          <a:lstStyle/>
          <a:p>
            <a:r>
              <a:rPr lang="en-GB" dirty="0"/>
              <a:t>Brass (copper and zinc) components can have zinc leached out as fresh water passes through them. It leaves the brass fitting weak and brittle, quite often covered in white powder (zinc oxide).</a:t>
            </a:r>
          </a:p>
          <a:p>
            <a:r>
              <a:rPr lang="en-GB" dirty="0"/>
              <a:t>Valves and fittings showing signs of this type of corrosion require replacing.</a:t>
            </a:r>
          </a:p>
          <a:p>
            <a:r>
              <a:rPr lang="en-GB" dirty="0"/>
              <a:t>Modern brass components are dezincification resistant and have DZR or DZ stamped on them.</a:t>
            </a:r>
          </a:p>
          <a:p>
            <a:endParaRPr lang="en-GB" dirty="0"/>
          </a:p>
        </p:txBody>
      </p:sp>
      <p:pic>
        <p:nvPicPr>
          <p:cNvPr id="4" name="Picture 2">
            <a:extLst>
              <a:ext uri="{FF2B5EF4-FFF2-40B4-BE49-F238E27FC236}">
                <a16:creationId xmlns:a16="http://schemas.microsoft.com/office/drawing/2014/main" id="{6FD81F94-28B0-50C0-5581-A24BC1A57F8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98391" y="4188005"/>
            <a:ext cx="2924175" cy="1873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9992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0F9A2-68C0-9319-7395-36A8A2C54647}"/>
              </a:ext>
            </a:extLst>
          </p:cNvPr>
          <p:cNvSpPr>
            <a:spLocks noGrp="1"/>
          </p:cNvSpPr>
          <p:nvPr>
            <p:ph type="title"/>
          </p:nvPr>
        </p:nvSpPr>
        <p:spPr/>
        <p:txBody>
          <a:bodyPr/>
          <a:lstStyle/>
          <a:p>
            <a:r>
              <a:rPr lang="en-GB" dirty="0"/>
              <a:t>Structure </a:t>
            </a:r>
          </a:p>
        </p:txBody>
      </p:sp>
      <p:sp>
        <p:nvSpPr>
          <p:cNvPr id="3" name="Content Placeholder 2">
            <a:extLst>
              <a:ext uri="{FF2B5EF4-FFF2-40B4-BE49-F238E27FC236}">
                <a16:creationId xmlns:a16="http://schemas.microsoft.com/office/drawing/2014/main" id="{CD857CC7-13BE-0E99-3DDB-768403D4EAE3}"/>
              </a:ext>
            </a:extLst>
          </p:cNvPr>
          <p:cNvSpPr>
            <a:spLocks noGrp="1"/>
          </p:cNvSpPr>
          <p:nvPr>
            <p:ph sz="quarter" idx="10"/>
          </p:nvPr>
        </p:nvSpPr>
        <p:spPr>
          <a:xfrm>
            <a:off x="457200" y="1638922"/>
            <a:ext cx="3473532" cy="4248000"/>
          </a:xfrm>
        </p:spPr>
        <p:txBody>
          <a:bodyPr/>
          <a:lstStyle/>
          <a:p>
            <a:r>
              <a:rPr lang="en-GB" dirty="0"/>
              <a:t>Pipework is generally installed under suspended floors which may require drilling or notching the joists.</a:t>
            </a:r>
          </a:p>
          <a:p>
            <a:r>
              <a:rPr lang="en-GB" dirty="0"/>
              <a:t>Building Regulations Document: A sets out requirements for notching, drilling and pipe chases and must be always followed. </a:t>
            </a:r>
          </a:p>
          <a:p>
            <a:endParaRPr lang="en-GB" dirty="0"/>
          </a:p>
          <a:p>
            <a:endParaRPr lang="en-GB" dirty="0"/>
          </a:p>
          <a:p>
            <a:endParaRPr lang="en-GB" dirty="0"/>
          </a:p>
        </p:txBody>
      </p:sp>
      <p:pic>
        <p:nvPicPr>
          <p:cNvPr id="5" name="Picture 4">
            <a:extLst>
              <a:ext uri="{FF2B5EF4-FFF2-40B4-BE49-F238E27FC236}">
                <a16:creationId xmlns:a16="http://schemas.microsoft.com/office/drawing/2014/main" id="{DE87E232-D7AA-B92E-4128-C4DCF860590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0" y="2157008"/>
            <a:ext cx="3989027" cy="2995245"/>
          </a:xfrm>
          <a:prstGeom prst="rect">
            <a:avLst/>
          </a:prstGeom>
        </p:spPr>
      </p:pic>
    </p:spTree>
    <p:extLst>
      <p:ext uri="{BB962C8B-B14F-4D97-AF65-F5344CB8AC3E}">
        <p14:creationId xmlns:p14="http://schemas.microsoft.com/office/powerpoint/2010/main" val="41170219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Space heating </a:t>
            </a:r>
            <a:endParaRPr lang="en-US" dirty="0"/>
          </a:p>
        </p:txBody>
      </p:sp>
      <p:sp>
        <p:nvSpPr>
          <p:cNvPr id="3" name="Content Placeholder 2"/>
          <p:cNvSpPr>
            <a:spLocks noGrp="1"/>
          </p:cNvSpPr>
          <p:nvPr>
            <p:ph sz="quarter" idx="10"/>
          </p:nvPr>
        </p:nvSpPr>
        <p:spPr>
          <a:xfrm>
            <a:off x="457200" y="1512000"/>
            <a:ext cx="3616036" cy="4248000"/>
          </a:xfrm>
        </p:spPr>
        <p:txBody>
          <a:bodyPr/>
          <a:lstStyle/>
          <a:p>
            <a:r>
              <a:rPr lang="en-GB" b="0" i="0" dirty="0">
                <a:effectLst/>
              </a:rPr>
              <a:t>During the early 1900s, the primary method of space heating in most homes were wood or coal fires.</a:t>
            </a:r>
            <a:endParaRPr lang="en-GB" dirty="0"/>
          </a:p>
          <a:p>
            <a:r>
              <a:rPr lang="en-GB" b="0" i="0" dirty="0">
                <a:effectLst/>
              </a:rPr>
              <a:t>In the 1970s and 1980s, hydronic (wet) central heating systems became widely installed in British homes, marking a significant shift to the heat emitters we use today. </a:t>
            </a:r>
            <a:endParaRPr lang="en-US" dirty="0"/>
          </a:p>
        </p:txBody>
      </p:sp>
      <p:pic>
        <p:nvPicPr>
          <p:cNvPr id="4" name="Picture 3">
            <a:extLst>
              <a:ext uri="{FF2B5EF4-FFF2-40B4-BE49-F238E27FC236}">
                <a16:creationId xmlns:a16="http://schemas.microsoft.com/office/drawing/2014/main" id="{58FD2080-0325-2DB7-7AA0-327255C5173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62324" y="2077306"/>
            <a:ext cx="3734448" cy="24896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Chimneys</a:t>
            </a:r>
          </a:p>
        </p:txBody>
      </p:sp>
      <p:sp>
        <p:nvSpPr>
          <p:cNvPr id="3" name="Content Placeholder 2"/>
          <p:cNvSpPr>
            <a:spLocks noGrp="1"/>
          </p:cNvSpPr>
          <p:nvPr>
            <p:ph sz="quarter" idx="10"/>
          </p:nvPr>
        </p:nvSpPr>
        <p:spPr>
          <a:xfrm>
            <a:off x="394507" y="1700808"/>
            <a:ext cx="3763836" cy="4248000"/>
          </a:xfrm>
        </p:spPr>
        <p:txBody>
          <a:bodyPr/>
          <a:lstStyle/>
          <a:p>
            <a:r>
              <a:rPr lang="en-GB" b="1" dirty="0"/>
              <a:t>Class 1 </a:t>
            </a:r>
            <a:r>
              <a:rPr lang="en-GB" dirty="0"/>
              <a:t>chimneys are characterised by a brick-built structure positioned on an internal or external wall. </a:t>
            </a:r>
          </a:p>
          <a:p>
            <a:r>
              <a:rPr lang="en-GB" dirty="0"/>
              <a:t>These chimneys are designed to accommodate multiple flues, allowing for the installation of multiple fires. Their purpose is to provide space heating to bedrooms and living areas.</a:t>
            </a:r>
            <a:endParaRPr lang="en-US" sz="1800" dirty="0"/>
          </a:p>
        </p:txBody>
      </p:sp>
      <p:sp>
        <p:nvSpPr>
          <p:cNvPr id="7" name="TextBox 6">
            <a:extLst>
              <a:ext uri="{FF2B5EF4-FFF2-40B4-BE49-F238E27FC236}">
                <a16:creationId xmlns:a16="http://schemas.microsoft.com/office/drawing/2014/main" id="{44335BB1-F2A7-33D0-7648-B1A01AFE79A6}"/>
              </a:ext>
            </a:extLst>
          </p:cNvPr>
          <p:cNvSpPr txBox="1"/>
          <p:nvPr/>
        </p:nvSpPr>
        <p:spPr>
          <a:xfrm>
            <a:off x="5238997" y="3013501"/>
            <a:ext cx="2677886" cy="830997"/>
          </a:xfrm>
          <a:prstGeom prst="rect">
            <a:avLst/>
          </a:prstGeom>
          <a:noFill/>
          <a:ln>
            <a:solidFill>
              <a:schemeClr val="tx2"/>
            </a:solidFill>
          </a:ln>
        </p:spPr>
        <p:txBody>
          <a:bodyPr wrap="square">
            <a:spAutoFit/>
          </a:bodyPr>
          <a:lstStyle/>
          <a:p>
            <a:pPr algn="ctr"/>
            <a:r>
              <a:rPr lang="en-GB" sz="1600" dirty="0"/>
              <a:t>Take a look at the diagrams of different chimney structures </a:t>
            </a:r>
            <a:r>
              <a:rPr lang="en-GB" sz="1600" dirty="0">
                <a:hlinkClick r:id="rId3"/>
              </a:rPr>
              <a:t>here</a:t>
            </a:r>
            <a:r>
              <a:rPr lang="en-GB" sz="1600" dirty="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Flues</a:t>
            </a:r>
          </a:p>
        </p:txBody>
      </p:sp>
      <p:sp>
        <p:nvSpPr>
          <p:cNvPr id="3" name="Content Placeholder 2"/>
          <p:cNvSpPr>
            <a:spLocks noGrp="1"/>
          </p:cNvSpPr>
          <p:nvPr>
            <p:ph sz="quarter" idx="10"/>
          </p:nvPr>
        </p:nvSpPr>
        <p:spPr>
          <a:xfrm>
            <a:off x="457199" y="1772816"/>
            <a:ext cx="7979229" cy="3987184"/>
          </a:xfrm>
        </p:spPr>
        <p:txBody>
          <a:bodyPr/>
          <a:lstStyle/>
          <a:p>
            <a:r>
              <a:rPr lang="en-GB" b="0" i="0" dirty="0">
                <a:effectLst/>
              </a:rPr>
              <a:t>When fires burn, they release combustion gases that are vented out of the home through a flue. Each fireplace will have its own separate flue which is divided by the mid feathers.</a:t>
            </a:r>
          </a:p>
          <a:p>
            <a:r>
              <a:rPr lang="en-GB" b="0" i="0" dirty="0">
                <a:effectLst/>
              </a:rPr>
              <a:t>A chimney breast commonly contains two flues: one for the fireplace in the lounge itself and another for the fireplace directly above it in the bedroom.</a:t>
            </a:r>
            <a:endParaRPr lang="en-GB" dirty="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4411"/>
            <a:ext cx="8229600" cy="382588"/>
          </a:xfrm>
        </p:spPr>
        <p:txBody>
          <a:bodyPr/>
          <a:lstStyle/>
          <a:p>
            <a:r>
              <a:rPr lang="en-US" dirty="0"/>
              <a:t>Chimney pots</a:t>
            </a:r>
          </a:p>
        </p:txBody>
      </p:sp>
      <p:sp>
        <p:nvSpPr>
          <p:cNvPr id="8" name="TextBox 7">
            <a:extLst>
              <a:ext uri="{FF2B5EF4-FFF2-40B4-BE49-F238E27FC236}">
                <a16:creationId xmlns:a16="http://schemas.microsoft.com/office/drawing/2014/main" id="{BA15E87D-614B-0FB9-1ED1-1CAFBC09E8DA}"/>
              </a:ext>
            </a:extLst>
          </p:cNvPr>
          <p:cNvSpPr txBox="1"/>
          <p:nvPr/>
        </p:nvSpPr>
        <p:spPr>
          <a:xfrm>
            <a:off x="395536" y="1431668"/>
            <a:ext cx="4207773" cy="5016758"/>
          </a:xfrm>
          <a:prstGeom prst="rect">
            <a:avLst/>
          </a:prstGeom>
          <a:noFill/>
        </p:spPr>
        <p:txBody>
          <a:bodyPr wrap="square">
            <a:spAutoFit/>
          </a:bodyPr>
          <a:lstStyle/>
          <a:p>
            <a:r>
              <a:rPr lang="en-GB" dirty="0"/>
              <a:t>The usage of chimney pots gained popularity during the 18th and 19th centuries, coinciding with the widespread adoption of coal as a heating fuel in households. </a:t>
            </a:r>
          </a:p>
          <a:p>
            <a:endParaRPr lang="en-GB" dirty="0"/>
          </a:p>
          <a:p>
            <a:r>
              <a:rPr lang="en-GB" dirty="0"/>
              <a:t>These pots served as a cost-effective method to enhance the height of chimney stacks, thereby improving the airflow and draft within the chimney system.</a:t>
            </a:r>
          </a:p>
          <a:p>
            <a:endParaRPr lang="en-GB" dirty="0"/>
          </a:p>
          <a:p>
            <a:r>
              <a:rPr lang="en-GB" dirty="0"/>
              <a:t>Each chimney pot serves a separate fireplace and its flue. </a:t>
            </a:r>
          </a:p>
          <a:p>
            <a:endParaRPr lang="en-GB" dirty="0"/>
          </a:p>
          <a:p>
            <a:endParaRPr lang="en-GB" dirty="0"/>
          </a:p>
        </p:txBody>
      </p:sp>
      <p:pic>
        <p:nvPicPr>
          <p:cNvPr id="9" name="Picture 8">
            <a:extLst>
              <a:ext uri="{FF2B5EF4-FFF2-40B4-BE49-F238E27FC236}">
                <a16:creationId xmlns:a16="http://schemas.microsoft.com/office/drawing/2014/main" id="{3EBF6BC7-AA3E-815D-52D0-CDC42E79F8A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63103" y="2210650"/>
            <a:ext cx="1703040" cy="1858100"/>
          </a:xfrm>
          <a:prstGeom prst="rect">
            <a:avLst/>
          </a:prstGeom>
        </p:spPr>
      </p:pic>
      <p:pic>
        <p:nvPicPr>
          <p:cNvPr id="11" name="Picture 10">
            <a:extLst>
              <a:ext uri="{FF2B5EF4-FFF2-40B4-BE49-F238E27FC236}">
                <a16:creationId xmlns:a16="http://schemas.microsoft.com/office/drawing/2014/main" id="{8DD582A6-4526-B077-906E-2EC181CAD7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14623" y="4334099"/>
            <a:ext cx="2069497" cy="1639551"/>
          </a:xfrm>
          <a:prstGeom prst="rect">
            <a:avLst/>
          </a:prstGeom>
        </p:spPr>
      </p:pic>
      <p:pic>
        <p:nvPicPr>
          <p:cNvPr id="3" name="Picture 2">
            <a:extLst>
              <a:ext uri="{FF2B5EF4-FFF2-40B4-BE49-F238E27FC236}">
                <a16:creationId xmlns:a16="http://schemas.microsoft.com/office/drawing/2014/main" id="{F1622CE0-D578-0BA0-A9DC-B67FD74A401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32545" y="1282042"/>
            <a:ext cx="1856284" cy="2784426"/>
          </a:xfrm>
          <a:prstGeom prst="rect">
            <a:avLst/>
          </a:prstGeom>
        </p:spPr>
      </p:pic>
    </p:spTree>
    <p:extLst>
      <p:ext uri="{BB962C8B-B14F-4D97-AF65-F5344CB8AC3E}">
        <p14:creationId xmlns:p14="http://schemas.microsoft.com/office/powerpoint/2010/main" val="782612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4411"/>
            <a:ext cx="8229600" cy="382588"/>
          </a:xfrm>
        </p:spPr>
        <p:txBody>
          <a:bodyPr/>
          <a:lstStyle/>
          <a:p>
            <a:r>
              <a:rPr lang="en-US" dirty="0"/>
              <a:t>Damage to chimneys</a:t>
            </a:r>
          </a:p>
        </p:txBody>
      </p:sp>
      <p:sp>
        <p:nvSpPr>
          <p:cNvPr id="4" name="TextBox 3">
            <a:extLst>
              <a:ext uri="{FF2B5EF4-FFF2-40B4-BE49-F238E27FC236}">
                <a16:creationId xmlns:a16="http://schemas.microsoft.com/office/drawing/2014/main" id="{569371B9-94EE-B8DB-C45B-1B6CC662DC3F}"/>
              </a:ext>
            </a:extLst>
          </p:cNvPr>
          <p:cNvSpPr txBox="1"/>
          <p:nvPr/>
        </p:nvSpPr>
        <p:spPr>
          <a:xfrm>
            <a:off x="457200" y="1612339"/>
            <a:ext cx="4800933" cy="3477875"/>
          </a:xfrm>
          <a:prstGeom prst="rect">
            <a:avLst/>
          </a:prstGeom>
          <a:noFill/>
        </p:spPr>
        <p:txBody>
          <a:bodyPr wrap="square">
            <a:spAutoFit/>
          </a:bodyPr>
          <a:lstStyle/>
          <a:p>
            <a:r>
              <a:rPr lang="en-GB" dirty="0"/>
              <a:t>A damaged or collapsed chimney will significantly affect the air flow and draft of the flue, potentially leading to deadly products of combustion entering the property, posing immediate danger. </a:t>
            </a:r>
          </a:p>
          <a:p>
            <a:endParaRPr lang="en-GB" dirty="0"/>
          </a:p>
          <a:p>
            <a:r>
              <a:rPr lang="en-GB" dirty="0"/>
              <a:t>Any chimney showing signs of structural movement will require immediate attention.</a:t>
            </a:r>
          </a:p>
          <a:p>
            <a:endParaRPr lang="en-GB" dirty="0"/>
          </a:p>
          <a:p>
            <a:endParaRPr lang="en-GB" dirty="0"/>
          </a:p>
        </p:txBody>
      </p:sp>
      <p:pic>
        <p:nvPicPr>
          <p:cNvPr id="6" name="Picture 5">
            <a:extLst>
              <a:ext uri="{FF2B5EF4-FFF2-40B4-BE49-F238E27FC236}">
                <a16:creationId xmlns:a16="http://schemas.microsoft.com/office/drawing/2014/main" id="{AB2C7812-2789-F47D-3C4F-60954ECD6D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68512" y="1612339"/>
            <a:ext cx="2800890" cy="4201335"/>
          </a:xfrm>
          <a:prstGeom prst="rect">
            <a:avLst/>
          </a:prstGeom>
        </p:spPr>
      </p:pic>
    </p:spTree>
    <p:extLst>
      <p:ext uri="{BB962C8B-B14F-4D97-AF65-F5344CB8AC3E}">
        <p14:creationId xmlns:p14="http://schemas.microsoft.com/office/powerpoint/2010/main" val="2399313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4411"/>
            <a:ext cx="8229600" cy="382588"/>
          </a:xfrm>
        </p:spPr>
        <p:txBody>
          <a:bodyPr/>
          <a:lstStyle/>
          <a:p>
            <a:r>
              <a:rPr lang="en-US" dirty="0"/>
              <a:t>Hot water </a:t>
            </a:r>
          </a:p>
        </p:txBody>
      </p:sp>
      <p:sp>
        <p:nvSpPr>
          <p:cNvPr id="7" name="TextBox 6">
            <a:extLst>
              <a:ext uri="{FF2B5EF4-FFF2-40B4-BE49-F238E27FC236}">
                <a16:creationId xmlns:a16="http://schemas.microsoft.com/office/drawing/2014/main" id="{C978A38E-9FBC-6AC3-A7BB-21FBAFFC3D94}"/>
              </a:ext>
            </a:extLst>
          </p:cNvPr>
          <p:cNvSpPr txBox="1"/>
          <p:nvPr/>
        </p:nvSpPr>
        <p:spPr>
          <a:xfrm>
            <a:off x="314114" y="1670325"/>
            <a:ext cx="4572000" cy="1631216"/>
          </a:xfrm>
          <a:prstGeom prst="rect">
            <a:avLst/>
          </a:prstGeom>
          <a:noFill/>
        </p:spPr>
        <p:txBody>
          <a:bodyPr wrap="square">
            <a:spAutoFit/>
          </a:bodyPr>
          <a:lstStyle/>
          <a:p>
            <a:r>
              <a:rPr lang="en-GB" dirty="0"/>
              <a:t>While a kettle on a kitchen fire or stove could provide limited amounts of hot water, the primary method for obtaining large quantities of hot water was using a "copper" water heater. </a:t>
            </a:r>
          </a:p>
        </p:txBody>
      </p:sp>
      <p:sp>
        <p:nvSpPr>
          <p:cNvPr id="9" name="TextBox 8">
            <a:extLst>
              <a:ext uri="{FF2B5EF4-FFF2-40B4-BE49-F238E27FC236}">
                <a16:creationId xmlns:a16="http://schemas.microsoft.com/office/drawing/2014/main" id="{188C283A-F1D9-E9BF-886E-3E3BF497777B}"/>
              </a:ext>
            </a:extLst>
          </p:cNvPr>
          <p:cNvSpPr txBox="1"/>
          <p:nvPr/>
        </p:nvSpPr>
        <p:spPr>
          <a:xfrm>
            <a:off x="314114" y="3556460"/>
            <a:ext cx="4572000" cy="1015663"/>
          </a:xfrm>
          <a:prstGeom prst="rect">
            <a:avLst/>
          </a:prstGeom>
          <a:noFill/>
        </p:spPr>
        <p:txBody>
          <a:bodyPr wrap="square">
            <a:spAutoFit/>
          </a:bodyPr>
          <a:lstStyle/>
          <a:p>
            <a:r>
              <a:rPr lang="en-GB" dirty="0"/>
              <a:t>The coal fire beneath the water container was used to heat the water. Coppers had to be filled manually.</a:t>
            </a:r>
          </a:p>
        </p:txBody>
      </p:sp>
      <p:sp>
        <p:nvSpPr>
          <p:cNvPr id="5" name="TextBox 4">
            <a:extLst>
              <a:ext uri="{FF2B5EF4-FFF2-40B4-BE49-F238E27FC236}">
                <a16:creationId xmlns:a16="http://schemas.microsoft.com/office/drawing/2014/main" id="{13325D29-833A-FCC6-FE81-E3E21BD96C43}"/>
              </a:ext>
            </a:extLst>
          </p:cNvPr>
          <p:cNvSpPr txBox="1"/>
          <p:nvPr/>
        </p:nvSpPr>
        <p:spPr>
          <a:xfrm>
            <a:off x="5976257" y="3075057"/>
            <a:ext cx="1785257" cy="338554"/>
          </a:xfrm>
          <a:prstGeom prst="rect">
            <a:avLst/>
          </a:prstGeom>
          <a:noFill/>
          <a:ln>
            <a:solidFill>
              <a:schemeClr val="tx2"/>
            </a:solidFill>
          </a:ln>
        </p:spPr>
        <p:txBody>
          <a:bodyPr wrap="square">
            <a:spAutoFit/>
          </a:bodyPr>
          <a:lstStyle/>
          <a:p>
            <a:pPr algn="ctr"/>
            <a:r>
              <a:rPr lang="en-GB" sz="1600" dirty="0">
                <a:hlinkClick r:id="rId3"/>
              </a:rPr>
              <a:t>Example image</a:t>
            </a:r>
            <a:endParaRPr lang="en-GB" sz="1600" dirty="0"/>
          </a:p>
        </p:txBody>
      </p:sp>
    </p:spTree>
    <p:extLst>
      <p:ext uri="{BB962C8B-B14F-4D97-AF65-F5344CB8AC3E}">
        <p14:creationId xmlns:p14="http://schemas.microsoft.com/office/powerpoint/2010/main" val="476562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water main </a:t>
            </a:r>
          </a:p>
        </p:txBody>
      </p:sp>
      <p:sp>
        <p:nvSpPr>
          <p:cNvPr id="3" name="Content Placeholder 2"/>
          <p:cNvSpPr>
            <a:spLocks noGrp="1"/>
          </p:cNvSpPr>
          <p:nvPr>
            <p:ph sz="quarter" idx="10"/>
          </p:nvPr>
        </p:nvSpPr>
        <p:spPr>
          <a:xfrm>
            <a:off x="457199" y="1512000"/>
            <a:ext cx="4727897" cy="4248000"/>
          </a:xfrm>
        </p:spPr>
        <p:txBody>
          <a:bodyPr/>
          <a:lstStyle/>
          <a:p>
            <a:r>
              <a:rPr lang="en-GB" dirty="0"/>
              <a:t>Many older properties, especially terraced houses, are supplied by a shared water main. This pipe provides water to a block of houses from one single connection to the water main.</a:t>
            </a:r>
          </a:p>
          <a:p>
            <a:r>
              <a:rPr lang="en-GB" dirty="0"/>
              <a:t>Lead was commonly used for these supply pipes, which are often inadequate in size for the water requirements of a modern system.</a:t>
            </a:r>
          </a:p>
          <a:p>
            <a:r>
              <a:rPr lang="en-GB" dirty="0"/>
              <a:t>Pressure can be poor, especially during peak demands, and is affected by other properties on the supply.</a:t>
            </a:r>
          </a:p>
          <a:p>
            <a:endParaRPr lang="en-GB" dirty="0"/>
          </a:p>
          <a:p>
            <a:endParaRPr lang="en-GB" dirty="0"/>
          </a:p>
          <a:p>
            <a:endParaRPr lang="en-US" dirty="0"/>
          </a:p>
        </p:txBody>
      </p:sp>
      <p:sp>
        <p:nvSpPr>
          <p:cNvPr id="7" name="TextBox 6">
            <a:extLst>
              <a:ext uri="{FF2B5EF4-FFF2-40B4-BE49-F238E27FC236}">
                <a16:creationId xmlns:a16="http://schemas.microsoft.com/office/drawing/2014/main" id="{E668E20F-57A7-6A08-255D-F8676C8D91DF}"/>
              </a:ext>
            </a:extLst>
          </p:cNvPr>
          <p:cNvSpPr txBox="1"/>
          <p:nvPr/>
        </p:nvSpPr>
        <p:spPr>
          <a:xfrm>
            <a:off x="5657850" y="3429000"/>
            <a:ext cx="3028950" cy="523220"/>
          </a:xfrm>
          <a:prstGeom prst="rect">
            <a:avLst/>
          </a:prstGeom>
          <a:noFill/>
          <a:ln>
            <a:solidFill>
              <a:schemeClr val="tx1"/>
            </a:solidFill>
          </a:ln>
        </p:spPr>
        <p:txBody>
          <a:bodyPr wrap="square">
            <a:spAutoFit/>
          </a:bodyPr>
          <a:lstStyle/>
          <a:p>
            <a:pPr algn="ctr"/>
            <a:r>
              <a:rPr lang="en-GB" sz="1400" dirty="0"/>
              <a:t>Watch this video on</a:t>
            </a:r>
            <a:endParaRPr lang="en-GB" sz="1400" dirty="0">
              <a:hlinkClick r:id="rId3"/>
            </a:endParaRPr>
          </a:p>
          <a:p>
            <a:pPr algn="ctr"/>
            <a:r>
              <a:rPr lang="en-GB" sz="1400" dirty="0">
                <a:hlinkClick r:id="rId3"/>
              </a:rPr>
              <a:t>supply pipe ownership</a:t>
            </a:r>
            <a:endParaRPr lang="en-GB" sz="14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15" ma:contentTypeDescription="Create a new document." ma:contentTypeScope="" ma:versionID="49183941de53607219d2a41e88adfbee">
  <xsd:schema xmlns:xsd="http://www.w3.org/2001/XMLSchema" xmlns:xs="http://www.w3.org/2001/XMLSchema" xmlns:p="http://schemas.microsoft.com/office/2006/metadata/properties" xmlns:ns2="1c5831b9-66da-4f16-a409-834213ecdb8e" xmlns:ns3="7d91badd-8922-4db1-9652-4fbca8a6b7df" xmlns:ns4="418e8c98-519b-4e3e-a77f-7ee33016068f" targetNamespace="http://schemas.microsoft.com/office/2006/metadata/properties" ma:root="true" ma:fieldsID="24b99fe5d6d654b5d04b5bbed10723b8" ns2:_="" ns3:_="" ns4:_="">
    <xsd:import namespace="1c5831b9-66da-4f16-a409-834213ecdb8e"/>
    <xsd:import namespace="7d91badd-8922-4db1-9652-4fbca8a6b7df"/>
    <xsd:import namespace="418e8c98-519b-4e3e-a77f-7ee33016068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2" nillable="true" ma:displayName="Taxonomy Catch All Column" ma:hidden="true" ma:list="{46845985-64c5-445d-98c9-446d100d1ab4}" ma:internalName="TaxCatchAll" ma:showField="CatchAllData" ma:web="7d91badd-8922-4db1-9652-4fbca8a6b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5831b9-66da-4f16-a409-834213ecdb8e">
      <Terms xmlns="http://schemas.microsoft.com/office/infopath/2007/PartnerControls"/>
    </lcf76f155ced4ddcb4097134ff3c332f>
    <TaxCatchAll xmlns="418e8c98-519b-4e3e-a77f-7ee33016068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650BE0-FF67-4CB5-BD5F-AE35C54CB642}">
  <ds:schemaRefs>
    <ds:schemaRef ds:uri="1c5831b9-66da-4f16-a409-834213ecdb8e"/>
    <ds:schemaRef ds:uri="418e8c98-519b-4e3e-a77f-7ee33016068f"/>
    <ds:schemaRef ds:uri="7d91badd-8922-4db1-9652-4fbca8a6b7d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5CCB350-B76C-41FC-AE69-633CA55F79C0}">
  <ds:schemaRefs>
    <ds:schemaRef ds:uri="1c5831b9-66da-4f16-a409-834213ecdb8e"/>
    <ds:schemaRef ds:uri="418e8c98-519b-4e3e-a77f-7ee33016068f"/>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1421</Words>
  <Application>Microsoft Office PowerPoint</Application>
  <PresentationFormat>On-screen Show (4:3)</PresentationFormat>
  <Paragraphs>149</Paragraphs>
  <Slides>23</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Lucida Grande</vt:lpstr>
      <vt:lpstr>Times New Roman</vt:lpstr>
      <vt:lpstr>Default Design</vt:lpstr>
      <vt:lpstr>PowerPoint 1: Pre-1919 construction methods </vt:lpstr>
      <vt:lpstr>AIM: Know typical methods of construction for pre-1919 buildings</vt:lpstr>
      <vt:lpstr>Space heating </vt:lpstr>
      <vt:lpstr>Chimneys</vt:lpstr>
      <vt:lpstr>Flues</vt:lpstr>
      <vt:lpstr>Chimney pots</vt:lpstr>
      <vt:lpstr>Damage to chimneys</vt:lpstr>
      <vt:lpstr>Hot water </vt:lpstr>
      <vt:lpstr>Shared water main </vt:lpstr>
      <vt:lpstr>Hot and cold lead pipework </vt:lpstr>
      <vt:lpstr>Legislation </vt:lpstr>
      <vt:lpstr>Fittings and materials </vt:lpstr>
      <vt:lpstr>Fittings and materials </vt:lpstr>
      <vt:lpstr>Imperial copper</vt:lpstr>
      <vt:lpstr>Imperial copper sizes</vt:lpstr>
      <vt:lpstr>Below ground drainage </vt:lpstr>
      <vt:lpstr>Soil and vent pipes </vt:lpstr>
      <vt:lpstr>Below ground drainage </vt:lpstr>
      <vt:lpstr>Lead waste pipes</vt:lpstr>
      <vt:lpstr>Cold water storge cisterns </vt:lpstr>
      <vt:lpstr>Dezincification </vt:lpstr>
      <vt:lpstr>Structure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Sarah Hennah</cp:lastModifiedBy>
  <cp:revision>195</cp:revision>
  <dcterms:created xsi:type="dcterms:W3CDTF">2013-05-28T00:38:54Z</dcterms:created>
  <dcterms:modified xsi:type="dcterms:W3CDTF">2023-09-13T09:53:37Z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