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9"/>
  </p:notesMasterIdLst>
  <p:handoutMasterIdLst>
    <p:handoutMasterId r:id="rId30"/>
  </p:handoutMasterIdLst>
  <p:sldIdLst>
    <p:sldId id="256" r:id="rId5"/>
    <p:sldId id="333" r:id="rId6"/>
    <p:sldId id="334" r:id="rId7"/>
    <p:sldId id="346" r:id="rId8"/>
    <p:sldId id="348" r:id="rId9"/>
    <p:sldId id="347" r:id="rId10"/>
    <p:sldId id="350" r:id="rId11"/>
    <p:sldId id="349" r:id="rId12"/>
    <p:sldId id="335" r:id="rId13"/>
    <p:sldId id="336" r:id="rId14"/>
    <p:sldId id="337" r:id="rId15"/>
    <p:sldId id="341" r:id="rId16"/>
    <p:sldId id="354" r:id="rId17"/>
    <p:sldId id="355" r:id="rId18"/>
    <p:sldId id="338" r:id="rId19"/>
    <p:sldId id="339" r:id="rId20"/>
    <p:sldId id="340" r:id="rId21"/>
    <p:sldId id="342" r:id="rId22"/>
    <p:sldId id="343" r:id="rId23"/>
    <p:sldId id="352" r:id="rId24"/>
    <p:sldId id="353" r:id="rId25"/>
    <p:sldId id="344" r:id="rId26"/>
    <p:sldId id="345" r:id="rId27"/>
    <p:sldId id="267" r:id="rId28"/>
  </p:sldIdLst>
  <p:sldSz cx="9144000" cy="6858000" type="screen4x3"/>
  <p:notesSz cx="6858000" cy="9144000"/>
  <p:custDataLst>
    <p:tags r:id="rId31"/>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7F4D068-B5A3-2690-66F9-15CFA5379695}" name="Wendy Alderton" initials="WA" userId="S::w.alderton@paeditorial.co.uk::f1dc53d1-0e3f-40be-aa9b-70524b762989"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37AF428-8F4E-4C14-8BDC-7C877AEDA55F}" v="1" dt="2023-07-26T14:00:56.00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2760" autoAdjust="0"/>
  </p:normalViewPr>
  <p:slideViewPr>
    <p:cSldViewPr snapToGrid="0">
      <p:cViewPr varScale="1">
        <p:scale>
          <a:sx n="48" d="100"/>
          <a:sy n="48" d="100"/>
        </p:scale>
        <p:origin x="1800" y="44"/>
      </p:cViewPr>
      <p:guideLst>
        <p:guide orient="horz" pos="2160"/>
        <p:guide pos="2880"/>
      </p:guideLst>
    </p:cSldViewPr>
  </p:slideViewPr>
  <p:notesTextViewPr>
    <p:cViewPr>
      <p:scale>
        <a:sx n="1" d="1"/>
        <a:sy n="1" d="1"/>
      </p:scale>
      <p:origin x="0" y="0"/>
    </p:cViewPr>
  </p:notesTextViewPr>
  <p:notesViewPr>
    <p:cSldViewPr snapToGrid="0">
      <p:cViewPr>
        <p:scale>
          <a:sx n="1" d="2"/>
          <a:sy n="1" d="2"/>
        </p:scale>
        <p:origin x="4632" y="105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37" Type="http://schemas.microsoft.com/office/2018/10/relationships/authors" Targe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gs" Target="tags/tag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handoutMaster" Target="handoutMasters/handout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7/26/2023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i="0" u="sng" kern="1200" dirty="0">
                <a:solidFill>
                  <a:schemeClr val="tx1"/>
                </a:solidFill>
                <a:effectLst/>
                <a:latin typeface="Arial" charset="0"/>
                <a:ea typeface="ＭＳ Ｐゴシック" charset="-128"/>
                <a:cs typeface="ＭＳ Ｐゴシック" charset="-128"/>
              </a:rPr>
              <a:t>Locally sourced materials:</a:t>
            </a:r>
          </a:p>
          <a:p>
            <a:endParaRPr lang="en-GB" sz="1200" b="1" i="0" u="sng" kern="1200" dirty="0">
              <a:solidFill>
                <a:schemeClr val="tx1"/>
              </a:solidFill>
              <a:effectLst/>
              <a:latin typeface="Arial" charset="0"/>
              <a:ea typeface="ＭＳ Ｐゴシック" charset="-128"/>
              <a:cs typeface="ＭＳ Ｐゴシック" charset="-128"/>
            </a:endParaRPr>
          </a:p>
          <a:p>
            <a:r>
              <a:rPr lang="en-GB" sz="1200" b="1" i="0" kern="1200" dirty="0">
                <a:solidFill>
                  <a:schemeClr val="tx1"/>
                </a:solidFill>
                <a:effectLst/>
                <a:latin typeface="Arial" charset="0"/>
                <a:ea typeface="ＭＳ Ｐゴシック" charset="-128"/>
                <a:cs typeface="ＭＳ Ｐゴシック" charset="-128"/>
              </a:rPr>
              <a:t>Welsh slate:</a:t>
            </a:r>
            <a:r>
              <a:rPr lang="en-GB" sz="1200" b="0" i="0" kern="1200" dirty="0">
                <a:solidFill>
                  <a:schemeClr val="tx1"/>
                </a:solidFill>
                <a:effectLst/>
                <a:latin typeface="Arial" charset="0"/>
                <a:ea typeface="ＭＳ Ｐゴシック" charset="-128"/>
                <a:cs typeface="ＭＳ Ｐゴシック" charset="-128"/>
              </a:rPr>
              <a:t> Wales has a rich deposit of high-quality slate, particularly in the north of the country. Welsh slate has been extensively used for roofing due to its durability, weather resistance, and aesthetic appeal. The availability of slate in Wales made it a cost-effective and readily accessible material for local construction projects.</a:t>
            </a:r>
          </a:p>
          <a:p>
            <a:endParaRPr lang="en-GB" sz="1200" b="0" i="0" kern="1200" dirty="0">
              <a:solidFill>
                <a:schemeClr val="tx1"/>
              </a:solidFill>
              <a:effectLst/>
              <a:latin typeface="Arial" charset="0"/>
              <a:ea typeface="ＭＳ Ｐゴシック" charset="-128"/>
              <a:cs typeface="ＭＳ Ｐゴシック" charset="-128"/>
            </a:endParaRPr>
          </a:p>
          <a:p>
            <a:r>
              <a:rPr lang="en-GB" sz="1200" b="1" i="0" kern="1200" dirty="0">
                <a:solidFill>
                  <a:schemeClr val="tx1"/>
                </a:solidFill>
                <a:effectLst/>
                <a:latin typeface="Arial" charset="0"/>
                <a:ea typeface="ＭＳ Ｐゴシック" charset="-128"/>
                <a:cs typeface="ＭＳ Ｐゴシック" charset="-128"/>
              </a:rPr>
              <a:t>Stone: </a:t>
            </a:r>
            <a:r>
              <a:rPr lang="en-GB" sz="1200" b="0" i="0" kern="1200" dirty="0">
                <a:solidFill>
                  <a:schemeClr val="tx1"/>
                </a:solidFill>
                <a:effectLst/>
                <a:latin typeface="Arial" charset="0"/>
                <a:ea typeface="ＭＳ Ｐゴシック" charset="-128"/>
                <a:cs typeface="ＭＳ Ｐゴシック" charset="-128"/>
              </a:rPr>
              <a:t>Wales has diverse geological formations, resulting in the availability of different types of stone. Sandstone, limestone, and granite have been locally sourced for construction purposes. These stones were used for building construction, walls, facades, and architectural features, adding a distinct character to Welsh buildings.</a:t>
            </a:r>
          </a:p>
          <a:p>
            <a:endParaRPr lang="en-GB" sz="1200" b="0" i="0" kern="1200" dirty="0">
              <a:solidFill>
                <a:schemeClr val="tx1"/>
              </a:solidFill>
              <a:effectLst/>
              <a:latin typeface="Arial" charset="0"/>
              <a:ea typeface="ＭＳ Ｐゴシック" charset="-128"/>
              <a:cs typeface="ＭＳ Ｐゴシック" charset="-128"/>
            </a:endParaRPr>
          </a:p>
          <a:p>
            <a:r>
              <a:rPr lang="en-GB" sz="1200" b="1" i="0" kern="1200" dirty="0">
                <a:solidFill>
                  <a:schemeClr val="tx1"/>
                </a:solidFill>
                <a:effectLst/>
                <a:latin typeface="Arial" charset="0"/>
                <a:ea typeface="ＭＳ Ｐゴシック" charset="-128"/>
                <a:cs typeface="ＭＳ Ｐゴシック" charset="-128"/>
              </a:rPr>
              <a:t>Timber:</a:t>
            </a:r>
            <a:r>
              <a:rPr lang="en-GB" sz="1200" b="0" i="0" kern="1200" dirty="0">
                <a:solidFill>
                  <a:schemeClr val="tx1"/>
                </a:solidFill>
                <a:effectLst/>
                <a:latin typeface="Arial" charset="0"/>
                <a:ea typeface="ＭＳ Ｐゴシック" charset="-128"/>
                <a:cs typeface="ＭＳ Ｐゴシック" charset="-128"/>
              </a:rPr>
              <a:t> Wales has a long history of forestry, providing an abundant supply of timber for construction. Locally sourced hardwoods, particularly oak, were used for timber framing, flooring, roof construction, and joinery. The availability of timber allowed for the construction of timber-framed buildings, which were prevalent in Welsh architecture.</a:t>
            </a:r>
          </a:p>
          <a:p>
            <a:endParaRPr lang="en-GB" sz="1200" b="0" i="0" kern="1200" dirty="0">
              <a:solidFill>
                <a:schemeClr val="tx1"/>
              </a:solidFill>
              <a:effectLst/>
              <a:latin typeface="Arial" charset="0"/>
              <a:ea typeface="ＭＳ Ｐゴシック" charset="-128"/>
              <a:cs typeface="ＭＳ Ｐゴシック" charset="-128"/>
            </a:endParaRPr>
          </a:p>
          <a:p>
            <a:r>
              <a:rPr lang="en-GB" sz="1200" b="1" i="0" kern="1200" dirty="0">
                <a:solidFill>
                  <a:schemeClr val="tx1"/>
                </a:solidFill>
                <a:effectLst/>
                <a:latin typeface="Arial" charset="0"/>
                <a:ea typeface="ＭＳ Ｐゴシック" charset="-128"/>
                <a:cs typeface="ＭＳ Ｐゴシック" charset="-128"/>
              </a:rPr>
              <a:t>Cob: </a:t>
            </a:r>
            <a:r>
              <a:rPr lang="en-GB" sz="1200" b="0" i="0" kern="1200" dirty="0">
                <a:solidFill>
                  <a:schemeClr val="tx1"/>
                </a:solidFill>
                <a:effectLst/>
                <a:latin typeface="Arial" charset="0"/>
                <a:ea typeface="ＭＳ Ｐゴシック" charset="-128"/>
                <a:cs typeface="ＭＳ Ｐゴシック" charset="-128"/>
              </a:rPr>
              <a:t>Cob, is a mixture of clay soil, sand, and straw, was traditionally used for construction in rural areas of Wales. Cob structures, made from locally sourced materials, provided an affordable and sustainable building technique. The use of cob allowed for the creation of walls and buildings that harmonized with the natural landscape.</a:t>
            </a:r>
          </a:p>
          <a:p>
            <a:endParaRPr lang="en-GB" sz="1200" b="1" i="0" u="sng" kern="1200" dirty="0">
              <a:solidFill>
                <a:schemeClr val="tx1"/>
              </a:solidFill>
              <a:effectLst/>
              <a:latin typeface="Arial" charset="0"/>
              <a:ea typeface="ＭＳ Ｐゴシック" charset="-128"/>
              <a:cs typeface="ＭＳ Ｐゴシック" charset="-128"/>
            </a:endParaRPr>
          </a:p>
          <a:p>
            <a:r>
              <a:rPr lang="en-GB" sz="1200" b="1" i="0" u="sng" kern="1200" dirty="0">
                <a:solidFill>
                  <a:schemeClr val="tx1"/>
                </a:solidFill>
                <a:effectLst/>
                <a:latin typeface="Arial" charset="0"/>
                <a:ea typeface="ＭＳ Ｐゴシック" charset="-128"/>
                <a:cs typeface="ＭＳ Ｐゴシック" charset="-128"/>
              </a:rPr>
              <a:t>Imported materials:</a:t>
            </a:r>
          </a:p>
          <a:p>
            <a:endParaRPr lang="en-GB" sz="1200" b="1" i="0" u="sng" kern="1200" dirty="0">
              <a:solidFill>
                <a:schemeClr val="tx1"/>
              </a:solidFill>
              <a:effectLst/>
              <a:latin typeface="Arial" charset="0"/>
              <a:ea typeface="ＭＳ Ｐゴシック" charset="-128"/>
              <a:cs typeface="ＭＳ Ｐゴシック" charset="-128"/>
            </a:endParaRPr>
          </a:p>
          <a:p>
            <a:r>
              <a:rPr lang="en-GB" sz="1200" b="1" i="0" kern="1200" dirty="0">
                <a:solidFill>
                  <a:schemeClr val="tx1"/>
                </a:solidFill>
                <a:effectLst/>
                <a:latin typeface="Arial" charset="0"/>
                <a:ea typeface="ＭＳ Ｐゴシック" charset="-128"/>
                <a:cs typeface="ＭＳ Ｐゴシック" charset="-128"/>
              </a:rPr>
              <a:t>Iron and steel: </a:t>
            </a:r>
            <a:r>
              <a:rPr lang="en-GB" sz="1200" b="0" i="0" kern="1200" dirty="0">
                <a:solidFill>
                  <a:schemeClr val="tx1"/>
                </a:solidFill>
                <a:effectLst/>
                <a:latin typeface="Arial" charset="0"/>
                <a:ea typeface="ＭＳ Ｐゴシック" charset="-128"/>
                <a:cs typeface="ＭＳ Ｐゴシック" charset="-128"/>
              </a:rPr>
              <a:t>Wales imported iron and steel from other regions, such as England, to meet the growing demand for construction materials during the Industrial Revolution. Imported iron and steel were used for structural purposes, including bridges, railway infrastructure, and industrial buildings. The availability of these materials allowed for the development of heavy industries in Wales.</a:t>
            </a:r>
          </a:p>
          <a:p>
            <a:endParaRPr lang="en-GB" sz="1200" b="1" i="0" kern="1200" dirty="0">
              <a:solidFill>
                <a:schemeClr val="tx1"/>
              </a:solidFill>
              <a:effectLst/>
              <a:latin typeface="Arial" charset="0"/>
              <a:ea typeface="ＭＳ Ｐゴシック" charset="-128"/>
              <a:cs typeface="ＭＳ Ｐゴシック" charset="-128"/>
            </a:endParaRPr>
          </a:p>
          <a:p>
            <a:r>
              <a:rPr lang="en-GB" sz="1200" b="1" i="0" kern="1200" dirty="0">
                <a:solidFill>
                  <a:schemeClr val="tx1"/>
                </a:solidFill>
                <a:effectLst/>
                <a:latin typeface="Arial" charset="0"/>
                <a:ea typeface="ＭＳ Ｐゴシック" charset="-128"/>
                <a:cs typeface="ＭＳ Ｐゴシック" charset="-128"/>
              </a:rPr>
              <a:t>Timber: </a:t>
            </a:r>
            <a:r>
              <a:rPr lang="en-GB" sz="1200" b="0" i="0" kern="1200" dirty="0">
                <a:solidFill>
                  <a:schemeClr val="tx1"/>
                </a:solidFill>
                <a:effectLst/>
                <a:latin typeface="Arial" charset="0"/>
                <a:ea typeface="ＭＳ Ｐゴシック" charset="-128"/>
                <a:cs typeface="ＭＳ Ｐゴシック" charset="-128"/>
              </a:rPr>
              <a:t>While Wales had its own timber resources, there was also a demand for imported timber, particularly for specialty purposes and specific wood types not readily available locally. Imported timber was often used for decorative elements, fine woodworking, and high-end finishes in construction projects.</a:t>
            </a:r>
          </a:p>
          <a:p>
            <a:endParaRPr lang="en-GB" sz="1200" b="0" i="0" kern="1200" dirty="0">
              <a:solidFill>
                <a:schemeClr val="tx1"/>
              </a:solidFill>
              <a:effectLst/>
              <a:latin typeface="Arial" charset="0"/>
              <a:ea typeface="ＭＳ Ｐゴシック" charset="-128"/>
              <a:cs typeface="ＭＳ Ｐゴシック" charset="-128"/>
            </a:endParaRPr>
          </a:p>
          <a:p>
            <a:r>
              <a:rPr lang="en-GB" sz="1200" b="1" i="0" kern="1200" dirty="0">
                <a:solidFill>
                  <a:schemeClr val="tx1"/>
                </a:solidFill>
                <a:effectLst/>
                <a:latin typeface="Arial" charset="0"/>
                <a:ea typeface="ＭＳ Ｐゴシック" charset="-128"/>
                <a:cs typeface="ＭＳ Ｐゴシック" charset="-128"/>
              </a:rPr>
              <a:t>Slate and stone: </a:t>
            </a:r>
            <a:r>
              <a:rPr lang="en-GB" sz="1200" b="0" i="0" kern="1200" dirty="0">
                <a:solidFill>
                  <a:schemeClr val="tx1"/>
                </a:solidFill>
                <a:effectLst/>
                <a:latin typeface="Arial" charset="0"/>
                <a:ea typeface="ＭＳ Ｐゴシック" charset="-128"/>
                <a:cs typeface="ＭＳ Ｐゴシック" charset="-128"/>
              </a:rPr>
              <a:t>Although Welsh slate was widely used, there were also imports of slate from other regions, such as Spain and Wales, to meet specific requirements or to offer a variety of colours and textures. Similarly, certain types of stone, such as marble or exotic stones for decorative purposes, were imported to add a touch of luxury to construction projects.</a:t>
            </a:r>
          </a:p>
          <a:p>
            <a:endParaRPr lang="en-GB" sz="1200" b="0" i="0" kern="1200" dirty="0">
              <a:solidFill>
                <a:schemeClr val="tx1"/>
              </a:solidFill>
              <a:effectLst/>
              <a:latin typeface="Arial" charset="0"/>
              <a:ea typeface="ＭＳ Ｐゴシック" charset="-128"/>
              <a:cs typeface="ＭＳ Ｐゴシック" charset="-128"/>
            </a:endParaRPr>
          </a:p>
          <a:p>
            <a:r>
              <a:rPr lang="en-GB" sz="1200" b="1" i="0" kern="1200" dirty="0">
                <a:solidFill>
                  <a:schemeClr val="tx1"/>
                </a:solidFill>
                <a:effectLst/>
                <a:latin typeface="Arial" charset="0"/>
                <a:ea typeface="ＭＳ Ｐゴシック" charset="-128"/>
                <a:cs typeface="ＭＳ Ｐゴシック" charset="-128"/>
              </a:rPr>
              <a:t>Glass:</a:t>
            </a:r>
            <a:r>
              <a:rPr lang="en-GB" sz="1200" b="0" i="0" kern="1200" dirty="0">
                <a:solidFill>
                  <a:schemeClr val="tx1"/>
                </a:solidFill>
                <a:effectLst/>
                <a:latin typeface="Arial" charset="0"/>
                <a:ea typeface="ＭＳ Ｐゴシック" charset="-128"/>
                <a:cs typeface="ＭＳ Ｐゴシック" charset="-128"/>
              </a:rPr>
              <a:t> Imported glass was used extensively in construction for windows, doors, and decorative elements. The glass was often imported from countries with advanced glass manufacturing industries, such as England and Belgium. Imported glass offered different qualities, colours, and textures, enabling architects and builders to achieve specific design objectives.</a:t>
            </a:r>
          </a:p>
          <a:p>
            <a:endParaRPr lang="en-GB" dirty="0"/>
          </a:p>
          <a:p>
            <a:pPr algn="just"/>
            <a:r>
              <a:rPr lang="en-GB" dirty="0"/>
              <a:t>Historically, the Welsh construction industry has used both locally sourced materials and imported materials to meet the diverse needs of construction projects.</a:t>
            </a:r>
          </a:p>
          <a:p>
            <a:pPr algn="just"/>
            <a:endParaRPr lang="en-GB" dirty="0"/>
          </a:p>
          <a:p>
            <a:pPr algn="just"/>
            <a:r>
              <a:rPr lang="en-GB" dirty="0"/>
              <a:t>In Wales, the use of both locally obtained and imported materials represents a balance between utilising natural resources and gaining access to materials from other regions to meet specific project requirements.  Local materials were prized for their ease of use, low cost, and connection to the Welsh landscape, whilst imported materials offered chances for creativity, diversity, and addressing specialised demands.</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a:t>
            </a:fld>
            <a:endParaRPr lang="en-GB"/>
          </a:p>
        </p:txBody>
      </p:sp>
    </p:spTree>
    <p:extLst>
      <p:ext uri="{BB962C8B-B14F-4D97-AF65-F5344CB8AC3E}">
        <p14:creationId xmlns:p14="http://schemas.microsoft.com/office/powerpoint/2010/main" val="15494723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D847933-502B-D146-9428-3DDD196AD935}" type="slidenum">
              <a:rPr lang="en-GB" smtClean="0"/>
              <a:pPr/>
              <a:t>12</a:t>
            </a:fld>
            <a:endParaRPr lang="en-GB"/>
          </a:p>
        </p:txBody>
      </p:sp>
    </p:spTree>
    <p:extLst>
      <p:ext uri="{BB962C8B-B14F-4D97-AF65-F5344CB8AC3E}">
        <p14:creationId xmlns:p14="http://schemas.microsoft.com/office/powerpoint/2010/main" val="13038001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D847933-502B-D146-9428-3DDD196AD935}" type="slidenum">
              <a:rPr lang="en-GB" smtClean="0"/>
              <a:pPr/>
              <a:t>13</a:t>
            </a:fld>
            <a:endParaRPr lang="en-GB"/>
          </a:p>
        </p:txBody>
      </p:sp>
    </p:spTree>
    <p:extLst>
      <p:ext uri="{BB962C8B-B14F-4D97-AF65-F5344CB8AC3E}">
        <p14:creationId xmlns:p14="http://schemas.microsoft.com/office/powerpoint/2010/main" val="38668297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D847933-502B-D146-9428-3DDD196AD935}" type="slidenum">
              <a:rPr lang="en-GB" smtClean="0"/>
              <a:pPr/>
              <a:t>14</a:t>
            </a:fld>
            <a:endParaRPr lang="en-GB"/>
          </a:p>
        </p:txBody>
      </p:sp>
    </p:spTree>
    <p:extLst>
      <p:ext uri="{BB962C8B-B14F-4D97-AF65-F5344CB8AC3E}">
        <p14:creationId xmlns:p14="http://schemas.microsoft.com/office/powerpoint/2010/main" val="24704231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D847933-502B-D146-9428-3DDD196AD935}" type="slidenum">
              <a:rPr lang="en-GB" smtClean="0"/>
              <a:pPr/>
              <a:t>15</a:t>
            </a:fld>
            <a:endParaRPr lang="en-GB"/>
          </a:p>
        </p:txBody>
      </p:sp>
    </p:spTree>
    <p:extLst>
      <p:ext uri="{BB962C8B-B14F-4D97-AF65-F5344CB8AC3E}">
        <p14:creationId xmlns:p14="http://schemas.microsoft.com/office/powerpoint/2010/main" val="11296721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D847933-502B-D146-9428-3DDD196AD935}" type="slidenum">
              <a:rPr lang="en-GB" smtClean="0"/>
              <a:pPr/>
              <a:t>16</a:t>
            </a:fld>
            <a:endParaRPr lang="en-GB"/>
          </a:p>
        </p:txBody>
      </p:sp>
    </p:spTree>
    <p:extLst>
      <p:ext uri="{BB962C8B-B14F-4D97-AF65-F5344CB8AC3E}">
        <p14:creationId xmlns:p14="http://schemas.microsoft.com/office/powerpoint/2010/main" val="38999176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D847933-502B-D146-9428-3DDD196AD935}" type="slidenum">
              <a:rPr lang="en-GB" smtClean="0"/>
              <a:pPr/>
              <a:t>17</a:t>
            </a:fld>
            <a:endParaRPr lang="en-GB"/>
          </a:p>
        </p:txBody>
      </p:sp>
    </p:spTree>
    <p:extLst>
      <p:ext uri="{BB962C8B-B14F-4D97-AF65-F5344CB8AC3E}">
        <p14:creationId xmlns:p14="http://schemas.microsoft.com/office/powerpoint/2010/main" val="266007463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D847933-502B-D146-9428-3DDD196AD935}" type="slidenum">
              <a:rPr lang="en-GB" smtClean="0"/>
              <a:pPr/>
              <a:t>18</a:t>
            </a:fld>
            <a:endParaRPr lang="en-GB"/>
          </a:p>
        </p:txBody>
      </p:sp>
    </p:spTree>
    <p:extLst>
      <p:ext uri="{BB962C8B-B14F-4D97-AF65-F5344CB8AC3E}">
        <p14:creationId xmlns:p14="http://schemas.microsoft.com/office/powerpoint/2010/main" val="353543882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D847933-502B-D146-9428-3DDD196AD935}" type="slidenum">
              <a:rPr lang="en-GB" smtClean="0"/>
              <a:pPr/>
              <a:t>19</a:t>
            </a:fld>
            <a:endParaRPr lang="en-GB"/>
          </a:p>
        </p:txBody>
      </p:sp>
    </p:spTree>
    <p:extLst>
      <p:ext uri="{BB962C8B-B14F-4D97-AF65-F5344CB8AC3E}">
        <p14:creationId xmlns:p14="http://schemas.microsoft.com/office/powerpoint/2010/main" val="315083052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D847933-502B-D146-9428-3DDD196AD935}" type="slidenum">
              <a:rPr lang="en-GB" smtClean="0"/>
              <a:pPr/>
              <a:t>20</a:t>
            </a:fld>
            <a:endParaRPr lang="en-GB"/>
          </a:p>
        </p:txBody>
      </p:sp>
    </p:spTree>
    <p:extLst>
      <p:ext uri="{BB962C8B-B14F-4D97-AF65-F5344CB8AC3E}">
        <p14:creationId xmlns:p14="http://schemas.microsoft.com/office/powerpoint/2010/main" val="235114265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D847933-502B-D146-9428-3DDD196AD935}" type="slidenum">
              <a:rPr lang="en-GB" smtClean="0"/>
              <a:pPr/>
              <a:t>21</a:t>
            </a:fld>
            <a:endParaRPr lang="en-GB"/>
          </a:p>
        </p:txBody>
      </p:sp>
    </p:spTree>
    <p:extLst>
      <p:ext uri="{BB962C8B-B14F-4D97-AF65-F5344CB8AC3E}">
        <p14:creationId xmlns:p14="http://schemas.microsoft.com/office/powerpoint/2010/main" val="18553930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D847933-502B-D146-9428-3DDD196AD935}" type="slidenum">
              <a:rPr lang="en-GB" smtClean="0"/>
              <a:pPr/>
              <a:t>4</a:t>
            </a:fld>
            <a:endParaRPr lang="en-GB"/>
          </a:p>
        </p:txBody>
      </p:sp>
    </p:spTree>
    <p:extLst>
      <p:ext uri="{BB962C8B-B14F-4D97-AF65-F5344CB8AC3E}">
        <p14:creationId xmlns:p14="http://schemas.microsoft.com/office/powerpoint/2010/main" val="26741188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D847933-502B-D146-9428-3DDD196AD935}" type="slidenum">
              <a:rPr lang="en-GB" smtClean="0"/>
              <a:pPr/>
              <a:t>22</a:t>
            </a:fld>
            <a:endParaRPr lang="en-GB"/>
          </a:p>
        </p:txBody>
      </p:sp>
    </p:spTree>
    <p:extLst>
      <p:ext uri="{BB962C8B-B14F-4D97-AF65-F5344CB8AC3E}">
        <p14:creationId xmlns:p14="http://schemas.microsoft.com/office/powerpoint/2010/main" val="417046961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a:solidFill>
                  <a:schemeClr val="tx1"/>
                </a:solidFill>
                <a:effectLst/>
                <a:latin typeface="Arial" charset="0"/>
                <a:ea typeface="ＭＳ Ｐゴシック" charset="-128"/>
                <a:cs typeface="ＭＳ Ｐゴシック" charset="-128"/>
              </a:rPr>
              <a:t>Damp-proof membranes are typically made of materials such as polyethylene or bitumen, which are impermeable to water. They are installed horizontally in the walls or floors of buildings, usually at ground level or below, to create a barrier that prevents moisture from rising. DPCs are specifically used in walls to prevent rising damp, while DPMs are used in floors to inhibit moisture penetration from the ground.</a:t>
            </a:r>
            <a:endParaRPr lang="en-GB"/>
          </a:p>
        </p:txBody>
      </p:sp>
      <p:sp>
        <p:nvSpPr>
          <p:cNvPr id="4" name="Slide Number Placeholder 3"/>
          <p:cNvSpPr>
            <a:spLocks noGrp="1"/>
          </p:cNvSpPr>
          <p:nvPr>
            <p:ph type="sldNum" sz="quarter" idx="5"/>
          </p:nvPr>
        </p:nvSpPr>
        <p:spPr/>
        <p:txBody>
          <a:bodyPr/>
          <a:lstStyle/>
          <a:p>
            <a:fld id="{1D847933-502B-D146-9428-3DDD196AD935}" type="slidenum">
              <a:rPr lang="en-GB" smtClean="0"/>
              <a:pPr/>
              <a:t>23</a:t>
            </a:fld>
            <a:endParaRPr lang="en-GB"/>
          </a:p>
        </p:txBody>
      </p:sp>
    </p:spTree>
    <p:extLst>
      <p:ext uri="{BB962C8B-B14F-4D97-AF65-F5344CB8AC3E}">
        <p14:creationId xmlns:p14="http://schemas.microsoft.com/office/powerpoint/2010/main" val="314341496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D847933-502B-D146-9428-3DDD196AD935}" type="slidenum">
              <a:rPr lang="en-GB" smtClean="0"/>
              <a:pPr/>
              <a:t>24</a:t>
            </a:fld>
            <a:endParaRPr lang="en-GB"/>
          </a:p>
        </p:txBody>
      </p:sp>
    </p:spTree>
    <p:extLst>
      <p:ext uri="{BB962C8B-B14F-4D97-AF65-F5344CB8AC3E}">
        <p14:creationId xmlns:p14="http://schemas.microsoft.com/office/powerpoint/2010/main" val="25712557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D847933-502B-D146-9428-3DDD196AD935}" type="slidenum">
              <a:rPr lang="en-GB" smtClean="0"/>
              <a:pPr/>
              <a:t>5</a:t>
            </a:fld>
            <a:endParaRPr lang="en-GB"/>
          </a:p>
        </p:txBody>
      </p:sp>
    </p:spTree>
    <p:extLst>
      <p:ext uri="{BB962C8B-B14F-4D97-AF65-F5344CB8AC3E}">
        <p14:creationId xmlns:p14="http://schemas.microsoft.com/office/powerpoint/2010/main" val="12449621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6</a:t>
            </a:fld>
            <a:endParaRPr lang="en-GB"/>
          </a:p>
        </p:txBody>
      </p:sp>
    </p:spTree>
    <p:extLst>
      <p:ext uri="{BB962C8B-B14F-4D97-AF65-F5344CB8AC3E}">
        <p14:creationId xmlns:p14="http://schemas.microsoft.com/office/powerpoint/2010/main" val="17953747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cs typeface="Arial"/>
            </a:endParaRPr>
          </a:p>
        </p:txBody>
      </p:sp>
      <p:sp>
        <p:nvSpPr>
          <p:cNvPr id="4" name="Slide Number Placeholder 3"/>
          <p:cNvSpPr>
            <a:spLocks noGrp="1"/>
          </p:cNvSpPr>
          <p:nvPr>
            <p:ph type="sldNum" sz="quarter" idx="5"/>
          </p:nvPr>
        </p:nvSpPr>
        <p:spPr/>
        <p:txBody>
          <a:bodyPr/>
          <a:lstStyle/>
          <a:p>
            <a:fld id="{1D847933-502B-D146-9428-3DDD196AD935}" type="slidenum">
              <a:rPr lang="en-GB" smtClean="0"/>
              <a:pPr/>
              <a:t>7</a:t>
            </a:fld>
            <a:endParaRPr lang="en-GB"/>
          </a:p>
        </p:txBody>
      </p:sp>
    </p:spTree>
    <p:extLst>
      <p:ext uri="{BB962C8B-B14F-4D97-AF65-F5344CB8AC3E}">
        <p14:creationId xmlns:p14="http://schemas.microsoft.com/office/powerpoint/2010/main" val="32400726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8</a:t>
            </a:fld>
            <a:endParaRPr lang="en-GB"/>
          </a:p>
        </p:txBody>
      </p:sp>
    </p:spTree>
    <p:extLst>
      <p:ext uri="{BB962C8B-B14F-4D97-AF65-F5344CB8AC3E}">
        <p14:creationId xmlns:p14="http://schemas.microsoft.com/office/powerpoint/2010/main" val="28425191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cs typeface="Arial"/>
            </a:endParaRP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9</a:t>
            </a:fld>
            <a:endParaRPr lang="en-GB"/>
          </a:p>
        </p:txBody>
      </p:sp>
    </p:spTree>
    <p:extLst>
      <p:ext uri="{BB962C8B-B14F-4D97-AF65-F5344CB8AC3E}">
        <p14:creationId xmlns:p14="http://schemas.microsoft.com/office/powerpoint/2010/main" val="32613984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D847933-502B-D146-9428-3DDD196AD935}" type="slidenum">
              <a:rPr lang="en-GB" smtClean="0"/>
              <a:pPr/>
              <a:t>10</a:t>
            </a:fld>
            <a:endParaRPr lang="en-GB"/>
          </a:p>
        </p:txBody>
      </p:sp>
    </p:spTree>
    <p:extLst>
      <p:ext uri="{BB962C8B-B14F-4D97-AF65-F5344CB8AC3E}">
        <p14:creationId xmlns:p14="http://schemas.microsoft.com/office/powerpoint/2010/main" val="1499008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D847933-502B-D146-9428-3DDD196AD935}" type="slidenum">
              <a:rPr lang="en-GB" smtClean="0"/>
              <a:pPr/>
              <a:t>11</a:t>
            </a:fld>
            <a:endParaRPr lang="en-GB"/>
          </a:p>
        </p:txBody>
      </p:sp>
    </p:spTree>
    <p:extLst>
      <p:ext uri="{BB962C8B-B14F-4D97-AF65-F5344CB8AC3E}">
        <p14:creationId xmlns:p14="http://schemas.microsoft.com/office/powerpoint/2010/main" val="18039625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a:t>Click to edit Master title style</a:t>
            </a:r>
            <a:endParaRPr lang="en-GB"/>
          </a:p>
        </p:txBody>
      </p:sp>
      <p:sp>
        <p:nvSpPr>
          <p:cNvPr id="5" name="Content Placeholder 4"/>
          <p:cNvSpPr>
            <a:spLocks noGrp="1"/>
          </p:cNvSpPr>
          <p:nvPr>
            <p:ph sz="quarter" idx="10"/>
          </p:nvPr>
        </p:nvSpPr>
        <p:spPr>
          <a:xfrm>
            <a:off x="457200" y="1512000"/>
            <a:ext cx="8229600" cy="42480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2023 City and Guilds of London Institute. All rights reserved. </a:t>
            </a:r>
            <a:endParaRPr lang="en-US" sz="1200" dirty="0">
              <a:latin typeface="Times New Roman" pitchFamily="-105" charset="0"/>
            </a:endParaRPr>
          </a:p>
          <a:p>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a:ea typeface="Arial" pitchFamily="-105" charset="0"/>
                <a:cs typeface="Arial" pitchFamily="-105" charset="0"/>
              </a:rPr>
              <a:t> of 14</a:t>
            </a:r>
          </a:p>
          <a:p>
            <a:br>
              <a:rPr lang="en-US" sz="1100">
                <a:ea typeface="Arial" pitchFamily="-105" charset="0"/>
                <a:cs typeface="Arial" pitchFamily="-105" charset="0"/>
              </a:rPr>
            </a:br>
            <a:endParaRPr lang="en-US" sz="1100">
              <a:ea typeface="Arial" pitchFamily="-105" charset="0"/>
              <a:cs typeface="Arial" pitchFamily="-105" charset="0"/>
            </a:endParaRPr>
          </a:p>
          <a:p>
            <a:br>
              <a:rPr lang="en-US" sz="1100">
                <a:ea typeface="Arial" pitchFamily="-105" charset="0"/>
                <a:cs typeface="Arial" pitchFamily="-105" charset="0"/>
              </a:rPr>
            </a:br>
            <a:endParaRPr lang="en-US" sz="1100">
              <a:ea typeface="Arial" pitchFamily="-105" charset="0"/>
              <a:cs typeface="Arial" pitchFamily="-105" charset="0"/>
            </a:endParaRPr>
          </a:p>
          <a:p>
            <a:endParaRPr lang="en-US" sz="1200">
              <a:latin typeface="Times New Roman" pitchFamily="-105" charset="0"/>
            </a:endParaRPr>
          </a:p>
          <a:p>
            <a:endParaRPr lang="en-US" sz="120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a:t>Click to edit Master title style</a:t>
            </a:r>
            <a:endParaRPr lang="en-US"/>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a:p>
            <a:pPr lvl="4"/>
            <a:endParaRPr lang="en-GB"/>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Progression in </a:t>
            </a:r>
            <a:br>
              <a:rPr lang="en-GB" sz="1400" baseline="0" dirty="0">
                <a:solidFill>
                  <a:schemeClr val="tx1"/>
                </a:solidFill>
              </a:rPr>
            </a:br>
            <a:r>
              <a:rPr lang="en-GB" sz="1400" b="1" baseline="0" dirty="0">
                <a:solidFill>
                  <a:schemeClr val="tx1"/>
                </a:solidFill>
              </a:rPr>
              <a:t>Construction and BSE (Level 2)</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image" Target="../media/image4.jpeg"/></Relationships>
</file>

<file path=ppt/slides/_rels/slide7.xml.rels><?xml version="1.0" encoding="UTF-8" standalone="yes"?>
<Relationships xmlns="http://schemas.openxmlformats.org/package/2006/relationships"><Relationship Id="rId8" Type="http://schemas.openxmlformats.org/officeDocument/2006/relationships/hyperlink" Target="https://commons.wikimedia.org/wiki/File:Inside_Donald_Gordon_Theatre,_Wales_Millennium_Centre.jpg" TargetMode="External"/><Relationship Id="rId3" Type="http://schemas.openxmlformats.org/officeDocument/2006/relationships/image" Target="../media/image6.jpeg"/><Relationship Id="rId7"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hyperlink" Target="https://www.artsprofessional.co.uk/news/equality-diversity-and-social-justice-must-follow-crisis-says-arts-council" TargetMode="External"/><Relationship Id="rId5" Type="http://schemas.openxmlformats.org/officeDocument/2006/relationships/image" Target="../media/image8.jpeg"/><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202: Changing practices over time</a:t>
            </a:r>
          </a:p>
        </p:txBody>
      </p:sp>
      <p:sp>
        <p:nvSpPr>
          <p:cNvPr id="2053" name="Rectangle 15"/>
          <p:cNvSpPr>
            <a:spLocks noGrp="1" noChangeArrowheads="1"/>
          </p:cNvSpPr>
          <p:nvPr>
            <p:ph type="title"/>
          </p:nvPr>
        </p:nvSpPr>
        <p:spPr>
          <a:xfrm>
            <a:off x="457200" y="3140968"/>
            <a:ext cx="8153400" cy="2514600"/>
          </a:xfrm>
        </p:spPr>
        <p:txBody>
          <a:bodyPr anchor="t"/>
          <a:lstStyle/>
          <a:p>
            <a:pPr eaLnBrk="1" hangingPunct="1"/>
            <a:r>
              <a:rPr lang="en-GB" dirty="0">
                <a:ea typeface="ＭＳ Ｐゴシック" pitchFamily="-105" charset="-128"/>
                <a:cs typeface="ＭＳ Ｐゴシック" pitchFamily="-105" charset="-128"/>
              </a:rPr>
              <a:t>PowerPoint 2: 20th</a:t>
            </a:r>
            <a:r>
              <a:rPr lang="en-GB" baseline="30000" dirty="0">
                <a:ea typeface="ＭＳ Ｐゴシック" pitchFamily="-105" charset="-128"/>
                <a:cs typeface="ＭＳ Ｐゴシック" pitchFamily="-105" charset="-128"/>
              </a:rPr>
              <a:t>  </a:t>
            </a:r>
            <a:r>
              <a:rPr lang="en-GB" dirty="0">
                <a:ea typeface="ＭＳ Ｐゴシック" pitchFamily="-105" charset="-128"/>
                <a:cs typeface="ＭＳ Ｐゴシック" pitchFamily="-105" charset="-128"/>
              </a:rPr>
              <a:t>century evolution of construction practices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21A91A-34E6-4019-9459-6C4EEE00FD49}"/>
              </a:ext>
            </a:extLst>
          </p:cNvPr>
          <p:cNvSpPr>
            <a:spLocks noGrp="1"/>
          </p:cNvSpPr>
          <p:nvPr>
            <p:ph type="title"/>
          </p:nvPr>
        </p:nvSpPr>
        <p:spPr/>
        <p:txBody>
          <a:bodyPr/>
          <a:lstStyle/>
          <a:p>
            <a:r>
              <a:rPr lang="en-GB" dirty="0"/>
              <a:t>Material choice and building prestige</a:t>
            </a:r>
          </a:p>
        </p:txBody>
      </p:sp>
      <p:sp>
        <p:nvSpPr>
          <p:cNvPr id="3" name="Content Placeholder 2">
            <a:extLst>
              <a:ext uri="{FF2B5EF4-FFF2-40B4-BE49-F238E27FC236}">
                <a16:creationId xmlns:a16="http://schemas.microsoft.com/office/drawing/2014/main" id="{F9A730F3-AC21-412B-B1B3-4D0F74AEAFCD}"/>
              </a:ext>
            </a:extLst>
          </p:cNvPr>
          <p:cNvSpPr>
            <a:spLocks noGrp="1"/>
          </p:cNvSpPr>
          <p:nvPr>
            <p:ph sz="quarter" idx="10"/>
          </p:nvPr>
        </p:nvSpPr>
        <p:spPr>
          <a:xfrm>
            <a:off x="457200" y="1537880"/>
            <a:ext cx="8229600" cy="4248000"/>
          </a:xfrm>
        </p:spPr>
        <p:txBody>
          <a:bodyPr/>
          <a:lstStyle/>
          <a:p>
            <a:pPr lvl="1" algn="just">
              <a:lnSpc>
                <a:spcPct val="150000"/>
              </a:lnSpc>
            </a:pPr>
            <a:r>
              <a:rPr lang="en-GB" dirty="0"/>
              <a:t>Elaborate stained glass windows, high-quality stone, intricate timber detailing and well-crafted brickwork were all indicators of wealth, craftsmanship and architectural significance. </a:t>
            </a:r>
          </a:p>
          <a:p>
            <a:pPr lvl="1" algn="just">
              <a:lnSpc>
                <a:spcPct val="150000"/>
              </a:lnSpc>
            </a:pPr>
            <a:r>
              <a:rPr lang="en-GB" dirty="0"/>
              <a:t>These materials not only provided structural integrity but also conveyed a sense of prestige, durability and aesthetic appeal, contributing to the overall status and perception of the building.</a:t>
            </a:r>
          </a:p>
          <a:p>
            <a:endParaRPr lang="en-GB" dirty="0"/>
          </a:p>
        </p:txBody>
      </p:sp>
    </p:spTree>
    <p:extLst>
      <p:ext uri="{BB962C8B-B14F-4D97-AF65-F5344CB8AC3E}">
        <p14:creationId xmlns:p14="http://schemas.microsoft.com/office/powerpoint/2010/main" val="666740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853287-C5AD-4679-A6EB-C5304086DBC8}"/>
              </a:ext>
            </a:extLst>
          </p:cNvPr>
          <p:cNvSpPr>
            <a:spLocks noGrp="1"/>
          </p:cNvSpPr>
          <p:nvPr>
            <p:ph type="title"/>
          </p:nvPr>
        </p:nvSpPr>
        <p:spPr/>
        <p:txBody>
          <a:bodyPr/>
          <a:lstStyle/>
          <a:p>
            <a:r>
              <a:rPr lang="en-GB" dirty="0"/>
              <a:t>Material innovations in construction </a:t>
            </a:r>
          </a:p>
        </p:txBody>
      </p:sp>
      <p:sp>
        <p:nvSpPr>
          <p:cNvPr id="3" name="Content Placeholder 2">
            <a:extLst>
              <a:ext uri="{FF2B5EF4-FFF2-40B4-BE49-F238E27FC236}">
                <a16:creationId xmlns:a16="http://schemas.microsoft.com/office/drawing/2014/main" id="{593C5193-7869-4378-A643-BA2E78A0541B}"/>
              </a:ext>
            </a:extLst>
          </p:cNvPr>
          <p:cNvSpPr>
            <a:spLocks noGrp="1"/>
          </p:cNvSpPr>
          <p:nvPr>
            <p:ph sz="quarter" idx="10"/>
          </p:nvPr>
        </p:nvSpPr>
        <p:spPr>
          <a:xfrm>
            <a:off x="395536" y="1557264"/>
            <a:ext cx="8229600" cy="4248000"/>
          </a:xfrm>
        </p:spPr>
        <p:txBody>
          <a:bodyPr/>
          <a:lstStyle/>
          <a:p>
            <a:pPr lvl="1" algn="just"/>
            <a:r>
              <a:rPr lang="en-GB" dirty="0"/>
              <a:t>Materials such as cement, glass and steel have played significant roles in the construction industry in the UK since 1919. </a:t>
            </a:r>
          </a:p>
          <a:p>
            <a:pPr lvl="1" algn="just"/>
            <a:r>
              <a:rPr lang="en-GB" dirty="0"/>
              <a:t>These materials have revolutionised construction methods, enabling faster, more cost-effective and durable building processes.</a:t>
            </a:r>
          </a:p>
          <a:p>
            <a:pPr lvl="1" algn="just"/>
            <a:r>
              <a:rPr lang="en-GB" dirty="0"/>
              <a:t>Collectively, these material innovations (cement, glass and steel) have had a transformative impact on the scale, speed, cost-effectiveness, and durability of construction in the UK since 1919. </a:t>
            </a:r>
          </a:p>
          <a:p>
            <a:pPr lvl="1" algn="just"/>
            <a:r>
              <a:rPr lang="en-GB" dirty="0"/>
              <a:t>Their innovations have enabled the construction of larger, faster and more cost-effective buildings, while ensuring durability and sustainability. </a:t>
            </a:r>
          </a:p>
          <a:p>
            <a:pPr lvl="1" algn="just"/>
            <a:r>
              <a:rPr lang="en-GB" dirty="0"/>
              <a:t>These materials have not only transformed construction practices but have also contributed to the architectural landscape of the country.</a:t>
            </a:r>
          </a:p>
        </p:txBody>
      </p:sp>
    </p:spTree>
    <p:extLst>
      <p:ext uri="{BB962C8B-B14F-4D97-AF65-F5344CB8AC3E}">
        <p14:creationId xmlns:p14="http://schemas.microsoft.com/office/powerpoint/2010/main" val="1758235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C6955A-1009-449F-A8CC-F27FC22FF1C7}"/>
              </a:ext>
            </a:extLst>
          </p:cNvPr>
          <p:cNvSpPr>
            <a:spLocks noGrp="1"/>
          </p:cNvSpPr>
          <p:nvPr>
            <p:ph type="title"/>
          </p:nvPr>
        </p:nvSpPr>
        <p:spPr/>
        <p:txBody>
          <a:bodyPr/>
          <a:lstStyle/>
          <a:p>
            <a:r>
              <a:rPr lang="en-GB" dirty="0"/>
              <a:t>Material innovations in construction </a:t>
            </a:r>
          </a:p>
        </p:txBody>
      </p:sp>
      <p:sp>
        <p:nvSpPr>
          <p:cNvPr id="3" name="Content Placeholder 2">
            <a:extLst>
              <a:ext uri="{FF2B5EF4-FFF2-40B4-BE49-F238E27FC236}">
                <a16:creationId xmlns:a16="http://schemas.microsoft.com/office/drawing/2014/main" id="{6257B79A-C0E1-47E9-A877-6E0782533750}"/>
              </a:ext>
            </a:extLst>
          </p:cNvPr>
          <p:cNvSpPr>
            <a:spLocks noGrp="1"/>
          </p:cNvSpPr>
          <p:nvPr>
            <p:ph sz="quarter" idx="10"/>
          </p:nvPr>
        </p:nvSpPr>
        <p:spPr/>
        <p:txBody>
          <a:bodyPr/>
          <a:lstStyle/>
          <a:p>
            <a:r>
              <a:rPr lang="en-GB" b="1" dirty="0"/>
              <a:t>Scale of construction: </a:t>
            </a:r>
            <a:r>
              <a:rPr lang="en-GB" dirty="0"/>
              <a:t>The availability and advancements in these materials have facilitated the construction of larger and taller structures. The combination of steel frameworks, reinforced concrete and glass facades has enabled the creation of monumental projects that were previously unimaginable.</a:t>
            </a:r>
          </a:p>
          <a:p>
            <a:r>
              <a:rPr lang="en-GB" b="1" dirty="0"/>
              <a:t>Speed of construction: </a:t>
            </a:r>
            <a:r>
              <a:rPr lang="en-GB" dirty="0"/>
              <a:t>The use of cement, steel and glass has significantly accelerated the construction process. Prefabricated steel components, reinforced concrete and modular glass panels can be manufactured off-site, reducing on-site construction time. This has allowed for faster project completion, meeting the growing demands for housing, commercial buildings and infrastructure.</a:t>
            </a:r>
          </a:p>
          <a:p>
            <a:endParaRPr lang="en-GB" dirty="0"/>
          </a:p>
        </p:txBody>
      </p:sp>
    </p:spTree>
    <p:extLst>
      <p:ext uri="{BB962C8B-B14F-4D97-AF65-F5344CB8AC3E}">
        <p14:creationId xmlns:p14="http://schemas.microsoft.com/office/powerpoint/2010/main" val="10919879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444912-F5A2-47A2-882A-72776FD2964D}"/>
              </a:ext>
            </a:extLst>
          </p:cNvPr>
          <p:cNvSpPr>
            <a:spLocks noGrp="1"/>
          </p:cNvSpPr>
          <p:nvPr>
            <p:ph type="title"/>
          </p:nvPr>
        </p:nvSpPr>
        <p:spPr/>
        <p:txBody>
          <a:bodyPr/>
          <a:lstStyle/>
          <a:p>
            <a:r>
              <a:rPr lang="en-GB" dirty="0">
                <a:ea typeface="ＭＳ Ｐゴシック"/>
                <a:cs typeface="Arial"/>
              </a:rPr>
              <a:t>Material innovations in construction </a:t>
            </a:r>
            <a:endParaRPr lang="en-GB" b="0" dirty="0">
              <a:ea typeface="ＭＳ Ｐゴシック"/>
              <a:cs typeface="Arial"/>
            </a:endParaRPr>
          </a:p>
          <a:p>
            <a:endParaRPr lang="en-GB" dirty="0"/>
          </a:p>
        </p:txBody>
      </p:sp>
      <p:sp>
        <p:nvSpPr>
          <p:cNvPr id="3" name="Content Placeholder 2">
            <a:extLst>
              <a:ext uri="{FF2B5EF4-FFF2-40B4-BE49-F238E27FC236}">
                <a16:creationId xmlns:a16="http://schemas.microsoft.com/office/drawing/2014/main" id="{A46D45FF-4C8C-40B8-AE9F-B36AAB9A4F79}"/>
              </a:ext>
            </a:extLst>
          </p:cNvPr>
          <p:cNvSpPr>
            <a:spLocks noGrp="1"/>
          </p:cNvSpPr>
          <p:nvPr>
            <p:ph sz="quarter" idx="10"/>
          </p:nvPr>
        </p:nvSpPr>
        <p:spPr/>
        <p:txBody>
          <a:bodyPr/>
          <a:lstStyle/>
          <a:p>
            <a:r>
              <a:rPr lang="en-GB" b="1" dirty="0">
                <a:ea typeface="ＭＳ Ｐゴシック"/>
              </a:rPr>
              <a:t>Cost-effectiveness</a:t>
            </a:r>
            <a:r>
              <a:rPr lang="en-GB" dirty="0">
                <a:ea typeface="ＭＳ Ｐゴシック"/>
              </a:rPr>
              <a:t>: These materials have contributed to cost-effective construction practices in multiple ways. Cement, as a widely available, affordable material, keeps  construction costs relatively low. Steel's strength and versatility reduces the need for additional structural elements. Additionally, the speed of construction facilitated by these materials has reduced labour costs and minimised project delays.</a:t>
            </a:r>
          </a:p>
          <a:p>
            <a:r>
              <a:rPr lang="en-GB" b="1" dirty="0">
                <a:ea typeface="ＭＳ Ｐゴシック"/>
              </a:rPr>
              <a:t>Durability</a:t>
            </a:r>
            <a:r>
              <a:rPr lang="en-GB" dirty="0">
                <a:ea typeface="ＭＳ Ｐゴシック"/>
              </a:rPr>
              <a:t>: The combination of cement, steel and glass has enhanced the durability and longevity of structures. Reinforced concrete, with its resistance to weathering and corrosion, ensures long-term structural integrity. Steel's high strength and resilience make buildings capable of withstanding heavy loads and external forces. Glass, when properly engineered, can provide excellent thermal insulation, acoustic performance and resistance to breakage.</a:t>
            </a:r>
          </a:p>
          <a:p>
            <a:endParaRPr lang="en-GB" dirty="0"/>
          </a:p>
        </p:txBody>
      </p:sp>
    </p:spTree>
    <p:extLst>
      <p:ext uri="{BB962C8B-B14F-4D97-AF65-F5344CB8AC3E}">
        <p14:creationId xmlns:p14="http://schemas.microsoft.com/office/powerpoint/2010/main" val="26965395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B50168-4017-4418-9A45-A1BAEAD5D032}"/>
              </a:ext>
            </a:extLst>
          </p:cNvPr>
          <p:cNvSpPr>
            <a:spLocks noGrp="1"/>
          </p:cNvSpPr>
          <p:nvPr>
            <p:ph type="title"/>
          </p:nvPr>
        </p:nvSpPr>
        <p:spPr/>
        <p:txBody>
          <a:bodyPr/>
          <a:lstStyle/>
          <a:p>
            <a:r>
              <a:rPr lang="en-GB" dirty="0">
                <a:ea typeface="ＭＳ Ｐゴシック"/>
                <a:cs typeface="Arial"/>
              </a:rPr>
              <a:t>Material innovations in construction </a:t>
            </a:r>
            <a:endParaRPr lang="en-GB" b="0" dirty="0">
              <a:ea typeface="ＭＳ Ｐゴシック"/>
              <a:cs typeface="Arial"/>
            </a:endParaRPr>
          </a:p>
          <a:p>
            <a:endParaRPr lang="en-GB" dirty="0"/>
          </a:p>
        </p:txBody>
      </p:sp>
      <p:sp>
        <p:nvSpPr>
          <p:cNvPr id="3" name="Content Placeholder 2">
            <a:extLst>
              <a:ext uri="{FF2B5EF4-FFF2-40B4-BE49-F238E27FC236}">
                <a16:creationId xmlns:a16="http://schemas.microsoft.com/office/drawing/2014/main" id="{BC46B32A-8231-42EF-AB94-75678C4ED83D}"/>
              </a:ext>
            </a:extLst>
          </p:cNvPr>
          <p:cNvSpPr>
            <a:spLocks noGrp="1"/>
          </p:cNvSpPr>
          <p:nvPr>
            <p:ph sz="quarter" idx="10"/>
          </p:nvPr>
        </p:nvSpPr>
        <p:spPr/>
        <p:txBody>
          <a:bodyPr/>
          <a:lstStyle/>
          <a:p>
            <a:r>
              <a:rPr lang="en-GB" b="1" dirty="0"/>
              <a:t>Sustainability</a:t>
            </a:r>
            <a:r>
              <a:rPr lang="en-GB" dirty="0"/>
              <a:t>: Material innovations have also contributed to the sustainability of construction in the UK. Cement manufacturers have focused on reducing carbon emissions and developing eco-friendly alternatives. Energy efficient glass has improved the thermal performance of buildings, reducing energy consumption. Steel is a highly recyclable material, allowing for the reuse of steel components in future construction projects.</a:t>
            </a:r>
          </a:p>
          <a:p>
            <a:r>
              <a:rPr lang="en-GB" b="1" dirty="0"/>
              <a:t>Architectural possibilities: </a:t>
            </a:r>
            <a:r>
              <a:rPr lang="en-GB" dirty="0"/>
              <a:t>The advancements in these materials have expanded the range of architectural possibilities. Architects and engineers can now design buildings with large glass facades, open spaces and intricate structures, blending aesthetics with functionality. This has led to the creation of iconic landmarks that define the UK's modern skyline.</a:t>
            </a:r>
          </a:p>
        </p:txBody>
      </p:sp>
    </p:spTree>
    <p:extLst>
      <p:ext uri="{BB962C8B-B14F-4D97-AF65-F5344CB8AC3E}">
        <p14:creationId xmlns:p14="http://schemas.microsoft.com/office/powerpoint/2010/main" val="34418913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FFF639-EA3A-4039-9756-658DB5109E4C}"/>
              </a:ext>
            </a:extLst>
          </p:cNvPr>
          <p:cNvSpPr>
            <a:spLocks noGrp="1"/>
          </p:cNvSpPr>
          <p:nvPr>
            <p:ph type="title"/>
          </p:nvPr>
        </p:nvSpPr>
        <p:spPr>
          <a:xfrm>
            <a:off x="457200" y="958180"/>
            <a:ext cx="8229600" cy="382588"/>
          </a:xfrm>
        </p:spPr>
        <p:txBody>
          <a:bodyPr/>
          <a:lstStyle/>
          <a:p>
            <a:r>
              <a:rPr lang="en-GB" dirty="0"/>
              <a:t>Material properties: concrete slabs</a:t>
            </a:r>
          </a:p>
        </p:txBody>
      </p:sp>
      <p:sp>
        <p:nvSpPr>
          <p:cNvPr id="3" name="Content Placeholder 2">
            <a:extLst>
              <a:ext uri="{FF2B5EF4-FFF2-40B4-BE49-F238E27FC236}">
                <a16:creationId xmlns:a16="http://schemas.microsoft.com/office/drawing/2014/main" id="{FDBAC11B-A8D8-4678-84A0-B09C46F806B2}"/>
              </a:ext>
            </a:extLst>
          </p:cNvPr>
          <p:cNvSpPr>
            <a:spLocks noGrp="1"/>
          </p:cNvSpPr>
          <p:nvPr>
            <p:ph sz="quarter" idx="10"/>
          </p:nvPr>
        </p:nvSpPr>
        <p:spPr>
          <a:xfrm>
            <a:off x="323528" y="1484784"/>
            <a:ext cx="8568952" cy="4248472"/>
          </a:xfrm>
        </p:spPr>
        <p:txBody>
          <a:bodyPr/>
          <a:lstStyle/>
          <a:p>
            <a:pPr lvl="1" algn="just"/>
            <a:r>
              <a:rPr lang="en-GB" dirty="0"/>
              <a:t>Concrete slabs are commonly used in construction for their strength, durability, versatility and cost-effectiveness, as they can withstand environmental factors and can be customised into various shapes. </a:t>
            </a:r>
          </a:p>
          <a:p>
            <a:pPr lvl="1" algn="just"/>
            <a:r>
              <a:rPr lang="en-GB" dirty="0"/>
              <a:t>Concrete slabs are affordable, require minimal maintenance and provide thermal and sound insulation. Concrete has high thermal mass, meaning it can absorb, store and release heat slowly. </a:t>
            </a:r>
          </a:p>
          <a:p>
            <a:pPr lvl="1" algn="just"/>
            <a:r>
              <a:rPr lang="en-GB" dirty="0"/>
              <a:t>Concrete is a cost-effective material, with readily available components like cement, aggregates and water.</a:t>
            </a:r>
          </a:p>
          <a:p>
            <a:pPr lvl="1" algn="just"/>
            <a:r>
              <a:rPr lang="en-GB" dirty="0"/>
              <a:t>They are fire-resistant, providing a crucial safety feature in buildings by limiting the spread of fire and maintaining structural integrity.</a:t>
            </a:r>
          </a:p>
          <a:p>
            <a:pPr lvl="1" algn="just"/>
            <a:r>
              <a:rPr lang="en-GB" dirty="0"/>
              <a:t>Concrete slabs can be efficiently and quickly constructed, particularly when using precast or pre-stressed concrete methods.</a:t>
            </a:r>
          </a:p>
        </p:txBody>
      </p:sp>
    </p:spTree>
    <p:extLst>
      <p:ext uri="{BB962C8B-B14F-4D97-AF65-F5344CB8AC3E}">
        <p14:creationId xmlns:p14="http://schemas.microsoft.com/office/powerpoint/2010/main" val="8991527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908D35-E86E-4886-9637-E0AB23C2DB92}"/>
              </a:ext>
            </a:extLst>
          </p:cNvPr>
          <p:cNvSpPr>
            <a:spLocks noGrp="1"/>
          </p:cNvSpPr>
          <p:nvPr>
            <p:ph type="title"/>
          </p:nvPr>
        </p:nvSpPr>
        <p:spPr/>
        <p:txBody>
          <a:bodyPr/>
          <a:lstStyle/>
          <a:p>
            <a:r>
              <a:rPr lang="en-GB" dirty="0"/>
              <a:t>Material properties: brick and block</a:t>
            </a:r>
          </a:p>
        </p:txBody>
      </p:sp>
      <p:sp>
        <p:nvSpPr>
          <p:cNvPr id="3" name="Content Placeholder 2">
            <a:extLst>
              <a:ext uri="{FF2B5EF4-FFF2-40B4-BE49-F238E27FC236}">
                <a16:creationId xmlns:a16="http://schemas.microsoft.com/office/drawing/2014/main" id="{01D08ADA-E383-4FD6-A8AC-F3E5449E134E}"/>
              </a:ext>
            </a:extLst>
          </p:cNvPr>
          <p:cNvSpPr>
            <a:spLocks noGrp="1"/>
          </p:cNvSpPr>
          <p:nvPr>
            <p:ph sz="quarter" idx="10"/>
          </p:nvPr>
        </p:nvSpPr>
        <p:spPr/>
        <p:txBody>
          <a:bodyPr/>
          <a:lstStyle/>
          <a:p>
            <a:pPr lvl="1"/>
            <a:r>
              <a:rPr lang="en-GB" dirty="0"/>
              <a:t>Bricks are highly durable and can withstand various weather conditions, including moisture, heat and cold. </a:t>
            </a:r>
          </a:p>
          <a:p>
            <a:pPr lvl="1"/>
            <a:r>
              <a:rPr lang="en-GB" dirty="0"/>
              <a:t>Both are commonly used in construction as they have high compressive strength, making them suitable for load-bearing and non-load-bearing walls.</a:t>
            </a:r>
          </a:p>
          <a:p>
            <a:pPr lvl="1"/>
            <a:r>
              <a:rPr lang="en-GB" dirty="0"/>
              <a:t>Bricks are durable, strong and offer thermal and sound insulation. </a:t>
            </a:r>
          </a:p>
          <a:p>
            <a:pPr lvl="1"/>
            <a:r>
              <a:rPr lang="en-GB" dirty="0"/>
              <a:t>They are fire-resistant and suitable for load-bearing structures. Blocks are versatile, strong and allow for quick construction. </a:t>
            </a:r>
          </a:p>
          <a:p>
            <a:pPr lvl="1"/>
            <a:r>
              <a:rPr lang="en-GB" dirty="0"/>
              <a:t>Some blocks offer improved thermal and sound insulation and bricks have inherent thermal insulation properties, helping to regulate indoor temperatures. </a:t>
            </a:r>
          </a:p>
          <a:p>
            <a:pPr lvl="1"/>
            <a:endParaRPr lang="en-GB" dirty="0"/>
          </a:p>
        </p:txBody>
      </p:sp>
    </p:spTree>
    <p:extLst>
      <p:ext uri="{BB962C8B-B14F-4D97-AF65-F5344CB8AC3E}">
        <p14:creationId xmlns:p14="http://schemas.microsoft.com/office/powerpoint/2010/main" val="33325523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4993BA-1D10-43BE-8428-120F1F8E8D2D}"/>
              </a:ext>
            </a:extLst>
          </p:cNvPr>
          <p:cNvSpPr>
            <a:spLocks noGrp="1"/>
          </p:cNvSpPr>
          <p:nvPr>
            <p:ph type="title"/>
          </p:nvPr>
        </p:nvSpPr>
        <p:spPr/>
        <p:txBody>
          <a:bodyPr/>
          <a:lstStyle/>
          <a:p>
            <a:r>
              <a:rPr lang="en-GB" dirty="0"/>
              <a:t>Material properties: steel</a:t>
            </a:r>
          </a:p>
        </p:txBody>
      </p:sp>
      <p:sp>
        <p:nvSpPr>
          <p:cNvPr id="3" name="Content Placeholder 2">
            <a:extLst>
              <a:ext uri="{FF2B5EF4-FFF2-40B4-BE49-F238E27FC236}">
                <a16:creationId xmlns:a16="http://schemas.microsoft.com/office/drawing/2014/main" id="{0880B727-AFAF-4A3B-9F19-507D7FC51348}"/>
              </a:ext>
            </a:extLst>
          </p:cNvPr>
          <p:cNvSpPr>
            <a:spLocks noGrp="1"/>
          </p:cNvSpPr>
          <p:nvPr>
            <p:ph sz="quarter" idx="10"/>
          </p:nvPr>
        </p:nvSpPr>
        <p:spPr/>
        <p:txBody>
          <a:bodyPr/>
          <a:lstStyle/>
          <a:p>
            <a:pPr lvl="1" algn="just"/>
            <a:r>
              <a:rPr lang="en-GB" dirty="0"/>
              <a:t>Steel is a highly versatile and durable material used in construction. It provides exceptional strength, making it suitable for structural applications and heavy loads. Steel can be shaped, fabricated and customised to fit a variety of needs and design requirements.</a:t>
            </a:r>
          </a:p>
          <a:p>
            <a:pPr lvl="1" algn="just"/>
            <a:r>
              <a:rPr lang="en-GB" dirty="0"/>
              <a:t>Steel is resistant to corrosion, impacts and extreme weather conditions. It is fire-resistant and contributes to sustainable construction practices as a recyclable material. </a:t>
            </a:r>
          </a:p>
          <a:p>
            <a:pPr lvl="1" algn="just"/>
            <a:r>
              <a:rPr lang="en-GB" dirty="0"/>
              <a:t>It allows for efficient construction with prefabricated components, manufactured off-site and assembled on-site, allowing for faster construction and reducing project timelines.</a:t>
            </a:r>
          </a:p>
          <a:p>
            <a:pPr lvl="1" algn="just"/>
            <a:r>
              <a:rPr lang="en-GB" dirty="0"/>
              <a:t>Its longevity and low maintenance requirements make it a cost-effective choice. </a:t>
            </a:r>
          </a:p>
        </p:txBody>
      </p:sp>
    </p:spTree>
    <p:extLst>
      <p:ext uri="{BB962C8B-B14F-4D97-AF65-F5344CB8AC3E}">
        <p14:creationId xmlns:p14="http://schemas.microsoft.com/office/powerpoint/2010/main" val="8809992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0A551D-9909-4EF0-85F0-DDD55BF97ABB}"/>
              </a:ext>
            </a:extLst>
          </p:cNvPr>
          <p:cNvSpPr>
            <a:spLocks noGrp="1"/>
          </p:cNvSpPr>
          <p:nvPr>
            <p:ph type="title"/>
          </p:nvPr>
        </p:nvSpPr>
        <p:spPr/>
        <p:txBody>
          <a:bodyPr/>
          <a:lstStyle/>
          <a:p>
            <a:r>
              <a:rPr lang="en-GB" dirty="0"/>
              <a:t>Material properties: glass</a:t>
            </a:r>
            <a:br>
              <a:rPr lang="en-GB" dirty="0"/>
            </a:br>
            <a:endParaRPr lang="en-GB" dirty="0"/>
          </a:p>
        </p:txBody>
      </p:sp>
      <p:sp>
        <p:nvSpPr>
          <p:cNvPr id="3" name="Content Placeholder 2">
            <a:extLst>
              <a:ext uri="{FF2B5EF4-FFF2-40B4-BE49-F238E27FC236}">
                <a16:creationId xmlns:a16="http://schemas.microsoft.com/office/drawing/2014/main" id="{036586B7-8A88-4D70-8DAB-44170C36F392}"/>
              </a:ext>
            </a:extLst>
          </p:cNvPr>
          <p:cNvSpPr>
            <a:spLocks noGrp="1"/>
          </p:cNvSpPr>
          <p:nvPr>
            <p:ph sz="quarter" idx="10"/>
          </p:nvPr>
        </p:nvSpPr>
        <p:spPr/>
        <p:txBody>
          <a:bodyPr/>
          <a:lstStyle/>
          <a:p>
            <a:pPr lvl="1"/>
            <a:r>
              <a:rPr lang="en-GB" dirty="0"/>
              <a:t>Glass is a versatile material used in construction.</a:t>
            </a:r>
          </a:p>
          <a:p>
            <a:pPr lvl="1"/>
            <a:r>
              <a:rPr lang="en-GB" dirty="0"/>
              <a:t>It offers transparency, allowing for natural light and creating a visually appealing environment. </a:t>
            </a:r>
          </a:p>
          <a:p>
            <a:pPr lvl="1"/>
            <a:r>
              <a:rPr lang="en-GB" dirty="0"/>
              <a:t>Glass offers a sleek and modern appearance, contributing to the visual appeal and architectural aesthetics of buildings.</a:t>
            </a:r>
          </a:p>
          <a:p>
            <a:pPr lvl="1"/>
            <a:r>
              <a:rPr lang="en-GB" dirty="0"/>
              <a:t>It can be shaped, formed and combined with other materials to create various architectural designs and structures.</a:t>
            </a:r>
          </a:p>
          <a:p>
            <a:pPr lvl="1"/>
            <a:r>
              <a:rPr lang="en-GB" dirty="0"/>
              <a:t>Glass provides thermal efficiency, sound insulation and safety features such as shatter resistance. Its versatility allows for various architectural designs. </a:t>
            </a:r>
          </a:p>
        </p:txBody>
      </p:sp>
    </p:spTree>
    <p:extLst>
      <p:ext uri="{BB962C8B-B14F-4D97-AF65-F5344CB8AC3E}">
        <p14:creationId xmlns:p14="http://schemas.microsoft.com/office/powerpoint/2010/main" val="1200804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4130DA-96B4-4AA6-9331-7B455BC20BAF}"/>
              </a:ext>
            </a:extLst>
          </p:cNvPr>
          <p:cNvSpPr>
            <a:spLocks noGrp="1"/>
          </p:cNvSpPr>
          <p:nvPr>
            <p:ph type="title"/>
          </p:nvPr>
        </p:nvSpPr>
        <p:spPr>
          <a:xfrm>
            <a:off x="457200" y="980728"/>
            <a:ext cx="8229600" cy="382588"/>
          </a:xfrm>
        </p:spPr>
        <p:txBody>
          <a:bodyPr/>
          <a:lstStyle/>
          <a:p>
            <a:r>
              <a:rPr lang="en-GB" dirty="0"/>
              <a:t>Material properties: plastics</a:t>
            </a:r>
          </a:p>
        </p:txBody>
      </p:sp>
      <p:sp>
        <p:nvSpPr>
          <p:cNvPr id="3" name="Content Placeholder 2">
            <a:extLst>
              <a:ext uri="{FF2B5EF4-FFF2-40B4-BE49-F238E27FC236}">
                <a16:creationId xmlns:a16="http://schemas.microsoft.com/office/drawing/2014/main" id="{910E7C5E-E9E2-4EC9-995E-F525048827D5}"/>
              </a:ext>
            </a:extLst>
          </p:cNvPr>
          <p:cNvSpPr>
            <a:spLocks noGrp="1"/>
          </p:cNvSpPr>
          <p:nvPr>
            <p:ph sz="quarter" idx="10"/>
          </p:nvPr>
        </p:nvSpPr>
        <p:spPr>
          <a:xfrm>
            <a:off x="457200" y="1412776"/>
            <a:ext cx="8229600" cy="4248000"/>
          </a:xfrm>
        </p:spPr>
        <p:txBody>
          <a:bodyPr/>
          <a:lstStyle/>
          <a:p>
            <a:pPr marL="342900" indent="-342900" algn="just">
              <a:buFont typeface="Arial" panose="020B0604020202020204" pitchFamily="34" charset="0"/>
              <a:buChar char="•"/>
            </a:pPr>
            <a:r>
              <a:rPr lang="en-GB" dirty="0"/>
              <a:t>Plastic is a versatile, lightweight and durable material used in construction. It offers cost-effectiveness, insulation properties and requires minimal maintenance.</a:t>
            </a:r>
          </a:p>
          <a:p>
            <a:pPr marL="342900" indent="-342900" algn="just">
              <a:buFont typeface="Arial" panose="020B0604020202020204" pitchFamily="34" charset="0"/>
              <a:buChar char="•"/>
            </a:pPr>
            <a:r>
              <a:rPr lang="en-GB" dirty="0"/>
              <a:t>It is highly versatile and can be moulded into various shapes, sizes and forms, allowing for diverse construction applications. It can be engineered to be durable and resistant to environmental factors such as moisture, chemicals and UV radiation.</a:t>
            </a:r>
          </a:p>
          <a:p>
            <a:pPr marL="342900" indent="-342900" algn="just">
              <a:buFont typeface="Arial" panose="020B0604020202020204" pitchFamily="34" charset="0"/>
              <a:buChar char="•"/>
            </a:pPr>
            <a:r>
              <a:rPr lang="en-GB" dirty="0"/>
              <a:t>It is lightweight compared to many other construction materials, making it easier to handle and transport.</a:t>
            </a:r>
          </a:p>
          <a:p>
            <a:pPr marL="342900" indent="-342900" algn="just">
              <a:buFont typeface="Arial" panose="020B0604020202020204" pitchFamily="34" charset="0"/>
              <a:buChar char="•"/>
            </a:pPr>
            <a:r>
              <a:rPr lang="en-GB" dirty="0"/>
              <a:t>Some plastic materials offer good thermal and acoustic insulation properties, improving energy efficiency and soundproofing in buildings.</a:t>
            </a:r>
          </a:p>
          <a:p>
            <a:endParaRPr lang="en-GB" dirty="0"/>
          </a:p>
        </p:txBody>
      </p:sp>
    </p:spTree>
    <p:extLst>
      <p:ext uri="{BB962C8B-B14F-4D97-AF65-F5344CB8AC3E}">
        <p14:creationId xmlns:p14="http://schemas.microsoft.com/office/powerpoint/2010/main" val="8172017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08000"/>
            <a:ext cx="8363272" cy="382588"/>
          </a:xfrm>
        </p:spPr>
        <p:txBody>
          <a:bodyPr/>
          <a:lstStyle/>
          <a:p>
            <a:r>
              <a:rPr lang="en-US" dirty="0"/>
              <a:t>Aim: To explore materials used in post-1919 construction </a:t>
            </a:r>
          </a:p>
        </p:txBody>
      </p:sp>
      <p:sp>
        <p:nvSpPr>
          <p:cNvPr id="3" name="Content Placeholder 2"/>
          <p:cNvSpPr>
            <a:spLocks noGrp="1"/>
          </p:cNvSpPr>
          <p:nvPr>
            <p:ph sz="quarter" idx="10"/>
          </p:nvPr>
        </p:nvSpPr>
        <p:spPr>
          <a:xfrm>
            <a:off x="457200" y="1501302"/>
            <a:ext cx="8229600" cy="4248000"/>
          </a:xfrm>
        </p:spPr>
        <p:txBody>
          <a:bodyPr/>
          <a:lstStyle/>
          <a:p>
            <a:r>
              <a:rPr lang="en-US" b="1" dirty="0">
                <a:ea typeface="ＭＳ Ｐゴシック" pitchFamily="-105" charset="-128"/>
                <a:cs typeface="ＭＳ Ｐゴシック" pitchFamily="-105" charset="-128"/>
              </a:rPr>
              <a:t>Objectives</a:t>
            </a:r>
          </a:p>
          <a:p>
            <a:pPr lvl="1"/>
            <a:r>
              <a:rPr lang="en-US" dirty="0"/>
              <a:t>Differentiate between locally sourced and imported materials. </a:t>
            </a:r>
          </a:p>
          <a:p>
            <a:pPr lvl="1"/>
            <a:r>
              <a:rPr lang="en-US" dirty="0"/>
              <a:t>Examine the impact of transport on material choices. </a:t>
            </a:r>
          </a:p>
          <a:p>
            <a:pPr lvl="1"/>
            <a:r>
              <a:rPr lang="en-US" dirty="0"/>
              <a:t>Assess the choice of materials in relations to building importance. </a:t>
            </a:r>
          </a:p>
          <a:p>
            <a:pPr lvl="1"/>
            <a:r>
              <a:rPr lang="en-US" dirty="0"/>
              <a:t>Describe the role key materials </a:t>
            </a:r>
            <a:r>
              <a:rPr lang="en-GB" dirty="0"/>
              <a:t>have had on the scale and speed of construction and cost effectiveness.</a:t>
            </a:r>
          </a:p>
          <a:p>
            <a:pPr lvl="1"/>
            <a:r>
              <a:rPr lang="en-US" dirty="0"/>
              <a:t>Identify the key characteristics of key materials used in industry. </a:t>
            </a:r>
          </a:p>
          <a:p>
            <a:pPr lvl="1"/>
            <a:r>
              <a:rPr lang="en-US" dirty="0"/>
              <a:t>Explore the role of DPC/DPM in the construction of post-1919 construction.</a:t>
            </a:r>
          </a:p>
          <a:p>
            <a:pPr lvl="1"/>
            <a:endParaRPr lang="en-US" dirty="0"/>
          </a:p>
          <a:p>
            <a:endParaRPr lang="en-US" dirty="0"/>
          </a:p>
        </p:txBody>
      </p:sp>
    </p:spTree>
    <p:extLst>
      <p:ext uri="{BB962C8B-B14F-4D97-AF65-F5344CB8AC3E}">
        <p14:creationId xmlns:p14="http://schemas.microsoft.com/office/powerpoint/2010/main" val="28960609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149498-995A-4320-8F73-591BF68A7317}"/>
              </a:ext>
            </a:extLst>
          </p:cNvPr>
          <p:cNvSpPr>
            <a:spLocks noGrp="1"/>
          </p:cNvSpPr>
          <p:nvPr>
            <p:ph type="title"/>
          </p:nvPr>
        </p:nvSpPr>
        <p:spPr/>
        <p:txBody>
          <a:bodyPr/>
          <a:lstStyle/>
          <a:p>
            <a:r>
              <a:rPr lang="en-GB" dirty="0"/>
              <a:t>Material properties: composite materials </a:t>
            </a:r>
          </a:p>
        </p:txBody>
      </p:sp>
      <p:sp>
        <p:nvSpPr>
          <p:cNvPr id="3" name="Content Placeholder 2">
            <a:extLst>
              <a:ext uri="{FF2B5EF4-FFF2-40B4-BE49-F238E27FC236}">
                <a16:creationId xmlns:a16="http://schemas.microsoft.com/office/drawing/2014/main" id="{F2DCACB4-F133-4109-B4AE-2B6750448446}"/>
              </a:ext>
            </a:extLst>
          </p:cNvPr>
          <p:cNvSpPr>
            <a:spLocks noGrp="1"/>
          </p:cNvSpPr>
          <p:nvPr>
            <p:ph sz="quarter" idx="10"/>
          </p:nvPr>
        </p:nvSpPr>
        <p:spPr/>
        <p:txBody>
          <a:bodyPr/>
          <a:lstStyle/>
          <a:p>
            <a:pPr lvl="1"/>
            <a:r>
              <a:rPr lang="en-GB" dirty="0"/>
              <a:t>Composite materials in construction offer a unique combination of strength, lightweight, durability, versatility, design freedom, insulation properties and sustainability. </a:t>
            </a:r>
          </a:p>
          <a:p>
            <a:pPr lvl="1"/>
            <a:r>
              <a:rPr lang="en-GB" dirty="0"/>
              <a:t>Composite materials combine the strength of different components, such as fibres and resins, resulting in high strength-to-weight ratios.</a:t>
            </a:r>
          </a:p>
          <a:p>
            <a:pPr lvl="1"/>
            <a:r>
              <a:rPr lang="en-GB" dirty="0"/>
              <a:t>Some composite materials offer good thermal and electrical insulation properties, providing energy efficiency and safety benefits.</a:t>
            </a:r>
          </a:p>
          <a:p>
            <a:pPr lvl="1"/>
            <a:r>
              <a:rPr lang="en-GB" dirty="0"/>
              <a:t>They provide innovative solutions for various applications, allowing for customised designs and structures. </a:t>
            </a:r>
          </a:p>
          <a:p>
            <a:pPr lvl="1"/>
            <a:r>
              <a:rPr lang="en-GB" dirty="0"/>
              <a:t>Composite materials are resistant to environmental factors, offer high strength-to-weight ratios and can be recycled, contributing to sustainable construction practices.</a:t>
            </a:r>
          </a:p>
        </p:txBody>
      </p:sp>
    </p:spTree>
    <p:extLst>
      <p:ext uri="{BB962C8B-B14F-4D97-AF65-F5344CB8AC3E}">
        <p14:creationId xmlns:p14="http://schemas.microsoft.com/office/powerpoint/2010/main" val="153694509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F69D3C-F35F-4960-A32D-CEDA5759915B}"/>
              </a:ext>
            </a:extLst>
          </p:cNvPr>
          <p:cNvSpPr>
            <a:spLocks noGrp="1"/>
          </p:cNvSpPr>
          <p:nvPr>
            <p:ph type="title"/>
          </p:nvPr>
        </p:nvSpPr>
        <p:spPr/>
        <p:txBody>
          <a:bodyPr/>
          <a:lstStyle/>
          <a:p>
            <a:r>
              <a:rPr lang="en-GB" dirty="0"/>
              <a:t>Material properties: DPM/DPC</a:t>
            </a:r>
          </a:p>
        </p:txBody>
      </p:sp>
      <p:sp>
        <p:nvSpPr>
          <p:cNvPr id="3" name="Content Placeholder 2">
            <a:extLst>
              <a:ext uri="{FF2B5EF4-FFF2-40B4-BE49-F238E27FC236}">
                <a16:creationId xmlns:a16="http://schemas.microsoft.com/office/drawing/2014/main" id="{5D8B0F60-CBAD-49A9-A8EC-9D102CAF8234}"/>
              </a:ext>
            </a:extLst>
          </p:cNvPr>
          <p:cNvSpPr>
            <a:spLocks noGrp="1"/>
          </p:cNvSpPr>
          <p:nvPr>
            <p:ph sz="quarter" idx="10"/>
          </p:nvPr>
        </p:nvSpPr>
        <p:spPr/>
        <p:txBody>
          <a:bodyPr/>
          <a:lstStyle/>
          <a:p>
            <a:pPr lvl="1"/>
            <a:r>
              <a:rPr lang="en-GB" dirty="0"/>
              <a:t>DPC (damp proof course) and DPM (damp proof membrane) are components used in construction to prevent moisture ingress. </a:t>
            </a:r>
          </a:p>
          <a:p>
            <a:pPr lvl="1"/>
            <a:r>
              <a:rPr lang="en-GB" dirty="0"/>
              <a:t>They act as barriers, providing waterproofing and protection against dampness. </a:t>
            </a:r>
          </a:p>
          <a:p>
            <a:pPr lvl="1"/>
            <a:r>
              <a:rPr lang="en-GB" dirty="0">
                <a:ea typeface="ＭＳ Ｐゴシック"/>
              </a:rPr>
              <a:t>DPC and DPM are durable, compatible with construction materials and are designed to be durable and long-lasting, with resistance to degradation and deterioration over time.</a:t>
            </a:r>
            <a:endParaRPr lang="en-GB" dirty="0">
              <a:ea typeface="ＭＳ Ｐゴシック"/>
              <a:cs typeface="Arial"/>
            </a:endParaRPr>
          </a:p>
          <a:p>
            <a:pPr lvl="1"/>
            <a:r>
              <a:rPr lang="en-GB" dirty="0"/>
              <a:t>They are resistant to various chemicals and contaminants, ensuring long-term effectiveness in protecting against moisture-related issues.</a:t>
            </a:r>
          </a:p>
          <a:p>
            <a:pPr lvl="1"/>
            <a:r>
              <a:rPr lang="en-GB" dirty="0"/>
              <a:t>They help prevent moisture-related issues and ensure the longevity of buildings.</a:t>
            </a:r>
          </a:p>
          <a:p>
            <a:endParaRPr lang="en-GB" dirty="0"/>
          </a:p>
          <a:p>
            <a:endParaRPr lang="en-GB" dirty="0"/>
          </a:p>
          <a:p>
            <a:endParaRPr lang="en-GB" dirty="0"/>
          </a:p>
          <a:p>
            <a:endParaRPr lang="en-GB" dirty="0"/>
          </a:p>
          <a:p>
            <a:endParaRPr lang="en-GB" dirty="0"/>
          </a:p>
        </p:txBody>
      </p:sp>
    </p:spTree>
    <p:extLst>
      <p:ext uri="{BB962C8B-B14F-4D97-AF65-F5344CB8AC3E}">
        <p14:creationId xmlns:p14="http://schemas.microsoft.com/office/powerpoint/2010/main" val="16641001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246467-0340-47B8-A6B2-CE68DEF28B90}"/>
              </a:ext>
            </a:extLst>
          </p:cNvPr>
          <p:cNvSpPr>
            <a:spLocks noGrp="1"/>
          </p:cNvSpPr>
          <p:nvPr>
            <p:ph type="title"/>
          </p:nvPr>
        </p:nvSpPr>
        <p:spPr/>
        <p:txBody>
          <a:bodyPr/>
          <a:lstStyle/>
          <a:p>
            <a:r>
              <a:rPr lang="en-GB" dirty="0"/>
              <a:t>DPC and DPM in post-1919 buildings 	</a:t>
            </a:r>
          </a:p>
        </p:txBody>
      </p:sp>
      <p:sp>
        <p:nvSpPr>
          <p:cNvPr id="3" name="Content Placeholder 2">
            <a:extLst>
              <a:ext uri="{FF2B5EF4-FFF2-40B4-BE49-F238E27FC236}">
                <a16:creationId xmlns:a16="http://schemas.microsoft.com/office/drawing/2014/main" id="{AA92A4A5-812C-44D8-9DA2-803FA3EA6CDC}"/>
              </a:ext>
            </a:extLst>
          </p:cNvPr>
          <p:cNvSpPr>
            <a:spLocks noGrp="1"/>
          </p:cNvSpPr>
          <p:nvPr>
            <p:ph sz="quarter" idx="10"/>
          </p:nvPr>
        </p:nvSpPr>
        <p:spPr/>
        <p:txBody>
          <a:bodyPr/>
          <a:lstStyle/>
          <a:p>
            <a:pPr algn="just"/>
            <a:r>
              <a:rPr lang="en-GB" dirty="0"/>
              <a:t>Prior to the 20th century, many buildings in the UK did not have effective measures to combat rising damp, which occurs when groundwater travels up through porous building materials, such as brick and stone. </a:t>
            </a:r>
          </a:p>
          <a:p>
            <a:pPr algn="just"/>
            <a:r>
              <a:rPr lang="en-GB" dirty="0"/>
              <a:t>This can lead to various problems, including damp patches on walls, peeling paint, rotting wood and the growth of mould and mildew. To mitigate these issues, the introduction of damp-proof membranes became a standard practice in post-1919 buildings.</a:t>
            </a:r>
          </a:p>
          <a:p>
            <a:pPr algn="just"/>
            <a:r>
              <a:rPr lang="en-GB" dirty="0"/>
              <a:t>DPCs and DPMs effectively block ground moisture, ensuring a dry environment, structural integrity and building aesthetics. They prevent mould growth and health hazards from prolonged exposure to damp conditions. In post-1919 UK buildings, these membranes are crucial for moisture control to ensure building longevity and quality.</a:t>
            </a:r>
          </a:p>
        </p:txBody>
      </p:sp>
    </p:spTree>
    <p:extLst>
      <p:ext uri="{BB962C8B-B14F-4D97-AF65-F5344CB8AC3E}">
        <p14:creationId xmlns:p14="http://schemas.microsoft.com/office/powerpoint/2010/main" val="213208874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5EB437-1B06-4015-95EF-8788CC9301C5}"/>
              </a:ext>
            </a:extLst>
          </p:cNvPr>
          <p:cNvSpPr>
            <a:spLocks noGrp="1"/>
          </p:cNvSpPr>
          <p:nvPr>
            <p:ph type="title"/>
          </p:nvPr>
        </p:nvSpPr>
        <p:spPr/>
        <p:txBody>
          <a:bodyPr/>
          <a:lstStyle/>
          <a:p>
            <a:r>
              <a:rPr lang="en-GB"/>
              <a:t>Reasons for DPM and DPC </a:t>
            </a:r>
          </a:p>
        </p:txBody>
      </p:sp>
      <p:sp>
        <p:nvSpPr>
          <p:cNvPr id="3" name="Content Placeholder 2">
            <a:extLst>
              <a:ext uri="{FF2B5EF4-FFF2-40B4-BE49-F238E27FC236}">
                <a16:creationId xmlns:a16="http://schemas.microsoft.com/office/drawing/2014/main" id="{79E2CD39-2B82-4676-AACE-1C0520C0710C}"/>
              </a:ext>
            </a:extLst>
          </p:cNvPr>
          <p:cNvSpPr>
            <a:spLocks noGrp="1"/>
          </p:cNvSpPr>
          <p:nvPr>
            <p:ph sz="quarter" idx="10"/>
          </p:nvPr>
        </p:nvSpPr>
        <p:spPr/>
        <p:txBody>
          <a:bodyPr/>
          <a:lstStyle/>
          <a:p>
            <a:r>
              <a:rPr lang="en-GB" dirty="0"/>
              <a:t>Here are some reasons why DPC and DPM are included in post-1919 buildings:</a:t>
            </a:r>
          </a:p>
          <a:p>
            <a:pPr marL="342900" indent="-342900">
              <a:buFont typeface="Arial" panose="020B0604020202020204" pitchFamily="34" charset="0"/>
              <a:buChar char="•"/>
            </a:pPr>
            <a:r>
              <a:rPr lang="en-GB" dirty="0"/>
              <a:t>rising damp prevention</a:t>
            </a:r>
          </a:p>
          <a:p>
            <a:pPr marL="342900" indent="-342900">
              <a:buFont typeface="Arial" panose="020B0604020202020204" pitchFamily="34" charset="0"/>
              <a:buChar char="•"/>
            </a:pPr>
            <a:r>
              <a:rPr lang="en-GB" dirty="0"/>
              <a:t>condensation control</a:t>
            </a:r>
          </a:p>
          <a:p>
            <a:pPr marL="342900" indent="-342900">
              <a:buFont typeface="Arial" panose="020B0604020202020204" pitchFamily="34" charset="0"/>
              <a:buChar char="•"/>
            </a:pPr>
            <a:r>
              <a:rPr lang="en-GB" dirty="0"/>
              <a:t>long-term building preservation</a:t>
            </a:r>
          </a:p>
          <a:p>
            <a:pPr marL="342900" indent="-342900">
              <a:buFont typeface="Arial" panose="020B0604020202020204" pitchFamily="34" charset="0"/>
              <a:buChar char="•"/>
            </a:pPr>
            <a:r>
              <a:rPr lang="en-GB" dirty="0"/>
              <a:t>health and comfort</a:t>
            </a:r>
          </a:p>
          <a:p>
            <a:pPr marL="342900" indent="-342900">
              <a:buFont typeface="Arial" panose="020B0604020202020204" pitchFamily="34" charset="0"/>
              <a:buChar char="•"/>
            </a:pPr>
            <a:r>
              <a:rPr lang="en-GB" dirty="0"/>
              <a:t>energy efficiency.</a:t>
            </a:r>
          </a:p>
          <a:p>
            <a:endParaRPr lang="en-GB" dirty="0"/>
          </a:p>
          <a:p>
            <a:endParaRPr lang="en-GB" dirty="0"/>
          </a:p>
        </p:txBody>
      </p:sp>
    </p:spTree>
    <p:extLst>
      <p:ext uri="{BB962C8B-B14F-4D97-AF65-F5344CB8AC3E}">
        <p14:creationId xmlns:p14="http://schemas.microsoft.com/office/powerpoint/2010/main" val="210679154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98F8EC-54AE-4734-A585-EBF1769376F9}"/>
              </a:ext>
            </a:extLst>
          </p:cNvPr>
          <p:cNvSpPr>
            <a:spLocks noGrp="1"/>
          </p:cNvSpPr>
          <p:nvPr>
            <p:ph type="title"/>
          </p:nvPr>
        </p:nvSpPr>
        <p:spPr>
          <a:xfrm>
            <a:off x="457200" y="938393"/>
            <a:ext cx="8229600" cy="382588"/>
          </a:xfrm>
        </p:spPr>
        <p:txBody>
          <a:bodyPr/>
          <a:lstStyle/>
          <a:p>
            <a:r>
              <a:rPr lang="en-GB" dirty="0"/>
              <a:t>Sources of materials for Welsh construction</a:t>
            </a:r>
          </a:p>
        </p:txBody>
      </p:sp>
      <p:sp>
        <p:nvSpPr>
          <p:cNvPr id="3" name="Content Placeholder 2">
            <a:extLst>
              <a:ext uri="{FF2B5EF4-FFF2-40B4-BE49-F238E27FC236}">
                <a16:creationId xmlns:a16="http://schemas.microsoft.com/office/drawing/2014/main" id="{2F784C7D-98C8-4624-81A2-717A1F07C5F5}"/>
              </a:ext>
            </a:extLst>
          </p:cNvPr>
          <p:cNvSpPr>
            <a:spLocks noGrp="1"/>
          </p:cNvSpPr>
          <p:nvPr>
            <p:ph sz="quarter" idx="10"/>
          </p:nvPr>
        </p:nvSpPr>
        <p:spPr>
          <a:xfrm>
            <a:off x="457200" y="1374803"/>
            <a:ext cx="8229600" cy="1944216"/>
          </a:xfrm>
        </p:spPr>
        <p:txBody>
          <a:bodyPr numCol="2"/>
          <a:lstStyle/>
          <a:p>
            <a:r>
              <a:rPr lang="en-GB" dirty="0"/>
              <a:t>Locally sourced materials include: </a:t>
            </a:r>
          </a:p>
          <a:p>
            <a:pPr marL="342900" lvl="2" indent="-342900">
              <a:buClr>
                <a:srgbClr val="0077E3"/>
              </a:buClr>
              <a:buFont typeface="Arial" panose="020B0604020202020204" pitchFamily="34" charset="0"/>
              <a:buChar char="•"/>
            </a:pPr>
            <a:r>
              <a:rPr lang="en-GB" sz="2000" dirty="0"/>
              <a:t>Welsh slate </a:t>
            </a:r>
          </a:p>
          <a:p>
            <a:pPr marL="342900" lvl="2" indent="-342900">
              <a:buClr>
                <a:srgbClr val="0077E3"/>
              </a:buClr>
              <a:buFont typeface="Arial" panose="020B0604020202020204" pitchFamily="34" charset="0"/>
              <a:buChar char="•"/>
            </a:pPr>
            <a:r>
              <a:rPr lang="en-GB" sz="2000" dirty="0">
                <a:ea typeface="ＭＳ Ｐゴシック"/>
              </a:rPr>
              <a:t>stone </a:t>
            </a:r>
            <a:endParaRPr lang="en-GB" sz="2000" dirty="0">
              <a:cs typeface="Arial"/>
            </a:endParaRPr>
          </a:p>
          <a:p>
            <a:pPr marL="342900" lvl="2" indent="-342900">
              <a:buClr>
                <a:srgbClr val="0077E3"/>
              </a:buClr>
              <a:buFont typeface="Arial" panose="020B0604020202020204" pitchFamily="34" charset="0"/>
              <a:buChar char="•"/>
            </a:pPr>
            <a:r>
              <a:rPr lang="en-GB" sz="2000" dirty="0"/>
              <a:t>timber </a:t>
            </a:r>
          </a:p>
          <a:p>
            <a:pPr marL="342900" lvl="2" indent="-342900">
              <a:buClr>
                <a:srgbClr val="0077E3"/>
              </a:buClr>
              <a:buFont typeface="Arial,Sans-Serif" panose="020B0604020202020204" pitchFamily="34" charset="0"/>
              <a:buChar char="•"/>
            </a:pPr>
            <a:r>
              <a:rPr lang="en-GB" sz="2000" dirty="0">
                <a:ea typeface="ＭＳ Ｐゴシック"/>
              </a:rPr>
              <a:t>cob. </a:t>
            </a:r>
            <a:endParaRPr lang="en-GB" dirty="0">
              <a:ea typeface="ＭＳ Ｐゴシック"/>
              <a:cs typeface="Arial"/>
            </a:endParaRPr>
          </a:p>
          <a:p>
            <a:pPr marL="342900" lvl="2" indent="-342900">
              <a:buClr>
                <a:srgbClr val="0077E3"/>
              </a:buClr>
              <a:buFont typeface="Arial" panose="020B0604020202020204" pitchFamily="34" charset="0"/>
              <a:buChar char="•"/>
            </a:pPr>
            <a:endParaRPr lang="en-GB" sz="2000" dirty="0">
              <a:ea typeface="ＭＳ Ｐゴシック"/>
            </a:endParaRPr>
          </a:p>
          <a:p>
            <a:pPr marL="342900" lvl="2" indent="-342900">
              <a:buClr>
                <a:srgbClr val="0077E3"/>
              </a:buClr>
              <a:buFont typeface="Arial" panose="020B0604020202020204" pitchFamily="34" charset="0"/>
              <a:buChar char="•"/>
            </a:pPr>
            <a:endParaRPr lang="en-GB" sz="2000" dirty="0">
              <a:ea typeface="ＭＳ Ｐゴシック"/>
            </a:endParaRPr>
          </a:p>
          <a:p>
            <a:pPr marL="342900" lvl="2" indent="-342900">
              <a:buClr>
                <a:srgbClr val="0077E3"/>
              </a:buClr>
              <a:buFont typeface="Arial" panose="020B0604020202020204" pitchFamily="34" charset="0"/>
              <a:buChar char="•"/>
            </a:pPr>
            <a:endParaRPr lang="en-GB" sz="2000" dirty="0">
              <a:ea typeface="ＭＳ Ｐゴシック"/>
            </a:endParaRPr>
          </a:p>
          <a:p>
            <a:pPr marL="342900" lvl="2" indent="-342900">
              <a:buClr>
                <a:srgbClr val="0077E3"/>
              </a:buClr>
              <a:buFont typeface="Arial" panose="020B0604020202020204" pitchFamily="34" charset="0"/>
              <a:buChar char="•"/>
            </a:pPr>
            <a:endParaRPr lang="en-GB" sz="2000" dirty="0">
              <a:ea typeface="ＭＳ Ｐゴシック"/>
            </a:endParaRPr>
          </a:p>
          <a:p>
            <a:pPr marL="342900" lvl="2" indent="-342900">
              <a:buClr>
                <a:srgbClr val="0077E3"/>
              </a:buClr>
              <a:buFont typeface="Arial" panose="020B0604020202020204" pitchFamily="34" charset="0"/>
              <a:buChar char="•"/>
            </a:pPr>
            <a:endParaRPr lang="en-GB" sz="2000" dirty="0">
              <a:ea typeface="ＭＳ Ｐゴシック"/>
            </a:endParaRPr>
          </a:p>
          <a:p>
            <a:pPr marL="342900" lvl="2" indent="-342900">
              <a:buClr>
                <a:srgbClr val="0077E3"/>
              </a:buClr>
              <a:buFont typeface="Arial" panose="020B0604020202020204" pitchFamily="34" charset="0"/>
              <a:buChar char="•"/>
            </a:pPr>
            <a:endParaRPr lang="en-GB" sz="2000" dirty="0">
              <a:ea typeface="ＭＳ Ｐゴシック"/>
            </a:endParaRPr>
          </a:p>
          <a:p>
            <a:pPr marL="342900" lvl="2" indent="-342900">
              <a:buClr>
                <a:srgbClr val="0077E3"/>
              </a:buClr>
              <a:buFont typeface="Arial" panose="020B0604020202020204" pitchFamily="34" charset="0"/>
              <a:buChar char="•"/>
            </a:pPr>
            <a:endParaRPr lang="en-GB" sz="2000" dirty="0">
              <a:ea typeface="ＭＳ Ｐゴシック"/>
            </a:endParaRPr>
          </a:p>
          <a:p>
            <a:pPr marL="342900" lvl="2" indent="-342900">
              <a:buClr>
                <a:srgbClr val="0077E3"/>
              </a:buClr>
              <a:buFont typeface="Arial" panose="020B0604020202020204" pitchFamily="34" charset="0"/>
              <a:buChar char="•"/>
            </a:pPr>
            <a:endParaRPr lang="en-GB" sz="2000" dirty="0">
              <a:ea typeface="ＭＳ Ｐゴシック"/>
              <a:cs typeface="Arial"/>
            </a:endParaRPr>
          </a:p>
          <a:p>
            <a:pPr marL="342900" lvl="2" indent="-342900">
              <a:buClr>
                <a:srgbClr val="0077E3"/>
              </a:buClr>
              <a:buFont typeface="Arial" panose="020B0604020202020204" pitchFamily="34" charset="0"/>
              <a:buChar char="•"/>
            </a:pPr>
            <a:endParaRPr lang="en-GB" sz="2000" dirty="0">
              <a:ea typeface="ＭＳ Ｐゴシック"/>
            </a:endParaRPr>
          </a:p>
          <a:p>
            <a:pPr marL="342900" lvl="2" indent="-342900">
              <a:buClr>
                <a:srgbClr val="0077E3"/>
              </a:buClr>
              <a:buFont typeface="Arial" panose="020B0604020202020204" pitchFamily="34" charset="0"/>
              <a:buChar char="•"/>
            </a:pPr>
            <a:endParaRPr lang="en-GB" sz="2000" dirty="0">
              <a:ea typeface="ＭＳ Ｐゴシック"/>
            </a:endParaRPr>
          </a:p>
          <a:p>
            <a:pPr marL="342900" lvl="2" indent="-342900">
              <a:buClr>
                <a:srgbClr val="0077E3"/>
              </a:buClr>
              <a:buFont typeface="Arial" panose="020B0604020202020204" pitchFamily="34" charset="0"/>
              <a:buChar char="•"/>
            </a:pPr>
            <a:endParaRPr lang="en-GB" sz="2000" dirty="0">
              <a:ea typeface="ＭＳ Ｐゴシック"/>
            </a:endParaRPr>
          </a:p>
          <a:p>
            <a:pPr marL="342900" lvl="2" indent="-342900">
              <a:buClr>
                <a:srgbClr val="0077E3"/>
              </a:buClr>
              <a:buFont typeface="Arial" panose="020B0604020202020204" pitchFamily="34" charset="0"/>
              <a:buChar char="•"/>
            </a:pPr>
            <a:endParaRPr lang="en-GB" sz="2000" dirty="0">
              <a:ea typeface="ＭＳ Ｐゴシック"/>
            </a:endParaRPr>
          </a:p>
          <a:p>
            <a:pPr marL="342900" lvl="2" indent="-342900">
              <a:buClr>
                <a:srgbClr val="0077E3"/>
              </a:buClr>
              <a:buFont typeface="Arial" panose="020B0604020202020204" pitchFamily="34" charset="0"/>
              <a:buChar char="•"/>
            </a:pPr>
            <a:endParaRPr lang="en-GB" sz="2000" dirty="0">
              <a:ea typeface="ＭＳ Ｐゴシック"/>
            </a:endParaRPr>
          </a:p>
          <a:p>
            <a:pPr marL="342900" lvl="2" indent="-342900">
              <a:buClr>
                <a:srgbClr val="0077E3"/>
              </a:buClr>
              <a:buFont typeface="Arial" panose="020B0604020202020204" pitchFamily="34" charset="0"/>
              <a:buChar char="•"/>
            </a:pPr>
            <a:endParaRPr lang="en-GB" sz="2000" dirty="0">
              <a:ea typeface="ＭＳ Ｐゴシック"/>
            </a:endParaRPr>
          </a:p>
          <a:p>
            <a:pPr marL="342900" lvl="2" indent="-342900">
              <a:buClr>
                <a:srgbClr val="0077E3"/>
              </a:buClr>
              <a:buFont typeface="Arial" panose="020B0604020202020204" pitchFamily="34" charset="0"/>
              <a:buChar char="•"/>
            </a:pPr>
            <a:endParaRPr lang="en-GB" sz="2000" dirty="0">
              <a:ea typeface="ＭＳ Ｐゴシック"/>
              <a:cs typeface="Arial"/>
            </a:endParaRPr>
          </a:p>
          <a:p>
            <a:pPr marL="342900" lvl="2" indent="-342900">
              <a:buClr>
                <a:srgbClr val="0077E3"/>
              </a:buClr>
              <a:buFont typeface="Arial" panose="020B0604020202020204" pitchFamily="34" charset="0"/>
              <a:buChar char="•"/>
            </a:pPr>
            <a:endParaRPr lang="en-GB" sz="2000" dirty="0">
              <a:ea typeface="ＭＳ Ｐゴシック"/>
            </a:endParaRPr>
          </a:p>
          <a:p>
            <a:pPr marL="342900" lvl="2" indent="-342900">
              <a:buClr>
                <a:srgbClr val="0077E3"/>
              </a:buClr>
              <a:buFont typeface="Arial" panose="020B0604020202020204" pitchFamily="34" charset="0"/>
              <a:buChar char="•"/>
            </a:pPr>
            <a:endParaRPr lang="en-GB" sz="2000" dirty="0">
              <a:ea typeface="ＭＳ Ｐゴシック"/>
              <a:cs typeface="Arial"/>
            </a:endParaRPr>
          </a:p>
          <a:p>
            <a:pPr marL="342900" lvl="2" indent="-342900">
              <a:buClr>
                <a:srgbClr val="0077E3"/>
              </a:buClr>
              <a:buFont typeface="Arial" panose="020B0604020202020204" pitchFamily="34" charset="0"/>
              <a:buChar char="•"/>
            </a:pPr>
            <a:endParaRPr lang="en-GB" sz="2000" dirty="0">
              <a:ea typeface="ＭＳ Ｐゴシック"/>
            </a:endParaRPr>
          </a:p>
          <a:p>
            <a:pPr marL="342900" lvl="2" indent="-342900">
              <a:buClr>
                <a:srgbClr val="0077E3"/>
              </a:buClr>
              <a:buFont typeface="Arial" panose="020B0604020202020204" pitchFamily="34" charset="0"/>
              <a:buChar char="•"/>
            </a:pPr>
            <a:endParaRPr lang="en-GB" sz="2000" dirty="0">
              <a:ea typeface="ＭＳ Ｐゴシック"/>
            </a:endParaRPr>
          </a:p>
          <a:p>
            <a:pPr marL="342900" lvl="2" indent="-342900">
              <a:buClr>
                <a:srgbClr val="0077E3"/>
              </a:buClr>
              <a:buFont typeface="Arial" panose="020B0604020202020204" pitchFamily="34" charset="0"/>
              <a:buChar char="•"/>
            </a:pPr>
            <a:endParaRPr lang="en-GB" sz="2000" dirty="0">
              <a:ea typeface="ＭＳ Ｐゴシック"/>
            </a:endParaRPr>
          </a:p>
          <a:p>
            <a:pPr marL="342900" lvl="2" indent="-342900">
              <a:buClr>
                <a:srgbClr val="0077E3"/>
              </a:buClr>
              <a:buFont typeface="Arial" panose="020B0604020202020204" pitchFamily="34" charset="0"/>
              <a:buChar char="•"/>
            </a:pPr>
            <a:endParaRPr lang="en-GB" sz="2000" dirty="0">
              <a:ea typeface="ＭＳ Ｐゴシック"/>
            </a:endParaRPr>
          </a:p>
          <a:p>
            <a:pPr marL="342900" lvl="2" indent="-342900">
              <a:buClr>
                <a:srgbClr val="0077E3"/>
              </a:buClr>
              <a:buFont typeface="Arial" panose="020B0604020202020204" pitchFamily="34" charset="0"/>
              <a:buChar char="•"/>
            </a:pPr>
            <a:endParaRPr lang="en-GB" dirty="0">
              <a:cs typeface="Arial"/>
            </a:endParaRPr>
          </a:p>
          <a:p>
            <a:pPr marL="342900" lvl="2" indent="-342900">
              <a:buClr>
                <a:srgbClr val="0077E3"/>
              </a:buClr>
              <a:buFont typeface="Arial" panose="020B0604020202020204" pitchFamily="34" charset="0"/>
              <a:buChar char="•"/>
            </a:pPr>
            <a:endParaRPr lang="en-GB" sz="2000" dirty="0"/>
          </a:p>
          <a:p>
            <a:endParaRPr lang="en-GB" dirty="0"/>
          </a:p>
        </p:txBody>
      </p:sp>
      <p:sp>
        <p:nvSpPr>
          <p:cNvPr id="4" name="Rectangle 3">
            <a:extLst>
              <a:ext uri="{FF2B5EF4-FFF2-40B4-BE49-F238E27FC236}">
                <a16:creationId xmlns:a16="http://schemas.microsoft.com/office/drawing/2014/main" id="{DDE55A4A-999C-4E14-BDD7-870569039227}"/>
              </a:ext>
            </a:extLst>
          </p:cNvPr>
          <p:cNvSpPr/>
          <p:nvPr/>
        </p:nvSpPr>
        <p:spPr>
          <a:xfrm>
            <a:off x="390364" y="3402514"/>
            <a:ext cx="8363272" cy="2554545"/>
          </a:xfrm>
          <a:prstGeom prst="rect">
            <a:avLst/>
          </a:prstGeom>
        </p:spPr>
        <p:txBody>
          <a:bodyPr wrap="square">
            <a:spAutoFit/>
          </a:bodyPr>
          <a:lstStyle/>
          <a:p>
            <a:pPr algn="just"/>
            <a:r>
              <a:rPr lang="en-GB" dirty="0">
                <a:latin typeface="+mn-lt"/>
                <a:ea typeface="ＭＳ Ｐゴシック" charset="-128"/>
              </a:rPr>
              <a:t>The use of both locally sourced and imported materials in Welsh construction reflects a balance between using available resources and accessing materials from other regions to meet specific requirements. </a:t>
            </a:r>
          </a:p>
          <a:p>
            <a:pPr algn="just"/>
            <a:endParaRPr lang="en-GB" dirty="0">
              <a:latin typeface="+mn-lt"/>
              <a:ea typeface="ＭＳ Ｐゴシック" charset="-128"/>
            </a:endParaRPr>
          </a:p>
          <a:p>
            <a:pPr algn="just"/>
            <a:r>
              <a:rPr lang="en-GB" dirty="0">
                <a:latin typeface="+mn-lt"/>
                <a:ea typeface="ＭＳ Ｐゴシック" charset="-128"/>
              </a:rPr>
              <a:t>Local materials were valued for their accessibility, cost-effectiveness, and connection to the Welsh landscape, while imported materials provided opportunities for innovation, variety and meeting specialised needs.</a:t>
            </a:r>
          </a:p>
        </p:txBody>
      </p:sp>
    </p:spTree>
    <p:extLst>
      <p:ext uri="{BB962C8B-B14F-4D97-AF65-F5344CB8AC3E}">
        <p14:creationId xmlns:p14="http://schemas.microsoft.com/office/powerpoint/2010/main" val="28574086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D4FCBA-6613-4968-AEB9-30D9424A4C08}"/>
              </a:ext>
            </a:extLst>
          </p:cNvPr>
          <p:cNvSpPr>
            <a:spLocks noGrp="1"/>
          </p:cNvSpPr>
          <p:nvPr>
            <p:ph type="title"/>
          </p:nvPr>
        </p:nvSpPr>
        <p:spPr/>
        <p:txBody>
          <a:bodyPr/>
          <a:lstStyle/>
          <a:p>
            <a:r>
              <a:rPr lang="en-GB" dirty="0"/>
              <a:t>Influence of transport on materials used in construction</a:t>
            </a:r>
          </a:p>
        </p:txBody>
      </p:sp>
      <p:sp>
        <p:nvSpPr>
          <p:cNvPr id="3" name="Content Placeholder 2">
            <a:extLst>
              <a:ext uri="{FF2B5EF4-FFF2-40B4-BE49-F238E27FC236}">
                <a16:creationId xmlns:a16="http://schemas.microsoft.com/office/drawing/2014/main" id="{911D16F1-964F-40C1-97F1-ACE86D6C9705}"/>
              </a:ext>
            </a:extLst>
          </p:cNvPr>
          <p:cNvSpPr>
            <a:spLocks noGrp="1"/>
          </p:cNvSpPr>
          <p:nvPr>
            <p:ph sz="quarter" idx="10"/>
          </p:nvPr>
        </p:nvSpPr>
        <p:spPr/>
        <p:txBody>
          <a:bodyPr/>
          <a:lstStyle/>
          <a:p>
            <a:pPr lvl="1" algn="just"/>
            <a:r>
              <a:rPr lang="en-GB" dirty="0"/>
              <a:t>The developments in transport throughout history have had a significant influence on the supply of materials used in the Welsh construction industry. </a:t>
            </a:r>
          </a:p>
          <a:p>
            <a:pPr lvl="1" algn="just"/>
            <a:r>
              <a:rPr lang="en-GB" dirty="0"/>
              <a:t>These advancements have not only improved the accessibility and availability of materials but have also influenced the types of materials used.</a:t>
            </a:r>
          </a:p>
          <a:p>
            <a:pPr lvl="1" algn="just"/>
            <a:r>
              <a:rPr lang="en-GB" dirty="0"/>
              <a:t>They have improved accessibility, expanded the range of available materials and facilitated the importation of materials from distant locations. </a:t>
            </a:r>
          </a:p>
          <a:p>
            <a:pPr lvl="1" algn="just"/>
            <a:r>
              <a:rPr lang="en-GB" dirty="0"/>
              <a:t>The availability and variety of materials have contributed to the diversity of construction projects in Wales, enabling the industry to meet different design and functional requirements.</a:t>
            </a:r>
          </a:p>
        </p:txBody>
      </p:sp>
    </p:spTree>
    <p:extLst>
      <p:ext uri="{BB962C8B-B14F-4D97-AF65-F5344CB8AC3E}">
        <p14:creationId xmlns:p14="http://schemas.microsoft.com/office/powerpoint/2010/main" val="35935882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9213FF-5D42-4A71-B8B9-DE1645711D46}"/>
              </a:ext>
            </a:extLst>
          </p:cNvPr>
          <p:cNvSpPr>
            <a:spLocks noGrp="1"/>
          </p:cNvSpPr>
          <p:nvPr>
            <p:ph type="title"/>
          </p:nvPr>
        </p:nvSpPr>
        <p:spPr/>
        <p:txBody>
          <a:bodyPr/>
          <a:lstStyle/>
          <a:p>
            <a:r>
              <a:rPr lang="en-GB" dirty="0"/>
              <a:t>Material choice and building prestige</a:t>
            </a:r>
          </a:p>
        </p:txBody>
      </p:sp>
      <p:sp>
        <p:nvSpPr>
          <p:cNvPr id="3" name="Content Placeholder 2">
            <a:extLst>
              <a:ext uri="{FF2B5EF4-FFF2-40B4-BE49-F238E27FC236}">
                <a16:creationId xmlns:a16="http://schemas.microsoft.com/office/drawing/2014/main" id="{C1EE40FB-663F-4CB1-8CAA-DE904E802986}"/>
              </a:ext>
            </a:extLst>
          </p:cNvPr>
          <p:cNvSpPr>
            <a:spLocks noGrp="1"/>
          </p:cNvSpPr>
          <p:nvPr>
            <p:ph sz="quarter" idx="10"/>
          </p:nvPr>
        </p:nvSpPr>
        <p:spPr/>
        <p:txBody>
          <a:bodyPr/>
          <a:lstStyle/>
          <a:p>
            <a:pPr algn="just"/>
            <a:r>
              <a:rPr lang="en-GB" dirty="0"/>
              <a:t>The choice of materials was influenced by the status of the building and the social hierarchy of the time. </a:t>
            </a:r>
          </a:p>
          <a:p>
            <a:pPr algn="just"/>
            <a:r>
              <a:rPr lang="en-GB" dirty="0"/>
              <a:t>The materials used in construction were a visual representation of the wealth, prestige and social standing of the building owner or occupant and were often influenced by factors such as:</a:t>
            </a:r>
          </a:p>
          <a:p>
            <a:pPr lvl="3"/>
            <a:r>
              <a:rPr lang="en-GB" sz="2000" dirty="0"/>
              <a:t>social status</a:t>
            </a:r>
          </a:p>
          <a:p>
            <a:pPr lvl="3"/>
            <a:r>
              <a:rPr lang="en-GB" sz="2000" dirty="0"/>
              <a:t>architectural styles</a:t>
            </a:r>
          </a:p>
          <a:p>
            <a:pPr lvl="3"/>
            <a:r>
              <a:rPr lang="en-GB" sz="2000" dirty="0"/>
              <a:t>availability of resources</a:t>
            </a:r>
          </a:p>
          <a:p>
            <a:pPr lvl="3"/>
            <a:r>
              <a:rPr lang="en-GB" sz="2000" dirty="0"/>
              <a:t>the historical period in which the building was constructed.</a:t>
            </a:r>
          </a:p>
          <a:p>
            <a:r>
              <a:rPr lang="en-GB" dirty="0"/>
              <a:t>The status associated with specific materials evolved over time. </a:t>
            </a:r>
          </a:p>
        </p:txBody>
      </p:sp>
    </p:spTree>
    <p:extLst>
      <p:ext uri="{BB962C8B-B14F-4D97-AF65-F5344CB8AC3E}">
        <p14:creationId xmlns:p14="http://schemas.microsoft.com/office/powerpoint/2010/main" val="20011752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6F385A-438D-49B2-B206-9613EE7AD82B}"/>
              </a:ext>
            </a:extLst>
          </p:cNvPr>
          <p:cNvSpPr>
            <a:spLocks noGrp="1"/>
          </p:cNvSpPr>
          <p:nvPr>
            <p:ph type="title"/>
          </p:nvPr>
        </p:nvSpPr>
        <p:spPr>
          <a:xfrm>
            <a:off x="457200" y="1052736"/>
            <a:ext cx="8229600" cy="382588"/>
          </a:xfrm>
        </p:spPr>
        <p:txBody>
          <a:bodyPr/>
          <a:lstStyle/>
          <a:p>
            <a:r>
              <a:rPr lang="en-GB" dirty="0"/>
              <a:t>Material choice and building prestige: stone </a:t>
            </a:r>
          </a:p>
        </p:txBody>
      </p:sp>
      <p:sp>
        <p:nvSpPr>
          <p:cNvPr id="3" name="Content Placeholder 2">
            <a:extLst>
              <a:ext uri="{FF2B5EF4-FFF2-40B4-BE49-F238E27FC236}">
                <a16:creationId xmlns:a16="http://schemas.microsoft.com/office/drawing/2014/main" id="{219FD763-5892-454B-BC8B-D2A2B00DF2D9}"/>
              </a:ext>
            </a:extLst>
          </p:cNvPr>
          <p:cNvSpPr>
            <a:spLocks noGrp="1"/>
          </p:cNvSpPr>
          <p:nvPr>
            <p:ph sz="quarter" idx="10"/>
          </p:nvPr>
        </p:nvSpPr>
        <p:spPr>
          <a:xfrm>
            <a:off x="457200" y="1512000"/>
            <a:ext cx="8229600" cy="4293264"/>
          </a:xfrm>
        </p:spPr>
        <p:txBody>
          <a:bodyPr/>
          <a:lstStyle/>
          <a:p>
            <a:pPr marL="0" lvl="1" indent="0" algn="just">
              <a:buNone/>
            </a:pPr>
            <a:r>
              <a:rPr lang="en-GB" dirty="0"/>
              <a:t>Stone has long been associated with grandeur, durability and prestige. Buildings constructed with high-quality stone were often considered symbols of wealth and status. </a:t>
            </a:r>
          </a:p>
          <a:p>
            <a:pPr marL="0" lvl="1" indent="0" algn="just">
              <a:buNone/>
            </a:pPr>
            <a:endParaRPr lang="en-GB" dirty="0"/>
          </a:p>
          <a:p>
            <a:pPr marL="0" lvl="1" indent="0" algn="just">
              <a:buNone/>
            </a:pPr>
            <a:endParaRPr lang="en-GB" dirty="0"/>
          </a:p>
          <a:p>
            <a:pPr marL="0" lvl="1" indent="0" algn="just">
              <a:buNone/>
            </a:pPr>
            <a:endParaRPr lang="en-GB" dirty="0"/>
          </a:p>
          <a:p>
            <a:pPr marL="0" lvl="1" indent="0" algn="just">
              <a:buNone/>
            </a:pPr>
            <a:endParaRPr lang="en-GB" dirty="0"/>
          </a:p>
          <a:p>
            <a:pPr marL="0" lvl="1" indent="0" algn="just">
              <a:buNone/>
            </a:pPr>
            <a:endParaRPr lang="en-GB" dirty="0"/>
          </a:p>
          <a:p>
            <a:pPr marL="0" lvl="1" indent="0" algn="just">
              <a:buNone/>
            </a:pPr>
            <a:endParaRPr lang="en-GB" dirty="0"/>
          </a:p>
          <a:p>
            <a:pPr marL="0" lvl="1" indent="0" algn="just">
              <a:buNone/>
            </a:pPr>
            <a:r>
              <a:rPr lang="en-GB" dirty="0"/>
              <a:t>Stone not only provided aesthetic appeal but also conveyed a sense of permanence and solidity.</a:t>
            </a:r>
          </a:p>
        </p:txBody>
      </p:sp>
      <p:sp>
        <p:nvSpPr>
          <p:cNvPr id="7" name="TextBox 6">
            <a:extLst>
              <a:ext uri="{FF2B5EF4-FFF2-40B4-BE49-F238E27FC236}">
                <a16:creationId xmlns:a16="http://schemas.microsoft.com/office/drawing/2014/main" id="{6CC261CD-9E9B-7308-0D96-70725B822D1A}"/>
              </a:ext>
            </a:extLst>
          </p:cNvPr>
          <p:cNvSpPr txBox="1"/>
          <p:nvPr/>
        </p:nvSpPr>
        <p:spPr>
          <a:xfrm>
            <a:off x="6659001" y="4394556"/>
            <a:ext cx="1542553" cy="707886"/>
          </a:xfrm>
          <a:prstGeom prst="rect">
            <a:avLst/>
          </a:prstGeom>
          <a:noFill/>
        </p:spPr>
        <p:txBody>
          <a:bodyPr wrap="square" rtlCol="0">
            <a:spAutoFit/>
          </a:bodyPr>
          <a:lstStyle/>
          <a:p>
            <a:pPr marL="0" lvl="1" indent="0" algn="ctr">
              <a:buNone/>
            </a:pPr>
            <a:r>
              <a:rPr lang="en-GB" dirty="0"/>
              <a:t>Caerphilly Castle</a:t>
            </a:r>
          </a:p>
        </p:txBody>
      </p:sp>
      <p:sp>
        <p:nvSpPr>
          <p:cNvPr id="10" name="TextBox 9">
            <a:extLst>
              <a:ext uri="{FF2B5EF4-FFF2-40B4-BE49-F238E27FC236}">
                <a16:creationId xmlns:a16="http://schemas.microsoft.com/office/drawing/2014/main" id="{E8FD6BA5-72E5-8D1B-B53D-091993B1E8FD}"/>
              </a:ext>
            </a:extLst>
          </p:cNvPr>
          <p:cNvSpPr txBox="1"/>
          <p:nvPr/>
        </p:nvSpPr>
        <p:spPr>
          <a:xfrm>
            <a:off x="3800723" y="4375469"/>
            <a:ext cx="1542553" cy="707886"/>
          </a:xfrm>
          <a:prstGeom prst="rect">
            <a:avLst/>
          </a:prstGeom>
          <a:noFill/>
        </p:spPr>
        <p:txBody>
          <a:bodyPr wrap="square" rtlCol="0">
            <a:spAutoFit/>
          </a:bodyPr>
          <a:lstStyle/>
          <a:p>
            <a:pPr marL="0" lvl="1" indent="0" algn="ctr">
              <a:buNone/>
            </a:pPr>
            <a:r>
              <a:rPr lang="en-GB" dirty="0"/>
              <a:t>St David's Cathedral</a:t>
            </a:r>
          </a:p>
        </p:txBody>
      </p:sp>
      <p:sp>
        <p:nvSpPr>
          <p:cNvPr id="11" name="TextBox 10">
            <a:extLst>
              <a:ext uri="{FF2B5EF4-FFF2-40B4-BE49-F238E27FC236}">
                <a16:creationId xmlns:a16="http://schemas.microsoft.com/office/drawing/2014/main" id="{2AD9391E-1A93-FE2A-61FE-A1BEB8407FE0}"/>
              </a:ext>
            </a:extLst>
          </p:cNvPr>
          <p:cNvSpPr txBox="1"/>
          <p:nvPr/>
        </p:nvSpPr>
        <p:spPr>
          <a:xfrm>
            <a:off x="914790" y="4385767"/>
            <a:ext cx="1542553" cy="707886"/>
          </a:xfrm>
          <a:prstGeom prst="rect">
            <a:avLst/>
          </a:prstGeom>
          <a:noFill/>
        </p:spPr>
        <p:txBody>
          <a:bodyPr wrap="square" rtlCol="0">
            <a:spAutoFit/>
          </a:bodyPr>
          <a:lstStyle/>
          <a:p>
            <a:pPr marL="0" lvl="1" indent="0" algn="ctr">
              <a:buNone/>
            </a:pPr>
            <a:r>
              <a:rPr lang="en-GB" dirty="0"/>
              <a:t>Brecon Cathedral </a:t>
            </a:r>
          </a:p>
        </p:txBody>
      </p:sp>
      <p:pic>
        <p:nvPicPr>
          <p:cNvPr id="12" name="Picture 11">
            <a:extLst>
              <a:ext uri="{FF2B5EF4-FFF2-40B4-BE49-F238E27FC236}">
                <a16:creationId xmlns:a16="http://schemas.microsoft.com/office/drawing/2014/main" id="{63A9F683-39B2-87C5-7564-9B184BD5FBF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08174" y="2636022"/>
            <a:ext cx="2555787" cy="1703858"/>
          </a:xfrm>
          <a:prstGeom prst="rect">
            <a:avLst/>
          </a:prstGeom>
        </p:spPr>
      </p:pic>
      <p:pic>
        <p:nvPicPr>
          <p:cNvPr id="13" name="Picture 12">
            <a:extLst>
              <a:ext uri="{FF2B5EF4-FFF2-40B4-BE49-F238E27FC236}">
                <a16:creationId xmlns:a16="http://schemas.microsoft.com/office/drawing/2014/main" id="{684E70CD-816A-D74A-1195-D5B0A071A1D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051480" y="2772115"/>
            <a:ext cx="3089187" cy="1313769"/>
          </a:xfrm>
          <a:prstGeom prst="rect">
            <a:avLst/>
          </a:prstGeom>
        </p:spPr>
      </p:pic>
      <p:pic>
        <p:nvPicPr>
          <p:cNvPr id="14" name="Picture 13">
            <a:extLst>
              <a:ext uri="{FF2B5EF4-FFF2-40B4-BE49-F238E27FC236}">
                <a16:creationId xmlns:a16="http://schemas.microsoft.com/office/drawing/2014/main" id="{64564C96-8444-E365-1A0A-11D855A4E17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228186" y="2636022"/>
            <a:ext cx="2557228" cy="1704819"/>
          </a:xfrm>
          <a:prstGeom prst="rect">
            <a:avLst/>
          </a:prstGeom>
        </p:spPr>
      </p:pic>
    </p:spTree>
    <p:extLst>
      <p:ext uri="{BB962C8B-B14F-4D97-AF65-F5344CB8AC3E}">
        <p14:creationId xmlns:p14="http://schemas.microsoft.com/office/powerpoint/2010/main" val="35955870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27FCDA-F05B-496E-9C92-6581CAE167A7}"/>
              </a:ext>
            </a:extLst>
          </p:cNvPr>
          <p:cNvSpPr>
            <a:spLocks noGrp="1"/>
          </p:cNvSpPr>
          <p:nvPr>
            <p:ph type="title"/>
          </p:nvPr>
        </p:nvSpPr>
        <p:spPr/>
        <p:txBody>
          <a:bodyPr/>
          <a:lstStyle/>
          <a:p>
            <a:r>
              <a:rPr lang="en-GB" dirty="0"/>
              <a:t>Material choice and building prestige: timber</a:t>
            </a:r>
          </a:p>
        </p:txBody>
      </p:sp>
      <p:sp>
        <p:nvSpPr>
          <p:cNvPr id="3" name="Content Placeholder 2">
            <a:extLst>
              <a:ext uri="{FF2B5EF4-FFF2-40B4-BE49-F238E27FC236}">
                <a16:creationId xmlns:a16="http://schemas.microsoft.com/office/drawing/2014/main" id="{0747FD3E-4C11-4E37-B623-287C7F94E170}"/>
              </a:ext>
            </a:extLst>
          </p:cNvPr>
          <p:cNvSpPr>
            <a:spLocks noGrp="1"/>
          </p:cNvSpPr>
          <p:nvPr>
            <p:ph sz="quarter" idx="10"/>
          </p:nvPr>
        </p:nvSpPr>
        <p:spPr>
          <a:xfrm>
            <a:off x="457200" y="1512000"/>
            <a:ext cx="8229600" cy="708144"/>
          </a:xfrm>
        </p:spPr>
        <p:txBody>
          <a:bodyPr/>
          <a:lstStyle/>
          <a:p>
            <a:r>
              <a:rPr lang="en-GB" dirty="0"/>
              <a:t>Timber in construction varied based on the availability of resources and architectural styles. </a:t>
            </a:r>
          </a:p>
          <a:p>
            <a:endParaRPr lang="en-GB" dirty="0"/>
          </a:p>
          <a:p>
            <a:endParaRPr lang="en-GB" dirty="0"/>
          </a:p>
          <a:p>
            <a:endParaRPr lang="en-GB" dirty="0"/>
          </a:p>
          <a:p>
            <a:endParaRPr lang="en-GB" dirty="0"/>
          </a:p>
          <a:p>
            <a:endParaRPr lang="en-GB" b="1" dirty="0"/>
          </a:p>
          <a:p>
            <a:endParaRPr lang="en-GB" dirty="0"/>
          </a:p>
        </p:txBody>
      </p:sp>
      <p:pic>
        <p:nvPicPr>
          <p:cNvPr id="5" name="Picture 4">
            <a:extLst>
              <a:ext uri="{FF2B5EF4-FFF2-40B4-BE49-F238E27FC236}">
                <a16:creationId xmlns:a16="http://schemas.microsoft.com/office/drawing/2014/main" id="{48BF4DA5-08C0-4969-BC39-BE5C530DFD6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63447" y="2234774"/>
            <a:ext cx="2376264" cy="2296209"/>
          </a:xfrm>
          <a:prstGeom prst="rect">
            <a:avLst/>
          </a:prstGeom>
        </p:spPr>
      </p:pic>
      <p:pic>
        <p:nvPicPr>
          <p:cNvPr id="6" name="Picture 5">
            <a:extLst>
              <a:ext uri="{FF2B5EF4-FFF2-40B4-BE49-F238E27FC236}">
                <a16:creationId xmlns:a16="http://schemas.microsoft.com/office/drawing/2014/main" id="{3AA1912D-627B-4FAF-B889-2C22B4A892E0}"/>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2898257" y="2234775"/>
            <a:ext cx="1947740" cy="2317956"/>
          </a:xfrm>
          <a:prstGeom prst="rect">
            <a:avLst/>
          </a:prstGeom>
        </p:spPr>
      </p:pic>
      <p:sp>
        <p:nvSpPr>
          <p:cNvPr id="7" name="TextBox 6">
            <a:extLst>
              <a:ext uri="{FF2B5EF4-FFF2-40B4-BE49-F238E27FC236}">
                <a16:creationId xmlns:a16="http://schemas.microsoft.com/office/drawing/2014/main" id="{D9718DAE-30F8-4C44-94C8-AA5D1001931B}"/>
              </a:ext>
            </a:extLst>
          </p:cNvPr>
          <p:cNvSpPr txBox="1"/>
          <p:nvPr/>
        </p:nvSpPr>
        <p:spPr>
          <a:xfrm>
            <a:off x="342686" y="4696569"/>
            <a:ext cx="4661433" cy="338554"/>
          </a:xfrm>
          <a:prstGeom prst="rect">
            <a:avLst/>
          </a:prstGeom>
          <a:noFill/>
        </p:spPr>
        <p:txBody>
          <a:bodyPr wrap="square" rtlCol="0">
            <a:spAutoFit/>
          </a:bodyPr>
          <a:lstStyle/>
          <a:p>
            <a:pPr algn="ctr"/>
            <a:r>
              <a:rPr lang="en-GB" sz="1600" dirty="0">
                <a:latin typeface="+mn-lt"/>
                <a:ea typeface="ＭＳ Ｐゴシック" charset="-128"/>
              </a:rPr>
              <a:t>Nave and vault in Cathedral Church of St Deiniol</a:t>
            </a:r>
          </a:p>
        </p:txBody>
      </p:sp>
      <p:pic>
        <p:nvPicPr>
          <p:cNvPr id="9" name="Picture 8">
            <a:extLst>
              <a:ext uri="{FF2B5EF4-FFF2-40B4-BE49-F238E27FC236}">
                <a16:creationId xmlns:a16="http://schemas.microsoft.com/office/drawing/2014/main" id="{0326AB37-DCA9-4800-9A86-243A63F61D84}"/>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6797606" y="1918934"/>
            <a:ext cx="1947740" cy="2329515"/>
          </a:xfrm>
          <a:prstGeom prst="rect">
            <a:avLst/>
          </a:prstGeom>
        </p:spPr>
      </p:pic>
      <p:sp>
        <p:nvSpPr>
          <p:cNvPr id="11" name="TextBox 10">
            <a:extLst>
              <a:ext uri="{FF2B5EF4-FFF2-40B4-BE49-F238E27FC236}">
                <a16:creationId xmlns:a16="http://schemas.microsoft.com/office/drawing/2014/main" id="{0A3ED0F7-25B6-45DD-A57F-765A7448861A}"/>
              </a:ext>
            </a:extLst>
          </p:cNvPr>
          <p:cNvSpPr txBox="1"/>
          <p:nvPr/>
        </p:nvSpPr>
        <p:spPr>
          <a:xfrm>
            <a:off x="5521711" y="4881568"/>
            <a:ext cx="2551789" cy="338554"/>
          </a:xfrm>
          <a:prstGeom prst="rect">
            <a:avLst/>
          </a:prstGeom>
          <a:noFill/>
        </p:spPr>
        <p:txBody>
          <a:bodyPr wrap="none" rtlCol="0">
            <a:spAutoFit/>
          </a:bodyPr>
          <a:lstStyle/>
          <a:p>
            <a:r>
              <a:rPr lang="en-GB" sz="1600" dirty="0">
                <a:latin typeface="+mn-lt"/>
                <a:ea typeface="ＭＳ Ｐゴシック" charset="-128"/>
              </a:rPr>
              <a:t>Millennium Centre Cardiff </a:t>
            </a:r>
          </a:p>
        </p:txBody>
      </p:sp>
      <p:sp>
        <p:nvSpPr>
          <p:cNvPr id="10" name="TextBox 9">
            <a:extLst>
              <a:ext uri="{FF2B5EF4-FFF2-40B4-BE49-F238E27FC236}">
                <a16:creationId xmlns:a16="http://schemas.microsoft.com/office/drawing/2014/main" id="{F33DAFA0-5001-FF9D-CA38-F386E26661C2}"/>
              </a:ext>
            </a:extLst>
          </p:cNvPr>
          <p:cNvSpPr txBox="1"/>
          <p:nvPr/>
        </p:nvSpPr>
        <p:spPr>
          <a:xfrm>
            <a:off x="449454" y="4544379"/>
            <a:ext cx="4275477" cy="200055"/>
          </a:xfrm>
          <a:prstGeom prst="rect">
            <a:avLst/>
          </a:prstGeom>
          <a:noFill/>
        </p:spPr>
        <p:txBody>
          <a:bodyPr wrap="square">
            <a:spAutoFit/>
          </a:bodyPr>
          <a:lstStyle/>
          <a:p>
            <a:r>
              <a:rPr lang="en-GB" sz="700" b="0" i="0" dirty="0">
                <a:effectLst/>
                <a:latin typeface="Helvetica Neue"/>
              </a:rPr>
              <a:t>Photographs by Jacqueline Banerjee, available at https://victorianweb.org/art/architecture/scott/44.html  </a:t>
            </a:r>
            <a:endParaRPr lang="en-GB" sz="700" dirty="0"/>
          </a:p>
        </p:txBody>
      </p:sp>
      <p:sp>
        <p:nvSpPr>
          <p:cNvPr id="13" name="TextBox 12">
            <a:extLst>
              <a:ext uri="{FF2B5EF4-FFF2-40B4-BE49-F238E27FC236}">
                <a16:creationId xmlns:a16="http://schemas.microsoft.com/office/drawing/2014/main" id="{0677F219-7984-6FED-3194-92A6138D0A8E}"/>
              </a:ext>
            </a:extLst>
          </p:cNvPr>
          <p:cNvSpPr txBox="1"/>
          <p:nvPr/>
        </p:nvSpPr>
        <p:spPr>
          <a:xfrm>
            <a:off x="6709656" y="4263080"/>
            <a:ext cx="2090463" cy="626324"/>
          </a:xfrm>
          <a:prstGeom prst="rect">
            <a:avLst/>
          </a:prstGeom>
          <a:noFill/>
        </p:spPr>
        <p:txBody>
          <a:bodyPr wrap="square">
            <a:spAutoFit/>
          </a:bodyPr>
          <a:lstStyle/>
          <a:p>
            <a:r>
              <a:rPr lang="en-GB" sz="700" dirty="0">
                <a:latin typeface="Helvetica Neue"/>
              </a:rPr>
              <a:t>Photograph by Stephen Boisvert (CC BY 2.0), available at </a:t>
            </a:r>
            <a:r>
              <a:rPr lang="en-GB" sz="700" dirty="0">
                <a:latin typeface="Helvetica Neue"/>
                <a:hlinkClick r:id="rId6"/>
              </a:rPr>
              <a:t>https://www.artsprofessional.co.uk/news/equality-diversity-and-social-justice-must-follow-crisis-says-arts-council</a:t>
            </a:r>
            <a:r>
              <a:rPr lang="en-GB" sz="700" dirty="0">
                <a:latin typeface="Helvetica Neue"/>
              </a:rPr>
              <a:t> </a:t>
            </a:r>
          </a:p>
        </p:txBody>
      </p:sp>
      <p:sp>
        <p:nvSpPr>
          <p:cNvPr id="15" name="TextBox 14">
            <a:extLst>
              <a:ext uri="{FF2B5EF4-FFF2-40B4-BE49-F238E27FC236}">
                <a16:creationId xmlns:a16="http://schemas.microsoft.com/office/drawing/2014/main" id="{C8A366FB-5C92-B6C0-87DF-B18224178D13}"/>
              </a:ext>
            </a:extLst>
          </p:cNvPr>
          <p:cNvSpPr txBox="1"/>
          <p:nvPr/>
        </p:nvSpPr>
        <p:spPr>
          <a:xfrm>
            <a:off x="387402" y="5212285"/>
            <a:ext cx="8299398" cy="707886"/>
          </a:xfrm>
          <a:prstGeom prst="rect">
            <a:avLst/>
          </a:prstGeom>
          <a:noFill/>
        </p:spPr>
        <p:txBody>
          <a:bodyPr wrap="square">
            <a:spAutoFit/>
          </a:bodyPr>
          <a:lstStyle/>
          <a:p>
            <a:pPr algn="just"/>
            <a:r>
              <a:rPr lang="en-GB" dirty="0"/>
              <a:t>The quality and intricacy of timberwork, such as exposed beams and decorative carvings, showed the status and wealth of the building.</a:t>
            </a:r>
          </a:p>
        </p:txBody>
      </p:sp>
      <p:pic>
        <p:nvPicPr>
          <p:cNvPr id="1026" name="Picture 2">
            <a:extLst>
              <a:ext uri="{FF2B5EF4-FFF2-40B4-BE49-F238E27FC236}">
                <a16:creationId xmlns:a16="http://schemas.microsoft.com/office/drawing/2014/main" id="{47474182-1230-454F-DDC0-5193F01CFDDF}"/>
              </a:ext>
            </a:extLst>
          </p:cNvPr>
          <p:cNvPicPr>
            <a:picLocks noChangeAspect="1" noChangeArrowheads="1"/>
          </p:cNvPicPr>
          <p:nvPr/>
        </p:nvPicPr>
        <p:blipFill rotWithShape="1">
          <a:blip r:embed="rId7" cstate="screen">
            <a:extLst>
              <a:ext uri="{28A0092B-C50C-407E-A947-70E740481C1C}">
                <a14:useLocalDpi xmlns:a14="http://schemas.microsoft.com/office/drawing/2010/main"/>
              </a:ext>
            </a:extLst>
          </a:blip>
          <a:srcRect/>
          <a:stretch/>
        </p:blipFill>
        <p:spPr bwMode="auto">
          <a:xfrm>
            <a:off x="5004119" y="1930493"/>
            <a:ext cx="1675564" cy="2317956"/>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4A325CCB-28B2-91A8-937F-DAEF8BF34A0B}"/>
              </a:ext>
            </a:extLst>
          </p:cNvPr>
          <p:cNvSpPr txBox="1"/>
          <p:nvPr/>
        </p:nvSpPr>
        <p:spPr>
          <a:xfrm>
            <a:off x="4904544" y="4299303"/>
            <a:ext cx="1775140" cy="630942"/>
          </a:xfrm>
          <a:prstGeom prst="rect">
            <a:avLst/>
          </a:prstGeom>
          <a:noFill/>
        </p:spPr>
        <p:txBody>
          <a:bodyPr wrap="square">
            <a:spAutoFit/>
          </a:bodyPr>
          <a:lstStyle/>
          <a:p>
            <a:r>
              <a:rPr lang="en-GB" sz="700" dirty="0">
                <a:latin typeface="Helvetica Neue"/>
              </a:rPr>
              <a:t>Photograph by Tony </a:t>
            </a:r>
            <a:r>
              <a:rPr lang="en-GB" sz="700" dirty="0" err="1">
                <a:latin typeface="Helvetica Neue"/>
              </a:rPr>
              <a:t>Hisgett</a:t>
            </a:r>
            <a:r>
              <a:rPr lang="en-GB" sz="700" dirty="0">
                <a:latin typeface="Helvetica Neue"/>
              </a:rPr>
              <a:t> (CC BY 2.0), available at </a:t>
            </a:r>
            <a:r>
              <a:rPr lang="en-GB" sz="700" dirty="0">
                <a:latin typeface="Helvetica Neue"/>
                <a:hlinkClick r:id="rId8"/>
              </a:rPr>
              <a:t>https://commons.wikimedia.org/wiki/File:Inside_Donald_Gordon_Theatre,_Wales_Millennium_Centre.jpg</a:t>
            </a:r>
            <a:r>
              <a:rPr lang="en-GB" sz="700" dirty="0">
                <a:latin typeface="Helvetica Neue"/>
              </a:rPr>
              <a:t> </a:t>
            </a:r>
          </a:p>
        </p:txBody>
      </p:sp>
    </p:spTree>
    <p:extLst>
      <p:ext uri="{BB962C8B-B14F-4D97-AF65-F5344CB8AC3E}">
        <p14:creationId xmlns:p14="http://schemas.microsoft.com/office/powerpoint/2010/main" val="4765649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BF3A5F-BA71-49CC-9F18-C114EDCE7323}"/>
              </a:ext>
            </a:extLst>
          </p:cNvPr>
          <p:cNvSpPr>
            <a:spLocks noGrp="1"/>
          </p:cNvSpPr>
          <p:nvPr>
            <p:ph type="title"/>
          </p:nvPr>
        </p:nvSpPr>
        <p:spPr/>
        <p:txBody>
          <a:bodyPr/>
          <a:lstStyle/>
          <a:p>
            <a:r>
              <a:rPr lang="en-GB" dirty="0"/>
              <a:t>Material choice and building prestige: stained glass </a:t>
            </a:r>
          </a:p>
        </p:txBody>
      </p:sp>
      <p:sp>
        <p:nvSpPr>
          <p:cNvPr id="3" name="Content Placeholder 2">
            <a:extLst>
              <a:ext uri="{FF2B5EF4-FFF2-40B4-BE49-F238E27FC236}">
                <a16:creationId xmlns:a16="http://schemas.microsoft.com/office/drawing/2014/main" id="{3F0C3F9A-51AF-4266-91C1-D2CE51616B97}"/>
              </a:ext>
            </a:extLst>
          </p:cNvPr>
          <p:cNvSpPr>
            <a:spLocks noGrp="1"/>
          </p:cNvSpPr>
          <p:nvPr>
            <p:ph sz="quarter" idx="10"/>
          </p:nvPr>
        </p:nvSpPr>
        <p:spPr>
          <a:xfrm>
            <a:off x="457200" y="1516374"/>
            <a:ext cx="8229600" cy="4077240"/>
          </a:xfrm>
        </p:spPr>
        <p:txBody>
          <a:bodyPr/>
          <a:lstStyle/>
          <a:p>
            <a:pPr marL="0" lvl="1" indent="0" algn="just">
              <a:buNone/>
            </a:pPr>
            <a:r>
              <a:rPr lang="en-GB" dirty="0"/>
              <a:t>Stained glass windows were prominent in historic and religious buildings, showcasing the wealth and influence of owners or patrons. </a:t>
            </a:r>
          </a:p>
          <a:p>
            <a:pPr marL="0" lvl="1" indent="0" algn="just">
              <a:lnSpc>
                <a:spcPct val="100000"/>
              </a:lnSpc>
              <a:buNone/>
            </a:pPr>
            <a:endParaRPr lang="en-GB" dirty="0"/>
          </a:p>
          <a:p>
            <a:pPr marL="0" lvl="1" indent="0" algn="just">
              <a:buNone/>
            </a:pPr>
            <a:endParaRPr lang="en-GB" dirty="0"/>
          </a:p>
          <a:p>
            <a:pPr marL="0" lvl="1" indent="0" algn="just">
              <a:buNone/>
            </a:pPr>
            <a:endParaRPr lang="en-GB" dirty="0"/>
          </a:p>
          <a:p>
            <a:pPr marL="0" lvl="1" indent="0" algn="just">
              <a:buNone/>
            </a:pPr>
            <a:endParaRPr lang="en-GB" dirty="0"/>
          </a:p>
          <a:p>
            <a:pPr marL="0" lvl="1" indent="0" algn="just">
              <a:buNone/>
            </a:pPr>
            <a:endParaRPr lang="en-GB" dirty="0"/>
          </a:p>
          <a:p>
            <a:pPr marL="0" lvl="1" indent="0" algn="just">
              <a:buNone/>
            </a:pPr>
            <a:endParaRPr lang="en-GB" dirty="0"/>
          </a:p>
          <a:p>
            <a:pPr marL="0" lvl="1" indent="0" algn="just">
              <a:buNone/>
            </a:pPr>
            <a:r>
              <a:rPr lang="en-GB" dirty="0"/>
              <a:t>Crafted with skill and resources, they served both functional and symbolic roles, while allowing light inside and portraying religious or heraldic imagery.</a:t>
            </a:r>
          </a:p>
          <a:p>
            <a:endParaRPr lang="en-GB" dirty="0"/>
          </a:p>
        </p:txBody>
      </p:sp>
      <p:pic>
        <p:nvPicPr>
          <p:cNvPr id="3076" name="Picture 4" descr="https://victorianweb.org/art/stainedglass/oconnor/6.jpg">
            <a:extLst>
              <a:ext uri="{FF2B5EF4-FFF2-40B4-BE49-F238E27FC236}">
                <a16:creationId xmlns:a16="http://schemas.microsoft.com/office/drawing/2014/main" id="{FBDC73E9-3164-4B2E-A648-58B73F4A81CD}"/>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572000" y="2340525"/>
            <a:ext cx="1386328" cy="2419774"/>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DB83D432-7D85-0652-5BE8-76CCADB7D47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589903" y="2358855"/>
            <a:ext cx="1586640" cy="2410609"/>
          </a:xfrm>
          <a:prstGeom prst="rect">
            <a:avLst/>
          </a:prstGeom>
        </p:spPr>
      </p:pic>
      <p:sp>
        <p:nvSpPr>
          <p:cNvPr id="7" name="TextBox 6">
            <a:extLst>
              <a:ext uri="{FF2B5EF4-FFF2-40B4-BE49-F238E27FC236}">
                <a16:creationId xmlns:a16="http://schemas.microsoft.com/office/drawing/2014/main" id="{7088707D-C860-0892-54FD-465B242388EA}"/>
              </a:ext>
            </a:extLst>
          </p:cNvPr>
          <p:cNvSpPr txBox="1"/>
          <p:nvPr/>
        </p:nvSpPr>
        <p:spPr>
          <a:xfrm>
            <a:off x="5958328" y="4175524"/>
            <a:ext cx="1496813" cy="584775"/>
          </a:xfrm>
          <a:prstGeom prst="rect">
            <a:avLst/>
          </a:prstGeom>
          <a:noFill/>
        </p:spPr>
        <p:txBody>
          <a:bodyPr wrap="square">
            <a:spAutoFit/>
          </a:bodyPr>
          <a:lstStyle/>
          <a:p>
            <a:r>
              <a:rPr lang="en-GB" sz="800" b="0" i="0" dirty="0">
                <a:solidFill>
                  <a:srgbClr val="000000"/>
                </a:solidFill>
                <a:effectLst/>
                <a:latin typeface="Helvetica Neue"/>
              </a:rPr>
              <a:t>Photograph by </a:t>
            </a:r>
            <a:r>
              <a:rPr lang="en-GB" sz="800" b="0" i="0" dirty="0">
                <a:effectLst/>
                <a:latin typeface="Helvetica Neue"/>
              </a:rPr>
              <a:t>Colin Price, available at https://victorianweb.org/art/stainedglass/oconnor/6.html </a:t>
            </a:r>
            <a:endParaRPr lang="en-GB" sz="800" dirty="0"/>
          </a:p>
        </p:txBody>
      </p:sp>
    </p:spTree>
    <p:extLst>
      <p:ext uri="{BB962C8B-B14F-4D97-AF65-F5344CB8AC3E}">
        <p14:creationId xmlns:p14="http://schemas.microsoft.com/office/powerpoint/2010/main" val="14232754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3D5C65-CF0E-4D3E-8AF2-143C8C1FFE9B}"/>
              </a:ext>
            </a:extLst>
          </p:cNvPr>
          <p:cNvSpPr>
            <a:spLocks noGrp="1"/>
          </p:cNvSpPr>
          <p:nvPr>
            <p:ph type="title"/>
          </p:nvPr>
        </p:nvSpPr>
        <p:spPr/>
        <p:txBody>
          <a:bodyPr/>
          <a:lstStyle/>
          <a:p>
            <a:r>
              <a:rPr lang="en-GB" dirty="0"/>
              <a:t>Material choice and building prestige: brick</a:t>
            </a:r>
          </a:p>
        </p:txBody>
      </p:sp>
      <p:sp>
        <p:nvSpPr>
          <p:cNvPr id="3" name="Content Placeholder 2">
            <a:extLst>
              <a:ext uri="{FF2B5EF4-FFF2-40B4-BE49-F238E27FC236}">
                <a16:creationId xmlns:a16="http://schemas.microsoft.com/office/drawing/2014/main" id="{01B6A5E9-8751-451D-8989-69A54D7B26D9}"/>
              </a:ext>
            </a:extLst>
          </p:cNvPr>
          <p:cNvSpPr>
            <a:spLocks noGrp="1"/>
          </p:cNvSpPr>
          <p:nvPr>
            <p:ph sz="quarter" idx="10"/>
          </p:nvPr>
        </p:nvSpPr>
        <p:spPr/>
        <p:txBody>
          <a:bodyPr/>
          <a:lstStyle/>
          <a:p>
            <a:pPr marL="0" lvl="1" indent="0" algn="just">
              <a:buNone/>
            </a:pPr>
            <a:r>
              <a:rPr lang="en-GB" dirty="0"/>
              <a:t>Brick can reflect a building's status based on craftsmanship and architectural style. In Georgian and Victorian architecture, high-quality bricks were used for grand townhouses and public buildings, showcasing elegance and prosperity. </a:t>
            </a:r>
          </a:p>
          <a:p>
            <a:pPr marL="0" lvl="1" indent="0" algn="just">
              <a:buNone/>
            </a:pPr>
            <a:endParaRPr lang="en-GB" dirty="0"/>
          </a:p>
        </p:txBody>
      </p:sp>
      <p:sp>
        <p:nvSpPr>
          <p:cNvPr id="6" name="TextBox 5">
            <a:extLst>
              <a:ext uri="{FF2B5EF4-FFF2-40B4-BE49-F238E27FC236}">
                <a16:creationId xmlns:a16="http://schemas.microsoft.com/office/drawing/2014/main" id="{CF20054F-4491-41AE-B126-2754E99554F4}"/>
              </a:ext>
            </a:extLst>
          </p:cNvPr>
          <p:cNvSpPr txBox="1"/>
          <p:nvPr/>
        </p:nvSpPr>
        <p:spPr>
          <a:xfrm>
            <a:off x="611406" y="5391286"/>
            <a:ext cx="3260482" cy="400110"/>
          </a:xfrm>
          <a:prstGeom prst="rect">
            <a:avLst/>
          </a:prstGeom>
          <a:noFill/>
        </p:spPr>
        <p:txBody>
          <a:bodyPr wrap="square" rtlCol="0">
            <a:spAutoFit/>
          </a:bodyPr>
          <a:lstStyle/>
          <a:p>
            <a:pPr algn="ctr"/>
            <a:r>
              <a:rPr lang="en-GB" dirty="0"/>
              <a:t>Pier Head Building, Cardiff</a:t>
            </a:r>
          </a:p>
        </p:txBody>
      </p:sp>
      <p:sp>
        <p:nvSpPr>
          <p:cNvPr id="10" name="TextBox 9">
            <a:extLst>
              <a:ext uri="{FF2B5EF4-FFF2-40B4-BE49-F238E27FC236}">
                <a16:creationId xmlns:a16="http://schemas.microsoft.com/office/drawing/2014/main" id="{76A274D1-2915-4738-835B-A2E94A104CD0}"/>
              </a:ext>
            </a:extLst>
          </p:cNvPr>
          <p:cNvSpPr txBox="1"/>
          <p:nvPr/>
        </p:nvSpPr>
        <p:spPr>
          <a:xfrm>
            <a:off x="5036690" y="5368450"/>
            <a:ext cx="3260482" cy="400110"/>
          </a:xfrm>
          <a:prstGeom prst="rect">
            <a:avLst/>
          </a:prstGeom>
          <a:noFill/>
        </p:spPr>
        <p:txBody>
          <a:bodyPr wrap="square" rtlCol="0">
            <a:spAutoFit/>
          </a:bodyPr>
          <a:lstStyle/>
          <a:p>
            <a:pPr algn="ctr"/>
            <a:r>
              <a:rPr lang="en-GB" dirty="0"/>
              <a:t>Tredegar House, Newport</a:t>
            </a:r>
          </a:p>
        </p:txBody>
      </p:sp>
      <p:pic>
        <p:nvPicPr>
          <p:cNvPr id="4" name="Picture 3">
            <a:extLst>
              <a:ext uri="{FF2B5EF4-FFF2-40B4-BE49-F238E27FC236}">
                <a16:creationId xmlns:a16="http://schemas.microsoft.com/office/drawing/2014/main" id="{CA72E57F-7E73-458C-8D1F-974F4020347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11406" y="3082022"/>
            <a:ext cx="3260481" cy="2162056"/>
          </a:xfrm>
          <a:prstGeom prst="rect">
            <a:avLst/>
          </a:prstGeom>
        </p:spPr>
      </p:pic>
      <p:pic>
        <p:nvPicPr>
          <p:cNvPr id="5" name="Picture 4">
            <a:extLst>
              <a:ext uri="{FF2B5EF4-FFF2-40B4-BE49-F238E27FC236}">
                <a16:creationId xmlns:a16="http://schemas.microsoft.com/office/drawing/2014/main" id="{0A53E8DF-27B7-C938-0EA1-0079F3CEF33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804011" y="2760185"/>
            <a:ext cx="3725839" cy="2483893"/>
          </a:xfrm>
          <a:prstGeom prst="rect">
            <a:avLst/>
          </a:prstGeom>
        </p:spPr>
      </p:pic>
    </p:spTree>
    <p:extLst>
      <p:ext uri="{BB962C8B-B14F-4D97-AF65-F5344CB8AC3E}">
        <p14:creationId xmlns:p14="http://schemas.microsoft.com/office/powerpoint/2010/main" val="30322494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15" ma:contentTypeDescription="Create a new document." ma:contentTypeScope="" ma:versionID="49183941de53607219d2a41e88adfbee">
  <xsd:schema xmlns:xsd="http://www.w3.org/2001/XMLSchema" xmlns:xs="http://www.w3.org/2001/XMLSchema" xmlns:p="http://schemas.microsoft.com/office/2006/metadata/properties" xmlns:ns2="1c5831b9-66da-4f16-a409-834213ecdb8e" xmlns:ns3="7d91badd-8922-4db1-9652-4fbca8a6b7df" xmlns:ns4="418e8c98-519b-4e3e-a77f-7ee33016068f" targetNamespace="http://schemas.microsoft.com/office/2006/metadata/properties" ma:root="true" ma:fieldsID="24b99fe5d6d654b5d04b5bbed10723b8" ns2:_="" ns3:_="" ns4:_="">
    <xsd:import namespace="1c5831b9-66da-4f16-a409-834213ecdb8e"/>
    <xsd:import namespace="7d91badd-8922-4db1-9652-4fbca8a6b7df"/>
    <xsd:import namespace="418e8c98-519b-4e3e-a77f-7ee33016068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LengthInSeconds"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68719a6c-9fc0-4287-adae-59b7713c0fdc"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18e8c98-519b-4e3e-a77f-7ee33016068f" elementFormDefault="qualified">
    <xsd:import namespace="http://schemas.microsoft.com/office/2006/documentManagement/types"/>
    <xsd:import namespace="http://schemas.microsoft.com/office/infopath/2007/PartnerControls"/>
    <xsd:element name="TaxCatchAll" ma:index="22" nillable="true" ma:displayName="Taxonomy Catch All Column" ma:hidden="true" ma:list="{46845985-64c5-445d-98c9-446d100d1ab4}" ma:internalName="TaxCatchAll" ma:showField="CatchAllData" ma:web="7d91badd-8922-4db1-9652-4fbca8a6b7d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1c5831b9-66da-4f16-a409-834213ecdb8e">
      <Terms xmlns="http://schemas.microsoft.com/office/infopath/2007/PartnerControls"/>
    </lcf76f155ced4ddcb4097134ff3c332f>
    <TaxCatchAll xmlns="418e8c98-519b-4e3e-a77f-7ee33016068f" xsi:nil="true"/>
  </documentManagement>
</p:properties>
</file>

<file path=customXml/itemProps1.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2.xml><?xml version="1.0" encoding="utf-8"?>
<ds:datastoreItem xmlns:ds="http://schemas.openxmlformats.org/officeDocument/2006/customXml" ds:itemID="{D8650BE0-FF67-4CB5-BD5F-AE35C54CB642}">
  <ds:schemaRefs>
    <ds:schemaRef ds:uri="1c5831b9-66da-4f16-a409-834213ecdb8e"/>
    <ds:schemaRef ds:uri="418e8c98-519b-4e3e-a77f-7ee33016068f"/>
    <ds:schemaRef ds:uri="7d91badd-8922-4db1-9652-4fbca8a6b7df"/>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A5CCB350-B76C-41FC-AE69-633CA55F79C0}">
  <ds:schemaRefs>
    <ds:schemaRef ds:uri="1c5831b9-66da-4f16-a409-834213ecdb8e"/>
    <ds:schemaRef ds:uri="418e8c98-519b-4e3e-a77f-7ee33016068f"/>
    <ds:schemaRef ds:uri="7d91badd-8922-4db1-9652-4fbca8a6b7df"/>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0</TotalTime>
  <Words>2823</Words>
  <Application>Microsoft Office PowerPoint</Application>
  <PresentationFormat>On-screen Show (4:3)</PresentationFormat>
  <Paragraphs>215</Paragraphs>
  <Slides>24</Slides>
  <Notes>22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24</vt:i4>
      </vt:variant>
    </vt:vector>
  </HeadingPairs>
  <TitlesOfParts>
    <vt:vector size="30" baseType="lpstr">
      <vt:lpstr>Arial</vt:lpstr>
      <vt:lpstr>Arial,Sans-Serif</vt:lpstr>
      <vt:lpstr>Helvetica Neue</vt:lpstr>
      <vt:lpstr>Lucida Grande</vt:lpstr>
      <vt:lpstr>Times New Roman</vt:lpstr>
      <vt:lpstr>Default Design</vt:lpstr>
      <vt:lpstr>PowerPoint 2: 20th  century evolution of construction practices </vt:lpstr>
      <vt:lpstr>Aim: To explore materials used in post-1919 construction </vt:lpstr>
      <vt:lpstr>Sources of materials for Welsh construction</vt:lpstr>
      <vt:lpstr>Influence of transport on materials used in construction</vt:lpstr>
      <vt:lpstr>Material choice and building prestige</vt:lpstr>
      <vt:lpstr>Material choice and building prestige: stone </vt:lpstr>
      <vt:lpstr>Material choice and building prestige: timber</vt:lpstr>
      <vt:lpstr>Material choice and building prestige: stained glass </vt:lpstr>
      <vt:lpstr>Material choice and building prestige: brick</vt:lpstr>
      <vt:lpstr>Material choice and building prestige</vt:lpstr>
      <vt:lpstr>Material innovations in construction </vt:lpstr>
      <vt:lpstr>Material innovations in construction </vt:lpstr>
      <vt:lpstr>Material innovations in construction  </vt:lpstr>
      <vt:lpstr>Material innovations in construction  </vt:lpstr>
      <vt:lpstr>Material properties: concrete slabs</vt:lpstr>
      <vt:lpstr>Material properties: brick and block</vt:lpstr>
      <vt:lpstr>Material properties: steel</vt:lpstr>
      <vt:lpstr>Material properties: glass </vt:lpstr>
      <vt:lpstr>Material properties: plastics</vt:lpstr>
      <vt:lpstr>Material properties: composite materials </vt:lpstr>
      <vt:lpstr>Material properties: DPM/DPC</vt:lpstr>
      <vt:lpstr>DPC and DPM in post-1919 buildings  </vt:lpstr>
      <vt:lpstr>Reasons for DPM and DPC </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Claire Brooks</cp:lastModifiedBy>
  <cp:revision>24</cp:revision>
  <dcterms:created xsi:type="dcterms:W3CDTF">2013-05-28T00:38:54Z</dcterms:created>
  <dcterms:modified xsi:type="dcterms:W3CDTF">2023-07-26T14:00:59Z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