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56" r:id="rId5"/>
    <p:sldId id="351" r:id="rId6"/>
    <p:sldId id="338" r:id="rId7"/>
    <p:sldId id="339" r:id="rId8"/>
    <p:sldId id="340" r:id="rId9"/>
    <p:sldId id="341" r:id="rId10"/>
    <p:sldId id="358" r:id="rId11"/>
    <p:sldId id="346" r:id="rId12"/>
    <p:sldId id="357" r:id="rId13"/>
    <p:sldId id="359" r:id="rId14"/>
    <p:sldId id="360" r:id="rId15"/>
    <p:sldId id="363" r:id="rId16"/>
    <p:sldId id="362" r:id="rId17"/>
    <p:sldId id="354" r:id="rId18"/>
    <p:sldId id="352" r:id="rId19"/>
    <p:sldId id="356" r:id="rId20"/>
    <p:sldId id="345" r:id="rId21"/>
    <p:sldId id="350" r:id="rId22"/>
    <p:sldId id="343" r:id="rId23"/>
    <p:sldId id="344" r:id="rId24"/>
    <p:sldId id="267"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9"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Microsoft Office User" initials="Office [6]" lastIdx="1" clrIdx="5"/>
  <p:cmAuthor id="7" name="Microsoft Office User" initials="Office [7]" lastIdx="1" clrIdx="6"/>
  <p:cmAuthor id="8" name="Microsoft Office User" initials="Office [8]" lastIdx="1" clrIdx="7"/>
  <p:cmAuthor id="9" name="Microsoft Office User" initials="Office [9]" lastIdx="1" clrIdx="8"/>
  <p:cmAuthor id="10" name="Microsoft Office User" initials="Office [10]" lastIdx="1" clrIdx="9"/>
  <p:cmAuthor id="11" name="Microsoft Office User" initials="Office [11]" lastIdx="1" clrIdx="10"/>
  <p:cmAuthor id="12" name="Microsoft Office User" initials="Office [12]" lastIdx="1" clrIdx="11"/>
  <p:cmAuthor id="13" name="Microsoft Office User" initials="Office [13]" lastIdx="1" clrIdx="12"/>
  <p:cmAuthor id="14" name="Elaine Tuffery" initials="ECT" lastIdx="1" clrIdx="13"/>
  <p:cmAuthor id="15" name="Elaine Tuffery" initials="ECT [2]" lastIdx="1" clrIdx="14"/>
  <p:cmAuthor id="16" name="Sakshi JC" initials="SA JC" lastIdx="5" clrIdx="15">
    <p:extLst>
      <p:ext uri="{19B8F6BF-5375-455C-9EA6-DF929625EA0E}">
        <p15:presenceInfo xmlns:p15="http://schemas.microsoft.com/office/powerpoint/2012/main" userId="Sakshi JC" providerId="None"/>
      </p:ext>
    </p:extLst>
  </p:cmAuthor>
  <p:cmAuthor id="17" name="Dale Hickling" initials="DH" lastIdx="6" clrIdx="16">
    <p:extLst>
      <p:ext uri="{19B8F6BF-5375-455C-9EA6-DF929625EA0E}">
        <p15:presenceInfo xmlns:p15="http://schemas.microsoft.com/office/powerpoint/2012/main" userId="3oHFgmFJBmEpiTDCd1LG6qgY9746ruRg3O23EtmI0/Q="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7F951BB-3E1D-4770-BB32-BE3318F9DDCC}" v="1" dt="2023-07-26T17:30:05.2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67" autoAdjust="0"/>
  </p:normalViewPr>
  <p:slideViewPr>
    <p:cSldViewPr snapToGrid="0">
      <p:cViewPr varScale="1">
        <p:scale>
          <a:sx n="63" d="100"/>
          <a:sy n="63" d="100"/>
        </p:scale>
        <p:origin x="930" y="60"/>
      </p:cViewPr>
      <p:guideLst>
        <p:guide orient="horz" pos="2160"/>
        <p:guide pos="2880"/>
      </p:guideLst>
    </p:cSldViewPr>
  </p:slideViewPr>
  <p:outlineViewPr>
    <p:cViewPr>
      <p:scale>
        <a:sx n="33" d="100"/>
        <a:sy n="33" d="100"/>
      </p:scale>
      <p:origin x="0" y="-16836"/>
    </p:cViewPr>
  </p:outlin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35"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57D3B0-0E1C-4F8C-B7F8-FFAD6EECD355}" type="doc">
      <dgm:prSet loTypeId="urn:microsoft.com/office/officeart/2005/8/layout/cycle3" loCatId="cycle" qsTypeId="urn:microsoft.com/office/officeart/2005/8/quickstyle/simple3" qsCatId="simple" csTypeId="urn:microsoft.com/office/officeart/2005/8/colors/colorful2" csCatId="colorful" phldr="1"/>
      <dgm:spPr/>
      <dgm:t>
        <a:bodyPr/>
        <a:lstStyle/>
        <a:p>
          <a:endParaRPr lang="en-US"/>
        </a:p>
      </dgm:t>
    </dgm:pt>
    <dgm:pt modelId="{0E37550E-4E0E-40EF-8E22-FE9F8BCF5F0B}">
      <dgm:prSet phldrT="[Text]"/>
      <dgm:spPr/>
      <dgm:t>
        <a:bodyPr/>
        <a:lstStyle/>
        <a:p>
          <a:r>
            <a:rPr lang="en-US"/>
            <a:t>Planning</a:t>
          </a:r>
        </a:p>
      </dgm:t>
    </dgm:pt>
    <dgm:pt modelId="{42C1F925-0DC0-411E-B057-2F1EE6C4744D}" type="parTrans" cxnId="{5EBB6FAD-C4BC-4322-B60B-70174F1DF9A7}">
      <dgm:prSet/>
      <dgm:spPr/>
      <dgm:t>
        <a:bodyPr/>
        <a:lstStyle/>
        <a:p>
          <a:endParaRPr lang="en-US"/>
        </a:p>
      </dgm:t>
    </dgm:pt>
    <dgm:pt modelId="{6888544F-260D-4C32-85C7-3A27B31A68A3}" type="sibTrans" cxnId="{5EBB6FAD-C4BC-4322-B60B-70174F1DF9A7}">
      <dgm:prSet/>
      <dgm:spPr/>
      <dgm:t>
        <a:bodyPr/>
        <a:lstStyle/>
        <a:p>
          <a:endParaRPr lang="en-US"/>
        </a:p>
      </dgm:t>
    </dgm:pt>
    <dgm:pt modelId="{6CC02CB9-6BF7-4DE2-9535-9A3DF166F224}">
      <dgm:prSet phldrT="[Text]"/>
      <dgm:spPr/>
      <dgm:t>
        <a:bodyPr/>
        <a:lstStyle/>
        <a:p>
          <a:r>
            <a:rPr lang="en-US"/>
            <a:t>Installing</a:t>
          </a:r>
        </a:p>
      </dgm:t>
    </dgm:pt>
    <dgm:pt modelId="{9595F8E5-8A65-4522-A653-00F485D7789C}" type="parTrans" cxnId="{92B0A513-DBBC-4A84-968A-A04E2949BBD4}">
      <dgm:prSet/>
      <dgm:spPr/>
      <dgm:t>
        <a:bodyPr/>
        <a:lstStyle/>
        <a:p>
          <a:endParaRPr lang="en-US"/>
        </a:p>
      </dgm:t>
    </dgm:pt>
    <dgm:pt modelId="{25D93B38-76DB-408E-9732-64DC58988067}" type="sibTrans" cxnId="{92B0A513-DBBC-4A84-968A-A04E2949BBD4}">
      <dgm:prSet/>
      <dgm:spPr/>
      <dgm:t>
        <a:bodyPr/>
        <a:lstStyle/>
        <a:p>
          <a:endParaRPr lang="en-US"/>
        </a:p>
      </dgm:t>
    </dgm:pt>
    <dgm:pt modelId="{22A81978-E2A4-406F-88D5-F3D96B65C256}">
      <dgm:prSet phldrT="[Text]"/>
      <dgm:spPr/>
      <dgm:t>
        <a:bodyPr/>
        <a:lstStyle/>
        <a:p>
          <a:r>
            <a:rPr lang="en-US"/>
            <a:t>Commissioning</a:t>
          </a:r>
        </a:p>
      </dgm:t>
    </dgm:pt>
    <dgm:pt modelId="{DC311621-5307-409F-9CA5-DEA02BEB0CD7}" type="parTrans" cxnId="{D8276F4F-CF1C-496B-AB66-5B5DAE85C0C4}">
      <dgm:prSet/>
      <dgm:spPr/>
      <dgm:t>
        <a:bodyPr/>
        <a:lstStyle/>
        <a:p>
          <a:endParaRPr lang="en-US"/>
        </a:p>
      </dgm:t>
    </dgm:pt>
    <dgm:pt modelId="{2C8CFD3D-B9D8-42A6-962A-E5C939FCF59B}" type="sibTrans" cxnId="{D8276F4F-CF1C-496B-AB66-5B5DAE85C0C4}">
      <dgm:prSet/>
      <dgm:spPr/>
      <dgm:t>
        <a:bodyPr/>
        <a:lstStyle/>
        <a:p>
          <a:endParaRPr lang="en-US"/>
        </a:p>
      </dgm:t>
    </dgm:pt>
    <dgm:pt modelId="{95E495EE-B789-4207-8F1E-4A7C9999C584}">
      <dgm:prSet phldrT="[Text]"/>
      <dgm:spPr/>
      <dgm:t>
        <a:bodyPr/>
        <a:lstStyle/>
        <a:p>
          <a:r>
            <a:rPr lang="en-US"/>
            <a:t>Servicing</a:t>
          </a:r>
        </a:p>
      </dgm:t>
    </dgm:pt>
    <dgm:pt modelId="{5A337F70-70A9-40B3-BACD-DE4C87F5A3FF}" type="parTrans" cxnId="{62DBFDB5-A813-40BB-BF6F-1BEDCB75ADEC}">
      <dgm:prSet/>
      <dgm:spPr/>
      <dgm:t>
        <a:bodyPr/>
        <a:lstStyle/>
        <a:p>
          <a:endParaRPr lang="en-US"/>
        </a:p>
      </dgm:t>
    </dgm:pt>
    <dgm:pt modelId="{BFFB2929-6672-4990-B18E-4A53EF79D666}" type="sibTrans" cxnId="{62DBFDB5-A813-40BB-BF6F-1BEDCB75ADEC}">
      <dgm:prSet/>
      <dgm:spPr/>
      <dgm:t>
        <a:bodyPr/>
        <a:lstStyle/>
        <a:p>
          <a:endParaRPr lang="en-US"/>
        </a:p>
      </dgm:t>
    </dgm:pt>
    <dgm:pt modelId="{3B5FCBEC-70D3-43BA-B987-98BAD028AA07}">
      <dgm:prSet phldrT="[Text]"/>
      <dgm:spPr/>
      <dgm:t>
        <a:bodyPr/>
        <a:lstStyle/>
        <a:p>
          <a:r>
            <a:rPr lang="en-US"/>
            <a:t>Maintaining</a:t>
          </a:r>
        </a:p>
      </dgm:t>
    </dgm:pt>
    <dgm:pt modelId="{8B68AB61-3311-48E3-B55C-9BEBB738751C}" type="parTrans" cxnId="{6296B329-75CC-4982-B451-8AB8BB4D4E09}">
      <dgm:prSet/>
      <dgm:spPr/>
      <dgm:t>
        <a:bodyPr/>
        <a:lstStyle/>
        <a:p>
          <a:endParaRPr lang="en-US"/>
        </a:p>
      </dgm:t>
    </dgm:pt>
    <dgm:pt modelId="{D77DB60C-4D17-47F2-B07E-013E31B975B8}" type="sibTrans" cxnId="{6296B329-75CC-4982-B451-8AB8BB4D4E09}">
      <dgm:prSet/>
      <dgm:spPr/>
      <dgm:t>
        <a:bodyPr/>
        <a:lstStyle/>
        <a:p>
          <a:endParaRPr lang="en-US"/>
        </a:p>
      </dgm:t>
    </dgm:pt>
    <dgm:pt modelId="{074F34E0-3272-4DD5-AC8B-A7236406BF14}" type="pres">
      <dgm:prSet presAssocID="{AA57D3B0-0E1C-4F8C-B7F8-FFAD6EECD355}" presName="Name0" presStyleCnt="0">
        <dgm:presLayoutVars>
          <dgm:dir/>
          <dgm:resizeHandles val="exact"/>
        </dgm:presLayoutVars>
      </dgm:prSet>
      <dgm:spPr/>
    </dgm:pt>
    <dgm:pt modelId="{F05968D5-2BC3-427D-A12F-F640654E1AC3}" type="pres">
      <dgm:prSet presAssocID="{AA57D3B0-0E1C-4F8C-B7F8-FFAD6EECD355}" presName="cycle" presStyleCnt="0"/>
      <dgm:spPr/>
    </dgm:pt>
    <dgm:pt modelId="{7F78D83C-483C-45DC-BC22-B719C0B85F65}" type="pres">
      <dgm:prSet presAssocID="{0E37550E-4E0E-40EF-8E22-FE9F8BCF5F0B}" presName="nodeFirstNode" presStyleLbl="node1" presStyleIdx="0" presStyleCnt="5">
        <dgm:presLayoutVars>
          <dgm:bulletEnabled val="1"/>
        </dgm:presLayoutVars>
      </dgm:prSet>
      <dgm:spPr/>
    </dgm:pt>
    <dgm:pt modelId="{EEA8AC23-13CB-44F2-8133-0A61C777A07A}" type="pres">
      <dgm:prSet presAssocID="{6888544F-260D-4C32-85C7-3A27B31A68A3}" presName="sibTransFirstNode" presStyleLbl="bgShp" presStyleIdx="0" presStyleCnt="1"/>
      <dgm:spPr/>
    </dgm:pt>
    <dgm:pt modelId="{495F4686-45C0-4F2F-92D4-D309AB34E578}" type="pres">
      <dgm:prSet presAssocID="{6CC02CB9-6BF7-4DE2-9535-9A3DF166F224}" presName="nodeFollowingNodes" presStyleLbl="node1" presStyleIdx="1" presStyleCnt="5">
        <dgm:presLayoutVars>
          <dgm:bulletEnabled val="1"/>
        </dgm:presLayoutVars>
      </dgm:prSet>
      <dgm:spPr/>
    </dgm:pt>
    <dgm:pt modelId="{6A7B19D5-A27A-46D0-83B6-71FE8E39F768}" type="pres">
      <dgm:prSet presAssocID="{22A81978-E2A4-406F-88D5-F3D96B65C256}" presName="nodeFollowingNodes" presStyleLbl="node1" presStyleIdx="2" presStyleCnt="5">
        <dgm:presLayoutVars>
          <dgm:bulletEnabled val="1"/>
        </dgm:presLayoutVars>
      </dgm:prSet>
      <dgm:spPr/>
    </dgm:pt>
    <dgm:pt modelId="{C8CD3124-B86D-4191-AAF1-8369949B09CB}" type="pres">
      <dgm:prSet presAssocID="{95E495EE-B789-4207-8F1E-4A7C9999C584}" presName="nodeFollowingNodes" presStyleLbl="node1" presStyleIdx="3" presStyleCnt="5">
        <dgm:presLayoutVars>
          <dgm:bulletEnabled val="1"/>
        </dgm:presLayoutVars>
      </dgm:prSet>
      <dgm:spPr/>
    </dgm:pt>
    <dgm:pt modelId="{505D5D2C-7B9E-44E3-9C0C-B9B73B9A1EE4}" type="pres">
      <dgm:prSet presAssocID="{3B5FCBEC-70D3-43BA-B987-98BAD028AA07}" presName="nodeFollowingNodes" presStyleLbl="node1" presStyleIdx="4" presStyleCnt="5">
        <dgm:presLayoutVars>
          <dgm:bulletEnabled val="1"/>
        </dgm:presLayoutVars>
      </dgm:prSet>
      <dgm:spPr/>
    </dgm:pt>
  </dgm:ptLst>
  <dgm:cxnLst>
    <dgm:cxn modelId="{92B0A513-DBBC-4A84-968A-A04E2949BBD4}" srcId="{AA57D3B0-0E1C-4F8C-B7F8-FFAD6EECD355}" destId="{6CC02CB9-6BF7-4DE2-9535-9A3DF166F224}" srcOrd="1" destOrd="0" parTransId="{9595F8E5-8A65-4522-A653-00F485D7789C}" sibTransId="{25D93B38-76DB-408E-9732-64DC58988067}"/>
    <dgm:cxn modelId="{6296B329-75CC-4982-B451-8AB8BB4D4E09}" srcId="{AA57D3B0-0E1C-4F8C-B7F8-FFAD6EECD355}" destId="{3B5FCBEC-70D3-43BA-B987-98BAD028AA07}" srcOrd="4" destOrd="0" parTransId="{8B68AB61-3311-48E3-B55C-9BEBB738751C}" sibTransId="{D77DB60C-4D17-47F2-B07E-013E31B975B8}"/>
    <dgm:cxn modelId="{D311F72F-273E-4BD5-A836-F9EFFCC8A0A3}" type="presOf" srcId="{22A81978-E2A4-406F-88D5-F3D96B65C256}" destId="{6A7B19D5-A27A-46D0-83B6-71FE8E39F768}" srcOrd="0" destOrd="0" presId="urn:microsoft.com/office/officeart/2005/8/layout/cycle3"/>
    <dgm:cxn modelId="{7935D941-EB16-47AB-8E2E-50CC4BF87A3C}" type="presOf" srcId="{3B5FCBEC-70D3-43BA-B987-98BAD028AA07}" destId="{505D5D2C-7B9E-44E3-9C0C-B9B73B9A1EE4}" srcOrd="0" destOrd="0" presId="urn:microsoft.com/office/officeart/2005/8/layout/cycle3"/>
    <dgm:cxn modelId="{49804869-96F2-4E8C-9170-AA09CBF153BE}" type="presOf" srcId="{95E495EE-B789-4207-8F1E-4A7C9999C584}" destId="{C8CD3124-B86D-4191-AAF1-8369949B09CB}" srcOrd="0" destOrd="0" presId="urn:microsoft.com/office/officeart/2005/8/layout/cycle3"/>
    <dgm:cxn modelId="{D8276F4F-CF1C-496B-AB66-5B5DAE85C0C4}" srcId="{AA57D3B0-0E1C-4F8C-B7F8-FFAD6EECD355}" destId="{22A81978-E2A4-406F-88D5-F3D96B65C256}" srcOrd="2" destOrd="0" parTransId="{DC311621-5307-409F-9CA5-DEA02BEB0CD7}" sibTransId="{2C8CFD3D-B9D8-42A6-962A-E5C939FCF59B}"/>
    <dgm:cxn modelId="{D6247483-D943-4741-A597-13FBFBB09042}" type="presOf" srcId="{0E37550E-4E0E-40EF-8E22-FE9F8BCF5F0B}" destId="{7F78D83C-483C-45DC-BC22-B719C0B85F65}" srcOrd="0" destOrd="0" presId="urn:microsoft.com/office/officeart/2005/8/layout/cycle3"/>
    <dgm:cxn modelId="{989B8192-C049-4388-A391-93957AD64158}" type="presOf" srcId="{6CC02CB9-6BF7-4DE2-9535-9A3DF166F224}" destId="{495F4686-45C0-4F2F-92D4-D309AB34E578}" srcOrd="0" destOrd="0" presId="urn:microsoft.com/office/officeart/2005/8/layout/cycle3"/>
    <dgm:cxn modelId="{4FD643A8-7EE1-4315-BC43-7941CDF7F273}" type="presOf" srcId="{AA57D3B0-0E1C-4F8C-B7F8-FFAD6EECD355}" destId="{074F34E0-3272-4DD5-AC8B-A7236406BF14}" srcOrd="0" destOrd="0" presId="urn:microsoft.com/office/officeart/2005/8/layout/cycle3"/>
    <dgm:cxn modelId="{5EBB6FAD-C4BC-4322-B60B-70174F1DF9A7}" srcId="{AA57D3B0-0E1C-4F8C-B7F8-FFAD6EECD355}" destId="{0E37550E-4E0E-40EF-8E22-FE9F8BCF5F0B}" srcOrd="0" destOrd="0" parTransId="{42C1F925-0DC0-411E-B057-2F1EE6C4744D}" sibTransId="{6888544F-260D-4C32-85C7-3A27B31A68A3}"/>
    <dgm:cxn modelId="{62DBFDB5-A813-40BB-BF6F-1BEDCB75ADEC}" srcId="{AA57D3B0-0E1C-4F8C-B7F8-FFAD6EECD355}" destId="{95E495EE-B789-4207-8F1E-4A7C9999C584}" srcOrd="3" destOrd="0" parTransId="{5A337F70-70A9-40B3-BACD-DE4C87F5A3FF}" sibTransId="{BFFB2929-6672-4990-B18E-4A53EF79D666}"/>
    <dgm:cxn modelId="{7D9F40C8-C7D5-4F01-A625-9A32209FC5C8}" type="presOf" srcId="{6888544F-260D-4C32-85C7-3A27B31A68A3}" destId="{EEA8AC23-13CB-44F2-8133-0A61C777A07A}" srcOrd="0" destOrd="0" presId="urn:microsoft.com/office/officeart/2005/8/layout/cycle3"/>
    <dgm:cxn modelId="{F42BB360-3E2F-47EF-971D-6941D2BEB69A}" type="presParOf" srcId="{074F34E0-3272-4DD5-AC8B-A7236406BF14}" destId="{F05968D5-2BC3-427D-A12F-F640654E1AC3}" srcOrd="0" destOrd="0" presId="urn:microsoft.com/office/officeart/2005/8/layout/cycle3"/>
    <dgm:cxn modelId="{97828593-4ED1-4DA7-9E39-FACB7BBF1045}" type="presParOf" srcId="{F05968D5-2BC3-427D-A12F-F640654E1AC3}" destId="{7F78D83C-483C-45DC-BC22-B719C0B85F65}" srcOrd="0" destOrd="0" presId="urn:microsoft.com/office/officeart/2005/8/layout/cycle3"/>
    <dgm:cxn modelId="{64B94607-E535-4A56-911A-D002142251C4}" type="presParOf" srcId="{F05968D5-2BC3-427D-A12F-F640654E1AC3}" destId="{EEA8AC23-13CB-44F2-8133-0A61C777A07A}" srcOrd="1" destOrd="0" presId="urn:microsoft.com/office/officeart/2005/8/layout/cycle3"/>
    <dgm:cxn modelId="{51D6BC28-FD29-42F4-A7FE-6CC4F29182CD}" type="presParOf" srcId="{F05968D5-2BC3-427D-A12F-F640654E1AC3}" destId="{495F4686-45C0-4F2F-92D4-D309AB34E578}" srcOrd="2" destOrd="0" presId="urn:microsoft.com/office/officeart/2005/8/layout/cycle3"/>
    <dgm:cxn modelId="{CA1C7A60-0DC9-4476-B98A-EBB9A4D140C1}" type="presParOf" srcId="{F05968D5-2BC3-427D-A12F-F640654E1AC3}" destId="{6A7B19D5-A27A-46D0-83B6-71FE8E39F768}" srcOrd="3" destOrd="0" presId="urn:microsoft.com/office/officeart/2005/8/layout/cycle3"/>
    <dgm:cxn modelId="{DA3848E0-3E30-4AB6-B998-1F25539A7386}" type="presParOf" srcId="{F05968D5-2BC3-427D-A12F-F640654E1AC3}" destId="{C8CD3124-B86D-4191-AAF1-8369949B09CB}" srcOrd="4" destOrd="0" presId="urn:microsoft.com/office/officeart/2005/8/layout/cycle3"/>
    <dgm:cxn modelId="{B3A0B386-F958-41C1-A61A-E4BC110FE410}" type="presParOf" srcId="{F05968D5-2BC3-427D-A12F-F640654E1AC3}" destId="{505D5D2C-7B9E-44E3-9C0C-B9B73B9A1EE4}"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8AC23-13CB-44F2-8133-0A61C777A07A}">
      <dsp:nvSpPr>
        <dsp:cNvPr id="0" name=""/>
        <dsp:cNvSpPr/>
      </dsp:nvSpPr>
      <dsp:spPr>
        <a:xfrm>
          <a:off x="1095325" y="-20568"/>
          <a:ext cx="3774419" cy="3774419"/>
        </a:xfrm>
        <a:prstGeom prst="circularArrow">
          <a:avLst>
            <a:gd name="adj1" fmla="val 5544"/>
            <a:gd name="adj2" fmla="val 330680"/>
            <a:gd name="adj3" fmla="val 13820902"/>
            <a:gd name="adj4" fmla="val 17358652"/>
            <a:gd name="adj5" fmla="val 5757"/>
          </a:avLst>
        </a:prstGeom>
        <a:solidFill>
          <a:schemeClr val="accent2">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7F78D83C-483C-45DC-BC22-B719C0B85F65}">
      <dsp:nvSpPr>
        <dsp:cNvPr id="0" name=""/>
        <dsp:cNvSpPr/>
      </dsp:nvSpPr>
      <dsp:spPr>
        <a:xfrm>
          <a:off x="2116027" y="1168"/>
          <a:ext cx="1733016" cy="866508"/>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Planning</a:t>
          </a:r>
        </a:p>
      </dsp:txBody>
      <dsp:txXfrm>
        <a:off x="2158326" y="43467"/>
        <a:ext cx="1648418" cy="781910"/>
      </dsp:txXfrm>
    </dsp:sp>
    <dsp:sp modelId="{495F4686-45C0-4F2F-92D4-D309AB34E578}">
      <dsp:nvSpPr>
        <dsp:cNvPr id="0" name=""/>
        <dsp:cNvSpPr/>
      </dsp:nvSpPr>
      <dsp:spPr>
        <a:xfrm>
          <a:off x="3646810" y="1113347"/>
          <a:ext cx="1733016" cy="866508"/>
        </a:xfrm>
        <a:prstGeom prst="roundRect">
          <a:avLst/>
        </a:prstGeom>
        <a:gradFill rotWithShape="0">
          <a:gsLst>
            <a:gs pos="0">
              <a:schemeClr val="accent2">
                <a:hueOff val="-3600000"/>
                <a:satOff val="-12501"/>
                <a:lumOff val="15000"/>
                <a:alphaOff val="0"/>
                <a:tint val="50000"/>
                <a:satMod val="300000"/>
              </a:schemeClr>
            </a:gs>
            <a:gs pos="35000">
              <a:schemeClr val="accent2">
                <a:hueOff val="-3600000"/>
                <a:satOff val="-12501"/>
                <a:lumOff val="15000"/>
                <a:alphaOff val="0"/>
                <a:tint val="37000"/>
                <a:satMod val="300000"/>
              </a:schemeClr>
            </a:gs>
            <a:gs pos="100000">
              <a:schemeClr val="accent2">
                <a:hueOff val="-3600000"/>
                <a:satOff val="-12501"/>
                <a:lumOff val="1500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Installing</a:t>
          </a:r>
        </a:p>
      </dsp:txBody>
      <dsp:txXfrm>
        <a:off x="3689109" y="1155646"/>
        <a:ext cx="1648418" cy="781910"/>
      </dsp:txXfrm>
    </dsp:sp>
    <dsp:sp modelId="{6A7B19D5-A27A-46D0-83B6-71FE8E39F768}">
      <dsp:nvSpPr>
        <dsp:cNvPr id="0" name=""/>
        <dsp:cNvSpPr/>
      </dsp:nvSpPr>
      <dsp:spPr>
        <a:xfrm>
          <a:off x="3062103" y="2912891"/>
          <a:ext cx="1733016" cy="866508"/>
        </a:xfrm>
        <a:prstGeom prst="roundRect">
          <a:avLst/>
        </a:prstGeom>
        <a:gradFill rotWithShape="0">
          <a:gsLst>
            <a:gs pos="0">
              <a:schemeClr val="accent2">
                <a:hueOff val="-7200000"/>
                <a:satOff val="-25001"/>
                <a:lumOff val="30001"/>
                <a:alphaOff val="0"/>
                <a:tint val="50000"/>
                <a:satMod val="300000"/>
              </a:schemeClr>
            </a:gs>
            <a:gs pos="35000">
              <a:schemeClr val="accent2">
                <a:hueOff val="-7200000"/>
                <a:satOff val="-25001"/>
                <a:lumOff val="30001"/>
                <a:alphaOff val="0"/>
                <a:tint val="37000"/>
                <a:satMod val="300000"/>
              </a:schemeClr>
            </a:gs>
            <a:gs pos="100000">
              <a:schemeClr val="accent2">
                <a:hueOff val="-7200000"/>
                <a:satOff val="-25001"/>
                <a:lumOff val="300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Commissioning</a:t>
          </a:r>
        </a:p>
      </dsp:txBody>
      <dsp:txXfrm>
        <a:off x="3104402" y="2955190"/>
        <a:ext cx="1648418" cy="781910"/>
      </dsp:txXfrm>
    </dsp:sp>
    <dsp:sp modelId="{C8CD3124-B86D-4191-AAF1-8369949B09CB}">
      <dsp:nvSpPr>
        <dsp:cNvPr id="0" name=""/>
        <dsp:cNvSpPr/>
      </dsp:nvSpPr>
      <dsp:spPr>
        <a:xfrm>
          <a:off x="1169951" y="2912891"/>
          <a:ext cx="1733016" cy="866508"/>
        </a:xfrm>
        <a:prstGeom prst="roundRect">
          <a:avLst/>
        </a:prstGeom>
        <a:gradFill rotWithShape="0">
          <a:gsLst>
            <a:gs pos="0">
              <a:schemeClr val="accent2">
                <a:hueOff val="-10800000"/>
                <a:satOff val="-37502"/>
                <a:lumOff val="45001"/>
                <a:alphaOff val="0"/>
                <a:tint val="50000"/>
                <a:satMod val="300000"/>
              </a:schemeClr>
            </a:gs>
            <a:gs pos="35000">
              <a:schemeClr val="accent2">
                <a:hueOff val="-10800000"/>
                <a:satOff val="-37502"/>
                <a:lumOff val="45001"/>
                <a:alphaOff val="0"/>
                <a:tint val="37000"/>
                <a:satMod val="300000"/>
              </a:schemeClr>
            </a:gs>
            <a:gs pos="100000">
              <a:schemeClr val="accent2">
                <a:hueOff val="-10800000"/>
                <a:satOff val="-37502"/>
                <a:lumOff val="450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Servicing</a:t>
          </a:r>
        </a:p>
      </dsp:txBody>
      <dsp:txXfrm>
        <a:off x="1212250" y="2955190"/>
        <a:ext cx="1648418" cy="781910"/>
      </dsp:txXfrm>
    </dsp:sp>
    <dsp:sp modelId="{505D5D2C-7B9E-44E3-9C0C-B9B73B9A1EE4}">
      <dsp:nvSpPr>
        <dsp:cNvPr id="0" name=""/>
        <dsp:cNvSpPr/>
      </dsp:nvSpPr>
      <dsp:spPr>
        <a:xfrm>
          <a:off x="585244" y="1113347"/>
          <a:ext cx="1733016" cy="866508"/>
        </a:xfrm>
        <a:prstGeom prst="roundRect">
          <a:avLst/>
        </a:prstGeom>
        <a:gradFill rotWithShape="0">
          <a:gsLst>
            <a:gs pos="0">
              <a:schemeClr val="accent2">
                <a:hueOff val="-14400000"/>
                <a:satOff val="-50003"/>
                <a:lumOff val="60001"/>
                <a:alphaOff val="0"/>
                <a:tint val="50000"/>
                <a:satMod val="300000"/>
              </a:schemeClr>
            </a:gs>
            <a:gs pos="35000">
              <a:schemeClr val="accent2">
                <a:hueOff val="-14400000"/>
                <a:satOff val="-50003"/>
                <a:lumOff val="60001"/>
                <a:alphaOff val="0"/>
                <a:tint val="37000"/>
                <a:satMod val="300000"/>
              </a:schemeClr>
            </a:gs>
            <a:gs pos="100000">
              <a:schemeClr val="accent2">
                <a:hueOff val="-14400000"/>
                <a:satOff val="-50003"/>
                <a:lumOff val="6000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Maintaining</a:t>
          </a:r>
        </a:p>
      </dsp:txBody>
      <dsp:txXfrm>
        <a:off x="627543" y="1155646"/>
        <a:ext cx="1648418" cy="781910"/>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r>
              <a:rPr lang="en-US"/>
              <a:t>© 2023. EAL. All rights reserved.    </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r>
              <a:rPr lang="en-US"/>
              <a:t>© 2023. EAL. All rights reserved.    </a:t>
            </a: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villeroy-boch.co.uk/bathroom-planner.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ciphe.org.uk/professional/"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gassaferegister.co.uk/"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atersafe.org.uk/"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hip-magazine.co.uk/magazines/"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https://fuelcellsworks.com/news/sgn-a-world-first-green-hydrogen-project-wins-uk-government-funding/</a:t>
            </a:r>
          </a:p>
        </p:txBody>
      </p:sp>
      <p:sp>
        <p:nvSpPr>
          <p:cNvPr id="4" name="Footer Placeholder 3"/>
          <p:cNvSpPr>
            <a:spLocks noGrp="1"/>
          </p:cNvSpPr>
          <p:nvPr>
            <p:ph type="ftr" sz="quarter" idx="4"/>
          </p:nvPr>
        </p:nvSpPr>
        <p:spPr/>
        <p:txBody>
          <a:bodyPr/>
          <a:lstStyle/>
          <a:p>
            <a:pPr>
              <a:defRPr/>
            </a:pPr>
            <a:r>
              <a:rPr lang="en-US"/>
              <a:t>© 2023. EAL. All rights reserved.    </a:t>
            </a:r>
            <a:endParaRPr lang="en-GB"/>
          </a:p>
        </p:txBody>
      </p:sp>
      <p:sp>
        <p:nvSpPr>
          <p:cNvPr id="5" name="Slide Number Placeholder 4"/>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1967572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https://www.villeroy-boch.co.uk/bathroom-planner.html</a:t>
            </a:r>
            <a:endParaRPr lang="en-GB" dirty="0"/>
          </a:p>
        </p:txBody>
      </p:sp>
      <p:sp>
        <p:nvSpPr>
          <p:cNvPr id="4" name="Footer Placeholder 3"/>
          <p:cNvSpPr>
            <a:spLocks noGrp="1"/>
          </p:cNvSpPr>
          <p:nvPr>
            <p:ph type="ftr" sz="quarter" idx="4"/>
          </p:nvPr>
        </p:nvSpPr>
        <p:spPr/>
        <p:txBody>
          <a:bodyPr/>
          <a:lstStyle/>
          <a:p>
            <a:pPr>
              <a:defRPr/>
            </a:pPr>
            <a:r>
              <a:rPr lang="en-US"/>
              <a:t>© 2023. EAL. All rights reserved.    </a:t>
            </a:r>
            <a:endParaRPr lang="en-GB"/>
          </a:p>
        </p:txBody>
      </p:sp>
      <p:sp>
        <p:nvSpPr>
          <p:cNvPr id="5" name="Slide Number Placeholder 4"/>
          <p:cNvSpPr>
            <a:spLocks noGrp="1"/>
          </p:cNvSpPr>
          <p:nvPr>
            <p:ph type="sldNum" sz="quarter" idx="5"/>
          </p:nvPr>
        </p:nvSpPr>
        <p:spPr/>
        <p:txBody>
          <a:bodyPr/>
          <a:lstStyle/>
          <a:p>
            <a:fld id="{1D847933-502B-D146-9428-3DDD196AD935}" type="slidenum">
              <a:rPr lang="en-GB" smtClean="0"/>
              <a:pPr/>
              <a:t>17</a:t>
            </a:fld>
            <a:endParaRPr lang="en-GB"/>
          </a:p>
        </p:txBody>
      </p:sp>
    </p:spTree>
    <p:extLst>
      <p:ext uri="{BB962C8B-B14F-4D97-AF65-F5344CB8AC3E}">
        <p14:creationId xmlns:p14="http://schemas.microsoft.com/office/powerpoint/2010/main" val="1869862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https://www.ciphe.org.uk/professional/</a:t>
            </a:r>
            <a:r>
              <a:rPr lang="en-GB" dirty="0"/>
              <a:t> </a:t>
            </a:r>
          </a:p>
          <a:p>
            <a:r>
              <a:rPr lang="en-GB" dirty="0">
                <a:hlinkClick r:id="rId4"/>
              </a:rPr>
              <a:t>https://www.gassaferegister.co.uk/</a:t>
            </a:r>
            <a:endParaRPr lang="en-GB" dirty="0"/>
          </a:p>
        </p:txBody>
      </p:sp>
      <p:sp>
        <p:nvSpPr>
          <p:cNvPr id="4" name="Footer Placeholder 3"/>
          <p:cNvSpPr>
            <a:spLocks noGrp="1"/>
          </p:cNvSpPr>
          <p:nvPr>
            <p:ph type="ftr" sz="quarter" idx="4"/>
          </p:nvPr>
        </p:nvSpPr>
        <p:spPr/>
        <p:txBody>
          <a:bodyPr/>
          <a:lstStyle/>
          <a:p>
            <a:pPr>
              <a:defRPr/>
            </a:pPr>
            <a:r>
              <a:rPr lang="en-US"/>
              <a:t>© 2023. EAL. All rights reserved.    </a:t>
            </a:r>
            <a:endParaRPr lang="en-GB"/>
          </a:p>
        </p:txBody>
      </p:sp>
      <p:sp>
        <p:nvSpPr>
          <p:cNvPr id="5" name="Slide Number Placeholder 4"/>
          <p:cNvSpPr>
            <a:spLocks noGrp="1"/>
          </p:cNvSpPr>
          <p:nvPr>
            <p:ph type="sldNum" sz="quarter" idx="5"/>
          </p:nvPr>
        </p:nvSpPr>
        <p:spPr/>
        <p:txBody>
          <a:bodyPr/>
          <a:lstStyle/>
          <a:p>
            <a:fld id="{1D847933-502B-D146-9428-3DDD196AD935}" type="slidenum">
              <a:rPr lang="en-GB" smtClean="0"/>
              <a:pPr/>
              <a:t>19</a:t>
            </a:fld>
            <a:endParaRPr lang="en-GB"/>
          </a:p>
        </p:txBody>
      </p:sp>
    </p:spTree>
    <p:extLst>
      <p:ext uri="{BB962C8B-B14F-4D97-AF65-F5344CB8AC3E}">
        <p14:creationId xmlns:p14="http://schemas.microsoft.com/office/powerpoint/2010/main" val="167198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https://www.watersafe.org.uk/</a:t>
            </a:r>
            <a:endParaRPr lang="en-GB" dirty="0"/>
          </a:p>
          <a:p>
            <a:r>
              <a:rPr lang="en-GB" dirty="0">
                <a:hlinkClick r:id="rId4"/>
              </a:rPr>
              <a:t>https://www.hip-magazine.co.uk/magazines/</a:t>
            </a:r>
            <a:endParaRPr lang="en-GB" dirty="0"/>
          </a:p>
        </p:txBody>
      </p:sp>
      <p:sp>
        <p:nvSpPr>
          <p:cNvPr id="4" name="Footer Placeholder 3"/>
          <p:cNvSpPr>
            <a:spLocks noGrp="1"/>
          </p:cNvSpPr>
          <p:nvPr>
            <p:ph type="ftr" sz="quarter" idx="4"/>
          </p:nvPr>
        </p:nvSpPr>
        <p:spPr/>
        <p:txBody>
          <a:bodyPr/>
          <a:lstStyle/>
          <a:p>
            <a:pPr>
              <a:defRPr/>
            </a:pPr>
            <a:r>
              <a:rPr lang="en-US"/>
              <a:t>© 2023. EAL. All rights reserved.    </a:t>
            </a:r>
            <a:endParaRPr lang="en-GB"/>
          </a:p>
        </p:txBody>
      </p:sp>
      <p:sp>
        <p:nvSpPr>
          <p:cNvPr id="5" name="Slide Number Placeholder 4"/>
          <p:cNvSpPr>
            <a:spLocks noGrp="1"/>
          </p:cNvSpPr>
          <p:nvPr>
            <p:ph type="sldNum" sz="quarter" idx="5"/>
          </p:nvPr>
        </p:nvSpPr>
        <p:spPr/>
        <p:txBody>
          <a:bodyPr/>
          <a:lstStyle/>
          <a:p>
            <a:fld id="{1D847933-502B-D146-9428-3DDD196AD935}" type="slidenum">
              <a:rPr lang="en-GB" smtClean="0"/>
              <a:pPr/>
              <a:t>20</a:t>
            </a:fld>
            <a:endParaRPr lang="en-GB"/>
          </a:p>
        </p:txBody>
      </p:sp>
    </p:spTree>
    <p:extLst>
      <p:ext uri="{BB962C8B-B14F-4D97-AF65-F5344CB8AC3E}">
        <p14:creationId xmlns:p14="http://schemas.microsoft.com/office/powerpoint/2010/main" val="756658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 2023. EAL.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fuelcellsworks.com/news/sgn-a-world-first-green-hydrogen-project-wins-uk-government-fundin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ww.villeroy-boch.co.uk/bathroom-planner.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s://www.gassaferegister.co.uk/" TargetMode="External"/><Relationship Id="rId5" Type="http://schemas.openxmlformats.org/officeDocument/2006/relationships/image" Target="../media/image12.png"/><Relationship Id="rId4" Type="http://schemas.openxmlformats.org/officeDocument/2006/relationships/hyperlink" Target="https://www.ciphe.org.uk/professiona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ww.watersafe.org.uk/"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hyperlink" Target="https://www.hip-magazine.co.uk/magazines/"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202: Changing practices over time  </a:t>
            </a:r>
            <a:endParaRPr lang="en-GB" sz="2400" b="1" dirty="0"/>
          </a:p>
        </p:txBody>
      </p:sp>
      <p:sp>
        <p:nvSpPr>
          <p:cNvPr id="2053" name="Rectangle 15"/>
          <p:cNvSpPr>
            <a:spLocks noGrp="1" noChangeArrowheads="1"/>
          </p:cNvSpPr>
          <p:nvPr>
            <p:ph type="title"/>
          </p:nvPr>
        </p:nvSpPr>
        <p:spPr>
          <a:xfrm>
            <a:off x="457200" y="2944800"/>
            <a:ext cx="8153400" cy="2514600"/>
          </a:xfrm>
        </p:spPr>
        <p:txBody>
          <a:bodyPr anchor="t"/>
          <a:lstStyle/>
          <a:p>
            <a:r>
              <a:rPr lang="en-GB" dirty="0">
                <a:ea typeface="ＭＳ Ｐゴシック"/>
                <a:cs typeface="Arial"/>
              </a:rPr>
              <a:t>PowerPoint 2: 21st century construction techniques and technologies</a:t>
            </a:r>
            <a:endParaRPr lang="en-US" dirty="0">
              <a:ea typeface="ＭＳ Ｐゴシック"/>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D7E0E-3438-4858-DD54-0934602D38F3}"/>
              </a:ext>
            </a:extLst>
          </p:cNvPr>
          <p:cNvSpPr>
            <a:spLocks noGrp="1"/>
          </p:cNvSpPr>
          <p:nvPr>
            <p:ph type="title"/>
          </p:nvPr>
        </p:nvSpPr>
        <p:spPr/>
        <p:txBody>
          <a:bodyPr/>
          <a:lstStyle/>
          <a:p>
            <a:r>
              <a:rPr lang="en-GB" dirty="0"/>
              <a:t>Environmental technologies  </a:t>
            </a:r>
          </a:p>
        </p:txBody>
      </p:sp>
      <p:sp>
        <p:nvSpPr>
          <p:cNvPr id="3" name="Content Placeholder 2">
            <a:extLst>
              <a:ext uri="{FF2B5EF4-FFF2-40B4-BE49-F238E27FC236}">
                <a16:creationId xmlns:a16="http://schemas.microsoft.com/office/drawing/2014/main" id="{A1B79F8B-D659-0B6B-7F73-EC1197985BB9}"/>
              </a:ext>
            </a:extLst>
          </p:cNvPr>
          <p:cNvSpPr>
            <a:spLocks noGrp="1"/>
          </p:cNvSpPr>
          <p:nvPr>
            <p:ph sz="quarter" idx="10"/>
          </p:nvPr>
        </p:nvSpPr>
        <p:spPr>
          <a:xfrm>
            <a:off x="563733" y="1602000"/>
            <a:ext cx="4693999" cy="4248000"/>
          </a:xfrm>
        </p:spPr>
        <p:txBody>
          <a:bodyPr/>
          <a:lstStyle/>
          <a:p>
            <a:r>
              <a:rPr lang="en-GB" dirty="0">
                <a:ea typeface="ＭＳ Ｐゴシック"/>
              </a:rPr>
              <a:t>The UK is committed to having “net zero” emissions by 2050. Most UK homes are heated by natural gas, which produces carbon dioxide (CO</a:t>
            </a:r>
            <a:r>
              <a:rPr lang="en-GB" baseline="-25000" dirty="0">
                <a:latin typeface="Arial"/>
                <a:ea typeface="Calibri"/>
                <a:cs typeface="Calibri"/>
              </a:rPr>
              <a:t>2</a:t>
            </a:r>
            <a:r>
              <a:rPr lang="en-GB" dirty="0">
                <a:ea typeface="ＭＳ Ｐゴシック"/>
              </a:rPr>
              <a:t>). Natural gas produces approximately 20% of all global greenhouse gas emissions</a:t>
            </a:r>
          </a:p>
          <a:p>
            <a:r>
              <a:rPr lang="en-GB" dirty="0">
                <a:ea typeface="ＭＳ Ｐゴシック"/>
              </a:rPr>
              <a:t>Low carbon technologies for heating and hot water are crucial for reducing greenhouse gas emissions and addressing climate change. Here are some examples of such technologies.</a:t>
            </a:r>
          </a:p>
          <a:p>
            <a:endParaRPr lang="en-GB" sz="1600" dirty="0"/>
          </a:p>
          <a:p>
            <a:endParaRPr lang="en-GB" sz="1600" dirty="0"/>
          </a:p>
          <a:p>
            <a:endParaRPr lang="en-GB" sz="1600" dirty="0"/>
          </a:p>
          <a:p>
            <a:endParaRPr lang="en-GB" sz="1600" dirty="0"/>
          </a:p>
          <a:p>
            <a:endParaRPr lang="en-GB" sz="1600" dirty="0"/>
          </a:p>
        </p:txBody>
      </p:sp>
      <p:pic>
        <p:nvPicPr>
          <p:cNvPr id="7" name="Picture 7" descr="A person holding a net to catch smoke&#10;&#10;Description automatically generated">
            <a:extLst>
              <a:ext uri="{FF2B5EF4-FFF2-40B4-BE49-F238E27FC236}">
                <a16:creationId xmlns:a16="http://schemas.microsoft.com/office/drawing/2014/main" id="{B73BBED2-CA86-5F15-0B2A-2E7099908B0D}"/>
              </a:ext>
            </a:extLst>
          </p:cNvPr>
          <p:cNvPicPr>
            <a:picLocks noChangeAspect="1"/>
          </p:cNvPicPr>
          <p:nvPr/>
        </p:nvPicPr>
        <p:blipFill>
          <a:blip r:embed="rId2"/>
          <a:stretch>
            <a:fillRect/>
          </a:stretch>
        </p:blipFill>
        <p:spPr>
          <a:xfrm>
            <a:off x="5402652" y="1859855"/>
            <a:ext cx="3436548" cy="3138289"/>
          </a:xfrm>
          <a:prstGeom prst="rect">
            <a:avLst/>
          </a:prstGeom>
        </p:spPr>
      </p:pic>
    </p:spTree>
    <p:extLst>
      <p:ext uri="{BB962C8B-B14F-4D97-AF65-F5344CB8AC3E}">
        <p14:creationId xmlns:p14="http://schemas.microsoft.com/office/powerpoint/2010/main" val="11609007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D7E0E-3438-4858-DD54-0934602D38F3}"/>
              </a:ext>
            </a:extLst>
          </p:cNvPr>
          <p:cNvSpPr>
            <a:spLocks noGrp="1"/>
          </p:cNvSpPr>
          <p:nvPr>
            <p:ph type="title"/>
          </p:nvPr>
        </p:nvSpPr>
        <p:spPr/>
        <p:txBody>
          <a:bodyPr/>
          <a:lstStyle/>
          <a:p>
            <a:r>
              <a:rPr lang="en-GB" dirty="0"/>
              <a:t>Environmental technologies – heat pumps  </a:t>
            </a:r>
          </a:p>
        </p:txBody>
      </p:sp>
      <p:sp>
        <p:nvSpPr>
          <p:cNvPr id="5" name="Content Placeholder 4">
            <a:extLst>
              <a:ext uri="{FF2B5EF4-FFF2-40B4-BE49-F238E27FC236}">
                <a16:creationId xmlns:a16="http://schemas.microsoft.com/office/drawing/2014/main" id="{1D9BF23C-60C1-BB95-BA67-04A1BEF48320}"/>
              </a:ext>
            </a:extLst>
          </p:cNvPr>
          <p:cNvSpPr>
            <a:spLocks noGrp="1"/>
          </p:cNvSpPr>
          <p:nvPr>
            <p:ph sz="quarter" idx="10"/>
          </p:nvPr>
        </p:nvSpPr>
        <p:spPr>
          <a:xfrm>
            <a:off x="590949" y="1644347"/>
            <a:ext cx="4779035" cy="4338000"/>
          </a:xfrm>
        </p:spPr>
        <p:txBody>
          <a:bodyPr/>
          <a:lstStyle/>
          <a:p>
            <a:r>
              <a:rPr lang="en-GB" dirty="0">
                <a:ea typeface="ＭＳ Ｐゴシック"/>
              </a:rPr>
              <a:t>Heat pumps are devices that extract heat from the air, ground or water and use it to heat buildings and water. They are highly efficient and can provide both space, heating and hot water. Heat pumps run on electricity and, if the electricity comes from renewable sources, they can be almost carbon-neutral.</a:t>
            </a:r>
          </a:p>
          <a:p>
            <a:r>
              <a:rPr lang="en-GB" dirty="0">
                <a:ea typeface="ＭＳ Ｐゴシック"/>
              </a:rPr>
              <a:t>Two most common types are:</a:t>
            </a:r>
          </a:p>
          <a:p>
            <a:pPr lvl="1"/>
            <a:r>
              <a:rPr lang="en-US" dirty="0"/>
              <a:t>air source heat pumps (ASHP) and</a:t>
            </a:r>
          </a:p>
          <a:p>
            <a:pPr lvl="1"/>
            <a:r>
              <a:rPr lang="en-US" dirty="0"/>
              <a:t>ground source heat pumps (GSHP).</a:t>
            </a:r>
          </a:p>
          <a:p>
            <a:endParaRPr lang="en-GB" dirty="0">
              <a:ea typeface="ＭＳ Ｐゴシック"/>
            </a:endParaRPr>
          </a:p>
          <a:p>
            <a:endParaRPr lang="en-GB" dirty="0">
              <a:ea typeface="ＭＳ Ｐゴシック"/>
            </a:endParaRPr>
          </a:p>
          <a:p>
            <a:endParaRPr lang="en-GB" dirty="0">
              <a:ea typeface="ＭＳ Ｐゴシック"/>
            </a:endParaRPr>
          </a:p>
          <a:p>
            <a:endParaRPr lang="en-GB" dirty="0"/>
          </a:p>
        </p:txBody>
      </p:sp>
      <p:pic>
        <p:nvPicPr>
          <p:cNvPr id="6" name="Picture 6" descr="A white box with a fan on it&#10;&#10;Description automatically generated">
            <a:extLst>
              <a:ext uri="{FF2B5EF4-FFF2-40B4-BE49-F238E27FC236}">
                <a16:creationId xmlns:a16="http://schemas.microsoft.com/office/drawing/2014/main" id="{024FFB61-20D3-407C-3074-F57D2905B971}"/>
              </a:ext>
            </a:extLst>
          </p:cNvPr>
          <p:cNvPicPr>
            <a:picLocks noChangeAspect="1"/>
          </p:cNvPicPr>
          <p:nvPr/>
        </p:nvPicPr>
        <p:blipFill>
          <a:blip r:embed="rId2"/>
          <a:stretch>
            <a:fillRect/>
          </a:stretch>
        </p:blipFill>
        <p:spPr>
          <a:xfrm>
            <a:off x="5644552" y="2538993"/>
            <a:ext cx="3303917" cy="2548708"/>
          </a:xfrm>
          <a:prstGeom prst="rect">
            <a:avLst/>
          </a:prstGeom>
        </p:spPr>
      </p:pic>
    </p:spTree>
    <p:extLst>
      <p:ext uri="{BB962C8B-B14F-4D97-AF65-F5344CB8AC3E}">
        <p14:creationId xmlns:p14="http://schemas.microsoft.com/office/powerpoint/2010/main" val="1624956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8F561-CEDD-ECDE-F28E-46D54EA38B62}"/>
              </a:ext>
            </a:extLst>
          </p:cNvPr>
          <p:cNvSpPr>
            <a:spLocks noGrp="1"/>
          </p:cNvSpPr>
          <p:nvPr>
            <p:ph type="title"/>
          </p:nvPr>
        </p:nvSpPr>
        <p:spPr/>
        <p:txBody>
          <a:bodyPr/>
          <a:lstStyle/>
          <a:p>
            <a:r>
              <a:rPr lang="en-GB" dirty="0"/>
              <a:t>How heat pumps work</a:t>
            </a:r>
          </a:p>
        </p:txBody>
      </p:sp>
      <p:sp>
        <p:nvSpPr>
          <p:cNvPr id="5" name="Content Placeholder 4">
            <a:extLst>
              <a:ext uri="{FF2B5EF4-FFF2-40B4-BE49-F238E27FC236}">
                <a16:creationId xmlns:a16="http://schemas.microsoft.com/office/drawing/2014/main" id="{379A3638-B11D-E9D7-DAC2-0D88A2ED7522}"/>
              </a:ext>
            </a:extLst>
          </p:cNvPr>
          <p:cNvSpPr>
            <a:spLocks noGrp="1"/>
          </p:cNvSpPr>
          <p:nvPr>
            <p:ph sz="quarter" idx="10"/>
          </p:nvPr>
        </p:nvSpPr>
        <p:spPr>
          <a:xfrm>
            <a:off x="457200" y="1553562"/>
            <a:ext cx="7988968" cy="1110884"/>
          </a:xfrm>
        </p:spPr>
        <p:txBody>
          <a:bodyPr/>
          <a:lstStyle/>
          <a:p>
            <a:r>
              <a:rPr lang="en-GB"/>
              <a:t>The basic working principle of a heat pump involves the transfer of heat from a low-temperature source to a higher-temperature sink using a refrigeration cycle. Released heat is used to provide space heating and stored hot water.</a:t>
            </a:r>
          </a:p>
        </p:txBody>
      </p:sp>
      <p:pic>
        <p:nvPicPr>
          <p:cNvPr id="7" name="Picture 6">
            <a:extLst>
              <a:ext uri="{FF2B5EF4-FFF2-40B4-BE49-F238E27FC236}">
                <a16:creationId xmlns:a16="http://schemas.microsoft.com/office/drawing/2014/main" id="{26BDBFEF-6C14-8386-6E1C-5198E258E52E}"/>
              </a:ext>
            </a:extLst>
          </p:cNvPr>
          <p:cNvPicPr>
            <a:picLocks noChangeAspect="1"/>
          </p:cNvPicPr>
          <p:nvPr/>
        </p:nvPicPr>
        <p:blipFill>
          <a:blip r:embed="rId2"/>
          <a:stretch>
            <a:fillRect/>
          </a:stretch>
        </p:blipFill>
        <p:spPr>
          <a:xfrm>
            <a:off x="1319285" y="2827420"/>
            <a:ext cx="6144482" cy="3022580"/>
          </a:xfrm>
          <a:prstGeom prst="rect">
            <a:avLst/>
          </a:prstGeom>
        </p:spPr>
      </p:pic>
    </p:spTree>
    <p:extLst>
      <p:ext uri="{BB962C8B-B14F-4D97-AF65-F5344CB8AC3E}">
        <p14:creationId xmlns:p14="http://schemas.microsoft.com/office/powerpoint/2010/main" val="3598871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B74B9-83EC-69C4-8912-E4CE001FEAB1}"/>
              </a:ext>
            </a:extLst>
          </p:cNvPr>
          <p:cNvSpPr>
            <a:spLocks noGrp="1"/>
          </p:cNvSpPr>
          <p:nvPr>
            <p:ph type="title"/>
          </p:nvPr>
        </p:nvSpPr>
        <p:spPr/>
        <p:txBody>
          <a:bodyPr/>
          <a:lstStyle/>
          <a:p>
            <a:r>
              <a:rPr lang="en-GB" dirty="0"/>
              <a:t>Advantages and disadvantages of heat pumps </a:t>
            </a:r>
          </a:p>
        </p:txBody>
      </p:sp>
      <p:graphicFrame>
        <p:nvGraphicFramePr>
          <p:cNvPr id="4" name="Table 3">
            <a:extLst>
              <a:ext uri="{FF2B5EF4-FFF2-40B4-BE49-F238E27FC236}">
                <a16:creationId xmlns:a16="http://schemas.microsoft.com/office/drawing/2014/main" id="{C65ECFF6-B5B7-87E7-F60A-5C01E97247B8}"/>
              </a:ext>
            </a:extLst>
          </p:cNvPr>
          <p:cNvGraphicFramePr>
            <a:graphicFrameLocks noGrp="1"/>
          </p:cNvGraphicFramePr>
          <p:nvPr>
            <p:extLst>
              <p:ext uri="{D42A27DB-BD31-4B8C-83A1-F6EECF244321}">
                <p14:modId xmlns:p14="http://schemas.microsoft.com/office/powerpoint/2010/main" val="3481985060"/>
              </p:ext>
            </p:extLst>
          </p:nvPr>
        </p:nvGraphicFramePr>
        <p:xfrm>
          <a:off x="1269507" y="2010839"/>
          <a:ext cx="6755907" cy="3031172"/>
        </p:xfrm>
        <a:graphic>
          <a:graphicData uri="http://schemas.openxmlformats.org/drawingml/2006/table">
            <a:tbl>
              <a:tblPr firstRow="1" bandRow="1">
                <a:tableStyleId>{5A111915-BE36-4E01-A7E5-04B1672EAD32}</a:tableStyleId>
              </a:tblPr>
              <a:tblGrid>
                <a:gridCol w="3098307">
                  <a:extLst>
                    <a:ext uri="{9D8B030D-6E8A-4147-A177-3AD203B41FA5}">
                      <a16:colId xmlns:a16="http://schemas.microsoft.com/office/drawing/2014/main" val="20000"/>
                    </a:ext>
                  </a:extLst>
                </a:gridCol>
                <a:gridCol w="3657600">
                  <a:extLst>
                    <a:ext uri="{9D8B030D-6E8A-4147-A177-3AD203B41FA5}">
                      <a16:colId xmlns:a16="http://schemas.microsoft.com/office/drawing/2014/main" val="1528029067"/>
                    </a:ext>
                  </a:extLst>
                </a:gridCol>
              </a:tblGrid>
              <a:tr h="149860">
                <a:tc>
                  <a:txBody>
                    <a:bodyPr/>
                    <a:lstStyle/>
                    <a:p>
                      <a:pPr algn="l"/>
                      <a:r>
                        <a:rPr lang="en-GB" sz="1800" b="1" dirty="0">
                          <a:solidFill>
                            <a:srgbClr val="222222"/>
                          </a:solidFill>
                          <a:effectLst/>
                          <a:latin typeface="+mn-lt"/>
                        </a:rPr>
                        <a:t>Advantages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1800" b="1">
                          <a:solidFill>
                            <a:srgbClr val="222222"/>
                          </a:solidFill>
                          <a:effectLst/>
                          <a:latin typeface="+mn-lt"/>
                        </a:rPr>
                        <a:t>Disadvantages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59092">
                <a:tc>
                  <a:txBody>
                    <a:bodyPr/>
                    <a:lstStyle/>
                    <a:p>
                      <a:pPr algn="l"/>
                      <a:r>
                        <a:rPr lang="en-GB" sz="1800" dirty="0">
                          <a:solidFill>
                            <a:schemeClr val="tx1"/>
                          </a:solidFill>
                          <a:effectLst/>
                          <a:latin typeface="+mn-lt"/>
                        </a:rPr>
                        <a:t>Reduced carbon emissions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chemeClr val="tx1"/>
                          </a:solidFill>
                          <a:effectLst/>
                          <a:latin typeface="+mn-lt"/>
                        </a:rPr>
                        <a:t>Expensive to install</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en-GB" sz="1800" dirty="0">
                          <a:solidFill>
                            <a:schemeClr val="tx1"/>
                          </a:solidFill>
                          <a:effectLst/>
                          <a:latin typeface="+mn-lt"/>
                        </a:rPr>
                        <a:t>Long life span and relatively low maintenance </a:t>
                      </a:r>
                    </a:p>
                    <a:p>
                      <a:pPr algn="l"/>
                      <a:endParaRPr lang="en-GB" sz="1800" dirty="0">
                        <a:solidFill>
                          <a:schemeClr val="tx1"/>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chemeClr val="tx1"/>
                          </a:solidFill>
                          <a:effectLst/>
                          <a:latin typeface="+mn-lt"/>
                        </a:rPr>
                        <a:t>Existing heating systems may require extensive upgrades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en-GB" sz="1800">
                          <a:solidFill>
                            <a:schemeClr val="tx1"/>
                          </a:solidFill>
                          <a:effectLst/>
                          <a:latin typeface="+mn-lt"/>
                        </a:rPr>
                        <a:t>Financial incentives to help offset the initial installation costs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chemeClr val="tx1"/>
                          </a:solidFill>
                          <a:effectLst/>
                          <a:latin typeface="+mn-lt"/>
                        </a:rPr>
                        <a:t>Temperature limitations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en-GB" sz="1800" b="0" i="0" kern="1200">
                          <a:solidFill>
                            <a:schemeClr val="tx1"/>
                          </a:solidFill>
                          <a:effectLst/>
                          <a:latin typeface="+mn-lt"/>
                          <a:ea typeface="+mn-ea"/>
                          <a:cs typeface="+mn-cs"/>
                        </a:rPr>
                        <a:t>High energy efficiency</a:t>
                      </a:r>
                      <a:endParaRPr lang="en-GB" sz="200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Not suitable for every home</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l"/>
                      <a:endParaRPr lang="en-GB" sz="2000">
                        <a:solidFill>
                          <a:srgbClr val="222222"/>
                        </a:solidFill>
                        <a:effectLst/>
                        <a:latin typeface="+mn-lt"/>
                      </a:endParaRP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endParaRPr lang="en-GB" sz="1800" dirty="0">
                        <a:solidFill>
                          <a:srgbClr val="222222"/>
                        </a:solidFill>
                        <a:effectLst/>
                        <a:latin typeface="+mn-lt"/>
                      </a:endParaRP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93442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D7E0E-3438-4858-DD54-0934602D38F3}"/>
              </a:ext>
            </a:extLst>
          </p:cNvPr>
          <p:cNvSpPr>
            <a:spLocks noGrp="1"/>
          </p:cNvSpPr>
          <p:nvPr>
            <p:ph type="title"/>
          </p:nvPr>
        </p:nvSpPr>
        <p:spPr/>
        <p:txBody>
          <a:bodyPr/>
          <a:lstStyle/>
          <a:p>
            <a:r>
              <a:rPr lang="en-GB" dirty="0"/>
              <a:t>Environmental technologies – hydrogen </a:t>
            </a:r>
          </a:p>
        </p:txBody>
      </p:sp>
      <p:sp>
        <p:nvSpPr>
          <p:cNvPr id="3" name="Content Placeholder 2">
            <a:extLst>
              <a:ext uri="{FF2B5EF4-FFF2-40B4-BE49-F238E27FC236}">
                <a16:creationId xmlns:a16="http://schemas.microsoft.com/office/drawing/2014/main" id="{A1B79F8B-D659-0B6B-7F73-EC1197985BB9}"/>
              </a:ext>
            </a:extLst>
          </p:cNvPr>
          <p:cNvSpPr>
            <a:spLocks noGrp="1"/>
          </p:cNvSpPr>
          <p:nvPr>
            <p:ph sz="quarter" idx="10"/>
          </p:nvPr>
        </p:nvSpPr>
        <p:spPr>
          <a:xfrm>
            <a:off x="563733" y="1602000"/>
            <a:ext cx="7612602" cy="4248000"/>
          </a:xfrm>
        </p:spPr>
        <p:txBody>
          <a:bodyPr/>
          <a:lstStyle/>
          <a:p>
            <a:r>
              <a:rPr lang="en-GB" sz="1800" dirty="0"/>
              <a:t>Renewable hydrogen refers to hydrogen gas that is produced using renewable energy sources, such as solar, wind, hydro or biomass. It is considered a clean and sustainable form of hydrogen because the energy used to produce it comes from renewable sources, which do not produce greenhouse gas emissions or other harmful pollutants.</a:t>
            </a:r>
          </a:p>
          <a:p>
            <a:r>
              <a:rPr lang="en-GB" sz="1800" dirty="0"/>
              <a:t>The process of producing renewable hydrogen typically involves electrolysis, where water (H2O) is split into hydrogen (H2) and oxygen (O2) using an electrical current. </a:t>
            </a:r>
          </a:p>
          <a:p>
            <a:r>
              <a:rPr lang="en-GB" sz="1800" dirty="0"/>
              <a:t>The resulting hydrogen gas can then be captured and stored for various applications, including space heating and hot water.</a:t>
            </a:r>
          </a:p>
          <a:p>
            <a:endParaRPr lang="en-GB" sz="1800" dirty="0"/>
          </a:p>
          <a:p>
            <a:endParaRPr lang="en-GB" sz="1800" dirty="0"/>
          </a:p>
          <a:p>
            <a:endParaRPr lang="en-GB" sz="1800" dirty="0"/>
          </a:p>
          <a:p>
            <a:endParaRPr lang="en-GB" sz="1800" dirty="0"/>
          </a:p>
          <a:p>
            <a:endParaRPr lang="en-GB" sz="1800" dirty="0"/>
          </a:p>
          <a:p>
            <a:endParaRPr lang="en-GB" sz="1800" dirty="0"/>
          </a:p>
        </p:txBody>
      </p:sp>
    </p:spTree>
    <p:extLst>
      <p:ext uri="{BB962C8B-B14F-4D97-AF65-F5344CB8AC3E}">
        <p14:creationId xmlns:p14="http://schemas.microsoft.com/office/powerpoint/2010/main" val="2208274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B9914-63D3-F00F-0E6F-5EECED96C3F1}"/>
              </a:ext>
            </a:extLst>
          </p:cNvPr>
          <p:cNvSpPr>
            <a:spLocks noGrp="1"/>
          </p:cNvSpPr>
          <p:nvPr>
            <p:ph type="title"/>
          </p:nvPr>
        </p:nvSpPr>
        <p:spPr/>
        <p:txBody>
          <a:bodyPr/>
          <a:lstStyle/>
          <a:p>
            <a:r>
              <a:rPr lang="en-GB" dirty="0"/>
              <a:t>Environmental technologies – hydrogen  </a:t>
            </a:r>
          </a:p>
        </p:txBody>
      </p:sp>
      <p:sp>
        <p:nvSpPr>
          <p:cNvPr id="3" name="Content Placeholder 2">
            <a:extLst>
              <a:ext uri="{FF2B5EF4-FFF2-40B4-BE49-F238E27FC236}">
                <a16:creationId xmlns:a16="http://schemas.microsoft.com/office/drawing/2014/main" id="{552E3D15-EDE9-77A3-0B9B-7E079A7ADE5C}"/>
              </a:ext>
            </a:extLst>
          </p:cNvPr>
          <p:cNvSpPr>
            <a:spLocks noGrp="1"/>
          </p:cNvSpPr>
          <p:nvPr>
            <p:ph sz="quarter" idx="10"/>
          </p:nvPr>
        </p:nvSpPr>
        <p:spPr>
          <a:xfrm>
            <a:off x="457200" y="1512000"/>
            <a:ext cx="8229600" cy="920482"/>
          </a:xfrm>
        </p:spPr>
        <p:txBody>
          <a:bodyPr/>
          <a:lstStyle/>
          <a:p>
            <a:r>
              <a:rPr lang="en-GB" dirty="0"/>
              <a:t>Hydrogen can have zero or near-zero carbon emissions throughout its lifecycle, contributing to a sustainable and low-carbon future. Green electricity produces hydrogen which can be transported through the network and used in zero carbon heating for homes. </a:t>
            </a:r>
          </a:p>
        </p:txBody>
      </p:sp>
      <p:sp>
        <p:nvSpPr>
          <p:cNvPr id="6" name="TextBox 5">
            <a:extLst>
              <a:ext uri="{FF2B5EF4-FFF2-40B4-BE49-F238E27FC236}">
                <a16:creationId xmlns:a16="http://schemas.microsoft.com/office/drawing/2014/main" id="{03F111B2-73E3-6AFE-D796-9CB9E16516CB}"/>
              </a:ext>
            </a:extLst>
          </p:cNvPr>
          <p:cNvSpPr txBox="1"/>
          <p:nvPr/>
        </p:nvSpPr>
        <p:spPr>
          <a:xfrm>
            <a:off x="2286000" y="3840744"/>
            <a:ext cx="4572000" cy="584775"/>
          </a:xfrm>
          <a:prstGeom prst="rect">
            <a:avLst/>
          </a:prstGeom>
          <a:noFill/>
          <a:ln>
            <a:solidFill>
              <a:schemeClr val="tx1"/>
            </a:solidFill>
          </a:ln>
        </p:spPr>
        <p:txBody>
          <a:bodyPr wrap="square">
            <a:spAutoFit/>
          </a:bodyPr>
          <a:lstStyle/>
          <a:p>
            <a:pPr algn="ctr"/>
            <a:r>
              <a:rPr lang="en-GB" sz="1600" dirty="0"/>
              <a:t>Take a look at the diagram showing the generation of green hydrogen at </a:t>
            </a:r>
            <a:r>
              <a:rPr lang="en-GB" sz="1600" dirty="0" err="1">
                <a:hlinkClick r:id="rId3"/>
              </a:rPr>
              <a:t>fuelcellsworks</a:t>
            </a:r>
            <a:r>
              <a:rPr lang="en-GB" sz="1600" dirty="0"/>
              <a:t>.</a:t>
            </a:r>
          </a:p>
        </p:txBody>
      </p:sp>
    </p:spTree>
    <p:extLst>
      <p:ext uri="{BB962C8B-B14F-4D97-AF65-F5344CB8AC3E}">
        <p14:creationId xmlns:p14="http://schemas.microsoft.com/office/powerpoint/2010/main" val="4247496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03830-645D-1C7F-5E03-4F987C1ABA87}"/>
              </a:ext>
            </a:extLst>
          </p:cNvPr>
          <p:cNvSpPr>
            <a:spLocks noGrp="1"/>
          </p:cNvSpPr>
          <p:nvPr>
            <p:ph type="title"/>
          </p:nvPr>
        </p:nvSpPr>
        <p:spPr/>
        <p:txBody>
          <a:bodyPr/>
          <a:lstStyle/>
          <a:p>
            <a:r>
              <a:rPr lang="en-GB" dirty="0"/>
              <a:t>Advantages and disadvantages of hydrogen </a:t>
            </a:r>
          </a:p>
        </p:txBody>
      </p:sp>
      <p:graphicFrame>
        <p:nvGraphicFramePr>
          <p:cNvPr id="6" name="Table 5">
            <a:extLst>
              <a:ext uri="{FF2B5EF4-FFF2-40B4-BE49-F238E27FC236}">
                <a16:creationId xmlns:a16="http://schemas.microsoft.com/office/drawing/2014/main" id="{E44E624E-DC15-0BC2-A130-CBBB3FFF9F29}"/>
              </a:ext>
            </a:extLst>
          </p:cNvPr>
          <p:cNvGraphicFramePr>
            <a:graphicFrameLocks noGrp="1"/>
          </p:cNvGraphicFramePr>
          <p:nvPr>
            <p:extLst>
              <p:ext uri="{D42A27DB-BD31-4B8C-83A1-F6EECF244321}">
                <p14:modId xmlns:p14="http://schemas.microsoft.com/office/powerpoint/2010/main" val="2970805098"/>
              </p:ext>
            </p:extLst>
          </p:nvPr>
        </p:nvGraphicFramePr>
        <p:xfrm>
          <a:off x="1251751" y="2010839"/>
          <a:ext cx="6773663" cy="2691130"/>
        </p:xfrm>
        <a:graphic>
          <a:graphicData uri="http://schemas.openxmlformats.org/drawingml/2006/table">
            <a:tbl>
              <a:tblPr firstRow="1" bandRow="1">
                <a:tableStyleId>{5A111915-BE36-4E01-A7E5-04B1672EAD32}</a:tableStyleId>
              </a:tblPr>
              <a:tblGrid>
                <a:gridCol w="3116063">
                  <a:extLst>
                    <a:ext uri="{9D8B030D-6E8A-4147-A177-3AD203B41FA5}">
                      <a16:colId xmlns:a16="http://schemas.microsoft.com/office/drawing/2014/main" val="20000"/>
                    </a:ext>
                  </a:extLst>
                </a:gridCol>
                <a:gridCol w="3657600">
                  <a:extLst>
                    <a:ext uri="{9D8B030D-6E8A-4147-A177-3AD203B41FA5}">
                      <a16:colId xmlns:a16="http://schemas.microsoft.com/office/drawing/2014/main" val="1528029067"/>
                    </a:ext>
                  </a:extLst>
                </a:gridCol>
              </a:tblGrid>
              <a:tr h="149860">
                <a:tc>
                  <a:txBody>
                    <a:bodyPr/>
                    <a:lstStyle/>
                    <a:p>
                      <a:pPr algn="l"/>
                      <a:r>
                        <a:rPr lang="en-GB" sz="1800" b="1">
                          <a:solidFill>
                            <a:srgbClr val="222222"/>
                          </a:solidFill>
                          <a:effectLst/>
                          <a:latin typeface="+mn-lt"/>
                        </a:rPr>
                        <a:t>Advantages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1800" b="1">
                          <a:solidFill>
                            <a:srgbClr val="222222"/>
                          </a:solidFill>
                          <a:effectLst/>
                          <a:latin typeface="+mn-lt"/>
                        </a:rPr>
                        <a:t>Disadvantages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a:r>
                        <a:rPr lang="en-GB" sz="1800" dirty="0">
                          <a:solidFill>
                            <a:srgbClr val="222222"/>
                          </a:solidFill>
                          <a:effectLst/>
                          <a:latin typeface="+mn-lt"/>
                        </a:rPr>
                        <a:t>Potential for zero emissions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a:solidFill>
                            <a:srgbClr val="222222"/>
                          </a:solidFill>
                          <a:effectLst/>
                          <a:latin typeface="+mn-lt"/>
                        </a:rPr>
                        <a:t>Energy intensive production</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en-GB" sz="1800" dirty="0">
                          <a:solidFill>
                            <a:srgbClr val="222222"/>
                          </a:solidFill>
                          <a:effectLst/>
                          <a:latin typeface="+mn-lt"/>
                        </a:rPr>
                        <a:t>Clean and environmentally friendly</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a:solidFill>
                            <a:srgbClr val="222222"/>
                          </a:solidFill>
                          <a:effectLst/>
                          <a:latin typeface="+mn-lt"/>
                        </a:rPr>
                        <a:t>Highly flammable and volatile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en-GB" sz="1800" dirty="0">
                          <a:solidFill>
                            <a:srgbClr val="222222"/>
                          </a:solidFill>
                          <a:effectLst/>
                          <a:latin typeface="+mn-lt"/>
                        </a:rPr>
                        <a:t>Abundant and renewable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a:solidFill>
                            <a:srgbClr val="222222"/>
                          </a:solidFill>
                          <a:effectLst/>
                          <a:latin typeface="+mn-lt"/>
                        </a:rPr>
                        <a:t>High production and infrastructure costs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en-GB" sz="1800" dirty="0">
                          <a:solidFill>
                            <a:srgbClr val="222222"/>
                          </a:solidFill>
                          <a:effectLst/>
                          <a:latin typeface="+mn-lt"/>
                        </a:rPr>
                        <a:t>Reduced dependence on fossil fuels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a:solidFill>
                            <a:srgbClr val="222222"/>
                          </a:solidFill>
                          <a:effectLst/>
                          <a:latin typeface="+mn-lt"/>
                        </a:rPr>
                        <a:t>Difficult to store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l"/>
                      <a:endParaRPr lang="en-GB" sz="200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Expensive to produce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678861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2423-2AFA-67FE-45D2-9BDF32B0AFAA}"/>
              </a:ext>
            </a:extLst>
          </p:cNvPr>
          <p:cNvSpPr>
            <a:spLocks noGrp="1"/>
          </p:cNvSpPr>
          <p:nvPr>
            <p:ph type="title"/>
          </p:nvPr>
        </p:nvSpPr>
        <p:spPr/>
        <p:txBody>
          <a:bodyPr/>
          <a:lstStyle/>
          <a:p>
            <a:r>
              <a:rPr lang="en-GB" dirty="0"/>
              <a:t>3D modelling </a:t>
            </a:r>
          </a:p>
        </p:txBody>
      </p:sp>
      <p:sp>
        <p:nvSpPr>
          <p:cNvPr id="3" name="Content Placeholder 2">
            <a:extLst>
              <a:ext uri="{FF2B5EF4-FFF2-40B4-BE49-F238E27FC236}">
                <a16:creationId xmlns:a16="http://schemas.microsoft.com/office/drawing/2014/main" id="{7111BA3B-9124-F2DF-88B2-EBDACE2DEEAA}"/>
              </a:ext>
            </a:extLst>
          </p:cNvPr>
          <p:cNvSpPr>
            <a:spLocks noGrp="1"/>
          </p:cNvSpPr>
          <p:nvPr>
            <p:ph sz="quarter" idx="10"/>
          </p:nvPr>
        </p:nvSpPr>
        <p:spPr>
          <a:xfrm>
            <a:off x="457200" y="1633412"/>
            <a:ext cx="8128660" cy="2778646"/>
          </a:xfrm>
        </p:spPr>
        <p:txBody>
          <a:bodyPr/>
          <a:lstStyle/>
          <a:p>
            <a:r>
              <a:rPr lang="en-GB" sz="1800" dirty="0"/>
              <a:t>3D modelling in building services refers to the creation of three-dimensional digital representations of building systems and components used in the design, construction and maintenance of a building. </a:t>
            </a:r>
          </a:p>
          <a:p>
            <a:r>
              <a:rPr lang="en-GB" sz="1800" dirty="0"/>
              <a:t>It involves using specialised software to generate accurate and detailed 3D models that depict various building services, such as HVAC (Heating, Ventilation and Air Conditioning), electrical systems, plumbing, fire protection and more.</a:t>
            </a:r>
          </a:p>
        </p:txBody>
      </p:sp>
      <p:sp>
        <p:nvSpPr>
          <p:cNvPr id="6" name="TextBox 5">
            <a:extLst>
              <a:ext uri="{FF2B5EF4-FFF2-40B4-BE49-F238E27FC236}">
                <a16:creationId xmlns:a16="http://schemas.microsoft.com/office/drawing/2014/main" id="{B2F6E287-76E5-6ADB-FAFB-2818BE029F8E}"/>
              </a:ext>
            </a:extLst>
          </p:cNvPr>
          <p:cNvSpPr txBox="1"/>
          <p:nvPr/>
        </p:nvSpPr>
        <p:spPr>
          <a:xfrm>
            <a:off x="2286000" y="4886034"/>
            <a:ext cx="4572000" cy="338554"/>
          </a:xfrm>
          <a:prstGeom prst="rect">
            <a:avLst/>
          </a:prstGeom>
          <a:noFill/>
          <a:ln>
            <a:solidFill>
              <a:schemeClr val="tx1"/>
            </a:solidFill>
          </a:ln>
        </p:spPr>
        <p:txBody>
          <a:bodyPr wrap="square">
            <a:spAutoFit/>
          </a:bodyPr>
          <a:lstStyle/>
          <a:p>
            <a:pPr algn="ctr"/>
            <a:r>
              <a:rPr lang="en-GB" sz="1600" dirty="0"/>
              <a:t>Learn more here: </a:t>
            </a:r>
            <a:r>
              <a:rPr lang="en-GB" sz="1600" dirty="0">
                <a:hlinkClick r:id="rId3"/>
              </a:rPr>
              <a:t>3D Bathroom Planner</a:t>
            </a:r>
            <a:r>
              <a:rPr lang="en-GB" sz="1600" dirty="0"/>
              <a:t>.</a:t>
            </a:r>
          </a:p>
        </p:txBody>
      </p:sp>
    </p:spTree>
    <p:extLst>
      <p:ext uri="{BB962C8B-B14F-4D97-AF65-F5344CB8AC3E}">
        <p14:creationId xmlns:p14="http://schemas.microsoft.com/office/powerpoint/2010/main" val="1987182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F3CD1-5702-D958-BA1C-E06B576446C2}"/>
              </a:ext>
            </a:extLst>
          </p:cNvPr>
          <p:cNvSpPr>
            <a:spLocks noGrp="1"/>
          </p:cNvSpPr>
          <p:nvPr>
            <p:ph type="title"/>
          </p:nvPr>
        </p:nvSpPr>
        <p:spPr/>
        <p:txBody>
          <a:bodyPr/>
          <a:lstStyle/>
          <a:p>
            <a:r>
              <a:rPr lang="en-GB" dirty="0"/>
              <a:t>Sources of information </a:t>
            </a:r>
          </a:p>
        </p:txBody>
      </p:sp>
      <p:graphicFrame>
        <p:nvGraphicFramePr>
          <p:cNvPr id="4" name="Content Placeholder 3">
            <a:extLst>
              <a:ext uri="{FF2B5EF4-FFF2-40B4-BE49-F238E27FC236}">
                <a16:creationId xmlns:a16="http://schemas.microsoft.com/office/drawing/2014/main" id="{1AA865C6-F8B3-7E0A-F171-18F8E6AA55D9}"/>
              </a:ext>
            </a:extLst>
          </p:cNvPr>
          <p:cNvGraphicFramePr>
            <a:graphicFrameLocks noGrp="1"/>
          </p:cNvGraphicFramePr>
          <p:nvPr>
            <p:ph sz="quarter" idx="10"/>
            <p:extLst>
              <p:ext uri="{D42A27DB-BD31-4B8C-83A1-F6EECF244321}">
                <p14:modId xmlns:p14="http://schemas.microsoft.com/office/powerpoint/2010/main" val="709885357"/>
              </p:ext>
            </p:extLst>
          </p:nvPr>
        </p:nvGraphicFramePr>
        <p:xfrm>
          <a:off x="1398255" y="2069433"/>
          <a:ext cx="5965071" cy="3780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a:extLst>
              <a:ext uri="{FF2B5EF4-FFF2-40B4-BE49-F238E27FC236}">
                <a16:creationId xmlns:a16="http://schemas.microsoft.com/office/drawing/2014/main" id="{777CBE4F-0163-CE73-EB5C-DDE03EA62403}"/>
              </a:ext>
            </a:extLst>
          </p:cNvPr>
          <p:cNvSpPr txBox="1">
            <a:spLocks/>
          </p:cNvSpPr>
          <p:nvPr/>
        </p:nvSpPr>
        <p:spPr bwMode="auto">
          <a:xfrm>
            <a:off x="457200" y="1595233"/>
            <a:ext cx="7652084" cy="85192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en-GB" kern="0"/>
              <a:t>Manufacturer's instructions are a key source of information when: </a:t>
            </a:r>
          </a:p>
        </p:txBody>
      </p:sp>
    </p:spTree>
    <p:extLst>
      <p:ext uri="{BB962C8B-B14F-4D97-AF65-F5344CB8AC3E}">
        <p14:creationId xmlns:p14="http://schemas.microsoft.com/office/powerpoint/2010/main" val="3680735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F5073-F958-7473-BD1D-6A5A409AF337}"/>
              </a:ext>
            </a:extLst>
          </p:cNvPr>
          <p:cNvSpPr>
            <a:spLocks noGrp="1"/>
          </p:cNvSpPr>
          <p:nvPr>
            <p:ph type="title"/>
          </p:nvPr>
        </p:nvSpPr>
        <p:spPr/>
        <p:txBody>
          <a:bodyPr/>
          <a:lstStyle/>
          <a:p>
            <a:r>
              <a:rPr lang="en-GB" dirty="0"/>
              <a:t>Trade Associations and Industry Bodies </a:t>
            </a:r>
          </a:p>
        </p:txBody>
      </p:sp>
      <p:sp>
        <p:nvSpPr>
          <p:cNvPr id="3" name="Content Placeholder 2">
            <a:extLst>
              <a:ext uri="{FF2B5EF4-FFF2-40B4-BE49-F238E27FC236}">
                <a16:creationId xmlns:a16="http://schemas.microsoft.com/office/drawing/2014/main" id="{D2DF7723-EF24-2D5E-0696-70D5706DC49B}"/>
              </a:ext>
            </a:extLst>
          </p:cNvPr>
          <p:cNvSpPr>
            <a:spLocks noGrp="1"/>
          </p:cNvSpPr>
          <p:nvPr>
            <p:ph sz="quarter" idx="10"/>
          </p:nvPr>
        </p:nvSpPr>
        <p:spPr>
          <a:xfrm>
            <a:off x="457200" y="1638609"/>
            <a:ext cx="6028007" cy="2426954"/>
          </a:xfrm>
        </p:spPr>
        <p:txBody>
          <a:bodyPr/>
          <a:lstStyle/>
          <a:p>
            <a:r>
              <a:rPr lang="en-GB" sz="1800" b="0" i="0" dirty="0">
                <a:effectLst/>
              </a:rPr>
              <a:t>The Chartered Institute of Plumbing and Heating Engineering (CIPHE) is a membership body for those involved in all aspects of the plumbing and heating industry.  </a:t>
            </a:r>
          </a:p>
          <a:p>
            <a:r>
              <a:rPr lang="en-GB" sz="1800" b="0" i="0" dirty="0">
                <a:effectLst/>
              </a:rPr>
              <a:t>The CIPHE aims to help members be the very best they can be, providing access to technical, training and professional development support.</a:t>
            </a:r>
          </a:p>
          <a:p>
            <a:endParaRPr lang="en-GB" dirty="0"/>
          </a:p>
        </p:txBody>
      </p:sp>
      <p:pic>
        <p:nvPicPr>
          <p:cNvPr id="4" name="Picture 3">
            <a:extLst>
              <a:ext uri="{FF2B5EF4-FFF2-40B4-BE49-F238E27FC236}">
                <a16:creationId xmlns:a16="http://schemas.microsoft.com/office/drawing/2014/main" id="{0B60BE3B-13FB-FDA1-8576-18E3360DEF7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945155" y="1471510"/>
            <a:ext cx="1453255" cy="818040"/>
          </a:xfrm>
          <a:prstGeom prst="rect">
            <a:avLst/>
          </a:prstGeom>
        </p:spPr>
      </p:pic>
      <p:sp>
        <p:nvSpPr>
          <p:cNvPr id="6" name="TextBox 5">
            <a:extLst>
              <a:ext uri="{FF2B5EF4-FFF2-40B4-BE49-F238E27FC236}">
                <a16:creationId xmlns:a16="http://schemas.microsoft.com/office/drawing/2014/main" id="{033658BE-F681-D4F7-441A-92691D909DA1}"/>
              </a:ext>
            </a:extLst>
          </p:cNvPr>
          <p:cNvSpPr txBox="1"/>
          <p:nvPr/>
        </p:nvSpPr>
        <p:spPr>
          <a:xfrm>
            <a:off x="7100665" y="2110583"/>
            <a:ext cx="1142234" cy="400110"/>
          </a:xfrm>
          <a:prstGeom prst="rect">
            <a:avLst/>
          </a:prstGeom>
          <a:noFill/>
        </p:spPr>
        <p:txBody>
          <a:bodyPr wrap="square">
            <a:spAutoFit/>
          </a:bodyPr>
          <a:lstStyle/>
          <a:p>
            <a:r>
              <a:rPr lang="en-GB" dirty="0">
                <a:hlinkClick r:id="rId4"/>
              </a:rPr>
              <a:t>CIPHE</a:t>
            </a:r>
            <a:endParaRPr lang="en-GB" dirty="0"/>
          </a:p>
        </p:txBody>
      </p:sp>
      <p:sp>
        <p:nvSpPr>
          <p:cNvPr id="8" name="TextBox 7">
            <a:extLst>
              <a:ext uri="{FF2B5EF4-FFF2-40B4-BE49-F238E27FC236}">
                <a16:creationId xmlns:a16="http://schemas.microsoft.com/office/drawing/2014/main" id="{7AFE0527-89A4-6C5C-A823-E80BE627131D}"/>
              </a:ext>
            </a:extLst>
          </p:cNvPr>
          <p:cNvSpPr txBox="1"/>
          <p:nvPr/>
        </p:nvSpPr>
        <p:spPr>
          <a:xfrm>
            <a:off x="349581" y="4420065"/>
            <a:ext cx="6028007" cy="646331"/>
          </a:xfrm>
          <a:prstGeom prst="rect">
            <a:avLst/>
          </a:prstGeom>
          <a:noFill/>
        </p:spPr>
        <p:txBody>
          <a:bodyPr wrap="square">
            <a:spAutoFit/>
          </a:bodyPr>
          <a:lstStyle/>
          <a:p>
            <a:r>
              <a:rPr lang="en-US" sz="1800" dirty="0">
                <a:latin typeface="+mn-lt"/>
                <a:cs typeface="arial"/>
              </a:rPr>
              <a:t>Gas Safe Register is the official gas registration body for the United Kingdom.</a:t>
            </a:r>
            <a:endParaRPr lang="en-GB" sz="1800" dirty="0">
              <a:latin typeface="+mn-lt"/>
            </a:endParaRPr>
          </a:p>
        </p:txBody>
      </p:sp>
      <p:pic>
        <p:nvPicPr>
          <p:cNvPr id="9" name="Picture 8">
            <a:extLst>
              <a:ext uri="{FF2B5EF4-FFF2-40B4-BE49-F238E27FC236}">
                <a16:creationId xmlns:a16="http://schemas.microsoft.com/office/drawing/2014/main" id="{252189D8-91B1-47FE-1833-242DEBAB16C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13322" y="2997100"/>
            <a:ext cx="1716924" cy="1681840"/>
          </a:xfrm>
          <a:prstGeom prst="rect">
            <a:avLst/>
          </a:prstGeom>
        </p:spPr>
      </p:pic>
      <p:sp>
        <p:nvSpPr>
          <p:cNvPr id="10" name="TextBox 9">
            <a:extLst>
              <a:ext uri="{FF2B5EF4-FFF2-40B4-BE49-F238E27FC236}">
                <a16:creationId xmlns:a16="http://schemas.microsoft.com/office/drawing/2014/main" id="{26386969-E536-7EF3-9388-1D8E14305F1B}"/>
              </a:ext>
            </a:extLst>
          </p:cNvPr>
          <p:cNvSpPr txBox="1"/>
          <p:nvPr/>
        </p:nvSpPr>
        <p:spPr>
          <a:xfrm>
            <a:off x="7014807" y="4721115"/>
            <a:ext cx="1313953" cy="369332"/>
          </a:xfrm>
          <a:prstGeom prst="rect">
            <a:avLst/>
          </a:prstGeom>
          <a:noFill/>
        </p:spPr>
        <p:txBody>
          <a:bodyPr wrap="square">
            <a:spAutoFit/>
          </a:bodyPr>
          <a:lstStyle/>
          <a:p>
            <a:r>
              <a:rPr lang="en-GB" dirty="0">
                <a:hlinkClick r:id="rId6"/>
              </a:rPr>
              <a:t>Gas Safe </a:t>
            </a:r>
            <a:endParaRPr lang="en-GB" dirty="0"/>
          </a:p>
        </p:txBody>
      </p:sp>
    </p:spTree>
    <p:extLst>
      <p:ext uri="{BB962C8B-B14F-4D97-AF65-F5344CB8AC3E}">
        <p14:creationId xmlns:p14="http://schemas.microsoft.com/office/powerpoint/2010/main" val="729592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0A3D8-BCC3-2077-5CFD-896D763CBA9C}"/>
              </a:ext>
            </a:extLst>
          </p:cNvPr>
          <p:cNvSpPr>
            <a:spLocks noGrp="1"/>
          </p:cNvSpPr>
          <p:nvPr>
            <p:ph type="title"/>
          </p:nvPr>
        </p:nvSpPr>
        <p:spPr/>
        <p:txBody>
          <a:bodyPr/>
          <a:lstStyle/>
          <a:p>
            <a:r>
              <a:rPr lang="en-GB"/>
              <a:t>AIM: Awareness of new and emerging technologies </a:t>
            </a:r>
          </a:p>
        </p:txBody>
      </p:sp>
      <p:sp>
        <p:nvSpPr>
          <p:cNvPr id="3" name="Content Placeholder 2">
            <a:extLst>
              <a:ext uri="{FF2B5EF4-FFF2-40B4-BE49-F238E27FC236}">
                <a16:creationId xmlns:a16="http://schemas.microsoft.com/office/drawing/2014/main" id="{3F4642E3-CF26-4AE5-F516-799DE5DEDC35}"/>
              </a:ext>
            </a:extLst>
          </p:cNvPr>
          <p:cNvSpPr>
            <a:spLocks noGrp="1"/>
          </p:cNvSpPr>
          <p:nvPr>
            <p:ph sz="quarter" idx="10"/>
          </p:nvPr>
        </p:nvSpPr>
        <p:spPr/>
        <p:txBody>
          <a:bodyPr/>
          <a:lstStyle/>
          <a:p>
            <a:r>
              <a:rPr lang="en-GB" dirty="0">
                <a:ea typeface="ＭＳ Ｐゴシック"/>
              </a:rPr>
              <a:t>Objectives</a:t>
            </a:r>
          </a:p>
          <a:p>
            <a:pPr lvl="1"/>
            <a:r>
              <a:rPr lang="en-US" dirty="0">
                <a:ea typeface="ＭＳ Ｐゴシック"/>
              </a:rPr>
              <a:t>Discuss key sources of information and legislation (Building Regulations Part L)</a:t>
            </a:r>
            <a:endParaRPr lang="en-US" dirty="0">
              <a:cs typeface="Arial"/>
            </a:endParaRPr>
          </a:p>
          <a:p>
            <a:pPr lvl="1"/>
            <a:r>
              <a:rPr lang="en-US" dirty="0">
                <a:ea typeface="ＭＳ Ｐゴシック"/>
              </a:rPr>
              <a:t> Describe the key features of smart controls</a:t>
            </a:r>
            <a:endParaRPr lang="en-US" dirty="0">
              <a:ea typeface="ＭＳ Ｐゴシック"/>
              <a:cs typeface="Arial"/>
            </a:endParaRPr>
          </a:p>
          <a:p>
            <a:pPr lvl="1"/>
            <a:r>
              <a:rPr lang="en-US" dirty="0">
                <a:ea typeface="ＭＳ Ｐゴシック"/>
              </a:rPr>
              <a:t> Compare the benefits and limitations of smart heating controls</a:t>
            </a:r>
            <a:endParaRPr lang="en-US" dirty="0">
              <a:ea typeface="ＭＳ Ｐゴシック"/>
              <a:cs typeface="Arial"/>
            </a:endParaRPr>
          </a:p>
          <a:p>
            <a:pPr lvl="1"/>
            <a:r>
              <a:rPr lang="en-US" dirty="0">
                <a:ea typeface="ＭＳ Ｐゴシック"/>
              </a:rPr>
              <a:t> Discover new and emerging environmental technologies </a:t>
            </a:r>
            <a:endParaRPr lang="en-US" dirty="0">
              <a:cs typeface="Arial"/>
            </a:endParaRPr>
          </a:p>
          <a:p>
            <a:pPr lvl="1"/>
            <a:r>
              <a:rPr lang="en-US" dirty="0">
                <a:ea typeface="ＭＳ Ｐゴシック"/>
              </a:rPr>
              <a:t> Explore 3D modelling </a:t>
            </a:r>
            <a:endParaRPr lang="en-US" dirty="0">
              <a:cs typeface="Arial"/>
            </a:endParaRPr>
          </a:p>
          <a:p>
            <a:pPr lvl="1"/>
            <a:r>
              <a:rPr lang="en-US" dirty="0" err="1">
                <a:ea typeface="ＭＳ Ｐゴシック"/>
              </a:rPr>
              <a:t>Recognise</a:t>
            </a:r>
            <a:r>
              <a:rPr lang="en-US" dirty="0">
                <a:ea typeface="ＭＳ Ｐゴシック"/>
              </a:rPr>
              <a:t> building services trade associations and industry bodies </a:t>
            </a:r>
            <a:endParaRPr lang="en-US" dirty="0">
              <a:cs typeface="Arial"/>
            </a:endParaRPr>
          </a:p>
          <a:p>
            <a:endParaRPr lang="en-GB" dirty="0"/>
          </a:p>
          <a:p>
            <a:endParaRPr lang="en-GB" dirty="0"/>
          </a:p>
        </p:txBody>
      </p:sp>
    </p:spTree>
    <p:extLst>
      <p:ext uri="{BB962C8B-B14F-4D97-AF65-F5344CB8AC3E}">
        <p14:creationId xmlns:p14="http://schemas.microsoft.com/office/powerpoint/2010/main" val="1906940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A5DB5-85B8-920D-194D-E6BE67609F2E}"/>
              </a:ext>
            </a:extLst>
          </p:cNvPr>
          <p:cNvSpPr>
            <a:spLocks noGrp="1"/>
          </p:cNvSpPr>
          <p:nvPr>
            <p:ph type="title"/>
          </p:nvPr>
        </p:nvSpPr>
        <p:spPr/>
        <p:txBody>
          <a:bodyPr/>
          <a:lstStyle/>
          <a:p>
            <a:r>
              <a:rPr lang="en-GB" dirty="0"/>
              <a:t>Trade Associations and Industry Bodies </a:t>
            </a:r>
          </a:p>
        </p:txBody>
      </p:sp>
      <p:sp>
        <p:nvSpPr>
          <p:cNvPr id="3" name="Content Placeholder 2">
            <a:extLst>
              <a:ext uri="{FF2B5EF4-FFF2-40B4-BE49-F238E27FC236}">
                <a16:creationId xmlns:a16="http://schemas.microsoft.com/office/drawing/2014/main" id="{06C62B88-8911-729E-C2C5-F11E12D7D5EE}"/>
              </a:ext>
            </a:extLst>
          </p:cNvPr>
          <p:cNvSpPr>
            <a:spLocks noGrp="1"/>
          </p:cNvSpPr>
          <p:nvPr>
            <p:ph sz="quarter" idx="10"/>
          </p:nvPr>
        </p:nvSpPr>
        <p:spPr>
          <a:xfrm>
            <a:off x="457200" y="1596094"/>
            <a:ext cx="5827908" cy="4248000"/>
          </a:xfrm>
        </p:spPr>
        <p:txBody>
          <a:bodyPr/>
          <a:lstStyle/>
          <a:p>
            <a:r>
              <a:rPr lang="en-GB" sz="1800" dirty="0"/>
              <a:t>WaterSafe is a free online directory and national accreditation body for competent and qualified plumbers, water supply pipe installers and other water services specialists in England, Scotland, Wales and Northern Ireland.</a:t>
            </a:r>
          </a:p>
          <a:p>
            <a:r>
              <a:rPr lang="en-GB" sz="1800" dirty="0"/>
              <a:t>HIP is a leading trade publication, which is distributed to over 190 colleges every term. The magazine primarily focuses on sharing information with students on the best ways to establish a career within the industry.</a:t>
            </a:r>
          </a:p>
          <a:p>
            <a:endParaRPr lang="en-GB" dirty="0"/>
          </a:p>
        </p:txBody>
      </p:sp>
      <p:sp>
        <p:nvSpPr>
          <p:cNvPr id="6" name="TextBox 5">
            <a:extLst>
              <a:ext uri="{FF2B5EF4-FFF2-40B4-BE49-F238E27FC236}">
                <a16:creationId xmlns:a16="http://schemas.microsoft.com/office/drawing/2014/main" id="{597A332D-0D58-A152-31C3-CF422C8599B8}"/>
              </a:ext>
            </a:extLst>
          </p:cNvPr>
          <p:cNvSpPr txBox="1"/>
          <p:nvPr/>
        </p:nvSpPr>
        <p:spPr>
          <a:xfrm>
            <a:off x="6746096" y="1966476"/>
            <a:ext cx="1540413" cy="400110"/>
          </a:xfrm>
          <a:prstGeom prst="rect">
            <a:avLst/>
          </a:prstGeom>
          <a:noFill/>
          <a:ln>
            <a:solidFill>
              <a:schemeClr val="tx1"/>
            </a:solidFill>
          </a:ln>
        </p:spPr>
        <p:txBody>
          <a:bodyPr wrap="square">
            <a:spAutoFit/>
          </a:bodyPr>
          <a:lstStyle/>
          <a:p>
            <a:pPr algn="ctr"/>
            <a:r>
              <a:rPr lang="en-GB" sz="1600" dirty="0">
                <a:hlinkClick r:id="rId3"/>
              </a:rPr>
              <a:t>WaterSafe</a:t>
            </a:r>
            <a:r>
              <a:rPr lang="en-GB" dirty="0">
                <a:hlinkClick r:id="rId3"/>
              </a:rPr>
              <a:t> </a:t>
            </a:r>
            <a:endParaRPr lang="en-GB" dirty="0"/>
          </a:p>
        </p:txBody>
      </p:sp>
      <p:sp>
        <p:nvSpPr>
          <p:cNvPr id="11" name="TextBox 10">
            <a:extLst>
              <a:ext uri="{FF2B5EF4-FFF2-40B4-BE49-F238E27FC236}">
                <a16:creationId xmlns:a16="http://schemas.microsoft.com/office/drawing/2014/main" id="{1311D3F1-04C6-E8AC-FF07-B6CBE771890B}"/>
              </a:ext>
            </a:extLst>
          </p:cNvPr>
          <p:cNvSpPr txBox="1"/>
          <p:nvPr/>
        </p:nvSpPr>
        <p:spPr>
          <a:xfrm>
            <a:off x="6513979" y="5057024"/>
            <a:ext cx="2004646" cy="338554"/>
          </a:xfrm>
          <a:prstGeom prst="rect">
            <a:avLst/>
          </a:prstGeom>
          <a:noFill/>
        </p:spPr>
        <p:txBody>
          <a:bodyPr wrap="square">
            <a:spAutoFit/>
          </a:bodyPr>
          <a:lstStyle/>
          <a:p>
            <a:pPr algn="ctr"/>
            <a:r>
              <a:rPr lang="de-DE" sz="1600" dirty="0">
                <a:hlinkClick r:id="rId4"/>
              </a:rPr>
              <a:t> HIP Magazine </a:t>
            </a:r>
            <a:endParaRPr lang="en-GB" sz="1600" dirty="0"/>
          </a:p>
        </p:txBody>
      </p:sp>
      <p:pic>
        <p:nvPicPr>
          <p:cNvPr id="5" name="m_-1299365015676099225m_-9138044006503202735Picture 4">
            <a:extLst>
              <a:ext uri="{FF2B5EF4-FFF2-40B4-BE49-F238E27FC236}">
                <a16:creationId xmlns:a16="http://schemas.microsoft.com/office/drawing/2014/main" id="{6EC1DDBA-A444-50AD-A013-AA8B92C1A4DC}"/>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94259" y="2942474"/>
            <a:ext cx="1492250" cy="2114550"/>
          </a:xfrm>
          <a:prstGeom prst="rect">
            <a:avLst/>
          </a:prstGeom>
          <a:noFill/>
          <a:ln>
            <a:noFill/>
          </a:ln>
        </p:spPr>
      </p:pic>
    </p:spTree>
    <p:extLst>
      <p:ext uri="{BB962C8B-B14F-4D97-AF65-F5344CB8AC3E}">
        <p14:creationId xmlns:p14="http://schemas.microsoft.com/office/powerpoint/2010/main" val="3873849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information </a:t>
            </a:r>
          </a:p>
        </p:txBody>
      </p:sp>
      <p:sp>
        <p:nvSpPr>
          <p:cNvPr id="3" name="Content Placeholder 2"/>
          <p:cNvSpPr>
            <a:spLocks noGrp="1"/>
          </p:cNvSpPr>
          <p:nvPr>
            <p:ph sz="quarter" idx="10"/>
          </p:nvPr>
        </p:nvSpPr>
        <p:spPr>
          <a:xfrm>
            <a:off x="457200" y="1512000"/>
            <a:ext cx="5169877" cy="4248000"/>
          </a:xfrm>
        </p:spPr>
        <p:txBody>
          <a:bodyPr/>
          <a:lstStyle/>
          <a:p>
            <a:r>
              <a:rPr lang="en-GB" sz="1800" dirty="0"/>
              <a:t>The </a:t>
            </a:r>
            <a:r>
              <a:rPr lang="en-GB" sz="1800" b="1" dirty="0"/>
              <a:t>Building Regulations Part L </a:t>
            </a:r>
            <a:r>
              <a:rPr lang="en-GB" sz="1800" dirty="0"/>
              <a:t>2010 deal with the conservation of fuel and power.​</a:t>
            </a:r>
          </a:p>
          <a:p>
            <a:r>
              <a:rPr lang="en-GB" sz="1800" dirty="0"/>
              <a:t>The document is split into four parts:​</a:t>
            </a:r>
          </a:p>
          <a:p>
            <a:pPr marL="540000" lvl="0" indent="-216000">
              <a:lnSpc>
                <a:spcPts val="2000"/>
              </a:lnSpc>
              <a:spcBef>
                <a:spcPts val="0"/>
              </a:spcBef>
              <a:spcAft>
                <a:spcPts val="500"/>
              </a:spcAft>
              <a:buClr>
                <a:srgbClr val="0077E3"/>
              </a:buClr>
              <a:buFont typeface="Arial"/>
              <a:buChar char="•"/>
            </a:pPr>
            <a:r>
              <a:rPr lang="en-US" sz="1800" b="1" dirty="0"/>
              <a:t>L1a</a:t>
            </a:r>
            <a:r>
              <a:rPr lang="en-US" sz="1800" dirty="0"/>
              <a:t> – New dwellings</a:t>
            </a:r>
          </a:p>
          <a:p>
            <a:pPr marL="540000" lvl="0" indent="-216000">
              <a:lnSpc>
                <a:spcPts val="2000"/>
              </a:lnSpc>
              <a:spcBef>
                <a:spcPts val="0"/>
              </a:spcBef>
              <a:spcAft>
                <a:spcPts val="500"/>
              </a:spcAft>
              <a:buClr>
                <a:srgbClr val="0077E3"/>
              </a:buClr>
              <a:buFont typeface="Arial"/>
              <a:buChar char="•"/>
            </a:pPr>
            <a:r>
              <a:rPr lang="en-US" sz="1800" b="1" dirty="0">
                <a:solidFill>
                  <a:srgbClr val="000000"/>
                </a:solidFill>
                <a:ea typeface="ＭＳ Ｐゴシック" pitchFamily="-105" charset="-128"/>
                <a:cs typeface="ＭＳ Ｐゴシック" pitchFamily="-105" charset="-128"/>
              </a:rPr>
              <a:t>L1b</a:t>
            </a:r>
            <a:r>
              <a:rPr lang="en-US" sz="1800" dirty="0">
                <a:solidFill>
                  <a:srgbClr val="000000"/>
                </a:solidFill>
                <a:ea typeface="ＭＳ Ｐゴシック" pitchFamily="-105" charset="-128"/>
                <a:cs typeface="ＭＳ Ｐゴシック" pitchFamily="-105" charset="-128"/>
              </a:rPr>
              <a:t> – Existing dwellings</a:t>
            </a:r>
          </a:p>
          <a:p>
            <a:pPr marL="540000" lvl="0" indent="-216000">
              <a:lnSpc>
                <a:spcPts val="2000"/>
              </a:lnSpc>
              <a:spcBef>
                <a:spcPts val="0"/>
              </a:spcBef>
              <a:spcAft>
                <a:spcPts val="500"/>
              </a:spcAft>
              <a:buClr>
                <a:srgbClr val="0077E3"/>
              </a:buClr>
              <a:buFont typeface="Arial"/>
              <a:buChar char="•"/>
            </a:pPr>
            <a:r>
              <a:rPr lang="en-GB" sz="1800" b="1" dirty="0">
                <a:solidFill>
                  <a:srgbClr val="000000"/>
                </a:solidFill>
                <a:ea typeface="ＭＳ Ｐゴシック" pitchFamily="-105" charset="-128"/>
                <a:cs typeface="ＭＳ Ｐゴシック" pitchFamily="-105" charset="-128"/>
              </a:rPr>
              <a:t>L2a</a:t>
            </a:r>
            <a:r>
              <a:rPr lang="en-GB" sz="1800" dirty="0">
                <a:solidFill>
                  <a:srgbClr val="000000"/>
                </a:solidFill>
                <a:ea typeface="ＭＳ Ｐゴシック" pitchFamily="-105" charset="-128"/>
                <a:cs typeface="ＭＳ Ｐゴシック" pitchFamily="-105" charset="-128"/>
              </a:rPr>
              <a:t> – New buildings other than dwellings</a:t>
            </a:r>
          </a:p>
          <a:p>
            <a:pPr marL="540000" lvl="0" indent="-216000">
              <a:lnSpc>
                <a:spcPts val="2000"/>
              </a:lnSpc>
              <a:spcBef>
                <a:spcPts val="0"/>
              </a:spcBef>
              <a:spcAft>
                <a:spcPts val="500"/>
              </a:spcAft>
              <a:buClr>
                <a:srgbClr val="0077E3"/>
              </a:buClr>
              <a:buFont typeface="Arial"/>
              <a:buChar char="•"/>
            </a:pPr>
            <a:r>
              <a:rPr lang="en-GB" sz="1800" b="1" dirty="0">
                <a:solidFill>
                  <a:srgbClr val="000000"/>
                </a:solidFill>
                <a:ea typeface="ＭＳ Ｐゴシック" pitchFamily="-105" charset="-128"/>
                <a:cs typeface="ＭＳ Ｐゴシック" pitchFamily="-105" charset="-128"/>
              </a:rPr>
              <a:t>L2b</a:t>
            </a:r>
            <a:r>
              <a:rPr lang="en-GB" sz="1800" dirty="0">
                <a:solidFill>
                  <a:srgbClr val="000000"/>
                </a:solidFill>
                <a:ea typeface="ＭＳ Ｐゴシック" pitchFamily="-105" charset="-128"/>
                <a:cs typeface="ＭＳ Ｐゴシック" pitchFamily="-105" charset="-128"/>
              </a:rPr>
              <a:t> – Existing buildings other than dwellings</a:t>
            </a:r>
            <a:endParaRPr lang="en-US" sz="1800" dirty="0">
              <a:solidFill>
                <a:srgbClr val="000000"/>
              </a:solidFill>
              <a:ea typeface="ＭＳ Ｐゴシック" pitchFamily="-105" charset="-128"/>
              <a:cs typeface="ＭＳ Ｐゴシック" pitchFamily="-105" charset="-128"/>
            </a:endParaRP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endParaRPr lang="en-US" dirty="0"/>
          </a:p>
        </p:txBody>
      </p:sp>
      <p:pic>
        <p:nvPicPr>
          <p:cNvPr id="4" name="Picture 3">
            <a:extLst>
              <a:ext uri="{FF2B5EF4-FFF2-40B4-BE49-F238E27FC236}">
                <a16:creationId xmlns:a16="http://schemas.microsoft.com/office/drawing/2014/main" id="{922E69BD-8D3E-8F2C-C42E-877897A7C07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02"/>
          <a:stretch/>
        </p:blipFill>
        <p:spPr>
          <a:xfrm>
            <a:off x="5759081" y="1008000"/>
            <a:ext cx="3096531" cy="2533848"/>
          </a:xfrm>
          <a:prstGeom prst="rect">
            <a:avLst/>
          </a:prstGeom>
        </p:spPr>
      </p:pic>
      <p:sp>
        <p:nvSpPr>
          <p:cNvPr id="5" name="TextBox 4">
            <a:extLst>
              <a:ext uri="{FF2B5EF4-FFF2-40B4-BE49-F238E27FC236}">
                <a16:creationId xmlns:a16="http://schemas.microsoft.com/office/drawing/2014/main" id="{2FE6BE1E-9615-E322-4B09-DF267058C39D}"/>
              </a:ext>
            </a:extLst>
          </p:cNvPr>
          <p:cNvSpPr txBox="1"/>
          <p:nvPr/>
        </p:nvSpPr>
        <p:spPr>
          <a:xfrm>
            <a:off x="5824025" y="3477726"/>
            <a:ext cx="3096531" cy="830997"/>
          </a:xfrm>
          <a:prstGeom prst="rect">
            <a:avLst/>
          </a:prstGeom>
          <a:noFill/>
        </p:spPr>
        <p:txBody>
          <a:bodyPr wrap="square" rtlCol="0">
            <a:spAutoFit/>
          </a:bodyPr>
          <a:lstStyle/>
          <a:p>
            <a:r>
              <a:rPr lang="en-GB" sz="1600" b="1"/>
              <a:t>Volume 1: </a:t>
            </a:r>
            <a:r>
              <a:rPr lang="en-GB" sz="1600"/>
              <a:t>Dwellings </a:t>
            </a:r>
          </a:p>
          <a:p>
            <a:r>
              <a:rPr lang="en-GB" sz="1600" b="1"/>
              <a:t>Volume 2: </a:t>
            </a:r>
            <a:r>
              <a:rPr lang="en-GB" sz="1600"/>
              <a:t>Buildings other than dwellings </a:t>
            </a:r>
          </a:p>
        </p:txBody>
      </p:sp>
      <p:sp>
        <p:nvSpPr>
          <p:cNvPr id="7" name="TextBox 6">
            <a:extLst>
              <a:ext uri="{FF2B5EF4-FFF2-40B4-BE49-F238E27FC236}">
                <a16:creationId xmlns:a16="http://schemas.microsoft.com/office/drawing/2014/main" id="{2C409148-2442-619B-E3D0-9E5380326FBA}"/>
              </a:ext>
            </a:extLst>
          </p:cNvPr>
          <p:cNvSpPr txBox="1"/>
          <p:nvPr/>
        </p:nvSpPr>
        <p:spPr>
          <a:xfrm>
            <a:off x="626012" y="4571119"/>
            <a:ext cx="8229600" cy="923330"/>
          </a:xfrm>
          <a:prstGeom prst="rect">
            <a:avLst/>
          </a:prstGeom>
          <a:noFill/>
        </p:spPr>
        <p:txBody>
          <a:bodyPr wrap="square">
            <a:spAutoFit/>
          </a:bodyPr>
          <a:lstStyle/>
          <a:p>
            <a:pPr algn="l" rtl="0" fontAlgn="base"/>
            <a:r>
              <a:rPr lang="en-GB" sz="1800" b="0" i="0" u="none" strike="noStrike" dirty="0">
                <a:solidFill>
                  <a:srgbClr val="000000"/>
                </a:solidFill>
                <a:effectLst/>
                <a:latin typeface="+mn-lt"/>
              </a:rPr>
              <a:t>These Regulations give a minimum requirement for the control of heating and hot water systems within dwellings which influences the layout and control of heating systems.</a:t>
            </a:r>
            <a:r>
              <a:rPr lang="en-US" sz="1800" b="0" i="0" dirty="0">
                <a:solidFill>
                  <a:srgbClr val="000000"/>
                </a:solidFill>
                <a:effectLst/>
                <a:latin typeface="+mn-lt"/>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of information (continued) </a:t>
            </a:r>
          </a:p>
        </p:txBody>
      </p:sp>
      <p:sp>
        <p:nvSpPr>
          <p:cNvPr id="3" name="Content Placeholder 2"/>
          <p:cNvSpPr>
            <a:spLocks noGrp="1"/>
          </p:cNvSpPr>
          <p:nvPr>
            <p:ph sz="quarter" idx="10"/>
          </p:nvPr>
        </p:nvSpPr>
        <p:spPr/>
        <p:txBody>
          <a:bodyPr/>
          <a:lstStyle/>
          <a:p>
            <a:r>
              <a:rPr lang="en-GB" sz="1800" b="0" i="0" dirty="0">
                <a:effectLst/>
                <a:ea typeface="ＭＳ Ｐゴシック"/>
              </a:rPr>
              <a:t>New </a:t>
            </a:r>
            <a:r>
              <a:rPr lang="en-GB" sz="1800" i="0" dirty="0">
                <a:effectLst/>
                <a:ea typeface="ＭＳ Ｐゴシック"/>
              </a:rPr>
              <a:t>boiler regulations state that any boiler installed from April 2018 and beyond must have an </a:t>
            </a:r>
            <a:r>
              <a:rPr lang="en-GB" sz="1800" dirty="0" err="1">
                <a:ea typeface="ＭＳ Ｐゴシック"/>
              </a:rPr>
              <a:t>ErP</a:t>
            </a:r>
            <a:r>
              <a:rPr lang="en-GB" sz="1800" i="0" dirty="0">
                <a:effectLst/>
                <a:ea typeface="ＭＳ Ｐゴシック"/>
              </a:rPr>
              <a:t> </a:t>
            </a:r>
            <a:r>
              <a:rPr lang="en-GB" sz="1800" dirty="0">
                <a:ea typeface="ＭＳ Ｐゴシック"/>
              </a:rPr>
              <a:t>(Energy-related Products) efficiency</a:t>
            </a:r>
            <a:r>
              <a:rPr lang="en-GB" sz="1800" i="0" dirty="0">
                <a:effectLst/>
                <a:ea typeface="ＭＳ Ｐゴシック"/>
              </a:rPr>
              <a:t> rating </a:t>
            </a:r>
            <a:r>
              <a:rPr lang="en-GB" sz="1800" b="0" i="0" dirty="0">
                <a:effectLst/>
                <a:ea typeface="ＭＳ Ｐゴシック"/>
              </a:rPr>
              <a:t>of at least 92%.</a:t>
            </a:r>
          </a:p>
          <a:p>
            <a:r>
              <a:rPr lang="en-GB" sz="1800" dirty="0">
                <a:ea typeface="ＭＳ Ｐゴシック"/>
              </a:rPr>
              <a:t>Efficient heating and hot water systems can significantly reduce energy consumption. There are several measures that can improve the efficiency of your heating and hot water systems. These include:</a:t>
            </a:r>
          </a:p>
          <a:p>
            <a:pPr marL="540000" lvl="0" indent="-216000">
              <a:lnSpc>
                <a:spcPts val="2000"/>
              </a:lnSpc>
              <a:spcBef>
                <a:spcPts val="0"/>
              </a:spcBef>
              <a:spcAft>
                <a:spcPts val="500"/>
              </a:spcAft>
              <a:buClr>
                <a:srgbClr val="0077E3"/>
              </a:buClr>
              <a:buFont typeface="Arial"/>
              <a:buChar char="•"/>
            </a:pPr>
            <a:endParaRPr lang="en-GB" sz="1800" dirty="0">
              <a:solidFill>
                <a:srgbClr val="4D5156"/>
              </a:solidFill>
              <a:latin typeface="arial" panose="020B0604020202020204" pitchFamily="34" charset="0"/>
              <a:ea typeface="ＭＳ Ｐゴシック" pitchFamily="-105" charset="-128"/>
              <a:cs typeface="ＭＳ Ｐゴシック" pitchFamily="-105" charset="-128"/>
            </a:endParaRPr>
          </a:p>
          <a:p>
            <a:pPr marL="539750" indent="-215900">
              <a:lnSpc>
                <a:spcPts val="2000"/>
              </a:lnSpc>
              <a:spcBef>
                <a:spcPts val="0"/>
              </a:spcBef>
              <a:spcAft>
                <a:spcPts val="500"/>
              </a:spcAft>
              <a:buClr>
                <a:srgbClr val="0077E3"/>
              </a:buClr>
              <a:buFont typeface="Arial"/>
              <a:buChar char="•"/>
            </a:pPr>
            <a:r>
              <a:rPr lang="en-US" sz="1800" dirty="0">
                <a:ea typeface="ＭＳ Ｐゴシック"/>
                <a:cs typeface="ＭＳ Ｐゴシック" pitchFamily="-105" charset="-128"/>
              </a:rPr>
              <a:t> upgrade an existing boiler</a:t>
            </a:r>
          </a:p>
          <a:p>
            <a:pPr marL="539750" indent="-215900">
              <a:lnSpc>
                <a:spcPts val="2000"/>
              </a:lnSpc>
              <a:spcBef>
                <a:spcPts val="0"/>
              </a:spcBef>
              <a:spcAft>
                <a:spcPts val="500"/>
              </a:spcAft>
              <a:buClr>
                <a:srgbClr val="0077E3"/>
              </a:buClr>
              <a:buFont typeface="Arial"/>
              <a:buChar char="•"/>
            </a:pPr>
            <a:r>
              <a:rPr lang="en-US" sz="1800" dirty="0">
                <a:ea typeface="ＭＳ Ｐゴシック"/>
              </a:rPr>
              <a:t> regular maintenance of existing system </a:t>
            </a:r>
            <a:endParaRPr lang="en-US" sz="1800" dirty="0"/>
          </a:p>
          <a:p>
            <a:pPr marL="609600" lvl="0" indent="-285750">
              <a:lnSpc>
                <a:spcPts val="2000"/>
              </a:lnSpc>
              <a:spcBef>
                <a:spcPts val="0"/>
              </a:spcBef>
              <a:spcAft>
                <a:spcPts val="500"/>
              </a:spcAft>
              <a:buClr>
                <a:srgbClr val="0077E3"/>
              </a:buClr>
              <a:buFont typeface="Arial" panose="020B0604020202020204" pitchFamily="34" charset="0"/>
              <a:buChar char="•"/>
            </a:pPr>
            <a:r>
              <a:rPr lang="en-US" sz="1800" dirty="0">
                <a:ea typeface="ＭＳ Ｐゴシック"/>
                <a:cs typeface="ＭＳ Ｐゴシック" pitchFamily="-105" charset="-128"/>
              </a:rPr>
              <a:t>renewable energy options</a:t>
            </a:r>
          </a:p>
          <a:p>
            <a:pPr marL="539750" indent="-215900">
              <a:lnSpc>
                <a:spcPts val="2000"/>
              </a:lnSpc>
              <a:spcBef>
                <a:spcPts val="0"/>
              </a:spcBef>
              <a:spcAft>
                <a:spcPts val="500"/>
              </a:spcAft>
              <a:buClr>
                <a:srgbClr val="0077E3"/>
              </a:buClr>
              <a:buFont typeface="Arial"/>
              <a:buChar char="•"/>
            </a:pPr>
            <a:r>
              <a:rPr lang="en-US" sz="1800" dirty="0">
                <a:ea typeface="ＭＳ Ｐゴシック"/>
                <a:cs typeface="ＭＳ Ｐゴシック" pitchFamily="-105" charset="-128"/>
              </a:rPr>
              <a:t> using individual room controls</a:t>
            </a:r>
          </a:p>
          <a:p>
            <a:pPr marL="539750" indent="-215900">
              <a:lnSpc>
                <a:spcPts val="2000"/>
              </a:lnSpc>
              <a:spcBef>
                <a:spcPts val="0"/>
              </a:spcBef>
              <a:spcAft>
                <a:spcPts val="500"/>
              </a:spcAft>
              <a:buClr>
                <a:srgbClr val="0077E3"/>
              </a:buClr>
              <a:buFont typeface="Arial"/>
              <a:buChar char="•"/>
            </a:pPr>
            <a:r>
              <a:rPr lang="en-US" sz="1800" dirty="0">
                <a:ea typeface="ＭＳ Ｐゴシック"/>
                <a:cs typeface="ＭＳ Ｐゴシック" pitchFamily="-105" charset="-128"/>
              </a:rPr>
              <a:t> upgrading to smart heating controls.</a:t>
            </a:r>
          </a:p>
          <a:p>
            <a:endParaRPr lang="en-GB" dirty="0">
              <a:solidFill>
                <a:srgbClr val="4D5156"/>
              </a:solidFill>
              <a:latin typeface="arial" panose="020B0604020202020204" pitchFamily="34" charset="0"/>
            </a:endParaRPr>
          </a:p>
          <a:p>
            <a:endParaRPr lang="en-GB" b="0" i="0" dirty="0">
              <a:solidFill>
                <a:srgbClr val="4D5156"/>
              </a:solidFill>
              <a:effectLst/>
              <a:latin typeface="arial" panose="020B0604020202020204" pitchFamily="34" charset="0"/>
            </a:endParaRPr>
          </a:p>
          <a:p>
            <a:endParaRPr lang="en-GB" dirty="0">
              <a:solidFill>
                <a:srgbClr val="4D5156"/>
              </a:solidFill>
              <a:latin typeface="arial" panose="020B0604020202020204" pitchFamily="34" charset="0"/>
            </a:endParaRPr>
          </a:p>
          <a:p>
            <a:endParaRPr lang="en-GB" b="0" i="0" dirty="0">
              <a:solidFill>
                <a:srgbClr val="4D5156"/>
              </a:solidFill>
              <a:effectLst/>
              <a:latin typeface="arial" panose="020B0604020202020204" pitchFamily="34" charset="0"/>
            </a:endParaRPr>
          </a:p>
          <a:p>
            <a:endParaRPr lang="en-GB" dirty="0">
              <a:solidFill>
                <a:srgbClr val="4D5156"/>
              </a:solidFill>
              <a:latin typeface="arial" panose="020B0604020202020204" pitchFamily="34" charset="0"/>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Smart heating controls</a:t>
            </a:r>
          </a:p>
        </p:txBody>
      </p:sp>
      <p:sp>
        <p:nvSpPr>
          <p:cNvPr id="3" name="Content Placeholder 2"/>
          <p:cNvSpPr>
            <a:spLocks noGrp="1"/>
          </p:cNvSpPr>
          <p:nvPr>
            <p:ph sz="quarter" idx="10"/>
          </p:nvPr>
        </p:nvSpPr>
        <p:spPr>
          <a:xfrm>
            <a:off x="457200" y="1650960"/>
            <a:ext cx="3517271" cy="4248000"/>
          </a:xfrm>
        </p:spPr>
        <p:txBody>
          <a:bodyPr/>
          <a:lstStyle/>
          <a:p>
            <a:r>
              <a:rPr lang="en-GB" sz="1800" dirty="0"/>
              <a:t>Smart thermostats are designed to learn and adapt to the heating and cooling patterns of your home, considering factors such as the home's insulation, size and the time it takes for the temperature to change. </a:t>
            </a:r>
          </a:p>
          <a:p>
            <a:r>
              <a:rPr lang="en-GB" sz="1800" dirty="0"/>
              <a:t>They use advanced algorithms to analyse this data and optimise the heating and cooling cycles accordingly.</a:t>
            </a:r>
            <a:endParaRPr lang="en-US" sz="1800" dirty="0"/>
          </a:p>
        </p:txBody>
      </p:sp>
      <p:pic>
        <p:nvPicPr>
          <p:cNvPr id="6" name="Picture 5">
            <a:extLst>
              <a:ext uri="{FF2B5EF4-FFF2-40B4-BE49-F238E27FC236}">
                <a16:creationId xmlns:a16="http://schemas.microsoft.com/office/drawing/2014/main" id="{0CDC48EA-2E91-C5FC-0D3F-696BD795DA8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2435770"/>
            <a:ext cx="3517271" cy="234484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64BF0-0C45-D4F3-15E9-5134D777E930}"/>
              </a:ext>
            </a:extLst>
          </p:cNvPr>
          <p:cNvSpPr>
            <a:spLocks noGrp="1"/>
          </p:cNvSpPr>
          <p:nvPr>
            <p:ph type="title"/>
          </p:nvPr>
        </p:nvSpPr>
        <p:spPr/>
        <p:txBody>
          <a:bodyPr/>
          <a:lstStyle/>
          <a:p>
            <a:r>
              <a:rPr lang="en-GB" dirty="0"/>
              <a:t>Smart thermostats</a:t>
            </a:r>
          </a:p>
        </p:txBody>
      </p:sp>
      <p:sp>
        <p:nvSpPr>
          <p:cNvPr id="3" name="Content Placeholder 2">
            <a:extLst>
              <a:ext uri="{FF2B5EF4-FFF2-40B4-BE49-F238E27FC236}">
                <a16:creationId xmlns:a16="http://schemas.microsoft.com/office/drawing/2014/main" id="{A7F14FA9-33D6-B1C0-E50B-7CFDA3809AEA}"/>
              </a:ext>
            </a:extLst>
          </p:cNvPr>
          <p:cNvSpPr>
            <a:spLocks noGrp="1"/>
          </p:cNvSpPr>
          <p:nvPr>
            <p:ph sz="quarter" idx="10"/>
          </p:nvPr>
        </p:nvSpPr>
        <p:spPr>
          <a:xfrm>
            <a:off x="457201" y="1636892"/>
            <a:ext cx="3844194" cy="4248000"/>
          </a:xfrm>
        </p:spPr>
        <p:txBody>
          <a:bodyPr/>
          <a:lstStyle/>
          <a:p>
            <a:r>
              <a:rPr lang="en-GB" sz="1800" dirty="0"/>
              <a:t>One of the key features of smart thermostats is their ability to use auto-schedule settings. With auto-schedule, you do not need to manually programme temperature settings for different times of the day. Instead, the thermostat learns from your behaviour and creates a schedule based on your patterns.</a:t>
            </a:r>
          </a:p>
          <a:p>
            <a:endParaRPr lang="en-GB" dirty="0"/>
          </a:p>
          <a:p>
            <a:endParaRPr lang="en-GB" dirty="0"/>
          </a:p>
          <a:p>
            <a:endParaRPr lang="en-GB" dirty="0"/>
          </a:p>
        </p:txBody>
      </p:sp>
      <p:pic>
        <p:nvPicPr>
          <p:cNvPr id="6" name="Picture 5">
            <a:extLst>
              <a:ext uri="{FF2B5EF4-FFF2-40B4-BE49-F238E27FC236}">
                <a16:creationId xmlns:a16="http://schemas.microsoft.com/office/drawing/2014/main" id="{EF17A5C2-6F1C-B5DD-3B14-5B438C0E42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8621" y="1950733"/>
            <a:ext cx="3612333" cy="2284884"/>
          </a:xfrm>
          <a:prstGeom prst="rect">
            <a:avLst/>
          </a:prstGeom>
        </p:spPr>
      </p:pic>
      <p:sp>
        <p:nvSpPr>
          <p:cNvPr id="8" name="TextBox 7">
            <a:extLst>
              <a:ext uri="{FF2B5EF4-FFF2-40B4-BE49-F238E27FC236}">
                <a16:creationId xmlns:a16="http://schemas.microsoft.com/office/drawing/2014/main" id="{8350D394-BF15-C64E-54EB-288054B8D5BE}"/>
              </a:ext>
            </a:extLst>
          </p:cNvPr>
          <p:cNvSpPr txBox="1"/>
          <p:nvPr/>
        </p:nvSpPr>
        <p:spPr>
          <a:xfrm>
            <a:off x="395207" y="4499980"/>
            <a:ext cx="8229599" cy="1015663"/>
          </a:xfrm>
          <a:prstGeom prst="rect">
            <a:avLst/>
          </a:prstGeom>
          <a:noFill/>
        </p:spPr>
        <p:txBody>
          <a:bodyPr wrap="square">
            <a:spAutoFit/>
          </a:bodyPr>
          <a:lstStyle/>
          <a:p>
            <a:r>
              <a:rPr lang="en-GB" sz="2000" dirty="0"/>
              <a:t>By using sensors and connectivity with your phone, smart thermostats can detect when you have left the house and can automatically adjust the heating to conserve energy.</a:t>
            </a:r>
          </a:p>
        </p:txBody>
      </p:sp>
    </p:spTree>
    <p:extLst>
      <p:ext uri="{BB962C8B-B14F-4D97-AF65-F5344CB8AC3E}">
        <p14:creationId xmlns:p14="http://schemas.microsoft.com/office/powerpoint/2010/main" val="889574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5631F5-9098-13CE-2194-56690B353C1D}"/>
              </a:ext>
            </a:extLst>
          </p:cNvPr>
          <p:cNvSpPr>
            <a:spLocks noGrp="1"/>
          </p:cNvSpPr>
          <p:nvPr>
            <p:ph type="title"/>
          </p:nvPr>
        </p:nvSpPr>
        <p:spPr/>
        <p:txBody>
          <a:bodyPr/>
          <a:lstStyle/>
          <a:p>
            <a:r>
              <a:rPr lang="en-GB" dirty="0"/>
              <a:t>Benefits and limitations of smart heating controls</a:t>
            </a:r>
          </a:p>
        </p:txBody>
      </p:sp>
      <p:graphicFrame>
        <p:nvGraphicFramePr>
          <p:cNvPr id="4" name="Table 3">
            <a:extLst>
              <a:ext uri="{FF2B5EF4-FFF2-40B4-BE49-F238E27FC236}">
                <a16:creationId xmlns:a16="http://schemas.microsoft.com/office/drawing/2014/main" id="{2FAF3EA1-FED2-32FD-C31E-041384D97B96}"/>
              </a:ext>
            </a:extLst>
          </p:cNvPr>
          <p:cNvGraphicFramePr>
            <a:graphicFrameLocks noGrp="1"/>
          </p:cNvGraphicFramePr>
          <p:nvPr>
            <p:extLst>
              <p:ext uri="{D42A27DB-BD31-4B8C-83A1-F6EECF244321}">
                <p14:modId xmlns:p14="http://schemas.microsoft.com/office/powerpoint/2010/main" val="1481410559"/>
              </p:ext>
            </p:extLst>
          </p:nvPr>
        </p:nvGraphicFramePr>
        <p:xfrm>
          <a:off x="1114149" y="1780019"/>
          <a:ext cx="6773663" cy="3464560"/>
        </p:xfrm>
        <a:graphic>
          <a:graphicData uri="http://schemas.openxmlformats.org/drawingml/2006/table">
            <a:tbl>
              <a:tblPr firstRow="1" bandRow="1">
                <a:tableStyleId>{5A111915-BE36-4E01-A7E5-04B1672EAD32}</a:tableStyleId>
              </a:tblPr>
              <a:tblGrid>
                <a:gridCol w="3497802">
                  <a:extLst>
                    <a:ext uri="{9D8B030D-6E8A-4147-A177-3AD203B41FA5}">
                      <a16:colId xmlns:a16="http://schemas.microsoft.com/office/drawing/2014/main" val="20000"/>
                    </a:ext>
                  </a:extLst>
                </a:gridCol>
                <a:gridCol w="3275861">
                  <a:extLst>
                    <a:ext uri="{9D8B030D-6E8A-4147-A177-3AD203B41FA5}">
                      <a16:colId xmlns:a16="http://schemas.microsoft.com/office/drawing/2014/main" val="1528029067"/>
                    </a:ext>
                  </a:extLst>
                </a:gridCol>
              </a:tblGrid>
              <a:tr h="149860">
                <a:tc>
                  <a:txBody>
                    <a:bodyPr/>
                    <a:lstStyle/>
                    <a:p>
                      <a:pPr algn="l"/>
                      <a:r>
                        <a:rPr lang="en-GB" sz="1800" b="1">
                          <a:solidFill>
                            <a:srgbClr val="222222"/>
                          </a:solidFill>
                          <a:effectLst/>
                          <a:latin typeface="+mn-lt"/>
                        </a:rPr>
                        <a:t>Benefits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1800" b="1">
                          <a:solidFill>
                            <a:srgbClr val="222222"/>
                          </a:solidFill>
                          <a:effectLst/>
                          <a:latin typeface="+mn-lt"/>
                        </a:rPr>
                        <a:t>Limitations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a:r>
                        <a:rPr lang="en-GB" sz="1800">
                          <a:solidFill>
                            <a:srgbClr val="222222"/>
                          </a:solidFill>
                          <a:effectLst/>
                          <a:latin typeface="+mn-lt"/>
                        </a:rPr>
                        <a:t>A range of automation features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Internet dependent</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en-GB" sz="1800" dirty="0">
                          <a:solidFill>
                            <a:srgbClr val="222222"/>
                          </a:solidFill>
                          <a:effectLst/>
                          <a:latin typeface="+mn-lt"/>
                        </a:rPr>
                        <a:t>Remote control of heating and hot water through smartphone apps</a:t>
                      </a:r>
                    </a:p>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a:solidFill>
                            <a:srgbClr val="222222"/>
                          </a:solidFill>
                          <a:effectLst/>
                          <a:latin typeface="+mn-lt"/>
                        </a:rPr>
                        <a:t>Compatibility with existing heating and hot water system</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en-GB" sz="1800" dirty="0">
                          <a:solidFill>
                            <a:srgbClr val="222222"/>
                          </a:solidFill>
                          <a:effectLst/>
                          <a:latin typeface="+mn-lt"/>
                        </a:rPr>
                        <a:t>Auto-schedule feature learns from your behaviour and intelligently adapts</a:t>
                      </a:r>
                    </a:p>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Expensive to install compared to standard programmable thermostats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en-GB" sz="1800" dirty="0">
                          <a:solidFill>
                            <a:srgbClr val="222222"/>
                          </a:solidFill>
                          <a:effectLst/>
                          <a:latin typeface="+mn-lt"/>
                        </a:rPr>
                        <a:t>Allows used to monitor and stay informed of energy usage</a:t>
                      </a:r>
                    </a:p>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10778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531C3-E7FC-1F2B-1B21-B1FC31BE50B7}"/>
              </a:ext>
            </a:extLst>
          </p:cNvPr>
          <p:cNvSpPr>
            <a:spLocks noGrp="1"/>
          </p:cNvSpPr>
          <p:nvPr>
            <p:ph type="title"/>
          </p:nvPr>
        </p:nvSpPr>
        <p:spPr/>
        <p:txBody>
          <a:bodyPr/>
          <a:lstStyle/>
          <a:p>
            <a:r>
              <a:rPr lang="en-GB"/>
              <a:t>Smart TRVs </a:t>
            </a:r>
          </a:p>
        </p:txBody>
      </p:sp>
      <p:sp>
        <p:nvSpPr>
          <p:cNvPr id="3" name="Content Placeholder 2">
            <a:extLst>
              <a:ext uri="{FF2B5EF4-FFF2-40B4-BE49-F238E27FC236}">
                <a16:creationId xmlns:a16="http://schemas.microsoft.com/office/drawing/2014/main" id="{5B20E5DB-110D-EBE8-466E-F366439C7F6C}"/>
              </a:ext>
            </a:extLst>
          </p:cNvPr>
          <p:cNvSpPr>
            <a:spLocks noGrp="1"/>
          </p:cNvSpPr>
          <p:nvPr>
            <p:ph sz="quarter" idx="10"/>
          </p:nvPr>
        </p:nvSpPr>
        <p:spPr>
          <a:xfrm>
            <a:off x="457200" y="1736547"/>
            <a:ext cx="3734735" cy="2047126"/>
          </a:xfrm>
        </p:spPr>
        <p:txBody>
          <a:bodyPr/>
          <a:lstStyle/>
          <a:p>
            <a:r>
              <a:rPr lang="en-GB" sz="1800" dirty="0"/>
              <a:t>A smart TRV (Thermostatic Radiator Valve) is a device that allows you to control the temperature of individual radiators in your home remotely using a smartphone or other smart devices.</a:t>
            </a:r>
          </a:p>
          <a:p>
            <a:r>
              <a:rPr lang="en-GB" sz="1800" dirty="0"/>
              <a:t>They offer more localised and precise control over room temperatures compared to </a:t>
            </a:r>
            <a:br>
              <a:rPr lang="en-GB" sz="1800" dirty="0"/>
            </a:br>
            <a:r>
              <a:rPr lang="en-GB" sz="1800" dirty="0"/>
              <a:t>traditional valves.</a:t>
            </a:r>
          </a:p>
        </p:txBody>
      </p:sp>
      <p:pic>
        <p:nvPicPr>
          <p:cNvPr id="6" name="Picture 5">
            <a:extLst>
              <a:ext uri="{FF2B5EF4-FFF2-40B4-BE49-F238E27FC236}">
                <a16:creationId xmlns:a16="http://schemas.microsoft.com/office/drawing/2014/main" id="{4BC0FE0A-4D84-84F5-1912-691EE86C4B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52066" y="3783673"/>
            <a:ext cx="2952070" cy="1964142"/>
          </a:xfrm>
          <a:prstGeom prst="rect">
            <a:avLst/>
          </a:prstGeom>
        </p:spPr>
      </p:pic>
      <p:pic>
        <p:nvPicPr>
          <p:cNvPr id="7" name="Picture 6">
            <a:extLst>
              <a:ext uri="{FF2B5EF4-FFF2-40B4-BE49-F238E27FC236}">
                <a16:creationId xmlns:a16="http://schemas.microsoft.com/office/drawing/2014/main" id="{83868FAC-9D5F-B538-F8D9-96BCB6647D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2066" y="1687001"/>
            <a:ext cx="2952071" cy="1970164"/>
          </a:xfrm>
          <a:prstGeom prst="rect">
            <a:avLst/>
          </a:prstGeom>
        </p:spPr>
      </p:pic>
    </p:spTree>
    <p:extLst>
      <p:ext uri="{BB962C8B-B14F-4D97-AF65-F5344CB8AC3E}">
        <p14:creationId xmlns:p14="http://schemas.microsoft.com/office/powerpoint/2010/main" val="2257785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BA9AC-5730-A5F7-1A15-BD9CC459CDB7}"/>
              </a:ext>
            </a:extLst>
          </p:cNvPr>
          <p:cNvSpPr>
            <a:spLocks noGrp="1"/>
          </p:cNvSpPr>
          <p:nvPr>
            <p:ph type="title"/>
          </p:nvPr>
        </p:nvSpPr>
        <p:spPr/>
        <p:txBody>
          <a:bodyPr/>
          <a:lstStyle/>
          <a:p>
            <a:r>
              <a:rPr lang="en-GB" dirty="0"/>
              <a:t>Benefits and limitations of smart TRVs</a:t>
            </a:r>
          </a:p>
        </p:txBody>
      </p:sp>
      <p:graphicFrame>
        <p:nvGraphicFramePr>
          <p:cNvPr id="4" name="Table 3">
            <a:extLst>
              <a:ext uri="{FF2B5EF4-FFF2-40B4-BE49-F238E27FC236}">
                <a16:creationId xmlns:a16="http://schemas.microsoft.com/office/drawing/2014/main" id="{E182948E-0F38-00FD-CEE2-6597E3325C08}"/>
              </a:ext>
            </a:extLst>
          </p:cNvPr>
          <p:cNvGraphicFramePr>
            <a:graphicFrameLocks noGrp="1"/>
          </p:cNvGraphicFramePr>
          <p:nvPr>
            <p:extLst>
              <p:ext uri="{D42A27DB-BD31-4B8C-83A1-F6EECF244321}">
                <p14:modId xmlns:p14="http://schemas.microsoft.com/office/powerpoint/2010/main" val="3891423420"/>
              </p:ext>
            </p:extLst>
          </p:nvPr>
        </p:nvGraphicFramePr>
        <p:xfrm>
          <a:off x="1096393" y="1824408"/>
          <a:ext cx="6773663" cy="2641600"/>
        </p:xfrm>
        <a:graphic>
          <a:graphicData uri="http://schemas.openxmlformats.org/drawingml/2006/table">
            <a:tbl>
              <a:tblPr firstRow="1" bandRow="1">
                <a:tableStyleId>{5A111915-BE36-4E01-A7E5-04B1672EAD32}</a:tableStyleId>
              </a:tblPr>
              <a:tblGrid>
                <a:gridCol w="3497802">
                  <a:extLst>
                    <a:ext uri="{9D8B030D-6E8A-4147-A177-3AD203B41FA5}">
                      <a16:colId xmlns:a16="http://schemas.microsoft.com/office/drawing/2014/main" val="20000"/>
                    </a:ext>
                  </a:extLst>
                </a:gridCol>
                <a:gridCol w="3275861">
                  <a:extLst>
                    <a:ext uri="{9D8B030D-6E8A-4147-A177-3AD203B41FA5}">
                      <a16:colId xmlns:a16="http://schemas.microsoft.com/office/drawing/2014/main" val="1528029067"/>
                    </a:ext>
                  </a:extLst>
                </a:gridCol>
              </a:tblGrid>
              <a:tr h="149860">
                <a:tc>
                  <a:txBody>
                    <a:bodyPr/>
                    <a:lstStyle/>
                    <a:p>
                      <a:pPr algn="l"/>
                      <a:r>
                        <a:rPr lang="en-GB" sz="1800" b="1">
                          <a:solidFill>
                            <a:srgbClr val="222222"/>
                          </a:solidFill>
                          <a:effectLst/>
                          <a:latin typeface="+mn-lt"/>
                        </a:rPr>
                        <a:t>Benefits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1800" b="1">
                          <a:solidFill>
                            <a:srgbClr val="222222"/>
                          </a:solidFill>
                          <a:effectLst/>
                          <a:latin typeface="+mn-lt"/>
                        </a:rPr>
                        <a:t>Limitations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a:r>
                        <a:rPr lang="en-GB" sz="1800" dirty="0">
                          <a:solidFill>
                            <a:srgbClr val="222222"/>
                          </a:solidFill>
                          <a:effectLst/>
                          <a:latin typeface="+mn-lt"/>
                        </a:rPr>
                        <a:t>Independently control time and temperature in each room</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Internet dependent</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en-GB" sz="1800" dirty="0">
                          <a:solidFill>
                            <a:srgbClr val="222222"/>
                          </a:solidFill>
                          <a:effectLst/>
                          <a:latin typeface="+mn-lt"/>
                        </a:rPr>
                        <a:t>Remote control and monitoring through smartphone apps</a:t>
                      </a:r>
                    </a:p>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Compatibility with existing valves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en-GB" sz="1800" dirty="0">
                          <a:solidFill>
                            <a:srgbClr val="222222"/>
                          </a:solidFill>
                          <a:effectLst/>
                          <a:latin typeface="+mn-lt"/>
                        </a:rPr>
                        <a:t>Energy savings </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1800" dirty="0">
                          <a:solidFill>
                            <a:srgbClr val="222222"/>
                          </a:solidFill>
                          <a:effectLst/>
                          <a:latin typeface="+mn-lt"/>
                        </a:rPr>
                        <a:t>Expensive to install compared to standard TRVs</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en-GB" sz="1800">
                          <a:solidFill>
                            <a:srgbClr val="222222"/>
                          </a:solidFill>
                          <a:effectLst/>
                          <a:latin typeface="+mn-lt"/>
                        </a:rPr>
                        <a:t>Reduced fuel consumption</a:t>
                      </a: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endParaRPr lang="en-GB" sz="1800" dirty="0">
                        <a:solidFill>
                          <a:srgbClr val="222222"/>
                        </a:solidFill>
                        <a:effectLst/>
                        <a:latin typeface="+mn-lt"/>
                      </a:endParaRPr>
                    </a:p>
                  </a:txBody>
                  <a:tcPr marL="9525" marR="9525" marT="9525" marB="9525">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921125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Props1.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1378</Words>
  <Application>Microsoft Office PowerPoint</Application>
  <PresentationFormat>On-screen Show (4:3)</PresentationFormat>
  <Paragraphs>159</Paragraphs>
  <Slides>21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Arial</vt:lpstr>
      <vt:lpstr>Lucida Grande</vt:lpstr>
      <vt:lpstr>Times New Roman</vt:lpstr>
      <vt:lpstr>Default Design</vt:lpstr>
      <vt:lpstr>PowerPoint 2: 21st century construction techniques and technologies</vt:lpstr>
      <vt:lpstr>AIM: Awareness of new and emerging technologies </vt:lpstr>
      <vt:lpstr>Sources of information </vt:lpstr>
      <vt:lpstr>Sources of information (continued) </vt:lpstr>
      <vt:lpstr>Smart heating controls</vt:lpstr>
      <vt:lpstr>Smart thermostats</vt:lpstr>
      <vt:lpstr>Benefits and limitations of smart heating controls</vt:lpstr>
      <vt:lpstr>Smart TRVs </vt:lpstr>
      <vt:lpstr>Benefits and limitations of smart TRVs</vt:lpstr>
      <vt:lpstr>Environmental technologies  </vt:lpstr>
      <vt:lpstr>Environmental technologies – heat pumps  </vt:lpstr>
      <vt:lpstr>How heat pumps work</vt:lpstr>
      <vt:lpstr>Advantages and disadvantages of heat pumps </vt:lpstr>
      <vt:lpstr>Environmental technologies – hydrogen </vt:lpstr>
      <vt:lpstr>Environmental technologies – hydrogen  </vt:lpstr>
      <vt:lpstr>Advantages and disadvantages of hydrogen </vt:lpstr>
      <vt:lpstr>3D modelling </vt:lpstr>
      <vt:lpstr>Sources of information </vt:lpstr>
      <vt:lpstr>Trade Associations and Industry Bodies </vt:lpstr>
      <vt:lpstr>Trade Associations and Industry Bodies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Sarah Hennah</cp:lastModifiedBy>
  <cp:revision>93</cp:revision>
  <dcterms:created xsi:type="dcterms:W3CDTF">2013-05-28T00:38:54Z</dcterms:created>
  <dcterms:modified xsi:type="dcterms:W3CDTF">2023-09-13T09:54:04Z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