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6"/>
  </p:notesMasterIdLst>
  <p:sldIdLst>
    <p:sldId id="256" r:id="rId2"/>
    <p:sldId id="258" r:id="rId3"/>
    <p:sldId id="259"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3" r:id="rId45"/>
  </p:sldIdLst>
  <p:sldSz cx="9144000" cy="6858000" type="screen4x3"/>
  <p:notesSz cx="6858000" cy="9144000"/>
  <p:embeddedFontLst>
    <p:embeddedFont>
      <p:font typeface="Roboto" panose="02000000000000000000" pitchFamily="2" charset="0"/>
      <p:regular r:id="rId47"/>
      <p:bold r:id="rId48"/>
      <p:italic r:id="rId49"/>
      <p:boldItalic r:id="rId5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9" roundtripDataSignature="AMtx7mhfppJQPVHL6zgVIz1MB49wrsIPf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A876266-FFC2-49A4-9124-2A8A187FA2AE}" v="33" dt="2023-08-02T09:52:23.071"/>
  </p1510:revLst>
</p1510:revInfo>
</file>

<file path=ppt/tableStyles.xml><?xml version="1.0" encoding="utf-8"?>
<a:tblStyleLst xmlns:a="http://schemas.openxmlformats.org/drawingml/2006/main" def="{5CC9E94C-C9D8-4F42-950A-3D0FDF16C67D}">
  <a:tblStyle styleId="{5CC9E94C-C9D8-4F42-950A-3D0FDF16C67D}" styleName="Table_0">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328" autoAdjust="0"/>
  </p:normalViewPr>
  <p:slideViewPr>
    <p:cSldViewPr snapToGrid="0">
      <p:cViewPr varScale="1">
        <p:scale>
          <a:sx n="62" d="100"/>
          <a:sy n="62" d="100"/>
        </p:scale>
        <p:origin x="1626" y="60"/>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1.fntdata"/><Relationship Id="rId50" Type="http://schemas.openxmlformats.org/officeDocument/2006/relationships/font" Target="fonts/font4.fntdata"/><Relationship Id="rId63"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59"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3.fntdata"/><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60" Type="http://schemas.openxmlformats.org/officeDocument/2006/relationships/presProps" Target="presProps.xml"/><Relationship Id="rId65"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2.fntdata"/><Relationship Id="rId64"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mytrustedelectrician.com/blog-1/f/how-old-i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youtube.com/watch?v=IBFMLMxGANc"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bpf.co.uk/plastipedia/plastics_history/Default.aspx"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eec247.com/gallery/fuseboxes/fuseboxes.html#consumer_unit_3"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iki.diyfaq.org.uk/index.php/File:BasicWiringLayout.gif"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build4less.co.uk/products/marley-thrutone-fibre-cement-slate-600mm-x-300mm-blue-black"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checkatrade.com/blog/cost-guides/solar-roof-tiles-cost/"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www.youtube.com/watch?v=CJIk453_j0I"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youtube.com/watch?v=_1JpAilh5t8"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concretenetwork.com/concrete-history/"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www.youtube.com/watch?v=NZo1otIjfl4" TargetMode="Externa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s://www.fbmsales.com/products/fiberglass-reinforced-plastic/"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bbc.co.uk/ahistoryoftheworld/objects/C-dCHv9UQ0WATlInMqradA"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Google Shape;33;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4" name="Google Shape;34;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4be36382f9_3_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2" name="Google Shape;112;g24be36382f9_3_4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3" name="Google Shape;113;g24be36382f9_3_4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24be36382f9_3_6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2" name="Google Shape;122;g24be36382f9_3_6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hlinkClick r:id="rId3"/>
              </a:rPr>
              <a:t>https://mytrustedelectrician.com/blog-1/f/how-old-is</a:t>
            </a:r>
            <a:endParaRPr dirty="0"/>
          </a:p>
        </p:txBody>
      </p:sp>
      <p:sp>
        <p:nvSpPr>
          <p:cNvPr id="123" name="Google Shape;123;g24be36382f9_3_6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24c0374ae83_0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0" name="Google Shape;130;g24c0374ae83_0_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1" name="Google Shape;131;g24c0374ae83_0_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24c0374ae83_0_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3" name="Google Shape;143;g24c0374ae83_0_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hlinkClick r:id="rId3"/>
              </a:rPr>
              <a:t>https://www.youtube.com/watch?v=IBFMLMxGANc</a:t>
            </a:r>
            <a:endParaRPr dirty="0"/>
          </a:p>
        </p:txBody>
      </p:sp>
      <p:sp>
        <p:nvSpPr>
          <p:cNvPr id="144" name="Google Shape;144;g24c0374ae83_0_1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24c0374ae83_0_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54" name="Google Shape;154;g24c0374ae83_0_2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solidFill>
                  <a:srgbClr val="202124"/>
                </a:solidFill>
                <a:highlight>
                  <a:srgbClr val="FFFFFF"/>
                </a:highlight>
                <a:hlinkClick r:id="rId3"/>
              </a:rPr>
              <a:t>https://www.bpf.co.uk/plastipedia/plastics_history/Default.aspx</a:t>
            </a:r>
            <a:r>
              <a:rPr lang="en-US" sz="1200" dirty="0">
                <a:solidFill>
                  <a:srgbClr val="202124"/>
                </a:solidFill>
                <a:highlight>
                  <a:srgbClr val="FFFFFF"/>
                </a:highlight>
              </a:rPr>
              <a:t> </a:t>
            </a:r>
          </a:p>
          <a:p>
            <a:pPr marL="0" lvl="0" indent="0" algn="l" rtl="0">
              <a:lnSpc>
                <a:spcPct val="100000"/>
              </a:lnSpc>
              <a:spcBef>
                <a:spcPts val="0"/>
              </a:spcBef>
              <a:spcAft>
                <a:spcPts val="0"/>
              </a:spcAft>
              <a:buSzPts val="1400"/>
              <a:buNone/>
            </a:pPr>
            <a:endParaRPr dirty="0"/>
          </a:p>
        </p:txBody>
      </p:sp>
      <p:sp>
        <p:nvSpPr>
          <p:cNvPr id="155" name="Google Shape;155;g24c0374ae83_0_2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24be36382f9_3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61" name="Google Shape;161;g24be36382f9_3_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hlinkClick r:id="rId3"/>
              </a:rPr>
              <a:t>http://www.eec247.com/gallery/fuseboxes/fuseboxes.html#consumer_unit_3</a:t>
            </a:r>
            <a:endParaRPr lang="en-US" sz="1200" dirty="0"/>
          </a:p>
          <a:p>
            <a:pPr marL="0" lvl="0" indent="0" algn="l" rtl="0">
              <a:lnSpc>
                <a:spcPct val="100000"/>
              </a:lnSpc>
              <a:spcBef>
                <a:spcPts val="0"/>
              </a:spcBef>
              <a:spcAft>
                <a:spcPts val="0"/>
              </a:spcAft>
              <a:buSzPts val="1400"/>
              <a:buNone/>
            </a:pPr>
            <a:endParaRPr dirty="0"/>
          </a:p>
        </p:txBody>
      </p:sp>
      <p:sp>
        <p:nvSpPr>
          <p:cNvPr id="162" name="Google Shape;162;g24be36382f9_3_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24be36382f9_3_7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69" name="Google Shape;169;g24be36382f9_3_7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70" name="Google Shape;170;g24be36382f9_3_7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24be36382f9_3_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77" name="Google Shape;177;g24be36382f9_3_6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8" name="Google Shape;178;g24be36382f9_3_6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24be36382f9_3_15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84" name="Google Shape;184;g24be36382f9_3_15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5" name="Google Shape;185;g24be36382f9_3_15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g24be36382f9_3_9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0" name="Google Shape;200;g24be36382f9_3_9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1" name="Google Shape;201;g24be36382f9_3_9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6" name="Google Shape;46;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24be36382f9_3_1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8" name="Google Shape;208;g24be36382f9_3_1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Modern wiring diagram - </a:t>
            </a:r>
            <a:r>
              <a:rPr lang="en-GB" dirty="0">
                <a:hlinkClick r:id="rId3"/>
              </a:rPr>
              <a:t>https://wiki.diyfaq.org.uk/index.php/File:BasicWiringLayout.gif</a:t>
            </a:r>
            <a:endParaRPr dirty="0"/>
          </a:p>
        </p:txBody>
      </p:sp>
      <p:sp>
        <p:nvSpPr>
          <p:cNvPr id="209" name="Google Shape;209;g24be36382f9_3_11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24be36382f9_3_10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16" name="Google Shape;216;g24be36382f9_3_10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17" name="Google Shape;217;g24be36382f9_3_10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24be36382f9_3_1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24" name="Google Shape;224;g24be36382f9_3_1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5" name="Google Shape;225;g24be36382f9_3_12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24be36382f9_3_1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32" name="Google Shape;232;g24be36382f9_3_13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 name="Google Shape;233;g24be36382f9_3_13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24cc4bbb0d3_0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g24cc4bbb0d3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24cc4bbb0d3_0_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6" name="Google Shape;246;g24cc4bbb0d3_0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24cc4bbb0d3_0_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g24cc4bbb0d3_0_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24cc4bbb0d3_0_4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0" name="Google Shape;270;g24cc4bbb0d3_0_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24cc4bbb0d3_0_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4" name="Google Shape;284;g24cc4bbb0d3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hlinkClick r:id="rId3"/>
              </a:rPr>
              <a:t>https://build4less.co.uk/products/marley-thrutone-fibre-cement-slate-600mm-x-300mm-blue-black</a:t>
            </a: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24cc4bbb0d3_0_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g24cc4bbb0d3_0_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hlinkClick r:id="rId3"/>
              </a:rPr>
              <a:t>https://www.checkatrade.com/blog/cost-guides/solar-roof-tiles-cost/</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 name="Google Shape;52;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 name="Google Shape;53;p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24cc4bbb0d3_0_7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g24cc4bbb0d3_0_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Differences between the three – </a:t>
            </a:r>
            <a:r>
              <a:rPr lang="en-GB" dirty="0">
                <a:hlinkClick r:id="rId3"/>
              </a:rPr>
              <a:t>https://www.thespruce.com/difference-between-cement-concrete-and-mortar-2130884</a:t>
            </a:r>
            <a:endParaRPr lang="en-GB"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Video - </a:t>
            </a:r>
            <a:r>
              <a:rPr lang="en-GB" dirty="0">
                <a:hlinkClick r:id="rId3"/>
              </a:rPr>
              <a:t>http://www.youtube.com/watch?v=CJIk453_j0I</a:t>
            </a:r>
            <a:endParaRPr lang="en-GB" dirty="0"/>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24cc4bbb0d3_0_8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7" name="Google Shape;307;g24cc4bbb0d3_0_8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24cc4bbb0d3_0_8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6" name="Google Shape;316;g24cc4bbb0d3_0_8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hlinkClick r:id="rId3"/>
              </a:rPr>
              <a:t>https://www.youtube.com/watch?v=_1JpAilh5t8</a:t>
            </a:r>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24cc4bbb0d3_0_9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4" name="Google Shape;324;g24cc4bbb0d3_0_9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hlinkClick r:id="rId3"/>
              </a:rPr>
              <a:t>https://www.concretenetwork.com/concrete-history/</a:t>
            </a:r>
            <a:endParaRPr lang="en-GB" dirty="0"/>
          </a:p>
          <a:p>
            <a:pPr marL="0" lvl="0" indent="0" algn="l" rtl="0">
              <a:lnSpc>
                <a:spcPct val="100000"/>
              </a:lnSpc>
              <a:spcBef>
                <a:spcPts val="0"/>
              </a:spcBef>
              <a:spcAft>
                <a:spcPts val="0"/>
              </a:spcAft>
              <a:buSzPts val="1100"/>
              <a:buNone/>
            </a:pPr>
            <a:r>
              <a:rPr lang="en-GB" dirty="0"/>
              <a:t>Largest concrete dome video - </a:t>
            </a:r>
            <a:r>
              <a:rPr lang="en-GB" dirty="0">
                <a:hlinkClick r:id="rId4"/>
              </a:rPr>
              <a:t>http://www.youtube.com/watch?v=NZo1otIjfl4</a:t>
            </a: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24cc4bbb0d3_0_15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3" name="Google Shape;333;g24cc4bbb0d3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g24cc4bbb0d3_0_16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0" name="Google Shape;340;g24cc4bbb0d3_0_16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25d5099a616_0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8" name="Google Shape;348;g25d5099a616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g24cc4bbb0d3_0_17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6" name="Google Shape;356;g24cc4bbb0d3_0_17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24cc4bbb0d3_0_18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5" name="Google Shape;365;g24cc4bbb0d3_0_18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g24cc4bbb0d3_0_18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2" name="Google Shape;372;g24cc4bbb0d3_0_18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24be36382f9_0_9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6" name="Google Shape;66;g24be36382f9_0_9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7" name="Google Shape;67;g24be36382f9_0_9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24cc4bbb0d3_0_19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0" name="Google Shape;380;g24cc4bbb0d3_0_19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24cc4bbb0d3_0_20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8" name="Google Shape;388;g24cc4bbb0d3_0_20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r>
              <a:rPr lang="en-GB" dirty="0">
                <a:hlinkClick r:id="rId3"/>
              </a:rPr>
              <a:t>https://www.fbmsales.com/products/fiberglass-reinforced-plastic/</a:t>
            </a:r>
            <a:endParaRPr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24cc4bbb0d3_0_20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6" name="Google Shape;396;g24cc4bbb0d3_0_20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24cc4bbb0d3_0_2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03" name="Google Shape;403;g24cc4bbb0d3_0_2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416" name="Google Shape;416;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24be36382f9_0_10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3" name="Google Shape;73;g24be36382f9_0_10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t>https://cablecommunity.com/</a:t>
            </a:r>
          </a:p>
          <a:p>
            <a:pPr marL="0" lvl="0" indent="0" algn="l" rtl="0">
              <a:lnSpc>
                <a:spcPct val="100000"/>
              </a:lnSpc>
              <a:spcBef>
                <a:spcPts val="0"/>
              </a:spcBef>
              <a:spcAft>
                <a:spcPts val="0"/>
              </a:spcAft>
              <a:buSzPts val="1400"/>
              <a:buNone/>
            </a:pPr>
            <a:endParaRPr dirty="0"/>
          </a:p>
        </p:txBody>
      </p:sp>
      <p:sp>
        <p:nvSpPr>
          <p:cNvPr id="74" name="Google Shape;74;g24be36382f9_0_10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4be36382f9_3_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0" name="Google Shape;80;g24be36382f9_3_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1" name="Google Shape;81;g24be36382f9_3_1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24be36382f9_3_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7" name="Google Shape;87;g24be36382f9_3_1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8" name="Google Shape;88;g24be36382f9_3_1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4be36382f9_3_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4" name="Google Shape;94;g24be36382f9_3_2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5" name="Google Shape;95;g24be36382f9_3_2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4be36382f9_3_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2" name="Google Shape;102;g24be36382f9_3_3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hlinkClick r:id="rId3"/>
              </a:rPr>
              <a:t>https://www.bbc.co.uk/ahistoryoftheworld/objects/C-dCHv9UQ0WATlInMqradA</a:t>
            </a:r>
            <a:endParaRPr dirty="0"/>
          </a:p>
        </p:txBody>
      </p:sp>
      <p:sp>
        <p:nvSpPr>
          <p:cNvPr id="103" name="Google Shape;103;g24be36382f9_3_3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1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1" name="Google Shape;21;p16"/>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lnSpc>
                <a:spcPct val="100000"/>
              </a:lnSpc>
              <a:spcBef>
                <a:spcPts val="500"/>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8"/>
        <p:cNvGrpSpPr/>
        <p:nvPr/>
      </p:nvGrpSpPr>
      <p:grpSpPr>
        <a:xfrm>
          <a:off x="0" y="0"/>
          <a:ext cx="0" cy="0"/>
          <a:chOff x="0" y="0"/>
          <a:chExt cx="0" cy="0"/>
        </a:xfrm>
      </p:grpSpPr>
      <p:sp>
        <p:nvSpPr>
          <p:cNvPr id="29" name="Google Shape;29;g24cc4bbb0d3_0_150"/>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g24cc4bbb0d3_0_150"/>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1" name="Google Shape;31;g24cc4bbb0d3_0_150"/>
          <p:cNvSpPr txBox="1">
            <a:spLocks noGrp="1"/>
          </p:cNvSpPr>
          <p:nvPr>
            <p:ph type="sldNum" idx="12"/>
          </p:nvPr>
        </p:nvSpPr>
        <p:spPr>
          <a:xfrm>
            <a:off x="8472458" y="6217623"/>
            <a:ext cx="548700" cy="5247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D9D9D9"/>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1" name="Google Shape;11;p15"/>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dirty="0">
                <a:solidFill>
                  <a:schemeClr val="dk1"/>
                </a:solidFill>
                <a:latin typeface="Arial"/>
                <a:ea typeface="Arial"/>
                <a:cs typeface="Arial"/>
                <a:sym typeface="Arial"/>
              </a:rPr>
              <a:t>© 2023. EAL. All rights reserved.</a:t>
            </a:r>
            <a:endParaRPr sz="1200" b="0" i="0" u="none" strike="noStrike" cap="none" dirty="0">
              <a:solidFill>
                <a:schemeClr val="dk1"/>
              </a:solidFill>
              <a:latin typeface="Times New Roman"/>
              <a:ea typeface="Times New Roman"/>
              <a:cs typeface="Times New Roman"/>
              <a:sym typeface="Times New Roman"/>
            </a:endParaRPr>
          </a:p>
        </p:txBody>
      </p:sp>
      <p:sp>
        <p:nvSpPr>
          <p:cNvPr id="12" name="Google Shape;12;p15"/>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900" b="0" i="0" u="none" strike="noStrike" cap="none">
                <a:solidFill>
                  <a:schemeClr val="dk1"/>
                </a:solidFill>
                <a:latin typeface="Arial"/>
                <a:ea typeface="Arial"/>
                <a:cs typeface="Arial"/>
                <a:sym typeface="Arial"/>
              </a:rPr>
              <a:t>‹#›</a:t>
            </a:fld>
            <a:r>
              <a:rPr lang="en-US" sz="900" b="0" i="0" u="none" strike="noStrike" cap="none" dirty="0">
                <a:solidFill>
                  <a:schemeClr val="dk1"/>
                </a:solidFill>
                <a:latin typeface="Arial"/>
                <a:ea typeface="Arial"/>
                <a:cs typeface="Arial"/>
                <a:sym typeface="Arial"/>
              </a:rPr>
              <a:t> of 44</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br>
              <a:rPr lang="en-US" sz="1100" b="0" i="0" u="none" strike="noStrike" cap="none" dirty="0">
                <a:solidFill>
                  <a:schemeClr val="dk1"/>
                </a:solidFill>
                <a:latin typeface="Arial"/>
                <a:ea typeface="Arial"/>
                <a:cs typeface="Arial"/>
                <a:sym typeface="Arial"/>
              </a:rPr>
            </a:b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br>
              <a:rPr lang="en-US" sz="1100" b="0" i="0" u="none" strike="noStrike" cap="none" dirty="0">
                <a:solidFill>
                  <a:schemeClr val="dk1"/>
                </a:solidFill>
                <a:latin typeface="Arial"/>
                <a:ea typeface="Arial"/>
                <a:cs typeface="Arial"/>
                <a:sym typeface="Arial"/>
              </a:rPr>
            </a:b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chemeClr val="dk1"/>
              </a:solidFill>
              <a:latin typeface="Times New Roman"/>
              <a:ea typeface="Times New Roman"/>
              <a:cs typeface="Times New Roman"/>
              <a:sym typeface="Times New Roman"/>
            </a:endParaRPr>
          </a:p>
        </p:txBody>
      </p:sp>
      <p:sp>
        <p:nvSpPr>
          <p:cNvPr id="13" name="Google Shape;13;p15"/>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2400" b="1" i="0" u="none" strike="noStrike" cap="none">
                <a:solidFill>
                  <a:srgbClr val="0077E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9pPr>
          </a:lstStyle>
          <a:p>
            <a:endParaRPr/>
          </a:p>
        </p:txBody>
      </p:sp>
      <p:sp>
        <p:nvSpPr>
          <p:cNvPr id="14" name="Google Shape;14;p15"/>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Clr>
                <a:srgbClr val="000000"/>
              </a:buClr>
              <a:buSzPts val="1400"/>
              <a:buFont typeface="Arial"/>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lnSpc>
                <a:spcPct val="100000"/>
              </a:lnSpc>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dirty="0"/>
          </a:p>
        </p:txBody>
      </p:sp>
      <p:pic>
        <p:nvPicPr>
          <p:cNvPr id="15" name="Google Shape;15;p15" descr="City &amp; Guilds and EAL logo"/>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5"/>
          <p:cNvSpPr/>
          <p:nvPr/>
        </p:nvSpPr>
        <p:spPr>
          <a:xfrm>
            <a:off x="457200" y="257779"/>
            <a:ext cx="6091200" cy="430887"/>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chemeClr val="dk1"/>
              </a:buClr>
              <a:buSzPts val="1400"/>
              <a:buFont typeface="Arial"/>
              <a:buNone/>
            </a:pPr>
            <a:r>
              <a:rPr lang="en-US" sz="1400" b="0" i="0" u="none" strike="noStrike" cap="none" dirty="0">
                <a:solidFill>
                  <a:schemeClr val="dk1"/>
                </a:solidFill>
                <a:latin typeface="Arial"/>
                <a:ea typeface="Arial"/>
                <a:cs typeface="Arial"/>
                <a:sym typeface="Arial"/>
              </a:rPr>
              <a:t>Progression in </a:t>
            </a:r>
            <a:br>
              <a:rPr lang="en-US" sz="1400" b="0" i="0" u="none" strike="noStrike" cap="none" dirty="0">
                <a:solidFill>
                  <a:schemeClr val="dk1"/>
                </a:solidFill>
                <a:latin typeface="Arial"/>
                <a:ea typeface="Arial"/>
                <a:cs typeface="Arial"/>
                <a:sym typeface="Arial"/>
              </a:rPr>
            </a:br>
            <a:r>
              <a:rPr lang="en-US" sz="1400" b="1" i="0" u="none" strike="noStrike" cap="none" dirty="0">
                <a:solidFill>
                  <a:schemeClr val="dk1"/>
                </a:solidFill>
                <a:latin typeface="Arial"/>
                <a:ea typeface="Arial"/>
                <a:cs typeface="Arial"/>
                <a:sym typeface="Arial"/>
              </a:rPr>
              <a:t>Building Services Engineering (Level 2)</a:t>
            </a:r>
            <a:endParaRPr sz="1400" b="0" i="0" u="none" strike="noStrike" cap="none" dirty="0">
              <a:solidFill>
                <a:schemeClr val="dk1"/>
              </a:solidFill>
              <a:latin typeface="Arial"/>
              <a:ea typeface="Arial"/>
              <a:cs typeface="Arial"/>
              <a:sym typeface="Arial"/>
            </a:endParaRPr>
          </a:p>
        </p:txBody>
      </p:sp>
      <p:cxnSp>
        <p:nvCxnSpPr>
          <p:cNvPr id="17" name="Google Shape;17;p15"/>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5"/>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1"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9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mytrustedelectrician.com/blog-1/f/how-old-is"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IBFMLMxGANc"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hyperlink" Target="https://www.bpf.co.uk/plastipedia/plastics_history/Default.aspx"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www.eec247.com/gallery/fuseboxes/fuseboxes.html#consumer_unit_3"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wiki.diyfaq.org.uk/index.php/File:BasicWiringLayout.gif"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8.xml.rels><?xml version="1.0" encoding="UTF-8" standalone="yes"?>
<Relationships xmlns="http://schemas.openxmlformats.org/package/2006/relationships"><Relationship Id="rId3" Type="http://schemas.openxmlformats.org/officeDocument/2006/relationships/hyperlink" Target="https://build4less.co.uk/products/marley-thrutone-fibre-cement-slate-600mm-x-300mm-blue-black"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checkatrade.com/blog/cost-guides/solar-roof-tiles-cost/"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www.youtube.com/watch?v=CJIk453_j0I"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hyperlink" Target="https://www.thespruce.com/difference-between-cement-concrete-and-mortar-2130884"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youtube.com/watch?v=I-XRIA8H2P0"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hyperlink" Target="http://www.youtube.com/watch?v=PTMGBLFt_-s" TargetMode="External"/><Relationship Id="rId4" Type="http://schemas.openxmlformats.org/officeDocument/2006/relationships/hyperlink" Target="http://www.youtube.com/watch?v=L6KYYSxuFyI"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ww.youtube.com/watch?v=_1JpAilh5t8"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33.xml.rels><?xml version="1.0" encoding="UTF-8" standalone="yes"?>
<Relationships xmlns="http://schemas.openxmlformats.org/package/2006/relationships"><Relationship Id="rId3" Type="http://schemas.openxmlformats.org/officeDocument/2006/relationships/hyperlink" Target="https://www.concretenetwork.com/concrete-history/"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hyperlink" Target="http://www.youtube.com/watch?v=NZo1otIjfl4"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3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jpeg"/></Relationships>
</file>

<file path=ppt/slides/_rels/slide3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41.xml.rels><?xml version="1.0" encoding="UTF-8" standalone="yes"?>
<Relationships xmlns="http://schemas.openxmlformats.org/package/2006/relationships"><Relationship Id="rId3" Type="http://schemas.openxmlformats.org/officeDocument/2006/relationships/hyperlink" Target="https://www.fbmsales.com/products/fiberglass-reinforced-plastic/"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cablecommunity.com/"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bbc.co.uk/ahistoryoftheworld/objects/C-dCHv9UQ0WATlInMqradA"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5"/>
        <p:cNvGrpSpPr/>
        <p:nvPr/>
      </p:nvGrpSpPr>
      <p:grpSpPr>
        <a:xfrm>
          <a:off x="0" y="0"/>
          <a:ext cx="0" cy="0"/>
          <a:chOff x="0" y="0"/>
          <a:chExt cx="0" cy="0"/>
        </a:xfrm>
      </p:grpSpPr>
      <p:sp>
        <p:nvSpPr>
          <p:cNvPr id="36" name="Google Shape;36;p1"/>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SzPts val="1400"/>
              <a:buNone/>
            </a:pPr>
            <a:endParaRPr b="1" dirty="0"/>
          </a:p>
          <a:p>
            <a:pPr marL="0" lvl="0" indent="0" algn="l" rtl="0">
              <a:lnSpc>
                <a:spcPct val="120000"/>
              </a:lnSpc>
              <a:spcBef>
                <a:spcPts val="2000"/>
              </a:spcBef>
              <a:spcAft>
                <a:spcPts val="0"/>
              </a:spcAft>
              <a:buSzPts val="1400"/>
              <a:buNone/>
            </a:pPr>
            <a:endParaRPr b="1" dirty="0"/>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6600" b="1" i="0" u="none" strike="noStrike" kern="0" cap="none" spc="0" normalizeH="0" baseline="0" noProof="0" dirty="0">
              <a:ln>
                <a:noFill/>
              </a:ln>
              <a:solidFill>
                <a:schemeClr val="lt1"/>
              </a:solidFill>
              <a:effectLst/>
              <a:uLnTx/>
              <a:uFillTx/>
              <a:latin typeface="Arial"/>
              <a:ea typeface="ＭＳ Ｐゴシック"/>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1" i="0" u="none" strike="noStrike" kern="0" cap="none" spc="0" normalizeH="0" baseline="0" noProof="0" dirty="0">
                <a:ln>
                  <a:noFill/>
                </a:ln>
                <a:solidFill>
                  <a:srgbClr val="0077E3"/>
                </a:solidFill>
                <a:effectLst/>
                <a:uLnTx/>
                <a:uFillTx/>
                <a:latin typeface="Arial"/>
                <a:ea typeface="ＭＳ Ｐゴシック"/>
                <a:cs typeface="Arial"/>
                <a:sym typeface="Arial"/>
              </a:rPr>
              <a:t>PowerPoint 2: Know the changes in construction methods over time</a:t>
            </a:r>
            <a:endParaRPr kumimoji="0" lang="en-GB" sz="2400" b="1" i="0" u="none" strike="noStrike" kern="0" cap="none" spc="0" normalizeH="0" baseline="0" noProof="0" dirty="0">
              <a:ln>
                <a:noFill/>
              </a:ln>
              <a:solidFill>
                <a:srgbClr val="0070C0"/>
              </a:solidFill>
              <a:effectLst/>
              <a:uLnTx/>
              <a:uFillTx/>
              <a:latin typeface="Arial"/>
              <a:cs typeface="Arial"/>
              <a:sym typeface="Arial"/>
            </a:endParaRPr>
          </a:p>
          <a:p>
            <a:pPr marL="0" lvl="0" indent="0" algn="ctr" rtl="0">
              <a:lnSpc>
                <a:spcPct val="36363"/>
              </a:lnSpc>
              <a:spcBef>
                <a:spcPts val="2000"/>
              </a:spcBef>
              <a:spcAft>
                <a:spcPts val="0"/>
              </a:spcAft>
              <a:buSzPts val="1400"/>
              <a:buNone/>
            </a:pPr>
            <a:r>
              <a:rPr lang="en-US" sz="6600" dirty="0">
                <a:solidFill>
                  <a:schemeClr val="lt1"/>
                </a:solidFill>
              </a:rPr>
              <a:t>presentation</a:t>
            </a:r>
            <a:endParaRPr dirty="0"/>
          </a:p>
        </p:txBody>
      </p:sp>
      <p:sp>
        <p:nvSpPr>
          <p:cNvPr id="37" name="Google Shape;37;p1"/>
          <p:cNvSpPr txBox="1"/>
          <p:nvPr/>
        </p:nvSpPr>
        <p:spPr>
          <a:xfrm>
            <a:off x="457200" y="2209800"/>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chemeClr val="dk1"/>
                </a:solidFill>
                <a:latin typeface="Arial"/>
                <a:ea typeface="Arial"/>
                <a:cs typeface="Arial"/>
                <a:sym typeface="Arial"/>
              </a:rPr>
              <a:t>Unit 202: Changing practices over time (Electrotechnical)</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g24be36382f9_3_4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Early electrical systems – slip conduit</a:t>
            </a:r>
            <a:endParaRPr dirty="0"/>
          </a:p>
        </p:txBody>
      </p:sp>
      <p:sp>
        <p:nvSpPr>
          <p:cNvPr id="116" name="Google Shape;116;g24be36382f9_3_42"/>
          <p:cNvSpPr txBox="1">
            <a:spLocks noGrp="1"/>
          </p:cNvSpPr>
          <p:nvPr>
            <p:ph type="body" idx="1"/>
          </p:nvPr>
        </p:nvSpPr>
        <p:spPr>
          <a:xfrm>
            <a:off x="457200" y="1610712"/>
            <a:ext cx="4267000" cy="4248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00"/>
              <a:buNone/>
            </a:pPr>
            <a:r>
              <a:rPr lang="en-US" dirty="0">
                <a:solidFill>
                  <a:srgbClr val="212529"/>
                </a:solidFill>
                <a:highlight>
                  <a:srgbClr val="FFFFFF"/>
                </a:highlight>
              </a:rPr>
              <a:t>To provide some protection from damage, a simple fit slip tube system was used.</a:t>
            </a:r>
            <a:endParaRPr dirty="0">
              <a:solidFill>
                <a:srgbClr val="212529"/>
              </a:solidFill>
              <a:highlight>
                <a:srgbClr val="FFFFFF"/>
              </a:highlight>
            </a:endParaRPr>
          </a:p>
          <a:p>
            <a:pPr marL="0" lvl="0" indent="0" algn="l" rtl="0">
              <a:lnSpc>
                <a:spcPct val="115000"/>
              </a:lnSpc>
              <a:spcBef>
                <a:spcPts val="0"/>
              </a:spcBef>
              <a:spcAft>
                <a:spcPts val="0"/>
              </a:spcAft>
              <a:buSzPts val="1400"/>
              <a:buNone/>
            </a:pPr>
            <a:endParaRPr dirty="0">
              <a:solidFill>
                <a:srgbClr val="212529"/>
              </a:solidFill>
              <a:highlight>
                <a:srgbClr val="FFFFFF"/>
              </a:highlight>
            </a:endParaRPr>
          </a:p>
          <a:p>
            <a:pPr marL="0" lvl="0" indent="0" algn="l" rtl="0">
              <a:lnSpc>
                <a:spcPct val="115000"/>
              </a:lnSpc>
              <a:spcBef>
                <a:spcPts val="0"/>
              </a:spcBef>
              <a:spcAft>
                <a:spcPts val="0"/>
              </a:spcAft>
              <a:buSzPts val="1400"/>
              <a:buNone/>
            </a:pPr>
            <a:r>
              <a:rPr lang="en-US" dirty="0">
                <a:solidFill>
                  <a:srgbClr val="212529"/>
                </a:solidFill>
                <a:highlight>
                  <a:srgbClr val="FFFFFF"/>
                </a:highlight>
              </a:rPr>
              <a:t>Before multicore cables were </a:t>
            </a:r>
            <a:endParaRPr dirty="0">
              <a:solidFill>
                <a:srgbClr val="212529"/>
              </a:solidFill>
              <a:highlight>
                <a:srgbClr val="FFFFFF"/>
              </a:highlight>
            </a:endParaRPr>
          </a:p>
          <a:p>
            <a:pPr marL="0" lvl="0" indent="0" algn="l" rtl="0">
              <a:lnSpc>
                <a:spcPct val="115000"/>
              </a:lnSpc>
              <a:spcBef>
                <a:spcPts val="0"/>
              </a:spcBef>
              <a:spcAft>
                <a:spcPts val="0"/>
              </a:spcAft>
              <a:buSzPts val="1400"/>
              <a:buNone/>
            </a:pPr>
            <a:r>
              <a:rPr lang="en-US" dirty="0">
                <a:solidFill>
                  <a:srgbClr val="212529"/>
                </a:solidFill>
                <a:highlight>
                  <a:srgbClr val="FFFFFF"/>
                </a:highlight>
              </a:rPr>
              <a:t>available, circuits were run in singles </a:t>
            </a:r>
            <a:endParaRPr dirty="0">
              <a:solidFill>
                <a:srgbClr val="212529"/>
              </a:solidFill>
              <a:highlight>
                <a:srgbClr val="FFFFFF"/>
              </a:highlight>
            </a:endParaRPr>
          </a:p>
          <a:p>
            <a:pPr marL="0" lvl="0" indent="0" algn="l" rtl="0">
              <a:lnSpc>
                <a:spcPct val="115000"/>
              </a:lnSpc>
              <a:spcBef>
                <a:spcPts val="0"/>
              </a:spcBef>
              <a:spcAft>
                <a:spcPts val="0"/>
              </a:spcAft>
              <a:buSzPts val="1400"/>
              <a:buNone/>
            </a:pPr>
            <a:r>
              <a:rPr lang="en-US" dirty="0">
                <a:solidFill>
                  <a:srgbClr val="212529"/>
                </a:solidFill>
                <a:highlight>
                  <a:srgbClr val="FFFFFF"/>
                </a:highlight>
              </a:rPr>
              <a:t>in a simple conduit system.</a:t>
            </a:r>
          </a:p>
          <a:p>
            <a:pPr marL="0" lvl="0" indent="0" algn="l" rtl="0">
              <a:lnSpc>
                <a:spcPct val="115000"/>
              </a:lnSpc>
              <a:spcBef>
                <a:spcPts val="0"/>
              </a:spcBef>
              <a:spcAft>
                <a:spcPts val="0"/>
              </a:spcAft>
              <a:buSzPts val="1400"/>
              <a:buNone/>
            </a:pPr>
            <a:endParaRPr dirty="0">
              <a:solidFill>
                <a:srgbClr val="212529"/>
              </a:solidFill>
              <a:highlight>
                <a:srgbClr val="FFFFFF"/>
              </a:highlight>
            </a:endParaRPr>
          </a:p>
          <a:p>
            <a:pPr marL="0" lvl="0" indent="0" algn="l" rtl="0">
              <a:lnSpc>
                <a:spcPct val="115000"/>
              </a:lnSpc>
              <a:spcBef>
                <a:spcPts val="0"/>
              </a:spcBef>
              <a:spcAft>
                <a:spcPts val="0"/>
              </a:spcAft>
              <a:buSzPts val="1400"/>
              <a:buNone/>
            </a:pPr>
            <a:r>
              <a:rPr lang="en-US" dirty="0">
                <a:solidFill>
                  <a:srgbClr val="212529"/>
                </a:solidFill>
                <a:highlight>
                  <a:srgbClr val="FFFFFF"/>
                </a:highlight>
              </a:rPr>
              <a:t>The joints were a push fit and were </a:t>
            </a:r>
            <a:endParaRPr dirty="0">
              <a:solidFill>
                <a:srgbClr val="212529"/>
              </a:solidFill>
              <a:highlight>
                <a:srgbClr val="FFFFFF"/>
              </a:highlight>
            </a:endParaRPr>
          </a:p>
          <a:p>
            <a:pPr marL="0" lvl="0" indent="0" algn="l" rtl="0">
              <a:lnSpc>
                <a:spcPct val="115000"/>
              </a:lnSpc>
              <a:spcBef>
                <a:spcPts val="0"/>
              </a:spcBef>
              <a:spcAft>
                <a:spcPts val="0"/>
              </a:spcAft>
              <a:buSzPts val="1400"/>
              <a:buNone/>
            </a:pPr>
            <a:r>
              <a:rPr lang="en-US" dirty="0">
                <a:solidFill>
                  <a:srgbClr val="212529"/>
                </a:solidFill>
                <a:highlight>
                  <a:srgbClr val="FFFFFF"/>
                </a:highlight>
              </a:rPr>
              <a:t>clamped in place.</a:t>
            </a:r>
            <a:endParaRPr dirty="0">
              <a:solidFill>
                <a:srgbClr val="212529"/>
              </a:solidFill>
              <a:highlight>
                <a:srgbClr val="FFFFFF"/>
              </a:highlight>
            </a:endParaRPr>
          </a:p>
        </p:txBody>
      </p:sp>
      <p:pic>
        <p:nvPicPr>
          <p:cNvPr id="3" name="Picture 2">
            <a:extLst>
              <a:ext uri="{FF2B5EF4-FFF2-40B4-BE49-F238E27FC236}">
                <a16:creationId xmlns:a16="http://schemas.microsoft.com/office/drawing/2014/main" id="{6BC2851A-5A0A-A1D8-2896-1F76F4A79C0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05341" y="1610712"/>
            <a:ext cx="3220934" cy="4294579"/>
          </a:xfrm>
          <a:prstGeom prst="rect">
            <a:avLst/>
          </a:prstGeom>
        </p:spPr>
      </p:pic>
      <p:cxnSp>
        <p:nvCxnSpPr>
          <p:cNvPr id="118" name="Google Shape;118;g24be36382f9_3_42"/>
          <p:cNvCxnSpPr>
            <a:cxnSpLocks/>
            <a:stCxn id="119" idx="0"/>
          </p:cNvCxnSpPr>
          <p:nvPr/>
        </p:nvCxnSpPr>
        <p:spPr>
          <a:xfrm flipH="1" flipV="1">
            <a:off x="6979944" y="2763830"/>
            <a:ext cx="487202" cy="2464383"/>
          </a:xfrm>
          <a:prstGeom prst="straightConnector1">
            <a:avLst/>
          </a:prstGeom>
          <a:noFill/>
          <a:ln w="9525" cap="flat" cmpd="sng">
            <a:solidFill>
              <a:schemeClr val="dk2"/>
            </a:solidFill>
            <a:prstDash val="solid"/>
            <a:round/>
            <a:headEnd type="none" w="med" len="med"/>
            <a:tailEnd type="triangle" w="med" len="med"/>
          </a:ln>
        </p:spPr>
      </p:cxnSp>
      <p:sp>
        <p:nvSpPr>
          <p:cNvPr id="119" name="Google Shape;119;g24be36382f9_3_42"/>
          <p:cNvSpPr txBox="1"/>
          <p:nvPr/>
        </p:nvSpPr>
        <p:spPr>
          <a:xfrm>
            <a:off x="6508017" y="5228213"/>
            <a:ext cx="1918258" cy="677078"/>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600" dirty="0"/>
              <a:t>Grub screw to secure connection</a:t>
            </a:r>
            <a:endParaRPr sz="1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g24be36382f9_3_60"/>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Early electrical systems – </a:t>
            </a:r>
            <a:r>
              <a:rPr lang="en-US" dirty="0" err="1"/>
              <a:t>vulcanised</a:t>
            </a:r>
            <a:r>
              <a:rPr lang="en-US" dirty="0"/>
              <a:t> rubber</a:t>
            </a:r>
            <a:endParaRPr dirty="0"/>
          </a:p>
        </p:txBody>
      </p:sp>
      <p:sp>
        <p:nvSpPr>
          <p:cNvPr id="126" name="Google Shape;126;g24be36382f9_3_60"/>
          <p:cNvSpPr txBox="1">
            <a:spLocks noGrp="1"/>
          </p:cNvSpPr>
          <p:nvPr>
            <p:ph type="body" idx="1"/>
          </p:nvPr>
        </p:nvSpPr>
        <p:spPr>
          <a:xfrm>
            <a:off x="457200" y="1512000"/>
            <a:ext cx="6861300" cy="4248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00"/>
              <a:buNone/>
            </a:pPr>
            <a:r>
              <a:rPr lang="en-US" dirty="0">
                <a:solidFill>
                  <a:srgbClr val="212529"/>
                </a:solidFill>
                <a:highlight>
                  <a:srgbClr val="FFFFFF"/>
                </a:highlight>
              </a:rPr>
              <a:t>By 1960, the circuits in the home for the UK were starting to </a:t>
            </a:r>
            <a:r>
              <a:rPr lang="en-US" dirty="0" err="1">
                <a:solidFill>
                  <a:srgbClr val="212529"/>
                </a:solidFill>
                <a:highlight>
                  <a:srgbClr val="FFFFFF"/>
                </a:highlight>
              </a:rPr>
              <a:t>standardise</a:t>
            </a:r>
            <a:r>
              <a:rPr lang="en-US" dirty="0">
                <a:solidFill>
                  <a:srgbClr val="212529"/>
                </a:solidFill>
                <a:highlight>
                  <a:srgbClr val="FFFFFF"/>
                </a:highlight>
              </a:rPr>
              <a:t>. However, rubber was still being used which would perish over time.</a:t>
            </a:r>
            <a:endParaRPr dirty="0">
              <a:solidFill>
                <a:srgbClr val="212529"/>
              </a:solidFill>
              <a:highlight>
                <a:srgbClr val="FFFFFF"/>
              </a:highlight>
            </a:endParaRPr>
          </a:p>
          <a:p>
            <a:pPr marL="0" lvl="0" indent="0" algn="l" rtl="0">
              <a:lnSpc>
                <a:spcPct val="115000"/>
              </a:lnSpc>
              <a:spcBef>
                <a:spcPts val="0"/>
              </a:spcBef>
              <a:spcAft>
                <a:spcPts val="0"/>
              </a:spcAft>
              <a:buSzPts val="1400"/>
              <a:buNone/>
            </a:pPr>
            <a:endParaRPr dirty="0">
              <a:solidFill>
                <a:srgbClr val="212529"/>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r>
              <a:rPr lang="en-US" sz="2000" dirty="0">
                <a:solidFill>
                  <a:srgbClr val="212529"/>
                </a:solidFill>
                <a:highlight>
                  <a:srgbClr val="FFFFFF"/>
                </a:highlight>
              </a:rPr>
              <a:t>Note the “old” colours in the image given </a:t>
            </a:r>
            <a:r>
              <a:rPr lang="en-US" sz="2000" dirty="0">
                <a:solidFill>
                  <a:srgbClr val="212529"/>
                </a:solidFill>
                <a:highlight>
                  <a:srgbClr val="FFFFFF"/>
                </a:highlight>
                <a:hlinkClick r:id="rId3"/>
              </a:rPr>
              <a:t>here</a:t>
            </a:r>
            <a:r>
              <a:rPr lang="en-US" sz="2000" dirty="0">
                <a:solidFill>
                  <a:srgbClr val="212529"/>
                </a:solidFill>
                <a:highlight>
                  <a:srgbClr val="FFFFFF"/>
                </a:highlight>
              </a:rPr>
              <a:t>.</a:t>
            </a:r>
            <a:endParaRPr sz="2000" dirty="0"/>
          </a:p>
          <a:p>
            <a:pPr marL="0" lvl="8" indent="0" algn="l" rtl="0">
              <a:lnSpc>
                <a:spcPct val="120000"/>
              </a:lnSpc>
              <a:spcBef>
                <a:spcPts val="0"/>
              </a:spcBef>
              <a:spcAft>
                <a:spcPts val="0"/>
              </a:spcAft>
              <a:buClr>
                <a:schemeClr val="dk1"/>
              </a:buClr>
              <a:buSzPts val="1000"/>
              <a:buFont typeface="Arial"/>
              <a:buNone/>
            </a:pPr>
            <a:endParaRPr sz="2000" dirty="0"/>
          </a:p>
          <a:p>
            <a:pPr marL="0" lvl="8" indent="0" algn="l" rtl="0">
              <a:lnSpc>
                <a:spcPct val="120000"/>
              </a:lnSpc>
              <a:spcBef>
                <a:spcPts val="0"/>
              </a:spcBef>
              <a:spcAft>
                <a:spcPts val="0"/>
              </a:spcAft>
              <a:buClr>
                <a:schemeClr val="dk1"/>
              </a:buClr>
              <a:buSzPts val="1000"/>
              <a:buFont typeface="Arial"/>
              <a:buNone/>
            </a:pPr>
            <a:endParaRPr sz="2000" dirty="0"/>
          </a:p>
          <a:p>
            <a:pPr marL="0" lvl="8" indent="0" algn="l" rtl="0">
              <a:lnSpc>
                <a:spcPct val="120000"/>
              </a:lnSpc>
              <a:spcBef>
                <a:spcPts val="0"/>
              </a:spcBef>
              <a:spcAft>
                <a:spcPts val="0"/>
              </a:spcAft>
              <a:buClr>
                <a:schemeClr val="dk1"/>
              </a:buClr>
              <a:buSzPts val="1000"/>
              <a:buFont typeface="Arial"/>
              <a:buNone/>
            </a:pPr>
            <a:endParaRPr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6" name="Google Shape;136;g24c0374ae83_0_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Early electrical systems – Bakelite</a:t>
            </a:r>
          </a:p>
        </p:txBody>
      </p:sp>
      <p:sp>
        <p:nvSpPr>
          <p:cNvPr id="137" name="Google Shape;137;g24c0374ae83_0_1"/>
          <p:cNvSpPr txBox="1">
            <a:spLocks noGrp="1"/>
          </p:cNvSpPr>
          <p:nvPr>
            <p:ph type="body" idx="1"/>
          </p:nvPr>
        </p:nvSpPr>
        <p:spPr>
          <a:xfrm>
            <a:off x="457200" y="1495500"/>
            <a:ext cx="5527800" cy="1933500"/>
          </a:xfrm>
          <a:prstGeom prst="rect">
            <a:avLst/>
          </a:prstGeom>
          <a:noFill/>
          <a:ln>
            <a:noFill/>
          </a:ln>
        </p:spPr>
        <p:txBody>
          <a:bodyPr spcFirstLastPara="1" wrap="square" lIns="0" tIns="0" rIns="0" bIns="0" anchor="t" anchorCtr="0">
            <a:noAutofit/>
          </a:bodyPr>
          <a:lstStyle/>
          <a:p>
            <a:pPr marL="0" lvl="8" indent="0" algn="l" rtl="0">
              <a:lnSpc>
                <a:spcPct val="120000"/>
              </a:lnSpc>
              <a:spcBef>
                <a:spcPts val="0"/>
              </a:spcBef>
              <a:spcAft>
                <a:spcPts val="0"/>
              </a:spcAft>
              <a:buClr>
                <a:schemeClr val="dk1"/>
              </a:buClr>
              <a:buSzPts val="1000"/>
              <a:buFont typeface="Arial"/>
              <a:buNone/>
            </a:pPr>
            <a:r>
              <a:rPr lang="en-US" sz="2000">
                <a:solidFill>
                  <a:srgbClr val="212529"/>
                </a:solidFill>
                <a:highlight>
                  <a:srgbClr val="FFFFFF"/>
                </a:highlight>
              </a:rPr>
              <a:t>Early Bakelite equipment and accessories.</a:t>
            </a:r>
            <a:endParaRPr sz="1600"/>
          </a:p>
        </p:txBody>
      </p:sp>
      <p:pic>
        <p:nvPicPr>
          <p:cNvPr id="3" name="Picture 2">
            <a:extLst>
              <a:ext uri="{FF2B5EF4-FFF2-40B4-BE49-F238E27FC236}">
                <a16:creationId xmlns:a16="http://schemas.microsoft.com/office/drawing/2014/main" id="{CC7C233F-387F-FD56-76DB-CCC2A0E3508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0493" y="2112171"/>
            <a:ext cx="2840756" cy="2021501"/>
          </a:xfrm>
          <a:prstGeom prst="rect">
            <a:avLst/>
          </a:prstGeom>
        </p:spPr>
      </p:pic>
      <p:pic>
        <p:nvPicPr>
          <p:cNvPr id="4" name="Picture 3">
            <a:extLst>
              <a:ext uri="{FF2B5EF4-FFF2-40B4-BE49-F238E27FC236}">
                <a16:creationId xmlns:a16="http://schemas.microsoft.com/office/drawing/2014/main" id="{228F4A51-0910-607F-3926-737E496354E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61249" y="1981530"/>
            <a:ext cx="2021501" cy="2021501"/>
          </a:xfrm>
          <a:prstGeom prst="rect">
            <a:avLst/>
          </a:prstGeom>
        </p:spPr>
      </p:pic>
      <p:pic>
        <p:nvPicPr>
          <p:cNvPr id="6" name="Picture 5">
            <a:extLst>
              <a:ext uri="{FF2B5EF4-FFF2-40B4-BE49-F238E27FC236}">
                <a16:creationId xmlns:a16="http://schemas.microsoft.com/office/drawing/2014/main" id="{0A779C33-332E-3CBC-7743-2ED3297D316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84078" y="2355300"/>
            <a:ext cx="2196974" cy="3295461"/>
          </a:xfrm>
          <a:prstGeom prst="rect">
            <a:avLst/>
          </a:prstGeom>
        </p:spPr>
      </p:pic>
      <p:pic>
        <p:nvPicPr>
          <p:cNvPr id="7" name="Picture 6">
            <a:extLst>
              <a:ext uri="{FF2B5EF4-FFF2-40B4-BE49-F238E27FC236}">
                <a16:creationId xmlns:a16="http://schemas.microsoft.com/office/drawing/2014/main" id="{C9DEF30C-010B-F486-8366-40DA04AC2E0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97199" y="4133672"/>
            <a:ext cx="2809063" cy="171632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9" name="Google Shape;149;g24c0374ae83_0_15"/>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Early electrical systems – Bakelite</a:t>
            </a:r>
            <a:endParaRPr dirty="0"/>
          </a:p>
        </p:txBody>
      </p:sp>
      <p:sp>
        <p:nvSpPr>
          <p:cNvPr id="150" name="Google Shape;150;g24c0374ae83_0_15"/>
          <p:cNvSpPr txBox="1">
            <a:spLocks noGrp="1"/>
          </p:cNvSpPr>
          <p:nvPr>
            <p:ph type="body" idx="1"/>
          </p:nvPr>
        </p:nvSpPr>
        <p:spPr>
          <a:xfrm>
            <a:off x="457200" y="1495500"/>
            <a:ext cx="5527800" cy="1933500"/>
          </a:xfrm>
          <a:prstGeom prst="rect">
            <a:avLst/>
          </a:prstGeom>
          <a:noFill/>
          <a:ln>
            <a:noFill/>
          </a:ln>
        </p:spPr>
        <p:txBody>
          <a:bodyPr spcFirstLastPara="1" wrap="square" lIns="0" tIns="0" rIns="0" bIns="0" anchor="t" anchorCtr="0">
            <a:noAutofit/>
          </a:bodyPr>
          <a:lstStyle/>
          <a:p>
            <a:pPr marL="0" lvl="8" indent="0" algn="l" rtl="0">
              <a:lnSpc>
                <a:spcPct val="120000"/>
              </a:lnSpc>
              <a:spcBef>
                <a:spcPts val="0"/>
              </a:spcBef>
              <a:spcAft>
                <a:spcPts val="0"/>
              </a:spcAft>
              <a:buClr>
                <a:schemeClr val="dk1"/>
              </a:buClr>
              <a:buSzPts val="1000"/>
              <a:buFont typeface="Arial"/>
              <a:buNone/>
            </a:pPr>
            <a:r>
              <a:rPr lang="en-US" sz="2000" dirty="0">
                <a:solidFill>
                  <a:srgbClr val="202124"/>
                </a:solidFill>
                <a:highlight>
                  <a:srgbClr val="FFFFFF"/>
                </a:highlight>
              </a:rPr>
              <a:t>One of the first, early versions of plastic as we now know it was called</a:t>
            </a:r>
            <a:r>
              <a:rPr lang="en-US" sz="2000" b="1" dirty="0">
                <a:solidFill>
                  <a:srgbClr val="202124"/>
                </a:solidFill>
                <a:highlight>
                  <a:srgbClr val="FFFFFF"/>
                </a:highlight>
              </a:rPr>
              <a:t> Bakelite </a:t>
            </a:r>
            <a:r>
              <a:rPr lang="en-US" sz="2000" dirty="0">
                <a:solidFill>
                  <a:srgbClr val="202124"/>
                </a:solidFill>
                <a:highlight>
                  <a:srgbClr val="FFFFFF"/>
                </a:highlight>
              </a:rPr>
              <a:t>(trade name) and was made from phenol and formaldehyde.</a:t>
            </a:r>
          </a:p>
          <a:p>
            <a:pPr marL="0" lvl="8" indent="0" algn="l" rtl="0">
              <a:lnSpc>
                <a:spcPct val="120000"/>
              </a:lnSpc>
              <a:spcBef>
                <a:spcPts val="0"/>
              </a:spcBef>
              <a:spcAft>
                <a:spcPts val="0"/>
              </a:spcAft>
              <a:buClr>
                <a:schemeClr val="dk1"/>
              </a:buClr>
              <a:buSzPts val="1000"/>
              <a:buFont typeface="Arial"/>
              <a:buNone/>
            </a:pPr>
            <a:endParaRPr sz="2000" dirty="0">
              <a:solidFill>
                <a:srgbClr val="202124"/>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r>
              <a:rPr lang="en-US" sz="2000" dirty="0">
                <a:solidFill>
                  <a:srgbClr val="202124"/>
                </a:solidFill>
                <a:highlight>
                  <a:srgbClr val="FFFFFF"/>
                </a:highlight>
              </a:rPr>
              <a:t>Bakelite started to transform the design and form of equipment into what we now know as modern life. </a:t>
            </a:r>
            <a:r>
              <a:rPr lang="en-US" sz="2000" dirty="0">
                <a:solidFill>
                  <a:srgbClr val="040C28"/>
                </a:solidFill>
              </a:rPr>
              <a:t>It was named for its inventor, Leo Hendrik Baekeland (1863–1944), who discovered the durable plastic in 1907.</a:t>
            </a:r>
            <a:endParaRPr sz="2000" dirty="0">
              <a:solidFill>
                <a:srgbClr val="040C28"/>
              </a:solidFill>
            </a:endParaRPr>
          </a:p>
          <a:p>
            <a:pPr marL="0" lvl="8" indent="0" algn="l" rtl="0">
              <a:lnSpc>
                <a:spcPct val="120000"/>
              </a:lnSpc>
              <a:spcBef>
                <a:spcPts val="0"/>
              </a:spcBef>
              <a:spcAft>
                <a:spcPts val="0"/>
              </a:spcAft>
              <a:buClr>
                <a:schemeClr val="dk1"/>
              </a:buClr>
              <a:buSzPts val="1000"/>
              <a:buFont typeface="Arial"/>
              <a:buNone/>
            </a:pPr>
            <a:endParaRPr sz="2000" dirty="0">
              <a:solidFill>
                <a:srgbClr val="040C28"/>
              </a:solidFill>
            </a:endParaRPr>
          </a:p>
          <a:p>
            <a:pPr marL="0" lvl="8" indent="0" algn="l" rtl="0">
              <a:lnSpc>
                <a:spcPct val="120000"/>
              </a:lnSpc>
              <a:spcBef>
                <a:spcPts val="0"/>
              </a:spcBef>
              <a:spcAft>
                <a:spcPts val="0"/>
              </a:spcAft>
              <a:buClr>
                <a:schemeClr val="dk1"/>
              </a:buClr>
              <a:buSzPts val="1000"/>
              <a:buFont typeface="Arial"/>
              <a:buNone/>
            </a:pPr>
            <a:endParaRPr sz="2000" dirty="0">
              <a:solidFill>
                <a:srgbClr val="040C28"/>
              </a:solidFill>
            </a:endParaRPr>
          </a:p>
        </p:txBody>
      </p:sp>
      <p:sp>
        <p:nvSpPr>
          <p:cNvPr id="2" name="TextBox 1">
            <a:extLst>
              <a:ext uri="{FF2B5EF4-FFF2-40B4-BE49-F238E27FC236}">
                <a16:creationId xmlns:a16="http://schemas.microsoft.com/office/drawing/2014/main" id="{592F063F-C66D-3B9B-3A3A-D3DD8ED809A9}"/>
              </a:ext>
            </a:extLst>
          </p:cNvPr>
          <p:cNvSpPr txBox="1"/>
          <p:nvPr/>
        </p:nvSpPr>
        <p:spPr>
          <a:xfrm>
            <a:off x="4690806" y="5039334"/>
            <a:ext cx="3368738" cy="646331"/>
          </a:xfrm>
          <a:prstGeom prst="rect">
            <a:avLst/>
          </a:prstGeom>
          <a:noFill/>
          <a:ln>
            <a:solidFill>
              <a:schemeClr val="bg2"/>
            </a:solidFill>
          </a:ln>
        </p:spPr>
        <p:txBody>
          <a:bodyPr wrap="square">
            <a:spAutoFit/>
          </a:bodyPr>
          <a:lstStyle/>
          <a:p>
            <a:pPr algn="ctr"/>
            <a:r>
              <a:rPr lang="en-GB" sz="1800" dirty="0"/>
              <a:t>Take a look at this video on </a:t>
            </a:r>
            <a:r>
              <a:rPr lang="en-GB" sz="1800" dirty="0">
                <a:hlinkClick r:id="rId3"/>
              </a:rPr>
              <a:t>The BPF Plastics Timeline</a:t>
            </a:r>
            <a:endParaRPr lang="en-GB" sz="1800" dirty="0"/>
          </a:p>
        </p:txBody>
      </p:sp>
      <p:sp>
        <p:nvSpPr>
          <p:cNvPr id="3" name="Google Shape;138;g24c0374ae83_0_1">
            <a:extLst>
              <a:ext uri="{FF2B5EF4-FFF2-40B4-BE49-F238E27FC236}">
                <a16:creationId xmlns:a16="http://schemas.microsoft.com/office/drawing/2014/main" id="{AE3EA217-16AF-4121-EF6A-5E8402215FA1}"/>
              </a:ext>
            </a:extLst>
          </p:cNvPr>
          <p:cNvSpPr txBox="1"/>
          <p:nvPr/>
        </p:nvSpPr>
        <p:spPr>
          <a:xfrm>
            <a:off x="6451559" y="4085545"/>
            <a:ext cx="1833327" cy="61552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dirty="0"/>
              <a:t>Switch to wood retailer</a:t>
            </a:r>
            <a:endParaRPr dirty="0"/>
          </a:p>
        </p:txBody>
      </p:sp>
      <p:pic>
        <p:nvPicPr>
          <p:cNvPr id="4" name="Picture 3">
            <a:extLst>
              <a:ext uri="{FF2B5EF4-FFF2-40B4-BE49-F238E27FC236}">
                <a16:creationId xmlns:a16="http://schemas.microsoft.com/office/drawing/2014/main" id="{773A76E0-04B7-9F9E-900A-531EFDA1FD2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51559" y="1728765"/>
            <a:ext cx="1833327" cy="2444436"/>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g24c0374ae83_0_29"/>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Modern plastics</a:t>
            </a:r>
            <a:endParaRPr dirty="0"/>
          </a:p>
        </p:txBody>
      </p:sp>
      <p:sp>
        <p:nvSpPr>
          <p:cNvPr id="158" name="Google Shape;158;g24c0374ae83_0_29"/>
          <p:cNvSpPr txBox="1">
            <a:spLocks noGrp="1"/>
          </p:cNvSpPr>
          <p:nvPr>
            <p:ph type="body" idx="1"/>
          </p:nvPr>
        </p:nvSpPr>
        <p:spPr>
          <a:xfrm>
            <a:off x="457200" y="1495500"/>
            <a:ext cx="8353500" cy="1933500"/>
          </a:xfrm>
          <a:prstGeom prst="rect">
            <a:avLst/>
          </a:prstGeom>
          <a:noFill/>
          <a:ln>
            <a:noFill/>
          </a:ln>
        </p:spPr>
        <p:txBody>
          <a:bodyPr spcFirstLastPara="1" wrap="square" lIns="0" tIns="0" rIns="0" bIns="0" anchor="t" anchorCtr="0">
            <a:noAutofit/>
          </a:bodyPr>
          <a:lstStyle/>
          <a:p>
            <a:pPr marL="0" lvl="8" indent="0" algn="l" rtl="0">
              <a:lnSpc>
                <a:spcPct val="120000"/>
              </a:lnSpc>
              <a:spcBef>
                <a:spcPts val="0"/>
              </a:spcBef>
              <a:spcAft>
                <a:spcPts val="0"/>
              </a:spcAft>
              <a:buClr>
                <a:schemeClr val="dk1"/>
              </a:buClr>
              <a:buSzPts val="1000"/>
              <a:buFont typeface="Arial"/>
              <a:buNone/>
            </a:pPr>
            <a:r>
              <a:rPr lang="en-US" sz="2000" dirty="0">
                <a:solidFill>
                  <a:srgbClr val="202124"/>
                </a:solidFill>
                <a:highlight>
                  <a:srgbClr val="FFFFFF"/>
                </a:highlight>
              </a:rPr>
              <a:t>The real expansion into modern plastics occurred in the 1930s.</a:t>
            </a:r>
            <a:endParaRPr sz="2000" dirty="0">
              <a:solidFill>
                <a:srgbClr val="202124"/>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endParaRPr sz="2000" dirty="0">
              <a:solidFill>
                <a:srgbClr val="202124"/>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r>
              <a:rPr lang="en-US" sz="2000" dirty="0">
                <a:solidFill>
                  <a:srgbClr val="202124"/>
                </a:solidFill>
                <a:highlight>
                  <a:srgbClr val="FFFFFF"/>
                </a:highlight>
              </a:rPr>
              <a:t>This is when the extruding machine was developed and Polythene was invented.</a:t>
            </a:r>
            <a:endParaRPr sz="2000" dirty="0">
              <a:solidFill>
                <a:srgbClr val="202124"/>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endParaRPr sz="2000" dirty="0">
              <a:solidFill>
                <a:srgbClr val="202124"/>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r>
              <a:rPr lang="en-US" sz="2000" dirty="0">
                <a:solidFill>
                  <a:srgbClr val="202124"/>
                </a:solidFill>
                <a:highlight>
                  <a:srgbClr val="FFFFFF"/>
                </a:highlight>
              </a:rPr>
              <a:t>PVC was already known but it wasn’t manufactured industrially till the 1930s.</a:t>
            </a:r>
            <a:endParaRPr sz="2000" dirty="0">
              <a:solidFill>
                <a:srgbClr val="202124"/>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endParaRPr sz="2000" dirty="0">
              <a:solidFill>
                <a:srgbClr val="202124"/>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r>
              <a:rPr lang="en-US" sz="2000" dirty="0">
                <a:solidFill>
                  <a:srgbClr val="202124"/>
                </a:solidFill>
                <a:highlight>
                  <a:srgbClr val="FFFFFF"/>
                </a:highlight>
              </a:rPr>
              <a:t>In the1950s, plastic became available to the general public in consumer products. </a:t>
            </a:r>
            <a:endParaRPr sz="2000" dirty="0">
              <a:solidFill>
                <a:srgbClr val="202124"/>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endParaRPr lang="en-US" sz="2000" dirty="0">
              <a:solidFill>
                <a:srgbClr val="202124"/>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r>
              <a:rPr lang="en-GB" sz="2000" dirty="0">
                <a:solidFill>
                  <a:srgbClr val="202124"/>
                </a:solidFill>
                <a:highlight>
                  <a:srgbClr val="FFFFFF"/>
                </a:highlight>
              </a:rPr>
              <a:t>Learn more at: </a:t>
            </a:r>
            <a:r>
              <a:rPr lang="en-US" sz="2000" dirty="0">
                <a:solidFill>
                  <a:srgbClr val="202124"/>
                </a:solidFill>
                <a:highlight>
                  <a:srgbClr val="FFFFFF"/>
                </a:highlight>
                <a:hlinkClick r:id="rId3"/>
              </a:rPr>
              <a:t>A History of Plastics</a:t>
            </a:r>
            <a:endParaRPr sz="2000" dirty="0">
              <a:solidFill>
                <a:srgbClr val="202124"/>
              </a:solidFill>
              <a:highlight>
                <a:srgbClr val="FFFFFF"/>
              </a:high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24be36382f9_3_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Early electrical systems</a:t>
            </a:r>
            <a:endParaRPr/>
          </a:p>
        </p:txBody>
      </p:sp>
      <p:sp>
        <p:nvSpPr>
          <p:cNvPr id="165" name="Google Shape;165;g24be36382f9_3_1"/>
          <p:cNvSpPr txBox="1">
            <a:spLocks noGrp="1"/>
          </p:cNvSpPr>
          <p:nvPr>
            <p:ph type="body" idx="1"/>
          </p:nvPr>
        </p:nvSpPr>
        <p:spPr>
          <a:xfrm>
            <a:off x="457200" y="1512000"/>
            <a:ext cx="4027714" cy="4248000"/>
          </a:xfrm>
          <a:prstGeom prst="rect">
            <a:avLst/>
          </a:prstGeom>
          <a:noFill/>
          <a:ln>
            <a:noFill/>
          </a:ln>
        </p:spPr>
        <p:txBody>
          <a:bodyPr spcFirstLastPara="1" wrap="square" lIns="0" tIns="0" rIns="0" bIns="0" anchor="t" anchorCtr="0">
            <a:noAutofit/>
          </a:bodyPr>
          <a:lstStyle/>
          <a:p>
            <a:pPr marL="0" lvl="8" indent="0" algn="l" rtl="0">
              <a:lnSpc>
                <a:spcPct val="120000"/>
              </a:lnSpc>
              <a:spcBef>
                <a:spcPts val="0"/>
              </a:spcBef>
              <a:spcAft>
                <a:spcPts val="0"/>
              </a:spcAft>
              <a:buClr>
                <a:schemeClr val="dk1"/>
              </a:buClr>
              <a:buSzPts val="1000"/>
              <a:buFont typeface="Arial"/>
              <a:buNone/>
            </a:pPr>
            <a:endParaRPr sz="2000" dirty="0"/>
          </a:p>
          <a:p>
            <a:pPr marL="0" lvl="8" indent="0">
              <a:lnSpc>
                <a:spcPct val="120000"/>
              </a:lnSpc>
              <a:spcBef>
                <a:spcPts val="0"/>
              </a:spcBef>
              <a:buSzPts val="1000"/>
              <a:buNone/>
            </a:pPr>
            <a:r>
              <a:rPr lang="en-US" sz="2000" dirty="0"/>
              <a:t>In the 50s and 60s, appliances and cookers once more became affordable, new circuits were added by using two, three or four-way boards. </a:t>
            </a:r>
          </a:p>
          <a:p>
            <a:pPr marL="0" lvl="8" indent="0">
              <a:lnSpc>
                <a:spcPct val="120000"/>
              </a:lnSpc>
              <a:spcBef>
                <a:spcPts val="0"/>
              </a:spcBef>
              <a:buSzPts val="1000"/>
              <a:buNone/>
            </a:pPr>
            <a:endParaRPr lang="en-US" sz="2000" dirty="0"/>
          </a:p>
          <a:p>
            <a:pPr marL="0" lvl="8" indent="0">
              <a:lnSpc>
                <a:spcPct val="120000"/>
              </a:lnSpc>
              <a:spcBef>
                <a:spcPts val="0"/>
              </a:spcBef>
              <a:buSzPts val="1000"/>
              <a:buNone/>
            </a:pPr>
            <a:r>
              <a:rPr lang="en-US" sz="2000" dirty="0"/>
              <a:t>This is why old installations had multiple fuseboards. </a:t>
            </a:r>
            <a:endParaRPr sz="2000" dirty="0"/>
          </a:p>
          <a:p>
            <a:pPr marL="0" lvl="8" indent="0" algn="l" rtl="0">
              <a:lnSpc>
                <a:spcPct val="120000"/>
              </a:lnSpc>
              <a:spcBef>
                <a:spcPts val="0"/>
              </a:spcBef>
              <a:spcAft>
                <a:spcPts val="0"/>
              </a:spcAft>
              <a:buClr>
                <a:schemeClr val="dk1"/>
              </a:buClr>
              <a:buSzPts val="1000"/>
              <a:buFont typeface="Arial"/>
              <a:buNone/>
            </a:pPr>
            <a:endParaRPr sz="2000" dirty="0"/>
          </a:p>
        </p:txBody>
      </p:sp>
      <p:sp>
        <p:nvSpPr>
          <p:cNvPr id="5" name="TextBox 4">
            <a:extLst>
              <a:ext uri="{FF2B5EF4-FFF2-40B4-BE49-F238E27FC236}">
                <a16:creationId xmlns:a16="http://schemas.microsoft.com/office/drawing/2014/main" id="{A5160ABA-A8F6-2A47-5F6D-741FCDD66064}"/>
              </a:ext>
            </a:extLst>
          </p:cNvPr>
          <p:cNvSpPr txBox="1"/>
          <p:nvPr/>
        </p:nvSpPr>
        <p:spPr>
          <a:xfrm>
            <a:off x="5910943" y="2821142"/>
            <a:ext cx="2155371" cy="954107"/>
          </a:xfrm>
          <a:prstGeom prst="rect">
            <a:avLst/>
          </a:prstGeom>
          <a:noFill/>
          <a:ln>
            <a:solidFill>
              <a:schemeClr val="bg2"/>
            </a:solidFill>
          </a:ln>
        </p:spPr>
        <p:txBody>
          <a:bodyPr wrap="square">
            <a:spAutoFit/>
          </a:bodyPr>
          <a:lstStyle/>
          <a:p>
            <a:pPr algn="ctr"/>
            <a:r>
              <a:rPr lang="en-US" dirty="0">
                <a:hlinkClick r:id="rId3"/>
              </a:rPr>
              <a:t>Take at a look at the image provided under Case Study 7: 1930s </a:t>
            </a:r>
            <a:r>
              <a:rPr lang="en-US" dirty="0" err="1">
                <a:hlinkClick r:id="rId3"/>
              </a:rPr>
              <a:t>fusebox</a:t>
            </a:r>
            <a:r>
              <a:rPr lang="en-US" dirty="0">
                <a:hlinkClick r:id="rId3"/>
              </a:rPr>
              <a:t> still in use</a:t>
            </a:r>
            <a:r>
              <a:rPr lang="en-US" dirty="0"/>
              <a:t>.</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pic>
        <p:nvPicPr>
          <p:cNvPr id="172" name="Google Shape;172;g24be36382f9_3_75"/>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884821" y="3993768"/>
            <a:ext cx="3200400" cy="1856232"/>
          </a:xfrm>
          <a:prstGeom prst="rect">
            <a:avLst/>
          </a:prstGeom>
          <a:noFill/>
          <a:ln>
            <a:noFill/>
          </a:ln>
        </p:spPr>
      </p:pic>
      <p:sp>
        <p:nvSpPr>
          <p:cNvPr id="173" name="Google Shape;173;g24be36382f9_3_75"/>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Early electrical cable – PVC insulated PVC sheath circa 1970</a:t>
            </a:r>
            <a:endParaRPr dirty="0"/>
          </a:p>
        </p:txBody>
      </p:sp>
      <p:sp>
        <p:nvSpPr>
          <p:cNvPr id="174" name="Google Shape;174;g24be36382f9_3_75"/>
          <p:cNvSpPr txBox="1"/>
          <p:nvPr/>
        </p:nvSpPr>
        <p:spPr>
          <a:xfrm>
            <a:off x="338328" y="1686550"/>
            <a:ext cx="8348472" cy="3108513"/>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900"/>
              <a:buFont typeface="Arial"/>
              <a:buNone/>
            </a:pPr>
            <a:r>
              <a:rPr lang="en-US" sz="1900" b="0" i="0" u="none" strike="noStrike" cap="none" dirty="0">
                <a:solidFill>
                  <a:schemeClr val="tx1"/>
                </a:solidFill>
                <a:highlight>
                  <a:srgbClr val="FFFFFF"/>
                </a:highlight>
                <a:latin typeface="Arial"/>
                <a:ea typeface="Arial"/>
                <a:cs typeface="Arial"/>
                <a:sym typeface="Arial"/>
              </a:rPr>
              <a:t>PVC was the first twin and earth cable which incorporated a bare CPC conductor running through the </a:t>
            </a:r>
            <a:r>
              <a:rPr lang="en-US" sz="1900" b="0" i="0" u="none" strike="noStrike" cap="none" dirty="0" err="1">
                <a:solidFill>
                  <a:schemeClr val="tx1"/>
                </a:solidFill>
                <a:highlight>
                  <a:srgbClr val="FFFFFF"/>
                </a:highlight>
                <a:latin typeface="Arial"/>
                <a:ea typeface="Arial"/>
                <a:cs typeface="Arial"/>
                <a:sym typeface="Arial"/>
              </a:rPr>
              <a:t>centre</a:t>
            </a:r>
            <a:r>
              <a:rPr lang="en-US" sz="1900" b="0" i="0" u="none" strike="noStrike" cap="none" dirty="0">
                <a:solidFill>
                  <a:schemeClr val="tx1"/>
                </a:solidFill>
                <a:highlight>
                  <a:srgbClr val="FFFFFF"/>
                </a:highlight>
                <a:latin typeface="Arial"/>
                <a:ea typeface="Arial"/>
                <a:cs typeface="Arial"/>
                <a:sym typeface="Arial"/>
              </a:rPr>
              <a:t> of the cable. Sometimes, the conductors were tinned to prevent corrosion.</a:t>
            </a:r>
            <a:endParaRPr sz="1900" b="0" i="0" u="none" strike="noStrike" cap="none" dirty="0">
              <a:solidFill>
                <a:schemeClr val="tx1"/>
              </a:solidFill>
              <a:highlight>
                <a:srgbClr val="FFFFFF"/>
              </a:highlight>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endParaRPr sz="1900" b="0" i="0" u="none" strike="noStrike" cap="none" dirty="0">
              <a:solidFill>
                <a:schemeClr val="tx1"/>
              </a:solidFill>
              <a:highlight>
                <a:srgbClr val="FFFFFF"/>
              </a:highlight>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r>
              <a:rPr lang="en-US" sz="1900" b="0" i="0" u="none" strike="noStrike" cap="none" dirty="0">
                <a:solidFill>
                  <a:schemeClr val="tx1"/>
                </a:solidFill>
                <a:highlight>
                  <a:srgbClr val="FFFFFF"/>
                </a:highlight>
                <a:latin typeface="Arial"/>
                <a:ea typeface="Arial"/>
                <a:cs typeface="Arial"/>
                <a:sym typeface="Arial"/>
              </a:rPr>
              <a:t>In the early years, </a:t>
            </a:r>
            <a:r>
              <a:rPr lang="en-US" sz="1900" dirty="0" err="1">
                <a:solidFill>
                  <a:schemeClr val="tx1"/>
                </a:solidFill>
                <a:highlight>
                  <a:srgbClr val="FFFFFF"/>
                </a:highlight>
              </a:rPr>
              <a:t>a</a:t>
            </a:r>
            <a:r>
              <a:rPr lang="en-US" sz="1900" b="0" i="0" u="none" strike="noStrike" cap="none" dirty="0" err="1">
                <a:solidFill>
                  <a:schemeClr val="tx1"/>
                </a:solidFill>
                <a:highlight>
                  <a:srgbClr val="FFFFFF"/>
                </a:highlight>
                <a:latin typeface="Arial"/>
                <a:ea typeface="Arial"/>
                <a:cs typeface="Arial"/>
                <a:sym typeface="Arial"/>
              </a:rPr>
              <a:t>luminium</a:t>
            </a:r>
            <a:r>
              <a:rPr lang="en-US" sz="1900" b="0" i="0" u="none" strike="noStrike" cap="none" dirty="0">
                <a:solidFill>
                  <a:schemeClr val="tx1"/>
                </a:solidFill>
                <a:highlight>
                  <a:srgbClr val="FFFFFF"/>
                </a:highlight>
                <a:latin typeface="Arial"/>
                <a:ea typeface="Arial"/>
                <a:cs typeface="Arial"/>
                <a:sym typeface="Arial"/>
              </a:rPr>
              <a:t> conductor versions were manufactured due to shortages. However, they had to be much bigger and they were not as pliable.</a:t>
            </a:r>
            <a:endParaRPr sz="1900" b="0" i="0" u="none" strike="noStrike" cap="none" dirty="0">
              <a:solidFill>
                <a:schemeClr val="tx1"/>
              </a:solidFill>
              <a:highlight>
                <a:srgbClr val="FFFFFF"/>
              </a:highlight>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endParaRPr sz="1900" b="0" i="0" u="none" strike="noStrike" cap="none" dirty="0">
              <a:solidFill>
                <a:schemeClr val="tx1"/>
              </a:solidFill>
              <a:highlight>
                <a:srgbClr val="FFFFFF"/>
              </a:highlight>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endParaRPr sz="1900" b="0" i="0" u="none" strike="noStrike" cap="none" dirty="0">
              <a:solidFill>
                <a:srgbClr val="5E5E5E"/>
              </a:solidFill>
              <a:highlight>
                <a:srgbClr val="FFFFFF"/>
              </a:highlight>
              <a:latin typeface="Arial"/>
              <a:ea typeface="Arial"/>
              <a:cs typeface="Arial"/>
              <a:sym typeface="Arial"/>
            </a:endParaRPr>
          </a:p>
          <a:p>
            <a:pPr marL="0" marR="0" lvl="0" indent="0" algn="l" rtl="0">
              <a:lnSpc>
                <a:spcPct val="100000"/>
              </a:lnSpc>
              <a:spcBef>
                <a:spcPts val="0"/>
              </a:spcBef>
              <a:spcAft>
                <a:spcPts val="0"/>
              </a:spcAft>
              <a:buClr>
                <a:srgbClr val="000000"/>
              </a:buClr>
              <a:buSzPts val="1900"/>
              <a:buFont typeface="Arial"/>
              <a:buNone/>
            </a:pPr>
            <a:endParaRPr sz="1900" b="0" i="0" u="none" strike="noStrike" cap="none" dirty="0">
              <a:solidFill>
                <a:srgbClr val="5E5E5E"/>
              </a:solidFill>
              <a:highlight>
                <a:srgbClr val="FFFFFF"/>
              </a:highlight>
              <a:latin typeface="Arial"/>
              <a:ea typeface="Arial"/>
              <a:cs typeface="Arial"/>
              <a:sym typeface="Arial"/>
            </a:endParaRPr>
          </a:p>
        </p:txBody>
      </p:sp>
      <p:sp>
        <p:nvSpPr>
          <p:cNvPr id="3" name="TextBox 2">
            <a:extLst>
              <a:ext uri="{FF2B5EF4-FFF2-40B4-BE49-F238E27FC236}">
                <a16:creationId xmlns:a16="http://schemas.microsoft.com/office/drawing/2014/main" id="{2CD67700-B5E5-24E6-D97E-035A879ED39D}"/>
              </a:ext>
            </a:extLst>
          </p:cNvPr>
          <p:cNvSpPr txBox="1"/>
          <p:nvPr/>
        </p:nvSpPr>
        <p:spPr>
          <a:xfrm>
            <a:off x="338328" y="4074194"/>
            <a:ext cx="4233672" cy="969496"/>
          </a:xfrm>
          <a:prstGeom prst="rect">
            <a:avLst/>
          </a:prstGeom>
          <a:noFill/>
        </p:spPr>
        <p:txBody>
          <a:bodyPr wrap="square">
            <a:spAutoFit/>
          </a:bodyPr>
          <a:lstStyle/>
          <a:p>
            <a:pPr marL="0" marR="0" lvl="0" indent="0" algn="l" rtl="0">
              <a:lnSpc>
                <a:spcPct val="100000"/>
              </a:lnSpc>
              <a:spcBef>
                <a:spcPts val="0"/>
              </a:spcBef>
              <a:spcAft>
                <a:spcPts val="0"/>
              </a:spcAft>
              <a:buClr>
                <a:srgbClr val="000000"/>
              </a:buClr>
              <a:buSzPts val="1900"/>
              <a:buFont typeface="Arial"/>
              <a:buNone/>
            </a:pPr>
            <a:r>
              <a:rPr lang="en-US" sz="1900" dirty="0">
                <a:solidFill>
                  <a:schemeClr val="tx1"/>
                </a:solidFill>
                <a:highlight>
                  <a:srgbClr val="FFFFFF"/>
                </a:highlight>
              </a:rPr>
              <a:t>Some of the plastics in these early cables reacted with the conductors and produced a green slime.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24be36382f9_3_69"/>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Early electrical systems – 1970s</a:t>
            </a:r>
            <a:endParaRPr dirty="0"/>
          </a:p>
        </p:txBody>
      </p:sp>
      <p:sp>
        <p:nvSpPr>
          <p:cNvPr id="181" name="Google Shape;181;g24be36382f9_3_69"/>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8" indent="0" algn="l" rtl="0">
              <a:lnSpc>
                <a:spcPct val="120000"/>
              </a:lnSpc>
              <a:spcBef>
                <a:spcPts val="0"/>
              </a:spcBef>
              <a:spcAft>
                <a:spcPts val="0"/>
              </a:spcAft>
              <a:buClr>
                <a:schemeClr val="dk1"/>
              </a:buClr>
              <a:buSzPts val="1000"/>
              <a:buFont typeface="Arial"/>
              <a:buNone/>
            </a:pPr>
            <a:endParaRPr sz="2000" dirty="0"/>
          </a:p>
          <a:p>
            <a:pPr marL="0" lvl="8" indent="0">
              <a:lnSpc>
                <a:spcPct val="120000"/>
              </a:lnSpc>
              <a:spcBef>
                <a:spcPts val="0"/>
              </a:spcBef>
              <a:buSzPts val="1000"/>
              <a:buNone/>
            </a:pPr>
            <a:r>
              <a:rPr lang="en-US" sz="2000" dirty="0"/>
              <a:t>In the 1970s, circuits started to look similar to the modern circuits we see today. Cable sizes, protection device sizes were adjusted in line with the new, </a:t>
            </a:r>
            <a:r>
              <a:rPr lang="en-US" sz="2000" dirty="0" err="1"/>
              <a:t>standardised</a:t>
            </a:r>
            <a:r>
              <a:rPr lang="en-US" sz="2000" dirty="0"/>
              <a:t> Wiring Regulations 15th Edition.</a:t>
            </a:r>
          </a:p>
          <a:p>
            <a:pPr marL="0" lvl="8" indent="0" algn="l" rtl="0">
              <a:lnSpc>
                <a:spcPct val="120000"/>
              </a:lnSpc>
              <a:spcBef>
                <a:spcPts val="0"/>
              </a:spcBef>
              <a:spcAft>
                <a:spcPts val="0"/>
              </a:spcAft>
              <a:buClr>
                <a:schemeClr val="dk1"/>
              </a:buClr>
              <a:buSzPts val="1000"/>
              <a:buFont typeface="Arial"/>
              <a:buNone/>
            </a:pPr>
            <a:endParaRPr sz="2000" dirty="0"/>
          </a:p>
          <a:p>
            <a:pPr marL="0" lvl="8" indent="0" algn="l" rtl="0">
              <a:lnSpc>
                <a:spcPct val="120000"/>
              </a:lnSpc>
              <a:spcBef>
                <a:spcPts val="0"/>
              </a:spcBef>
              <a:spcAft>
                <a:spcPts val="0"/>
              </a:spcAft>
              <a:buClr>
                <a:schemeClr val="dk1"/>
              </a:buClr>
              <a:buSzPts val="1000"/>
              <a:buFont typeface="Arial"/>
              <a:buNone/>
            </a:pPr>
            <a:endParaRPr sz="2000" dirty="0"/>
          </a:p>
          <a:p>
            <a:pPr marL="0" lvl="8" indent="0" algn="l" rtl="0">
              <a:lnSpc>
                <a:spcPct val="120000"/>
              </a:lnSpc>
              <a:spcBef>
                <a:spcPts val="0"/>
              </a:spcBef>
              <a:spcAft>
                <a:spcPts val="0"/>
              </a:spcAft>
              <a:buClr>
                <a:schemeClr val="dk1"/>
              </a:buClr>
              <a:buSzPts val="1000"/>
              <a:buFont typeface="Arial"/>
              <a:buNone/>
            </a:pPr>
            <a:r>
              <a:rPr lang="en-US" sz="2000" dirty="0"/>
              <a:t>Radial circuits (from the cooker or similar 6mm² circuits) were being replaced by a ring main which, in recent years, has become known as a ring final circuit. Indeed, all circuits that are not distribution circuits are known as a final circuit.</a:t>
            </a:r>
            <a:endParaRPr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g24be36382f9_3_150"/>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BS 7671</a:t>
            </a:r>
            <a:endParaRPr dirty="0"/>
          </a:p>
        </p:txBody>
      </p:sp>
      <p:sp>
        <p:nvSpPr>
          <p:cNvPr id="188" name="Google Shape;188;g24be36382f9_3_150"/>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8" indent="0" algn="l" rtl="0">
              <a:lnSpc>
                <a:spcPct val="120000"/>
              </a:lnSpc>
              <a:spcBef>
                <a:spcPts val="0"/>
              </a:spcBef>
              <a:spcAft>
                <a:spcPts val="0"/>
              </a:spcAft>
              <a:buClr>
                <a:schemeClr val="dk1"/>
              </a:buClr>
              <a:buSzPts val="1000"/>
              <a:buFont typeface="Arial"/>
              <a:buNone/>
            </a:pPr>
            <a:r>
              <a:rPr lang="en-US" sz="2000" dirty="0"/>
              <a:t>1981 became the year the new size format and alignment with the rest of Europe occurred with the introduction of the 15th Edition of the Wiring Regulations.</a:t>
            </a:r>
            <a:endParaRPr sz="2000" dirty="0"/>
          </a:p>
          <a:p>
            <a:pPr marL="0" lvl="8" indent="0" algn="l" rtl="0">
              <a:lnSpc>
                <a:spcPct val="120000"/>
              </a:lnSpc>
              <a:spcBef>
                <a:spcPts val="0"/>
              </a:spcBef>
              <a:spcAft>
                <a:spcPts val="0"/>
              </a:spcAft>
              <a:buClr>
                <a:schemeClr val="dk1"/>
              </a:buClr>
              <a:buSzPts val="1000"/>
              <a:buFont typeface="Arial"/>
              <a:buNone/>
            </a:pPr>
            <a:r>
              <a:rPr lang="en-US" sz="2000" dirty="0"/>
              <a:t>The Institution of Engineering and Technology (IET) co-publishes BS 7671 with the British Standards Institution (BSI) and is the authority on electrical installation.</a:t>
            </a:r>
            <a:endParaRPr sz="2000" dirty="0"/>
          </a:p>
          <a:p>
            <a:pPr marL="0" lvl="8" indent="0" algn="l" rtl="0">
              <a:lnSpc>
                <a:spcPct val="120000"/>
              </a:lnSpc>
              <a:spcBef>
                <a:spcPts val="0"/>
              </a:spcBef>
              <a:spcAft>
                <a:spcPts val="0"/>
              </a:spcAft>
              <a:buClr>
                <a:schemeClr val="dk1"/>
              </a:buClr>
              <a:buSzPts val="1000"/>
              <a:buFont typeface="Arial"/>
              <a:buNone/>
            </a:pPr>
            <a:endParaRPr sz="2000" dirty="0"/>
          </a:p>
          <a:p>
            <a:pPr marL="0" lvl="8" indent="0" algn="l" rtl="0">
              <a:lnSpc>
                <a:spcPct val="120000"/>
              </a:lnSpc>
              <a:spcBef>
                <a:spcPts val="0"/>
              </a:spcBef>
              <a:spcAft>
                <a:spcPts val="0"/>
              </a:spcAft>
              <a:buClr>
                <a:schemeClr val="dk1"/>
              </a:buClr>
              <a:buSzPts val="1000"/>
              <a:buFont typeface="Arial"/>
              <a:buNone/>
            </a:pPr>
            <a:endParaRPr sz="2000" dirty="0"/>
          </a:p>
        </p:txBody>
      </p:sp>
      <p:pic>
        <p:nvPicPr>
          <p:cNvPr id="1026" name="Picture 2" descr="18AMD2 Books Mockup 1">
            <a:extLst>
              <a:ext uri="{FF2B5EF4-FFF2-40B4-BE49-F238E27FC236}">
                <a16:creationId xmlns:a16="http://schemas.microsoft.com/office/drawing/2014/main" id="{36A3E437-1B41-3066-A6BE-B30DDDF7DB25}"/>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4212772" y="3777343"/>
            <a:ext cx="4223656" cy="23730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24be36382f9_3_94"/>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Modern consumer unit</a:t>
            </a:r>
            <a:endParaRPr dirty="0"/>
          </a:p>
        </p:txBody>
      </p:sp>
      <p:pic>
        <p:nvPicPr>
          <p:cNvPr id="4" name="Picture 3">
            <a:extLst>
              <a:ext uri="{FF2B5EF4-FFF2-40B4-BE49-F238E27FC236}">
                <a16:creationId xmlns:a16="http://schemas.microsoft.com/office/drawing/2014/main" id="{33EF637E-6160-6CCB-52D9-D0560CC78C1F}"/>
              </a:ext>
            </a:extLst>
          </p:cNvPr>
          <p:cNvPicPr>
            <a:picLocks noChangeAspect="1"/>
          </p:cNvPicPr>
          <p:nvPr/>
        </p:nvPicPr>
        <p:blipFill>
          <a:blip r:embed="rId3"/>
          <a:stretch>
            <a:fillRect/>
          </a:stretch>
        </p:blipFill>
        <p:spPr>
          <a:xfrm>
            <a:off x="1243012" y="1539772"/>
            <a:ext cx="6657975" cy="446722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4"/>
          <p:cNvSpPr txBox="1"/>
          <p:nvPr/>
        </p:nvSpPr>
        <p:spPr>
          <a:xfrm>
            <a:off x="370560" y="1878142"/>
            <a:ext cx="7762800" cy="3108513"/>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dirty="0">
                <a:solidFill>
                  <a:srgbClr val="000000"/>
                </a:solidFill>
                <a:latin typeface="Arial"/>
                <a:ea typeface="Arial"/>
                <a:cs typeface="Arial"/>
                <a:sym typeface="Arial"/>
              </a:rPr>
              <a:t>Objectives</a:t>
            </a:r>
          </a:p>
          <a:p>
            <a:pPr marL="0" marR="0" lvl="0" indent="0" algn="l" rtl="0">
              <a:lnSpc>
                <a:spcPct val="100000"/>
              </a:lnSpc>
              <a:spcBef>
                <a:spcPts val="0"/>
              </a:spcBef>
              <a:spcAft>
                <a:spcPts val="0"/>
              </a:spcAft>
              <a:buClr>
                <a:srgbClr val="000000"/>
              </a:buClr>
              <a:buSzPts val="2000"/>
              <a:buFont typeface="Arial"/>
              <a:buNone/>
            </a:pPr>
            <a:endParaRPr lang="en-US" sz="2000" b="0" i="0" u="none" strike="noStrike" cap="none" dirty="0">
              <a:solidFill>
                <a:srgbClr val="000000"/>
              </a:solidFill>
              <a:latin typeface="Arial"/>
              <a:ea typeface="Arial"/>
              <a:cs typeface="Arial"/>
              <a:sym typeface="Arial"/>
            </a:endParaRPr>
          </a:p>
          <a:p>
            <a:pPr marL="539750" indent="-215900">
              <a:lnSpc>
                <a:spcPts val="2000"/>
              </a:lnSpc>
              <a:spcAft>
                <a:spcPts val="500"/>
              </a:spcAft>
              <a:buClr>
                <a:srgbClr val="0077E3"/>
              </a:buClr>
              <a:buFont typeface="Arial"/>
              <a:buChar char="•"/>
            </a:pPr>
            <a:r>
              <a:rPr lang="en-US" sz="2000" b="0" i="0" u="none" strike="noStrike" cap="none" dirty="0">
                <a:solidFill>
                  <a:srgbClr val="000000"/>
                </a:solidFill>
                <a:latin typeface="Arial"/>
                <a:ea typeface="Arial"/>
                <a:cs typeface="Arial"/>
                <a:sym typeface="Arial"/>
              </a:rPr>
              <a:t>Know the typical methods of construction for post-1919 buildings, including the materials tools and techniques relevant to their chosen trade.</a:t>
            </a:r>
          </a:p>
          <a:p>
            <a:pPr marL="539750" indent="-215900">
              <a:lnSpc>
                <a:spcPts val="2000"/>
              </a:lnSpc>
              <a:spcAft>
                <a:spcPts val="500"/>
              </a:spcAft>
              <a:buClr>
                <a:srgbClr val="0077E3"/>
              </a:buClr>
              <a:buFont typeface="Arial"/>
              <a:buChar char="•"/>
            </a:pPr>
            <a:r>
              <a:rPr lang="en-US" sz="2000" dirty="0"/>
              <a:t>U</a:t>
            </a:r>
            <a:r>
              <a:rPr lang="en-US" sz="2000" b="0" i="0" u="none" strike="noStrike" cap="none" dirty="0">
                <a:solidFill>
                  <a:srgbClr val="000000"/>
                </a:solidFill>
                <a:latin typeface="Arial"/>
                <a:ea typeface="Arial"/>
                <a:cs typeface="Arial"/>
                <a:sym typeface="Arial"/>
              </a:rPr>
              <a:t>nderstand the development of construction practice within their chosen trade, for example: </a:t>
            </a:r>
          </a:p>
          <a:p>
            <a:pPr marL="900000" lvl="6" indent="-342900">
              <a:lnSpc>
                <a:spcPts val="2000"/>
              </a:lnSpc>
              <a:spcAft>
                <a:spcPts val="500"/>
              </a:spcAft>
              <a:buClr>
                <a:srgbClr val="0077E3"/>
              </a:buClr>
              <a:buFont typeface="Arial" panose="020B0604020202020204" pitchFamily="34" charset="0"/>
              <a:buChar char="−"/>
            </a:pPr>
            <a:r>
              <a:rPr lang="en-US" sz="2000" b="0" i="0" u="none" strike="noStrike" cap="none" dirty="0">
                <a:solidFill>
                  <a:srgbClr val="000000"/>
                </a:solidFill>
                <a:latin typeface="Arial"/>
                <a:ea typeface="Arial"/>
                <a:cs typeface="Arial"/>
                <a:sym typeface="Arial"/>
              </a:rPr>
              <a:t>brick cavity methods of construction and later variations of cavity wall design</a:t>
            </a:r>
          </a:p>
          <a:p>
            <a:pPr marL="900000" lvl="6" indent="-342900">
              <a:lnSpc>
                <a:spcPts val="2000"/>
              </a:lnSpc>
              <a:spcAft>
                <a:spcPts val="500"/>
              </a:spcAft>
              <a:buClr>
                <a:srgbClr val="0077E3"/>
              </a:buClr>
              <a:buFont typeface="Arial" panose="020B0604020202020204" pitchFamily="34" charset="0"/>
              <a:buChar char="−"/>
            </a:pPr>
            <a:r>
              <a:rPr lang="en-US" sz="2000" b="0" i="0" u="none" strike="noStrike" cap="none" dirty="0">
                <a:solidFill>
                  <a:srgbClr val="000000"/>
                </a:solidFill>
                <a:latin typeface="Arial"/>
                <a:ea typeface="Arial"/>
                <a:cs typeface="Arial"/>
                <a:sym typeface="Arial"/>
              </a:rPr>
              <a:t>prefabricated floor, wall, roof and joinery components.</a:t>
            </a:r>
            <a:endParaRPr sz="2000" b="0" i="0" u="none" strike="noStrike" cap="none" dirty="0">
              <a:solidFill>
                <a:srgbClr val="000000"/>
              </a:solidFill>
              <a:latin typeface="Arial"/>
              <a:ea typeface="Arial"/>
              <a:cs typeface="Arial"/>
              <a:sym typeface="Arial"/>
            </a:endParaRPr>
          </a:p>
        </p:txBody>
      </p:sp>
      <p:sp>
        <p:nvSpPr>
          <p:cNvPr id="49" name="Google Shape;49;p4"/>
          <p:cNvSpPr txBox="1">
            <a:spLocks noGrp="1"/>
          </p:cNvSpPr>
          <p:nvPr>
            <p:ph type="title"/>
          </p:nvPr>
        </p:nvSpPr>
        <p:spPr>
          <a:xfrm>
            <a:off x="457200" y="1008000"/>
            <a:ext cx="8229600" cy="1457835"/>
          </a:xfrm>
          <a:prstGeom prst="rect">
            <a:avLst/>
          </a:prstGeom>
          <a:noFill/>
          <a:ln>
            <a:noFill/>
          </a:ln>
        </p:spPr>
        <p:txBody>
          <a:bodyPr spcFirstLastPara="1" wrap="square" lIns="0" tIns="0" rIns="0" bIns="0" anchor="t" anchorCtr="0">
            <a:spAutoFit/>
          </a:bodyPr>
          <a:lstStyle/>
          <a:p>
            <a:pPr marL="0" lvl="0" indent="0" algn="l" rtl="0">
              <a:lnSpc>
                <a:spcPct val="120000"/>
              </a:lnSpc>
              <a:spcBef>
                <a:spcPts val="500"/>
              </a:spcBef>
              <a:spcAft>
                <a:spcPts val="0"/>
              </a:spcAft>
              <a:buSzPts val="1100"/>
              <a:buNone/>
            </a:pPr>
            <a:r>
              <a:rPr lang="en-US" dirty="0"/>
              <a:t>AIM: Know the changes in construction methods over time</a:t>
            </a:r>
            <a:endParaRPr sz="5600" dirty="0">
              <a:solidFill>
                <a:srgbClr val="0077E3"/>
              </a:solidFill>
            </a:endParaRPr>
          </a:p>
          <a:p>
            <a:pPr marL="0" lvl="0" indent="0" algn="l" rtl="0">
              <a:lnSpc>
                <a:spcPct val="120000"/>
              </a:lnSpc>
              <a:spcBef>
                <a:spcPts val="500"/>
              </a:spcBef>
              <a:spcAft>
                <a:spcPts val="0"/>
              </a:spcAft>
              <a:buSzPts val="1100"/>
              <a:buNone/>
            </a:pPr>
            <a:endParaRPr dirty="0">
              <a:solidFill>
                <a:srgbClr val="0077E3"/>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2" name="Google Shape;212;g24be36382f9_3_114"/>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Modern consumer unit</a:t>
            </a:r>
            <a:endParaRPr dirty="0"/>
          </a:p>
        </p:txBody>
      </p:sp>
      <p:sp>
        <p:nvSpPr>
          <p:cNvPr id="3" name="TextBox 2">
            <a:extLst>
              <a:ext uri="{FF2B5EF4-FFF2-40B4-BE49-F238E27FC236}">
                <a16:creationId xmlns:a16="http://schemas.microsoft.com/office/drawing/2014/main" id="{07875009-8CDD-C930-FC7B-3DE3D9449FA8}"/>
              </a:ext>
            </a:extLst>
          </p:cNvPr>
          <p:cNvSpPr txBox="1"/>
          <p:nvPr/>
        </p:nvSpPr>
        <p:spPr>
          <a:xfrm>
            <a:off x="3429000" y="3167390"/>
            <a:ext cx="2286000" cy="523220"/>
          </a:xfrm>
          <a:prstGeom prst="rect">
            <a:avLst/>
          </a:prstGeom>
          <a:noFill/>
          <a:ln>
            <a:solidFill>
              <a:schemeClr val="bg2"/>
            </a:solidFill>
          </a:ln>
        </p:spPr>
        <p:txBody>
          <a:bodyPr wrap="square">
            <a:spAutoFit/>
          </a:bodyPr>
          <a:lstStyle/>
          <a:p>
            <a:pPr algn="ctr"/>
            <a:r>
              <a:rPr lang="en-US" dirty="0">
                <a:hlinkClick r:id="rId3"/>
              </a:rPr>
              <a:t>Take a look at the diagram of basic modern wiring</a:t>
            </a:r>
            <a:r>
              <a:rPr lang="en-US" dirty="0"/>
              <a:t>.</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g24be36382f9_3_10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Evolution of colour coding</a:t>
            </a:r>
            <a:endParaRPr dirty="0"/>
          </a:p>
        </p:txBody>
      </p:sp>
      <p:sp>
        <p:nvSpPr>
          <p:cNvPr id="220" name="Google Shape;220;g24be36382f9_3_102"/>
          <p:cNvSpPr txBox="1">
            <a:spLocks noGrp="1"/>
          </p:cNvSpPr>
          <p:nvPr>
            <p:ph type="body" idx="1"/>
          </p:nvPr>
        </p:nvSpPr>
        <p:spPr>
          <a:xfrm>
            <a:off x="457200" y="1512000"/>
            <a:ext cx="2311500" cy="4248000"/>
          </a:xfrm>
          <a:prstGeom prst="rect">
            <a:avLst/>
          </a:prstGeom>
          <a:noFill/>
          <a:ln>
            <a:noFill/>
          </a:ln>
        </p:spPr>
        <p:txBody>
          <a:bodyPr spcFirstLastPara="1" wrap="square" lIns="0" tIns="0" rIns="0" bIns="0" anchor="t" anchorCtr="0">
            <a:noAutofit/>
          </a:bodyPr>
          <a:lstStyle/>
          <a:p>
            <a:pPr marL="0" lvl="8" indent="0" algn="l" rtl="0">
              <a:lnSpc>
                <a:spcPct val="120000"/>
              </a:lnSpc>
              <a:spcBef>
                <a:spcPts val="0"/>
              </a:spcBef>
              <a:spcAft>
                <a:spcPts val="0"/>
              </a:spcAft>
              <a:buClr>
                <a:schemeClr val="dk1"/>
              </a:buClr>
              <a:buSzPts val="1000"/>
              <a:buFont typeface="Arial"/>
              <a:buNone/>
            </a:pPr>
            <a:r>
              <a:rPr lang="en-US" sz="2000" dirty="0">
                <a:solidFill>
                  <a:srgbClr val="282829"/>
                </a:solidFill>
                <a:highlight>
                  <a:srgbClr val="FFFFFF"/>
                </a:highlight>
                <a:latin typeface="Roboto"/>
                <a:ea typeface="Roboto"/>
                <a:cs typeface="Roboto"/>
                <a:sym typeface="Roboto"/>
              </a:rPr>
              <a:t>Up to May 2004, black was used to denote neutral and red was used to denote live. </a:t>
            </a:r>
          </a:p>
          <a:p>
            <a:pPr marL="0" lvl="8" indent="0" algn="l" rtl="0">
              <a:lnSpc>
                <a:spcPct val="120000"/>
              </a:lnSpc>
              <a:spcBef>
                <a:spcPts val="0"/>
              </a:spcBef>
              <a:spcAft>
                <a:spcPts val="0"/>
              </a:spcAft>
              <a:buClr>
                <a:schemeClr val="dk1"/>
              </a:buClr>
              <a:buSzPts val="1000"/>
              <a:buFont typeface="Arial"/>
              <a:buNone/>
            </a:pPr>
            <a:endParaRPr sz="2000" dirty="0">
              <a:solidFill>
                <a:srgbClr val="282829"/>
              </a:solidFill>
              <a:highlight>
                <a:srgbClr val="FFFFFF"/>
              </a:highlight>
              <a:latin typeface="Roboto"/>
              <a:ea typeface="Roboto"/>
              <a:cs typeface="Roboto"/>
              <a:sym typeface="Roboto"/>
            </a:endParaRPr>
          </a:p>
          <a:p>
            <a:pPr marL="0" lvl="8" indent="0" algn="l" rtl="0">
              <a:lnSpc>
                <a:spcPct val="120000"/>
              </a:lnSpc>
              <a:spcBef>
                <a:spcPts val="0"/>
              </a:spcBef>
              <a:spcAft>
                <a:spcPts val="0"/>
              </a:spcAft>
              <a:buClr>
                <a:schemeClr val="dk1"/>
              </a:buClr>
              <a:buSzPts val="1000"/>
              <a:buFont typeface="Arial"/>
              <a:buNone/>
            </a:pPr>
            <a:r>
              <a:rPr lang="en-US" sz="2000" dirty="0">
                <a:solidFill>
                  <a:srgbClr val="282829"/>
                </a:solidFill>
                <a:highlight>
                  <a:srgbClr val="FFFFFF"/>
                </a:highlight>
                <a:latin typeface="Roboto"/>
                <a:ea typeface="Roboto"/>
                <a:cs typeface="Roboto"/>
                <a:sym typeface="Roboto"/>
              </a:rPr>
              <a:t>After a two-year transition period, the new colours were compulsory from </a:t>
            </a:r>
            <a:r>
              <a:rPr lang="en-US" sz="2000" b="1" dirty="0">
                <a:solidFill>
                  <a:srgbClr val="282829"/>
                </a:solidFill>
                <a:highlight>
                  <a:srgbClr val="FFFFFF"/>
                </a:highlight>
                <a:latin typeface="Roboto"/>
                <a:ea typeface="Roboto"/>
                <a:cs typeface="Roboto"/>
                <a:sym typeface="Roboto"/>
              </a:rPr>
              <a:t>2006</a:t>
            </a:r>
            <a:r>
              <a:rPr lang="en-US" sz="2000" dirty="0">
                <a:solidFill>
                  <a:srgbClr val="282829"/>
                </a:solidFill>
                <a:highlight>
                  <a:srgbClr val="FFFFFF"/>
                </a:highlight>
                <a:latin typeface="Roboto"/>
                <a:ea typeface="Roboto"/>
                <a:cs typeface="Roboto"/>
                <a:sym typeface="Roboto"/>
              </a:rPr>
              <a:t>.</a:t>
            </a:r>
            <a:endParaRPr sz="2000" dirty="0">
              <a:solidFill>
                <a:srgbClr val="282829"/>
              </a:solidFill>
              <a:highlight>
                <a:srgbClr val="FFFFFF"/>
              </a:highlight>
              <a:latin typeface="Roboto"/>
              <a:ea typeface="Roboto"/>
              <a:cs typeface="Roboto"/>
              <a:sym typeface="Roboto"/>
            </a:endParaRPr>
          </a:p>
          <a:p>
            <a:pPr marL="0" lvl="8" indent="0" algn="l" rtl="0">
              <a:lnSpc>
                <a:spcPct val="120000"/>
              </a:lnSpc>
              <a:spcBef>
                <a:spcPts val="0"/>
              </a:spcBef>
              <a:spcAft>
                <a:spcPts val="0"/>
              </a:spcAft>
              <a:buClr>
                <a:schemeClr val="dk1"/>
              </a:buClr>
              <a:buSzPts val="1000"/>
              <a:buFont typeface="Arial"/>
              <a:buNone/>
            </a:pPr>
            <a:endParaRPr lang="en-GB" sz="2000" dirty="0">
              <a:solidFill>
                <a:srgbClr val="282829"/>
              </a:solidFill>
              <a:highlight>
                <a:srgbClr val="FFFFFF"/>
              </a:highlight>
              <a:latin typeface="Roboto"/>
              <a:ea typeface="Roboto"/>
              <a:cs typeface="Roboto"/>
              <a:sym typeface="Roboto"/>
            </a:endParaRPr>
          </a:p>
        </p:txBody>
      </p:sp>
      <p:pic>
        <p:nvPicPr>
          <p:cNvPr id="221" name="Google Shape;221;g24be36382f9_3_102"/>
          <p:cNvPicPr preferRelativeResize="0"/>
          <p:nvPr/>
        </p:nvPicPr>
        <p:blipFill rotWithShape="1">
          <a:blip r:embed="rId3">
            <a:alphaModFix/>
          </a:blip>
          <a:srcRect/>
          <a:stretch/>
        </p:blipFill>
        <p:spPr>
          <a:xfrm>
            <a:off x="2768600" y="1512001"/>
            <a:ext cx="6283283" cy="42480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24be36382f9_3_12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Modern wiring systems</a:t>
            </a:r>
            <a:endParaRPr dirty="0"/>
          </a:p>
        </p:txBody>
      </p:sp>
      <p:pic>
        <p:nvPicPr>
          <p:cNvPr id="2" name="Picture 1">
            <a:extLst>
              <a:ext uri="{FF2B5EF4-FFF2-40B4-BE49-F238E27FC236}">
                <a16:creationId xmlns:a16="http://schemas.microsoft.com/office/drawing/2014/main" id="{5F7F4A0C-73B5-DAAC-2768-34B6D3C4ADF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7878" y="2048279"/>
            <a:ext cx="3263843" cy="2175895"/>
          </a:xfrm>
          <a:prstGeom prst="rect">
            <a:avLst/>
          </a:prstGeom>
        </p:spPr>
      </p:pic>
      <p:pic>
        <p:nvPicPr>
          <p:cNvPr id="3" name="Picture 2">
            <a:extLst>
              <a:ext uri="{FF2B5EF4-FFF2-40B4-BE49-F238E27FC236}">
                <a16:creationId xmlns:a16="http://schemas.microsoft.com/office/drawing/2014/main" id="{9440B9D3-B293-8E16-B89A-8BFE3262062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43345" y="2854912"/>
            <a:ext cx="3822777" cy="2548518"/>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24be36382f9_3_136"/>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Modern wiring systems</a:t>
            </a:r>
            <a:endParaRPr/>
          </a:p>
        </p:txBody>
      </p:sp>
      <p:sp>
        <p:nvSpPr>
          <p:cNvPr id="237" name="Google Shape;237;g24be36382f9_3_136"/>
          <p:cNvSpPr txBox="1"/>
          <p:nvPr/>
        </p:nvSpPr>
        <p:spPr>
          <a:xfrm>
            <a:off x="374700" y="1638150"/>
            <a:ext cx="3066332" cy="387795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dirty="0"/>
              <a:t>Modern wiring systems use new materials and cater for building management systems, as well as lighting and power.</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US" sz="2000" dirty="0"/>
              <a:t>The image here shows the emergency systems run alongside, but separated from, data cables and final circuits.</a:t>
            </a:r>
            <a:endParaRPr sz="2000" dirty="0"/>
          </a:p>
        </p:txBody>
      </p:sp>
      <p:pic>
        <p:nvPicPr>
          <p:cNvPr id="2" name="Picture 1">
            <a:extLst>
              <a:ext uri="{FF2B5EF4-FFF2-40B4-BE49-F238E27FC236}">
                <a16:creationId xmlns:a16="http://schemas.microsoft.com/office/drawing/2014/main" id="{06DD7194-4BFF-957A-2C5C-9096042B27A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86972" y="2023390"/>
            <a:ext cx="4656221" cy="3107474"/>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24cc4bbb0d3_0_14"/>
          <p:cNvSpPr txBox="1">
            <a:spLocks noGrp="1"/>
          </p:cNvSpPr>
          <p:nvPr>
            <p:ph type="title"/>
          </p:nvPr>
        </p:nvSpPr>
        <p:spPr>
          <a:xfrm>
            <a:off x="311700" y="941568"/>
            <a:ext cx="852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dirty="0"/>
              <a:t>Post-1919 building materials</a:t>
            </a:r>
            <a:endParaRPr dirty="0"/>
          </a:p>
        </p:txBody>
      </p:sp>
      <p:sp>
        <p:nvSpPr>
          <p:cNvPr id="243" name="Google Shape;243;g24cc4bbb0d3_0_14"/>
          <p:cNvSpPr txBox="1">
            <a:spLocks noGrp="1"/>
          </p:cNvSpPr>
          <p:nvPr>
            <p:ph type="body" idx="1"/>
          </p:nvPr>
        </p:nvSpPr>
        <p:spPr>
          <a:xfrm>
            <a:off x="0" y="1778000"/>
            <a:ext cx="8520600" cy="4002300"/>
          </a:xfrm>
          <a:prstGeom prst="rect">
            <a:avLst/>
          </a:prstGeom>
          <a:noFill/>
          <a:ln>
            <a:noFill/>
          </a:ln>
        </p:spPr>
        <p:txBody>
          <a:bodyPr spcFirstLastPara="1" wrap="square" lIns="91425" tIns="91425" rIns="91425" bIns="91425" anchor="t" anchorCtr="0">
            <a:normAutofit/>
          </a:bodyPr>
          <a:lstStyle/>
          <a:p>
            <a:pPr marL="609600" indent="-285750">
              <a:lnSpc>
                <a:spcPts val="2000"/>
              </a:lnSpc>
              <a:spcAft>
                <a:spcPts val="500"/>
              </a:spcAft>
              <a:buClr>
                <a:srgbClr val="0077E3"/>
              </a:buClr>
              <a:buFont typeface="Arial" panose="020B0604020202020204" pitchFamily="34" charset="0"/>
              <a:buChar char="•"/>
            </a:pPr>
            <a:r>
              <a:rPr lang="en-US" dirty="0"/>
              <a:t>After 1919, more building materials became available to the UK builder due to mass manufacturing and motor vehicle transport.</a:t>
            </a:r>
          </a:p>
          <a:p>
            <a:pPr marL="609600" indent="-285750">
              <a:lnSpc>
                <a:spcPts val="2000"/>
              </a:lnSpc>
              <a:spcAft>
                <a:spcPts val="500"/>
              </a:spcAft>
              <a:buClr>
                <a:srgbClr val="0077E3"/>
              </a:buClr>
              <a:buFont typeface="Arial" panose="020B0604020202020204" pitchFamily="34" charset="0"/>
              <a:buChar char="•"/>
            </a:pPr>
            <a:r>
              <a:rPr lang="en-US" dirty="0"/>
              <a:t>Some of the materials were more convenient than the older materials, but not all were better or more sustainable than the older materials.</a:t>
            </a:r>
          </a:p>
          <a:p>
            <a:pPr marL="609600" indent="-285750">
              <a:lnSpc>
                <a:spcPts val="2000"/>
              </a:lnSpc>
              <a:spcAft>
                <a:spcPts val="500"/>
              </a:spcAft>
              <a:buClr>
                <a:srgbClr val="0077E3"/>
              </a:buClr>
              <a:buFont typeface="Arial" panose="020B0604020202020204" pitchFamily="34" charset="0"/>
              <a:buChar char="•"/>
            </a:pPr>
            <a:r>
              <a:rPr lang="en-US" dirty="0"/>
              <a:t>This also led to houses and other buildings looking the same, no matter what part of the country you lived in. </a:t>
            </a:r>
          </a:p>
          <a:p>
            <a:pPr marL="609600" indent="-285750">
              <a:lnSpc>
                <a:spcPts val="2000"/>
              </a:lnSpc>
              <a:spcAft>
                <a:spcPts val="500"/>
              </a:spcAft>
              <a:buClr>
                <a:srgbClr val="0077E3"/>
              </a:buClr>
              <a:buFont typeface="Arial" panose="020B0604020202020204" pitchFamily="34" charset="0"/>
              <a:buChar char="•"/>
            </a:pPr>
            <a:r>
              <a:rPr lang="en-US" dirty="0"/>
              <a:t>Although materials were easier to obtain and </a:t>
            </a:r>
            <a:r>
              <a:rPr lang="en-US" dirty="0" err="1"/>
              <a:t>standardised</a:t>
            </a:r>
            <a:r>
              <a:rPr lang="en-US" dirty="0"/>
              <a:t> for easier use, many local skills were lost and houses lost their local character.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g24cc4bbb0d3_0_19"/>
          <p:cNvSpPr txBox="1">
            <a:spLocks noGrp="1"/>
          </p:cNvSpPr>
          <p:nvPr>
            <p:ph type="title"/>
          </p:nvPr>
        </p:nvSpPr>
        <p:spPr>
          <a:xfrm>
            <a:off x="311700" y="877433"/>
            <a:ext cx="852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a:t>New roofing materials</a:t>
            </a:r>
            <a:endParaRPr/>
          </a:p>
        </p:txBody>
      </p:sp>
      <p:sp>
        <p:nvSpPr>
          <p:cNvPr id="249" name="Google Shape;249;g24cc4bbb0d3_0_19"/>
          <p:cNvSpPr txBox="1">
            <a:spLocks noGrp="1"/>
          </p:cNvSpPr>
          <p:nvPr>
            <p:ph type="body" idx="1"/>
          </p:nvPr>
        </p:nvSpPr>
        <p:spPr>
          <a:xfrm>
            <a:off x="377150" y="1590226"/>
            <a:ext cx="3379200" cy="4413000"/>
          </a:xfrm>
          <a:prstGeom prst="rect">
            <a:avLst/>
          </a:prstGeom>
          <a:noFill/>
          <a:ln>
            <a:noFill/>
          </a:ln>
        </p:spPr>
        <p:txBody>
          <a:bodyPr spcFirstLastPara="1" wrap="square" lIns="91425" tIns="91425" rIns="91425" bIns="91425" anchor="t" anchorCtr="0">
            <a:normAutofit fontScale="92500" lnSpcReduction="10000"/>
          </a:bodyPr>
          <a:lstStyle/>
          <a:p>
            <a:pPr marL="0" lvl="0" indent="0" algn="l" rtl="0">
              <a:lnSpc>
                <a:spcPct val="115000"/>
              </a:lnSpc>
              <a:spcBef>
                <a:spcPts val="0"/>
              </a:spcBef>
              <a:spcAft>
                <a:spcPts val="0"/>
              </a:spcAft>
              <a:buSzPts val="1800"/>
              <a:buNone/>
            </a:pPr>
            <a:r>
              <a:rPr lang="en-US" sz="1700" b="1" dirty="0"/>
              <a:t>Concrete roof tiles</a:t>
            </a:r>
            <a:r>
              <a:rPr lang="en-US" sz="1700" dirty="0"/>
              <a:t> are cheap and durable, but boring to look at and require power tools to cut.</a:t>
            </a:r>
            <a:endParaRPr sz="1700" dirty="0"/>
          </a:p>
          <a:p>
            <a:pPr marL="0" lvl="0" indent="0" algn="l" rtl="0">
              <a:lnSpc>
                <a:spcPct val="115000"/>
              </a:lnSpc>
              <a:spcBef>
                <a:spcPts val="1200"/>
              </a:spcBef>
              <a:spcAft>
                <a:spcPts val="0"/>
              </a:spcAft>
              <a:buSzPts val="1800"/>
              <a:buNone/>
            </a:pPr>
            <a:r>
              <a:rPr lang="en-US" sz="1700" b="1" dirty="0"/>
              <a:t>Asbestos roof tiles</a:t>
            </a:r>
            <a:r>
              <a:rPr lang="en-US" sz="1700" dirty="0"/>
              <a:t> were cheap and easy to lay and cut, but asbestos proved to be dangerous to health.</a:t>
            </a:r>
            <a:endParaRPr sz="1700" dirty="0"/>
          </a:p>
          <a:p>
            <a:pPr marL="0" lvl="0" indent="0" algn="l" rtl="0">
              <a:lnSpc>
                <a:spcPct val="115000"/>
              </a:lnSpc>
              <a:spcBef>
                <a:spcPts val="1200"/>
              </a:spcBef>
              <a:spcAft>
                <a:spcPts val="0"/>
              </a:spcAft>
              <a:buSzPts val="1800"/>
              <a:buNone/>
            </a:pPr>
            <a:r>
              <a:rPr lang="en-US" sz="1700" b="1" dirty="0"/>
              <a:t>Asbestos corrugated roofing sheets </a:t>
            </a:r>
            <a:r>
              <a:rPr lang="en-US" sz="1700" dirty="0"/>
              <a:t>were used for industrial buildings but proved to be dangerous to health.</a:t>
            </a:r>
            <a:endParaRPr sz="1700" dirty="0"/>
          </a:p>
          <a:p>
            <a:pPr marL="0" lvl="0" indent="0" algn="l" rtl="0">
              <a:lnSpc>
                <a:spcPct val="115000"/>
              </a:lnSpc>
              <a:spcBef>
                <a:spcPts val="1200"/>
              </a:spcBef>
              <a:spcAft>
                <a:spcPts val="1200"/>
              </a:spcAft>
              <a:buSzPts val="1800"/>
              <a:buNone/>
            </a:pPr>
            <a:r>
              <a:rPr lang="en-US" sz="1700" dirty="0"/>
              <a:t>Note: Asbestos panels are sometimes known as AIB – (Asbestos impregnated board).</a:t>
            </a:r>
            <a:endParaRPr sz="1700" dirty="0"/>
          </a:p>
        </p:txBody>
      </p:sp>
      <p:pic>
        <p:nvPicPr>
          <p:cNvPr id="2" name="Picture 1">
            <a:extLst>
              <a:ext uri="{FF2B5EF4-FFF2-40B4-BE49-F238E27FC236}">
                <a16:creationId xmlns:a16="http://schemas.microsoft.com/office/drawing/2014/main" id="{8CB6323F-93C6-7E82-6AE4-C871906E45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20051" y="2512999"/>
            <a:ext cx="2353773" cy="1520696"/>
          </a:xfrm>
          <a:prstGeom prst="rect">
            <a:avLst/>
          </a:prstGeom>
        </p:spPr>
      </p:pic>
      <p:pic>
        <p:nvPicPr>
          <p:cNvPr id="3" name="Google Shape;249;g24cc4bbb0d3_0_19">
            <a:extLst>
              <a:ext uri="{FF2B5EF4-FFF2-40B4-BE49-F238E27FC236}">
                <a16:creationId xmlns:a16="http://schemas.microsoft.com/office/drawing/2014/main" id="{5543380A-061A-6C98-B4FA-0152DE41385C}"/>
              </a:ext>
            </a:extLst>
          </p:cNvPr>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4321042" y="1774149"/>
            <a:ext cx="1447236" cy="1477700"/>
          </a:xfrm>
          <a:prstGeom prst="rect">
            <a:avLst/>
          </a:prstGeom>
          <a:noFill/>
          <a:ln>
            <a:noFill/>
          </a:ln>
        </p:spPr>
      </p:pic>
      <p:pic>
        <p:nvPicPr>
          <p:cNvPr id="4" name="Picture 3">
            <a:extLst>
              <a:ext uri="{FF2B5EF4-FFF2-40B4-BE49-F238E27FC236}">
                <a16:creationId xmlns:a16="http://schemas.microsoft.com/office/drawing/2014/main" id="{4A04C0D4-E2EA-6E70-F25C-DBCC4D0050F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321042" y="4255956"/>
            <a:ext cx="2706138" cy="174727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g24cc4bbb0d3_0_30"/>
          <p:cNvSpPr txBox="1">
            <a:spLocks noGrp="1"/>
          </p:cNvSpPr>
          <p:nvPr>
            <p:ph type="title"/>
          </p:nvPr>
        </p:nvSpPr>
        <p:spPr>
          <a:xfrm>
            <a:off x="311700" y="833804"/>
            <a:ext cx="42021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a:t>New roofing materials</a:t>
            </a:r>
            <a:endParaRPr/>
          </a:p>
        </p:txBody>
      </p:sp>
      <p:sp>
        <p:nvSpPr>
          <p:cNvPr id="261" name="Google Shape;261;g24cc4bbb0d3_0_30"/>
          <p:cNvSpPr txBox="1">
            <a:spLocks noGrp="1"/>
          </p:cNvSpPr>
          <p:nvPr>
            <p:ph type="body" idx="1"/>
          </p:nvPr>
        </p:nvSpPr>
        <p:spPr>
          <a:xfrm>
            <a:off x="311700" y="1536633"/>
            <a:ext cx="3332400"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b="1" dirty="0"/>
              <a:t>Corrugated metal roofing sheets</a:t>
            </a:r>
            <a:r>
              <a:rPr lang="en-US" dirty="0"/>
              <a:t> are easy and quick to fit, durable if coated and can be </a:t>
            </a:r>
            <a:r>
              <a:rPr lang="en-US" dirty="0" err="1"/>
              <a:t>prefitted</a:t>
            </a:r>
            <a:r>
              <a:rPr lang="en-US" dirty="0"/>
              <a:t> with insulation.</a:t>
            </a:r>
            <a:endParaRPr dirty="0"/>
          </a:p>
          <a:p>
            <a:pPr marL="0" lvl="0" indent="0" algn="l" rtl="0">
              <a:lnSpc>
                <a:spcPct val="115000"/>
              </a:lnSpc>
              <a:spcBef>
                <a:spcPts val="1200"/>
              </a:spcBef>
              <a:spcAft>
                <a:spcPts val="0"/>
              </a:spcAft>
              <a:buSzPts val="1800"/>
              <a:buNone/>
            </a:pPr>
            <a:r>
              <a:rPr lang="en-US" dirty="0"/>
              <a:t>They are now used for industrial and retail buildings.</a:t>
            </a:r>
            <a:endParaRPr dirty="0"/>
          </a:p>
          <a:p>
            <a:pPr marL="0" lvl="0" indent="0" algn="l" rtl="0">
              <a:lnSpc>
                <a:spcPct val="115000"/>
              </a:lnSpc>
              <a:spcBef>
                <a:spcPts val="1200"/>
              </a:spcBef>
              <a:spcAft>
                <a:spcPts val="1200"/>
              </a:spcAft>
              <a:buSzPts val="1800"/>
              <a:buNone/>
            </a:pPr>
            <a:r>
              <a:rPr lang="en-US" dirty="0"/>
              <a:t>Both square and round profiles are available.</a:t>
            </a:r>
            <a:endParaRPr dirty="0"/>
          </a:p>
        </p:txBody>
      </p:sp>
      <p:pic>
        <p:nvPicPr>
          <p:cNvPr id="2" name="Picture 1">
            <a:extLst>
              <a:ext uri="{FF2B5EF4-FFF2-40B4-BE49-F238E27FC236}">
                <a16:creationId xmlns:a16="http://schemas.microsoft.com/office/drawing/2014/main" id="{A8093F73-130E-E724-78D8-9787DFCEA25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62741" y="4464719"/>
            <a:ext cx="2231810" cy="1559477"/>
          </a:xfrm>
          <a:prstGeom prst="rect">
            <a:avLst/>
          </a:prstGeom>
        </p:spPr>
      </p:pic>
      <p:pic>
        <p:nvPicPr>
          <p:cNvPr id="3" name="Picture 2">
            <a:extLst>
              <a:ext uri="{FF2B5EF4-FFF2-40B4-BE49-F238E27FC236}">
                <a16:creationId xmlns:a16="http://schemas.microsoft.com/office/drawing/2014/main" id="{F4C292EB-E788-326B-FE22-BDAF374F31A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39981" y="3429000"/>
            <a:ext cx="1726879" cy="2595196"/>
          </a:xfrm>
          <a:prstGeom prst="rect">
            <a:avLst/>
          </a:prstGeom>
        </p:spPr>
      </p:pic>
      <p:pic>
        <p:nvPicPr>
          <p:cNvPr id="4" name="Picture 3">
            <a:extLst>
              <a:ext uri="{FF2B5EF4-FFF2-40B4-BE49-F238E27FC236}">
                <a16:creationId xmlns:a16="http://schemas.microsoft.com/office/drawing/2014/main" id="{53958024-456C-8165-157A-F6ADD3870E2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930310" y="1536633"/>
            <a:ext cx="2231810" cy="1673858"/>
          </a:xfrm>
          <a:prstGeom prst="rect">
            <a:avLst/>
          </a:prstGeom>
        </p:spPr>
      </p:pic>
      <p:pic>
        <p:nvPicPr>
          <p:cNvPr id="5" name="Picture 4">
            <a:extLst>
              <a:ext uri="{FF2B5EF4-FFF2-40B4-BE49-F238E27FC236}">
                <a16:creationId xmlns:a16="http://schemas.microsoft.com/office/drawing/2014/main" id="{52A729B3-BAD7-D72A-7993-BE85D605366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448330" y="2805777"/>
            <a:ext cx="2231809" cy="145272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g24cc4bbb0d3_0_41"/>
          <p:cNvSpPr txBox="1">
            <a:spLocks noGrp="1"/>
          </p:cNvSpPr>
          <p:nvPr>
            <p:ph type="title"/>
          </p:nvPr>
        </p:nvSpPr>
        <p:spPr>
          <a:xfrm>
            <a:off x="268100" y="903683"/>
            <a:ext cx="852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a:t>Metal roofing materials</a:t>
            </a:r>
            <a:endParaRPr/>
          </a:p>
        </p:txBody>
      </p:sp>
      <p:sp>
        <p:nvSpPr>
          <p:cNvPr id="273" name="Google Shape;273;g24cc4bbb0d3_0_41"/>
          <p:cNvSpPr txBox="1">
            <a:spLocks noGrp="1"/>
          </p:cNvSpPr>
          <p:nvPr>
            <p:ph type="body" idx="1"/>
          </p:nvPr>
        </p:nvSpPr>
        <p:spPr>
          <a:xfrm>
            <a:off x="377150" y="1762125"/>
            <a:ext cx="3060825" cy="4369200"/>
          </a:xfrm>
          <a:prstGeom prst="rect">
            <a:avLst/>
          </a:prstGeom>
          <a:noFill/>
          <a:ln>
            <a:noFill/>
          </a:ln>
        </p:spPr>
        <p:txBody>
          <a:bodyPr spcFirstLastPara="1" wrap="square" lIns="91425" tIns="91425" rIns="91425" bIns="91425" anchor="t" anchorCtr="0">
            <a:normAutofit fontScale="92500" lnSpcReduction="10000"/>
          </a:bodyPr>
          <a:lstStyle/>
          <a:p>
            <a:pPr marL="0" lvl="0" indent="0" algn="l" rtl="0">
              <a:lnSpc>
                <a:spcPct val="115000"/>
              </a:lnSpc>
              <a:spcBef>
                <a:spcPts val="0"/>
              </a:spcBef>
              <a:spcAft>
                <a:spcPts val="0"/>
              </a:spcAft>
              <a:buSzPts val="1800"/>
              <a:buNone/>
            </a:pPr>
            <a:r>
              <a:rPr lang="en-US" sz="1600" b="1" dirty="0" err="1"/>
              <a:t>Aluminium</a:t>
            </a:r>
            <a:r>
              <a:rPr lang="en-US" sz="1600" b="1" dirty="0"/>
              <a:t> roofing</a:t>
            </a:r>
            <a:r>
              <a:rPr lang="en-US" sz="1600" dirty="0"/>
              <a:t> is cheap and durable, but boring to look at and requires power tools to cut.</a:t>
            </a:r>
            <a:endParaRPr sz="1600" dirty="0"/>
          </a:p>
          <a:p>
            <a:pPr marL="0" lvl="0" indent="0" algn="l" rtl="0">
              <a:lnSpc>
                <a:spcPct val="115000"/>
              </a:lnSpc>
              <a:spcBef>
                <a:spcPts val="1200"/>
              </a:spcBef>
              <a:spcAft>
                <a:spcPts val="0"/>
              </a:spcAft>
              <a:buSzPts val="1800"/>
              <a:buNone/>
            </a:pPr>
            <a:endParaRPr sz="1600" b="1" dirty="0"/>
          </a:p>
          <a:p>
            <a:pPr marL="0" lvl="0" indent="0" algn="l" rtl="0">
              <a:lnSpc>
                <a:spcPct val="115000"/>
              </a:lnSpc>
              <a:spcBef>
                <a:spcPts val="1200"/>
              </a:spcBef>
              <a:spcAft>
                <a:spcPts val="0"/>
              </a:spcAft>
              <a:buSzPts val="1800"/>
              <a:buNone/>
            </a:pPr>
            <a:r>
              <a:rPr lang="en-US" sz="1600" b="1" dirty="0"/>
              <a:t>Copper roofing</a:t>
            </a:r>
            <a:r>
              <a:rPr lang="en-US" sz="1600" dirty="0"/>
              <a:t> (cupric oxide) is liable to </a:t>
            </a:r>
            <a:r>
              <a:rPr lang="en-US" sz="1600" b="1" dirty="0">
                <a:highlight>
                  <a:srgbClr val="FFFFFF"/>
                </a:highlight>
              </a:rPr>
              <a:t>verdigris</a:t>
            </a:r>
            <a:r>
              <a:rPr lang="en-US" sz="1600" dirty="0">
                <a:highlight>
                  <a:srgbClr val="FFFFFF"/>
                </a:highlight>
              </a:rPr>
              <a:t> which is the common name for blue-green, poisonous, copper-based pigments that form a patina on copper, bronze and brass.</a:t>
            </a:r>
            <a:endParaRPr sz="1600" dirty="0"/>
          </a:p>
          <a:p>
            <a:pPr marL="0" lvl="0" indent="0" algn="l" rtl="0">
              <a:lnSpc>
                <a:spcPct val="115000"/>
              </a:lnSpc>
              <a:spcBef>
                <a:spcPts val="1200"/>
              </a:spcBef>
              <a:spcAft>
                <a:spcPts val="0"/>
              </a:spcAft>
              <a:buSzPts val="1800"/>
              <a:buNone/>
            </a:pPr>
            <a:endParaRPr sz="1600" b="1" dirty="0"/>
          </a:p>
          <a:p>
            <a:pPr marL="0" lvl="0" indent="0" algn="l" rtl="0">
              <a:lnSpc>
                <a:spcPct val="115000"/>
              </a:lnSpc>
              <a:spcBef>
                <a:spcPts val="1200"/>
              </a:spcBef>
              <a:spcAft>
                <a:spcPts val="0"/>
              </a:spcAft>
              <a:buSzPts val="1800"/>
              <a:buNone/>
            </a:pPr>
            <a:r>
              <a:rPr lang="en-US" sz="1600" b="1" dirty="0"/>
              <a:t>Corrugated metal roofing sheets</a:t>
            </a:r>
            <a:r>
              <a:rPr lang="en-US" sz="1600" dirty="0"/>
              <a:t> are used for industrial and commercial buildings.</a:t>
            </a:r>
            <a:endParaRPr sz="1600" dirty="0"/>
          </a:p>
        </p:txBody>
      </p:sp>
      <p:pic>
        <p:nvPicPr>
          <p:cNvPr id="2" name="Google Shape;279;g24cc4bbb0d3_0_41">
            <a:extLst>
              <a:ext uri="{FF2B5EF4-FFF2-40B4-BE49-F238E27FC236}">
                <a16:creationId xmlns:a16="http://schemas.microsoft.com/office/drawing/2014/main" id="{BEFB76D8-8244-3E0A-DC46-3D1031F61EC3}"/>
              </a:ext>
            </a:extLst>
          </p:cNvPr>
          <p:cNvPicPr preferRelativeResize="0"/>
          <p:nvPr/>
        </p:nvPicPr>
        <p:blipFill rotWithShape="1">
          <a:blip r:embed="rId3">
            <a:alphaModFix/>
          </a:blip>
          <a:srcRect/>
          <a:stretch/>
        </p:blipFill>
        <p:spPr>
          <a:xfrm>
            <a:off x="6318021" y="2418609"/>
            <a:ext cx="2470679" cy="1642675"/>
          </a:xfrm>
          <a:prstGeom prst="rect">
            <a:avLst/>
          </a:prstGeom>
          <a:noFill/>
          <a:ln>
            <a:noFill/>
          </a:ln>
        </p:spPr>
      </p:pic>
      <p:pic>
        <p:nvPicPr>
          <p:cNvPr id="3" name="Picture 2">
            <a:extLst>
              <a:ext uri="{FF2B5EF4-FFF2-40B4-BE49-F238E27FC236}">
                <a16:creationId xmlns:a16="http://schemas.microsoft.com/office/drawing/2014/main" id="{74DC7EED-113C-A56E-7164-04323FCC1AE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37817" y="2009358"/>
            <a:ext cx="2305230" cy="1536647"/>
          </a:xfrm>
          <a:prstGeom prst="rect">
            <a:avLst/>
          </a:prstGeom>
        </p:spPr>
      </p:pic>
      <p:pic>
        <p:nvPicPr>
          <p:cNvPr id="4" name="Picture 3">
            <a:extLst>
              <a:ext uri="{FF2B5EF4-FFF2-40B4-BE49-F238E27FC236}">
                <a16:creationId xmlns:a16="http://schemas.microsoft.com/office/drawing/2014/main" id="{D523EB11-5DD6-4870-84E6-425A2898CE7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838075" y="3958680"/>
            <a:ext cx="2304972" cy="1536647"/>
          </a:xfrm>
          <a:prstGeom prst="rect">
            <a:avLst/>
          </a:prstGeom>
        </p:spPr>
      </p:pic>
      <p:pic>
        <p:nvPicPr>
          <p:cNvPr id="5" name="Picture 4">
            <a:extLst>
              <a:ext uri="{FF2B5EF4-FFF2-40B4-BE49-F238E27FC236}">
                <a16:creationId xmlns:a16="http://schemas.microsoft.com/office/drawing/2014/main" id="{1A51D8B1-BD26-418C-0ECB-CCF2E3620D1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296171" y="4307490"/>
            <a:ext cx="2470679" cy="1647119"/>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g24cc4bbb0d3_0_63"/>
          <p:cNvSpPr txBox="1">
            <a:spLocks noGrp="1"/>
          </p:cNvSpPr>
          <p:nvPr>
            <p:ph type="title"/>
          </p:nvPr>
        </p:nvSpPr>
        <p:spPr>
          <a:xfrm>
            <a:off x="311700" y="888817"/>
            <a:ext cx="40431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Fibre cement roof tiles</a:t>
            </a:r>
            <a:endParaRPr dirty="0"/>
          </a:p>
        </p:txBody>
      </p:sp>
      <p:sp>
        <p:nvSpPr>
          <p:cNvPr id="287" name="Google Shape;287;g24cc4bbb0d3_0_63"/>
          <p:cNvSpPr txBox="1">
            <a:spLocks noGrp="1"/>
          </p:cNvSpPr>
          <p:nvPr>
            <p:ph type="body" idx="1"/>
          </p:nvPr>
        </p:nvSpPr>
        <p:spPr>
          <a:xfrm>
            <a:off x="311699" y="1536633"/>
            <a:ext cx="5294443"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GB" dirty="0"/>
              <a:t>Fibre cement roof tiles are fairly new </a:t>
            </a:r>
            <a:r>
              <a:rPr lang="en-US" dirty="0"/>
              <a:t>roof tiles, designed to imitate natural slate.</a:t>
            </a:r>
            <a:endParaRPr dirty="0"/>
          </a:p>
          <a:p>
            <a:pPr marL="0" lvl="0" indent="0" algn="l" rtl="0">
              <a:lnSpc>
                <a:spcPct val="115000"/>
              </a:lnSpc>
              <a:spcBef>
                <a:spcPts val="1200"/>
              </a:spcBef>
              <a:spcAft>
                <a:spcPts val="0"/>
              </a:spcAft>
              <a:buSzPts val="1800"/>
              <a:buNone/>
            </a:pPr>
            <a:r>
              <a:rPr lang="en-US" dirty="0"/>
              <a:t>They were created to replace the asbestos tiles, due to asbestos causing health problems.</a:t>
            </a:r>
            <a:endParaRPr dirty="0"/>
          </a:p>
          <a:p>
            <a:pPr marL="0" lvl="0" indent="0" algn="l" rtl="0">
              <a:lnSpc>
                <a:spcPct val="115000"/>
              </a:lnSpc>
              <a:spcBef>
                <a:spcPts val="1200"/>
              </a:spcBef>
              <a:spcAft>
                <a:spcPts val="0"/>
              </a:spcAft>
              <a:buSzPts val="1800"/>
              <a:buNone/>
            </a:pPr>
            <a:r>
              <a:rPr lang="en-US" dirty="0"/>
              <a:t>They are easy to cut and fix and cheaper than natural slate, but they are not as durable.</a:t>
            </a:r>
            <a:endParaRPr dirty="0"/>
          </a:p>
        </p:txBody>
      </p:sp>
      <p:sp>
        <p:nvSpPr>
          <p:cNvPr id="3" name="TextBox 2">
            <a:extLst>
              <a:ext uri="{FF2B5EF4-FFF2-40B4-BE49-F238E27FC236}">
                <a16:creationId xmlns:a16="http://schemas.microsoft.com/office/drawing/2014/main" id="{417031D8-A526-674C-B1CE-1729FD0A16A2}"/>
              </a:ext>
            </a:extLst>
          </p:cNvPr>
          <p:cNvSpPr txBox="1"/>
          <p:nvPr/>
        </p:nvSpPr>
        <p:spPr>
          <a:xfrm>
            <a:off x="6302829" y="2774368"/>
            <a:ext cx="1687286" cy="307777"/>
          </a:xfrm>
          <a:prstGeom prst="rect">
            <a:avLst/>
          </a:prstGeom>
          <a:noFill/>
          <a:ln>
            <a:solidFill>
              <a:schemeClr val="bg2"/>
            </a:solidFill>
          </a:ln>
        </p:spPr>
        <p:txBody>
          <a:bodyPr wrap="square">
            <a:spAutoFit/>
          </a:bodyPr>
          <a:lstStyle/>
          <a:p>
            <a:pPr algn="ctr"/>
            <a:r>
              <a:rPr lang="en-GB" dirty="0">
                <a:hlinkClick r:id="rId3"/>
              </a:rPr>
              <a:t>Example image</a:t>
            </a:r>
            <a:endParaRPr lang="en-GB"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g24cc4bbb0d3_0_69"/>
          <p:cNvSpPr txBox="1">
            <a:spLocks noGrp="1"/>
          </p:cNvSpPr>
          <p:nvPr>
            <p:ph type="title"/>
          </p:nvPr>
        </p:nvSpPr>
        <p:spPr>
          <a:xfrm>
            <a:off x="343450" y="901110"/>
            <a:ext cx="40431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Tesla solar roof tiles</a:t>
            </a:r>
            <a:endParaRPr dirty="0"/>
          </a:p>
        </p:txBody>
      </p:sp>
      <p:sp>
        <p:nvSpPr>
          <p:cNvPr id="3" name="TextBox 2">
            <a:extLst>
              <a:ext uri="{FF2B5EF4-FFF2-40B4-BE49-F238E27FC236}">
                <a16:creationId xmlns:a16="http://schemas.microsoft.com/office/drawing/2014/main" id="{9BBE0E9D-A606-4E9F-4061-12FA2932ACBE}"/>
              </a:ext>
            </a:extLst>
          </p:cNvPr>
          <p:cNvSpPr txBox="1"/>
          <p:nvPr/>
        </p:nvSpPr>
        <p:spPr>
          <a:xfrm>
            <a:off x="2672443" y="5507494"/>
            <a:ext cx="4160061" cy="307777"/>
          </a:xfrm>
          <a:prstGeom prst="rect">
            <a:avLst/>
          </a:prstGeom>
          <a:noFill/>
          <a:ln>
            <a:solidFill>
              <a:schemeClr val="bg2"/>
            </a:solidFill>
          </a:ln>
        </p:spPr>
        <p:txBody>
          <a:bodyPr wrap="square">
            <a:spAutoFit/>
          </a:bodyPr>
          <a:lstStyle/>
          <a:p>
            <a:pPr algn="ctr"/>
            <a:r>
              <a:rPr lang="en-US" dirty="0">
                <a:hlinkClick r:id="rId3"/>
              </a:rPr>
              <a:t>Take a look at more images here!</a:t>
            </a:r>
            <a:endParaRPr lang="en-GB" dirty="0"/>
          </a:p>
        </p:txBody>
      </p:sp>
      <p:pic>
        <p:nvPicPr>
          <p:cNvPr id="5" name="Picture 4">
            <a:extLst>
              <a:ext uri="{FF2B5EF4-FFF2-40B4-BE49-F238E27FC236}">
                <a16:creationId xmlns:a16="http://schemas.microsoft.com/office/drawing/2014/main" id="{2365777D-1236-865A-94C8-FC8C7B0FDE6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93495" y="1812508"/>
            <a:ext cx="5317958" cy="354708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5"/>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Traditional versus modern – pre- and post-1919</a:t>
            </a:r>
            <a:endParaRPr dirty="0"/>
          </a:p>
        </p:txBody>
      </p:sp>
      <p:sp>
        <p:nvSpPr>
          <p:cNvPr id="56" name="Google Shape;56;p5"/>
          <p:cNvSpPr txBox="1">
            <a:spLocks noGrp="1"/>
          </p:cNvSpPr>
          <p:nvPr>
            <p:ph type="body" idx="1"/>
          </p:nvPr>
        </p:nvSpPr>
        <p:spPr>
          <a:xfrm>
            <a:off x="457200" y="1694880"/>
            <a:ext cx="8229600" cy="4248000"/>
          </a:xfrm>
          <a:prstGeom prst="rect">
            <a:avLst/>
          </a:prstGeom>
          <a:noFill/>
          <a:ln>
            <a:noFill/>
          </a:ln>
        </p:spPr>
        <p:txBody>
          <a:bodyPr spcFirstLastPara="1" wrap="square" lIns="0" tIns="0" rIns="0" bIns="0" anchor="t" anchorCtr="0">
            <a:noAutofit/>
          </a:bodyPr>
          <a:lstStyle/>
          <a:p>
            <a:pPr marL="0" lvl="8" indent="0" algn="l" rtl="0">
              <a:lnSpc>
                <a:spcPct val="120000"/>
              </a:lnSpc>
              <a:spcBef>
                <a:spcPts val="0"/>
              </a:spcBef>
              <a:spcAft>
                <a:spcPts val="0"/>
              </a:spcAft>
              <a:buClr>
                <a:schemeClr val="dk1"/>
              </a:buClr>
              <a:buSzPts val="1000"/>
              <a:buFont typeface="Arial"/>
              <a:buNone/>
            </a:pPr>
            <a:r>
              <a:rPr lang="en-US" sz="2000" dirty="0"/>
              <a:t>In early electrical systems, the materials available for conductors and insulators was in its infancy. Typically, in these circumstances, the  materials used were redeployed from other applications.</a:t>
            </a:r>
            <a:endParaRPr sz="2000" dirty="0"/>
          </a:p>
          <a:p>
            <a:pPr marL="0" lvl="8" indent="0" algn="l" rtl="0">
              <a:lnSpc>
                <a:spcPct val="120000"/>
              </a:lnSpc>
              <a:spcBef>
                <a:spcPts val="0"/>
              </a:spcBef>
              <a:spcAft>
                <a:spcPts val="0"/>
              </a:spcAft>
              <a:buClr>
                <a:schemeClr val="dk1"/>
              </a:buClr>
              <a:buSzPts val="1000"/>
              <a:buFont typeface="Arial"/>
              <a:buNone/>
            </a:pPr>
            <a:endParaRPr sz="2000" dirty="0"/>
          </a:p>
          <a:p>
            <a:pPr marL="0" lvl="8" indent="0" algn="l" rtl="0">
              <a:lnSpc>
                <a:spcPct val="120000"/>
              </a:lnSpc>
              <a:spcBef>
                <a:spcPts val="0"/>
              </a:spcBef>
              <a:spcAft>
                <a:spcPts val="0"/>
              </a:spcAft>
              <a:buClr>
                <a:schemeClr val="dk1"/>
              </a:buClr>
              <a:buSzPts val="1000"/>
              <a:buFont typeface="Arial"/>
              <a:buNone/>
            </a:pPr>
            <a:r>
              <a:rPr lang="en-US" sz="2000" dirty="0"/>
              <a:t>This meant that the electrical systems did not age well, were not fit for the application or did not stand up to any degree of wear and tear.</a:t>
            </a:r>
            <a:endParaRPr sz="2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2" name="Google Shape;302;g24cc4bbb0d3_0_76"/>
          <p:cNvSpPr txBox="1">
            <a:spLocks noGrp="1"/>
          </p:cNvSpPr>
          <p:nvPr>
            <p:ph type="title"/>
          </p:nvPr>
        </p:nvSpPr>
        <p:spPr>
          <a:xfrm>
            <a:off x="359900" y="890600"/>
            <a:ext cx="82677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dirty="0"/>
              <a:t>Cement-based mortars and plasters</a:t>
            </a:r>
            <a:endParaRPr dirty="0"/>
          </a:p>
        </p:txBody>
      </p:sp>
      <p:sp>
        <p:nvSpPr>
          <p:cNvPr id="2" name="TextBox 1">
            <a:extLst>
              <a:ext uri="{FF2B5EF4-FFF2-40B4-BE49-F238E27FC236}">
                <a16:creationId xmlns:a16="http://schemas.microsoft.com/office/drawing/2014/main" id="{5B5973D0-1EDA-399D-9363-5B0653BD7C9A}"/>
              </a:ext>
            </a:extLst>
          </p:cNvPr>
          <p:cNvSpPr txBox="1"/>
          <p:nvPr/>
        </p:nvSpPr>
        <p:spPr>
          <a:xfrm>
            <a:off x="2126638" y="3375712"/>
            <a:ext cx="4890723" cy="830997"/>
          </a:xfrm>
          <a:prstGeom prst="rect">
            <a:avLst/>
          </a:prstGeom>
          <a:noFill/>
          <a:ln>
            <a:solidFill>
              <a:schemeClr val="bg2"/>
            </a:solidFill>
          </a:ln>
        </p:spPr>
        <p:txBody>
          <a:bodyPr wrap="square">
            <a:spAutoFit/>
          </a:bodyPr>
          <a:lstStyle/>
          <a:p>
            <a:pPr algn="ctr"/>
            <a:r>
              <a:rPr lang="en-US" sz="1600" dirty="0"/>
              <a:t>Watch this video on</a:t>
            </a:r>
            <a:endParaRPr lang="en-US" sz="1600" dirty="0">
              <a:hlinkClick r:id="rId3"/>
            </a:endParaRPr>
          </a:p>
          <a:p>
            <a:pPr algn="ctr"/>
            <a:r>
              <a:rPr lang="en-US" sz="1600" dirty="0">
                <a:hlinkClick r:id="rId3"/>
              </a:rPr>
              <a:t>Understanding Concrete, Cement, and Mortar | Ask This Old House</a:t>
            </a:r>
            <a:endParaRPr lang="en-GB" sz="1600" dirty="0"/>
          </a:p>
        </p:txBody>
      </p:sp>
      <p:sp>
        <p:nvSpPr>
          <p:cNvPr id="3" name="TextBox 2">
            <a:extLst>
              <a:ext uri="{FF2B5EF4-FFF2-40B4-BE49-F238E27FC236}">
                <a16:creationId xmlns:a16="http://schemas.microsoft.com/office/drawing/2014/main" id="{A9D8A59D-B9AC-0228-92D1-2A0CD7A8A032}"/>
              </a:ext>
            </a:extLst>
          </p:cNvPr>
          <p:cNvSpPr txBox="1"/>
          <p:nvPr/>
        </p:nvSpPr>
        <p:spPr>
          <a:xfrm>
            <a:off x="2126637" y="2422567"/>
            <a:ext cx="4890723" cy="584775"/>
          </a:xfrm>
          <a:prstGeom prst="rect">
            <a:avLst/>
          </a:prstGeom>
          <a:noFill/>
          <a:ln>
            <a:solidFill>
              <a:schemeClr val="bg2"/>
            </a:solidFill>
          </a:ln>
        </p:spPr>
        <p:txBody>
          <a:bodyPr wrap="square" rtlCol="0">
            <a:spAutoFit/>
          </a:bodyPr>
          <a:lstStyle/>
          <a:p>
            <a:pPr algn="ctr"/>
            <a:r>
              <a:rPr lang="en-GB" sz="1600" dirty="0"/>
              <a:t>Learn the differences between cement, concrete and mortar by clicking </a:t>
            </a:r>
            <a:r>
              <a:rPr lang="en-GB" sz="1600" dirty="0">
                <a:hlinkClick r:id="rId4"/>
              </a:rPr>
              <a:t>here</a:t>
            </a:r>
            <a:r>
              <a:rPr lang="en-GB" sz="1600" dirty="0"/>
              <a: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24cc4bbb0d3_0_81"/>
          <p:cNvSpPr txBox="1">
            <a:spLocks noGrp="1"/>
          </p:cNvSpPr>
          <p:nvPr>
            <p:ph type="title"/>
          </p:nvPr>
        </p:nvSpPr>
        <p:spPr>
          <a:xfrm>
            <a:off x="310762" y="991760"/>
            <a:ext cx="82677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dirty="0"/>
              <a:t>Cement videos</a:t>
            </a:r>
            <a:endParaRPr dirty="0"/>
          </a:p>
        </p:txBody>
      </p:sp>
      <p:sp>
        <p:nvSpPr>
          <p:cNvPr id="2" name="Google Shape;311;g24cc4bbb0d3_0_81">
            <a:extLst>
              <a:ext uri="{FF2B5EF4-FFF2-40B4-BE49-F238E27FC236}">
                <a16:creationId xmlns:a16="http://schemas.microsoft.com/office/drawing/2014/main" id="{64E67425-4921-A0F3-85F2-D1EB3570E260}"/>
              </a:ext>
            </a:extLst>
          </p:cNvPr>
          <p:cNvSpPr txBox="1"/>
          <p:nvPr/>
        </p:nvSpPr>
        <p:spPr>
          <a:xfrm>
            <a:off x="551525" y="2889057"/>
            <a:ext cx="8524200" cy="2554515"/>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dirty="0">
                <a:solidFill>
                  <a:srgbClr val="000000"/>
                </a:solidFill>
                <a:latin typeface="Arial"/>
                <a:ea typeface="Arial"/>
                <a:cs typeface="Arial"/>
                <a:sym typeface="Arial"/>
              </a:rPr>
              <a:t>Basic cement mix video 	Use of </a:t>
            </a:r>
            <a:r>
              <a:rPr lang="en-US" sz="1400" b="1" i="0" u="none" strike="noStrike" cap="none" dirty="0" err="1">
                <a:solidFill>
                  <a:srgbClr val="000000"/>
                </a:solidFill>
                <a:latin typeface="Arial"/>
                <a:ea typeface="Arial"/>
                <a:cs typeface="Arial"/>
                <a:sym typeface="Arial"/>
              </a:rPr>
              <a:t>plasticiser</a:t>
            </a:r>
            <a:r>
              <a:rPr lang="en-US" sz="1400" b="1" i="0" u="none" strike="noStrike" cap="none" dirty="0">
                <a:solidFill>
                  <a:srgbClr val="000000"/>
                </a:solidFill>
                <a:latin typeface="Arial"/>
                <a:ea typeface="Arial"/>
                <a:cs typeface="Arial"/>
                <a:sym typeface="Arial"/>
              </a:rPr>
              <a:t> in cement    	 Mixing a batch of cement </a:t>
            </a:r>
          </a:p>
          <a:p>
            <a:pPr marL="0" marR="0" lvl="0" indent="0" algn="l" rtl="0">
              <a:lnSpc>
                <a:spcPct val="100000"/>
              </a:lnSpc>
              <a:spcBef>
                <a:spcPts val="0"/>
              </a:spcBef>
              <a:spcAft>
                <a:spcPts val="0"/>
              </a:spcAft>
              <a:buClr>
                <a:srgbClr val="000000"/>
              </a:buClr>
              <a:buSzPts val="1400"/>
              <a:buFont typeface="Arial"/>
              <a:buNone/>
            </a:pPr>
            <a:endParaRPr lang="en-US" b="1" dirty="0"/>
          </a:p>
          <a:p>
            <a:pPr marL="0" marR="0" lvl="0" indent="0" algn="l" rtl="0">
              <a:lnSpc>
                <a:spcPct val="100000"/>
              </a:lnSpc>
              <a:spcBef>
                <a:spcPts val="0"/>
              </a:spcBef>
              <a:spcAft>
                <a:spcPts val="0"/>
              </a:spcAft>
              <a:buClr>
                <a:srgbClr val="000000"/>
              </a:buClr>
              <a:buSzPts val="1400"/>
              <a:buFont typeface="Arial"/>
              <a:buNone/>
            </a:pPr>
            <a:endParaRPr lang="en-US" sz="14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lang="en-US" b="1" dirty="0"/>
          </a:p>
          <a:p>
            <a:pPr marL="0" marR="0" lvl="0" indent="0" algn="l" rtl="0">
              <a:lnSpc>
                <a:spcPct val="100000"/>
              </a:lnSpc>
              <a:spcBef>
                <a:spcPts val="0"/>
              </a:spcBef>
              <a:spcAft>
                <a:spcPts val="0"/>
              </a:spcAft>
              <a:buClr>
                <a:srgbClr val="000000"/>
              </a:buClr>
              <a:buSzPts val="1400"/>
              <a:buFont typeface="Arial"/>
              <a:buNone/>
            </a:pPr>
            <a:endParaRPr lang="en-US" sz="14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1" i="0" u="none" strike="noStrike" cap="none" dirty="0">
                <a:solidFill>
                  <a:srgbClr val="000000"/>
                </a:solidFill>
                <a:latin typeface="Arial"/>
                <a:ea typeface="Arial"/>
                <a:cs typeface="Arial"/>
                <a:sym typeface="Arial"/>
              </a:rPr>
              <a:t>			</a:t>
            </a:r>
          </a:p>
          <a:p>
            <a:pPr marL="0" marR="0" lvl="0" indent="0" algn="l" rtl="0">
              <a:lnSpc>
                <a:spcPct val="100000"/>
              </a:lnSpc>
              <a:spcBef>
                <a:spcPts val="0"/>
              </a:spcBef>
              <a:spcAft>
                <a:spcPts val="0"/>
              </a:spcAft>
              <a:buClr>
                <a:srgbClr val="000000"/>
              </a:buClr>
              <a:buSzPts val="1400"/>
              <a:buFont typeface="Arial"/>
              <a:buNone/>
            </a:pPr>
            <a:endParaRPr lang="en-US" b="1" dirty="0"/>
          </a:p>
          <a:p>
            <a:pPr marL="0" marR="0" lvl="0" indent="0" algn="l" rtl="0">
              <a:lnSpc>
                <a:spcPct val="100000"/>
              </a:lnSpc>
              <a:spcBef>
                <a:spcPts val="0"/>
              </a:spcBef>
              <a:spcAft>
                <a:spcPts val="0"/>
              </a:spcAft>
              <a:buClr>
                <a:srgbClr val="000000"/>
              </a:buClr>
              <a:buSzPts val="1400"/>
              <a:buFont typeface="Arial"/>
              <a:buNone/>
            </a:pPr>
            <a:endParaRPr lang="en-US" sz="14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lang="en-US" b="1" dirty="0"/>
          </a:p>
          <a:p>
            <a:pPr marL="0" marR="0" lvl="0" indent="0" algn="l" rtl="0">
              <a:lnSpc>
                <a:spcPct val="100000"/>
              </a:lnSpc>
              <a:spcBef>
                <a:spcPts val="0"/>
              </a:spcBef>
              <a:spcAft>
                <a:spcPts val="0"/>
              </a:spcAft>
              <a:buClr>
                <a:srgbClr val="000000"/>
              </a:buClr>
              <a:buSzPts val="1400"/>
              <a:buFont typeface="Arial"/>
              <a:buNone/>
            </a:pPr>
            <a:endParaRPr lang="en-US" sz="1400" b="1"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b="1" dirty="0"/>
              <a:t>						</a:t>
            </a:r>
            <a:endParaRPr sz="1400" b="1" i="0" u="none" strike="noStrike" cap="none" dirty="0">
              <a:solidFill>
                <a:srgbClr val="000000"/>
              </a:solidFill>
              <a:latin typeface="Arial"/>
              <a:ea typeface="Arial"/>
              <a:cs typeface="Arial"/>
              <a:sym typeface="Arial"/>
            </a:endParaRPr>
          </a:p>
        </p:txBody>
      </p:sp>
      <p:sp>
        <p:nvSpPr>
          <p:cNvPr id="3" name="TextBox 2">
            <a:extLst>
              <a:ext uri="{FF2B5EF4-FFF2-40B4-BE49-F238E27FC236}">
                <a16:creationId xmlns:a16="http://schemas.microsoft.com/office/drawing/2014/main" id="{B80FA49F-C005-58D5-0609-B8413F814A0C}"/>
              </a:ext>
            </a:extLst>
          </p:cNvPr>
          <p:cNvSpPr txBox="1"/>
          <p:nvPr/>
        </p:nvSpPr>
        <p:spPr>
          <a:xfrm>
            <a:off x="441387" y="3574443"/>
            <a:ext cx="2386584" cy="523220"/>
          </a:xfrm>
          <a:prstGeom prst="rect">
            <a:avLst/>
          </a:prstGeom>
          <a:noFill/>
        </p:spPr>
        <p:txBody>
          <a:bodyPr wrap="square">
            <a:spAutoFit/>
          </a:bodyPr>
          <a:lstStyle/>
          <a:p>
            <a:pPr algn="ctr"/>
            <a:r>
              <a:rPr lang="en-US" dirty="0">
                <a:hlinkClick r:id="rId3"/>
              </a:rPr>
              <a:t>Is Your Mortar weak And Crumbling?</a:t>
            </a:r>
            <a:endParaRPr lang="en-GB" dirty="0"/>
          </a:p>
        </p:txBody>
      </p:sp>
      <p:sp>
        <p:nvSpPr>
          <p:cNvPr id="4" name="TextBox 3">
            <a:extLst>
              <a:ext uri="{FF2B5EF4-FFF2-40B4-BE49-F238E27FC236}">
                <a16:creationId xmlns:a16="http://schemas.microsoft.com/office/drawing/2014/main" id="{4861BAD7-B5E2-ABE5-7701-D7C1AC38C860}"/>
              </a:ext>
            </a:extLst>
          </p:cNvPr>
          <p:cNvSpPr txBox="1"/>
          <p:nvPr/>
        </p:nvSpPr>
        <p:spPr>
          <a:xfrm>
            <a:off x="3321747" y="3682164"/>
            <a:ext cx="2450592" cy="307777"/>
          </a:xfrm>
          <a:prstGeom prst="rect">
            <a:avLst/>
          </a:prstGeom>
          <a:noFill/>
        </p:spPr>
        <p:txBody>
          <a:bodyPr wrap="square">
            <a:spAutoFit/>
          </a:bodyPr>
          <a:lstStyle/>
          <a:p>
            <a:pPr algn="ctr"/>
            <a:r>
              <a:rPr lang="en-GB" dirty="0" err="1">
                <a:hlinkClick r:id="rId4"/>
              </a:rPr>
              <a:t>Everbuild</a:t>
            </a:r>
            <a:r>
              <a:rPr lang="en-GB" dirty="0">
                <a:hlinkClick r:id="rId4"/>
              </a:rPr>
              <a:t> Mortar Admix</a:t>
            </a:r>
            <a:r>
              <a:rPr lang="en-GB" dirty="0"/>
              <a:t> </a:t>
            </a:r>
          </a:p>
        </p:txBody>
      </p:sp>
      <p:sp>
        <p:nvSpPr>
          <p:cNvPr id="5" name="TextBox 4">
            <a:extLst>
              <a:ext uri="{FF2B5EF4-FFF2-40B4-BE49-F238E27FC236}">
                <a16:creationId xmlns:a16="http://schemas.microsoft.com/office/drawing/2014/main" id="{AC80BB4D-DD1B-2E46-A898-1DC868A33BC4}"/>
              </a:ext>
            </a:extLst>
          </p:cNvPr>
          <p:cNvSpPr txBox="1"/>
          <p:nvPr/>
        </p:nvSpPr>
        <p:spPr>
          <a:xfrm>
            <a:off x="5965604" y="3643094"/>
            <a:ext cx="2496178" cy="523220"/>
          </a:xfrm>
          <a:prstGeom prst="rect">
            <a:avLst/>
          </a:prstGeom>
          <a:noFill/>
        </p:spPr>
        <p:txBody>
          <a:bodyPr wrap="square">
            <a:spAutoFit/>
          </a:bodyPr>
          <a:lstStyle/>
          <a:p>
            <a:pPr algn="ctr"/>
            <a:r>
              <a:rPr lang="en-GB" dirty="0">
                <a:hlinkClick r:id="rId5"/>
              </a:rPr>
              <a:t>Bricklaying Mortar Mix Explained</a:t>
            </a:r>
            <a:r>
              <a:rPr lang="en-GB" dirty="0"/>
              <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g24cc4bbb0d3_0_89"/>
          <p:cNvSpPr txBox="1">
            <a:spLocks noGrp="1"/>
          </p:cNvSpPr>
          <p:nvPr>
            <p:ph type="title"/>
          </p:nvPr>
        </p:nvSpPr>
        <p:spPr>
          <a:xfrm>
            <a:off x="311700" y="1013150"/>
            <a:ext cx="61812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dirty="0"/>
              <a:t>Cement-based mortars and plasters</a:t>
            </a:r>
            <a:endParaRPr dirty="0"/>
          </a:p>
        </p:txBody>
      </p:sp>
      <p:sp>
        <p:nvSpPr>
          <p:cNvPr id="319" name="Google Shape;319;g24cc4bbb0d3_0_89"/>
          <p:cNvSpPr txBox="1">
            <a:spLocks noGrp="1"/>
          </p:cNvSpPr>
          <p:nvPr>
            <p:ph type="body" idx="1"/>
          </p:nvPr>
        </p:nvSpPr>
        <p:spPr>
          <a:xfrm>
            <a:off x="311700" y="1536633"/>
            <a:ext cx="4687812" cy="45552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115000"/>
              </a:lnSpc>
              <a:spcBef>
                <a:spcPts val="0"/>
              </a:spcBef>
              <a:spcAft>
                <a:spcPts val="0"/>
              </a:spcAft>
              <a:buSzPts val="1946"/>
              <a:buNone/>
            </a:pPr>
            <a:r>
              <a:rPr lang="en-US" dirty="0"/>
              <a:t>If used correctly, cement-based mortar is very good for new build brickwork.</a:t>
            </a:r>
            <a:endParaRPr dirty="0"/>
          </a:p>
          <a:p>
            <a:pPr marL="0" lvl="0" indent="0" algn="l" rtl="0">
              <a:lnSpc>
                <a:spcPct val="115000"/>
              </a:lnSpc>
              <a:spcBef>
                <a:spcPts val="1200"/>
              </a:spcBef>
              <a:spcAft>
                <a:spcPts val="0"/>
              </a:spcAft>
              <a:buSzPts val="1946"/>
              <a:buNone/>
            </a:pPr>
            <a:r>
              <a:rPr lang="en-US" dirty="0"/>
              <a:t>However, for older properties, the mortar can be too hard and damage the brick or stone.</a:t>
            </a:r>
            <a:endParaRPr dirty="0"/>
          </a:p>
          <a:p>
            <a:pPr marL="0" lvl="0" indent="0" algn="l" rtl="0">
              <a:lnSpc>
                <a:spcPct val="115000"/>
              </a:lnSpc>
              <a:spcBef>
                <a:spcPts val="1200"/>
              </a:spcBef>
              <a:spcAft>
                <a:spcPts val="0"/>
              </a:spcAft>
              <a:buSzPts val="1946"/>
              <a:buNone/>
            </a:pPr>
            <a:r>
              <a:rPr lang="en-US" dirty="0"/>
              <a:t>A lot of energy is required to produce cement, so it is not a sustainable material.</a:t>
            </a:r>
            <a:endParaRPr dirty="0"/>
          </a:p>
          <a:p>
            <a:pPr marL="0" lvl="0" indent="0" algn="l" rtl="0">
              <a:lnSpc>
                <a:spcPct val="115000"/>
              </a:lnSpc>
              <a:spcBef>
                <a:spcPts val="1200"/>
              </a:spcBef>
              <a:spcAft>
                <a:spcPts val="0"/>
              </a:spcAft>
              <a:buSzPts val="1946"/>
              <a:buNone/>
            </a:pPr>
            <a:endParaRPr lang="en-US" dirty="0"/>
          </a:p>
          <a:p>
            <a:pPr marL="0" lvl="0" indent="0" algn="l" rtl="0">
              <a:lnSpc>
                <a:spcPct val="115000"/>
              </a:lnSpc>
              <a:spcBef>
                <a:spcPts val="1200"/>
              </a:spcBef>
              <a:spcAft>
                <a:spcPts val="0"/>
              </a:spcAft>
              <a:buSzPts val="1946"/>
              <a:buNone/>
            </a:pPr>
            <a:r>
              <a:rPr lang="en-GB" dirty="0"/>
              <a:t>Watch this video on </a:t>
            </a:r>
            <a:r>
              <a:rPr lang="en-US" u="sng" dirty="0">
                <a:solidFill>
                  <a:schemeClr val="hlink"/>
                </a:solidFill>
                <a:hlinkClick r:id="rId3"/>
              </a:rPr>
              <a:t>mixing quicklime mortar</a:t>
            </a:r>
            <a:r>
              <a:rPr lang="en-US" dirty="0">
                <a:solidFill>
                  <a:schemeClr val="tx1"/>
                </a:solidFill>
              </a:rPr>
              <a:t>.</a:t>
            </a:r>
            <a:endParaRPr dirty="0">
              <a:solidFill>
                <a:schemeClr val="tx1"/>
              </a:solidFill>
            </a:endParaRPr>
          </a:p>
        </p:txBody>
      </p:sp>
      <p:pic>
        <p:nvPicPr>
          <p:cNvPr id="2" name="Picture 1">
            <a:extLst>
              <a:ext uri="{FF2B5EF4-FFF2-40B4-BE49-F238E27FC236}">
                <a16:creationId xmlns:a16="http://schemas.microsoft.com/office/drawing/2014/main" id="{4018D522-731B-13C6-9ABC-1EAAC4EF22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19167" y="1518296"/>
            <a:ext cx="2866056" cy="1910704"/>
          </a:xfrm>
          <a:prstGeom prst="rect">
            <a:avLst/>
          </a:prstGeom>
        </p:spPr>
      </p:pic>
      <p:pic>
        <p:nvPicPr>
          <p:cNvPr id="3" name="Picture 2">
            <a:extLst>
              <a:ext uri="{FF2B5EF4-FFF2-40B4-BE49-F238E27FC236}">
                <a16:creationId xmlns:a16="http://schemas.microsoft.com/office/drawing/2014/main" id="{23244708-52CC-42CB-F020-D819B54822E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19167" y="3799546"/>
            <a:ext cx="2910506" cy="1940143"/>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g24cc4bbb0d3_0_97"/>
          <p:cNvSpPr txBox="1">
            <a:spLocks noGrp="1"/>
          </p:cNvSpPr>
          <p:nvPr>
            <p:ph type="title"/>
          </p:nvPr>
        </p:nvSpPr>
        <p:spPr>
          <a:xfrm>
            <a:off x="302472" y="955525"/>
            <a:ext cx="3702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dirty="0"/>
              <a:t>Concrete</a:t>
            </a:r>
            <a:endParaRPr dirty="0"/>
          </a:p>
        </p:txBody>
      </p:sp>
      <p:sp>
        <p:nvSpPr>
          <p:cNvPr id="327" name="Google Shape;327;g24cc4bbb0d3_0_97"/>
          <p:cNvSpPr txBox="1">
            <a:spLocks noGrp="1"/>
          </p:cNvSpPr>
          <p:nvPr>
            <p:ph type="body" idx="1"/>
          </p:nvPr>
        </p:nvSpPr>
        <p:spPr>
          <a:xfrm>
            <a:off x="302350" y="1575800"/>
            <a:ext cx="3397800" cy="41307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dirty="0">
                <a:hlinkClick r:id="rId3"/>
              </a:rPr>
              <a:t>Concrete</a:t>
            </a:r>
            <a:r>
              <a:rPr lang="en-US" dirty="0"/>
              <a:t> is mostly used for floors in buildings, but can be used for walls, roofs and bridges.</a:t>
            </a:r>
            <a:endParaRPr dirty="0"/>
          </a:p>
          <a:p>
            <a:pPr marL="0" lvl="0" indent="0" algn="l" rtl="0">
              <a:lnSpc>
                <a:spcPct val="115000"/>
              </a:lnSpc>
              <a:spcBef>
                <a:spcPts val="1200"/>
              </a:spcBef>
              <a:spcAft>
                <a:spcPts val="0"/>
              </a:spcAft>
              <a:buSzPts val="1800"/>
              <a:buNone/>
            </a:pPr>
            <a:r>
              <a:rPr lang="en-US" dirty="0"/>
              <a:t>It is very strong, and can be </a:t>
            </a:r>
            <a:r>
              <a:rPr lang="en-US" dirty="0" err="1"/>
              <a:t>moulded</a:t>
            </a:r>
            <a:r>
              <a:rPr lang="en-US" dirty="0"/>
              <a:t> to any shape.</a:t>
            </a:r>
            <a:endParaRPr dirty="0"/>
          </a:p>
          <a:p>
            <a:pPr marL="0" lvl="0" indent="0" algn="l" rtl="0">
              <a:lnSpc>
                <a:spcPct val="115000"/>
              </a:lnSpc>
              <a:spcBef>
                <a:spcPts val="1200"/>
              </a:spcBef>
              <a:spcAft>
                <a:spcPts val="0"/>
              </a:spcAft>
              <a:buSzPts val="1800"/>
              <a:buNone/>
            </a:pPr>
            <a:endParaRPr dirty="0"/>
          </a:p>
          <a:p>
            <a:pPr marL="0" lvl="0" indent="0" algn="l" rtl="0">
              <a:lnSpc>
                <a:spcPct val="115000"/>
              </a:lnSpc>
              <a:spcBef>
                <a:spcPts val="1200"/>
              </a:spcBef>
              <a:spcAft>
                <a:spcPts val="0"/>
              </a:spcAft>
              <a:buSzPts val="1800"/>
              <a:buNone/>
            </a:pPr>
            <a:endParaRPr dirty="0"/>
          </a:p>
          <a:p>
            <a:pPr marL="0" lvl="0" indent="0" algn="l" rtl="0">
              <a:lnSpc>
                <a:spcPct val="115000"/>
              </a:lnSpc>
              <a:spcBef>
                <a:spcPts val="1200"/>
              </a:spcBef>
              <a:spcAft>
                <a:spcPts val="1200"/>
              </a:spcAft>
              <a:buSzPts val="1800"/>
              <a:buNone/>
            </a:pPr>
            <a:endParaRPr dirty="0"/>
          </a:p>
        </p:txBody>
      </p:sp>
      <p:sp>
        <p:nvSpPr>
          <p:cNvPr id="2" name="TextBox 1">
            <a:extLst>
              <a:ext uri="{FF2B5EF4-FFF2-40B4-BE49-F238E27FC236}">
                <a16:creationId xmlns:a16="http://schemas.microsoft.com/office/drawing/2014/main" id="{B0BE1F53-957C-C246-5556-C564CAE602D3}"/>
              </a:ext>
            </a:extLst>
          </p:cNvPr>
          <p:cNvSpPr txBox="1"/>
          <p:nvPr/>
        </p:nvSpPr>
        <p:spPr>
          <a:xfrm>
            <a:off x="393851" y="4431090"/>
            <a:ext cx="3519842" cy="707886"/>
          </a:xfrm>
          <a:prstGeom prst="rect">
            <a:avLst/>
          </a:prstGeom>
          <a:noFill/>
          <a:ln>
            <a:solidFill>
              <a:schemeClr val="tx1"/>
            </a:solidFill>
          </a:ln>
        </p:spPr>
        <p:txBody>
          <a:bodyPr wrap="square">
            <a:spAutoFit/>
          </a:bodyPr>
          <a:lstStyle/>
          <a:p>
            <a:pPr algn="ctr"/>
            <a:r>
              <a:rPr lang="en-US" sz="2000" dirty="0">
                <a:hlinkClick r:id="rId4"/>
              </a:rPr>
              <a:t>The Largest Concrete Dome Ever Built</a:t>
            </a:r>
            <a:endParaRPr lang="en-GB" sz="2000" dirty="0"/>
          </a:p>
        </p:txBody>
      </p:sp>
      <p:pic>
        <p:nvPicPr>
          <p:cNvPr id="3" name="Picture 2">
            <a:extLst>
              <a:ext uri="{FF2B5EF4-FFF2-40B4-BE49-F238E27FC236}">
                <a16:creationId xmlns:a16="http://schemas.microsoft.com/office/drawing/2014/main" id="{D70B5D18-1A8F-803C-ED9F-0C85C829908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72942" y="1575800"/>
            <a:ext cx="3103859" cy="2065350"/>
          </a:xfrm>
          <a:prstGeom prst="rect">
            <a:avLst/>
          </a:prstGeom>
        </p:spPr>
      </p:pic>
      <p:pic>
        <p:nvPicPr>
          <p:cNvPr id="4" name="Picture 3">
            <a:extLst>
              <a:ext uri="{FF2B5EF4-FFF2-40B4-BE49-F238E27FC236}">
                <a16:creationId xmlns:a16="http://schemas.microsoft.com/office/drawing/2014/main" id="{26A9577F-6170-7A77-F80D-74A00D3A225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230309" y="3750482"/>
            <a:ext cx="2216942" cy="2216942"/>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g24cc4bbb0d3_0_154"/>
          <p:cNvSpPr txBox="1">
            <a:spLocks noGrp="1"/>
          </p:cNvSpPr>
          <p:nvPr>
            <p:ph type="title"/>
          </p:nvPr>
        </p:nvSpPr>
        <p:spPr>
          <a:xfrm>
            <a:off x="311700" y="942617"/>
            <a:ext cx="408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US"/>
              <a:t>Imported softwoods</a:t>
            </a:r>
            <a:endParaRPr/>
          </a:p>
        </p:txBody>
      </p:sp>
      <p:sp>
        <p:nvSpPr>
          <p:cNvPr id="336" name="Google Shape;336;g24cc4bbb0d3_0_154"/>
          <p:cNvSpPr txBox="1">
            <a:spLocks noGrp="1"/>
          </p:cNvSpPr>
          <p:nvPr>
            <p:ph type="body" idx="1"/>
          </p:nvPr>
        </p:nvSpPr>
        <p:spPr>
          <a:xfrm>
            <a:off x="311700" y="1536633"/>
            <a:ext cx="2612700"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dirty="0"/>
              <a:t>Most softwoods are imported from northern Europe and Russia.</a:t>
            </a:r>
          </a:p>
          <a:p>
            <a:pPr marL="0" lvl="0" indent="0" algn="l" rtl="0">
              <a:lnSpc>
                <a:spcPct val="115000"/>
              </a:lnSpc>
              <a:spcBef>
                <a:spcPts val="0"/>
              </a:spcBef>
              <a:spcAft>
                <a:spcPts val="0"/>
              </a:spcAft>
              <a:buSzPts val="1800"/>
              <a:buNone/>
            </a:pPr>
            <a:endParaRPr dirty="0"/>
          </a:p>
          <a:p>
            <a:pPr marL="0" lvl="0" indent="0" algn="l" rtl="0">
              <a:lnSpc>
                <a:spcPct val="115000"/>
              </a:lnSpc>
              <a:spcBef>
                <a:spcPts val="0"/>
              </a:spcBef>
              <a:spcAft>
                <a:spcPts val="0"/>
              </a:spcAft>
              <a:buSzPts val="1800"/>
              <a:buNone/>
            </a:pPr>
            <a:r>
              <a:rPr lang="en-US" dirty="0"/>
              <a:t>They are pre-sawn or planed to </a:t>
            </a:r>
            <a:r>
              <a:rPr lang="en-US" dirty="0" err="1"/>
              <a:t>standardised</a:t>
            </a:r>
            <a:r>
              <a:rPr lang="en-US" dirty="0"/>
              <a:t> sizes and are much cheaper than using UK hardwoods.</a:t>
            </a:r>
            <a:endParaRPr dirty="0"/>
          </a:p>
        </p:txBody>
      </p:sp>
      <p:pic>
        <p:nvPicPr>
          <p:cNvPr id="2" name="Picture 1">
            <a:extLst>
              <a:ext uri="{FF2B5EF4-FFF2-40B4-BE49-F238E27FC236}">
                <a16:creationId xmlns:a16="http://schemas.microsoft.com/office/drawing/2014/main" id="{EFC09EBA-6EDE-652E-9B63-9793BBDB93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14331" y="1921317"/>
            <a:ext cx="5377337" cy="3400375"/>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g24cc4bbb0d3_0_167"/>
          <p:cNvSpPr txBox="1">
            <a:spLocks noGrp="1"/>
          </p:cNvSpPr>
          <p:nvPr>
            <p:ph type="title"/>
          </p:nvPr>
        </p:nvSpPr>
        <p:spPr>
          <a:xfrm>
            <a:off x="311700" y="921492"/>
            <a:ext cx="42603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US"/>
              <a:t>Screeded floors</a:t>
            </a:r>
            <a:endParaRPr/>
          </a:p>
        </p:txBody>
      </p:sp>
      <p:sp>
        <p:nvSpPr>
          <p:cNvPr id="343" name="Google Shape;343;g24cc4bbb0d3_0_167"/>
          <p:cNvSpPr txBox="1">
            <a:spLocks noGrp="1"/>
          </p:cNvSpPr>
          <p:nvPr>
            <p:ph type="body" idx="1"/>
          </p:nvPr>
        </p:nvSpPr>
        <p:spPr>
          <a:xfrm>
            <a:off x="311700" y="1536633"/>
            <a:ext cx="3152274"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dirty="0"/>
              <a:t>Screeded floors are put on top of the concrete floor slab to produce a flat even floor.</a:t>
            </a:r>
            <a:endParaRPr dirty="0"/>
          </a:p>
          <a:p>
            <a:pPr marL="0" lvl="0" indent="0" algn="l" rtl="0">
              <a:lnSpc>
                <a:spcPct val="115000"/>
              </a:lnSpc>
              <a:spcBef>
                <a:spcPts val="0"/>
              </a:spcBef>
              <a:spcAft>
                <a:spcPts val="0"/>
              </a:spcAft>
              <a:buSzPts val="1800"/>
              <a:buNone/>
            </a:pPr>
            <a:endParaRPr dirty="0"/>
          </a:p>
          <a:p>
            <a:pPr marL="0" lvl="0" indent="0" algn="l" rtl="0">
              <a:lnSpc>
                <a:spcPct val="115000"/>
              </a:lnSpc>
              <a:spcBef>
                <a:spcPts val="0"/>
              </a:spcBef>
              <a:spcAft>
                <a:spcPts val="0"/>
              </a:spcAft>
              <a:buSzPts val="1800"/>
              <a:buNone/>
            </a:pPr>
            <a:r>
              <a:rPr lang="en-US" dirty="0"/>
              <a:t>This can be done by hand with a sand and cement mix and leveled with hand tools, or pumped in as a self-levelling compound.</a:t>
            </a:r>
            <a:endParaRPr dirty="0"/>
          </a:p>
        </p:txBody>
      </p:sp>
      <p:pic>
        <p:nvPicPr>
          <p:cNvPr id="2" name="Picture 1">
            <a:extLst>
              <a:ext uri="{FF2B5EF4-FFF2-40B4-BE49-F238E27FC236}">
                <a16:creationId xmlns:a16="http://schemas.microsoft.com/office/drawing/2014/main" id="{DAB4BA23-F032-2914-852A-3F89991DA3B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38075" y="1684992"/>
            <a:ext cx="3152274" cy="2364414"/>
          </a:xfrm>
          <a:prstGeom prst="rect">
            <a:avLst/>
          </a:prstGeom>
        </p:spPr>
      </p:pic>
      <p:pic>
        <p:nvPicPr>
          <p:cNvPr id="3" name="Picture 2">
            <a:extLst>
              <a:ext uri="{FF2B5EF4-FFF2-40B4-BE49-F238E27FC236}">
                <a16:creationId xmlns:a16="http://schemas.microsoft.com/office/drawing/2014/main" id="{E43FFD36-CF9A-B71C-5190-7246BE0163D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14212" y="3814233"/>
            <a:ext cx="3152274" cy="2101516"/>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g25d5099a616_0_14"/>
          <p:cNvSpPr txBox="1">
            <a:spLocks noGrp="1"/>
          </p:cNvSpPr>
          <p:nvPr>
            <p:ph type="title"/>
          </p:nvPr>
        </p:nvSpPr>
        <p:spPr>
          <a:xfrm>
            <a:off x="311700" y="921492"/>
            <a:ext cx="42603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US"/>
              <a:t>Pre-fabricated floors</a:t>
            </a:r>
            <a:endParaRPr/>
          </a:p>
        </p:txBody>
      </p:sp>
      <p:sp>
        <p:nvSpPr>
          <p:cNvPr id="351" name="Google Shape;351;g25d5099a616_0_14"/>
          <p:cNvSpPr txBox="1">
            <a:spLocks noGrp="1"/>
          </p:cNvSpPr>
          <p:nvPr>
            <p:ph type="body" idx="1"/>
          </p:nvPr>
        </p:nvSpPr>
        <p:spPr>
          <a:xfrm>
            <a:off x="311700" y="1536633"/>
            <a:ext cx="3585000"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dirty="0"/>
              <a:t>To save time and money, parts of the building structure can be produced off-site.</a:t>
            </a:r>
            <a:endParaRPr dirty="0"/>
          </a:p>
        </p:txBody>
      </p:sp>
      <p:pic>
        <p:nvPicPr>
          <p:cNvPr id="353" name="Google Shape;353;g25d5099a616_0_14"/>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538075" y="3371710"/>
            <a:ext cx="4033925" cy="2267440"/>
          </a:xfrm>
          <a:prstGeom prst="rect">
            <a:avLst/>
          </a:prstGeom>
          <a:noFill/>
          <a:ln>
            <a:noFill/>
          </a:ln>
        </p:spPr>
      </p:pic>
      <p:pic>
        <p:nvPicPr>
          <p:cNvPr id="3" name="Picture 2">
            <a:extLst>
              <a:ext uri="{FF2B5EF4-FFF2-40B4-BE49-F238E27FC236}">
                <a16:creationId xmlns:a16="http://schemas.microsoft.com/office/drawing/2014/main" id="{C81D25CB-85BE-7AFE-D0CA-FBD5628736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98375" y="1303242"/>
            <a:ext cx="3896698" cy="259910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g24cc4bbb0d3_0_174"/>
          <p:cNvSpPr txBox="1">
            <a:spLocks noGrp="1"/>
          </p:cNvSpPr>
          <p:nvPr>
            <p:ph type="title"/>
          </p:nvPr>
        </p:nvSpPr>
        <p:spPr>
          <a:xfrm>
            <a:off x="311700" y="958492"/>
            <a:ext cx="42603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US"/>
              <a:t>Concrete blocks</a:t>
            </a:r>
            <a:endParaRPr/>
          </a:p>
        </p:txBody>
      </p:sp>
      <p:sp>
        <p:nvSpPr>
          <p:cNvPr id="359" name="Google Shape;359;g24cc4bbb0d3_0_174"/>
          <p:cNvSpPr txBox="1">
            <a:spLocks noGrp="1"/>
          </p:cNvSpPr>
          <p:nvPr>
            <p:ph type="body" idx="1"/>
          </p:nvPr>
        </p:nvSpPr>
        <p:spPr>
          <a:xfrm>
            <a:off x="311700" y="1536633"/>
            <a:ext cx="3818700"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dirty="0"/>
              <a:t>Concrete blocks can be hollow or solid or aerated lightweight blocks to improve insulation.</a:t>
            </a:r>
            <a:endParaRPr dirty="0"/>
          </a:p>
        </p:txBody>
      </p:sp>
      <p:pic>
        <p:nvPicPr>
          <p:cNvPr id="2" name="Picture 1">
            <a:extLst>
              <a:ext uri="{FF2B5EF4-FFF2-40B4-BE49-F238E27FC236}">
                <a16:creationId xmlns:a16="http://schemas.microsoft.com/office/drawing/2014/main" id="{67139CE1-5F8C-28BB-C0F4-F1AA69C4FA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37145" y="1625451"/>
            <a:ext cx="2705100" cy="1803549"/>
          </a:xfrm>
          <a:prstGeom prst="rect">
            <a:avLst/>
          </a:prstGeom>
        </p:spPr>
      </p:pic>
      <p:pic>
        <p:nvPicPr>
          <p:cNvPr id="3" name="Picture 2">
            <a:extLst>
              <a:ext uri="{FF2B5EF4-FFF2-40B4-BE49-F238E27FC236}">
                <a16:creationId xmlns:a16="http://schemas.microsoft.com/office/drawing/2014/main" id="{C944ED9E-B6C9-24C3-A92A-4AF558DBCFB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75107" y="3405601"/>
            <a:ext cx="2710562" cy="1803549"/>
          </a:xfrm>
          <a:prstGeom prst="rect">
            <a:avLst/>
          </a:prstGeom>
        </p:spPr>
      </p:pic>
      <p:pic>
        <p:nvPicPr>
          <p:cNvPr id="4" name="Picture 3">
            <a:extLst>
              <a:ext uri="{FF2B5EF4-FFF2-40B4-BE49-F238E27FC236}">
                <a16:creationId xmlns:a16="http://schemas.microsoft.com/office/drawing/2014/main" id="{00750F98-155A-691A-C396-4170AB9A8DC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37145" y="3642163"/>
            <a:ext cx="3258544" cy="2229876"/>
          </a:xfrm>
          <a:prstGeom prst="rect">
            <a:avLst/>
          </a:prstGeom>
        </p:spPr>
      </p:pic>
      <p:sp>
        <p:nvSpPr>
          <p:cNvPr id="6" name="TextBox 5">
            <a:extLst>
              <a:ext uri="{FF2B5EF4-FFF2-40B4-BE49-F238E27FC236}">
                <a16:creationId xmlns:a16="http://schemas.microsoft.com/office/drawing/2014/main" id="{B7BDA71D-62D7-4D6F-4E48-719015FAFAE0}"/>
              </a:ext>
            </a:extLst>
          </p:cNvPr>
          <p:cNvSpPr txBox="1"/>
          <p:nvPr/>
        </p:nvSpPr>
        <p:spPr>
          <a:xfrm>
            <a:off x="5633353" y="3429000"/>
            <a:ext cx="912684" cy="307777"/>
          </a:xfrm>
          <a:prstGeom prst="rect">
            <a:avLst/>
          </a:prstGeom>
          <a:noFill/>
        </p:spPr>
        <p:txBody>
          <a:bodyPr wrap="square">
            <a:spAutoFit/>
          </a:bodyPr>
          <a:lstStyle/>
          <a:p>
            <a:pPr algn="ctr"/>
            <a:r>
              <a:rPr lang="en-US" dirty="0"/>
              <a:t>(hollow)</a:t>
            </a:r>
            <a:endParaRPr lang="en-GB" dirty="0"/>
          </a:p>
        </p:txBody>
      </p:sp>
      <p:sp>
        <p:nvSpPr>
          <p:cNvPr id="7" name="TextBox 6">
            <a:extLst>
              <a:ext uri="{FF2B5EF4-FFF2-40B4-BE49-F238E27FC236}">
                <a16:creationId xmlns:a16="http://schemas.microsoft.com/office/drawing/2014/main" id="{57266E96-5B32-91D1-BFED-8472192CB045}"/>
              </a:ext>
            </a:extLst>
          </p:cNvPr>
          <p:cNvSpPr txBox="1"/>
          <p:nvPr/>
        </p:nvSpPr>
        <p:spPr>
          <a:xfrm>
            <a:off x="2092934" y="5240102"/>
            <a:ext cx="697832" cy="307777"/>
          </a:xfrm>
          <a:prstGeom prst="rect">
            <a:avLst/>
          </a:prstGeom>
          <a:noFill/>
        </p:spPr>
        <p:txBody>
          <a:bodyPr wrap="square">
            <a:spAutoFit/>
          </a:bodyPr>
          <a:lstStyle/>
          <a:p>
            <a:pPr algn="ctr"/>
            <a:r>
              <a:rPr lang="en-US" dirty="0"/>
              <a:t>(solid)</a:t>
            </a:r>
            <a:endParaRPr lang="en-GB" dirty="0"/>
          </a:p>
        </p:txBody>
      </p:sp>
      <p:sp>
        <p:nvSpPr>
          <p:cNvPr id="8" name="TextBox 7">
            <a:extLst>
              <a:ext uri="{FF2B5EF4-FFF2-40B4-BE49-F238E27FC236}">
                <a16:creationId xmlns:a16="http://schemas.microsoft.com/office/drawing/2014/main" id="{364BAC6A-99CA-8339-E81C-CF9E3F03066E}"/>
              </a:ext>
            </a:extLst>
          </p:cNvPr>
          <p:cNvSpPr txBox="1"/>
          <p:nvPr/>
        </p:nvSpPr>
        <p:spPr>
          <a:xfrm>
            <a:off x="5182162" y="5718150"/>
            <a:ext cx="2368510" cy="307777"/>
          </a:xfrm>
          <a:prstGeom prst="rect">
            <a:avLst/>
          </a:prstGeom>
          <a:noFill/>
        </p:spPr>
        <p:txBody>
          <a:bodyPr wrap="square">
            <a:spAutoFit/>
          </a:bodyPr>
          <a:lstStyle/>
          <a:p>
            <a:pPr algn="ctr"/>
            <a:r>
              <a:rPr lang="en-US" dirty="0"/>
              <a:t>(aerated lightweight)</a:t>
            </a:r>
            <a:endParaRPr lang="en-GB"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g24cc4bbb0d3_0_182"/>
          <p:cNvSpPr txBox="1">
            <a:spLocks noGrp="1"/>
          </p:cNvSpPr>
          <p:nvPr>
            <p:ph type="title"/>
          </p:nvPr>
        </p:nvSpPr>
        <p:spPr>
          <a:xfrm>
            <a:off x="311700" y="990242"/>
            <a:ext cx="42603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US"/>
              <a:t>Gypsum based plaster</a:t>
            </a:r>
            <a:endParaRPr/>
          </a:p>
        </p:txBody>
      </p:sp>
      <p:sp>
        <p:nvSpPr>
          <p:cNvPr id="368" name="Google Shape;368;g24cc4bbb0d3_0_182"/>
          <p:cNvSpPr txBox="1">
            <a:spLocks noGrp="1"/>
          </p:cNvSpPr>
          <p:nvPr>
            <p:ph type="body" idx="1"/>
          </p:nvPr>
        </p:nvSpPr>
        <p:spPr>
          <a:xfrm>
            <a:off x="384852" y="2121812"/>
            <a:ext cx="2418506"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dirty="0"/>
              <a:t>Gypsum based plaster was designed to replace lime plaster.</a:t>
            </a:r>
            <a:endParaRPr dirty="0"/>
          </a:p>
          <a:p>
            <a:pPr marL="0" lvl="0" indent="0" algn="l" rtl="0">
              <a:lnSpc>
                <a:spcPct val="115000"/>
              </a:lnSpc>
              <a:spcBef>
                <a:spcPts val="0"/>
              </a:spcBef>
              <a:spcAft>
                <a:spcPts val="0"/>
              </a:spcAft>
              <a:buSzPts val="1800"/>
              <a:buNone/>
            </a:pPr>
            <a:r>
              <a:rPr lang="en-US" dirty="0"/>
              <a:t>It dries quicker than lime plaster, is non-breathable but is not waterproof.</a:t>
            </a:r>
            <a:endParaRPr dirty="0"/>
          </a:p>
          <a:p>
            <a:pPr marL="0" lvl="0" indent="0" algn="l" rtl="0">
              <a:lnSpc>
                <a:spcPct val="115000"/>
              </a:lnSpc>
              <a:spcBef>
                <a:spcPts val="0"/>
              </a:spcBef>
              <a:spcAft>
                <a:spcPts val="0"/>
              </a:spcAft>
              <a:buSzPts val="1800"/>
              <a:buNone/>
            </a:pPr>
            <a:endParaRPr dirty="0"/>
          </a:p>
        </p:txBody>
      </p:sp>
      <p:pic>
        <p:nvPicPr>
          <p:cNvPr id="2" name="Picture 1">
            <a:extLst>
              <a:ext uri="{FF2B5EF4-FFF2-40B4-BE49-F238E27FC236}">
                <a16:creationId xmlns:a16="http://schemas.microsoft.com/office/drawing/2014/main" id="{D9A4A7B0-5677-ABBB-0991-8A6AB7AD94A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14044" y="2121812"/>
            <a:ext cx="5176747" cy="3497268"/>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g24cc4bbb0d3_0_188"/>
          <p:cNvSpPr txBox="1">
            <a:spLocks noGrp="1"/>
          </p:cNvSpPr>
          <p:nvPr>
            <p:ph type="title"/>
          </p:nvPr>
        </p:nvSpPr>
        <p:spPr>
          <a:xfrm>
            <a:off x="358450" y="1007375"/>
            <a:ext cx="8340382" cy="763500"/>
          </a:xfrm>
          <a:prstGeom prst="rect">
            <a:avLst/>
          </a:prstGeom>
          <a:noFill/>
          <a:ln>
            <a:noFill/>
          </a:ln>
        </p:spPr>
        <p:txBody>
          <a:bodyPr spcFirstLastPara="1" wrap="square" lIns="91425" tIns="91425" rIns="91425" bIns="91425" anchor="t" anchorCtr="0">
            <a:normAutofit fontScale="90000"/>
          </a:bodyPr>
          <a:lstStyle/>
          <a:p>
            <a:pPr lvl="0"/>
            <a:r>
              <a:rPr lang="en-US" dirty="0"/>
              <a:t>Damp proof membrane (DPM) or damp proof course (DPC)</a:t>
            </a:r>
            <a:endParaRPr dirty="0"/>
          </a:p>
        </p:txBody>
      </p:sp>
      <p:sp>
        <p:nvSpPr>
          <p:cNvPr id="375" name="Google Shape;375;g24cc4bbb0d3_0_188"/>
          <p:cNvSpPr txBox="1">
            <a:spLocks noGrp="1"/>
          </p:cNvSpPr>
          <p:nvPr>
            <p:ph type="body" idx="1"/>
          </p:nvPr>
        </p:nvSpPr>
        <p:spPr>
          <a:xfrm>
            <a:off x="358450" y="1908175"/>
            <a:ext cx="3201600" cy="3309900"/>
          </a:xfrm>
          <a:prstGeom prst="rect">
            <a:avLst/>
          </a:prstGeom>
          <a:noFill/>
          <a:ln>
            <a:noFill/>
          </a:ln>
        </p:spPr>
        <p:txBody>
          <a:bodyPr spcFirstLastPara="1" wrap="square" lIns="91425" tIns="91425" rIns="91425" bIns="91425" anchor="t" anchorCtr="0">
            <a:normAutofit fontScale="92500" lnSpcReduction="20000"/>
          </a:bodyPr>
          <a:lstStyle/>
          <a:p>
            <a:pPr marL="0" lvl="0" indent="0" algn="l" rtl="0">
              <a:lnSpc>
                <a:spcPct val="115000"/>
              </a:lnSpc>
              <a:spcBef>
                <a:spcPts val="0"/>
              </a:spcBef>
              <a:spcAft>
                <a:spcPts val="0"/>
              </a:spcAft>
              <a:buSzPts val="1800"/>
              <a:buNone/>
            </a:pPr>
            <a:r>
              <a:rPr lang="en-US" dirty="0"/>
              <a:t>DPC is made from plastic and laid near the bottom of the wall to prevent rising damp.</a:t>
            </a:r>
            <a:endParaRPr dirty="0"/>
          </a:p>
          <a:p>
            <a:pPr marL="0" lvl="0" indent="0" algn="l" rtl="0">
              <a:lnSpc>
                <a:spcPct val="115000"/>
              </a:lnSpc>
              <a:spcBef>
                <a:spcPts val="0"/>
              </a:spcBef>
              <a:spcAft>
                <a:spcPts val="0"/>
              </a:spcAft>
              <a:buSzPts val="1800"/>
              <a:buNone/>
            </a:pPr>
            <a:endParaRPr lang="en-GB" dirty="0"/>
          </a:p>
          <a:p>
            <a:pPr marL="0" lvl="0" indent="0" algn="l" rtl="0">
              <a:lnSpc>
                <a:spcPct val="115000"/>
              </a:lnSpc>
              <a:spcBef>
                <a:spcPts val="0"/>
              </a:spcBef>
              <a:spcAft>
                <a:spcPts val="0"/>
              </a:spcAft>
              <a:buSzPts val="1800"/>
              <a:buNone/>
            </a:pPr>
            <a:endParaRPr dirty="0"/>
          </a:p>
          <a:p>
            <a:pPr marL="0" lvl="0" indent="0" algn="l" rtl="0">
              <a:lnSpc>
                <a:spcPct val="115000"/>
              </a:lnSpc>
              <a:spcBef>
                <a:spcPts val="0"/>
              </a:spcBef>
              <a:spcAft>
                <a:spcPts val="0"/>
              </a:spcAft>
              <a:buSzPts val="1800"/>
              <a:buNone/>
            </a:pPr>
            <a:endParaRPr dirty="0"/>
          </a:p>
          <a:p>
            <a:pPr marL="0" lvl="0" indent="0" algn="l" rtl="0">
              <a:lnSpc>
                <a:spcPct val="115000"/>
              </a:lnSpc>
              <a:spcBef>
                <a:spcPts val="0"/>
              </a:spcBef>
              <a:spcAft>
                <a:spcPts val="0"/>
              </a:spcAft>
              <a:buSzPts val="1800"/>
              <a:buNone/>
            </a:pPr>
            <a:r>
              <a:rPr lang="en-US" dirty="0"/>
              <a:t>DPM is made from plastic and is laid under a floor to prevent damp rising through the floor.</a:t>
            </a:r>
            <a:endParaRPr dirty="0"/>
          </a:p>
        </p:txBody>
      </p:sp>
      <p:pic>
        <p:nvPicPr>
          <p:cNvPr id="2" name="Google Shape;245;g25edc608d6f_0_5">
            <a:extLst>
              <a:ext uri="{FF2B5EF4-FFF2-40B4-BE49-F238E27FC236}">
                <a16:creationId xmlns:a16="http://schemas.microsoft.com/office/drawing/2014/main" id="{366DD46D-CB97-969F-241E-D8CC1AAAA601}"/>
              </a:ext>
            </a:extLst>
          </p:cNvPr>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125344" y="1638796"/>
            <a:ext cx="2286472" cy="1888176"/>
          </a:xfrm>
          <a:prstGeom prst="rect">
            <a:avLst/>
          </a:prstGeom>
          <a:noFill/>
          <a:ln>
            <a:noFill/>
          </a:ln>
        </p:spPr>
      </p:pic>
      <p:sp>
        <p:nvSpPr>
          <p:cNvPr id="3" name="Google Shape;248;g25edc608d6f_0_5">
            <a:extLst>
              <a:ext uri="{FF2B5EF4-FFF2-40B4-BE49-F238E27FC236}">
                <a16:creationId xmlns:a16="http://schemas.microsoft.com/office/drawing/2014/main" id="{10AACCD0-3494-F78F-CD38-0F80642F39BA}"/>
              </a:ext>
            </a:extLst>
          </p:cNvPr>
          <p:cNvSpPr/>
          <p:nvPr/>
        </p:nvSpPr>
        <p:spPr>
          <a:xfrm>
            <a:off x="4882438" y="2795118"/>
            <a:ext cx="565294" cy="384614"/>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 name="Google Shape;250;g25edc608d6f_0_5">
            <a:extLst>
              <a:ext uri="{FF2B5EF4-FFF2-40B4-BE49-F238E27FC236}">
                <a16:creationId xmlns:a16="http://schemas.microsoft.com/office/drawing/2014/main" id="{80F6EBFA-08F2-65B1-6F45-7CE7CEABF7B2}"/>
              </a:ext>
            </a:extLst>
          </p:cNvPr>
          <p:cNvSpPr txBox="1"/>
          <p:nvPr/>
        </p:nvSpPr>
        <p:spPr>
          <a:xfrm>
            <a:off x="7048754" y="2144768"/>
            <a:ext cx="1650078" cy="830966"/>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a:t>Black waterproof damp proof membrane</a:t>
            </a:r>
            <a:endParaRPr sz="1400" b="0" i="0" u="none" strike="noStrike" cap="none">
              <a:solidFill>
                <a:srgbClr val="000000"/>
              </a:solidFill>
              <a:latin typeface="Arial"/>
              <a:ea typeface="Arial"/>
              <a:cs typeface="Arial"/>
              <a:sym typeface="Arial"/>
            </a:endParaRPr>
          </a:p>
        </p:txBody>
      </p:sp>
      <p:cxnSp>
        <p:nvCxnSpPr>
          <p:cNvPr id="5" name="Google Shape;251;g25edc608d6f_0_5">
            <a:extLst>
              <a:ext uri="{FF2B5EF4-FFF2-40B4-BE49-F238E27FC236}">
                <a16:creationId xmlns:a16="http://schemas.microsoft.com/office/drawing/2014/main" id="{DE554288-B23E-EEFD-5654-79275938AA5E}"/>
              </a:ext>
            </a:extLst>
          </p:cNvPr>
          <p:cNvCxnSpPr>
            <a:stCxn id="3" idx="6"/>
            <a:endCxn id="4" idx="1"/>
          </p:cNvCxnSpPr>
          <p:nvPr/>
        </p:nvCxnSpPr>
        <p:spPr>
          <a:xfrm flipV="1">
            <a:off x="5447732" y="2560251"/>
            <a:ext cx="1601022" cy="427174"/>
          </a:xfrm>
          <a:prstGeom prst="straightConnector1">
            <a:avLst/>
          </a:prstGeom>
          <a:noFill/>
          <a:ln w="9525" cap="flat" cmpd="sng">
            <a:solidFill>
              <a:schemeClr val="dk2"/>
            </a:solidFill>
            <a:prstDash val="solid"/>
            <a:round/>
            <a:headEnd type="none" w="med" len="med"/>
            <a:tailEnd type="none" w="med" len="med"/>
          </a:ln>
        </p:spPr>
      </p:cxnSp>
      <p:pic>
        <p:nvPicPr>
          <p:cNvPr id="6" name="Picture 5">
            <a:extLst>
              <a:ext uri="{FF2B5EF4-FFF2-40B4-BE49-F238E27FC236}">
                <a16:creationId xmlns:a16="http://schemas.microsoft.com/office/drawing/2014/main" id="{ABE294B0-05DD-3569-699D-94E5C698048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82438" y="3776801"/>
            <a:ext cx="3404103" cy="226940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g24be36382f9_0_98"/>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Materials pre-1919</a:t>
            </a:r>
            <a:endParaRPr dirty="0"/>
          </a:p>
        </p:txBody>
      </p:sp>
      <p:sp>
        <p:nvSpPr>
          <p:cNvPr id="70" name="Google Shape;70;g24be36382f9_0_98"/>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8" indent="0" algn="l" rtl="0">
              <a:lnSpc>
                <a:spcPct val="120000"/>
              </a:lnSpc>
              <a:spcBef>
                <a:spcPts val="0"/>
              </a:spcBef>
              <a:spcAft>
                <a:spcPts val="0"/>
              </a:spcAft>
              <a:buClr>
                <a:schemeClr val="dk1"/>
              </a:buClr>
              <a:buSzPts val="1000"/>
              <a:buFont typeface="Arial"/>
              <a:buNone/>
            </a:pPr>
            <a:r>
              <a:rPr lang="en-US" sz="2000" dirty="0"/>
              <a:t>Pre-1919, the materials used before the advent of plastics had to be grown or dug out of the ground.</a:t>
            </a:r>
            <a:endParaRPr sz="2000" dirty="0"/>
          </a:p>
          <a:p>
            <a:pPr marL="0" lvl="8" indent="0" algn="l" rtl="0">
              <a:lnSpc>
                <a:spcPct val="120000"/>
              </a:lnSpc>
              <a:spcBef>
                <a:spcPts val="0"/>
              </a:spcBef>
              <a:spcAft>
                <a:spcPts val="0"/>
              </a:spcAft>
              <a:buClr>
                <a:schemeClr val="dk1"/>
              </a:buClr>
              <a:buSzPts val="1000"/>
              <a:buFont typeface="Arial"/>
              <a:buNone/>
            </a:pPr>
            <a:endParaRPr sz="2000" dirty="0"/>
          </a:p>
          <a:p>
            <a:pPr marL="0" lvl="8" indent="0" algn="l" rtl="0">
              <a:lnSpc>
                <a:spcPct val="120000"/>
              </a:lnSpc>
              <a:spcBef>
                <a:spcPts val="0"/>
              </a:spcBef>
              <a:spcAft>
                <a:spcPts val="0"/>
              </a:spcAft>
              <a:buClr>
                <a:schemeClr val="dk1"/>
              </a:buClr>
              <a:buSzPts val="1000"/>
              <a:buFont typeface="Arial"/>
              <a:buNone/>
            </a:pPr>
            <a:r>
              <a:rPr lang="en-US" sz="2000" dirty="0"/>
              <a:t>For example, the fuseboard shown below is mainly made from glass, wood and porcelain.</a:t>
            </a:r>
            <a:endParaRPr sz="2000" dirty="0"/>
          </a:p>
          <a:p>
            <a:pPr marL="0" lvl="8" indent="0" algn="l" rtl="0">
              <a:lnSpc>
                <a:spcPct val="120000"/>
              </a:lnSpc>
              <a:spcBef>
                <a:spcPts val="0"/>
              </a:spcBef>
              <a:spcAft>
                <a:spcPts val="0"/>
              </a:spcAft>
              <a:buClr>
                <a:schemeClr val="dk1"/>
              </a:buClr>
              <a:buSzPts val="1000"/>
              <a:buFont typeface="Arial"/>
              <a:buNone/>
            </a:pPr>
            <a:endParaRPr sz="2000" dirty="0"/>
          </a:p>
        </p:txBody>
      </p:sp>
      <p:pic>
        <p:nvPicPr>
          <p:cNvPr id="2" name="Google Shape;62;g24be36382f9_0_0">
            <a:extLst>
              <a:ext uri="{FF2B5EF4-FFF2-40B4-BE49-F238E27FC236}">
                <a16:creationId xmlns:a16="http://schemas.microsoft.com/office/drawing/2014/main" id="{0C9D9F5F-156C-7C0E-4C71-6FE714E6B301}"/>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2147316" y="3513924"/>
            <a:ext cx="4556760" cy="1595184"/>
          </a:xfrm>
          <a:prstGeom prst="rect">
            <a:avLst/>
          </a:prstGeom>
          <a:noFill/>
          <a:ln>
            <a:noFill/>
          </a:ln>
        </p:spPr>
      </p:pic>
      <p:sp>
        <p:nvSpPr>
          <p:cNvPr id="3" name="Google Shape;63;g24be36382f9_0_0">
            <a:extLst>
              <a:ext uri="{FF2B5EF4-FFF2-40B4-BE49-F238E27FC236}">
                <a16:creationId xmlns:a16="http://schemas.microsoft.com/office/drawing/2014/main" id="{AA9A6820-679B-0EA3-8441-1CCE1147FFBA}"/>
              </a:ext>
            </a:extLst>
          </p:cNvPr>
          <p:cNvSpPr txBox="1"/>
          <p:nvPr/>
        </p:nvSpPr>
        <p:spPr>
          <a:xfrm>
            <a:off x="1426464" y="5333616"/>
            <a:ext cx="6803136" cy="382588"/>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1800" dirty="0">
                <a:solidFill>
                  <a:schemeClr val="dk1"/>
                </a:solidFill>
              </a:rPr>
              <a:t>Fuse box at </a:t>
            </a:r>
            <a:r>
              <a:rPr lang="en-US" sz="1800" dirty="0" err="1">
                <a:solidFill>
                  <a:schemeClr val="dk1"/>
                </a:solidFill>
              </a:rPr>
              <a:t>Tatton</a:t>
            </a:r>
            <a:r>
              <a:rPr lang="en-US" sz="1800" dirty="0">
                <a:solidFill>
                  <a:schemeClr val="dk1"/>
                </a:solidFill>
              </a:rPr>
              <a:t> Hall: Electric lighting was installed in 1884</a:t>
            </a:r>
            <a:endParaRPr sz="1800" dirty="0">
              <a:solidFill>
                <a:schemeClr val="dk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g24cc4bbb0d3_0_195"/>
          <p:cNvSpPr txBox="1">
            <a:spLocks noGrp="1"/>
          </p:cNvSpPr>
          <p:nvPr>
            <p:ph type="title"/>
          </p:nvPr>
        </p:nvSpPr>
        <p:spPr>
          <a:xfrm>
            <a:off x="311700" y="942617"/>
            <a:ext cx="4155300" cy="7635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29629"/>
              <a:buNone/>
            </a:pPr>
            <a:r>
              <a:rPr lang="en-US"/>
              <a:t>Plastic windows and fascias</a:t>
            </a:r>
            <a:endParaRPr/>
          </a:p>
        </p:txBody>
      </p:sp>
      <p:sp>
        <p:nvSpPr>
          <p:cNvPr id="383" name="Google Shape;383;g24cc4bbb0d3_0_195"/>
          <p:cNvSpPr txBox="1">
            <a:spLocks noGrp="1"/>
          </p:cNvSpPr>
          <p:nvPr>
            <p:ph type="body" idx="1"/>
          </p:nvPr>
        </p:nvSpPr>
        <p:spPr>
          <a:xfrm>
            <a:off x="311700" y="1536633"/>
            <a:ext cx="3201600"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dirty="0"/>
              <a:t>Plastic windows are designed to reduce the maintenance involved with timber windows.</a:t>
            </a:r>
          </a:p>
          <a:p>
            <a:pPr marL="0" lvl="0" indent="0" algn="l" rtl="0">
              <a:lnSpc>
                <a:spcPct val="115000"/>
              </a:lnSpc>
              <a:spcBef>
                <a:spcPts val="0"/>
              </a:spcBef>
              <a:spcAft>
                <a:spcPts val="0"/>
              </a:spcAft>
              <a:buSzPts val="1800"/>
              <a:buNone/>
            </a:pPr>
            <a:endParaRPr dirty="0"/>
          </a:p>
          <a:p>
            <a:pPr marL="0" lvl="0" indent="0" algn="l" rtl="0">
              <a:lnSpc>
                <a:spcPct val="115000"/>
              </a:lnSpc>
              <a:spcBef>
                <a:spcPts val="0"/>
              </a:spcBef>
              <a:spcAft>
                <a:spcPts val="0"/>
              </a:spcAft>
              <a:buSzPts val="1800"/>
              <a:buNone/>
            </a:pPr>
            <a:r>
              <a:rPr lang="en-US" dirty="0"/>
              <a:t>They last longer than poorly maintained timber windows and </a:t>
            </a:r>
            <a:r>
              <a:rPr lang="en-US" dirty="0" err="1"/>
              <a:t>fascias</a:t>
            </a:r>
            <a:r>
              <a:rPr lang="en-US" dirty="0"/>
              <a:t>.</a:t>
            </a:r>
            <a:endParaRPr dirty="0"/>
          </a:p>
          <a:p>
            <a:pPr marL="0" lvl="0" indent="0" algn="l" rtl="0">
              <a:lnSpc>
                <a:spcPct val="115000"/>
              </a:lnSpc>
              <a:spcBef>
                <a:spcPts val="0"/>
              </a:spcBef>
              <a:spcAft>
                <a:spcPts val="0"/>
              </a:spcAft>
              <a:buSzPts val="1800"/>
              <a:buNone/>
            </a:pPr>
            <a:endParaRPr dirty="0"/>
          </a:p>
        </p:txBody>
      </p:sp>
      <p:pic>
        <p:nvPicPr>
          <p:cNvPr id="2" name="Picture 1">
            <a:extLst>
              <a:ext uri="{FF2B5EF4-FFF2-40B4-BE49-F238E27FC236}">
                <a16:creationId xmlns:a16="http://schemas.microsoft.com/office/drawing/2014/main" id="{2837E382-1706-383E-5C99-B7DA852ABD5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73896" y="1687993"/>
            <a:ext cx="3188849" cy="2126240"/>
          </a:xfrm>
          <a:prstGeom prst="rect">
            <a:avLst/>
          </a:prstGeom>
        </p:spPr>
      </p:pic>
      <p:pic>
        <p:nvPicPr>
          <p:cNvPr id="3" name="Picture 2">
            <a:extLst>
              <a:ext uri="{FF2B5EF4-FFF2-40B4-BE49-F238E27FC236}">
                <a16:creationId xmlns:a16="http://schemas.microsoft.com/office/drawing/2014/main" id="{016D1F52-C795-C1E5-63FF-DA8FE4D93A7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51333" y="4026184"/>
            <a:ext cx="2833973" cy="1889199"/>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g24cc4bbb0d3_0_202"/>
          <p:cNvSpPr txBox="1">
            <a:spLocks noGrp="1"/>
          </p:cNvSpPr>
          <p:nvPr>
            <p:ph type="title"/>
          </p:nvPr>
        </p:nvSpPr>
        <p:spPr>
          <a:xfrm>
            <a:off x="311700" y="915167"/>
            <a:ext cx="42603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US"/>
              <a:t>Composite materials</a:t>
            </a:r>
            <a:endParaRPr/>
          </a:p>
        </p:txBody>
      </p:sp>
      <p:sp>
        <p:nvSpPr>
          <p:cNvPr id="391" name="Google Shape;391;g24cc4bbb0d3_0_202"/>
          <p:cNvSpPr txBox="1">
            <a:spLocks noGrp="1"/>
          </p:cNvSpPr>
          <p:nvPr>
            <p:ph type="body" idx="1"/>
          </p:nvPr>
        </p:nvSpPr>
        <p:spPr>
          <a:xfrm>
            <a:off x="311700" y="1536633"/>
            <a:ext cx="8274160" cy="4555200"/>
          </a:xfrm>
          <a:prstGeom prst="rect">
            <a:avLst/>
          </a:prstGeom>
          <a:noFill/>
          <a:ln>
            <a:noFill/>
          </a:ln>
        </p:spPr>
        <p:txBody>
          <a:bodyPr spcFirstLastPara="1" wrap="square" lIns="91425" tIns="91425" rIns="91425" bIns="91425" anchor="t" anchorCtr="0">
            <a:normAutofit/>
          </a:bodyPr>
          <a:lstStyle/>
          <a:p>
            <a:pPr marL="0" lvl="0" indent="0">
              <a:buNone/>
            </a:pPr>
            <a:r>
              <a:rPr lang="en-US" dirty="0"/>
              <a:t>Composite materials are made from fibre reinforced polymer (FRP) (plastic) which is very strong and waterproof.</a:t>
            </a:r>
            <a:endParaRPr dirty="0"/>
          </a:p>
        </p:txBody>
      </p:sp>
      <p:sp>
        <p:nvSpPr>
          <p:cNvPr id="5" name="TextBox 4">
            <a:extLst>
              <a:ext uri="{FF2B5EF4-FFF2-40B4-BE49-F238E27FC236}">
                <a16:creationId xmlns:a16="http://schemas.microsoft.com/office/drawing/2014/main" id="{E15C48CD-6184-036D-15C1-209DA7EF78D1}"/>
              </a:ext>
            </a:extLst>
          </p:cNvPr>
          <p:cNvSpPr txBox="1"/>
          <p:nvPr/>
        </p:nvSpPr>
        <p:spPr>
          <a:xfrm>
            <a:off x="3429000" y="3933859"/>
            <a:ext cx="2286000" cy="307777"/>
          </a:xfrm>
          <a:prstGeom prst="rect">
            <a:avLst/>
          </a:prstGeom>
          <a:noFill/>
          <a:ln>
            <a:solidFill>
              <a:schemeClr val="bg2"/>
            </a:solidFill>
          </a:ln>
        </p:spPr>
        <p:txBody>
          <a:bodyPr wrap="square">
            <a:spAutoFit/>
          </a:bodyPr>
          <a:lstStyle/>
          <a:p>
            <a:pPr algn="ctr"/>
            <a:r>
              <a:rPr lang="en-GB" dirty="0">
                <a:hlinkClick r:id="rId3"/>
              </a:rPr>
              <a:t>Example image </a:t>
            </a:r>
            <a:endParaRPr lang="en-GB"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g24cc4bbb0d3_0_209"/>
          <p:cNvSpPr txBox="1">
            <a:spLocks noGrp="1"/>
          </p:cNvSpPr>
          <p:nvPr>
            <p:ph type="title"/>
          </p:nvPr>
        </p:nvSpPr>
        <p:spPr>
          <a:xfrm>
            <a:off x="373475" y="978095"/>
            <a:ext cx="41085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US" dirty="0"/>
              <a:t>Steel</a:t>
            </a:r>
            <a:endParaRPr dirty="0"/>
          </a:p>
        </p:txBody>
      </p:sp>
      <p:sp>
        <p:nvSpPr>
          <p:cNvPr id="399" name="Google Shape;399;g24cc4bbb0d3_0_209"/>
          <p:cNvSpPr txBox="1">
            <a:spLocks noGrp="1"/>
          </p:cNvSpPr>
          <p:nvPr>
            <p:ph type="body" idx="1"/>
          </p:nvPr>
        </p:nvSpPr>
        <p:spPr>
          <a:xfrm>
            <a:off x="311700" y="1631883"/>
            <a:ext cx="2058521"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dirty="0"/>
              <a:t>Steel is used to create high rise and industrial buildings.</a:t>
            </a:r>
            <a:endParaRPr dirty="0"/>
          </a:p>
          <a:p>
            <a:pPr marL="0" lvl="0" indent="0" algn="l" rtl="0">
              <a:lnSpc>
                <a:spcPct val="115000"/>
              </a:lnSpc>
              <a:spcBef>
                <a:spcPts val="0"/>
              </a:spcBef>
              <a:spcAft>
                <a:spcPts val="0"/>
              </a:spcAft>
              <a:buSzPts val="1800"/>
              <a:buNone/>
            </a:pPr>
            <a:endParaRPr lang="en-US" dirty="0"/>
          </a:p>
          <a:p>
            <a:pPr marL="0" lvl="0" indent="0" algn="l" rtl="0">
              <a:lnSpc>
                <a:spcPct val="115000"/>
              </a:lnSpc>
              <a:spcBef>
                <a:spcPts val="0"/>
              </a:spcBef>
              <a:spcAft>
                <a:spcPts val="0"/>
              </a:spcAft>
              <a:buSzPts val="1800"/>
              <a:buNone/>
            </a:pPr>
            <a:r>
              <a:rPr lang="en-US" dirty="0"/>
              <a:t>It is very strong and can be recycled.</a:t>
            </a:r>
            <a:endParaRPr dirty="0"/>
          </a:p>
        </p:txBody>
      </p:sp>
      <p:pic>
        <p:nvPicPr>
          <p:cNvPr id="2" name="Picture 1">
            <a:extLst>
              <a:ext uri="{FF2B5EF4-FFF2-40B4-BE49-F238E27FC236}">
                <a16:creationId xmlns:a16="http://schemas.microsoft.com/office/drawing/2014/main" id="{DAF43048-2A79-C7F1-EFB7-CC638EB6729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78341" y="1070526"/>
            <a:ext cx="5376627" cy="3584418"/>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g24cc4bbb0d3_0_215"/>
          <p:cNvSpPr txBox="1">
            <a:spLocks noGrp="1"/>
          </p:cNvSpPr>
          <p:nvPr>
            <p:ph type="title"/>
          </p:nvPr>
        </p:nvSpPr>
        <p:spPr>
          <a:xfrm>
            <a:off x="311700" y="958492"/>
            <a:ext cx="48099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00"/>
              <a:buNone/>
            </a:pPr>
            <a:r>
              <a:rPr lang="en-US"/>
              <a:t>Standardised building materials</a:t>
            </a:r>
            <a:endParaRPr/>
          </a:p>
        </p:txBody>
      </p:sp>
      <p:sp>
        <p:nvSpPr>
          <p:cNvPr id="406" name="Google Shape;406;g24cc4bbb0d3_0_215"/>
          <p:cNvSpPr txBox="1">
            <a:spLocks noGrp="1"/>
          </p:cNvSpPr>
          <p:nvPr>
            <p:ph type="body" idx="1"/>
          </p:nvPr>
        </p:nvSpPr>
        <p:spPr>
          <a:xfrm>
            <a:off x="311700" y="1536633"/>
            <a:ext cx="8128212"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US" dirty="0"/>
              <a:t>Materials have </a:t>
            </a:r>
            <a:r>
              <a:rPr lang="en-US" dirty="0" err="1"/>
              <a:t>standardised</a:t>
            </a:r>
            <a:r>
              <a:rPr lang="en-US" dirty="0"/>
              <a:t> sizes across the UK.</a:t>
            </a:r>
          </a:p>
          <a:p>
            <a:pPr marL="0" lvl="0" indent="0" algn="l" rtl="0">
              <a:lnSpc>
                <a:spcPct val="115000"/>
              </a:lnSpc>
              <a:spcBef>
                <a:spcPts val="0"/>
              </a:spcBef>
              <a:spcAft>
                <a:spcPts val="0"/>
              </a:spcAft>
              <a:buSzPts val="1800"/>
              <a:buNone/>
            </a:pPr>
            <a:endParaRPr dirty="0"/>
          </a:p>
          <a:p>
            <a:pPr marL="0" lvl="0" indent="0" algn="l" rtl="0">
              <a:lnSpc>
                <a:spcPct val="115000"/>
              </a:lnSpc>
              <a:spcBef>
                <a:spcPts val="0"/>
              </a:spcBef>
              <a:spcAft>
                <a:spcPts val="0"/>
              </a:spcAft>
              <a:buSzPts val="1800"/>
              <a:buNone/>
            </a:pPr>
            <a:r>
              <a:rPr lang="en-US" dirty="0"/>
              <a:t>There are standard sizes of timber, plasterboard, pipes, cables, steel, slates, roof tiles etc.</a:t>
            </a:r>
          </a:p>
          <a:p>
            <a:pPr marL="0" lvl="0" indent="0" algn="l" rtl="0">
              <a:lnSpc>
                <a:spcPct val="115000"/>
              </a:lnSpc>
              <a:spcBef>
                <a:spcPts val="0"/>
              </a:spcBef>
              <a:spcAft>
                <a:spcPts val="0"/>
              </a:spcAft>
              <a:buSzPts val="1800"/>
              <a:buNone/>
            </a:pPr>
            <a:endParaRPr dirty="0"/>
          </a:p>
          <a:p>
            <a:pPr marL="0" lvl="0" indent="0">
              <a:buNone/>
            </a:pPr>
            <a:r>
              <a:rPr lang="en-US" dirty="0"/>
              <a:t>Some benefits of </a:t>
            </a:r>
            <a:r>
              <a:rPr lang="en-US" dirty="0" err="1"/>
              <a:t>standardised</a:t>
            </a:r>
            <a:r>
              <a:rPr lang="en-US" dirty="0"/>
              <a:t> building materials include:</a:t>
            </a:r>
          </a:p>
          <a:p>
            <a:pPr marL="215900" lvl="1" indent="-215900" eaLnBrk="0" fontAlgn="base" hangingPunct="0">
              <a:lnSpc>
                <a:spcPts val="2400"/>
              </a:lnSpc>
              <a:spcBef>
                <a:spcPts val="500"/>
              </a:spcBef>
              <a:spcAft>
                <a:spcPts val="500"/>
              </a:spcAft>
              <a:buSzTx/>
              <a:buFont typeface="Arial" pitchFamily="-105" charset="0"/>
              <a:buChar char="•"/>
              <a:defRPr/>
            </a:pPr>
            <a:r>
              <a:rPr lang="en-US" dirty="0"/>
              <a:t>workers are used to dealing with set size materials</a:t>
            </a:r>
          </a:p>
          <a:p>
            <a:pPr marL="215900" lvl="1" indent="-215900" eaLnBrk="0" fontAlgn="base" hangingPunct="0">
              <a:lnSpc>
                <a:spcPts val="2400"/>
              </a:lnSpc>
              <a:spcBef>
                <a:spcPts val="500"/>
              </a:spcBef>
              <a:spcAft>
                <a:spcPts val="500"/>
              </a:spcAft>
              <a:buSzTx/>
              <a:buFont typeface="Arial" pitchFamily="-105" charset="0"/>
              <a:buChar char="•"/>
              <a:defRPr/>
            </a:pPr>
            <a:r>
              <a:rPr lang="en-US" dirty="0"/>
              <a:t>planning and pricing of jobs is easier</a:t>
            </a:r>
          </a:p>
          <a:p>
            <a:pPr marL="215900" lvl="1" indent="-215900" eaLnBrk="0" fontAlgn="base" hangingPunct="0">
              <a:lnSpc>
                <a:spcPts val="2400"/>
              </a:lnSpc>
              <a:spcBef>
                <a:spcPts val="500"/>
              </a:spcBef>
              <a:spcAft>
                <a:spcPts val="500"/>
              </a:spcAft>
              <a:buSzTx/>
              <a:buFont typeface="Arial" pitchFamily="-105" charset="0"/>
              <a:buChar char="•"/>
              <a:defRPr/>
            </a:pPr>
            <a:r>
              <a:rPr lang="en-US" dirty="0"/>
              <a:t>different building components interface better with each other.</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14"/>
          <p:cNvSpPr txBox="1">
            <a:spLocks noGrp="1"/>
          </p:cNvSpPr>
          <p:nvPr>
            <p:ph type="body" idx="4294967295"/>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SzPts val="1400"/>
              <a:buNone/>
            </a:pPr>
            <a:endParaRPr sz="6000">
              <a:solidFill>
                <a:srgbClr val="E30613"/>
              </a:solidFill>
            </a:endParaRPr>
          </a:p>
          <a:p>
            <a:pPr marL="0" lvl="0" indent="0" algn="ctr" rtl="0">
              <a:lnSpc>
                <a:spcPct val="100000"/>
              </a:lnSpc>
              <a:spcBef>
                <a:spcPts val="2000"/>
              </a:spcBef>
              <a:spcAft>
                <a:spcPts val="0"/>
              </a:spcAft>
              <a:buSzPts val="1400"/>
              <a:buNone/>
            </a:pPr>
            <a:r>
              <a:rPr lang="en-US" sz="6000">
                <a:solidFill>
                  <a:srgbClr val="0077E3"/>
                </a:solidFill>
              </a:rPr>
              <a:t>Any questions?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g24be36382f9_0_104"/>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Early electrical cables</a:t>
            </a:r>
            <a:endParaRPr/>
          </a:p>
        </p:txBody>
      </p:sp>
      <p:sp>
        <p:nvSpPr>
          <p:cNvPr id="77" name="Google Shape;77;g24be36382f9_0_104"/>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8" indent="0" algn="l" rtl="0">
              <a:lnSpc>
                <a:spcPct val="120000"/>
              </a:lnSpc>
              <a:spcBef>
                <a:spcPts val="0"/>
              </a:spcBef>
              <a:spcAft>
                <a:spcPts val="0"/>
              </a:spcAft>
              <a:buClr>
                <a:schemeClr val="dk1"/>
              </a:buClr>
              <a:buSzPts val="1000"/>
              <a:buFont typeface="Arial"/>
              <a:buNone/>
            </a:pPr>
            <a:endParaRPr sz="2000" dirty="0"/>
          </a:p>
          <a:p>
            <a:pPr marL="0" lvl="8" indent="0" algn="l" rtl="0">
              <a:lnSpc>
                <a:spcPct val="120000"/>
              </a:lnSpc>
              <a:spcBef>
                <a:spcPts val="0"/>
              </a:spcBef>
              <a:spcAft>
                <a:spcPts val="0"/>
              </a:spcAft>
              <a:buClr>
                <a:schemeClr val="dk1"/>
              </a:buClr>
              <a:buSzPts val="1000"/>
              <a:buFont typeface="Arial"/>
              <a:buNone/>
            </a:pPr>
            <a:r>
              <a:rPr lang="en-US" sz="2000" dirty="0"/>
              <a:t>In 1882, Thomas Edison developed the first power distribution system in New York City using copper rods, wrapped in jute and placed in rigid pipes filled with a bituminous compound.</a:t>
            </a:r>
          </a:p>
          <a:p>
            <a:pPr marL="0" lvl="8" indent="0" algn="l" rtl="0">
              <a:lnSpc>
                <a:spcPct val="120000"/>
              </a:lnSpc>
              <a:spcBef>
                <a:spcPts val="0"/>
              </a:spcBef>
              <a:spcAft>
                <a:spcPts val="0"/>
              </a:spcAft>
              <a:buClr>
                <a:schemeClr val="dk1"/>
              </a:buClr>
              <a:buSzPts val="1000"/>
              <a:buFont typeface="Arial"/>
              <a:buNone/>
            </a:pPr>
            <a:endParaRPr sz="2000" dirty="0"/>
          </a:p>
          <a:p>
            <a:pPr marL="0" lvl="8" indent="0" algn="l" rtl="0">
              <a:lnSpc>
                <a:spcPct val="120000"/>
              </a:lnSpc>
              <a:spcBef>
                <a:spcPts val="0"/>
              </a:spcBef>
              <a:spcAft>
                <a:spcPts val="0"/>
              </a:spcAft>
              <a:buClr>
                <a:schemeClr val="dk1"/>
              </a:buClr>
              <a:buSzPts val="1000"/>
              <a:buFont typeface="Arial"/>
              <a:buNone/>
            </a:pPr>
            <a:r>
              <a:rPr lang="en-US" sz="2000" dirty="0">
                <a:hlinkClick r:id="rId3"/>
              </a:rPr>
              <a:t>Cable Community</a:t>
            </a:r>
            <a:r>
              <a:rPr lang="en-US" sz="2000" dirty="0"/>
              <a:t> </a:t>
            </a:r>
            <a:endParaRPr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g24be36382f9_3_1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Early electrical cables</a:t>
            </a:r>
            <a:endParaRPr/>
          </a:p>
        </p:txBody>
      </p:sp>
      <p:sp>
        <p:nvSpPr>
          <p:cNvPr id="84" name="Google Shape;84;g24be36382f9_3_11"/>
          <p:cNvSpPr txBox="1">
            <a:spLocks noGrp="1"/>
          </p:cNvSpPr>
          <p:nvPr>
            <p:ph type="body" idx="1"/>
          </p:nvPr>
        </p:nvSpPr>
        <p:spPr>
          <a:xfrm>
            <a:off x="457200" y="1873250"/>
            <a:ext cx="8229600" cy="38868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highlight>
                  <a:srgbClr val="FFFFFF"/>
                </a:highlight>
              </a:rPr>
              <a:t>The first electrical cables were uninsulated and it soon became apparent that, without some sort of insulating material, the ability to use multiple wires or to have large current wires would be problematic.</a:t>
            </a:r>
            <a:endParaRPr dirty="0">
              <a:highlight>
                <a:srgbClr val="FFFFFF"/>
              </a:highlight>
            </a:endParaRPr>
          </a:p>
          <a:p>
            <a:pPr marL="0" lvl="0" indent="0" algn="l" rtl="0">
              <a:lnSpc>
                <a:spcPct val="115000"/>
              </a:lnSpc>
              <a:spcBef>
                <a:spcPts val="1100"/>
              </a:spcBef>
              <a:spcAft>
                <a:spcPts val="0"/>
              </a:spcAft>
              <a:buClr>
                <a:schemeClr val="dk1"/>
              </a:buClr>
              <a:buSzPts val="1100"/>
              <a:buFont typeface="Arial"/>
              <a:buNone/>
            </a:pPr>
            <a:r>
              <a:rPr lang="en-US" dirty="0">
                <a:highlight>
                  <a:srgbClr val="FFFFFF"/>
                </a:highlight>
              </a:rPr>
              <a:t>Rope twine was one of the first insulating materials but it was time consuming to weave around the bare copper wires and was soon replaced by other, easier to manufacture materials.</a:t>
            </a:r>
            <a:endParaRPr dirty="0">
              <a:highlight>
                <a:srgbClr val="FFFFFF"/>
              </a:highlight>
            </a:endParaRPr>
          </a:p>
          <a:p>
            <a:pPr marL="0" lvl="8" indent="0" algn="l" rtl="0">
              <a:lnSpc>
                <a:spcPct val="120000"/>
              </a:lnSpc>
              <a:spcBef>
                <a:spcPts val="1100"/>
              </a:spcBef>
              <a:spcAft>
                <a:spcPts val="0"/>
              </a:spcAft>
              <a:buClr>
                <a:schemeClr val="dk1"/>
              </a:buClr>
              <a:buSzPts val="1000"/>
              <a:buFont typeface="Arial"/>
              <a:buNone/>
            </a:pPr>
            <a:endParaRPr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g24be36382f9_3_18"/>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Early electrical cables</a:t>
            </a:r>
            <a:endParaRPr/>
          </a:p>
        </p:txBody>
      </p:sp>
      <p:sp>
        <p:nvSpPr>
          <p:cNvPr id="91" name="Google Shape;91;g24be36382f9_3_18"/>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Clr>
                <a:schemeClr val="dk1"/>
              </a:buClr>
              <a:buSzPts val="1100"/>
              <a:buFont typeface="Arial"/>
              <a:buNone/>
            </a:pPr>
            <a:r>
              <a:rPr lang="en-US" dirty="0">
                <a:highlight>
                  <a:srgbClr val="FFFFFF"/>
                </a:highlight>
              </a:rPr>
              <a:t>Here is a timeline of mass-produced insulation materials:</a:t>
            </a:r>
          </a:p>
          <a:p>
            <a:pPr marL="0" lvl="0" indent="0" algn="l" rtl="0">
              <a:lnSpc>
                <a:spcPct val="115000"/>
              </a:lnSpc>
              <a:spcBef>
                <a:spcPts val="0"/>
              </a:spcBef>
              <a:spcAft>
                <a:spcPts val="0"/>
              </a:spcAft>
              <a:buClr>
                <a:schemeClr val="dk1"/>
              </a:buClr>
              <a:buSzPts val="1100"/>
              <a:buFont typeface="Arial"/>
              <a:buNone/>
            </a:pPr>
            <a:endParaRPr sz="2400" dirty="0">
              <a:highlight>
                <a:srgbClr val="FFFFFF"/>
              </a:highlight>
            </a:endParaRPr>
          </a:p>
          <a:p>
            <a:pPr marL="609600" indent="-285750" eaLnBrk="0" fontAlgn="base" hangingPunct="0">
              <a:lnSpc>
                <a:spcPts val="2000"/>
              </a:lnSpc>
              <a:spcBef>
                <a:spcPts val="0"/>
              </a:spcBef>
              <a:spcAft>
                <a:spcPts val="500"/>
              </a:spcAft>
              <a:buClr>
                <a:srgbClr val="0077E3"/>
              </a:buClr>
              <a:buSzTx/>
              <a:buFont typeface="Arial" panose="020B0604020202020204" pitchFamily="34" charset="0"/>
              <a:buChar char="•"/>
              <a:defRPr/>
            </a:pPr>
            <a:r>
              <a:rPr lang="en-US" dirty="0">
                <a:highlight>
                  <a:srgbClr val="FFFFFF"/>
                </a:highlight>
              </a:rPr>
              <a:t>1810 </a:t>
            </a:r>
            <a:r>
              <a:rPr lang="en-US" dirty="0" err="1">
                <a:highlight>
                  <a:srgbClr val="FFFFFF"/>
                </a:highlight>
              </a:rPr>
              <a:t>unvulcanised</a:t>
            </a:r>
            <a:r>
              <a:rPr lang="en-US" dirty="0">
                <a:highlight>
                  <a:srgbClr val="FFFFFF"/>
                </a:highlight>
              </a:rPr>
              <a:t> rubber</a:t>
            </a:r>
          </a:p>
          <a:p>
            <a:pPr marL="609600" indent="-285750" eaLnBrk="0" fontAlgn="base" hangingPunct="0">
              <a:lnSpc>
                <a:spcPts val="2000"/>
              </a:lnSpc>
              <a:spcBef>
                <a:spcPts val="0"/>
              </a:spcBef>
              <a:spcAft>
                <a:spcPts val="500"/>
              </a:spcAft>
              <a:buClr>
                <a:srgbClr val="0077E3"/>
              </a:buClr>
              <a:buSzTx/>
              <a:buFont typeface="Arial" panose="020B0604020202020204" pitchFamily="34" charset="0"/>
              <a:buChar char="•"/>
              <a:defRPr/>
            </a:pPr>
            <a:r>
              <a:rPr lang="en-US" dirty="0">
                <a:highlight>
                  <a:srgbClr val="FFFFFF"/>
                </a:highlight>
              </a:rPr>
              <a:t>1841 Gutta Percha (a form of natural latex)</a:t>
            </a:r>
          </a:p>
          <a:p>
            <a:pPr marL="609600" indent="-285750" eaLnBrk="0" fontAlgn="base" hangingPunct="0">
              <a:lnSpc>
                <a:spcPts val="2000"/>
              </a:lnSpc>
              <a:spcBef>
                <a:spcPts val="0"/>
              </a:spcBef>
              <a:spcAft>
                <a:spcPts val="500"/>
              </a:spcAft>
              <a:buClr>
                <a:srgbClr val="0077E3"/>
              </a:buClr>
              <a:buSzTx/>
              <a:buFont typeface="Arial" panose="020B0604020202020204" pitchFamily="34" charset="0"/>
              <a:buChar char="•"/>
              <a:defRPr/>
            </a:pPr>
            <a:r>
              <a:rPr lang="en-US" dirty="0">
                <a:highlight>
                  <a:srgbClr val="FFFFFF"/>
                </a:highlight>
              </a:rPr>
              <a:t>1844 </a:t>
            </a:r>
            <a:r>
              <a:rPr lang="en-US" dirty="0" err="1">
                <a:highlight>
                  <a:srgbClr val="FFFFFF"/>
                </a:highlight>
              </a:rPr>
              <a:t>vulcanised</a:t>
            </a:r>
            <a:r>
              <a:rPr lang="en-US" dirty="0">
                <a:highlight>
                  <a:srgbClr val="FFFFFF"/>
                </a:highlight>
              </a:rPr>
              <a:t> rubber – Goodyear patent</a:t>
            </a:r>
          </a:p>
          <a:p>
            <a:pPr marL="609600" indent="-285750" eaLnBrk="0" fontAlgn="base" hangingPunct="0">
              <a:lnSpc>
                <a:spcPts val="2000"/>
              </a:lnSpc>
              <a:spcBef>
                <a:spcPts val="0"/>
              </a:spcBef>
              <a:spcAft>
                <a:spcPts val="500"/>
              </a:spcAft>
              <a:buClr>
                <a:srgbClr val="0077E3"/>
              </a:buClr>
              <a:buSzTx/>
              <a:buFont typeface="Arial" panose="020B0604020202020204" pitchFamily="34" charset="0"/>
              <a:buChar char="•"/>
              <a:defRPr/>
            </a:pPr>
            <a:r>
              <a:rPr lang="en-US" dirty="0">
                <a:highlight>
                  <a:srgbClr val="FFFFFF"/>
                </a:highlight>
              </a:rPr>
              <a:t>1879 </a:t>
            </a:r>
            <a:r>
              <a:rPr lang="en-US" dirty="0" err="1">
                <a:highlight>
                  <a:srgbClr val="FFFFFF"/>
                </a:highlight>
              </a:rPr>
              <a:t>parafined</a:t>
            </a:r>
            <a:r>
              <a:rPr lang="en-US" dirty="0">
                <a:highlight>
                  <a:srgbClr val="FFFFFF"/>
                </a:highlight>
              </a:rPr>
              <a:t> jute and </a:t>
            </a:r>
            <a:r>
              <a:rPr lang="en-US" dirty="0" err="1">
                <a:highlight>
                  <a:srgbClr val="FFFFFF"/>
                </a:highlight>
              </a:rPr>
              <a:t>vulcanised</a:t>
            </a:r>
            <a:r>
              <a:rPr lang="en-US" dirty="0">
                <a:highlight>
                  <a:srgbClr val="FFFFFF"/>
                </a:highlight>
              </a:rPr>
              <a:t> bitumen</a:t>
            </a:r>
          </a:p>
          <a:p>
            <a:pPr marL="609600" indent="-285750" eaLnBrk="0" fontAlgn="base" hangingPunct="0">
              <a:lnSpc>
                <a:spcPts val="2000"/>
              </a:lnSpc>
              <a:spcBef>
                <a:spcPts val="0"/>
              </a:spcBef>
              <a:spcAft>
                <a:spcPts val="500"/>
              </a:spcAft>
              <a:buClr>
                <a:srgbClr val="0077E3"/>
              </a:buClr>
              <a:buSzTx/>
              <a:buFont typeface="Arial" panose="020B0604020202020204" pitchFamily="34" charset="0"/>
              <a:buChar char="•"/>
              <a:defRPr/>
            </a:pPr>
            <a:r>
              <a:rPr lang="en-US" dirty="0">
                <a:highlight>
                  <a:srgbClr val="FFFFFF"/>
                </a:highlight>
              </a:rPr>
              <a:t>1880 natural rubber</a:t>
            </a:r>
          </a:p>
          <a:p>
            <a:pPr marL="609600" indent="-285750" eaLnBrk="0" fontAlgn="base" hangingPunct="0">
              <a:lnSpc>
                <a:spcPts val="2000"/>
              </a:lnSpc>
              <a:spcBef>
                <a:spcPts val="0"/>
              </a:spcBef>
              <a:spcAft>
                <a:spcPts val="500"/>
              </a:spcAft>
              <a:buClr>
                <a:srgbClr val="0077E3"/>
              </a:buClr>
              <a:buSzTx/>
              <a:buFont typeface="Arial" panose="020B0604020202020204" pitchFamily="34" charset="0"/>
              <a:buChar char="•"/>
              <a:defRPr/>
            </a:pPr>
            <a:r>
              <a:rPr lang="es-ES" dirty="0">
                <a:highlight>
                  <a:srgbClr val="FFFFFF"/>
                </a:highlight>
              </a:rPr>
              <a:t>1884 </a:t>
            </a:r>
            <a:r>
              <a:rPr lang="es-ES" dirty="0" err="1">
                <a:highlight>
                  <a:srgbClr val="FFFFFF"/>
                </a:highlight>
              </a:rPr>
              <a:t>paper</a:t>
            </a:r>
            <a:r>
              <a:rPr lang="es-ES" dirty="0">
                <a:highlight>
                  <a:srgbClr val="FFFFFF"/>
                </a:highlight>
              </a:rPr>
              <a:t> cable (vegetable fibre)</a:t>
            </a:r>
          </a:p>
          <a:p>
            <a:pPr marL="609600" indent="-285750" eaLnBrk="0" fontAlgn="base" hangingPunct="0">
              <a:lnSpc>
                <a:spcPts val="2000"/>
              </a:lnSpc>
              <a:spcBef>
                <a:spcPts val="0"/>
              </a:spcBef>
              <a:spcAft>
                <a:spcPts val="500"/>
              </a:spcAft>
              <a:buClr>
                <a:srgbClr val="0077E3"/>
              </a:buClr>
              <a:buSzTx/>
              <a:buFont typeface="Arial" panose="020B0604020202020204" pitchFamily="34" charset="0"/>
              <a:buChar char="•"/>
              <a:defRPr/>
            </a:pPr>
            <a:r>
              <a:rPr lang="en-US" dirty="0">
                <a:highlight>
                  <a:srgbClr val="FFFFFF"/>
                </a:highlight>
              </a:rPr>
              <a:t>1885 oil impregnated paper</a:t>
            </a:r>
          </a:p>
          <a:p>
            <a:pPr marL="609600" indent="-285750" eaLnBrk="0" fontAlgn="base" hangingPunct="0">
              <a:lnSpc>
                <a:spcPts val="2000"/>
              </a:lnSpc>
              <a:spcBef>
                <a:spcPts val="0"/>
              </a:spcBef>
              <a:spcAft>
                <a:spcPts val="500"/>
              </a:spcAft>
              <a:buClr>
                <a:srgbClr val="0077E3"/>
              </a:buClr>
              <a:buSzTx/>
              <a:buFont typeface="Arial" panose="020B0604020202020204" pitchFamily="34" charset="0"/>
              <a:buChar char="•"/>
              <a:defRPr/>
            </a:pPr>
            <a:r>
              <a:rPr lang="en-US" dirty="0">
                <a:highlight>
                  <a:srgbClr val="FFFFFF"/>
                </a:highlight>
              </a:rPr>
              <a:t>1933 PVC first used in cable insulation</a:t>
            </a:r>
          </a:p>
          <a:p>
            <a:pPr marL="609600" indent="-285750" eaLnBrk="0" fontAlgn="base" hangingPunct="0">
              <a:lnSpc>
                <a:spcPts val="2000"/>
              </a:lnSpc>
              <a:spcBef>
                <a:spcPts val="0"/>
              </a:spcBef>
              <a:spcAft>
                <a:spcPts val="500"/>
              </a:spcAft>
              <a:buClr>
                <a:srgbClr val="0077E3"/>
              </a:buClr>
              <a:buSzTx/>
              <a:buFont typeface="Arial" panose="020B0604020202020204" pitchFamily="34" charset="0"/>
              <a:buChar char="•"/>
              <a:defRPr/>
            </a:pPr>
            <a:r>
              <a:rPr lang="en-US" dirty="0">
                <a:highlight>
                  <a:srgbClr val="FFFFFF"/>
                </a:highlight>
              </a:rPr>
              <a:t>1942 Polyethylene (PE) developed</a:t>
            </a:r>
          </a:p>
          <a:p>
            <a:pPr marL="609600" indent="-285750" eaLnBrk="0" fontAlgn="base" hangingPunct="0">
              <a:lnSpc>
                <a:spcPts val="2000"/>
              </a:lnSpc>
              <a:spcBef>
                <a:spcPts val="0"/>
              </a:spcBef>
              <a:spcAft>
                <a:spcPts val="500"/>
              </a:spcAft>
              <a:buClr>
                <a:srgbClr val="0077E3"/>
              </a:buClr>
              <a:buSzTx/>
              <a:buFont typeface="Arial" panose="020B0604020202020204" pitchFamily="34" charset="0"/>
              <a:buChar char="•"/>
              <a:defRPr/>
            </a:pPr>
            <a:r>
              <a:rPr lang="en-US" dirty="0">
                <a:highlight>
                  <a:srgbClr val="FFFFFF"/>
                </a:highlight>
              </a:rPr>
              <a:t>1970 Polytetrafluoroethylene (PTFE) cables</a:t>
            </a:r>
          </a:p>
          <a:p>
            <a:pPr marL="0" lvl="8" indent="0" algn="l" rtl="0">
              <a:lnSpc>
                <a:spcPct val="120000"/>
              </a:lnSpc>
              <a:spcBef>
                <a:spcPts val="0"/>
              </a:spcBef>
              <a:spcAft>
                <a:spcPts val="0"/>
              </a:spcAft>
              <a:buClr>
                <a:schemeClr val="dk1"/>
              </a:buClr>
              <a:buSzPts val="1000"/>
              <a:buFont typeface="Arial"/>
              <a:buNone/>
            </a:pPr>
            <a:endParaRPr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g24be36382f9_3_24"/>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Early electrical cables</a:t>
            </a:r>
            <a:endParaRPr/>
          </a:p>
        </p:txBody>
      </p:sp>
      <p:sp>
        <p:nvSpPr>
          <p:cNvPr id="98" name="Google Shape;98;g24be36382f9_3_24"/>
          <p:cNvSpPr txBox="1">
            <a:spLocks noGrp="1"/>
          </p:cNvSpPr>
          <p:nvPr>
            <p:ph type="body" idx="1"/>
          </p:nvPr>
        </p:nvSpPr>
        <p:spPr>
          <a:xfrm>
            <a:off x="457199" y="1512000"/>
            <a:ext cx="8229599" cy="4248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00"/>
              <a:buNone/>
            </a:pPr>
            <a:r>
              <a:rPr lang="en-US" dirty="0">
                <a:solidFill>
                  <a:srgbClr val="212529"/>
                </a:solidFill>
                <a:highlight>
                  <a:srgbClr val="FFFFFF"/>
                </a:highlight>
              </a:rPr>
              <a:t>In the 1880s, the first insulated cables were insulated with gutta percha, a natural latex material produced from the sap of trees of the same name. This insulation needed to be kept constantly wet or it would dry out and fail. </a:t>
            </a:r>
          </a:p>
          <a:p>
            <a:pPr marL="0" lvl="0" indent="0" algn="l" rtl="0">
              <a:lnSpc>
                <a:spcPct val="115000"/>
              </a:lnSpc>
              <a:spcBef>
                <a:spcPts val="0"/>
              </a:spcBef>
              <a:spcAft>
                <a:spcPts val="0"/>
              </a:spcAft>
              <a:buSzPts val="1400"/>
              <a:buNone/>
            </a:pPr>
            <a:endParaRPr lang="en-US" dirty="0">
              <a:solidFill>
                <a:srgbClr val="212529"/>
              </a:solidFill>
              <a:highlight>
                <a:srgbClr val="FFFFFF"/>
              </a:highlight>
            </a:endParaRPr>
          </a:p>
          <a:p>
            <a:pPr marL="0" lvl="0" indent="0" algn="l" rtl="0">
              <a:lnSpc>
                <a:spcPct val="115000"/>
              </a:lnSpc>
              <a:spcBef>
                <a:spcPts val="0"/>
              </a:spcBef>
              <a:spcAft>
                <a:spcPts val="0"/>
              </a:spcAft>
              <a:buSzPts val="1400"/>
              <a:buNone/>
            </a:pPr>
            <a:r>
              <a:rPr lang="en-US" dirty="0">
                <a:solidFill>
                  <a:srgbClr val="212529"/>
                </a:solidFill>
                <a:highlight>
                  <a:srgbClr val="FFFFFF"/>
                </a:highlight>
              </a:rPr>
              <a:t>This material was largely replaced by rubber and </a:t>
            </a:r>
            <a:r>
              <a:rPr lang="en-US" dirty="0" err="1">
                <a:solidFill>
                  <a:srgbClr val="212529"/>
                </a:solidFill>
                <a:highlight>
                  <a:srgbClr val="FFFFFF"/>
                </a:highlight>
              </a:rPr>
              <a:t>vulcanised</a:t>
            </a:r>
            <a:r>
              <a:rPr lang="en-US" dirty="0">
                <a:solidFill>
                  <a:srgbClr val="212529"/>
                </a:solidFill>
                <a:highlight>
                  <a:srgbClr val="FFFFFF"/>
                </a:highlight>
              </a:rPr>
              <a:t> bitumen. To protect the rubber insulation from mechanical damage, it was surrounded in a woven fabric.</a:t>
            </a:r>
            <a:endParaRPr dirty="0">
              <a:solidFill>
                <a:srgbClr val="212529"/>
              </a:solidFill>
              <a:highlight>
                <a:srgbClr val="FFFFFF"/>
              </a:highlight>
            </a:endParaRPr>
          </a:p>
          <a:p>
            <a:pPr marL="0" lvl="0" indent="0" algn="l" rtl="0">
              <a:lnSpc>
                <a:spcPct val="115000"/>
              </a:lnSpc>
              <a:spcBef>
                <a:spcPts val="0"/>
              </a:spcBef>
              <a:spcAft>
                <a:spcPts val="0"/>
              </a:spcAft>
              <a:buSzPts val="1400"/>
              <a:buNone/>
            </a:pPr>
            <a:endParaRPr dirty="0">
              <a:solidFill>
                <a:srgbClr val="212529"/>
              </a:solidFill>
              <a:highlight>
                <a:srgbClr val="FFFFFF"/>
              </a:highlight>
            </a:endParaRPr>
          </a:p>
          <a:p>
            <a:pPr marL="0" lvl="0" indent="0" algn="l" rtl="0">
              <a:lnSpc>
                <a:spcPct val="115000"/>
              </a:lnSpc>
              <a:spcBef>
                <a:spcPts val="0"/>
              </a:spcBef>
              <a:spcAft>
                <a:spcPts val="0"/>
              </a:spcAft>
              <a:buSzPts val="1400"/>
              <a:buNone/>
            </a:pPr>
            <a:r>
              <a:rPr lang="en-US" dirty="0">
                <a:solidFill>
                  <a:srgbClr val="212529"/>
                </a:solidFill>
                <a:highlight>
                  <a:srgbClr val="FFFFFF"/>
                </a:highlight>
              </a:rPr>
              <a:t>It would crumble and perish over a period of time. </a:t>
            </a:r>
            <a:endParaRPr dirty="0">
              <a:solidFill>
                <a:srgbClr val="212529"/>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endParaRPr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g24be36382f9_3_3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a:t>Early electrical systems</a:t>
            </a:r>
            <a:endParaRPr/>
          </a:p>
        </p:txBody>
      </p:sp>
      <p:sp>
        <p:nvSpPr>
          <p:cNvPr id="106" name="Google Shape;106;g24be36382f9_3_32"/>
          <p:cNvSpPr txBox="1">
            <a:spLocks noGrp="1"/>
          </p:cNvSpPr>
          <p:nvPr>
            <p:ph type="body" idx="1"/>
          </p:nvPr>
        </p:nvSpPr>
        <p:spPr>
          <a:xfrm>
            <a:off x="457125" y="1524824"/>
            <a:ext cx="5724219" cy="42480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SzPts val="1400"/>
              <a:buNone/>
            </a:pPr>
            <a:r>
              <a:rPr lang="en-US" sz="1900" dirty="0">
                <a:solidFill>
                  <a:srgbClr val="212529"/>
                </a:solidFill>
                <a:highlight>
                  <a:srgbClr val="FFFFFF"/>
                </a:highlight>
              </a:rPr>
              <a:t>The electrical supply industry was quite disjointed. There wasn’t a national grid, so each area had their own supply arrangements. It wasn’t until the Electricity (Supply) Act 1919 when things started to change.</a:t>
            </a:r>
            <a:endParaRPr sz="1900" dirty="0">
              <a:solidFill>
                <a:srgbClr val="212529"/>
              </a:solidFill>
              <a:highlight>
                <a:srgbClr val="FFFFFF"/>
              </a:highlight>
            </a:endParaRPr>
          </a:p>
          <a:p>
            <a:pPr marL="0" lvl="0" indent="0" algn="l" rtl="0">
              <a:lnSpc>
                <a:spcPct val="115000"/>
              </a:lnSpc>
              <a:spcBef>
                <a:spcPts val="0"/>
              </a:spcBef>
              <a:spcAft>
                <a:spcPts val="0"/>
              </a:spcAft>
              <a:buSzPts val="1400"/>
              <a:buNone/>
            </a:pPr>
            <a:endParaRPr sz="1900" dirty="0">
              <a:solidFill>
                <a:srgbClr val="212529"/>
              </a:solidFill>
              <a:highlight>
                <a:srgbClr val="FFFFFF"/>
              </a:highlight>
            </a:endParaRPr>
          </a:p>
          <a:p>
            <a:pPr marL="0" lvl="0" indent="0" algn="l" rtl="0">
              <a:lnSpc>
                <a:spcPct val="115000"/>
              </a:lnSpc>
              <a:spcBef>
                <a:spcPts val="0"/>
              </a:spcBef>
              <a:spcAft>
                <a:spcPts val="0"/>
              </a:spcAft>
              <a:buSzPts val="1400"/>
              <a:buNone/>
            </a:pPr>
            <a:r>
              <a:rPr lang="en-US" sz="1900" dirty="0">
                <a:solidFill>
                  <a:srgbClr val="212529"/>
                </a:solidFill>
                <a:highlight>
                  <a:srgbClr val="FFFFFF"/>
                </a:highlight>
              </a:rPr>
              <a:t>Up to this point, the only electrical circuit in the home was for lighting. There were no electrical appliances, so there was no need for socket circuits.</a:t>
            </a:r>
            <a:endParaRPr sz="1900" dirty="0">
              <a:solidFill>
                <a:srgbClr val="212529"/>
              </a:solidFill>
              <a:highlight>
                <a:srgbClr val="FFFFFF"/>
              </a:highlight>
            </a:endParaRPr>
          </a:p>
          <a:p>
            <a:pPr marL="0" lvl="0" indent="0" algn="l" rtl="0">
              <a:lnSpc>
                <a:spcPct val="115000"/>
              </a:lnSpc>
              <a:spcBef>
                <a:spcPts val="0"/>
              </a:spcBef>
              <a:spcAft>
                <a:spcPts val="0"/>
              </a:spcAft>
              <a:buSzPts val="1400"/>
              <a:buNone/>
            </a:pPr>
            <a:endParaRPr sz="1900" dirty="0">
              <a:solidFill>
                <a:srgbClr val="212529"/>
              </a:solidFill>
              <a:highlight>
                <a:srgbClr val="FFFFFF"/>
              </a:highlight>
            </a:endParaRPr>
          </a:p>
          <a:p>
            <a:pPr marL="0" lvl="0" indent="0" algn="l" rtl="0">
              <a:lnSpc>
                <a:spcPct val="115000"/>
              </a:lnSpc>
              <a:spcBef>
                <a:spcPts val="0"/>
              </a:spcBef>
              <a:spcAft>
                <a:spcPts val="0"/>
              </a:spcAft>
              <a:buSzPts val="1400"/>
              <a:buNone/>
            </a:pPr>
            <a:r>
              <a:rPr lang="en-US" sz="1900" dirty="0">
                <a:solidFill>
                  <a:srgbClr val="212529"/>
                </a:solidFill>
                <a:highlight>
                  <a:srgbClr val="FFFFFF"/>
                </a:highlight>
              </a:rPr>
              <a:t>It wouldn’t be till the 1930s when electric cookers started to replace gas cookers in the home.</a:t>
            </a:r>
            <a:endParaRPr sz="1900" dirty="0">
              <a:solidFill>
                <a:srgbClr val="212529"/>
              </a:solidFill>
              <a:highlight>
                <a:srgbClr val="FFFFFF"/>
              </a:highlight>
            </a:endParaRPr>
          </a:p>
          <a:p>
            <a:pPr marL="0" lvl="0" indent="0" algn="l" rtl="0">
              <a:lnSpc>
                <a:spcPct val="115000"/>
              </a:lnSpc>
              <a:spcBef>
                <a:spcPts val="0"/>
              </a:spcBef>
              <a:spcAft>
                <a:spcPts val="0"/>
              </a:spcAft>
              <a:buSzPts val="1400"/>
              <a:buNone/>
            </a:pPr>
            <a:endParaRPr dirty="0">
              <a:solidFill>
                <a:srgbClr val="212529"/>
              </a:solidFill>
              <a:highlight>
                <a:srgbClr val="FFFFFF"/>
              </a:highlight>
            </a:endParaRPr>
          </a:p>
          <a:p>
            <a:pPr marL="0" lvl="8" indent="0" algn="l" rtl="0">
              <a:lnSpc>
                <a:spcPct val="120000"/>
              </a:lnSpc>
              <a:spcBef>
                <a:spcPts val="0"/>
              </a:spcBef>
              <a:spcAft>
                <a:spcPts val="0"/>
              </a:spcAft>
              <a:buClr>
                <a:schemeClr val="dk1"/>
              </a:buClr>
              <a:buSzPts val="1000"/>
              <a:buFont typeface="Arial"/>
              <a:buNone/>
            </a:pPr>
            <a:endParaRPr sz="2000" dirty="0"/>
          </a:p>
        </p:txBody>
      </p:sp>
      <p:sp>
        <p:nvSpPr>
          <p:cNvPr id="108" name="Google Shape;108;g24be36382f9_3_32"/>
          <p:cNvSpPr txBox="1"/>
          <p:nvPr/>
        </p:nvSpPr>
        <p:spPr>
          <a:xfrm>
            <a:off x="6616772" y="2690351"/>
            <a:ext cx="1982942" cy="1477297"/>
          </a:xfrm>
          <a:prstGeom prst="rect">
            <a:avLst/>
          </a:prstGeom>
          <a:noFill/>
          <a:ln>
            <a:solidFill>
              <a:schemeClr val="bg2"/>
            </a:solidFill>
          </a:ln>
        </p:spPr>
        <p:txBody>
          <a:bodyPr spcFirstLastPara="1" wrap="square" lIns="91425" tIns="91425" rIns="91425" bIns="91425" anchor="t" anchorCtr="0">
            <a:spAutoFit/>
          </a:bodyPr>
          <a:lstStyle/>
          <a:p>
            <a:pPr algn="ctr"/>
            <a:r>
              <a:rPr lang="en-US" sz="1400" i="0" strike="noStrike" cap="none" dirty="0">
                <a:solidFill>
                  <a:schemeClr val="tx1"/>
                </a:solidFill>
                <a:latin typeface="+mn-lt"/>
                <a:ea typeface="Arial"/>
                <a:cs typeface="Arial"/>
                <a:sym typeface="Arial"/>
              </a:rPr>
              <a:t>Learn about an </a:t>
            </a:r>
            <a:r>
              <a:rPr lang="en-US" i="0" dirty="0">
                <a:solidFill>
                  <a:schemeClr val="tx1"/>
                </a:solidFill>
                <a:effectLst/>
                <a:latin typeface="+mn-lt"/>
              </a:rPr>
              <a:t>electric cooker made in the 1930s by clicking this link:</a:t>
            </a:r>
            <a:br>
              <a:rPr lang="en-US" b="1" i="0" dirty="0">
                <a:solidFill>
                  <a:srgbClr val="000000"/>
                </a:solidFill>
                <a:effectLst/>
                <a:latin typeface="arial" panose="020B0604020202020204" pitchFamily="34" charset="0"/>
              </a:rPr>
            </a:br>
            <a:r>
              <a:rPr lang="en-US" sz="1400" b="0" i="0" strike="noStrike" cap="none" dirty="0">
                <a:solidFill>
                  <a:schemeClr val="hlink"/>
                </a:solidFill>
                <a:latin typeface="Arial"/>
                <a:ea typeface="Arial"/>
                <a:cs typeface="Arial"/>
                <a:sym typeface="Arial"/>
              </a:rPr>
              <a:t> </a:t>
            </a:r>
            <a:r>
              <a:rPr lang="en-US" sz="1400" b="0" i="0" u="sng" strike="noStrike" cap="none" dirty="0">
                <a:solidFill>
                  <a:schemeClr val="hlink"/>
                </a:solidFill>
                <a:latin typeface="Arial"/>
                <a:ea typeface="Arial"/>
                <a:cs typeface="Arial"/>
                <a:sym typeface="Arial"/>
                <a:hlinkClick r:id="rId3"/>
              </a:rPr>
              <a:t>BBC History of the world</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2362</Words>
  <Application>Microsoft Office PowerPoint</Application>
  <PresentationFormat>On-screen Show (4:3)</PresentationFormat>
  <Paragraphs>262</Paragraphs>
  <Slides>44</Slides>
  <Notes>44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44</vt:i4>
      </vt:variant>
    </vt:vector>
  </HeadingPairs>
  <TitlesOfParts>
    <vt:vector size="49" baseType="lpstr">
      <vt:lpstr>Arial</vt:lpstr>
      <vt:lpstr>Arial</vt:lpstr>
      <vt:lpstr>Times New Roman</vt:lpstr>
      <vt:lpstr>Roboto</vt:lpstr>
      <vt:lpstr>Default Design</vt:lpstr>
      <vt:lpstr>PowerPoint Presentation</vt:lpstr>
      <vt:lpstr>AIM: Know the changes in construction methods over time </vt:lpstr>
      <vt:lpstr>Traditional versus modern – pre- and post-1919</vt:lpstr>
      <vt:lpstr>Materials pre-1919</vt:lpstr>
      <vt:lpstr>Early electrical cables</vt:lpstr>
      <vt:lpstr>Early electrical cables</vt:lpstr>
      <vt:lpstr>Early electrical cables</vt:lpstr>
      <vt:lpstr>Early electrical cables</vt:lpstr>
      <vt:lpstr>Early electrical systems</vt:lpstr>
      <vt:lpstr>Early electrical systems – slip conduit</vt:lpstr>
      <vt:lpstr>Early electrical systems – vulcanised rubber</vt:lpstr>
      <vt:lpstr>Early electrical systems – Bakelite</vt:lpstr>
      <vt:lpstr>Early electrical systems – Bakelite</vt:lpstr>
      <vt:lpstr>Modern plastics</vt:lpstr>
      <vt:lpstr>Early electrical systems</vt:lpstr>
      <vt:lpstr>Early electrical cable – PVC insulated PVC sheath circa 1970</vt:lpstr>
      <vt:lpstr>Early electrical systems – 1970s</vt:lpstr>
      <vt:lpstr>BS 7671</vt:lpstr>
      <vt:lpstr>Modern consumer unit</vt:lpstr>
      <vt:lpstr>Modern consumer unit</vt:lpstr>
      <vt:lpstr>Evolution of colour coding</vt:lpstr>
      <vt:lpstr>Modern wiring systems</vt:lpstr>
      <vt:lpstr>Modern wiring systems</vt:lpstr>
      <vt:lpstr>Post-1919 building materials</vt:lpstr>
      <vt:lpstr>New roofing materials</vt:lpstr>
      <vt:lpstr>New roofing materials</vt:lpstr>
      <vt:lpstr>Metal roofing materials</vt:lpstr>
      <vt:lpstr>Fibre cement roof tiles</vt:lpstr>
      <vt:lpstr>Tesla solar roof tiles</vt:lpstr>
      <vt:lpstr>Cement-based mortars and plasters</vt:lpstr>
      <vt:lpstr>Cement videos</vt:lpstr>
      <vt:lpstr>Cement-based mortars and plasters</vt:lpstr>
      <vt:lpstr>Concrete</vt:lpstr>
      <vt:lpstr>Imported softwoods</vt:lpstr>
      <vt:lpstr>Screeded floors</vt:lpstr>
      <vt:lpstr>Pre-fabricated floors</vt:lpstr>
      <vt:lpstr>Concrete blocks</vt:lpstr>
      <vt:lpstr>Gypsum based plaster</vt:lpstr>
      <vt:lpstr>Damp proof membrane (DPM) or damp proof course (DPC)</vt:lpstr>
      <vt:lpstr>Plastic windows and fascias</vt:lpstr>
      <vt:lpstr>Composite materials</vt:lpstr>
      <vt:lpstr>Steel</vt:lpstr>
      <vt:lpstr>Standardised building materials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janicec</dc:creator>
  <cp:lastModifiedBy>Sarah Hennah</cp:lastModifiedBy>
  <cp:revision>11</cp:revision>
  <dcterms:created xsi:type="dcterms:W3CDTF">2013-05-28T00:38:54Z</dcterms:created>
  <dcterms:modified xsi:type="dcterms:W3CDTF">2023-09-13T09:50:02Z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