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3" r:id="rId6"/>
    <p:sldId id="334" r:id="rId7"/>
    <p:sldId id="337" r:id="rId8"/>
    <p:sldId id="335" r:id="rId9"/>
    <p:sldId id="345" r:id="rId10"/>
    <p:sldId id="336" r:id="rId11"/>
    <p:sldId id="349" r:id="rId12"/>
    <p:sldId id="347" r:id="rId13"/>
    <p:sldId id="339" r:id="rId14"/>
    <p:sldId id="338" r:id="rId15"/>
    <p:sldId id="348" r:id="rId16"/>
    <p:sldId id="340" r:id="rId17"/>
    <p:sldId id="346" r:id="rId18"/>
    <p:sldId id="343" r:id="rId19"/>
    <p:sldId id="342" r:id="rId20"/>
    <p:sldId id="344"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F1D158-7EC8-B192-87EF-D6A73EAEA5DB}" name="Laura Glover" initials="LG" userId="0654c38050dc99c9"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autoAdjust="0"/>
    <p:restoredTop sz="92978" autoAdjust="0"/>
  </p:normalViewPr>
  <p:slideViewPr>
    <p:cSldViewPr showGuides="1">
      <p:cViewPr varScale="1">
        <p:scale>
          <a:sx n="59" d="100"/>
          <a:sy n="59" d="100"/>
        </p:scale>
        <p:origin x="1420" y="4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883379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Energy-efficient design</a:t>
            </a:r>
            <a:r>
              <a:rPr lang="en-GB" sz="1200" b="0" i="0" kern="1200" dirty="0">
                <a:solidFill>
                  <a:schemeClr val="tx1"/>
                </a:solidFill>
                <a:effectLst/>
                <a:latin typeface="Arial" charset="0"/>
                <a:ea typeface="ＭＳ Ｐゴシック" charset="-128"/>
                <a:cs typeface="ＭＳ Ｐゴシック" charset="-128"/>
              </a:rPr>
              <a:t>: Implement energy-efficient design principles from the outset, including proper insulation, efficient heating, ventilation, and air conditioning (HVAC) systems, energy-efficient lighting, and advanced building automation systems to optimize energy consumption.</a:t>
            </a:r>
          </a:p>
          <a:p>
            <a:r>
              <a:rPr lang="en-GB" sz="1200" b="1" i="0" kern="1200" dirty="0">
                <a:solidFill>
                  <a:schemeClr val="tx1"/>
                </a:solidFill>
                <a:effectLst/>
                <a:latin typeface="Arial" charset="0"/>
                <a:ea typeface="ＭＳ Ｐゴシック" charset="-128"/>
                <a:cs typeface="ＭＳ Ｐゴシック" charset="-128"/>
              </a:rPr>
              <a:t>Renewable energy sources</a:t>
            </a:r>
            <a:r>
              <a:rPr lang="en-GB" sz="1200" b="0" i="0" kern="1200" dirty="0">
                <a:solidFill>
                  <a:schemeClr val="tx1"/>
                </a:solidFill>
                <a:effectLst/>
                <a:latin typeface="Arial" charset="0"/>
                <a:ea typeface="ＭＳ Ｐゴシック" charset="-128"/>
                <a:cs typeface="ＭＳ Ｐゴシック" charset="-128"/>
              </a:rPr>
              <a:t>: Incorporate renewable energy technologies, such as solar panels, wind turbines, or geothermal systems, to generate clean energy on-site and reduce reliance on fossil fuels.</a:t>
            </a:r>
          </a:p>
          <a:p>
            <a:r>
              <a:rPr lang="en-GB" sz="1200" b="1" i="0" kern="1200" dirty="0">
                <a:solidFill>
                  <a:schemeClr val="tx1"/>
                </a:solidFill>
                <a:effectLst/>
                <a:latin typeface="Arial" charset="0"/>
                <a:ea typeface="ＭＳ Ｐゴシック" charset="-128"/>
                <a:cs typeface="ＭＳ Ｐゴシック" charset="-128"/>
              </a:rPr>
              <a:t>Efficient building envelope:</a:t>
            </a:r>
            <a:r>
              <a:rPr lang="en-GB" sz="1200" b="0" i="0" kern="1200" dirty="0">
                <a:solidFill>
                  <a:schemeClr val="tx1"/>
                </a:solidFill>
                <a:effectLst/>
                <a:latin typeface="Arial" charset="0"/>
                <a:ea typeface="ＭＳ Ｐゴシック" charset="-128"/>
                <a:cs typeface="ＭＳ Ｐゴシック" charset="-128"/>
              </a:rPr>
              <a:t> Ensure a well-insulated building envelope with high-performance windows, doors, and roofing materials to minimize heat loss or gain and improve overall energy efficiency.</a:t>
            </a:r>
          </a:p>
          <a:p>
            <a:r>
              <a:rPr lang="en-GB" sz="1200" b="1" i="0" kern="1200" dirty="0">
                <a:solidFill>
                  <a:schemeClr val="tx1"/>
                </a:solidFill>
                <a:effectLst/>
                <a:latin typeface="Arial" charset="0"/>
                <a:ea typeface="ＭＳ Ｐゴシック" charset="-128"/>
                <a:cs typeface="ＭＳ Ｐゴシック" charset="-128"/>
              </a:rPr>
              <a:t>Energy-efficient appliances and equipment: </a:t>
            </a:r>
            <a:r>
              <a:rPr lang="en-GB" sz="1200" b="0" i="0" kern="1200" dirty="0">
                <a:solidFill>
                  <a:schemeClr val="tx1"/>
                </a:solidFill>
                <a:effectLst/>
                <a:latin typeface="Arial" charset="0"/>
                <a:ea typeface="ＭＳ Ｐゴシック" charset="-128"/>
                <a:cs typeface="ＭＳ Ｐゴシック" charset="-128"/>
              </a:rPr>
              <a:t>Install energy-efficient appliances, such as energy-star rated appliances, as well as energy-efficient office equipment and systems, to reduce energy consumption.</a:t>
            </a:r>
          </a:p>
          <a:p>
            <a:r>
              <a:rPr lang="en-GB" sz="1200" b="1" i="0" kern="1200" dirty="0">
                <a:solidFill>
                  <a:schemeClr val="tx1"/>
                </a:solidFill>
                <a:effectLst/>
                <a:latin typeface="Arial" charset="0"/>
                <a:ea typeface="ＭＳ Ｐゴシック" charset="-128"/>
                <a:cs typeface="ＭＳ Ｐゴシック" charset="-128"/>
              </a:rPr>
              <a:t>Sustainable materials</a:t>
            </a:r>
            <a:r>
              <a:rPr lang="en-GB" sz="1200" b="0" i="0" kern="1200" dirty="0">
                <a:solidFill>
                  <a:schemeClr val="tx1"/>
                </a:solidFill>
                <a:effectLst/>
                <a:latin typeface="Arial" charset="0"/>
                <a:ea typeface="ＭＳ Ｐゴシック" charset="-128"/>
                <a:cs typeface="ＭＳ Ｐゴシック" charset="-128"/>
              </a:rPr>
              <a:t>: Choose environmentally friendly and sustainable building materials with a low carbon footprint. This includes using recycled or locally sourced materials, responsibly harvested wood, and low-emission products.</a:t>
            </a:r>
          </a:p>
          <a:p>
            <a:r>
              <a:rPr lang="en-GB" sz="1200" b="1" i="0" kern="1200" dirty="0">
                <a:solidFill>
                  <a:schemeClr val="tx1"/>
                </a:solidFill>
                <a:effectLst/>
                <a:latin typeface="Arial" charset="0"/>
                <a:ea typeface="ＭＳ Ｐゴシック" charset="-128"/>
                <a:cs typeface="ＭＳ Ｐゴシック" charset="-128"/>
              </a:rPr>
              <a:t>Water conservation</a:t>
            </a:r>
            <a:r>
              <a:rPr lang="en-GB" sz="1200" b="0" i="0" kern="1200" dirty="0">
                <a:solidFill>
                  <a:schemeClr val="tx1"/>
                </a:solidFill>
                <a:effectLst/>
                <a:latin typeface="Arial" charset="0"/>
                <a:ea typeface="ＭＳ Ｐゴシック" charset="-128"/>
                <a:cs typeface="ＭＳ Ｐゴシック" charset="-128"/>
              </a:rPr>
              <a:t>: Incorporate water-saving fixtures, such as low-flow faucets and toilets, and implement water recycling or rainwater harvesting systems to reduce water consumption.</a:t>
            </a:r>
          </a:p>
          <a:p>
            <a:r>
              <a:rPr lang="en-GB" sz="1200" b="1" i="0" kern="1200" dirty="0">
                <a:solidFill>
                  <a:schemeClr val="tx1"/>
                </a:solidFill>
                <a:effectLst/>
                <a:latin typeface="Arial" charset="0"/>
                <a:ea typeface="ＭＳ Ｐゴシック" charset="-128"/>
                <a:cs typeface="ＭＳ Ｐゴシック" charset="-128"/>
              </a:rPr>
              <a:t>Green roofs and walls: </a:t>
            </a:r>
            <a:r>
              <a:rPr lang="en-GB" sz="1200" b="0" i="0" kern="1200" dirty="0">
                <a:solidFill>
                  <a:schemeClr val="tx1"/>
                </a:solidFill>
                <a:effectLst/>
                <a:latin typeface="Arial" charset="0"/>
                <a:ea typeface="ＭＳ Ｐゴシック" charset="-128"/>
                <a:cs typeface="ＭＳ Ｐゴシック" charset="-128"/>
              </a:rPr>
              <a:t>Integrate green roofs or living walls into the building design, which provide insulation, absorb carbon dioxide, and contribute to biodiversity and air quality improvement.</a:t>
            </a:r>
          </a:p>
          <a:p>
            <a:r>
              <a:rPr lang="en-GB" sz="1200" b="1" i="0" kern="1200" dirty="0">
                <a:solidFill>
                  <a:schemeClr val="tx1"/>
                </a:solidFill>
                <a:effectLst/>
                <a:latin typeface="Arial" charset="0"/>
                <a:ea typeface="ＭＳ Ｐゴシック" charset="-128"/>
                <a:cs typeface="ＭＳ Ｐゴシック" charset="-128"/>
              </a:rPr>
              <a:t>Waste reduction and recycling: </a:t>
            </a:r>
            <a:r>
              <a:rPr lang="en-GB" sz="1200" b="0" i="0" kern="1200" dirty="0">
                <a:solidFill>
                  <a:schemeClr val="tx1"/>
                </a:solidFill>
                <a:effectLst/>
                <a:latin typeface="Arial" charset="0"/>
                <a:ea typeface="ＭＳ Ｐゴシック" charset="-128"/>
                <a:cs typeface="ＭＳ Ｐゴシック" charset="-128"/>
              </a:rPr>
              <a:t>Implement effective waste management strategies to reduce construction and operational waste. Promote recycling and reuse of materials, and consider implementing on-site composting facilities.</a:t>
            </a:r>
          </a:p>
          <a:p>
            <a:r>
              <a:rPr lang="en-GB" sz="1200" b="1" i="0" kern="1200" dirty="0">
                <a:solidFill>
                  <a:schemeClr val="tx1"/>
                </a:solidFill>
                <a:effectLst/>
                <a:latin typeface="Arial" charset="0"/>
                <a:ea typeface="ＭＳ Ｐゴシック" charset="-128"/>
                <a:cs typeface="ＭＳ Ｐゴシック" charset="-128"/>
              </a:rPr>
              <a:t>Sustainable transportation: </a:t>
            </a:r>
            <a:r>
              <a:rPr lang="en-GB" sz="1200" b="0" i="0" kern="1200" dirty="0">
                <a:solidFill>
                  <a:schemeClr val="tx1"/>
                </a:solidFill>
                <a:effectLst/>
                <a:latin typeface="Arial" charset="0"/>
                <a:ea typeface="ＭＳ Ｐゴシック" charset="-128"/>
                <a:cs typeface="ＭＳ Ｐゴシック" charset="-128"/>
              </a:rPr>
              <a:t>Encourage sustainable transportation options by providing bicycle parking, electric vehicle charging stations, or promoting public transportation access. This helps reduce carbon emissions associated with commuting and transportation.</a:t>
            </a:r>
          </a:p>
          <a:p>
            <a:r>
              <a:rPr lang="en-GB" sz="1200" b="1" i="0" kern="1200" dirty="0">
                <a:solidFill>
                  <a:schemeClr val="tx1"/>
                </a:solidFill>
                <a:effectLst/>
                <a:latin typeface="Arial" charset="0"/>
                <a:ea typeface="ＭＳ Ｐゴシック" charset="-128"/>
                <a:cs typeface="ＭＳ Ｐゴシック" charset="-128"/>
              </a:rPr>
              <a:t>Carbon offset initiatives</a:t>
            </a:r>
            <a:r>
              <a:rPr lang="en-GB" sz="1200" b="0" i="0" kern="1200" dirty="0">
                <a:solidFill>
                  <a:schemeClr val="tx1"/>
                </a:solidFill>
                <a:effectLst/>
                <a:latin typeface="Arial" charset="0"/>
                <a:ea typeface="ＭＳ Ｐゴシック" charset="-128"/>
                <a:cs typeface="ＭＳ Ｐゴシック" charset="-128"/>
              </a:rPr>
              <a:t>: Consider participating in carbon offset programs by investing in renewable energy projects or purchasing verified carbon credits to compensate for any remaining carbon emissions.</a:t>
            </a:r>
          </a:p>
          <a:p>
            <a:r>
              <a:rPr lang="en-GB" sz="1200" b="1" i="0" kern="1200" dirty="0">
                <a:solidFill>
                  <a:schemeClr val="tx1"/>
                </a:solidFill>
                <a:effectLst/>
                <a:latin typeface="Arial" charset="0"/>
                <a:ea typeface="ＭＳ Ｐゴシック" charset="-128"/>
                <a:cs typeface="ＭＳ Ｐゴシック" charset="-128"/>
              </a:rPr>
              <a:t>Green certifications</a:t>
            </a:r>
            <a:r>
              <a:rPr lang="en-GB" sz="1200" b="0" i="0" kern="1200" dirty="0">
                <a:solidFill>
                  <a:schemeClr val="tx1"/>
                </a:solidFill>
                <a:effectLst/>
                <a:latin typeface="Arial" charset="0"/>
                <a:ea typeface="ＭＳ Ｐゴシック" charset="-128"/>
                <a:cs typeface="ＭＳ Ｐゴシック" charset="-128"/>
              </a:rPr>
              <a:t>: Seek green building certifications, such as LEED (Leadership in Energy and Environmental Design) or BREEAM (Building Research Establishment Environmental Assessment Method), which provide frameworks and guidelines for sustainable building practices.</a:t>
            </a:r>
          </a:p>
          <a:p>
            <a:r>
              <a:rPr lang="en-GB" sz="1200" b="1" i="0" kern="1200" dirty="0">
                <a:solidFill>
                  <a:schemeClr val="tx1"/>
                </a:solidFill>
                <a:effectLst/>
                <a:latin typeface="Arial" charset="0"/>
                <a:ea typeface="ＭＳ Ｐゴシック" charset="-128"/>
                <a:cs typeface="ＭＳ Ｐゴシック" charset="-128"/>
              </a:rPr>
              <a:t>Life-cycle assessment:</a:t>
            </a:r>
            <a:r>
              <a:rPr lang="en-GB" sz="1200" b="0" i="0" kern="1200" dirty="0">
                <a:solidFill>
                  <a:schemeClr val="tx1"/>
                </a:solidFill>
                <a:effectLst/>
                <a:latin typeface="Arial" charset="0"/>
                <a:ea typeface="ＭＳ Ｐゴシック" charset="-128"/>
                <a:cs typeface="ＭＳ Ｐゴシック" charset="-128"/>
              </a:rPr>
              <a:t> Conduct life-cycle assessments to evaluate the environmental impact of building materials, construction processes, and operational practices. This helps identify areas for improvement and informs decision-making to minimize carbon emissions.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761057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1734578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b="1" dirty="0"/>
              <a:t>Halt or modify construction activities</a:t>
            </a:r>
            <a:r>
              <a:rPr lang="en-GB" dirty="0"/>
              <a:t>: As soon as a protected species is discovered, construction activities in the affected area should be halted or modified to avoid any harm to the species or its habitat. This may involve adjusting construction methods, temporarily relocating equipment, or establishing exclusion zones.</a:t>
            </a:r>
          </a:p>
          <a:p>
            <a:endParaRPr lang="en-GB" dirty="0"/>
          </a:p>
          <a:p>
            <a:r>
              <a:rPr lang="en-GB" b="1" dirty="0"/>
              <a:t>Consult with ecological experts</a:t>
            </a:r>
            <a:r>
              <a:rPr lang="en-GB" dirty="0"/>
              <a:t>: It is essential to consult with ecological experts, such as ecological consultants or environmental agencies, who are knowledgeable about the specific species and their legal protection. They can provide guidance on the necessary measures to ensure compliance with regulations and minimize any negative impact on the species.</a:t>
            </a:r>
          </a:p>
          <a:p>
            <a:endParaRPr lang="en-GB" b="1" dirty="0"/>
          </a:p>
          <a:p>
            <a:r>
              <a:rPr lang="en-GB" b="1" dirty="0"/>
              <a:t>Conduct a species survey: </a:t>
            </a:r>
            <a:r>
              <a:rPr lang="en-GB" dirty="0"/>
              <a:t>A detailed survey should be carried out to assess the presence, population, and ecological requirements of the protected species. This survey is typically performed by qualified ecologists who can identify the species, map their habitats, and determine the significance of the population.</a:t>
            </a:r>
          </a:p>
          <a:p>
            <a:endParaRPr lang="en-GB" dirty="0"/>
          </a:p>
          <a:p>
            <a:r>
              <a:rPr lang="en-GB" b="1" dirty="0"/>
              <a:t>Obtain appropriate licenses or permits: </a:t>
            </a:r>
            <a:r>
              <a:rPr lang="en-GB" dirty="0"/>
              <a:t>Depending on the species and the level of impact on their habitat, you may need to apply for licenses or permits to legally proceed with the construction activities. In the UK, licenses for protected species are issued by the relevant environmental agencies, such as Natural England, Natural Resources Body for Wales, or Scottish Natural Heritage.</a:t>
            </a:r>
          </a:p>
          <a:p>
            <a:endParaRPr lang="en-GB" dirty="0"/>
          </a:p>
          <a:p>
            <a:r>
              <a:rPr lang="en-GB" b="1" dirty="0"/>
              <a:t>Implement mitigation and conservation measures: </a:t>
            </a:r>
            <a:r>
              <a:rPr lang="en-GB" dirty="0"/>
              <a:t>Based on the findings of the ecological survey, appropriate mitigation and conservation measures should be developed and implemented. These measures aim to minimize harm to the protected species and their habitat. For example, installing bat boxes, creating new ponds for newts, or establishing temporary exclusion zones during sensitive periods.</a:t>
            </a:r>
          </a:p>
          <a:p>
            <a:endParaRPr lang="en-GB" dirty="0"/>
          </a:p>
          <a:p>
            <a:r>
              <a:rPr lang="en-GB" b="1" dirty="0"/>
              <a:t>Monitor and report: </a:t>
            </a:r>
            <a:r>
              <a:rPr lang="en-GB" dirty="0"/>
              <a:t>Throughout the construction process, it is important to monitor the protected species and their habitats to ensure that the mitigation measures are effective. Any changes or issues should be documented and reported to the relevant authorities and ecological experts as required.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542834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Government Policy</a:t>
            </a:r>
          </a:p>
          <a:p>
            <a:endParaRPr lang="en-GB" sz="1200" b="1"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Familiarise yourself with legislation: </a:t>
            </a:r>
            <a:r>
              <a:rPr lang="en-GB" sz="1200" b="0" i="0" kern="1200" dirty="0">
                <a:solidFill>
                  <a:schemeClr val="tx1"/>
                </a:solidFill>
                <a:effectLst/>
                <a:latin typeface="Arial" charset="0"/>
                <a:ea typeface="ＭＳ Ｐゴシック" charset="-128"/>
                <a:cs typeface="ＭＳ Ｐゴシック" charset="-128"/>
              </a:rPr>
              <a:t>Research and understand the relevant laws and regulations governing the protection of wildlife and habitats in your jurisdiction. In the UK, this includes the Wildlife and Countryside Act 1981 and the Conservation of Habitats and Species Regulations 2010, among others.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Obtain necessary permits and licenses: </a:t>
            </a:r>
            <a:r>
              <a:rPr lang="en-GB" sz="1200" b="0" i="0" kern="1200" dirty="0">
                <a:solidFill>
                  <a:schemeClr val="tx1"/>
                </a:solidFill>
                <a:effectLst/>
                <a:latin typeface="Arial" charset="0"/>
                <a:ea typeface="ＭＳ Ｐゴシック" charset="-128"/>
                <a:cs typeface="ＭＳ Ｐゴシック" charset="-128"/>
              </a:rPr>
              <a:t>Determine if your project requires permits or licenses to proceed legally. Depending on the specific species and the level of impact, you may need licenses from the relevant environmental agencies, such as Natural England, Natural Resources Body for Wales, or Scottish Natural Heritage</a:t>
            </a:r>
            <a:r>
              <a:rPr lang="en-GB" sz="1200" b="1" i="0" kern="1200" dirty="0">
                <a:solidFill>
                  <a:schemeClr val="tx1"/>
                </a:solidFill>
                <a:effectLst/>
                <a:latin typeface="Arial" charset="0"/>
                <a:ea typeface="ＭＳ Ｐゴシック" charset="-128"/>
                <a:cs typeface="ＭＳ Ｐゴシック" charset="-128"/>
              </a:rPr>
              <a:t>.</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Consult with relevant authorities: </a:t>
            </a:r>
            <a:r>
              <a:rPr lang="en-GB" sz="1200" b="0" i="0" kern="1200" dirty="0">
                <a:solidFill>
                  <a:schemeClr val="tx1"/>
                </a:solidFill>
                <a:effectLst/>
                <a:latin typeface="Arial" charset="0"/>
                <a:ea typeface="ＭＳ Ｐゴシック" charset="-128"/>
                <a:cs typeface="ＭＳ Ｐゴシック" charset="-128"/>
              </a:rPr>
              <a:t>Engage with the appropriate government authorities, such as local planning departments, environmental agencies, or conservation bodies, to seek guidance and ensure compliance with regulations. They can provide advice on the specific requirements for protecting wildlife and habitats.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Follow best practices and guidelines: </a:t>
            </a:r>
            <a:r>
              <a:rPr lang="en-GB" sz="1200" b="0" i="0" kern="1200" dirty="0">
                <a:solidFill>
                  <a:schemeClr val="tx1"/>
                </a:solidFill>
                <a:effectLst/>
                <a:latin typeface="Arial" charset="0"/>
                <a:ea typeface="ＭＳ Ｐゴシック" charset="-128"/>
                <a:cs typeface="ＭＳ Ｐゴシック" charset="-128"/>
              </a:rPr>
              <a:t>Adhere to government guidelines and best practices for working in areas that may affect protected wildlife and habitats. These guidelines may include specific timeframes for work to minimize disruption during sensitive periods, as well as recommended methodologies and practices.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653607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Ecological Considerations</a:t>
            </a:r>
          </a:p>
          <a:p>
            <a:endParaRPr lang="en-GB" sz="1200" b="1" i="0" kern="1200" dirty="0">
              <a:solidFill>
                <a:schemeClr val="tx1"/>
              </a:solidFill>
              <a:effectLst/>
              <a:latin typeface="Arial" charset="0"/>
              <a:ea typeface="ＭＳ Ｐゴシック" charset="-128"/>
              <a:cs typeface="ＭＳ Ｐゴシック" charset="-128"/>
            </a:endParaRP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Conduct thorough ecological surveys: </a:t>
            </a:r>
            <a:r>
              <a:rPr lang="en-GB" sz="1200" b="0" i="0" kern="1200" dirty="0">
                <a:solidFill>
                  <a:schemeClr val="tx1"/>
                </a:solidFill>
                <a:effectLst/>
                <a:latin typeface="Arial" charset="0"/>
                <a:ea typeface="ＭＳ Ｐゴシック" charset="-128"/>
                <a:cs typeface="ＭＳ Ｐゴシック" charset="-128"/>
              </a:rPr>
              <a:t>Prior to initiating any work, conduct comprehensive ecological surveys to identify and assess the presence and significance of protected wildlife and habitats in the project area. These surveys should be carried out by qualified ecologists to ensure accurate identification and evaluation.</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Mitigate and minimize impacts: </a:t>
            </a:r>
            <a:r>
              <a:rPr lang="en-GB" sz="1200" b="0" i="0" kern="1200" dirty="0">
                <a:solidFill>
                  <a:schemeClr val="tx1"/>
                </a:solidFill>
                <a:effectLst/>
                <a:latin typeface="Arial" charset="0"/>
                <a:ea typeface="ＭＳ Ｐゴシック" charset="-128"/>
                <a:cs typeface="ＭＳ Ｐゴシック" charset="-128"/>
              </a:rPr>
              <a:t>Develop and implement appropriate mitigation measures to minimize potential harm to protected wildlife and habitats. This may involve modifying work schedules, establishing exclusion zones, creating alternative habitats, or implementing temporary protective measures, such as netting or fencing.</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Engage with ecological experts: </a:t>
            </a:r>
            <a:r>
              <a:rPr lang="en-GB" sz="1200" b="0" i="0" kern="1200" dirty="0">
                <a:solidFill>
                  <a:schemeClr val="tx1"/>
                </a:solidFill>
                <a:effectLst/>
                <a:latin typeface="Arial" charset="0"/>
                <a:ea typeface="ＭＳ Ｐゴシック" charset="-128"/>
                <a:cs typeface="ＭＳ Ｐゴシック" charset="-128"/>
              </a:rPr>
              <a:t>Collaborate with ecological consultants or experts who possess the knowledge and expertise to guide your project's ecological considerations. They can provide recommendations and assist in implementing effective mitigation measures and conservation strategies.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Monitor and adapt</a:t>
            </a:r>
            <a:r>
              <a:rPr lang="en-GB" sz="1200" b="0" i="0" kern="1200" dirty="0">
                <a:solidFill>
                  <a:schemeClr val="tx1"/>
                </a:solidFill>
                <a:effectLst/>
                <a:latin typeface="Arial" charset="0"/>
                <a:ea typeface="ＭＳ Ｐゴシック" charset="-128"/>
                <a:cs typeface="ＭＳ Ｐゴシック" charset="-128"/>
              </a:rPr>
              <a:t>: Continuously monitor the impact of the work on protected wildlife and habitats throughout the project's lifecycle. If unexpected issues arise or the effectiveness of mitigation measures needs adjustment, be prepared to adapt your plans accordingly in consultation with ecological experts and relevant authorities.</a:t>
            </a:r>
          </a:p>
          <a:p>
            <a:pPr marL="171450" indent="-171450">
              <a:buFont typeface="Arial" panose="020B0604020202020204" pitchFamily="34" charset="0"/>
              <a:buChar char="•"/>
            </a:pPr>
            <a:r>
              <a:rPr lang="en-GB" sz="1200" b="1" i="0" kern="1200" dirty="0">
                <a:solidFill>
                  <a:schemeClr val="tx1"/>
                </a:solidFill>
                <a:effectLst/>
                <a:latin typeface="Arial" charset="0"/>
                <a:ea typeface="ＭＳ Ｐゴシック" charset="-128"/>
                <a:cs typeface="ＭＳ Ｐゴシック" charset="-128"/>
              </a:rPr>
              <a:t>Promote habitat restoration and conservation: </a:t>
            </a:r>
            <a:r>
              <a:rPr lang="en-GB" sz="1200" b="0" i="0" kern="1200" dirty="0">
                <a:solidFill>
                  <a:schemeClr val="tx1"/>
                </a:solidFill>
                <a:effectLst/>
                <a:latin typeface="Arial" charset="0"/>
                <a:ea typeface="ＭＳ Ｐゴシック" charset="-128"/>
                <a:cs typeface="ＭＳ Ｐゴシック" charset="-128"/>
              </a:rPr>
              <a:t>Consider incorporating habitat restoration and conservation measures into your project wherever feasible. This may involve habitat creation or enhancement, replanting rare plant species, or contributing to local biodiversity initiatives.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962644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When a protected species, such as bats or newts, is discovered during the construction process in the UK, it is important to follow the guidelines outlined in the Conservation of Habitats and Species Regulations 2010. </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Halt or modify construction activities: </a:t>
            </a:r>
            <a:r>
              <a:rPr lang="en-GB" sz="1200" b="0" i="0" kern="1200" dirty="0">
                <a:solidFill>
                  <a:schemeClr val="tx1"/>
                </a:solidFill>
                <a:effectLst/>
                <a:latin typeface="Arial" charset="0"/>
                <a:ea typeface="ＭＳ Ｐゴシック" charset="-128"/>
                <a:cs typeface="ＭＳ Ｐゴシック" charset="-128"/>
              </a:rPr>
              <a:t>As soon as a protected species is discovered, construction activities in the affected area should be halted or modified to avoid any harm to the species or its habitat. This may involve adjusting construction methods, temporarily relocating equipment, or establishing exclusion zones.</a:t>
            </a:r>
          </a:p>
          <a:p>
            <a:r>
              <a:rPr lang="en-GB" sz="1200" b="1" i="0" kern="1200" dirty="0">
                <a:solidFill>
                  <a:schemeClr val="tx1"/>
                </a:solidFill>
                <a:effectLst/>
                <a:latin typeface="Arial" charset="0"/>
                <a:ea typeface="ＭＳ Ｐゴシック" charset="-128"/>
                <a:cs typeface="ＭＳ Ｐゴシック" charset="-128"/>
              </a:rPr>
              <a:t>Consult with ecological experts: </a:t>
            </a:r>
            <a:r>
              <a:rPr lang="en-GB" sz="1200" b="0" i="0" kern="1200" dirty="0">
                <a:solidFill>
                  <a:schemeClr val="tx1"/>
                </a:solidFill>
                <a:effectLst/>
                <a:latin typeface="Arial" charset="0"/>
                <a:ea typeface="ＭＳ Ｐゴシック" charset="-128"/>
                <a:cs typeface="ＭＳ Ｐゴシック" charset="-128"/>
              </a:rPr>
              <a:t>It is essential to consult with ecological experts, such as ecological consultants or environmental agencies, who are knowledgeable about the specific species and their legal protection. They can provide guidance on the necessary measures to ensure compliance with regulations and minimize any negative impact on the species.</a:t>
            </a:r>
          </a:p>
          <a:p>
            <a:r>
              <a:rPr lang="en-GB" sz="1200" b="0" i="0" kern="1200" dirty="0">
                <a:solidFill>
                  <a:schemeClr val="tx1"/>
                </a:solidFill>
                <a:effectLst/>
                <a:latin typeface="Arial" charset="0"/>
                <a:ea typeface="ＭＳ Ｐゴシック" charset="-128"/>
                <a:cs typeface="ＭＳ Ｐゴシック" charset="-128"/>
              </a:rPr>
              <a:t>Conduct a species survey: A detailed survey should be carried out to assess the presence, population, and ecological requirements of the protected species. This survey is typically performed by qualified ecologists who can identify the species, map their habitats, and determine the significance of the population.</a:t>
            </a:r>
          </a:p>
          <a:p>
            <a:r>
              <a:rPr lang="en-GB" sz="1200" b="1" i="0" kern="1200" dirty="0">
                <a:solidFill>
                  <a:schemeClr val="tx1"/>
                </a:solidFill>
                <a:effectLst/>
                <a:latin typeface="Arial" charset="0"/>
                <a:ea typeface="ＭＳ Ｐゴシック" charset="-128"/>
                <a:cs typeface="ＭＳ Ｐゴシック" charset="-128"/>
              </a:rPr>
              <a:t>Obtain appropriate licenses or permits: </a:t>
            </a:r>
            <a:r>
              <a:rPr lang="en-GB" sz="1200" b="0" i="0" kern="1200" dirty="0">
                <a:solidFill>
                  <a:schemeClr val="tx1"/>
                </a:solidFill>
                <a:effectLst/>
                <a:latin typeface="Arial" charset="0"/>
                <a:ea typeface="ＭＳ Ｐゴシック" charset="-128"/>
                <a:cs typeface="ＭＳ Ｐゴシック" charset="-128"/>
              </a:rPr>
              <a:t>Depending on the species and the level of impact on their habitat, you may need to apply for licenses or permits to legally proceed with the construction activities. In the UK, licenses for protected species are issued by the relevant environmental agencies, such as Natural England, Natural Resources Body for Wales, or Scottish Natural Heritage.</a:t>
            </a:r>
          </a:p>
          <a:p>
            <a:r>
              <a:rPr lang="en-GB" sz="1200" b="1" i="0" kern="1200" dirty="0">
                <a:solidFill>
                  <a:schemeClr val="tx1"/>
                </a:solidFill>
                <a:effectLst/>
                <a:latin typeface="Arial" charset="0"/>
                <a:ea typeface="ＭＳ Ｐゴシック" charset="-128"/>
                <a:cs typeface="ＭＳ Ｐゴシック" charset="-128"/>
              </a:rPr>
              <a:t>Implement mitigation and conservation measures: </a:t>
            </a:r>
            <a:r>
              <a:rPr lang="en-GB" sz="1200" b="0" i="0" kern="1200" dirty="0">
                <a:solidFill>
                  <a:schemeClr val="tx1"/>
                </a:solidFill>
                <a:effectLst/>
                <a:latin typeface="Arial" charset="0"/>
                <a:ea typeface="ＭＳ Ｐゴシック" charset="-128"/>
                <a:cs typeface="ＭＳ Ｐゴシック" charset="-128"/>
              </a:rPr>
              <a:t>Based on the findings of the ecological survey, appropriate mitigation and conservation measures should be developed and implemented. These measures aim to minimize harm to the protected species and their habitat. For example, installing bat boxes, creating new ponds for newts, or establishing temporary exclusion zones during sensitive periods.</a:t>
            </a:r>
          </a:p>
          <a:p>
            <a:r>
              <a:rPr lang="en-GB" sz="1200" b="1" i="0" kern="1200" dirty="0">
                <a:solidFill>
                  <a:schemeClr val="tx1"/>
                </a:solidFill>
                <a:effectLst/>
                <a:latin typeface="Arial" charset="0"/>
                <a:ea typeface="ＭＳ Ｐゴシック" charset="-128"/>
                <a:cs typeface="ＭＳ Ｐゴシック" charset="-128"/>
              </a:rPr>
              <a:t>Monitor and report: </a:t>
            </a:r>
            <a:r>
              <a:rPr lang="en-GB" sz="1200" b="0" i="0" kern="1200" dirty="0">
                <a:solidFill>
                  <a:schemeClr val="tx1"/>
                </a:solidFill>
                <a:effectLst/>
                <a:latin typeface="Arial" charset="0"/>
                <a:ea typeface="ＭＳ Ｐゴシック" charset="-128"/>
                <a:cs typeface="ＭＳ Ｐゴシック" charset="-128"/>
              </a:rPr>
              <a:t>Throughout the construction process, it is important to monitor the protected species and their habitats to ensure that the mitigation measures are effective. Any changes or issues should be documented and reported to the relevant authorities and ecological experts as required.</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832218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Regulatory restrictions and requirements: </a:t>
            </a:r>
            <a:r>
              <a:rPr lang="en-GB" sz="1200" b="0" i="0" kern="1200" dirty="0">
                <a:solidFill>
                  <a:schemeClr val="tx1"/>
                </a:solidFill>
                <a:effectLst/>
                <a:latin typeface="Arial" charset="0"/>
                <a:ea typeface="ＭＳ Ｐゴシック" charset="-128"/>
                <a:cs typeface="ＭＳ Ｐゴシック" charset="-128"/>
              </a:rPr>
              <a:t>Many countries and regions have regulations and planning policies in place to manage development in flood plains. These may include setback requirements, floodplain zoning, and building codes specific to flood-prone areas. Developers must comply with these regulations, which can add complexity, time, and cost to the development process.</a:t>
            </a:r>
          </a:p>
          <a:p>
            <a:r>
              <a:rPr lang="en-GB" sz="1200" b="1" i="0" kern="1200" dirty="0">
                <a:solidFill>
                  <a:schemeClr val="tx1"/>
                </a:solidFill>
                <a:effectLst/>
                <a:latin typeface="Arial" charset="0"/>
                <a:ea typeface="ＭＳ Ｐゴシック" charset="-128"/>
                <a:cs typeface="ＭＳ Ｐゴシック" charset="-128"/>
              </a:rPr>
              <a:t>Long-term maintenance and costs: </a:t>
            </a:r>
            <a:r>
              <a:rPr lang="en-GB" sz="1200" b="0" i="0" kern="1200" dirty="0">
                <a:solidFill>
                  <a:schemeClr val="tx1"/>
                </a:solidFill>
                <a:effectLst/>
                <a:latin typeface="Arial" charset="0"/>
                <a:ea typeface="ＭＳ Ｐゴシック" charset="-128"/>
                <a:cs typeface="ＭＳ Ｐゴシック" charset="-128"/>
              </a:rPr>
              <a:t>Buildings constructed in flood plains may require additional maintenance and modifications to mitigate flood risks, such as installing flood barriers, elevating electrical systems and utilities, or incorporating flood-resistant materials. These adaptations can incur extra costs for property owners and ongoing maintenance expenses.</a:t>
            </a:r>
          </a:p>
          <a:p>
            <a:r>
              <a:rPr lang="en-GB" sz="1200" b="1" i="0" kern="1200" dirty="0">
                <a:solidFill>
                  <a:schemeClr val="tx1"/>
                </a:solidFill>
                <a:effectLst/>
                <a:latin typeface="Arial" charset="0"/>
                <a:ea typeface="ＭＳ Ｐゴシック" charset="-128"/>
                <a:cs typeface="ＭＳ Ｐゴシック" charset="-128"/>
              </a:rPr>
              <a:t>Impact on neighbouring areas: </a:t>
            </a:r>
            <a:r>
              <a:rPr lang="en-GB" sz="1200" b="0" i="0" kern="1200" dirty="0">
                <a:solidFill>
                  <a:schemeClr val="tx1"/>
                </a:solidFill>
                <a:effectLst/>
                <a:latin typeface="Arial" charset="0"/>
                <a:ea typeface="ＭＳ Ｐゴシック" charset="-128"/>
                <a:cs typeface="ＭＳ Ｐゴシック" charset="-128"/>
              </a:rPr>
              <a:t>Development in flood plains can also have implications for neighbouring areas. Altering the natural flow of water can lead to increased flood risk downstream or in adjacent areas. It is essential to consider the potential impacts on neighbouring communities and incorporate appropriate mitigation measures.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247547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Increased flood risk: </a:t>
            </a:r>
            <a:r>
              <a:rPr lang="en-GB" sz="1200" b="0" i="0" kern="1200" dirty="0">
                <a:solidFill>
                  <a:schemeClr val="tx1"/>
                </a:solidFill>
                <a:effectLst/>
                <a:latin typeface="Arial" charset="0"/>
                <a:ea typeface="ＭＳ Ｐゴシック" charset="-128"/>
                <a:cs typeface="ＭＳ Ｐゴシック" charset="-128"/>
              </a:rPr>
              <a:t>Flood plains are low-lying areas adjacent to rivers, lakes, or coastlines that are prone to flooding. Constructing buildings in flood plains exposes them to a higher risk of flooding, which can result in property damage, disruption to occupants, and potential safety hazards.</a:t>
            </a:r>
          </a:p>
          <a:p>
            <a:r>
              <a:rPr lang="en-GB" sz="1200" b="1" i="0" kern="1200" dirty="0">
                <a:solidFill>
                  <a:schemeClr val="tx1"/>
                </a:solidFill>
                <a:effectLst/>
                <a:latin typeface="Arial" charset="0"/>
                <a:ea typeface="ＭＳ Ｐゴシック" charset="-128"/>
                <a:cs typeface="ＭＳ Ｐゴシック" charset="-128"/>
              </a:rPr>
              <a:t>Structural damage and instability: </a:t>
            </a:r>
            <a:r>
              <a:rPr lang="en-GB" sz="1200" b="0" i="0" kern="1200" dirty="0">
                <a:solidFill>
                  <a:schemeClr val="tx1"/>
                </a:solidFill>
                <a:effectLst/>
                <a:latin typeface="Arial" charset="0"/>
                <a:ea typeface="ＭＳ Ｐゴシック" charset="-128"/>
                <a:cs typeface="ＭＳ Ｐゴシック" charset="-128"/>
              </a:rPr>
              <a:t>Floodwaters can cause structural damage to buildings, particularly if they are not designed and constructed to withstand flood events. The force of the water, erosion, and the impact of debris can compromise the integrity of the building's foundation, walls, and structural elements. Over time, repeated flooding can lead to increased vulnerability and even structural instability.</a:t>
            </a:r>
          </a:p>
          <a:p>
            <a:r>
              <a:rPr lang="en-GB" sz="1200" b="1" i="0" kern="1200" dirty="0">
                <a:solidFill>
                  <a:schemeClr val="tx1"/>
                </a:solidFill>
                <a:effectLst/>
                <a:latin typeface="Arial" charset="0"/>
                <a:ea typeface="ＭＳ Ｐゴシック" charset="-128"/>
                <a:cs typeface="ＭＳ Ｐゴシック" charset="-128"/>
              </a:rPr>
              <a:t>Health and safety risks: </a:t>
            </a:r>
            <a:r>
              <a:rPr lang="en-GB" sz="1200" b="0" i="0" kern="1200" dirty="0">
                <a:solidFill>
                  <a:schemeClr val="tx1"/>
                </a:solidFill>
                <a:effectLst/>
                <a:latin typeface="Arial" charset="0"/>
                <a:ea typeface="ＭＳ Ｐゴシック" charset="-128"/>
                <a:cs typeface="ＭＳ Ｐゴシック" charset="-128"/>
              </a:rPr>
              <a:t>Flooding can introduce contaminants and pathogens into buildings, posing health risks to occupants. It can also disrupt essential services, such as electricity, water supply, and sanitation systems, making it challenging to maintain a safe and healthy living environment.</a:t>
            </a:r>
          </a:p>
          <a:p>
            <a:r>
              <a:rPr lang="en-GB" sz="1200" b="1" i="0" kern="1200" dirty="0">
                <a:solidFill>
                  <a:schemeClr val="tx1"/>
                </a:solidFill>
                <a:effectLst/>
                <a:latin typeface="Arial" charset="0"/>
                <a:ea typeface="ＭＳ Ｐゴシック" charset="-128"/>
                <a:cs typeface="ＭＳ Ｐゴシック" charset="-128"/>
              </a:rPr>
              <a:t>Higher insurance costs and limited coverage</a:t>
            </a:r>
            <a:r>
              <a:rPr lang="en-GB" sz="1200" b="0" i="0" kern="1200" dirty="0">
                <a:solidFill>
                  <a:schemeClr val="tx1"/>
                </a:solidFill>
                <a:effectLst/>
                <a:latin typeface="Arial" charset="0"/>
                <a:ea typeface="ＭＳ Ｐゴシック" charset="-128"/>
                <a:cs typeface="ＭＳ Ｐゴシック" charset="-128"/>
              </a:rPr>
              <a:t>: Building in flood-prone areas can lead to increased insurance costs or limited coverage. Insurance companies often consider flood risk when determining premiums, and in some cases, they may decline coverage altogether for buildings located in high-risk flood plains. This can have financial implications for property owners and potential buyers.</a:t>
            </a:r>
          </a:p>
          <a:p>
            <a:r>
              <a:rPr lang="en-GB" sz="1200" b="1" i="0" kern="1200" dirty="0">
                <a:solidFill>
                  <a:schemeClr val="tx1"/>
                </a:solidFill>
                <a:effectLst/>
                <a:latin typeface="Arial" charset="0"/>
                <a:ea typeface="ＭＳ Ｐゴシック" charset="-128"/>
                <a:cs typeface="ＭＳ Ｐゴシック" charset="-128"/>
              </a:rPr>
              <a:t>Environmental impact: </a:t>
            </a:r>
            <a:r>
              <a:rPr lang="en-GB" sz="1200" b="0" i="0" kern="1200" dirty="0">
                <a:solidFill>
                  <a:schemeClr val="tx1"/>
                </a:solidFill>
                <a:effectLst/>
                <a:latin typeface="Arial" charset="0"/>
                <a:ea typeface="ＭＳ Ｐゴシック" charset="-128"/>
                <a:cs typeface="ＭＳ Ｐゴシック" charset="-128"/>
              </a:rPr>
              <a:t>Developing in flood plains can have adverse effects on the surrounding natural environment. Altering the landscape, constructing buildings, and modifying water flow patterns can disrupt ecosystems, affect wildlife habitats, and degrade water quality. It can also exacerbate flooding issues by altering the natural drainage system.</a:t>
            </a:r>
          </a:p>
          <a:p>
            <a:endParaRPr lang="en-GB" dirty="0"/>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984661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23270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742570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defTabSz="914400" rtl="0" eaLnBrk="1" fontAlgn="base" latinLnBrk="0" hangingPunct="1">
              <a:lnSpc>
                <a:spcPct val="100000"/>
              </a:lnSpc>
              <a:spcBef>
                <a:spcPts val="600"/>
              </a:spcBef>
              <a:spcAft>
                <a:spcPct val="0"/>
              </a:spcAft>
              <a:buClrTx/>
              <a:buSzTx/>
              <a:buFontTx/>
              <a:buNone/>
              <a:tabLst/>
              <a:defRPr/>
            </a:pPr>
            <a:r>
              <a:rPr lang="en-US" sz="900" baseline="0" dirty="0"/>
              <a:t>Copyright © 2023 City and Guilds of London Institute. All rights reserved. </a:t>
            </a:r>
            <a:endParaRPr lang="en-US" sz="1200" dirty="0">
              <a:latin typeface="Times New Roman" pitchFamily="-105" charset="0"/>
            </a:endParaRPr>
          </a:p>
          <a:p>
            <a:pPr>
              <a:spcBef>
                <a:spcPts val="600"/>
              </a:spcBef>
            </a:pP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a:ea typeface="ＭＳ Ｐゴシック" pitchFamily="-105" charset="-128"/>
                <a:cs typeface="ＭＳ Ｐゴシック" pitchFamily="-105" charset="-128"/>
              </a:rPr>
              <a:t>PowerPoint 5: Environmental </a:t>
            </a:r>
            <a:r>
              <a:rPr lang="en-GB" dirty="0">
                <a:ea typeface="ＭＳ Ｐゴシック" pitchFamily="-105" charset="-128"/>
                <a:cs typeface="ＭＳ Ｐゴシック" pitchFamily="-105" charset="-128"/>
              </a:rPr>
              <a:t>p</a:t>
            </a:r>
            <a:r>
              <a:rPr lang="en-GB">
                <a:ea typeface="ＭＳ Ｐゴシック" pitchFamily="-105" charset="-128"/>
                <a:cs typeface="ＭＳ Ｐゴシック" pitchFamily="-105" charset="-128"/>
              </a:rPr>
              <a:t>ractice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0423A-6E35-4E9B-9CE9-BC45E1D01633}"/>
              </a:ext>
            </a:extLst>
          </p:cNvPr>
          <p:cNvSpPr>
            <a:spLocks noGrp="1"/>
          </p:cNvSpPr>
          <p:nvPr>
            <p:ph type="title"/>
          </p:nvPr>
        </p:nvSpPr>
        <p:spPr/>
        <p:txBody>
          <a:bodyPr/>
          <a:lstStyle/>
          <a:p>
            <a:r>
              <a:rPr lang="en-US" dirty="0">
                <a:ea typeface="ＭＳ Ｐゴシック"/>
              </a:rPr>
              <a:t>What happens if you don’t follow the legal requirements?</a:t>
            </a:r>
            <a:endParaRPr lang="en-GB" dirty="0"/>
          </a:p>
        </p:txBody>
      </p:sp>
      <p:sp>
        <p:nvSpPr>
          <p:cNvPr id="3" name="Content Placeholder 2">
            <a:extLst>
              <a:ext uri="{FF2B5EF4-FFF2-40B4-BE49-F238E27FC236}">
                <a16:creationId xmlns:a16="http://schemas.microsoft.com/office/drawing/2014/main" id="{3B5E43B7-41AD-4B68-B26D-BF5AB590E274}"/>
              </a:ext>
            </a:extLst>
          </p:cNvPr>
          <p:cNvSpPr>
            <a:spLocks noGrp="1"/>
          </p:cNvSpPr>
          <p:nvPr>
            <p:ph sz="quarter" idx="10"/>
          </p:nvPr>
        </p:nvSpPr>
        <p:spPr>
          <a:xfrm>
            <a:off x="439034" y="1844824"/>
            <a:ext cx="8229600" cy="4248000"/>
          </a:xfrm>
        </p:spPr>
        <p:txBody>
          <a:bodyPr/>
          <a:lstStyle/>
          <a:p>
            <a:pPr marL="342900" indent="-342900">
              <a:lnSpc>
                <a:spcPct val="100000"/>
              </a:lnSpc>
              <a:buClr>
                <a:srgbClr val="0077E3"/>
              </a:buClr>
              <a:buFont typeface="Arial" panose="020B0604020202020204" pitchFamily="34" charset="0"/>
              <a:buChar char="•"/>
            </a:pPr>
            <a:r>
              <a:rPr lang="en-GB" sz="1800" dirty="0"/>
              <a:t>Regulatory restrictions and requirements.</a:t>
            </a:r>
          </a:p>
          <a:p>
            <a:pPr marL="342900" indent="-342900">
              <a:lnSpc>
                <a:spcPct val="100000"/>
              </a:lnSpc>
              <a:buClr>
                <a:srgbClr val="0077E3"/>
              </a:buClr>
              <a:buFont typeface="Arial" panose="020B0604020202020204" pitchFamily="34" charset="0"/>
              <a:buChar char="•"/>
            </a:pPr>
            <a:r>
              <a:rPr lang="en-GB" sz="1800" dirty="0"/>
              <a:t>Long-term maintenance and costs.</a:t>
            </a:r>
          </a:p>
          <a:p>
            <a:pPr marL="342900" indent="-342900">
              <a:lnSpc>
                <a:spcPct val="100000"/>
              </a:lnSpc>
              <a:buClr>
                <a:srgbClr val="0077E3"/>
              </a:buClr>
              <a:buFont typeface="Arial" panose="020B0604020202020204" pitchFamily="34" charset="0"/>
              <a:buChar char="•"/>
            </a:pPr>
            <a:r>
              <a:rPr lang="en-GB" sz="1800" dirty="0"/>
              <a:t>Impact on neighbouring areas.</a:t>
            </a:r>
          </a:p>
          <a:p>
            <a:pPr algn="just">
              <a:lnSpc>
                <a:spcPct val="100000"/>
              </a:lnSpc>
            </a:pPr>
            <a:r>
              <a:rPr lang="en-GB" sz="1800" dirty="0"/>
              <a:t>To minimize these implications, it is crucial to undertake thorough flood risk assessments, engage with relevant authorities, and incorporate appropriate design and mitigation measures when considering development in flood plains. </a:t>
            </a:r>
          </a:p>
          <a:p>
            <a:pPr algn="just">
              <a:lnSpc>
                <a:spcPct val="100000"/>
              </a:lnSpc>
            </a:pPr>
            <a:r>
              <a:rPr lang="en-GB" sz="1800" dirty="0"/>
              <a:t>Understanding the potential risks and implementing resilient strategies can help mitigate the negative effects on buildings, occupants, and the surrounding environment.</a:t>
            </a:r>
          </a:p>
          <a:p>
            <a:endParaRPr lang="en-GB" dirty="0"/>
          </a:p>
        </p:txBody>
      </p:sp>
    </p:spTree>
    <p:extLst>
      <p:ext uri="{BB962C8B-B14F-4D97-AF65-F5344CB8AC3E}">
        <p14:creationId xmlns:p14="http://schemas.microsoft.com/office/powerpoint/2010/main" val="1075125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53231-F500-4E74-9FEC-CB679CB16005}"/>
              </a:ext>
            </a:extLst>
          </p:cNvPr>
          <p:cNvSpPr>
            <a:spLocks noGrp="1"/>
          </p:cNvSpPr>
          <p:nvPr>
            <p:ph type="title"/>
          </p:nvPr>
        </p:nvSpPr>
        <p:spPr/>
        <p:txBody>
          <a:bodyPr/>
          <a:lstStyle/>
          <a:p>
            <a:r>
              <a:rPr lang="en-GB" dirty="0"/>
              <a:t>Construction and flood plains </a:t>
            </a:r>
          </a:p>
        </p:txBody>
      </p:sp>
      <p:sp>
        <p:nvSpPr>
          <p:cNvPr id="3" name="Content Placeholder 2">
            <a:extLst>
              <a:ext uri="{FF2B5EF4-FFF2-40B4-BE49-F238E27FC236}">
                <a16:creationId xmlns:a16="http://schemas.microsoft.com/office/drawing/2014/main" id="{4A9B14FB-85AA-468F-9FE4-6838AC9CB01F}"/>
              </a:ext>
            </a:extLst>
          </p:cNvPr>
          <p:cNvSpPr>
            <a:spLocks noGrp="1"/>
          </p:cNvSpPr>
          <p:nvPr>
            <p:ph sz="quarter" idx="10"/>
          </p:nvPr>
        </p:nvSpPr>
        <p:spPr/>
        <p:txBody>
          <a:bodyPr/>
          <a:lstStyle/>
          <a:p>
            <a:r>
              <a:rPr lang="en-GB" dirty="0"/>
              <a:t>Developing in flood plains can have significant implications for future development and the buildings and surrounding areas.</a:t>
            </a:r>
          </a:p>
          <a:p>
            <a:r>
              <a:rPr lang="en-GB" dirty="0"/>
              <a:t>Key implications to consider:</a:t>
            </a:r>
          </a:p>
          <a:p>
            <a:pPr marL="342900" indent="-342900">
              <a:buClr>
                <a:srgbClr val="0077E3"/>
              </a:buClr>
              <a:buFont typeface="Arial" panose="020B0604020202020204" pitchFamily="34" charset="0"/>
              <a:buChar char="•"/>
            </a:pPr>
            <a:r>
              <a:rPr lang="en-GB" dirty="0"/>
              <a:t>increased flood risk </a:t>
            </a:r>
          </a:p>
          <a:p>
            <a:pPr marL="342900" indent="-342900">
              <a:buClr>
                <a:srgbClr val="0077E3"/>
              </a:buClr>
              <a:buFont typeface="Arial" panose="020B0604020202020204" pitchFamily="34" charset="0"/>
              <a:buChar char="•"/>
            </a:pPr>
            <a:r>
              <a:rPr lang="en-GB" dirty="0"/>
              <a:t>structural damage and instability</a:t>
            </a:r>
          </a:p>
          <a:p>
            <a:pPr marL="342900" indent="-342900">
              <a:buClr>
                <a:srgbClr val="0077E3"/>
              </a:buClr>
              <a:buFont typeface="Arial" panose="020B0604020202020204" pitchFamily="34" charset="0"/>
              <a:buChar char="•"/>
            </a:pPr>
            <a:r>
              <a:rPr lang="en-GB" dirty="0"/>
              <a:t>health and safety risks</a:t>
            </a:r>
          </a:p>
          <a:p>
            <a:pPr marL="342900" indent="-342900">
              <a:buClr>
                <a:srgbClr val="0077E3"/>
              </a:buClr>
              <a:buFont typeface="Arial" panose="020B0604020202020204" pitchFamily="34" charset="0"/>
              <a:buChar char="•"/>
            </a:pPr>
            <a:r>
              <a:rPr lang="en-GB" dirty="0"/>
              <a:t>higher insurance costs and limited coverage</a:t>
            </a:r>
          </a:p>
          <a:p>
            <a:pPr marL="342900" indent="-342900">
              <a:buClr>
                <a:srgbClr val="0077E3"/>
              </a:buClr>
              <a:buFont typeface="Arial" panose="020B0604020202020204" pitchFamily="34" charset="0"/>
              <a:buChar char="•"/>
            </a:pPr>
            <a:r>
              <a:rPr lang="en-GB" dirty="0"/>
              <a:t>environmental impact.</a:t>
            </a:r>
          </a:p>
          <a:p>
            <a:endParaRPr lang="en-GB" dirty="0"/>
          </a:p>
        </p:txBody>
      </p:sp>
    </p:spTree>
    <p:extLst>
      <p:ext uri="{BB962C8B-B14F-4D97-AF65-F5344CB8AC3E}">
        <p14:creationId xmlns:p14="http://schemas.microsoft.com/office/powerpoint/2010/main" val="3783209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1BC2-D256-F7D6-A932-EA59B2EB94CA}"/>
              </a:ext>
            </a:extLst>
          </p:cNvPr>
          <p:cNvSpPr>
            <a:spLocks noGrp="1"/>
          </p:cNvSpPr>
          <p:nvPr>
            <p:ph type="title"/>
          </p:nvPr>
        </p:nvSpPr>
        <p:spPr/>
        <p:txBody>
          <a:bodyPr/>
          <a:lstStyle/>
          <a:p>
            <a:r>
              <a:rPr lang="en-GB" dirty="0"/>
              <a:t>Construction and flood plains </a:t>
            </a:r>
            <a:endParaRPr lang="en-US" dirty="0"/>
          </a:p>
        </p:txBody>
      </p:sp>
      <p:sp>
        <p:nvSpPr>
          <p:cNvPr id="3" name="Content Placeholder 2">
            <a:extLst>
              <a:ext uri="{FF2B5EF4-FFF2-40B4-BE49-F238E27FC236}">
                <a16:creationId xmlns:a16="http://schemas.microsoft.com/office/drawing/2014/main" id="{5F98B455-848C-D13C-A0F4-9A59F556C109}"/>
              </a:ext>
            </a:extLst>
          </p:cNvPr>
          <p:cNvSpPr>
            <a:spLocks noGrp="1"/>
          </p:cNvSpPr>
          <p:nvPr>
            <p:ph sz="quarter" idx="10"/>
          </p:nvPr>
        </p:nvSpPr>
        <p:spPr/>
        <p:txBody>
          <a:bodyPr/>
          <a:lstStyle/>
          <a:p>
            <a:r>
              <a:rPr lang="en-US" dirty="0">
                <a:ea typeface="ＭＳ Ｐゴシック"/>
                <a:cs typeface="Arial"/>
              </a:rPr>
              <a:t>They admitted to violating a wildlife law and were sentenced to a record-breaking £600,000 fine. </a:t>
            </a:r>
          </a:p>
          <a:p>
            <a:r>
              <a:rPr lang="en-US" dirty="0">
                <a:ea typeface="ＭＳ Ｐゴシック"/>
                <a:cs typeface="Arial"/>
              </a:rPr>
              <a:t>Also, they consented to donate  £20,000 to the Bat Conservation Trust. The Bellway case is evidence that wildlife regulators will be robust in investigating suspected breaches. </a:t>
            </a:r>
          </a:p>
          <a:p>
            <a:r>
              <a:rPr lang="en-US" dirty="0">
                <a:ea typeface="ＭＳ Ｐゴシック"/>
                <a:cs typeface="Arial"/>
              </a:rPr>
              <a:t>The level of fine also indicates that the UK courts are determined to send a message that wildlife offences will not be tolerated.</a:t>
            </a:r>
            <a:endParaRPr lang="en-US" dirty="0"/>
          </a:p>
          <a:p>
            <a:pPr algn="r"/>
            <a:r>
              <a:rPr lang="en-US" sz="1600" dirty="0">
                <a:ea typeface="ＭＳ Ｐゴシック"/>
                <a:cs typeface="Times New Roman"/>
              </a:rPr>
              <a:t>(Brodies LLP, 2022)</a:t>
            </a:r>
          </a:p>
          <a:p>
            <a:endParaRPr lang="en-US" dirty="0">
              <a:ea typeface="ＭＳ Ｐゴシック"/>
              <a:cs typeface="Arial"/>
            </a:endParaRPr>
          </a:p>
        </p:txBody>
      </p:sp>
    </p:spTree>
    <p:extLst>
      <p:ext uri="{BB962C8B-B14F-4D97-AF65-F5344CB8AC3E}">
        <p14:creationId xmlns:p14="http://schemas.microsoft.com/office/powerpoint/2010/main" val="3637322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189E-8FFC-4834-A4D6-43B1DF7FD942}"/>
              </a:ext>
            </a:extLst>
          </p:cNvPr>
          <p:cNvSpPr>
            <a:spLocks noGrp="1"/>
          </p:cNvSpPr>
          <p:nvPr>
            <p:ph type="title"/>
          </p:nvPr>
        </p:nvSpPr>
        <p:spPr/>
        <p:txBody>
          <a:bodyPr/>
          <a:lstStyle/>
          <a:p>
            <a:r>
              <a:rPr lang="en-GB" dirty="0"/>
              <a:t>Sustainable building materials </a:t>
            </a:r>
          </a:p>
        </p:txBody>
      </p:sp>
      <p:sp>
        <p:nvSpPr>
          <p:cNvPr id="3" name="Content Placeholder 2">
            <a:extLst>
              <a:ext uri="{FF2B5EF4-FFF2-40B4-BE49-F238E27FC236}">
                <a16:creationId xmlns:a16="http://schemas.microsoft.com/office/drawing/2014/main" id="{D737B361-E527-4DC6-9EA6-A6F4B47EDCA4}"/>
              </a:ext>
            </a:extLst>
          </p:cNvPr>
          <p:cNvSpPr>
            <a:spLocks noGrp="1"/>
          </p:cNvSpPr>
          <p:nvPr>
            <p:ph sz="quarter" idx="10"/>
          </p:nvPr>
        </p:nvSpPr>
        <p:spPr/>
        <p:txBody>
          <a:bodyPr/>
          <a:lstStyle/>
          <a:p>
            <a:r>
              <a:rPr lang="en-GB" dirty="0">
                <a:ea typeface="ＭＳ Ｐゴシック"/>
              </a:rPr>
              <a:t>Firstly, let’s define what sustainable building materials are: </a:t>
            </a:r>
            <a:endParaRPr lang="en-GB" dirty="0"/>
          </a:p>
          <a:p>
            <a:pPr algn="ctr"/>
            <a:r>
              <a:rPr lang="en-GB" dirty="0"/>
              <a:t>Sustainable materials refer to building materials that are environmentally friendly and have minimal negative impact on the planet throughout their life cycle. These materials are sourced, manufactured, used, and disposed of in a way that reduces energy consumption, minimizes waste generation, and mitigates environmental pollution.</a:t>
            </a:r>
          </a:p>
          <a:p>
            <a:pPr algn="ctr"/>
            <a:endParaRPr lang="en-GB" i="1" dirty="0"/>
          </a:p>
        </p:txBody>
      </p:sp>
    </p:spTree>
    <p:extLst>
      <p:ext uri="{BB962C8B-B14F-4D97-AF65-F5344CB8AC3E}">
        <p14:creationId xmlns:p14="http://schemas.microsoft.com/office/powerpoint/2010/main" val="992663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F189E-8FFC-4834-A4D6-43B1DF7FD942}"/>
              </a:ext>
            </a:extLst>
          </p:cNvPr>
          <p:cNvSpPr>
            <a:spLocks noGrp="1"/>
          </p:cNvSpPr>
          <p:nvPr>
            <p:ph type="title"/>
          </p:nvPr>
        </p:nvSpPr>
        <p:spPr/>
        <p:txBody>
          <a:bodyPr/>
          <a:lstStyle/>
          <a:p>
            <a:r>
              <a:rPr lang="en-GB" dirty="0"/>
              <a:t>Sustainable building materials </a:t>
            </a:r>
          </a:p>
        </p:txBody>
      </p:sp>
      <p:sp>
        <p:nvSpPr>
          <p:cNvPr id="3" name="Content Placeholder 2">
            <a:extLst>
              <a:ext uri="{FF2B5EF4-FFF2-40B4-BE49-F238E27FC236}">
                <a16:creationId xmlns:a16="http://schemas.microsoft.com/office/drawing/2014/main" id="{D737B361-E527-4DC6-9EA6-A6F4B47EDCA4}"/>
              </a:ext>
            </a:extLst>
          </p:cNvPr>
          <p:cNvSpPr>
            <a:spLocks noGrp="1"/>
          </p:cNvSpPr>
          <p:nvPr>
            <p:ph sz="quarter" idx="10"/>
          </p:nvPr>
        </p:nvSpPr>
        <p:spPr/>
        <p:txBody>
          <a:bodyPr/>
          <a:lstStyle/>
          <a:p>
            <a:r>
              <a:rPr lang="en-GB" dirty="0">
                <a:ea typeface="ＭＳ Ｐゴシック"/>
              </a:rPr>
              <a:t>For Wales to achieve its net zero targets it is essential that industry uses sustainable materials and approach to design as well. </a:t>
            </a:r>
            <a:endParaRPr lang="en-GB" dirty="0"/>
          </a:p>
          <a:p>
            <a:r>
              <a:rPr lang="en-GB" dirty="0"/>
              <a:t>There is a plethora of materials and techniques that can be used to meet the sustainability targets industry needs to achieve. This includes: </a:t>
            </a:r>
          </a:p>
          <a:p>
            <a:pPr marL="342900" indent="-342900">
              <a:buClr>
                <a:srgbClr val="0077E3"/>
              </a:buClr>
              <a:buFont typeface="Arial" panose="020B0604020202020204" pitchFamily="34" charset="0"/>
              <a:buChar char="•"/>
            </a:pPr>
            <a:r>
              <a:rPr lang="en-GB" dirty="0"/>
              <a:t>sustainable timber </a:t>
            </a:r>
          </a:p>
          <a:p>
            <a:pPr marL="342900" indent="-342900">
              <a:buClr>
                <a:srgbClr val="0077E3"/>
              </a:buClr>
              <a:buFont typeface="Arial" panose="020B0604020202020204" pitchFamily="34" charset="0"/>
              <a:buChar char="•"/>
            </a:pPr>
            <a:r>
              <a:rPr lang="en-GB" dirty="0"/>
              <a:t>low carbon concrete </a:t>
            </a:r>
          </a:p>
          <a:p>
            <a:pPr marL="342900" indent="-342900">
              <a:buClr>
                <a:srgbClr val="0077E3"/>
              </a:buClr>
              <a:buFont typeface="Arial" panose="020B0604020202020204" pitchFamily="34" charset="0"/>
              <a:buChar char="•"/>
            </a:pPr>
            <a:r>
              <a:rPr lang="en-GB" dirty="0"/>
              <a:t>insulation materials</a:t>
            </a:r>
          </a:p>
          <a:p>
            <a:pPr marL="342900" indent="-342900">
              <a:buClr>
                <a:srgbClr val="0077E3"/>
              </a:buClr>
              <a:buFont typeface="Arial" panose="020B0604020202020204" pitchFamily="34" charset="0"/>
              <a:buChar char="•"/>
            </a:pPr>
            <a:r>
              <a:rPr lang="en-GB" dirty="0"/>
              <a:t>recycled materials. </a:t>
            </a:r>
          </a:p>
          <a:p>
            <a:r>
              <a:rPr lang="en-GB" dirty="0"/>
              <a:t>These are a few of the sustainable resources that we could use. </a:t>
            </a:r>
          </a:p>
        </p:txBody>
      </p:sp>
    </p:spTree>
    <p:extLst>
      <p:ext uri="{BB962C8B-B14F-4D97-AF65-F5344CB8AC3E}">
        <p14:creationId xmlns:p14="http://schemas.microsoft.com/office/powerpoint/2010/main" val="603364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BA28A-3BFA-4F6F-9508-4C69CFFB4145}"/>
              </a:ext>
            </a:extLst>
          </p:cNvPr>
          <p:cNvSpPr>
            <a:spLocks noGrp="1"/>
          </p:cNvSpPr>
          <p:nvPr>
            <p:ph type="title"/>
          </p:nvPr>
        </p:nvSpPr>
        <p:spPr/>
        <p:txBody>
          <a:bodyPr/>
          <a:lstStyle/>
          <a:p>
            <a:r>
              <a:rPr lang="en-GB" dirty="0"/>
              <a:t>21st century  buildings and carbon off-setting </a:t>
            </a:r>
          </a:p>
        </p:txBody>
      </p:sp>
      <p:sp>
        <p:nvSpPr>
          <p:cNvPr id="3" name="Content Placeholder 2">
            <a:extLst>
              <a:ext uri="{FF2B5EF4-FFF2-40B4-BE49-F238E27FC236}">
                <a16:creationId xmlns:a16="http://schemas.microsoft.com/office/drawing/2014/main" id="{CE3878F4-7B29-4868-8FE9-34F57BE70BAE}"/>
              </a:ext>
            </a:extLst>
          </p:cNvPr>
          <p:cNvSpPr>
            <a:spLocks noGrp="1"/>
          </p:cNvSpPr>
          <p:nvPr>
            <p:ph sz="quarter" idx="10"/>
          </p:nvPr>
        </p:nvSpPr>
        <p:spPr>
          <a:xfrm>
            <a:off x="457200" y="1512000"/>
            <a:ext cx="8229600" cy="1196920"/>
          </a:xfrm>
        </p:spPr>
        <p:txBody>
          <a:bodyPr/>
          <a:lstStyle/>
          <a:p>
            <a:r>
              <a:rPr lang="en-GB" dirty="0"/>
              <a:t>There are several ways that a building can offset its carbon footprint to meet 21st-century building targets and expectations.</a:t>
            </a:r>
          </a:p>
          <a:p>
            <a:r>
              <a:rPr lang="en-GB" dirty="0"/>
              <a:t>Here are some effective strategies:</a:t>
            </a:r>
          </a:p>
        </p:txBody>
      </p:sp>
      <p:sp>
        <p:nvSpPr>
          <p:cNvPr id="4" name="Rectangle 3">
            <a:extLst>
              <a:ext uri="{FF2B5EF4-FFF2-40B4-BE49-F238E27FC236}">
                <a16:creationId xmlns:a16="http://schemas.microsoft.com/office/drawing/2014/main" id="{CDF775AD-B5AC-4BDC-BB03-F56A496555A7}"/>
              </a:ext>
            </a:extLst>
          </p:cNvPr>
          <p:cNvSpPr/>
          <p:nvPr/>
        </p:nvSpPr>
        <p:spPr>
          <a:xfrm>
            <a:off x="294253" y="2830332"/>
            <a:ext cx="4319082" cy="2246769"/>
          </a:xfrm>
          <a:prstGeom prst="rect">
            <a:avLst/>
          </a:prstGeom>
        </p:spPr>
        <p:txBody>
          <a:bodyPr wrap="square">
            <a:spAutoFit/>
          </a:bodyPr>
          <a:lstStyle/>
          <a:p>
            <a:pPr marL="558800" lvl="1" indent="-342900">
              <a:buClr>
                <a:srgbClr val="0077E3"/>
              </a:buClr>
              <a:buFont typeface="Arial" panose="020B0604020202020204" pitchFamily="34" charset="0"/>
              <a:buChar char="•"/>
            </a:pPr>
            <a:r>
              <a:rPr lang="en-GB" dirty="0"/>
              <a:t>energy-efficient design</a:t>
            </a:r>
          </a:p>
          <a:p>
            <a:pPr marL="558800" lvl="1" indent="-342900">
              <a:buClr>
                <a:srgbClr val="0077E3"/>
              </a:buClr>
              <a:buFont typeface="Arial" panose="020B0604020202020204" pitchFamily="34" charset="0"/>
              <a:buChar char="•"/>
            </a:pPr>
            <a:r>
              <a:rPr lang="en-GB" dirty="0"/>
              <a:t>renewable energy sources</a:t>
            </a:r>
          </a:p>
          <a:p>
            <a:pPr marL="558800" lvl="1" indent="-342900">
              <a:buClr>
                <a:srgbClr val="0077E3"/>
              </a:buClr>
              <a:buFont typeface="Arial" panose="020B0604020202020204" pitchFamily="34" charset="0"/>
              <a:buChar char="•"/>
            </a:pPr>
            <a:r>
              <a:rPr lang="en-GB" dirty="0"/>
              <a:t>efficient building envelope</a:t>
            </a:r>
          </a:p>
          <a:p>
            <a:pPr marL="558800" lvl="1" indent="-342900">
              <a:buClr>
                <a:srgbClr val="0077E3"/>
              </a:buClr>
              <a:buFont typeface="Arial" panose="020B0604020202020204" pitchFamily="34" charset="0"/>
              <a:buChar char="•"/>
            </a:pPr>
            <a:r>
              <a:rPr lang="en-GB" dirty="0"/>
              <a:t>energy-efficient appliances and equipment</a:t>
            </a:r>
          </a:p>
          <a:p>
            <a:pPr marL="558800" lvl="1" indent="-342900">
              <a:buClr>
                <a:srgbClr val="0077E3"/>
              </a:buClr>
              <a:buFont typeface="Arial" panose="020B0604020202020204" pitchFamily="34" charset="0"/>
              <a:buChar char="•"/>
            </a:pPr>
            <a:r>
              <a:rPr lang="en-GB" dirty="0"/>
              <a:t>sustainable materials</a:t>
            </a:r>
          </a:p>
          <a:p>
            <a:pPr marL="558800" lvl="1" indent="-342900">
              <a:buClr>
                <a:srgbClr val="0077E3"/>
              </a:buClr>
              <a:buFont typeface="Arial" panose="020B0604020202020204" pitchFamily="34" charset="0"/>
              <a:buChar char="•"/>
            </a:pPr>
            <a:r>
              <a:rPr lang="en-GB" dirty="0"/>
              <a:t>water conservation</a:t>
            </a:r>
          </a:p>
        </p:txBody>
      </p:sp>
      <p:sp>
        <p:nvSpPr>
          <p:cNvPr id="5" name="Rectangle 4">
            <a:extLst>
              <a:ext uri="{FF2B5EF4-FFF2-40B4-BE49-F238E27FC236}">
                <a16:creationId xmlns:a16="http://schemas.microsoft.com/office/drawing/2014/main" id="{310F4265-98CC-4654-83DA-995412271CDC}"/>
              </a:ext>
            </a:extLst>
          </p:cNvPr>
          <p:cNvSpPr/>
          <p:nvPr/>
        </p:nvSpPr>
        <p:spPr>
          <a:xfrm>
            <a:off x="4572000" y="2830332"/>
            <a:ext cx="4142557" cy="1938992"/>
          </a:xfrm>
          <a:prstGeom prst="rect">
            <a:avLst/>
          </a:prstGeom>
        </p:spPr>
        <p:txBody>
          <a:bodyPr wrap="square">
            <a:spAutoFit/>
          </a:bodyPr>
          <a:lstStyle/>
          <a:p>
            <a:pPr marL="558800" lvl="1" indent="-342900">
              <a:buClr>
                <a:srgbClr val="0077E3"/>
              </a:buClr>
              <a:buFont typeface="Arial" panose="020B0604020202020204" pitchFamily="34" charset="0"/>
              <a:buChar char="•"/>
            </a:pPr>
            <a:r>
              <a:rPr lang="en-GB" dirty="0"/>
              <a:t>green roofs and walls</a:t>
            </a:r>
          </a:p>
          <a:p>
            <a:pPr marL="558800" lvl="1" indent="-342900">
              <a:buClr>
                <a:srgbClr val="0077E3"/>
              </a:buClr>
              <a:buFont typeface="Arial" panose="020B0604020202020204" pitchFamily="34" charset="0"/>
              <a:buChar char="•"/>
            </a:pPr>
            <a:r>
              <a:rPr lang="en-GB" dirty="0"/>
              <a:t>waste reduction and recycling</a:t>
            </a:r>
          </a:p>
          <a:p>
            <a:pPr marL="558800" lvl="1" indent="-342900">
              <a:buClr>
                <a:srgbClr val="0077E3"/>
              </a:buClr>
              <a:buFont typeface="Arial" panose="020B0604020202020204" pitchFamily="34" charset="0"/>
              <a:buChar char="•"/>
            </a:pPr>
            <a:r>
              <a:rPr lang="en-GB" dirty="0"/>
              <a:t>sustainable transportation</a:t>
            </a:r>
          </a:p>
          <a:p>
            <a:pPr marL="558800" lvl="1" indent="-342900">
              <a:buClr>
                <a:srgbClr val="0077E3"/>
              </a:buClr>
              <a:buFont typeface="Arial" panose="020B0604020202020204" pitchFamily="34" charset="0"/>
              <a:buChar char="•"/>
            </a:pPr>
            <a:r>
              <a:rPr lang="en-GB" dirty="0"/>
              <a:t>carbon offset initiatives</a:t>
            </a:r>
          </a:p>
          <a:p>
            <a:pPr marL="558800" lvl="1" indent="-342900">
              <a:buClr>
                <a:srgbClr val="0077E3"/>
              </a:buClr>
              <a:buFont typeface="Arial" panose="020B0604020202020204" pitchFamily="34" charset="0"/>
              <a:buChar char="•"/>
            </a:pPr>
            <a:r>
              <a:rPr lang="en-GB" dirty="0"/>
              <a:t>green certifications</a:t>
            </a:r>
          </a:p>
          <a:p>
            <a:pPr marL="558800" lvl="1" indent="-342900">
              <a:buClr>
                <a:srgbClr val="0077E3"/>
              </a:buClr>
              <a:buFont typeface="Arial" panose="020B0604020202020204" pitchFamily="34" charset="0"/>
              <a:buChar char="•"/>
            </a:pPr>
            <a:r>
              <a:rPr lang="en-GB" dirty="0"/>
              <a:t>life-cycle assessment.</a:t>
            </a:r>
          </a:p>
        </p:txBody>
      </p:sp>
    </p:spTree>
    <p:extLst>
      <p:ext uri="{BB962C8B-B14F-4D97-AF65-F5344CB8AC3E}">
        <p14:creationId xmlns:p14="http://schemas.microsoft.com/office/powerpoint/2010/main" val="165993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BF48F-B641-4D60-8462-7745514E9B0B}"/>
              </a:ext>
            </a:extLst>
          </p:cNvPr>
          <p:cNvSpPr>
            <a:spLocks noGrp="1"/>
          </p:cNvSpPr>
          <p:nvPr>
            <p:ph type="title"/>
          </p:nvPr>
        </p:nvSpPr>
        <p:spPr/>
        <p:txBody>
          <a:bodyPr/>
          <a:lstStyle/>
          <a:p>
            <a:r>
              <a:rPr lang="en-GB" dirty="0">
                <a:ea typeface="ＭＳ Ｐゴシック"/>
              </a:rPr>
              <a:t>Activity: 21st century buildings </a:t>
            </a:r>
            <a:r>
              <a:rPr lang="en-GB" dirty="0">
                <a:ea typeface="ＭＳ Ｐゴシック"/>
                <a:cs typeface="+mj-lt"/>
              </a:rPr>
              <a:t>and carbon footprint </a:t>
            </a:r>
            <a:endParaRPr lang="en-US" dirty="0"/>
          </a:p>
        </p:txBody>
      </p:sp>
      <p:sp>
        <p:nvSpPr>
          <p:cNvPr id="3" name="Content Placeholder 2">
            <a:extLst>
              <a:ext uri="{FF2B5EF4-FFF2-40B4-BE49-F238E27FC236}">
                <a16:creationId xmlns:a16="http://schemas.microsoft.com/office/drawing/2014/main" id="{07EF438E-421A-4C06-8449-F9EF21FFED9E}"/>
              </a:ext>
            </a:extLst>
          </p:cNvPr>
          <p:cNvSpPr>
            <a:spLocks noGrp="1"/>
          </p:cNvSpPr>
          <p:nvPr>
            <p:ph sz="quarter" idx="10"/>
          </p:nvPr>
        </p:nvSpPr>
        <p:spPr>
          <a:xfrm>
            <a:off x="470392" y="1592962"/>
            <a:ext cx="8229600" cy="4248000"/>
          </a:xfrm>
        </p:spPr>
        <p:txBody>
          <a:bodyPr/>
          <a:lstStyle/>
          <a:p>
            <a:r>
              <a:rPr lang="en-GB" b="1" dirty="0">
                <a:ea typeface="ＭＳ Ｐゴシック"/>
              </a:rPr>
              <a:t>Task 1: </a:t>
            </a:r>
            <a:r>
              <a:rPr lang="en-GB" dirty="0">
                <a:ea typeface="ＭＳ Ｐゴシック"/>
              </a:rPr>
              <a:t>Discussion </a:t>
            </a:r>
            <a:endParaRPr lang="en-US" dirty="0"/>
          </a:p>
          <a:p>
            <a:r>
              <a:rPr lang="en-GB" dirty="0"/>
              <a:t>In groups, discuss and prioritise the strategies on your handout based on their perceived effectiveness and feasibility.</a:t>
            </a:r>
          </a:p>
          <a:p>
            <a:r>
              <a:rPr lang="en-GB" b="1" dirty="0">
                <a:ea typeface="ＭＳ Ｐゴシック"/>
              </a:rPr>
              <a:t>Task 2: </a:t>
            </a:r>
            <a:r>
              <a:rPr lang="en-GB" dirty="0">
                <a:ea typeface="ＭＳ Ｐゴシック"/>
              </a:rPr>
              <a:t>Feedback </a:t>
            </a:r>
            <a:endParaRPr lang="en-GB" dirty="0"/>
          </a:p>
          <a:p>
            <a:r>
              <a:rPr lang="en-GB" dirty="0"/>
              <a:t>In your groups, present your top three strategies and the reasons behind the choices.</a:t>
            </a:r>
          </a:p>
          <a:p>
            <a:pPr algn="ctr"/>
            <a:endParaRPr lang="en-GB" dirty="0"/>
          </a:p>
          <a:p>
            <a:pPr algn="ctr"/>
            <a:endParaRPr lang="en-GB" dirty="0"/>
          </a:p>
        </p:txBody>
      </p:sp>
    </p:spTree>
    <p:extLst>
      <p:ext uri="{BB962C8B-B14F-4D97-AF65-F5344CB8AC3E}">
        <p14:creationId xmlns:p14="http://schemas.microsoft.com/office/powerpoint/2010/main" val="3279097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831E9-7FBA-4C2B-9AA9-BDB26674815F}"/>
              </a:ext>
            </a:extLst>
          </p:cNvPr>
          <p:cNvSpPr>
            <a:spLocks noGrp="1"/>
          </p:cNvSpPr>
          <p:nvPr>
            <p:ph type="title"/>
          </p:nvPr>
        </p:nvSpPr>
        <p:spPr/>
        <p:txBody>
          <a:bodyPr/>
          <a:lstStyle/>
          <a:p>
            <a:r>
              <a:rPr lang="en-GB" dirty="0"/>
              <a:t>21st century  buildings and carbon off-setting </a:t>
            </a:r>
          </a:p>
        </p:txBody>
      </p:sp>
      <p:sp>
        <p:nvSpPr>
          <p:cNvPr id="3" name="Content Placeholder 2">
            <a:extLst>
              <a:ext uri="{FF2B5EF4-FFF2-40B4-BE49-F238E27FC236}">
                <a16:creationId xmlns:a16="http://schemas.microsoft.com/office/drawing/2014/main" id="{F99FAD87-B13F-4E42-9262-D777B6FCDAB0}"/>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It's important to note that the specific strategies employed will depend on factors such as the building type, location, budget, and project goals.</a:t>
            </a:r>
          </a:p>
          <a:p>
            <a:pPr marL="342900" indent="-342900">
              <a:buClr>
                <a:srgbClr val="0077E3"/>
              </a:buClr>
              <a:buFont typeface="Arial" panose="020B0604020202020204" pitchFamily="34" charset="0"/>
              <a:buChar char="•"/>
            </a:pPr>
            <a:r>
              <a:rPr lang="en-GB" dirty="0"/>
              <a:t>Combining multiple strategies and adopting a holistic approach can significantly contribute to meeting 21st-century building targets and expectations for carbon reduction and sustainability.</a:t>
            </a:r>
          </a:p>
        </p:txBody>
      </p:sp>
    </p:spTree>
    <p:extLst>
      <p:ext uri="{BB962C8B-B14F-4D97-AF65-F5344CB8AC3E}">
        <p14:creationId xmlns:p14="http://schemas.microsoft.com/office/powerpoint/2010/main" val="3594773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To explore sustainable approaches and ecological considerations in construction</a:t>
            </a:r>
          </a:p>
        </p:txBody>
      </p:sp>
      <p:sp>
        <p:nvSpPr>
          <p:cNvPr id="3" name="Content Placeholder 2"/>
          <p:cNvSpPr>
            <a:spLocks noGrp="1"/>
          </p:cNvSpPr>
          <p:nvPr>
            <p:ph sz="quarter" idx="10"/>
          </p:nvPr>
        </p:nvSpPr>
        <p:spPr>
          <a:xfrm>
            <a:off x="457200" y="1988840"/>
            <a:ext cx="8229600" cy="3771160"/>
          </a:xfrm>
        </p:spPr>
        <p:txBody>
          <a:bodyPr/>
          <a:lstStyle/>
          <a:p>
            <a:r>
              <a:rPr lang="en-US" b="1" dirty="0">
                <a:ea typeface="ＭＳ Ｐゴシック" pitchFamily="-105" charset="-128"/>
                <a:cs typeface="ＭＳ Ｐゴシック" pitchFamily="-105" charset="-128"/>
              </a:rPr>
              <a:t>Objectives</a:t>
            </a:r>
          </a:p>
          <a:p>
            <a:pPr lvl="1"/>
            <a:r>
              <a:rPr lang="en-US" dirty="0"/>
              <a:t>Explore the requirements for carrying out work in areas where protected species inhabit. </a:t>
            </a:r>
          </a:p>
          <a:p>
            <a:pPr lvl="1"/>
            <a:r>
              <a:rPr lang="en-US" dirty="0"/>
              <a:t>Explain the implications for future developments in relation to flood plains. </a:t>
            </a:r>
          </a:p>
          <a:p>
            <a:pPr lvl="1"/>
            <a:r>
              <a:rPr lang="en-US" dirty="0"/>
              <a:t>Identify 21st century building products that meet sustainability requirements.  </a:t>
            </a:r>
          </a:p>
          <a:p>
            <a:pPr lvl="1"/>
            <a:r>
              <a:rPr lang="en-US" dirty="0"/>
              <a:t>Examine how buildings can offset its carbon footprint to meet 21st century targets. </a:t>
            </a:r>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19420-4730-46FB-8731-BB6880D0307B}"/>
              </a:ext>
            </a:extLst>
          </p:cNvPr>
          <p:cNvSpPr>
            <a:spLocks noGrp="1"/>
          </p:cNvSpPr>
          <p:nvPr>
            <p:ph type="title"/>
          </p:nvPr>
        </p:nvSpPr>
        <p:spPr/>
        <p:txBody>
          <a:bodyPr/>
          <a:lstStyle/>
          <a:p>
            <a:r>
              <a:rPr lang="en-GB" dirty="0"/>
              <a:t>Discovering a protected species on site</a:t>
            </a:r>
          </a:p>
        </p:txBody>
      </p:sp>
      <p:sp>
        <p:nvSpPr>
          <p:cNvPr id="3" name="Content Placeholder 2">
            <a:extLst>
              <a:ext uri="{FF2B5EF4-FFF2-40B4-BE49-F238E27FC236}">
                <a16:creationId xmlns:a16="http://schemas.microsoft.com/office/drawing/2014/main" id="{7BD30AF1-BFF8-441B-8156-C5F94BDFB66B}"/>
              </a:ext>
            </a:extLst>
          </p:cNvPr>
          <p:cNvSpPr>
            <a:spLocks noGrp="1"/>
          </p:cNvSpPr>
          <p:nvPr>
            <p:ph sz="quarter" idx="10"/>
          </p:nvPr>
        </p:nvSpPr>
        <p:spPr>
          <a:xfrm>
            <a:off x="323528" y="1602000"/>
            <a:ext cx="8229600" cy="4248000"/>
          </a:xfrm>
        </p:spPr>
        <p:txBody>
          <a:bodyPr/>
          <a:lstStyle/>
          <a:p>
            <a:pPr marL="342900" lvl="2" indent="-342900" algn="just">
              <a:lnSpc>
                <a:spcPct val="100000"/>
              </a:lnSpc>
              <a:buClr>
                <a:srgbClr val="0077E3"/>
              </a:buClr>
              <a:buFont typeface="Arial" panose="020B0604020202020204" pitchFamily="34" charset="0"/>
              <a:buChar char="•"/>
            </a:pPr>
            <a:r>
              <a:rPr lang="en-GB" sz="2000" dirty="0"/>
              <a:t>Certain wildlife in the United Kingdom is protected by legislation that makes it illegal to kill, harm, capture, or disturb the animal in question.</a:t>
            </a:r>
          </a:p>
          <a:p>
            <a:pPr marL="342900" lvl="2" indent="-342900" algn="just">
              <a:lnSpc>
                <a:spcPct val="100000"/>
              </a:lnSpc>
              <a:buClr>
                <a:srgbClr val="0077E3"/>
              </a:buClr>
              <a:buFont typeface="Arial" panose="020B0604020202020204" pitchFamily="34" charset="0"/>
              <a:buChar char="•"/>
            </a:pPr>
            <a:r>
              <a:rPr lang="en-GB" sz="2000" dirty="0"/>
              <a:t>Conducting a habitat survey is required to obtain planning permission, </a:t>
            </a:r>
          </a:p>
          <a:p>
            <a:pPr marL="342900" lvl="2" indent="-342900" algn="just">
              <a:lnSpc>
                <a:spcPct val="100000"/>
              </a:lnSpc>
              <a:buClr>
                <a:srgbClr val="0077E3"/>
              </a:buClr>
              <a:buFont typeface="Arial" panose="020B0604020202020204" pitchFamily="34" charset="0"/>
              <a:buChar char="•"/>
            </a:pPr>
            <a:r>
              <a:rPr lang="en-GB" sz="2000" dirty="0"/>
              <a:t>Discovering potential for certain species on site during a project can mean that construction must be halted immediately. </a:t>
            </a:r>
          </a:p>
          <a:p>
            <a:pPr marL="342900" lvl="2" indent="-342900" algn="just">
              <a:lnSpc>
                <a:spcPct val="100000"/>
              </a:lnSpc>
              <a:buClr>
                <a:srgbClr val="0077E3"/>
              </a:buClr>
              <a:buFont typeface="Arial" panose="020B0604020202020204" pitchFamily="34" charset="0"/>
              <a:buChar char="•"/>
            </a:pPr>
            <a:r>
              <a:rPr lang="en-GB" sz="2000" dirty="0"/>
              <a:t>Breaking the law might result in an unlimited fine and up to 6 months in prison, up to six months in prison, and severe reputational harm.</a:t>
            </a:r>
          </a:p>
          <a:p>
            <a:pPr marL="342900" lvl="2" indent="-342900" algn="just">
              <a:lnSpc>
                <a:spcPct val="100000"/>
              </a:lnSpc>
              <a:buClr>
                <a:srgbClr val="0077E3"/>
              </a:buClr>
              <a:buFont typeface="Arial" panose="020B0604020202020204" pitchFamily="34" charset="0"/>
              <a:buChar char="•"/>
            </a:pPr>
            <a:r>
              <a:rPr lang="en-GB" sz="2000" dirty="0"/>
              <a:t>When a protected species, such as bats or newts, is discovered during the construction process in the UK, it is important to follow the guidelines outlined in the Conservation of Habitats and Species Regulations 2010. </a:t>
            </a:r>
          </a:p>
        </p:txBody>
      </p:sp>
    </p:spTree>
    <p:extLst>
      <p:ext uri="{BB962C8B-B14F-4D97-AF65-F5344CB8AC3E}">
        <p14:creationId xmlns:p14="http://schemas.microsoft.com/office/powerpoint/2010/main" val="1518808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F25DE-CBA9-4D73-AB0F-1B79F5438ACA}"/>
              </a:ext>
            </a:extLst>
          </p:cNvPr>
          <p:cNvSpPr>
            <a:spLocks noGrp="1"/>
          </p:cNvSpPr>
          <p:nvPr>
            <p:ph type="title"/>
          </p:nvPr>
        </p:nvSpPr>
        <p:spPr/>
        <p:txBody>
          <a:bodyPr/>
          <a:lstStyle/>
          <a:p>
            <a:r>
              <a:rPr lang="en-GB" dirty="0"/>
              <a:t>Some examples of protected species </a:t>
            </a:r>
          </a:p>
        </p:txBody>
      </p:sp>
      <p:sp>
        <p:nvSpPr>
          <p:cNvPr id="3" name="Content Placeholder 2">
            <a:extLst>
              <a:ext uri="{FF2B5EF4-FFF2-40B4-BE49-F238E27FC236}">
                <a16:creationId xmlns:a16="http://schemas.microsoft.com/office/drawing/2014/main" id="{761717D0-0D8E-4151-B476-D7170B71DEEC}"/>
              </a:ext>
            </a:extLst>
          </p:cNvPr>
          <p:cNvSpPr>
            <a:spLocks noGrp="1"/>
          </p:cNvSpPr>
          <p:nvPr>
            <p:ph sz="quarter" idx="10"/>
          </p:nvPr>
        </p:nvSpPr>
        <p:spPr>
          <a:xfrm>
            <a:off x="457200" y="1575484"/>
            <a:ext cx="4114800" cy="3149660"/>
          </a:xfrm>
        </p:spPr>
        <p:txBody>
          <a:bodyPr/>
          <a:lstStyle/>
          <a:p>
            <a:pPr marL="342900" lvl="2" indent="-342900">
              <a:buClr>
                <a:srgbClr val="0077E3"/>
              </a:buClr>
              <a:buFont typeface="Arial" panose="020B0604020202020204" pitchFamily="34" charset="0"/>
              <a:buChar char="•"/>
            </a:pPr>
            <a:r>
              <a:rPr lang="en-GB" sz="2000" dirty="0"/>
              <a:t>all species of bat</a:t>
            </a:r>
          </a:p>
          <a:p>
            <a:pPr marL="342900" lvl="2" indent="-342900">
              <a:buClr>
                <a:srgbClr val="0077E3"/>
              </a:buClr>
              <a:buFont typeface="Arial" panose="020B0604020202020204" pitchFamily="34" charset="0"/>
              <a:buChar char="•"/>
            </a:pPr>
            <a:r>
              <a:rPr lang="en-GB" sz="2000" dirty="0"/>
              <a:t>beaver</a:t>
            </a:r>
          </a:p>
          <a:p>
            <a:pPr marL="342900" lvl="2" indent="-342900">
              <a:buClr>
                <a:srgbClr val="0077E3"/>
              </a:buClr>
              <a:buFont typeface="Arial" panose="020B0604020202020204" pitchFamily="34" charset="0"/>
              <a:buChar char="•"/>
            </a:pPr>
            <a:r>
              <a:rPr lang="en-GB" sz="2000" dirty="0"/>
              <a:t>great crested newt</a:t>
            </a:r>
          </a:p>
          <a:p>
            <a:pPr marL="342900" lvl="2" indent="-342900">
              <a:buClr>
                <a:srgbClr val="0077E3"/>
              </a:buClr>
              <a:buFont typeface="Arial" panose="020B0604020202020204" pitchFamily="34" charset="0"/>
              <a:buChar char="•"/>
            </a:pPr>
            <a:r>
              <a:rPr lang="en-GB" sz="2000" dirty="0"/>
              <a:t>hazel or common dormice</a:t>
            </a:r>
          </a:p>
          <a:p>
            <a:pPr marL="342900" lvl="2" indent="-342900">
              <a:buClr>
                <a:srgbClr val="0077E3"/>
              </a:buClr>
              <a:buFont typeface="Arial" panose="020B0604020202020204" pitchFamily="34" charset="0"/>
              <a:buChar char="•"/>
            </a:pPr>
            <a:r>
              <a:rPr lang="en-GB" sz="2000" dirty="0"/>
              <a:t>otter</a:t>
            </a:r>
          </a:p>
          <a:p>
            <a:pPr marL="342900" lvl="2" indent="-342900">
              <a:buClr>
                <a:srgbClr val="0077E3"/>
              </a:buClr>
              <a:buFont typeface="Arial" panose="020B0604020202020204" pitchFamily="34" charset="0"/>
              <a:buChar char="•"/>
            </a:pPr>
            <a:r>
              <a:rPr lang="en-GB" sz="2000" dirty="0"/>
              <a:t>natter jack toad</a:t>
            </a:r>
          </a:p>
          <a:p>
            <a:pPr marL="342900" lvl="2" indent="-342900">
              <a:buClr>
                <a:srgbClr val="0077E3"/>
              </a:buClr>
              <a:buFont typeface="Arial" panose="020B0604020202020204" pitchFamily="34" charset="0"/>
              <a:buChar char="•"/>
            </a:pPr>
            <a:r>
              <a:rPr lang="en-GB" sz="2000" dirty="0"/>
              <a:t>some reptile species</a:t>
            </a:r>
          </a:p>
          <a:p>
            <a:pPr marL="342900" lvl="2" indent="-342900">
              <a:buClr>
                <a:srgbClr val="0077E3"/>
              </a:buClr>
              <a:buFont typeface="Arial" panose="020B0604020202020204" pitchFamily="34" charset="0"/>
              <a:buChar char="•"/>
            </a:pPr>
            <a:r>
              <a:rPr lang="en-GB" sz="2000" dirty="0"/>
              <a:t>some species of plants</a:t>
            </a:r>
          </a:p>
        </p:txBody>
      </p:sp>
      <p:sp>
        <p:nvSpPr>
          <p:cNvPr id="4" name="Content Placeholder 2">
            <a:extLst>
              <a:ext uri="{FF2B5EF4-FFF2-40B4-BE49-F238E27FC236}">
                <a16:creationId xmlns:a16="http://schemas.microsoft.com/office/drawing/2014/main" id="{FA823736-ADE9-4719-A28E-9CD50EE95582}"/>
              </a:ext>
            </a:extLst>
          </p:cNvPr>
          <p:cNvSpPr txBox="1">
            <a:spLocks/>
          </p:cNvSpPr>
          <p:nvPr/>
        </p:nvSpPr>
        <p:spPr bwMode="auto">
          <a:xfrm>
            <a:off x="4860032" y="1575484"/>
            <a:ext cx="3178696" cy="314966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marL="342900" lvl="2" indent="-342900">
              <a:buClr>
                <a:srgbClr val="0077E3"/>
              </a:buClr>
              <a:buFont typeface="Arial" panose="020B0604020202020204" pitchFamily="34" charset="0"/>
              <a:buChar char="•"/>
            </a:pPr>
            <a:r>
              <a:rPr lang="en-GB" sz="2000" dirty="0"/>
              <a:t>large blue butterfly</a:t>
            </a:r>
          </a:p>
          <a:p>
            <a:pPr marL="342900" lvl="2" indent="-342900">
              <a:buClr>
                <a:srgbClr val="0077E3"/>
              </a:buClr>
              <a:buFont typeface="Arial" panose="020B0604020202020204" pitchFamily="34" charset="0"/>
              <a:buChar char="•"/>
            </a:pPr>
            <a:r>
              <a:rPr lang="en-GB" sz="2000" dirty="0"/>
              <a:t>sturgeon</a:t>
            </a:r>
          </a:p>
          <a:p>
            <a:pPr marL="342900" lvl="2" indent="-342900">
              <a:buClr>
                <a:srgbClr val="0077E3"/>
              </a:buClr>
              <a:buFont typeface="Arial" panose="020B0604020202020204" pitchFamily="34" charset="0"/>
              <a:buChar char="•"/>
            </a:pPr>
            <a:r>
              <a:rPr lang="en-GB" sz="2000" kern="0" dirty="0"/>
              <a:t>badgers</a:t>
            </a:r>
          </a:p>
          <a:p>
            <a:pPr marL="342900" lvl="2" indent="-342900">
              <a:buClr>
                <a:srgbClr val="0077E3"/>
              </a:buClr>
              <a:buFont typeface="Arial" panose="020B0604020202020204" pitchFamily="34" charset="0"/>
              <a:buChar char="•"/>
            </a:pPr>
            <a:r>
              <a:rPr lang="en-GB" sz="2000" kern="0" dirty="0"/>
              <a:t>water vole</a:t>
            </a:r>
          </a:p>
          <a:p>
            <a:pPr marL="342900" lvl="2" indent="-342900">
              <a:buClr>
                <a:srgbClr val="0077E3"/>
              </a:buClr>
              <a:buFont typeface="Arial" panose="020B0604020202020204" pitchFamily="34" charset="0"/>
              <a:buChar char="•"/>
            </a:pPr>
            <a:r>
              <a:rPr lang="en-GB" sz="2000" kern="0" dirty="0"/>
              <a:t>wild bird</a:t>
            </a:r>
          </a:p>
          <a:p>
            <a:pPr marL="342900" lvl="2" indent="-342900">
              <a:buClr>
                <a:srgbClr val="0077E3"/>
              </a:buClr>
              <a:buFont typeface="Arial" panose="020B0604020202020204" pitchFamily="34" charset="0"/>
              <a:buChar char="•"/>
            </a:pPr>
            <a:r>
              <a:rPr lang="en-GB" sz="2000" kern="0" dirty="0"/>
              <a:t>ancient woodland and veteran tree</a:t>
            </a:r>
          </a:p>
          <a:p>
            <a:pPr marL="342900" lvl="2" indent="-342900">
              <a:buClr>
                <a:srgbClr val="0077E3"/>
              </a:buClr>
              <a:buFont typeface="Arial" panose="020B0604020202020204" pitchFamily="34" charset="0"/>
              <a:buChar char="•"/>
            </a:pPr>
            <a:r>
              <a:rPr lang="en-GB" sz="2000" kern="0" dirty="0"/>
              <a:t>white-clawed crayfish</a:t>
            </a:r>
          </a:p>
          <a:p>
            <a:pPr marL="342900" lvl="2" indent="-342900">
              <a:buClr>
                <a:srgbClr val="0077E3"/>
              </a:buClr>
              <a:buFont typeface="Arial" panose="020B0604020202020204" pitchFamily="34" charset="0"/>
              <a:buChar char="•"/>
            </a:pPr>
            <a:r>
              <a:rPr lang="en-GB" sz="2000" kern="0" dirty="0"/>
              <a:t>freshwater pearl mussel.</a:t>
            </a:r>
          </a:p>
          <a:p>
            <a:pPr lvl="2"/>
            <a:endParaRPr lang="en-GB" sz="1800" kern="0" dirty="0"/>
          </a:p>
        </p:txBody>
      </p:sp>
    </p:spTree>
    <p:extLst>
      <p:ext uri="{BB962C8B-B14F-4D97-AF65-F5344CB8AC3E}">
        <p14:creationId xmlns:p14="http://schemas.microsoft.com/office/powerpoint/2010/main" val="2971558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25C0-59A6-4388-8E08-AF2AA11E81E8}"/>
              </a:ext>
            </a:extLst>
          </p:cNvPr>
          <p:cNvSpPr>
            <a:spLocks noGrp="1"/>
          </p:cNvSpPr>
          <p:nvPr>
            <p:ph type="title"/>
          </p:nvPr>
        </p:nvSpPr>
        <p:spPr>
          <a:xfrm>
            <a:off x="457200" y="1008000"/>
            <a:ext cx="8229600" cy="764816"/>
          </a:xfrm>
        </p:spPr>
        <p:txBody>
          <a:bodyPr/>
          <a:lstStyle/>
          <a:p>
            <a:r>
              <a:rPr lang="en-GB" dirty="0"/>
              <a:t>Legal considerations when working on sites with protected wildlife</a:t>
            </a:r>
          </a:p>
        </p:txBody>
      </p:sp>
      <p:sp>
        <p:nvSpPr>
          <p:cNvPr id="3" name="Content Placeholder 2">
            <a:extLst>
              <a:ext uri="{FF2B5EF4-FFF2-40B4-BE49-F238E27FC236}">
                <a16:creationId xmlns:a16="http://schemas.microsoft.com/office/drawing/2014/main" id="{16383C5A-E3F3-47A5-BB8E-2ABBDC5834AF}"/>
              </a:ext>
            </a:extLst>
          </p:cNvPr>
          <p:cNvSpPr>
            <a:spLocks noGrp="1"/>
          </p:cNvSpPr>
          <p:nvPr>
            <p:ph sz="quarter" idx="10"/>
          </p:nvPr>
        </p:nvSpPr>
        <p:spPr>
          <a:xfrm>
            <a:off x="457200" y="1916832"/>
            <a:ext cx="8229600" cy="3815952"/>
          </a:xfrm>
        </p:spPr>
        <p:txBody>
          <a:bodyPr/>
          <a:lstStyle/>
          <a:p>
            <a:r>
              <a:rPr lang="en-GB" dirty="0"/>
              <a:t>Key legal aspects:</a:t>
            </a:r>
          </a:p>
          <a:p>
            <a:pPr marL="558800" lvl="1" indent="-342900">
              <a:buFont typeface="Arial" panose="020B0604020202020204" pitchFamily="34" charset="0"/>
              <a:buChar char="•"/>
            </a:pPr>
            <a:r>
              <a:rPr lang="en-GB" dirty="0"/>
              <a:t>Familiarise yourself with legislation.</a:t>
            </a:r>
          </a:p>
          <a:p>
            <a:pPr marL="558800" lvl="1" indent="-342900">
              <a:buFont typeface="Arial" panose="020B0604020202020204" pitchFamily="34" charset="0"/>
              <a:buChar char="•"/>
            </a:pPr>
            <a:r>
              <a:rPr lang="en-GB" dirty="0"/>
              <a:t>Obtain necessary permits and licenses.</a:t>
            </a:r>
          </a:p>
          <a:p>
            <a:pPr marL="558800" lvl="1" indent="-342900">
              <a:buFont typeface="Arial" panose="020B0604020202020204" pitchFamily="34" charset="0"/>
              <a:buChar char="•"/>
            </a:pPr>
            <a:r>
              <a:rPr lang="en-GB" dirty="0"/>
              <a:t>Consult with relevant authorities.</a:t>
            </a:r>
          </a:p>
          <a:p>
            <a:pPr marL="558800" lvl="1" indent="-342900">
              <a:buFont typeface="Arial" panose="020B0604020202020204" pitchFamily="34" charset="0"/>
              <a:buChar char="•"/>
            </a:pPr>
            <a:r>
              <a:rPr lang="en-GB" dirty="0"/>
              <a:t>Follow best practices and guidelines.</a:t>
            </a:r>
          </a:p>
          <a:p>
            <a:pPr lvl="1" indent="0">
              <a:buNone/>
            </a:pPr>
            <a:endParaRPr lang="en-GB" dirty="0"/>
          </a:p>
        </p:txBody>
      </p:sp>
    </p:spTree>
    <p:extLst>
      <p:ext uri="{BB962C8B-B14F-4D97-AF65-F5344CB8AC3E}">
        <p14:creationId xmlns:p14="http://schemas.microsoft.com/office/powerpoint/2010/main" val="3249403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225C0-59A6-4388-8E08-AF2AA11E81E8}"/>
              </a:ext>
            </a:extLst>
          </p:cNvPr>
          <p:cNvSpPr>
            <a:spLocks noGrp="1"/>
          </p:cNvSpPr>
          <p:nvPr>
            <p:ph type="title"/>
          </p:nvPr>
        </p:nvSpPr>
        <p:spPr>
          <a:xfrm>
            <a:off x="228600" y="1008000"/>
            <a:ext cx="8686800" cy="764816"/>
          </a:xfrm>
        </p:spPr>
        <p:txBody>
          <a:bodyPr/>
          <a:lstStyle/>
          <a:p>
            <a:r>
              <a:rPr lang="en-GB" dirty="0"/>
              <a:t>Ecological considerations on sites with protected wildlife</a:t>
            </a:r>
          </a:p>
        </p:txBody>
      </p:sp>
      <p:sp>
        <p:nvSpPr>
          <p:cNvPr id="3" name="Content Placeholder 2">
            <a:extLst>
              <a:ext uri="{FF2B5EF4-FFF2-40B4-BE49-F238E27FC236}">
                <a16:creationId xmlns:a16="http://schemas.microsoft.com/office/drawing/2014/main" id="{16383C5A-E3F3-47A5-BB8E-2ABBDC5834AF}"/>
              </a:ext>
            </a:extLst>
          </p:cNvPr>
          <p:cNvSpPr>
            <a:spLocks noGrp="1"/>
          </p:cNvSpPr>
          <p:nvPr>
            <p:ph sz="quarter" idx="10"/>
          </p:nvPr>
        </p:nvSpPr>
        <p:spPr>
          <a:xfrm>
            <a:off x="227718" y="1590935"/>
            <a:ext cx="8459082" cy="4100193"/>
          </a:xfrm>
        </p:spPr>
        <p:txBody>
          <a:bodyPr/>
          <a:lstStyle/>
          <a:p>
            <a:r>
              <a:rPr lang="en-GB" dirty="0"/>
              <a:t>Ecological considerations:</a:t>
            </a:r>
          </a:p>
          <a:p>
            <a:pPr marL="558800" lvl="3" indent="-342900"/>
            <a:r>
              <a:rPr lang="en-GB" sz="2000" dirty="0"/>
              <a:t>Conduct thorough </a:t>
            </a:r>
            <a:r>
              <a:rPr lang="en-GB" sz="2000"/>
              <a:t>ecological surveys.</a:t>
            </a:r>
            <a:endParaRPr lang="en-GB" sz="2000" dirty="0"/>
          </a:p>
          <a:p>
            <a:pPr marL="558800" lvl="3" indent="-342900"/>
            <a:r>
              <a:rPr lang="en-GB" sz="2000" dirty="0"/>
              <a:t>Mitigate and minimise impacts.</a:t>
            </a:r>
          </a:p>
          <a:p>
            <a:pPr marL="558800" lvl="3" indent="-342900"/>
            <a:r>
              <a:rPr lang="en-GB" sz="2000" dirty="0"/>
              <a:t>Engage with ecological experts.</a:t>
            </a:r>
          </a:p>
          <a:p>
            <a:pPr marL="558800" lvl="3" indent="-342900"/>
            <a:r>
              <a:rPr lang="en-GB" sz="2000" dirty="0"/>
              <a:t>Monitor and adapt.</a:t>
            </a:r>
          </a:p>
          <a:p>
            <a:pPr marL="558800" lvl="3" indent="-342900" algn="just"/>
            <a:r>
              <a:rPr lang="en-GB" sz="2000" dirty="0"/>
              <a:t>Promote habitat restoration and conservation.</a:t>
            </a:r>
          </a:p>
          <a:p>
            <a:pPr lvl="1" indent="0" algn="just">
              <a:buNone/>
            </a:pPr>
            <a:r>
              <a:rPr lang="en-GB" dirty="0"/>
              <a:t>Construction can  safeguard and sustain the well-being of protected wildlife and ecosystems by aligning our work with government policy, following rules, and embracing ecological considerations. </a:t>
            </a:r>
          </a:p>
          <a:p>
            <a:pPr lvl="1" indent="0" algn="just">
              <a:buNone/>
            </a:pPr>
            <a:r>
              <a:rPr lang="en-GB" dirty="0"/>
              <a:t>Collaboration with experts and authorities is critical to achieving positive outcomes for the natural environment and compliance with the law. </a:t>
            </a:r>
          </a:p>
        </p:txBody>
      </p:sp>
    </p:spTree>
    <p:extLst>
      <p:ext uri="{BB962C8B-B14F-4D97-AF65-F5344CB8AC3E}">
        <p14:creationId xmlns:p14="http://schemas.microsoft.com/office/powerpoint/2010/main" val="680594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34120-9BCF-4784-9E4E-7965C8B66258}"/>
              </a:ext>
            </a:extLst>
          </p:cNvPr>
          <p:cNvSpPr>
            <a:spLocks noGrp="1"/>
          </p:cNvSpPr>
          <p:nvPr>
            <p:ph type="title"/>
          </p:nvPr>
        </p:nvSpPr>
        <p:spPr/>
        <p:txBody>
          <a:bodyPr/>
          <a:lstStyle/>
          <a:p>
            <a:r>
              <a:rPr lang="en-GB" dirty="0"/>
              <a:t>Actions to take if protected species on site </a:t>
            </a:r>
          </a:p>
        </p:txBody>
      </p:sp>
      <p:sp>
        <p:nvSpPr>
          <p:cNvPr id="4" name="Content Placeholder 3">
            <a:extLst>
              <a:ext uri="{FF2B5EF4-FFF2-40B4-BE49-F238E27FC236}">
                <a16:creationId xmlns:a16="http://schemas.microsoft.com/office/drawing/2014/main" id="{438E2CC8-7F7C-4BFB-B3F3-6D248B228981}"/>
              </a:ext>
            </a:extLst>
          </p:cNvPr>
          <p:cNvSpPr>
            <a:spLocks noGrp="1"/>
          </p:cNvSpPr>
          <p:nvPr>
            <p:ph sz="quarter" idx="10"/>
          </p:nvPr>
        </p:nvSpPr>
        <p:spPr>
          <a:xfrm>
            <a:off x="457200" y="1511300"/>
            <a:ext cx="8229600" cy="3590727"/>
          </a:xfrm>
          <a:prstGeom prst="rect">
            <a:avLst/>
          </a:prstGeom>
        </p:spPr>
        <p:txBody>
          <a:bodyPr wrap="square">
            <a:spAutoFit/>
          </a:bodyPr>
          <a:lstStyle/>
          <a:p>
            <a:pPr marL="342900" indent="-342900" algn="just">
              <a:buClr>
                <a:srgbClr val="0077E3"/>
              </a:buClr>
              <a:buFont typeface="Arial" panose="020B0604020202020204" pitchFamily="34" charset="0"/>
              <a:buChar char="•"/>
            </a:pPr>
            <a:r>
              <a:rPr lang="en-GB" dirty="0">
                <a:ea typeface="ＭＳ Ｐゴシック"/>
              </a:rPr>
              <a:t>The client is responsible for finding out if your development is likely to affect a protected area or site. </a:t>
            </a:r>
            <a:endParaRPr lang="en-US" dirty="0"/>
          </a:p>
          <a:p>
            <a:pPr marL="342900" indent="-342900" algn="just">
              <a:buClr>
                <a:srgbClr val="0077E3"/>
              </a:buClr>
              <a:buFont typeface="Arial" panose="020B0604020202020204" pitchFamily="34" charset="0"/>
              <a:buChar char="•"/>
            </a:pPr>
            <a:r>
              <a:rPr lang="en-GB" dirty="0">
                <a:ea typeface="ＭＳ Ｐゴシック"/>
              </a:rPr>
              <a:t>The  planning authority may not grant  planning permission if it damages a protected area or site.</a:t>
            </a:r>
            <a:endParaRPr lang="en-GB" dirty="0"/>
          </a:p>
          <a:p>
            <a:pPr algn="just">
              <a:lnSpc>
                <a:spcPct val="100000"/>
              </a:lnSpc>
            </a:pPr>
            <a:r>
              <a:rPr lang="en-GB" dirty="0">
                <a:ea typeface="ＭＳ Ｐゴシック"/>
              </a:rPr>
              <a:t>If protected species are found to be present, work should be halted or modified, this should be followed by consultation with a ecological expert, and undertake a species survey, and then if needed obtain appropriate licenses or permits. This will be followed by any mitigation and conservation measures required, and throughout the process monitor and report on the protected species. </a:t>
            </a:r>
            <a:endParaRPr lang="en-GB" dirty="0"/>
          </a:p>
        </p:txBody>
      </p:sp>
    </p:spTree>
    <p:extLst>
      <p:ext uri="{BB962C8B-B14F-4D97-AF65-F5344CB8AC3E}">
        <p14:creationId xmlns:p14="http://schemas.microsoft.com/office/powerpoint/2010/main" val="542703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FF692-5BBB-E049-4BC5-202AB2E99853}"/>
              </a:ext>
            </a:extLst>
          </p:cNvPr>
          <p:cNvSpPr>
            <a:spLocks noGrp="1"/>
          </p:cNvSpPr>
          <p:nvPr>
            <p:ph type="title"/>
          </p:nvPr>
        </p:nvSpPr>
        <p:spPr/>
        <p:txBody>
          <a:bodyPr/>
          <a:lstStyle/>
          <a:p>
            <a:r>
              <a:rPr lang="en-US" dirty="0">
                <a:ea typeface="ＭＳ Ｐゴシック"/>
                <a:cs typeface="Arial"/>
              </a:rPr>
              <a:t>You’re breaking the law if you...</a:t>
            </a:r>
            <a:endParaRPr lang="en-US" dirty="0">
              <a:ea typeface="ＭＳ Ｐゴシック"/>
            </a:endParaRPr>
          </a:p>
        </p:txBody>
      </p:sp>
      <p:sp>
        <p:nvSpPr>
          <p:cNvPr id="3" name="Content Placeholder 2">
            <a:extLst>
              <a:ext uri="{FF2B5EF4-FFF2-40B4-BE49-F238E27FC236}">
                <a16:creationId xmlns:a16="http://schemas.microsoft.com/office/drawing/2014/main" id="{2E5B3E9D-76C8-4AA7-1495-FD63BC69D358}"/>
              </a:ext>
            </a:extLst>
          </p:cNvPr>
          <p:cNvSpPr>
            <a:spLocks noGrp="1"/>
          </p:cNvSpPr>
          <p:nvPr>
            <p:ph sz="quarter" idx="10"/>
          </p:nvPr>
        </p:nvSpPr>
        <p:spPr>
          <a:xfrm>
            <a:off x="457200" y="1512000"/>
            <a:ext cx="8229600" cy="4565745"/>
          </a:xfrm>
        </p:spPr>
        <p:txBody>
          <a:bodyPr/>
          <a:lstStyle/>
          <a:p>
            <a:pPr lvl="1"/>
            <a:r>
              <a:rPr lang="en-US" dirty="0">
                <a:ea typeface="ＭＳ Ｐゴシック"/>
                <a:cs typeface="Arial"/>
              </a:rPr>
              <a:t>capture, kill, disturb or injure a European protected species (on purpose or by not taking enough care)</a:t>
            </a:r>
            <a:endParaRPr lang="en-US" dirty="0"/>
          </a:p>
          <a:p>
            <a:pPr lvl="1"/>
            <a:r>
              <a:rPr lang="en-US" dirty="0">
                <a:ea typeface="ＭＳ Ｐゴシック"/>
                <a:cs typeface="Arial"/>
              </a:rPr>
              <a:t>damage or destroy a breeding or resting place (even accidentally)</a:t>
            </a:r>
          </a:p>
          <a:p>
            <a:pPr lvl="1"/>
            <a:r>
              <a:rPr lang="en-US" dirty="0">
                <a:ea typeface="ＭＳ Ｐゴシック"/>
                <a:cs typeface="Arial"/>
              </a:rPr>
              <a:t>obstruct access to their resting or sheltering places (on purpose or by not taking enough care)</a:t>
            </a:r>
          </a:p>
          <a:p>
            <a:pPr lvl="1"/>
            <a:r>
              <a:rPr lang="en-US" dirty="0">
                <a:ea typeface="ＭＳ Ｐゴシック"/>
                <a:cs typeface="Arial"/>
              </a:rPr>
              <a:t>possess, sell, control or transport live or dead individuals, or parts of them.</a:t>
            </a:r>
          </a:p>
          <a:p>
            <a:r>
              <a:rPr lang="en-US" dirty="0">
                <a:cs typeface="Arial"/>
              </a:rPr>
              <a:t>Disturbing a protected species includes any deliberate activity that affects:</a:t>
            </a:r>
            <a:endParaRPr lang="en-US" dirty="0"/>
          </a:p>
          <a:p>
            <a:pPr lvl="3"/>
            <a:r>
              <a:rPr lang="en-US" sz="2000" dirty="0">
                <a:ea typeface="ＭＳ Ｐゴシック"/>
                <a:cs typeface="Arial"/>
              </a:rPr>
              <a:t>a group’s ability to survive, breed or raise their young</a:t>
            </a:r>
          </a:p>
          <a:p>
            <a:pPr lvl="3"/>
            <a:r>
              <a:rPr lang="en-US" sz="2000" dirty="0">
                <a:ea typeface="ＭＳ Ｐゴシック"/>
                <a:cs typeface="Arial"/>
              </a:rPr>
              <a:t>the species’ numbers or range in the local area.</a:t>
            </a:r>
          </a:p>
          <a:p>
            <a:pPr marL="0" lvl="3" indent="0" algn="r">
              <a:buNone/>
            </a:pPr>
            <a:r>
              <a:rPr lang="en-US" dirty="0">
                <a:ea typeface="ＭＳ Ｐゴシック"/>
                <a:cs typeface="Arial"/>
              </a:rPr>
              <a:t> (Gov.UK, 2023) </a:t>
            </a:r>
          </a:p>
          <a:p>
            <a:endParaRPr lang="en-US" dirty="0">
              <a:cs typeface="Arial"/>
            </a:endParaRPr>
          </a:p>
        </p:txBody>
      </p:sp>
    </p:spTree>
    <p:extLst>
      <p:ext uri="{BB962C8B-B14F-4D97-AF65-F5344CB8AC3E}">
        <p14:creationId xmlns:p14="http://schemas.microsoft.com/office/powerpoint/2010/main" val="2064551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16258-0181-0773-886C-5B747D4BE23C}"/>
              </a:ext>
            </a:extLst>
          </p:cNvPr>
          <p:cNvSpPr>
            <a:spLocks noGrp="1"/>
          </p:cNvSpPr>
          <p:nvPr>
            <p:ph type="title"/>
          </p:nvPr>
        </p:nvSpPr>
        <p:spPr/>
        <p:txBody>
          <a:bodyPr/>
          <a:lstStyle/>
          <a:p>
            <a:r>
              <a:rPr lang="en-US" dirty="0">
                <a:ea typeface="ＭＳ Ｐゴシック"/>
              </a:rPr>
              <a:t>What happens if you don’t follow the legal requirements?</a:t>
            </a:r>
            <a:endParaRPr lang="en-US" dirty="0"/>
          </a:p>
        </p:txBody>
      </p:sp>
      <p:sp>
        <p:nvSpPr>
          <p:cNvPr id="3" name="Content Placeholder 2">
            <a:extLst>
              <a:ext uri="{FF2B5EF4-FFF2-40B4-BE49-F238E27FC236}">
                <a16:creationId xmlns:a16="http://schemas.microsoft.com/office/drawing/2014/main" id="{6C27AAAA-77F3-B8ED-DFBF-E9B6DE45CDBF}"/>
              </a:ext>
            </a:extLst>
          </p:cNvPr>
          <p:cNvSpPr>
            <a:spLocks noGrp="1"/>
          </p:cNvSpPr>
          <p:nvPr>
            <p:ph sz="quarter" idx="10"/>
          </p:nvPr>
        </p:nvSpPr>
        <p:spPr>
          <a:xfrm>
            <a:off x="457200" y="2103358"/>
            <a:ext cx="8344341" cy="3736077"/>
          </a:xfrm>
        </p:spPr>
        <p:txBody>
          <a:bodyPr/>
          <a:lstStyle/>
          <a:p>
            <a:r>
              <a:rPr lang="en-US" dirty="0">
                <a:ea typeface="ＭＳ Ｐゴシック"/>
              </a:rPr>
              <a:t>Bellway Homes paid a price for failing to follow the guidelines. On one of their construction sites, bats had been discovered in buildings. </a:t>
            </a:r>
            <a:endParaRPr lang="en-US" dirty="0"/>
          </a:p>
          <a:p>
            <a:r>
              <a:rPr lang="en-US" dirty="0">
                <a:ea typeface="ＭＳ Ｐゴシック"/>
              </a:rPr>
              <a:t>Bellway would need to implement mitigation measures and seek a permit before demolishing the buildings, according to the planners. </a:t>
            </a:r>
            <a:endParaRPr lang="en-US" dirty="0">
              <a:ea typeface="ＭＳ Ｐゴシック"/>
              <a:cs typeface="Arial"/>
            </a:endParaRPr>
          </a:p>
          <a:p>
            <a:r>
              <a:rPr lang="en-US" dirty="0">
                <a:ea typeface="ＭＳ Ｐゴシック"/>
              </a:rPr>
              <a:t>With neither a licence nor a mitigation plan in place, Bellway moved forward with the destruction. The destruction of a bat breeding and resting area was investigated by the Metropolitan Police and Bellway faced legal action. </a:t>
            </a:r>
            <a:endParaRPr lang="en-US" dirty="0">
              <a:ea typeface="ＭＳ Ｐゴシック"/>
              <a:cs typeface="Arial"/>
            </a:endParaRPr>
          </a:p>
          <a:p>
            <a:pPr lvl="2"/>
            <a:endParaRPr lang="en-US" sz="2000" dirty="0">
              <a:ea typeface="+mn-lt"/>
              <a:cs typeface="+mn-lt"/>
            </a:endParaRPr>
          </a:p>
          <a:p>
            <a:pPr lvl="2" algn="r"/>
            <a:r>
              <a:rPr lang="en-US" dirty="0">
                <a:ea typeface="ＭＳ Ｐゴシック"/>
              </a:rPr>
              <a:t>(Brodies LLP, 2022)</a:t>
            </a:r>
          </a:p>
        </p:txBody>
      </p:sp>
    </p:spTree>
    <p:extLst>
      <p:ext uri="{BB962C8B-B14F-4D97-AF65-F5344CB8AC3E}">
        <p14:creationId xmlns:p14="http://schemas.microsoft.com/office/powerpoint/2010/main" val="370218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purl.org/dc/terms/"/>
    <ds:schemaRef ds:uri="7d91badd-8922-4db1-9652-4fbca8a6b7df"/>
    <ds:schemaRef ds:uri="http://schemas.microsoft.com/office/2006/metadata/properties"/>
    <ds:schemaRef ds:uri="1c5831b9-66da-4f16-a409-834213ecdb8e"/>
    <ds:schemaRef ds:uri="http://purl.org/dc/elements/1.1/"/>
    <ds:schemaRef ds:uri="http://www.w3.org/XML/1998/namespace"/>
    <ds:schemaRef ds:uri="418e8c98-519b-4e3e-a77f-7ee33016068f"/>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3239</Words>
  <Application>Microsoft Office PowerPoint</Application>
  <PresentationFormat>On-screen Show (4:3)</PresentationFormat>
  <Paragraphs>187</Paragraphs>
  <Slides>18</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PowerPoint 5: Environmental practice </vt:lpstr>
      <vt:lpstr>Aim: To explore sustainable approaches and ecological considerations in construction</vt:lpstr>
      <vt:lpstr>Discovering a protected species on site</vt:lpstr>
      <vt:lpstr>Some examples of protected species </vt:lpstr>
      <vt:lpstr>Legal considerations when working on sites with protected wildlife</vt:lpstr>
      <vt:lpstr>Ecological considerations on sites with protected wildlife</vt:lpstr>
      <vt:lpstr>Actions to take if protected species on site </vt:lpstr>
      <vt:lpstr>You’re breaking the law if you...</vt:lpstr>
      <vt:lpstr>What happens if you don’t follow the legal requirements?</vt:lpstr>
      <vt:lpstr>What happens if you don’t follow the legal requirements?</vt:lpstr>
      <vt:lpstr>Construction and flood plains </vt:lpstr>
      <vt:lpstr>Construction and flood plains </vt:lpstr>
      <vt:lpstr>Sustainable building materials </vt:lpstr>
      <vt:lpstr>Sustainable building materials </vt:lpstr>
      <vt:lpstr>21st century  buildings and carbon off-setting </vt:lpstr>
      <vt:lpstr>Activity: 21st century buildings and carbon footprint </vt:lpstr>
      <vt:lpstr>21st century  buildings and carbon off-setting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282</cp:revision>
  <dcterms:created xsi:type="dcterms:W3CDTF">2013-05-28T00:38:54Z</dcterms:created>
  <dcterms:modified xsi:type="dcterms:W3CDTF">2023-07-26T12:40:18Z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