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1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1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7F2655-AC39-4328-A7A3-3725455B79A2}" v="2" dt="2023-11-02T13:49:44.9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640"/>
    <p:restoredTop sz="86327"/>
  </p:normalViewPr>
  <p:slideViewPr>
    <p:cSldViewPr showGuides="1">
      <p:cViewPr varScale="1">
        <p:scale>
          <a:sx n="69" d="100"/>
          <a:sy n="69" d="100"/>
        </p:scale>
        <p:origin x="50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7A7F2655-AC39-4328-A7A3-3725455B79A2}"/>
    <pc:docChg chg="modSld">
      <pc:chgData name="Claire Brooks" userId="045b5ce1-bb15-4c22-aa7e-c7b600949989" providerId="ADAL" clId="{7A7F2655-AC39-4328-A7A3-3725455B79A2}" dt="2023-10-31T14:27:36.878" v="31" actId="255"/>
      <pc:docMkLst>
        <pc:docMk/>
      </pc:docMkLst>
      <pc:sldChg chg="modSp mod">
        <pc:chgData name="Claire Brooks" userId="045b5ce1-bb15-4c22-aa7e-c7b600949989" providerId="ADAL" clId="{7A7F2655-AC39-4328-A7A3-3725455B79A2}" dt="2023-10-31T14:23:50.635" v="0" actId="2085"/>
        <pc:sldMkLst>
          <pc:docMk/>
          <pc:sldMk cId="0" sldId="328"/>
        </pc:sldMkLst>
        <pc:spChg chg="mod">
          <ac:chgData name="Claire Brooks" userId="045b5ce1-bb15-4c22-aa7e-c7b600949989" providerId="ADAL" clId="{7A7F2655-AC39-4328-A7A3-3725455B79A2}" dt="2023-10-31T14:23:50.635" v="0" actId="2085"/>
          <ac:spMkLst>
            <pc:docMk/>
            <pc:sldMk cId="0" sldId="328"/>
            <ac:spMk id="2" creationId="{0DA389BD-C7D8-FC41-B8B1-920AA504BF19}"/>
          </ac:spMkLst>
        </pc:spChg>
      </pc:sldChg>
      <pc:sldChg chg="modSp mod">
        <pc:chgData name="Claire Brooks" userId="045b5ce1-bb15-4c22-aa7e-c7b600949989" providerId="ADAL" clId="{7A7F2655-AC39-4328-A7A3-3725455B79A2}" dt="2023-10-31T14:24:16.127" v="5" actId="1076"/>
        <pc:sldMkLst>
          <pc:docMk/>
          <pc:sldMk cId="3738141809" sldId="330"/>
        </pc:sldMkLst>
        <pc:spChg chg="mod">
          <ac:chgData name="Claire Brooks" userId="045b5ce1-bb15-4c22-aa7e-c7b600949989" providerId="ADAL" clId="{7A7F2655-AC39-4328-A7A3-3725455B79A2}" dt="2023-10-31T14:24:00.349" v="1" actId="2085"/>
          <ac:spMkLst>
            <pc:docMk/>
            <pc:sldMk cId="3738141809" sldId="330"/>
            <ac:spMk id="10" creationId="{71C1C567-9A1F-CE40-AB53-12E038FF3CEF}"/>
          </ac:spMkLst>
        </pc:spChg>
        <pc:spChg chg="mod">
          <ac:chgData name="Claire Brooks" userId="045b5ce1-bb15-4c22-aa7e-c7b600949989" providerId="ADAL" clId="{7A7F2655-AC39-4328-A7A3-3725455B79A2}" dt="2023-10-31T14:24:16.127" v="5" actId="1076"/>
          <ac:spMkLst>
            <pc:docMk/>
            <pc:sldMk cId="3738141809" sldId="330"/>
            <ac:spMk id="11" creationId="{3A83EBF8-6BDF-0141-BB34-86A22EAB26C5}"/>
          </ac:spMkLst>
        </pc:spChg>
        <pc:spChg chg="mod">
          <ac:chgData name="Claire Brooks" userId="045b5ce1-bb15-4c22-aa7e-c7b600949989" providerId="ADAL" clId="{7A7F2655-AC39-4328-A7A3-3725455B79A2}" dt="2023-10-31T14:24:05.937" v="2" actId="2085"/>
          <ac:spMkLst>
            <pc:docMk/>
            <pc:sldMk cId="3738141809" sldId="330"/>
            <ac:spMk id="13" creationId="{7CB9FF8B-8BA4-E74B-BCDE-0C81B4F49468}"/>
          </ac:spMkLst>
        </pc:spChg>
      </pc:sldChg>
      <pc:sldChg chg="modSp mod">
        <pc:chgData name="Claire Brooks" userId="045b5ce1-bb15-4c22-aa7e-c7b600949989" providerId="ADAL" clId="{7A7F2655-AC39-4328-A7A3-3725455B79A2}" dt="2023-10-31T14:24:41.821" v="10" actId="1076"/>
        <pc:sldMkLst>
          <pc:docMk/>
          <pc:sldMk cId="2999655574" sldId="331"/>
        </pc:sldMkLst>
        <pc:spChg chg="mod">
          <ac:chgData name="Claire Brooks" userId="045b5ce1-bb15-4c22-aa7e-c7b600949989" providerId="ADAL" clId="{7A7F2655-AC39-4328-A7A3-3725455B79A2}" dt="2023-10-31T14:24:37.807" v="9" actId="2085"/>
          <ac:spMkLst>
            <pc:docMk/>
            <pc:sldMk cId="2999655574" sldId="331"/>
            <ac:spMk id="3" creationId="{C72A2B96-11A9-B34A-A7AE-3A33C645919B}"/>
          </ac:spMkLst>
        </pc:spChg>
        <pc:spChg chg="mod">
          <ac:chgData name="Claire Brooks" userId="045b5ce1-bb15-4c22-aa7e-c7b600949989" providerId="ADAL" clId="{7A7F2655-AC39-4328-A7A3-3725455B79A2}" dt="2023-10-31T14:24:41.821" v="10" actId="1076"/>
          <ac:spMkLst>
            <pc:docMk/>
            <pc:sldMk cId="2999655574" sldId="331"/>
            <ac:spMk id="6" creationId="{420F1BF8-5444-6443-9D27-8E1370CB79C1}"/>
          </ac:spMkLst>
        </pc:spChg>
      </pc:sldChg>
      <pc:sldChg chg="modSp mod">
        <pc:chgData name="Claire Brooks" userId="045b5ce1-bb15-4c22-aa7e-c7b600949989" providerId="ADAL" clId="{7A7F2655-AC39-4328-A7A3-3725455B79A2}" dt="2023-10-31T14:24:48.298" v="11" actId="2085"/>
        <pc:sldMkLst>
          <pc:docMk/>
          <pc:sldMk cId="3647601500" sldId="334"/>
        </pc:sldMkLst>
        <pc:spChg chg="mod">
          <ac:chgData name="Claire Brooks" userId="045b5ce1-bb15-4c22-aa7e-c7b600949989" providerId="ADAL" clId="{7A7F2655-AC39-4328-A7A3-3725455B79A2}" dt="2023-10-31T14:24:48.298" v="11" actId="2085"/>
          <ac:spMkLst>
            <pc:docMk/>
            <pc:sldMk cId="3647601500" sldId="334"/>
            <ac:spMk id="4" creationId="{9F526B22-1906-6B44-B752-46A2B1767A15}"/>
          </ac:spMkLst>
        </pc:spChg>
      </pc:sldChg>
      <pc:sldChg chg="modSp mod">
        <pc:chgData name="Claire Brooks" userId="045b5ce1-bb15-4c22-aa7e-c7b600949989" providerId="ADAL" clId="{7A7F2655-AC39-4328-A7A3-3725455B79A2}" dt="2023-10-31T14:25:23.612" v="22" actId="1076"/>
        <pc:sldMkLst>
          <pc:docMk/>
          <pc:sldMk cId="1491532997" sldId="335"/>
        </pc:sldMkLst>
        <pc:spChg chg="mod">
          <ac:chgData name="Claire Brooks" userId="045b5ce1-bb15-4c22-aa7e-c7b600949989" providerId="ADAL" clId="{7A7F2655-AC39-4328-A7A3-3725455B79A2}" dt="2023-10-31T14:25:02.890" v="14" actId="1076"/>
          <ac:spMkLst>
            <pc:docMk/>
            <pc:sldMk cId="1491532997" sldId="335"/>
            <ac:spMk id="3" creationId="{1558AE8A-109B-E34A-8E6A-5DE11E18D9CE}"/>
          </ac:spMkLst>
        </pc:spChg>
        <pc:spChg chg="mod">
          <ac:chgData name="Claire Brooks" userId="045b5ce1-bb15-4c22-aa7e-c7b600949989" providerId="ADAL" clId="{7A7F2655-AC39-4328-A7A3-3725455B79A2}" dt="2023-10-31T14:25:12.831" v="17" actId="1076"/>
          <ac:spMkLst>
            <pc:docMk/>
            <pc:sldMk cId="1491532997" sldId="335"/>
            <ac:spMk id="11" creationId="{75415FA1-BB54-6341-90EE-5303DE201D75}"/>
          </ac:spMkLst>
        </pc:spChg>
        <pc:spChg chg="mod">
          <ac:chgData name="Claire Brooks" userId="045b5ce1-bb15-4c22-aa7e-c7b600949989" providerId="ADAL" clId="{7A7F2655-AC39-4328-A7A3-3725455B79A2}" dt="2023-10-31T14:25:23.612" v="22" actId="1076"/>
          <ac:spMkLst>
            <pc:docMk/>
            <pc:sldMk cId="1491532997" sldId="335"/>
            <ac:spMk id="12" creationId="{6FD16C0B-E530-7349-9EEF-D43AEF3199EF}"/>
          </ac:spMkLst>
        </pc:spChg>
        <pc:spChg chg="mod">
          <ac:chgData name="Claire Brooks" userId="045b5ce1-bb15-4c22-aa7e-c7b600949989" providerId="ADAL" clId="{7A7F2655-AC39-4328-A7A3-3725455B79A2}" dt="2023-10-31T14:24:56.928" v="12" actId="2085"/>
          <ac:spMkLst>
            <pc:docMk/>
            <pc:sldMk cId="1491532997" sldId="335"/>
            <ac:spMk id="14" creationId="{1F0FFC2D-CEF4-0F4E-A0FB-B3DEC0985D06}"/>
          </ac:spMkLst>
        </pc:spChg>
        <pc:picChg chg="mod">
          <ac:chgData name="Claire Brooks" userId="045b5ce1-bb15-4c22-aa7e-c7b600949989" providerId="ADAL" clId="{7A7F2655-AC39-4328-A7A3-3725455B79A2}" dt="2023-10-31T14:25:09.827" v="16" actId="14100"/>
          <ac:picMkLst>
            <pc:docMk/>
            <pc:sldMk cId="1491532997" sldId="335"/>
            <ac:picMk id="5" creationId="{5EAFA579-DCDB-4E4E-8C21-737A608FCC09}"/>
          </ac:picMkLst>
        </pc:picChg>
        <pc:picChg chg="mod">
          <ac:chgData name="Claire Brooks" userId="045b5ce1-bb15-4c22-aa7e-c7b600949989" providerId="ADAL" clId="{7A7F2655-AC39-4328-A7A3-3725455B79A2}" dt="2023-10-31T14:25:21.008" v="21" actId="14100"/>
          <ac:picMkLst>
            <pc:docMk/>
            <pc:sldMk cId="1491532997" sldId="335"/>
            <ac:picMk id="8" creationId="{46FD7492-8731-AA4F-9271-28A185742490}"/>
          </ac:picMkLst>
        </pc:picChg>
      </pc:sldChg>
      <pc:sldChg chg="modSp mod">
        <pc:chgData name="Claire Brooks" userId="045b5ce1-bb15-4c22-aa7e-c7b600949989" providerId="ADAL" clId="{7A7F2655-AC39-4328-A7A3-3725455B79A2}" dt="2023-10-31T14:27:36.878" v="31" actId="255"/>
        <pc:sldMkLst>
          <pc:docMk/>
          <pc:sldMk cId="1620344552" sldId="336"/>
        </pc:sldMkLst>
        <pc:spChg chg="mod">
          <ac:chgData name="Claire Brooks" userId="045b5ce1-bb15-4c22-aa7e-c7b600949989" providerId="ADAL" clId="{7A7F2655-AC39-4328-A7A3-3725455B79A2}" dt="2023-10-31T14:27:03.504" v="24" actId="255"/>
          <ac:spMkLst>
            <pc:docMk/>
            <pc:sldMk cId="1620344552" sldId="336"/>
            <ac:spMk id="3" creationId="{5B363C19-F9F7-48B8-A249-F86681E18BA5}"/>
          </ac:spMkLst>
        </pc:spChg>
        <pc:spChg chg="mod">
          <ac:chgData name="Claire Brooks" userId="045b5ce1-bb15-4c22-aa7e-c7b600949989" providerId="ADAL" clId="{7A7F2655-AC39-4328-A7A3-3725455B79A2}" dt="2023-10-31T14:25:31.179" v="23" actId="2085"/>
          <ac:spMkLst>
            <pc:docMk/>
            <pc:sldMk cId="1620344552" sldId="336"/>
            <ac:spMk id="5" creationId="{86826CB7-95F9-C542-AE86-E3B5853FB5C9}"/>
          </ac:spMkLst>
        </pc:spChg>
        <pc:spChg chg="mod">
          <ac:chgData name="Claire Brooks" userId="045b5ce1-bb15-4c22-aa7e-c7b600949989" providerId="ADAL" clId="{7A7F2655-AC39-4328-A7A3-3725455B79A2}" dt="2023-10-31T14:27:07.577" v="25" actId="255"/>
          <ac:spMkLst>
            <pc:docMk/>
            <pc:sldMk cId="1620344552" sldId="336"/>
            <ac:spMk id="6" creationId="{71F0671A-E178-4E05-905E-2584918D0DB3}"/>
          </ac:spMkLst>
        </pc:spChg>
        <pc:spChg chg="mod">
          <ac:chgData name="Claire Brooks" userId="045b5ce1-bb15-4c22-aa7e-c7b600949989" providerId="ADAL" clId="{7A7F2655-AC39-4328-A7A3-3725455B79A2}" dt="2023-10-31T14:27:11.101" v="26" actId="255"/>
          <ac:spMkLst>
            <pc:docMk/>
            <pc:sldMk cId="1620344552" sldId="336"/>
            <ac:spMk id="8" creationId="{1EFB6F14-8D20-41B4-9A81-47537E17557E}"/>
          </ac:spMkLst>
        </pc:spChg>
        <pc:spChg chg="mod">
          <ac:chgData name="Claire Brooks" userId="045b5ce1-bb15-4c22-aa7e-c7b600949989" providerId="ADAL" clId="{7A7F2655-AC39-4328-A7A3-3725455B79A2}" dt="2023-10-31T14:27:36.878" v="31" actId="255"/>
          <ac:spMkLst>
            <pc:docMk/>
            <pc:sldMk cId="1620344552" sldId="336"/>
            <ac:spMk id="9" creationId="{0043D785-164C-420C-835D-401750B80DB1}"/>
          </ac:spMkLst>
        </pc:spChg>
        <pc:spChg chg="mod">
          <ac:chgData name="Claire Brooks" userId="045b5ce1-bb15-4c22-aa7e-c7b600949989" providerId="ADAL" clId="{7A7F2655-AC39-4328-A7A3-3725455B79A2}" dt="2023-10-31T14:27:33.401" v="30" actId="255"/>
          <ac:spMkLst>
            <pc:docMk/>
            <pc:sldMk cId="1620344552" sldId="336"/>
            <ac:spMk id="10" creationId="{5AA0D51D-ACD2-4A8E-8C97-B6607E7BCA5B}"/>
          </ac:spMkLst>
        </pc:spChg>
        <pc:spChg chg="mod">
          <ac:chgData name="Claire Brooks" userId="045b5ce1-bb15-4c22-aa7e-c7b600949989" providerId="ADAL" clId="{7A7F2655-AC39-4328-A7A3-3725455B79A2}" dt="2023-10-31T14:27:29.124" v="29" actId="255"/>
          <ac:spMkLst>
            <pc:docMk/>
            <pc:sldMk cId="1620344552" sldId="336"/>
            <ac:spMk id="11" creationId="{C180FB05-145F-4D7C-A465-EA7A2872F363}"/>
          </ac:spMkLst>
        </pc:spChg>
        <pc:spChg chg="mod">
          <ac:chgData name="Claire Brooks" userId="045b5ce1-bb15-4c22-aa7e-c7b600949989" providerId="ADAL" clId="{7A7F2655-AC39-4328-A7A3-3725455B79A2}" dt="2023-10-31T14:27:25.494" v="28" actId="255"/>
          <ac:spMkLst>
            <pc:docMk/>
            <pc:sldMk cId="1620344552" sldId="336"/>
            <ac:spMk id="12" creationId="{E00407CE-152D-4A17-AB8A-C8B37CF12EF7}"/>
          </ac:spMkLst>
        </pc:spChg>
        <pc:spChg chg="mod">
          <ac:chgData name="Claire Brooks" userId="045b5ce1-bb15-4c22-aa7e-c7b600949989" providerId="ADAL" clId="{7A7F2655-AC39-4328-A7A3-3725455B79A2}" dt="2023-10-31T14:27:22.126" v="27" actId="255"/>
          <ac:spMkLst>
            <pc:docMk/>
            <pc:sldMk cId="1620344552" sldId="336"/>
            <ac:spMk id="13" creationId="{083A4A86-21A9-42EF-8A14-C34A1A97124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>
            <a:defPPr>
              <a:defRPr lang="en-GB"/>
            </a:defPPr>
            <a:lvl1pPr>
              <a:spcBef>
                <a:spcPts val="600"/>
              </a:spcBef>
              <a:defRPr sz="900" baseline="0"/>
            </a:lvl1pPr>
          </a:lstStyle>
          <a:p>
            <a:pPr lvl="0"/>
            <a:r>
              <a:rPr lang="en-US" dirty="0"/>
              <a:t>Hawlfraint © 2021 Sefydliad City and Guilds Llundain. Cedwir pob hawl.</a:t>
            </a: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gislation.gov.uk/cy/uksi/1999/1148/contents/mad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OMpLUzXq3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10: Systemau dŵr oer mewn adeiladau diwydiannol a masnachol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9C18F-FFF6-2B4D-B9A5-EDC164CC2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Falf sy’n cael ei reoli gan y fflôt</a:t>
            </a:r>
          </a:p>
        </p:txBody>
      </p:sp>
      <p:pic>
        <p:nvPicPr>
          <p:cNvPr id="4" name="Picture 7" descr="equilibrium FOV.png">
            <a:extLst>
              <a:ext uri="{FF2B5EF4-FFF2-40B4-BE49-F238E27FC236}">
                <a16:creationId xmlns:a16="http://schemas.microsoft.com/office/drawing/2014/main" id="{A22FA4A2-0974-EB42-A11A-DF74F4D4F17F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804" y="1403281"/>
            <a:ext cx="8229600" cy="314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826CB7-95F9-C542-AE86-E3B5853FB5C9}"/>
              </a:ext>
            </a:extLst>
          </p:cNvPr>
          <p:cNvSpPr txBox="1"/>
          <p:nvPr/>
        </p:nvSpPr>
        <p:spPr>
          <a:xfrm>
            <a:off x="440804" y="4725144"/>
            <a:ext cx="824599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P’un a yw’r seston yn un ddomestig neu’n un fawr ddiwydiannol a masnachol, rhaid gosod dyfais arni i reoli’r lefel. Gan amlaf, gwneir hyn gyda Falf a Weithredir gan Fflôt – FOV.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363C19-F9F7-48B8-A249-F86681E18BA5}"/>
              </a:ext>
            </a:extLst>
          </p:cNvPr>
          <p:cNvSpPr txBox="1"/>
          <p:nvPr/>
        </p:nvSpPr>
        <p:spPr>
          <a:xfrm>
            <a:off x="899592" y="2224069"/>
            <a:ext cx="10081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Fflôt copr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F0671A-E178-4E05-905E-2584918D0DB3}"/>
              </a:ext>
            </a:extLst>
          </p:cNvPr>
          <p:cNvSpPr txBox="1"/>
          <p:nvPr/>
        </p:nvSpPr>
        <p:spPr>
          <a:xfrm>
            <a:off x="3995936" y="3573016"/>
            <a:ext cx="136815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>
                <a:latin typeface="+mn-lt"/>
              </a:rPr>
              <a:t>Braich y fflôt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FB6F14-8D20-41B4-9A81-47537E17557E}"/>
              </a:ext>
            </a:extLst>
          </p:cNvPr>
          <p:cNvSpPr txBox="1"/>
          <p:nvPr/>
        </p:nvSpPr>
        <p:spPr>
          <a:xfrm>
            <a:off x="5580112" y="3427779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Gollyngfa ddŵr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43D785-164C-420C-835D-401750B80DB1}"/>
              </a:ext>
            </a:extLst>
          </p:cNvPr>
          <p:cNvSpPr txBox="1"/>
          <p:nvPr/>
        </p:nvSpPr>
        <p:spPr>
          <a:xfrm>
            <a:off x="6492535" y="3364721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Gasged cantel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A0D51D-ACD2-4A8E-8C97-B6607E7BCA5B}"/>
              </a:ext>
            </a:extLst>
          </p:cNvPr>
          <p:cNvSpPr txBox="1"/>
          <p:nvPr/>
        </p:nvSpPr>
        <p:spPr>
          <a:xfrm>
            <a:off x="7164288" y="2942449"/>
            <a:ext cx="10801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Bolltau cantel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0FB05-145F-4D7C-A465-EA7A2872F363}"/>
              </a:ext>
            </a:extLst>
          </p:cNvPr>
          <p:cNvSpPr txBox="1"/>
          <p:nvPr/>
        </p:nvSpPr>
        <p:spPr>
          <a:xfrm>
            <a:off x="8004703" y="2224069"/>
            <a:ext cx="9361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Mewnfa ddŵr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0407CE-152D-4A17-AB8A-C8B37CF12EF7}"/>
              </a:ext>
            </a:extLst>
          </p:cNvPr>
          <p:cNvSpPr txBox="1"/>
          <p:nvPr/>
        </p:nvSpPr>
        <p:spPr>
          <a:xfrm>
            <a:off x="7428639" y="1526400"/>
            <a:ext cx="151216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Cantel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3A4A86-21A9-42EF-8A14-C34A1A97124C}"/>
              </a:ext>
            </a:extLst>
          </p:cNvPr>
          <p:cNvSpPr txBox="1"/>
          <p:nvPr/>
        </p:nvSpPr>
        <p:spPr>
          <a:xfrm>
            <a:off x="5796136" y="1343078"/>
            <a:ext cx="69639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200" dirty="0"/>
              <a:t>Piston</a:t>
            </a:r>
          </a:p>
        </p:txBody>
      </p:sp>
    </p:spTree>
    <p:extLst>
      <p:ext uri="{BB962C8B-B14F-4D97-AF65-F5344CB8AC3E}">
        <p14:creationId xmlns:p14="http://schemas.microsoft.com/office/powerpoint/2010/main" val="1620344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edrych ar sut mae’r dŵr sy’n cael ei gyflenwi i eiddo diwydiannol neu fasnachol yn cael ei ddosbarthu a’i ddefnyddio: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1.4 Mathau a nodweddion cynllun systemau dŵr oer.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2.3 Deunyddiau pibellau a’r meintiau a ddefnyddir mewn BSE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A389BD-C7D8-FC41-B8B1-920AA504BF19}"/>
              </a:ext>
            </a:extLst>
          </p:cNvPr>
          <p:cNvSpPr txBox="1"/>
          <p:nvPr/>
        </p:nvSpPr>
        <p:spPr>
          <a:xfrm>
            <a:off x="287524" y="3449700"/>
            <a:ext cx="8568952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 dirty="0"/>
              <a:t>Cofiwch: </a:t>
            </a:r>
            <a:r>
              <a:rPr lang="cy-GB" dirty="0"/>
              <a:t>Mae egwyddor systemau dŵr oer yn aros yr un fath, boed yn dŷ, yn ysgol neu’n adeilad swyddfa. </a:t>
            </a:r>
          </a:p>
          <a:p>
            <a:endParaRPr lang="en-US" dirty="0"/>
          </a:p>
          <a:p>
            <a:r>
              <a:rPr lang="cy-GB" dirty="0"/>
              <a:t>Gallai’r cynllun newid rhywfaint, ond rhaid i’r holl waith ar systemau dŵr oer a ddarperir gan y cyflenwr dŵr (yr Ymgymerwr Dŵr) gydymffurfio â’r rheoliadau cywir. Yn ein hachos ni, y rheoliad hwnnw yw </a:t>
            </a:r>
            <a:r>
              <a:rPr lang="cy-GB" dirty="0">
                <a:hlinkClick r:id="rId2"/>
              </a:rPr>
              <a:t>Rheoliadau Cyflenwi Dŵr (Ffitiadau Dŵr) 1999</a:t>
            </a:r>
            <a:r>
              <a:rPr lang="cy-GB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14DC8-FB6E-BC40-B39A-9A8400710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Cyflenwadau dŵr oer diwydiannol a masnachol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9ECB2-0E77-B34A-B585-42D14A23FE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692864"/>
          </a:xfrm>
        </p:spPr>
        <p:txBody>
          <a:bodyPr/>
          <a:lstStyle/>
          <a:p>
            <a:r>
              <a:rPr lang="cy-GB">
                <a:solidFill>
                  <a:srgbClr val="FF0000"/>
                </a:solidFill>
              </a:rPr>
              <a:t>Yn eich barn chi, beth yw’r prif wahaniaethau rhwng system dŵr oer ddomestig a system dŵr oer fasnachol a diwydiannol?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DFA148-ECE6-F548-8A07-53FD4C35F108}"/>
              </a:ext>
            </a:extLst>
          </p:cNvPr>
          <p:cNvSpPr txBox="1"/>
          <p:nvPr/>
        </p:nvSpPr>
        <p:spPr>
          <a:xfrm>
            <a:off x="349551" y="2215624"/>
            <a:ext cx="5266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Maint</a:t>
            </a:r>
            <a:r>
              <a:rPr lang="cy-GB"/>
              <a:t> – Fel arfer, diamedr cyflenwad domestig yw 25mm, a gall cyflenwad masnachol a diwydiannol fod yn unrhyw beth rhwng 25mm a 300mm.</a:t>
            </a:r>
          </a:p>
        </p:txBody>
      </p:sp>
      <p:pic>
        <p:nvPicPr>
          <p:cNvPr id="6" name="Picture 5" descr="Llun yn cynnwys adeilad, tu allan, glas, eistedd  Disgrifiad wedi’i greu’n awtomatig">
            <a:extLst>
              <a:ext uri="{FF2B5EF4-FFF2-40B4-BE49-F238E27FC236}">
                <a16:creationId xmlns:a16="http://schemas.microsoft.com/office/drawing/2014/main" id="{6A7A52C4-F386-5D4E-90C3-31FF00E4D4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215624"/>
            <a:ext cx="3034680" cy="34493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12A210-BF40-5342-8653-53F1ADF07135}"/>
              </a:ext>
            </a:extLst>
          </p:cNvPr>
          <p:cNvSpPr txBox="1"/>
          <p:nvPr/>
        </p:nvSpPr>
        <p:spPr>
          <a:xfrm>
            <a:off x="349551" y="3418156"/>
            <a:ext cx="5050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Cyfaint</a:t>
            </a:r>
            <a:r>
              <a:rPr lang="cy-GB" dirty="0"/>
              <a:t> – Efallai y bydd angen digon o ddŵr ar gyfer dau doiled, bath, dau fasn golchi dwylo a sinc yn y gegin mewn eiddo domestig.</a:t>
            </a:r>
          </a:p>
          <a:p>
            <a:r>
              <a:rPr lang="cy-GB" dirty="0"/>
              <a:t>Er enghraifft, efallai y bydd gan ysgol ddwsinau o ystafelloedd ymolchi, ceginau mawr, cawodydd a labordai. Dyna pam mae angen pibell fawr! </a:t>
            </a:r>
          </a:p>
        </p:txBody>
      </p:sp>
    </p:spTree>
    <p:extLst>
      <p:ext uri="{BB962C8B-B14F-4D97-AF65-F5344CB8AC3E}">
        <p14:creationId xmlns:p14="http://schemas.microsoft.com/office/powerpoint/2010/main" val="305869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14DC8-FB6E-BC40-B39A-9A8400710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Cyflenwadau dŵr oer diwydiannol a masnachol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9ECB2-0E77-B34A-B585-42D14A23FE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3742"/>
            <a:ext cx="8229600" cy="692864"/>
          </a:xfrm>
        </p:spPr>
        <p:txBody>
          <a:bodyPr/>
          <a:lstStyle/>
          <a:p>
            <a:r>
              <a:rPr lang="cy-GB">
                <a:solidFill>
                  <a:srgbClr val="FF0000"/>
                </a:solidFill>
              </a:rPr>
              <a:t>Yn eich barn chi, beth yw’r prif wahaniaethau rhwng system dŵr oer ddomestig a system dŵr oer fasnachol a diwydiannol?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C1C567-9A1F-CE40-AB53-12E038FF3CEF}"/>
              </a:ext>
            </a:extLst>
          </p:cNvPr>
          <p:cNvSpPr txBox="1"/>
          <p:nvPr/>
        </p:nvSpPr>
        <p:spPr>
          <a:xfrm>
            <a:off x="227800" y="2116606"/>
            <a:ext cx="470086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b="1"/>
              <a:t>Pwysedd</a:t>
            </a:r>
            <a:r>
              <a:rPr lang="cy-GB"/>
              <a:t> – Mae angen pwysedd er mwyn i’r dŵr gyrraedd uchder. Yn wir, er mwyn codi’r dŵr i uchder o 10m, mae angen i’r pwysedd fod yn o leiaf 1 bar!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83EBF8-6BDF-0141-BB34-86A22EAB26C5}"/>
              </a:ext>
            </a:extLst>
          </p:cNvPr>
          <p:cNvSpPr txBox="1"/>
          <p:nvPr/>
        </p:nvSpPr>
        <p:spPr>
          <a:xfrm>
            <a:off x="4988522" y="5295758"/>
            <a:ext cx="393978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200" dirty="0"/>
              <a:t>Uchder yr adeilad tŵr hwn yn Abertawe yw 107m.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630ADD-FEC6-6C47-A414-14555D7C78A7}"/>
              </a:ext>
            </a:extLst>
          </p:cNvPr>
          <p:cNvSpPr txBox="1"/>
          <p:nvPr/>
        </p:nvSpPr>
        <p:spPr>
          <a:xfrm>
            <a:off x="368291" y="3440045"/>
            <a:ext cx="4369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FF0000"/>
                </a:solidFill>
              </a:rPr>
              <a:t>Uchder yr adeilad tŵr yma yw 107m. Pa bwysedd fyddai’n rhaid ei gael i godi dŵr i’w bwynt uchaf?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B9FF8B-8BA4-E74B-BCDE-0C81B4F49468}"/>
              </a:ext>
            </a:extLst>
          </p:cNvPr>
          <p:cNvSpPr txBox="1"/>
          <p:nvPr/>
        </p:nvSpPr>
        <p:spPr>
          <a:xfrm>
            <a:off x="227800" y="4455708"/>
            <a:ext cx="465031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Cywir, 10.7 bar! Mae dŵr y prif gyflenwad fel arfer tua 2.5 bar ... felly sut ydym ni’n mynd â’r dŵr i’r pwynt uchaf? Gadewch i ni weld.</a:t>
            </a:r>
          </a:p>
        </p:txBody>
      </p:sp>
      <p:pic>
        <p:nvPicPr>
          <p:cNvPr id="5" name="Picture 4" descr="Llun yn cynnwys awyr, tu allan, adeilad, dinas  Disgrifiad wedi ei gynhyrchu’n awtomatig">
            <a:extLst>
              <a:ext uri="{FF2B5EF4-FFF2-40B4-BE49-F238E27FC236}">
                <a16:creationId xmlns:a16="http://schemas.microsoft.com/office/drawing/2014/main" id="{9A8FF77E-5100-4352-9845-B7D50572DF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139" y="2778325"/>
            <a:ext cx="3721620" cy="248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14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E49D2-D76A-3640-9838-5CBB914E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Systemau dŵr oer wedi’u chwyddo</a:t>
            </a:r>
          </a:p>
        </p:txBody>
      </p:sp>
      <p:pic>
        <p:nvPicPr>
          <p:cNvPr id="4" name="Picture 9" descr="atp.amv.jpg">
            <a:extLst>
              <a:ext uri="{FF2B5EF4-FFF2-40B4-BE49-F238E27FC236}">
                <a16:creationId xmlns:a16="http://schemas.microsoft.com/office/drawing/2014/main" id="{E6CF09CC-7A90-AE42-87DA-7825C469B56B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054" y="3763209"/>
            <a:ext cx="2748136" cy="235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33B1A9-638C-D741-A82C-71FD19A45534}"/>
              </a:ext>
            </a:extLst>
          </p:cNvPr>
          <p:cNvSpPr txBox="1"/>
          <p:nvPr/>
        </p:nvSpPr>
        <p:spPr>
          <a:xfrm>
            <a:off x="373832" y="1399135"/>
            <a:ext cx="83030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cy-GB" dirty="0"/>
              <a:t>Mae dŵr oer wedi’i chwyddo yn ddull sy’n gallu cyflenwi dŵr i ran uchaf yr adeilad. Gellir gwneud hyn mewn sawl ffordd, gan gynnwys: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systemau </a:t>
            </a:r>
            <a:r>
              <a:rPr lang="cy-GB" b="1" dirty="0"/>
              <a:t>chwyddo uniongyrchol</a:t>
            </a:r>
            <a:r>
              <a:rPr lang="cy-GB" dirty="0"/>
              <a:t> – sy’n tynnu dŵr yn uniongyrchol o’r prif gyflenwad dŵr oer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systemau </a:t>
            </a:r>
            <a:r>
              <a:rPr lang="cy-GB" b="1" dirty="0"/>
              <a:t>chwyddo anuniongyrchol</a:t>
            </a:r>
            <a:r>
              <a:rPr lang="cy-GB" dirty="0"/>
              <a:t> mwy poblogaidd – sy’n tynnu o seston toriad.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2A2B96-11A9-B34A-A7AE-3A33C645919B}"/>
              </a:ext>
            </a:extLst>
          </p:cNvPr>
          <p:cNvSpPr txBox="1"/>
          <p:nvPr/>
        </p:nvSpPr>
        <p:spPr>
          <a:xfrm>
            <a:off x="749623" y="3613547"/>
            <a:ext cx="4351999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Ni fydd y rhan fwyaf o ymgymerwyr dŵr (cyflenwyr) yn caniatáu chwyddo uniongyrchol </a:t>
            </a:r>
            <a:r>
              <a:rPr lang="cy-GB" b="1" dirty="0"/>
              <a:t>oni bai</a:t>
            </a:r>
            <a:r>
              <a:rPr lang="cy-GB" dirty="0"/>
              <a:t> fod llai na 0.2L/s o ddŵr yn cael ei dynnu!</a:t>
            </a:r>
          </a:p>
        </p:txBody>
      </p:sp>
      <p:sp>
        <p:nvSpPr>
          <p:cNvPr id="6" name="TextBox 5">
            <a:hlinkClick r:id="rId3"/>
            <a:extLst>
              <a:ext uri="{FF2B5EF4-FFF2-40B4-BE49-F238E27FC236}">
                <a16:creationId xmlns:a16="http://schemas.microsoft.com/office/drawing/2014/main" id="{420F1BF8-5444-6443-9D27-8E1370CB79C1}"/>
              </a:ext>
            </a:extLst>
          </p:cNvPr>
          <p:cNvSpPr txBox="1"/>
          <p:nvPr/>
        </p:nvSpPr>
        <p:spPr>
          <a:xfrm>
            <a:off x="749623" y="4936986"/>
            <a:ext cx="48965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Pympiau dŵr oer wedi’u chwyddo, gweler y fideo</a:t>
            </a:r>
          </a:p>
        </p:txBody>
      </p:sp>
    </p:spTree>
    <p:extLst>
      <p:ext uri="{BB962C8B-B14F-4D97-AF65-F5344CB8AC3E}">
        <p14:creationId xmlns:p14="http://schemas.microsoft.com/office/powerpoint/2010/main" val="29996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9FCAF-F7F6-C641-BFB4-A7039D607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Dŵr oer wedi’i chwyddo’n uniongyrchol</a:t>
            </a:r>
          </a:p>
        </p:txBody>
      </p:sp>
      <p:pic>
        <p:nvPicPr>
          <p:cNvPr id="4" name="Picture 7" descr="direct bonhance.png">
            <a:extLst>
              <a:ext uri="{FF2B5EF4-FFF2-40B4-BE49-F238E27FC236}">
                <a16:creationId xmlns:a16="http://schemas.microsoft.com/office/drawing/2014/main" id="{9CACA4CC-6FC9-A74C-98F7-462BC8CA7890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0296" y="1484784"/>
            <a:ext cx="4536504" cy="458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3847D3-58E9-7440-B13E-0F56CE1402F4}"/>
              </a:ext>
            </a:extLst>
          </p:cNvPr>
          <p:cNvSpPr txBox="1"/>
          <p:nvPr/>
        </p:nvSpPr>
        <p:spPr>
          <a:xfrm>
            <a:off x="463848" y="1773176"/>
            <a:ext cx="56166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Swits sy’n arnofio y tu mewn i’r seston lefel uchel sy’n rheoli’r pympiau. Mae’r pympiau naill ai’n cynnau neu’n diffodd yn dibynnu ar lefel y dŵr yn y seston.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>
              <a:cs typeface="Calibri" charset="0"/>
            </a:endParaRP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Pan fydd y dŵr yn gostwng i tua hanner cyfaint y seston, bydd y pympiau’n cael eu gweithredu a byddant yn diffodd eto pan fydd lefel y dŵr yn cyrraedd tua 50mm o dan lefel diffodd y falf a weithredir gan fflôt.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5F2717-AAF7-439E-BB46-58CBDDD83A47}"/>
              </a:ext>
            </a:extLst>
          </p:cNvPr>
          <p:cNvSpPr txBox="1"/>
          <p:nvPr/>
        </p:nvSpPr>
        <p:spPr>
          <a:xfrm>
            <a:off x="7668344" y="1531475"/>
            <a:ext cx="1011808" cy="4834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y-GB" sz="900">
                <a:latin typeface="Gill Sans MT" panose="020B0502020104020203" pitchFamily="34" charset="0"/>
              </a:rPr>
              <a:t>Atal y pwmp</a:t>
            </a:r>
          </a:p>
          <a:p>
            <a:pPr>
              <a:lnSpc>
                <a:spcPct val="150000"/>
              </a:lnSpc>
            </a:pPr>
            <a:r>
              <a:rPr lang="cy-GB" sz="900">
                <a:latin typeface="Gill Sans MT" panose="020B0502020104020203" pitchFamily="34" charset="0"/>
              </a:rPr>
              <a:t>Dechrau’r pwmp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B5ECDC-4481-447D-ADE9-7501EE36B91D}"/>
              </a:ext>
            </a:extLst>
          </p:cNvPr>
          <p:cNvSpPr txBox="1"/>
          <p:nvPr/>
        </p:nvSpPr>
        <p:spPr>
          <a:xfrm>
            <a:off x="4822180" y="4941168"/>
            <a:ext cx="13681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 panose="020B0502020104020203" pitchFamily="34" charset="0"/>
              </a:rPr>
              <a:t>Y falf atal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0EDA6F-C7F4-4757-84B4-E7C3B878DD18}"/>
              </a:ext>
            </a:extLst>
          </p:cNvPr>
          <p:cNvSpPr txBox="1"/>
          <p:nvPr/>
        </p:nvSpPr>
        <p:spPr>
          <a:xfrm>
            <a:off x="3394212" y="5352831"/>
            <a:ext cx="151216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900">
                <a:latin typeface="Gill Sans MT" panose="020B0502020104020203" pitchFamily="34" charset="0"/>
              </a:rPr>
              <a:t>Cyflenwad yn dod i mewn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7CB8CF-49AE-4ABB-B699-CC089C8FF695}"/>
              </a:ext>
            </a:extLst>
          </p:cNvPr>
          <p:cNvSpPr txBox="1"/>
          <p:nvPr/>
        </p:nvSpPr>
        <p:spPr>
          <a:xfrm>
            <a:off x="5402559" y="5774120"/>
            <a:ext cx="720080" cy="3820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 panose="020B0502020104020203" pitchFamily="34" charset="0"/>
              </a:rPr>
              <a:t>Pympiau dyblyg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FA652-F841-49AD-9297-BB71A360DCDC}"/>
              </a:ext>
            </a:extLst>
          </p:cNvPr>
          <p:cNvSpPr txBox="1"/>
          <p:nvPr/>
        </p:nvSpPr>
        <p:spPr>
          <a:xfrm>
            <a:off x="6437304" y="5694525"/>
            <a:ext cx="25202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800">
                <a:latin typeface="Gill Sans MT" panose="020B0502020104020203" pitchFamily="34" charset="0"/>
              </a:rPr>
              <a:t>SYLWER: Nid yw’r llun hwn yn dangos unrhyw ddyfeisiau atal ôl-lif ychwanegol a allai fod yn ofynnol o dan Reoliadau Cyflenwad Dŵr ( ffitiadau dŵr) 1999.</a:t>
            </a:r>
          </a:p>
        </p:txBody>
      </p:sp>
    </p:spTree>
    <p:extLst>
      <p:ext uri="{BB962C8B-B14F-4D97-AF65-F5344CB8AC3E}">
        <p14:creationId xmlns:p14="http://schemas.microsoft.com/office/powerpoint/2010/main" val="317315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54996-1B98-9C4B-8896-F88094FD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Dŵr oer wedi’i chwyddo’n anuniongyrchol</a:t>
            </a:r>
          </a:p>
        </p:txBody>
      </p:sp>
      <p:pic>
        <p:nvPicPr>
          <p:cNvPr id="4" name="Picture 12" descr="increctly enhance from a break sestern.png">
            <a:extLst>
              <a:ext uri="{FF2B5EF4-FFF2-40B4-BE49-F238E27FC236}">
                <a16:creationId xmlns:a16="http://schemas.microsoft.com/office/drawing/2014/main" id="{54B1A020-428B-7E4F-B30F-24A3576BF740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8804" y="1700808"/>
            <a:ext cx="49004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6474BE-B44C-0840-964F-12BF2E0644AA}"/>
              </a:ext>
            </a:extLst>
          </p:cNvPr>
          <p:cNvSpPr txBox="1"/>
          <p:nvPr/>
        </p:nvSpPr>
        <p:spPr>
          <a:xfrm>
            <a:off x="249192" y="1728535"/>
            <a:ext cx="59870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Defnyddir seston toriad i storio’r dŵr cyn iddo gael ei bwmpio drwy bwmp chwyddo (set chwyddo).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cs typeface="Calibri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Gosodir y pympiau ar ollyngfa’r seston toriad.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cs typeface="Calibri" charset="0"/>
            </a:endParaRP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Switsys lefel dŵr sy’n rheoli lefel y dŵr yn y seston drwy weithredu pympiau.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cs typeface="Calibri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F97DD0-942F-4065-A6B9-ABCAB273833B}"/>
              </a:ext>
            </a:extLst>
          </p:cNvPr>
          <p:cNvSpPr txBox="1"/>
          <p:nvPr/>
        </p:nvSpPr>
        <p:spPr>
          <a:xfrm>
            <a:off x="8290756" y="1772816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 panose="020B0502020104020203" pitchFamily="34" charset="0"/>
              </a:rPr>
              <a:t>Atal y pwmp</a:t>
            </a:r>
          </a:p>
          <a:p>
            <a:r>
              <a:rPr lang="cy-GB" sz="900">
                <a:latin typeface="Gill Sans MT" panose="020B0502020104020203" pitchFamily="34" charset="0"/>
              </a:rPr>
              <a:t>Dechrau’r pwmp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E33A7-1284-4FA2-ADD4-51B8B629359F}"/>
              </a:ext>
            </a:extLst>
          </p:cNvPr>
          <p:cNvSpPr txBox="1"/>
          <p:nvPr/>
        </p:nvSpPr>
        <p:spPr>
          <a:xfrm>
            <a:off x="6119103" y="1949977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900">
                <a:latin typeface="Gill Sans MT" panose="020B0502020104020203" pitchFamily="34" charset="0"/>
              </a:rPr>
              <a:t>Atal y pwmp</a:t>
            </a:r>
          </a:p>
          <a:p>
            <a:pPr algn="r"/>
            <a:r>
              <a:rPr lang="cy-GB" sz="900">
                <a:latin typeface="Gill Sans MT" panose="020B0502020104020203" pitchFamily="34" charset="0"/>
              </a:rPr>
              <a:t>Dechrau’r pwmp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21245A-9D0D-4544-8F65-767E6F9B7C82}"/>
              </a:ext>
            </a:extLst>
          </p:cNvPr>
          <p:cNvSpPr txBox="1"/>
          <p:nvPr/>
        </p:nvSpPr>
        <p:spPr>
          <a:xfrm>
            <a:off x="5015435" y="4653136"/>
            <a:ext cx="1368152" cy="18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 panose="020B0502020104020203" pitchFamily="34" charset="0"/>
              </a:rPr>
              <a:t>Awyrdwll wedi’i hidlo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300604-F1DA-4311-9BCC-E0292706802E}"/>
              </a:ext>
            </a:extLst>
          </p:cNvPr>
          <p:cNvSpPr txBox="1"/>
          <p:nvPr/>
        </p:nvSpPr>
        <p:spPr>
          <a:xfrm>
            <a:off x="3166716" y="4926360"/>
            <a:ext cx="15841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900">
                <a:latin typeface="Gill Sans MT" panose="020B0502020104020203" pitchFamily="34" charset="0"/>
              </a:rPr>
              <a:t>Gwasanaeth yn dod i mewn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B711B7-91A9-4BFB-AB1A-1A208217B5D4}"/>
              </a:ext>
            </a:extLst>
          </p:cNvPr>
          <p:cNvSpPr txBox="1"/>
          <p:nvPr/>
        </p:nvSpPr>
        <p:spPr>
          <a:xfrm>
            <a:off x="3635897" y="5157192"/>
            <a:ext cx="11037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900" dirty="0">
                <a:latin typeface="Gill Sans MT" panose="020B0502020104020203" pitchFamily="34" charset="0"/>
              </a:rPr>
              <a:t>Atal y pwmp</a:t>
            </a:r>
          </a:p>
          <a:p>
            <a:pPr algn="r"/>
            <a:r>
              <a:rPr lang="cy-GB" sz="900" dirty="0">
                <a:latin typeface="Gill Sans MT" panose="020B0502020104020203" pitchFamily="34" charset="0"/>
              </a:rPr>
              <a:t>Dechrau’r pwmp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FF38BF-BDCC-4387-89AB-FE975C6A9ED0}"/>
              </a:ext>
            </a:extLst>
          </p:cNvPr>
          <p:cNvSpPr txBox="1"/>
          <p:nvPr/>
        </p:nvSpPr>
        <p:spPr>
          <a:xfrm>
            <a:off x="4259351" y="5497589"/>
            <a:ext cx="1440160" cy="16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y-GB" sz="900">
                <a:latin typeface="Gill Sans MT" panose="020B0502020104020203" pitchFamily="34" charset="0"/>
              </a:rPr>
              <a:t>Atal y seston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F46471-0980-4EAA-BB79-FFBE130D15DF}"/>
              </a:ext>
            </a:extLst>
          </p:cNvPr>
          <p:cNvSpPr txBox="1"/>
          <p:nvPr/>
        </p:nvSpPr>
        <p:spPr>
          <a:xfrm>
            <a:off x="5875735" y="5690068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>
                <a:latin typeface="Gill Sans MT" panose="020B0502020104020203" pitchFamily="34" charset="0"/>
              </a:rPr>
              <a:t>Pympiau dyblyg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17708E-6B5B-4EB0-927D-A76B78D7F6F3}"/>
              </a:ext>
            </a:extLst>
          </p:cNvPr>
          <p:cNvSpPr txBox="1"/>
          <p:nvPr/>
        </p:nvSpPr>
        <p:spPr>
          <a:xfrm>
            <a:off x="5791200" y="4881668"/>
            <a:ext cx="115706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 dirty="0">
                <a:latin typeface="Gill Sans MT" panose="020B0502020104020203" pitchFamily="34" charset="0"/>
              </a:rPr>
              <a:t>Pibell gorlif a hidlydd</a:t>
            </a:r>
          </a:p>
        </p:txBody>
      </p:sp>
    </p:spTree>
    <p:extLst>
      <p:ext uri="{BB962C8B-B14F-4D97-AF65-F5344CB8AC3E}">
        <p14:creationId xmlns:p14="http://schemas.microsoft.com/office/powerpoint/2010/main" val="1748982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08F4B-2890-DA40-86E8-37C58080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Sestonau storio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CB3DA-6B42-7846-A2F9-5642D9DDA8D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Gall systemau masnachol a diwydiannol mawr gynnwys sestonau. Gall hyn gynnwys: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seston toriad – ar waelod gosodiad dŵr oer wedi’i chwyddo,</a:t>
            </a:r>
            <a:br>
              <a:rPr lang="cy-GB"/>
            </a:br>
            <a:r>
              <a:rPr lang="cy-GB"/>
              <a:t>a/neu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seston storio ar ben adeilad sy’n bwydo’r gollyngfeydd yn ôl disgyrchiant.</a:t>
            </a:r>
          </a:p>
        </p:txBody>
      </p:sp>
      <p:pic>
        <p:nvPicPr>
          <p:cNvPr id="5" name="Picture 4" descr="Sgaffaldiau o flaen adeilad  Disgrifiad wedi'i greu'n awtomatig">
            <a:extLst>
              <a:ext uri="{FF2B5EF4-FFF2-40B4-BE49-F238E27FC236}">
                <a16:creationId xmlns:a16="http://schemas.microsoft.com/office/drawing/2014/main" id="{792E1B7E-2C93-1840-9DDD-F52CD65BE6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77652"/>
            <a:ext cx="3349104" cy="2132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526B22-1906-6B44-B752-46A2B1767A15}"/>
              </a:ext>
            </a:extLst>
          </p:cNvPr>
          <p:cNvSpPr txBox="1"/>
          <p:nvPr/>
        </p:nvSpPr>
        <p:spPr>
          <a:xfrm>
            <a:off x="323528" y="4182357"/>
            <a:ext cx="40324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Seston storio dŵr oer ar raddfa fawr wedi’i adeiladu o </a:t>
            </a:r>
            <a:r>
              <a:rPr lang="cy-GB" b="1" dirty="0"/>
              <a:t>baneli</a:t>
            </a:r>
            <a:r>
              <a:rPr lang="cy-GB" dirty="0"/>
              <a:t> adrannol er mwyn gallu ei osod mewn mannau caeedig.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549C793-A579-5842-93EB-AB4D19C41851}"/>
              </a:ext>
            </a:extLst>
          </p:cNvPr>
          <p:cNvCxnSpPr>
            <a:cxnSpLocks/>
          </p:cNvCxnSpPr>
          <p:nvPr/>
        </p:nvCxnSpPr>
        <p:spPr>
          <a:xfrm>
            <a:off x="4211960" y="4684281"/>
            <a:ext cx="1962584" cy="159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601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952C-4F48-AE4A-B64C-F6548BD16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Sestonau storio diwydiannol a masnachol</a:t>
            </a:r>
          </a:p>
        </p:txBody>
      </p:sp>
      <p:pic>
        <p:nvPicPr>
          <p:cNvPr id="5" name="Content Placeholder 4" descr="Llun agos o ddyfais  Disgrifiad wedi'i greu'n awtomatig">
            <a:extLst>
              <a:ext uri="{FF2B5EF4-FFF2-40B4-BE49-F238E27FC236}">
                <a16:creationId xmlns:a16="http://schemas.microsoft.com/office/drawing/2014/main" id="{5EAFA579-DCDB-4E4E-8C21-737A608FCC0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55" y="1353118"/>
            <a:ext cx="3627868" cy="1994010"/>
          </a:xfrm>
        </p:spPr>
      </p:pic>
      <p:pic>
        <p:nvPicPr>
          <p:cNvPr id="8" name="Picture 7" descr="Llun yn cynnwys dan do, cegin, eistedd, cyfrifiadur  Disgrifiad wedi ei greu'n awtomatig">
            <a:extLst>
              <a:ext uri="{FF2B5EF4-FFF2-40B4-BE49-F238E27FC236}">
                <a16:creationId xmlns:a16="http://schemas.microsoft.com/office/drawing/2014/main" id="{46FD7492-8731-AA4F-9271-28A1857424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585" y="1444607"/>
            <a:ext cx="2669775" cy="1828613"/>
          </a:xfrm>
          <a:prstGeom prst="rect">
            <a:avLst/>
          </a:prstGeom>
        </p:spPr>
      </p:pic>
      <p:pic>
        <p:nvPicPr>
          <p:cNvPr id="10" name="Picture 9" descr="Llun yn cynnwys dan do, bach, eistedd, bwrdd  Disgrifiad wedi ei greu'n awtomatig">
            <a:extLst>
              <a:ext uri="{FF2B5EF4-FFF2-40B4-BE49-F238E27FC236}">
                <a16:creationId xmlns:a16="http://schemas.microsoft.com/office/drawing/2014/main" id="{DD60C690-8CCF-1C41-8C11-1F4736E2A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608080"/>
            <a:ext cx="2156114" cy="19375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415FA1-BB54-6341-90EE-5303DE201D75}"/>
              </a:ext>
            </a:extLst>
          </p:cNvPr>
          <p:cNvSpPr txBox="1"/>
          <p:nvPr/>
        </p:nvSpPr>
        <p:spPr>
          <a:xfrm>
            <a:off x="473154" y="3177851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Seston GRP un darn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D16C0B-E530-7349-9EEF-D43AEF3199EF}"/>
              </a:ext>
            </a:extLst>
          </p:cNvPr>
          <p:cNvSpPr txBox="1"/>
          <p:nvPr/>
        </p:nvSpPr>
        <p:spPr>
          <a:xfrm>
            <a:off x="4981304" y="3298058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Seston GRP adrannol mawr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21B50-C676-8143-BE91-4D72B12239AF}"/>
              </a:ext>
            </a:extLst>
          </p:cNvPr>
          <p:cNvSpPr txBox="1"/>
          <p:nvPr/>
        </p:nvSpPr>
        <p:spPr>
          <a:xfrm>
            <a:off x="467011" y="5511446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Seston GRP adrannol fach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0FFC2D-CEF4-0F4E-A0FB-B3DEC0985D06}"/>
              </a:ext>
            </a:extLst>
          </p:cNvPr>
          <p:cNvSpPr txBox="1"/>
          <p:nvPr/>
        </p:nvSpPr>
        <p:spPr>
          <a:xfrm>
            <a:off x="3137148" y="3618919"/>
            <a:ext cx="573258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800" dirty="0"/>
              <a:t>Oherwydd eu maint, mae sestonau diwydiannol a masnachol yn aml yn cael eu hadeiladu mewn adrannau yn aml ac yn aml yn cael eu hadeiladu o Blastig wedi’i Atgyfnerthu â Gwydr (GBR), sy’n gymharol ysgafn a chryf.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8AE8A-109B-E34A-8E6A-5DE11E18D9CE}"/>
              </a:ext>
            </a:extLst>
          </p:cNvPr>
          <p:cNvSpPr txBox="1"/>
          <p:nvPr/>
        </p:nvSpPr>
        <p:spPr>
          <a:xfrm>
            <a:off x="3112848" y="5137977"/>
            <a:ext cx="549499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800" dirty="0"/>
              <a:t>Mae rhai tanciau dur galfanedig hŷn yn dal ar waith, ond maent yn dueddol o rydu dros amser, gan achosi problemau gydag ansawdd y dŵr!</a:t>
            </a:r>
          </a:p>
        </p:txBody>
      </p:sp>
    </p:spTree>
    <p:extLst>
      <p:ext uri="{BB962C8B-B14F-4D97-AF65-F5344CB8AC3E}">
        <p14:creationId xmlns:p14="http://schemas.microsoft.com/office/powerpoint/2010/main" val="149153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13246</TotalTime>
  <Words>889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Gill Sans MT</vt:lpstr>
      <vt:lpstr>Lucida Grande</vt:lpstr>
      <vt:lpstr>Times New Roman</vt:lpstr>
      <vt:lpstr>Default Design</vt:lpstr>
      <vt:lpstr>PowerPoint 10: Systemau dŵr oer mewn adeiladau diwydiannol a masnachol</vt:lpstr>
      <vt:lpstr>Y Sesiwn hon:</vt:lpstr>
      <vt:lpstr>Cyflenwadau dŵr oer diwydiannol a masnachol</vt:lpstr>
      <vt:lpstr>Cyflenwadau dŵr oer diwydiannol a masnachol</vt:lpstr>
      <vt:lpstr>Systemau dŵr oer wedi’u chwyddo</vt:lpstr>
      <vt:lpstr>Dŵr oer wedi’i chwyddo’n uniongyrchol</vt:lpstr>
      <vt:lpstr>Dŵr oer wedi’i chwyddo’n anuniongyrchol</vt:lpstr>
      <vt:lpstr>Sestonau storio</vt:lpstr>
      <vt:lpstr>Sestonau storio diwydiannol a masnachol</vt:lpstr>
      <vt:lpstr>Falf sy’n cael ei reoli gan y fflôt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250</cp:revision>
  <dcterms:created xsi:type="dcterms:W3CDTF">2013-05-28T00:38:54Z</dcterms:created>
  <dcterms:modified xsi:type="dcterms:W3CDTF">2023-11-02T13:49:45Z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