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8"/>
  </p:notesMasterIdLst>
  <p:handoutMasterIdLst>
    <p:handoutMasterId r:id="rId19"/>
  </p:handoutMasterIdLst>
  <p:sldIdLst>
    <p:sldId id="256" r:id="rId5"/>
    <p:sldId id="328" r:id="rId6"/>
    <p:sldId id="341" r:id="rId7"/>
    <p:sldId id="349" r:id="rId8"/>
    <p:sldId id="342" r:id="rId9"/>
    <p:sldId id="346" r:id="rId10"/>
    <p:sldId id="347" r:id="rId11"/>
    <p:sldId id="344" r:id="rId12"/>
    <p:sldId id="351" r:id="rId13"/>
    <p:sldId id="345" r:id="rId14"/>
    <p:sldId id="348" r:id="rId15"/>
    <p:sldId id="350" r:id="rId16"/>
    <p:sldId id="267" r:id="rId17"/>
  </p:sldIdLst>
  <p:sldSz cx="9144000" cy="6858000" type="screen4x3"/>
  <p:notesSz cx="6858000" cy="9144000"/>
  <p:custDataLst>
    <p:tags r:id="rId2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6" clrIdx="0">
    <p:extLst>
      <p:ext uri="{19B8F6BF-5375-455C-9EA6-DF929625EA0E}">
        <p15:presenceInfo xmlns:p15="http://schemas.microsoft.com/office/powerpoint/2012/main" userId="1b56c76bd86290a0" providerId="Windows Live"/>
      </p:ext>
    </p:extLst>
  </p:cmAuthor>
  <p:cmAuthor id="2" name="Fiona Freel" initials="FF" lastIdx="3" clrIdx="1">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CC0000"/>
    <a:srgbClr val="FBDD00"/>
    <a:srgbClr val="000000"/>
    <a:srgbClr val="E30613"/>
    <a:srgbClr val="D9D9D9"/>
    <a:srgbClr val="D81E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873E67-A4DF-45EB-816E-F707247A3F72}" v="1" dt="2023-11-02T13:51:56.42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909"/>
    <p:restoredTop sz="86298"/>
  </p:normalViewPr>
  <p:slideViewPr>
    <p:cSldViewPr showGuides="1">
      <p:cViewPr varScale="1">
        <p:scale>
          <a:sx n="69" d="100"/>
          <a:sy n="69" d="100"/>
        </p:scale>
        <p:origin x="536" y="4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19873E67-A4DF-45EB-816E-F707247A3F72}"/>
    <pc:docChg chg="modSld">
      <pc:chgData name="Claire Brooks" userId="045b5ce1-bb15-4c22-aa7e-c7b600949989" providerId="ADAL" clId="{19873E67-A4DF-45EB-816E-F707247A3F72}" dt="2023-10-31T14:50:59.231" v="12" actId="2085"/>
      <pc:docMkLst>
        <pc:docMk/>
      </pc:docMkLst>
      <pc:sldChg chg="modSp mod">
        <pc:chgData name="Claire Brooks" userId="045b5ce1-bb15-4c22-aa7e-c7b600949989" providerId="ADAL" clId="{19873E67-A4DF-45EB-816E-F707247A3F72}" dt="2023-10-31T14:50:17.551" v="1" actId="2085"/>
        <pc:sldMkLst>
          <pc:docMk/>
          <pc:sldMk cId="0" sldId="328"/>
        </pc:sldMkLst>
        <pc:spChg chg="mod">
          <ac:chgData name="Claire Brooks" userId="045b5ce1-bb15-4c22-aa7e-c7b600949989" providerId="ADAL" clId="{19873E67-A4DF-45EB-816E-F707247A3F72}" dt="2023-10-31T14:50:14.507" v="0" actId="2085"/>
          <ac:spMkLst>
            <pc:docMk/>
            <pc:sldMk cId="0" sldId="328"/>
            <ac:spMk id="3" creationId="{9C2C16FA-AD90-994D-8E26-2E5A739841D7}"/>
          </ac:spMkLst>
        </pc:spChg>
        <pc:spChg chg="mod">
          <ac:chgData name="Claire Brooks" userId="045b5ce1-bb15-4c22-aa7e-c7b600949989" providerId="ADAL" clId="{19873E67-A4DF-45EB-816E-F707247A3F72}" dt="2023-10-31T14:50:17.551" v="1" actId="2085"/>
          <ac:spMkLst>
            <pc:docMk/>
            <pc:sldMk cId="0" sldId="328"/>
            <ac:spMk id="4" creationId="{ECF43C73-7943-9842-BCC7-5206EE834360}"/>
          </ac:spMkLst>
        </pc:spChg>
      </pc:sldChg>
      <pc:sldChg chg="modSp mod">
        <pc:chgData name="Claire Brooks" userId="045b5ce1-bb15-4c22-aa7e-c7b600949989" providerId="ADAL" clId="{19873E67-A4DF-45EB-816E-F707247A3F72}" dt="2023-10-31T14:50:25.919" v="4" actId="2085"/>
        <pc:sldMkLst>
          <pc:docMk/>
          <pc:sldMk cId="2634326229" sldId="341"/>
        </pc:sldMkLst>
        <pc:spChg chg="mod">
          <ac:chgData name="Claire Brooks" userId="045b5ce1-bb15-4c22-aa7e-c7b600949989" providerId="ADAL" clId="{19873E67-A4DF-45EB-816E-F707247A3F72}" dt="2023-10-31T14:50:25.919" v="4" actId="2085"/>
          <ac:spMkLst>
            <pc:docMk/>
            <pc:sldMk cId="2634326229" sldId="341"/>
            <ac:spMk id="68614" creationId="{00000000-0000-0000-0000-000000000000}"/>
          </ac:spMkLst>
        </pc:spChg>
      </pc:sldChg>
      <pc:sldChg chg="modSp mod">
        <pc:chgData name="Claire Brooks" userId="045b5ce1-bb15-4c22-aa7e-c7b600949989" providerId="ADAL" clId="{19873E67-A4DF-45EB-816E-F707247A3F72}" dt="2023-10-31T14:50:34.737" v="7" actId="1076"/>
        <pc:sldMkLst>
          <pc:docMk/>
          <pc:sldMk cId="2111808706" sldId="342"/>
        </pc:sldMkLst>
        <pc:spChg chg="mod">
          <ac:chgData name="Claire Brooks" userId="045b5ce1-bb15-4c22-aa7e-c7b600949989" providerId="ADAL" clId="{19873E67-A4DF-45EB-816E-F707247A3F72}" dt="2023-10-31T14:50:34.737" v="7" actId="1076"/>
          <ac:spMkLst>
            <pc:docMk/>
            <pc:sldMk cId="2111808706" sldId="342"/>
            <ac:spMk id="70659" creationId="{00000000-0000-0000-0000-000000000000}"/>
          </ac:spMkLst>
        </pc:spChg>
      </pc:sldChg>
      <pc:sldChg chg="modSp mod">
        <pc:chgData name="Claire Brooks" userId="045b5ce1-bb15-4c22-aa7e-c7b600949989" providerId="ADAL" clId="{19873E67-A4DF-45EB-816E-F707247A3F72}" dt="2023-10-31T14:50:52.739" v="11" actId="2085"/>
        <pc:sldMkLst>
          <pc:docMk/>
          <pc:sldMk cId="869418674" sldId="347"/>
        </pc:sldMkLst>
        <pc:spChg chg="mod">
          <ac:chgData name="Claire Brooks" userId="045b5ce1-bb15-4c22-aa7e-c7b600949989" providerId="ADAL" clId="{19873E67-A4DF-45EB-816E-F707247A3F72}" dt="2023-10-31T14:50:52.739" v="11" actId="2085"/>
          <ac:spMkLst>
            <pc:docMk/>
            <pc:sldMk cId="869418674" sldId="347"/>
            <ac:spMk id="3" creationId="{00000000-0000-0000-0000-000000000000}"/>
          </ac:spMkLst>
        </pc:spChg>
        <pc:spChg chg="mod">
          <ac:chgData name="Claire Brooks" userId="045b5ce1-bb15-4c22-aa7e-c7b600949989" providerId="ADAL" clId="{19873E67-A4DF-45EB-816E-F707247A3F72}" dt="2023-10-31T14:50:48.851" v="10" actId="2085"/>
          <ac:spMkLst>
            <pc:docMk/>
            <pc:sldMk cId="869418674" sldId="347"/>
            <ac:spMk id="4" creationId="{00000000-0000-0000-0000-000000000000}"/>
          </ac:spMkLst>
        </pc:spChg>
      </pc:sldChg>
      <pc:sldChg chg="modSp mod">
        <pc:chgData name="Claire Brooks" userId="045b5ce1-bb15-4c22-aa7e-c7b600949989" providerId="ADAL" clId="{19873E67-A4DF-45EB-816E-F707247A3F72}" dt="2023-10-31T14:50:59.231" v="12" actId="2085"/>
        <pc:sldMkLst>
          <pc:docMk/>
          <pc:sldMk cId="973169706" sldId="351"/>
        </pc:sldMkLst>
        <pc:spChg chg="mod">
          <ac:chgData name="Claire Brooks" userId="045b5ce1-bb15-4c22-aa7e-c7b600949989" providerId="ADAL" clId="{19873E67-A4DF-45EB-816E-F707247A3F72}" dt="2023-10-31T14:50:59.231" v="12" actId="2085"/>
          <ac:spMkLst>
            <pc:docMk/>
            <pc:sldMk cId="973169706" sldId="351"/>
            <ac:spMk id="7" creationId="{8FB369D7-985F-F742-A420-D95B13F12D4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11/2/2023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8BCA11A-5769-4206-8044-76187B64149C}" type="slidenum">
              <a:rPr lang="en-US" altLang="en-US" sz="1200"/>
              <a:pPr/>
              <a:t>3</a:t>
            </a:fld>
            <a:endParaRPr lang="en-US" altLang="en-US" sz="1200"/>
          </a:p>
        </p:txBody>
      </p:sp>
      <p:sp>
        <p:nvSpPr>
          <p:cNvPr id="69635" name="Slide Image Placeholder 1"/>
          <p:cNvSpPr>
            <a:spLocks noGrp="1" noRot="1" noChangeAspect="1" noTextEdit="1"/>
          </p:cNvSpPr>
          <p:nvPr>
            <p:ph type="sldImg"/>
          </p:nvPr>
        </p:nvSpPr>
        <p:spPr>
          <a:ln/>
        </p:spPr>
      </p:sp>
      <p:sp>
        <p:nvSpPr>
          <p:cNvPr id="69636"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atin typeface="Arial" charset="0"/>
              <a:ea typeface="ＭＳ Ｐゴシック" charset="0"/>
              <a:cs typeface="Arial" charset="0"/>
            </a:endParaRPr>
          </a:p>
        </p:txBody>
      </p:sp>
    </p:spTree>
    <p:extLst>
      <p:ext uri="{BB962C8B-B14F-4D97-AF65-F5344CB8AC3E}">
        <p14:creationId xmlns:p14="http://schemas.microsoft.com/office/powerpoint/2010/main" val="109597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C04B268-0139-4F02-8B63-9D071A563A29}" type="slidenum">
              <a:rPr lang="en-US" altLang="en-US" sz="1200"/>
              <a:pPr/>
              <a:t>5</a:t>
            </a:fld>
            <a:endParaRPr lang="en-US" altLang="en-US" sz="1200"/>
          </a:p>
        </p:txBody>
      </p:sp>
      <p:sp>
        <p:nvSpPr>
          <p:cNvPr id="71683" name="Slide Image Placeholder 1"/>
          <p:cNvSpPr>
            <a:spLocks noGrp="1" noRot="1" noChangeAspect="1" noTextEdit="1"/>
          </p:cNvSpPr>
          <p:nvPr>
            <p:ph type="sldImg"/>
          </p:nvPr>
        </p:nvSpPr>
        <p:spPr>
          <a:ln/>
        </p:spPr>
      </p:sp>
      <p:sp>
        <p:nvSpPr>
          <p:cNvPr id="71684"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atin typeface="Arial" charset="0"/>
              <a:ea typeface="ＭＳ Ｐゴシック" charset="0"/>
              <a:cs typeface="Arial" charset="0"/>
            </a:endParaRPr>
          </a:p>
        </p:txBody>
      </p:sp>
    </p:spTree>
    <p:extLst>
      <p:ext uri="{BB962C8B-B14F-4D97-AF65-F5344CB8AC3E}">
        <p14:creationId xmlns:p14="http://schemas.microsoft.com/office/powerpoint/2010/main" val="3456427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DD49996-097B-49E9-B81C-95A00874C928}" type="slidenum">
              <a:rPr lang="en-US" altLang="en-US" sz="1200"/>
              <a:pPr/>
              <a:t>6</a:t>
            </a:fld>
            <a:endParaRPr lang="en-US" altLang="en-US" sz="1200"/>
          </a:p>
        </p:txBody>
      </p:sp>
      <p:sp>
        <p:nvSpPr>
          <p:cNvPr id="79875" name="Slide Image Placeholder 1"/>
          <p:cNvSpPr>
            <a:spLocks noGrp="1" noRot="1" noChangeAspect="1" noTextEdit="1"/>
          </p:cNvSpPr>
          <p:nvPr>
            <p:ph type="sldImg"/>
          </p:nvPr>
        </p:nvSpPr>
        <p:spPr>
          <a:ln/>
        </p:spPr>
      </p:sp>
      <p:sp>
        <p:nvSpPr>
          <p:cNvPr id="79876"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atin typeface="Arial" charset="0"/>
              <a:ea typeface="ＭＳ Ｐゴシック" charset="0"/>
              <a:cs typeface="Arial" charset="0"/>
            </a:endParaRPr>
          </a:p>
        </p:txBody>
      </p:sp>
    </p:spTree>
    <p:extLst>
      <p:ext uri="{BB962C8B-B14F-4D97-AF65-F5344CB8AC3E}">
        <p14:creationId xmlns:p14="http://schemas.microsoft.com/office/powerpoint/2010/main" val="3065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418CFD97-06DF-4C47-B725-59C0B3F48076}" type="slidenum">
              <a:rPr lang="en-US" altLang="en-US" sz="1200"/>
              <a:pPr/>
              <a:t>7</a:t>
            </a:fld>
            <a:endParaRPr lang="en-US" altLang="en-US" sz="1200"/>
          </a:p>
        </p:txBody>
      </p:sp>
      <p:sp>
        <p:nvSpPr>
          <p:cNvPr id="81923" name="Slide Image Placeholder 1"/>
          <p:cNvSpPr>
            <a:spLocks noGrp="1" noRot="1" noChangeAspect="1" noTextEdit="1"/>
          </p:cNvSpPr>
          <p:nvPr>
            <p:ph type="sldImg"/>
          </p:nvPr>
        </p:nvSpPr>
        <p:spPr>
          <a:ln/>
        </p:spPr>
      </p:sp>
      <p:sp>
        <p:nvSpPr>
          <p:cNvPr id="81924"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atin typeface="Arial" charset="0"/>
              <a:ea typeface="ＭＳ Ｐゴシック" charset="0"/>
              <a:cs typeface="Arial" charset="0"/>
            </a:endParaRPr>
          </a:p>
        </p:txBody>
      </p:sp>
    </p:spTree>
    <p:extLst>
      <p:ext uri="{BB962C8B-B14F-4D97-AF65-F5344CB8AC3E}">
        <p14:creationId xmlns:p14="http://schemas.microsoft.com/office/powerpoint/2010/main" val="2435569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F21451D-91CD-4D54-B1C9-370AF73BCA17}" type="slidenum">
              <a:rPr lang="en-US" altLang="en-US" sz="1200"/>
              <a:pPr/>
              <a:t>8</a:t>
            </a:fld>
            <a:endParaRPr lang="en-US" altLang="en-US" sz="1200"/>
          </a:p>
        </p:txBody>
      </p:sp>
      <p:sp>
        <p:nvSpPr>
          <p:cNvPr id="75779" name="Slide Image Placeholder 1"/>
          <p:cNvSpPr>
            <a:spLocks noGrp="1" noRot="1" noChangeAspect="1" noTextEdit="1"/>
          </p:cNvSpPr>
          <p:nvPr>
            <p:ph type="sldImg"/>
          </p:nvPr>
        </p:nvSpPr>
        <p:spPr>
          <a:ln/>
        </p:spPr>
      </p:sp>
      <p:sp>
        <p:nvSpPr>
          <p:cNvPr id="75780"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dirty="0">
              <a:latin typeface="Arial" charset="0"/>
              <a:ea typeface="ＭＳ Ｐゴシック" charset="0"/>
              <a:cs typeface="Arial" charset="0"/>
            </a:endParaRPr>
          </a:p>
        </p:txBody>
      </p:sp>
    </p:spTree>
    <p:extLst>
      <p:ext uri="{BB962C8B-B14F-4D97-AF65-F5344CB8AC3E}">
        <p14:creationId xmlns:p14="http://schemas.microsoft.com/office/powerpoint/2010/main" val="319572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7AEC801-5127-4BAD-9926-6CBD98664CB4}" type="slidenum">
              <a:rPr lang="en-US" altLang="en-US" sz="1200"/>
              <a:pPr/>
              <a:t>10</a:t>
            </a:fld>
            <a:endParaRPr lang="en-US" altLang="en-US" sz="1200"/>
          </a:p>
        </p:txBody>
      </p:sp>
      <p:sp>
        <p:nvSpPr>
          <p:cNvPr id="77827" name="Slide Image Placeholder 1"/>
          <p:cNvSpPr>
            <a:spLocks noGrp="1" noRot="1" noChangeAspect="1" noTextEdit="1"/>
          </p:cNvSpPr>
          <p:nvPr>
            <p:ph type="sldImg"/>
          </p:nvPr>
        </p:nvSpPr>
        <p:spPr>
          <a:ln/>
        </p:spPr>
      </p:sp>
      <p:sp>
        <p:nvSpPr>
          <p:cNvPr id="77828"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atin typeface="Arial" charset="0"/>
              <a:ea typeface="ＭＳ Ｐゴシック" charset="0"/>
              <a:cs typeface="Arial" charset="0"/>
            </a:endParaRPr>
          </a:p>
        </p:txBody>
      </p:sp>
    </p:spTree>
    <p:extLst>
      <p:ext uri="{BB962C8B-B14F-4D97-AF65-F5344CB8AC3E}">
        <p14:creationId xmlns:p14="http://schemas.microsoft.com/office/powerpoint/2010/main" val="1087056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9D02DAF-7B85-482B-B8C5-8DF410E7B29A}" type="slidenum">
              <a:rPr lang="en-US" altLang="en-US" sz="1200"/>
              <a:pPr/>
              <a:t>11</a:t>
            </a:fld>
            <a:endParaRPr lang="en-US" altLang="en-US" sz="1200"/>
          </a:p>
        </p:txBody>
      </p:sp>
      <p:sp>
        <p:nvSpPr>
          <p:cNvPr id="83971" name="Slide Image Placeholder 1"/>
          <p:cNvSpPr>
            <a:spLocks noGrp="1" noRot="1" noChangeAspect="1" noTextEdit="1"/>
          </p:cNvSpPr>
          <p:nvPr>
            <p:ph type="sldImg"/>
          </p:nvPr>
        </p:nvSpPr>
        <p:spPr>
          <a:ln/>
        </p:spPr>
      </p:sp>
      <p:sp>
        <p:nvSpPr>
          <p:cNvPr id="83972"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atin typeface="Arial" charset="0"/>
              <a:ea typeface="ＭＳ Ｐゴシック" charset="0"/>
              <a:cs typeface="Arial" charset="0"/>
            </a:endParaRPr>
          </a:p>
        </p:txBody>
      </p:sp>
    </p:spTree>
    <p:extLst>
      <p:ext uri="{BB962C8B-B14F-4D97-AF65-F5344CB8AC3E}">
        <p14:creationId xmlns:p14="http://schemas.microsoft.com/office/powerpoint/2010/main" val="892061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E6FABF9-76D6-784F-B1EC-0B2DBA1A5C3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ADE97087-48D5-0A46-A87A-A78B860D76E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5C966B31-F801-DB4F-B498-969B3D4FFD1B}"/>
              </a:ext>
            </a:extLst>
          </p:cNvPr>
          <p:cNvSpPr>
            <a:spLocks noGrp="1" noChangeArrowheads="1"/>
          </p:cNvSpPr>
          <p:nvPr>
            <p:ph type="sldNum" sz="quarter" idx="12"/>
          </p:nvPr>
        </p:nvSpPr>
        <p:spPr>
          <a:ln/>
        </p:spPr>
        <p:txBody>
          <a:bodyPr/>
          <a:lstStyle>
            <a:lvl1pPr>
              <a:defRPr/>
            </a:lvl1pPr>
          </a:lstStyle>
          <a:p>
            <a:fld id="{9E502CDA-423C-5846-89D6-101D0B241B4C}" type="slidenum">
              <a:rPr lang="en-US" altLang="en-US"/>
              <a:pPr/>
              <a:t>‹#›</a:t>
            </a:fld>
            <a:endParaRPr lang="en-US" altLang="en-US"/>
          </a:p>
        </p:txBody>
      </p:sp>
    </p:spTree>
    <p:extLst>
      <p:ext uri="{BB962C8B-B14F-4D97-AF65-F5344CB8AC3E}">
        <p14:creationId xmlns:p14="http://schemas.microsoft.com/office/powerpoint/2010/main" val="6680626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defPPr>
              <a:defRPr lang="en-GB"/>
            </a:defPPr>
            <a:lvl1pPr>
              <a:spcBef>
                <a:spcPts val="600"/>
              </a:spcBef>
              <a:defRPr sz="900" baseline="0"/>
            </a:lvl1pPr>
          </a:lstStyle>
          <a:p>
            <a:pPr lvl="0"/>
            <a:r>
              <a:rPr lang="en-US" dirty="0"/>
              <a:t>Hawlfraint © 2021 Sefydliad City and Guilds Llundain. Cedwir pob hawl.</a:t>
            </a: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youtube.com/watch?v=j6z55OMG-g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113: Plymio, gwresogi ac awyru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22: Gwresogi hydronig rhan 7</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idx="4294967295"/>
          </p:nvPr>
        </p:nvSpPr>
        <p:spPr>
          <a:xfrm>
            <a:off x="348977" y="980728"/>
            <a:ext cx="8229600" cy="490537"/>
          </a:xfrm>
        </p:spPr>
        <p:txBody>
          <a:bodyPr/>
          <a:lstStyle/>
          <a:p>
            <a:pPr eaLnBrk="1" hangingPunct="1">
              <a:defRPr/>
            </a:pPr>
            <a:r>
              <a:rPr lang="cy-GB"/>
              <a:t>Allyrwyr gwres – darfudydd sgyrtin</a:t>
            </a:r>
          </a:p>
        </p:txBody>
      </p:sp>
      <p:sp>
        <p:nvSpPr>
          <p:cNvPr id="76803" name="Content Placeholder 2"/>
          <p:cNvSpPr>
            <a:spLocks noGrp="1"/>
          </p:cNvSpPr>
          <p:nvPr>
            <p:ph idx="4294967295"/>
          </p:nvPr>
        </p:nvSpPr>
        <p:spPr>
          <a:xfrm>
            <a:off x="348977" y="1622205"/>
            <a:ext cx="8310562" cy="2574602"/>
          </a:xfrm>
        </p:spPr>
        <p:txBody>
          <a:bodyPr/>
          <a:lstStyle/>
          <a:p>
            <a:pPr marL="342900" indent="-342900" eaLnBrk="1" hangingPunct="1">
              <a:buClr>
                <a:srgbClr val="0077E3"/>
              </a:buClr>
              <a:buFont typeface="Arial" panose="020B0604020202020204" pitchFamily="34" charset="0"/>
              <a:buChar char="•"/>
            </a:pPr>
            <a:r>
              <a:rPr lang="cy-GB"/>
              <a:t>Mae gan y math hwn o wresogydd gyfnewidydd gwres copr â ffan, ond mae’n dibynnu ar ddarfudiad naturiol yn unig. </a:t>
            </a:r>
          </a:p>
          <a:p>
            <a:pPr marL="342900" indent="-342900" eaLnBrk="1" hangingPunct="1">
              <a:buClr>
                <a:srgbClr val="0077E3"/>
              </a:buClr>
              <a:buFont typeface="Arial" panose="020B0604020202020204" pitchFamily="34" charset="0"/>
              <a:buChar char="•"/>
            </a:pPr>
            <a:r>
              <a:rPr lang="cy-GB"/>
              <a:t>Mae’n cael ei osod o gwmpas ystafell yn lle sgyrtin ac mae’n cynnig gwres cefndirol. </a:t>
            </a:r>
          </a:p>
          <a:p>
            <a:pPr marL="342900" indent="-342900" eaLnBrk="1" hangingPunct="1">
              <a:buClr>
                <a:srgbClr val="0077E3"/>
              </a:buClr>
              <a:buFont typeface="Arial" panose="020B0604020202020204" pitchFamily="34" charset="0"/>
              <a:buChar char="•"/>
            </a:pPr>
            <a:r>
              <a:rPr lang="cy-GB"/>
              <a:t>Prif anfantais y math hwn o allyrrydd yw bod llwch yn gallu blocio’r esgyll ac atal y cerrynt darfudo.</a:t>
            </a:r>
          </a:p>
        </p:txBody>
      </p:sp>
      <p:pic>
        <p:nvPicPr>
          <p:cNvPr id="61443" name="Picture 4" descr="Darnau 06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99592" y="4279558"/>
            <a:ext cx="7219504" cy="152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8946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Allyrwyr gwres – gwresogyddion tywelion</a:t>
            </a:r>
          </a:p>
        </p:txBody>
      </p:sp>
      <p:sp>
        <p:nvSpPr>
          <p:cNvPr id="82947" name="Content Placeholder 2"/>
          <p:cNvSpPr>
            <a:spLocks noGrp="1"/>
          </p:cNvSpPr>
          <p:nvPr>
            <p:ph sz="quarter" idx="10"/>
          </p:nvPr>
        </p:nvSpPr>
        <p:spPr>
          <a:xfrm>
            <a:off x="457200" y="1492996"/>
            <a:ext cx="8095928" cy="4755600"/>
          </a:xfrm>
        </p:spPr>
        <p:txBody>
          <a:bodyPr/>
          <a:lstStyle/>
          <a:p>
            <a:pPr marL="0" indent="0" eaLnBrk="1" hangingPunct="1">
              <a:buFontTx/>
              <a:buNone/>
              <a:defRPr/>
            </a:pPr>
            <a:r>
              <a:rPr lang="cy-GB"/>
              <a:t>Mae’r rhain i’w cael mewn amrywiaeth eang o ddyluniadau a lliwiau a gellir eu defnyddio mewn system gwres canolog wlyb neu’n annibynnol gydag elfen drydanol. </a:t>
            </a:r>
          </a:p>
          <a:p>
            <a:pPr marL="0" indent="0" eaLnBrk="1" hangingPunct="1">
              <a:buFontTx/>
              <a:buNone/>
              <a:defRPr/>
            </a:pPr>
            <a:r>
              <a:rPr lang="cy-GB"/>
              <a:t>Gall canllaw dywelion gynnwys gwresogydd gwrthdro, arddull tiwb confensiynol neu arddull dylunydd.</a:t>
            </a:r>
          </a:p>
        </p:txBody>
      </p:sp>
      <p:pic>
        <p:nvPicPr>
          <p:cNvPr id="67587" name="Picture 7" descr="Canllaw Dywelion Arddull Capel Clasurol wedi’i Wresogi 1  "/>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92236" y="3410020"/>
            <a:ext cx="1579563" cy="2414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8" name="Picture 13" descr="DesignerHeatedTowelRail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40152" y="3303667"/>
            <a:ext cx="1235021" cy="2612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9" name="Picture 2" descr="http://www.nextbathrooms.co.uk/images/furniture-and-accessories/towel-heaters/curved-760x500-towel-rail-heater?width=540&amp;height=40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750422" y="3336412"/>
            <a:ext cx="1469645" cy="2612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2272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5D43D71-2123-6243-A487-862B72639150}"/>
              </a:ext>
            </a:extLst>
          </p:cNvPr>
          <p:cNvSpPr>
            <a:spLocks noGrp="1"/>
          </p:cNvSpPr>
          <p:nvPr>
            <p:ph type="title"/>
          </p:nvPr>
        </p:nvSpPr>
        <p:spPr/>
        <p:txBody>
          <a:bodyPr/>
          <a:lstStyle/>
          <a:p>
            <a:r>
              <a:rPr lang="cy-GB"/>
              <a:t>Allyrwyr gwres – panel rheiddiol</a:t>
            </a:r>
          </a:p>
        </p:txBody>
      </p:sp>
      <p:sp>
        <p:nvSpPr>
          <p:cNvPr id="4" name="Content Placeholder 3">
            <a:extLst>
              <a:ext uri="{FF2B5EF4-FFF2-40B4-BE49-F238E27FC236}">
                <a16:creationId xmlns:a16="http://schemas.microsoft.com/office/drawing/2014/main" id="{46D8D9A7-4006-934F-876C-0B34009F5146}"/>
              </a:ext>
            </a:extLst>
          </p:cNvPr>
          <p:cNvSpPr>
            <a:spLocks noGrp="1"/>
          </p:cNvSpPr>
          <p:nvPr>
            <p:ph sz="quarter" idx="10"/>
          </p:nvPr>
        </p:nvSpPr>
        <p:spPr/>
        <p:txBody>
          <a:bodyPr/>
          <a:lstStyle/>
          <a:p>
            <a:r>
              <a:rPr lang="cy-GB"/>
              <a:t>Mae paneli rheiddiol yn hylan ac yn ddeniadol i’r llygad, heb unrhyw allyrwyr gwres gweladwy. Maen nhw’n cael eu defnyddio’n aml mewn gosodiadau ysbyty lle maen nhw’n cael eu hadeiladu yn y nenfwd ac yn rheiddio gwres i lawr.</a:t>
            </a:r>
          </a:p>
        </p:txBody>
      </p:sp>
      <p:pic>
        <p:nvPicPr>
          <p:cNvPr id="6" name="Picture 5" descr="Llun yn cynnwys oren, bwrdd, eistedd, bach  Disgrifiad wedi'i greu'n awtomatig">
            <a:extLst>
              <a:ext uri="{FF2B5EF4-FFF2-40B4-BE49-F238E27FC236}">
                <a16:creationId xmlns:a16="http://schemas.microsoft.com/office/drawing/2014/main" id="{D3A3DA0A-ECB3-3A4B-8BB9-071E2543E3D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6620" y="3170570"/>
            <a:ext cx="4010478" cy="2557016"/>
          </a:xfrm>
          <a:prstGeom prst="rect">
            <a:avLst/>
          </a:prstGeom>
        </p:spPr>
      </p:pic>
      <p:pic>
        <p:nvPicPr>
          <p:cNvPr id="8" name="Picture 7" descr="Llun o adeilad wrth ymyl ffenestr  Disgrifiad wedi ei greu’n awtomatig">
            <a:extLst>
              <a:ext uri="{FF2B5EF4-FFF2-40B4-BE49-F238E27FC236}">
                <a16:creationId xmlns:a16="http://schemas.microsoft.com/office/drawing/2014/main" id="{CAAB88E7-B934-AE40-8CBB-4511EE2EB0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76324" y="2677666"/>
            <a:ext cx="3651250" cy="3308350"/>
          </a:xfrm>
          <a:prstGeom prst="rect">
            <a:avLst/>
          </a:prstGeom>
        </p:spPr>
      </p:pic>
    </p:spTree>
    <p:extLst>
      <p:ext uri="{BB962C8B-B14F-4D97-AF65-F5344CB8AC3E}">
        <p14:creationId xmlns:p14="http://schemas.microsoft.com/office/powerpoint/2010/main" val="141543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Y sesiwn hon:</a:t>
            </a:r>
          </a:p>
        </p:txBody>
      </p:sp>
      <p:sp>
        <p:nvSpPr>
          <p:cNvPr id="3075" name="Content Placeholder 2"/>
          <p:cNvSpPr>
            <a:spLocks noGrp="1"/>
          </p:cNvSpPr>
          <p:nvPr>
            <p:ph sz="quarter" idx="10"/>
          </p:nvPr>
        </p:nvSpPr>
        <p:spPr>
          <a:xfrm>
            <a:off x="457200" y="1390588"/>
            <a:ext cx="8229600" cy="2133024"/>
          </a:xfrm>
        </p:spPr>
        <p:txBody>
          <a:bodyPr/>
          <a:lstStyle/>
          <a:p>
            <a:pPr marL="0" indent="0">
              <a:lnSpc>
                <a:spcPct val="100000"/>
              </a:lnSpc>
              <a:spcBef>
                <a:spcPts val="600"/>
              </a:spcBef>
              <a:spcAft>
                <a:spcPts val="600"/>
              </a:spcAft>
            </a:pPr>
            <a:r>
              <a:rPr lang="cy-GB" dirty="0"/>
              <a:t>Yn y sesiwn hon byddwn yn edrych ar yr amrywiaeth o allyrwyr gwres sydd ar gael ar gyfer defnyddiau domestig a diwydiannol a masnachol.</a:t>
            </a:r>
          </a:p>
          <a:p>
            <a:pPr marL="0" indent="0">
              <a:lnSpc>
                <a:spcPct val="100000"/>
              </a:lnSpc>
              <a:spcBef>
                <a:spcPts val="600"/>
              </a:spcBef>
              <a:spcAft>
                <a:spcPts val="600"/>
              </a:spcAft>
            </a:pPr>
            <a:endParaRPr lang="en-US" sz="1000" dirty="0">
              <a:ea typeface="ＭＳ Ｐゴシック" pitchFamily="-105" charset="-128"/>
              <a:cs typeface="ＭＳ Ｐゴシック" pitchFamily="-105" charset="-128"/>
            </a:endParaRPr>
          </a:p>
          <a:p>
            <a:pPr>
              <a:lnSpc>
                <a:spcPts val="1200"/>
              </a:lnSpc>
              <a:spcBef>
                <a:spcPts val="600"/>
              </a:spcBef>
              <a:spcAft>
                <a:spcPts val="600"/>
              </a:spcAft>
            </a:pPr>
            <a:r>
              <a:rPr lang="cy-GB" dirty="0"/>
              <a:t>1.6 Mathau a nodweddion cynllun systemau gwresogi.</a:t>
            </a:r>
          </a:p>
          <a:p>
            <a:pPr>
              <a:lnSpc>
                <a:spcPts val="1200"/>
              </a:lnSpc>
              <a:spcBef>
                <a:spcPts val="600"/>
              </a:spcBef>
              <a:spcAft>
                <a:spcPts val="600"/>
              </a:spcAft>
            </a:pPr>
            <a:endParaRPr lang="en-US" dirty="0">
              <a:ea typeface="ＭＳ Ｐゴシック" pitchFamily="-105" charset="-128"/>
              <a:cs typeface="ＭＳ Ｐゴシック" pitchFamily="-105" charset="-128"/>
            </a:endParaRPr>
          </a:p>
          <a:p>
            <a:pPr>
              <a:lnSpc>
                <a:spcPts val="1200"/>
              </a:lnSpc>
              <a:spcBef>
                <a:spcPts val="600"/>
              </a:spcBef>
              <a:spcAft>
                <a:spcPts val="600"/>
              </a:spcAft>
            </a:pPr>
            <a:endParaRPr lang="en-US" dirty="0">
              <a:ea typeface="ＭＳ Ｐゴシック" pitchFamily="-105" charset="-128"/>
              <a:cs typeface="ＭＳ Ｐゴシック" pitchFamily="-105" charset="-128"/>
            </a:endParaRPr>
          </a:p>
        </p:txBody>
      </p:sp>
      <p:sp>
        <p:nvSpPr>
          <p:cNvPr id="3" name="TextBox 2">
            <a:extLst>
              <a:ext uri="{FF2B5EF4-FFF2-40B4-BE49-F238E27FC236}">
                <a16:creationId xmlns:a16="http://schemas.microsoft.com/office/drawing/2014/main" id="{9C2C16FA-AD90-994D-8E26-2E5A739841D7}"/>
              </a:ext>
            </a:extLst>
          </p:cNvPr>
          <p:cNvSpPr txBox="1"/>
          <p:nvPr/>
        </p:nvSpPr>
        <p:spPr>
          <a:xfrm>
            <a:off x="2555776" y="2852936"/>
            <a:ext cx="3240360" cy="400110"/>
          </a:xfrm>
          <a:prstGeom prst="rect">
            <a:avLst/>
          </a:prstGeom>
          <a:noFill/>
          <a:ln>
            <a:noFill/>
          </a:ln>
        </p:spPr>
        <p:txBody>
          <a:bodyPr wrap="square" rtlCol="0">
            <a:spAutoFit/>
          </a:bodyPr>
          <a:lstStyle/>
          <a:p>
            <a:r>
              <a:rPr lang="cy-GB"/>
              <a:t>Beth yw allyrrydd gwres?</a:t>
            </a:r>
          </a:p>
        </p:txBody>
      </p:sp>
      <p:sp>
        <p:nvSpPr>
          <p:cNvPr id="4" name="TextBox 3">
            <a:extLst>
              <a:ext uri="{FF2B5EF4-FFF2-40B4-BE49-F238E27FC236}">
                <a16:creationId xmlns:a16="http://schemas.microsoft.com/office/drawing/2014/main" id="{ECF43C73-7943-9842-BCC7-5206EE834360}"/>
              </a:ext>
            </a:extLst>
          </p:cNvPr>
          <p:cNvSpPr txBox="1"/>
          <p:nvPr/>
        </p:nvSpPr>
        <p:spPr>
          <a:xfrm>
            <a:off x="179512" y="3429000"/>
            <a:ext cx="8784976" cy="1938992"/>
          </a:xfrm>
          <a:prstGeom prst="rect">
            <a:avLst/>
          </a:prstGeom>
          <a:noFill/>
          <a:ln>
            <a:noFill/>
          </a:ln>
        </p:spPr>
        <p:txBody>
          <a:bodyPr wrap="square" rtlCol="0">
            <a:spAutoFit/>
          </a:bodyPr>
          <a:lstStyle/>
          <a:p>
            <a:r>
              <a:rPr lang="cy-GB"/>
              <a:t>Yr allyrrydd gwres yw cydran olaf y system. Dyma’r rhan o’r system sy’n cyfnewid y gwres o’r dŵr yn y system wresogi hydronig i’r gofod y mae angen ei wresogi. Felly, mae’r Allyrrydd Gwres yn gyfnewidydd gwres sy’n addas ar gyfer y gofod penodol!</a:t>
            </a:r>
          </a:p>
          <a:p>
            <a:endParaRPr lang="en-US" dirty="0"/>
          </a:p>
          <a:p>
            <a:r>
              <a:rPr lang="cy-GB"/>
              <a:t>Gellir cyfnewid gwres drwy reiddio, darfudiad neu ddargludiad.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style.rotation</p:attrName>
                                        </p:attrNameLst>
                                      </p:cBhvr>
                                      <p:tavLst>
                                        <p:tav tm="0">
                                          <p:val>
                                            <p:fltVal val="720"/>
                                          </p:val>
                                        </p:tav>
                                        <p:tav tm="100000">
                                          <p:val>
                                            <p:fltVal val="0"/>
                                          </p:val>
                                        </p:tav>
                                      </p:tavLst>
                                    </p:anim>
                                    <p:anim calcmode="lin" valueType="num">
                                      <p:cBhvr>
                                        <p:cTn id="9" dur="2000" fill="hold"/>
                                        <p:tgtEl>
                                          <p:spTgt spid="3"/>
                                        </p:tgtEl>
                                        <p:attrNameLst>
                                          <p:attrName>ppt_h</p:attrName>
                                        </p:attrNameLst>
                                      </p:cBhvr>
                                      <p:tavLst>
                                        <p:tav tm="0">
                                          <p:val>
                                            <p:fltVal val="0"/>
                                          </p:val>
                                        </p:tav>
                                        <p:tav tm="100000">
                                          <p:val>
                                            <p:strVal val="#ppt_h"/>
                                          </p:val>
                                        </p:tav>
                                      </p:tavLst>
                                    </p:anim>
                                    <p:anim calcmode="lin" valueType="num">
                                      <p:cBhvr>
                                        <p:cTn id="10" dur="2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Allyrrwyr gwres – rheiddiaduron panel</a:t>
            </a:r>
          </a:p>
        </p:txBody>
      </p:sp>
      <p:sp>
        <p:nvSpPr>
          <p:cNvPr id="68611" name="Content Placeholder 2"/>
          <p:cNvSpPr>
            <a:spLocks noGrp="1"/>
          </p:cNvSpPr>
          <p:nvPr>
            <p:ph sz="quarter" idx="10"/>
          </p:nvPr>
        </p:nvSpPr>
        <p:spPr>
          <a:xfrm>
            <a:off x="457199" y="1403932"/>
            <a:ext cx="8390985" cy="4755600"/>
          </a:xfrm>
        </p:spPr>
        <p:txBody>
          <a:bodyPr/>
          <a:lstStyle/>
          <a:p>
            <a:pPr marL="0" indent="0" eaLnBrk="1" hangingPunct="1">
              <a:spcBef>
                <a:spcPts val="400"/>
              </a:spcBef>
              <a:spcAft>
                <a:spcPts val="400"/>
              </a:spcAft>
              <a:buFontTx/>
              <a:buNone/>
            </a:pPr>
            <a:r>
              <a:rPr lang="cy-GB" sz="1800" dirty="0"/>
              <a:t>Dyma’r rheiddiaduron modern sydd mewn eiddo newydd sy’n cael eu hadeiladu. </a:t>
            </a:r>
          </a:p>
          <a:p>
            <a:pPr marL="0" indent="0" eaLnBrk="1" hangingPunct="1">
              <a:spcBef>
                <a:spcPts val="400"/>
              </a:spcBef>
              <a:spcAft>
                <a:spcPts val="400"/>
              </a:spcAft>
              <a:buFontTx/>
              <a:buNone/>
            </a:pPr>
            <a:r>
              <a:rPr lang="cy-GB" sz="1800" dirty="0"/>
              <a:t>Mae tua 70% o’r gwres yn cael ei ddarfudo, drwy’r esgyll sydd wedi’u weldio i gefn y rheiddiadur. </a:t>
            </a:r>
          </a:p>
          <a:p>
            <a:pPr marL="0" indent="0" eaLnBrk="1" hangingPunct="1">
              <a:spcBef>
                <a:spcPts val="400"/>
              </a:spcBef>
              <a:spcAft>
                <a:spcPts val="400"/>
              </a:spcAft>
              <a:buFontTx/>
              <a:buNone/>
            </a:pPr>
            <a:r>
              <a:rPr lang="cy-GB" sz="1800" dirty="0"/>
              <a:t>Maent yn cynhesu’r aer oer sy’n pasio drostynt, gan greu ceryntau darfudol. Mae rheiddiaduron heb esgyll yn dibynnu’n drwm ar wres wedi’i reiddio, sy’n gallu arwain at fannau oer yn yr ystafell.</a:t>
            </a:r>
          </a:p>
        </p:txBody>
      </p:sp>
      <p:sp>
        <p:nvSpPr>
          <p:cNvPr id="68614" name="Text Box 6"/>
          <p:cNvSpPr txBox="1">
            <a:spLocks noChangeArrowheads="1"/>
          </p:cNvSpPr>
          <p:nvPr/>
        </p:nvSpPr>
        <p:spPr bwMode="auto">
          <a:xfrm>
            <a:off x="374703" y="3840797"/>
            <a:ext cx="3426810" cy="12003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spcBef>
                <a:spcPct val="20000"/>
              </a:spcBef>
              <a:defRPr/>
            </a:pPr>
            <a:r>
              <a:rPr lang="cy-GB" sz="1800">
                <a:cs typeface="ＭＳ Ｐゴシック" charset="0"/>
              </a:rPr>
              <a:t>Mae gwneuthurwyr yn argymell y dylid eu gosod o leiaf 150mm uwch ben y llawr, (yn dibynnu ar uchder y sgyrtin).</a:t>
            </a:r>
          </a:p>
        </p:txBody>
      </p:sp>
      <p:grpSp>
        <p:nvGrpSpPr>
          <p:cNvPr id="3" name="Group 2">
            <a:extLst>
              <a:ext uri="{FF2B5EF4-FFF2-40B4-BE49-F238E27FC236}">
                <a16:creationId xmlns:a16="http://schemas.microsoft.com/office/drawing/2014/main" id="{A46DA4A3-E03A-49BF-A645-80DFCF95FC37}"/>
              </a:ext>
            </a:extLst>
          </p:cNvPr>
          <p:cNvGrpSpPr/>
          <p:nvPr/>
        </p:nvGrpSpPr>
        <p:grpSpPr>
          <a:xfrm>
            <a:off x="4211959" y="3284984"/>
            <a:ext cx="4362133" cy="2333598"/>
            <a:chOff x="1200508" y="2398385"/>
            <a:chExt cx="3532478" cy="1889760"/>
          </a:xfrm>
        </p:grpSpPr>
        <p:grpSp>
          <p:nvGrpSpPr>
            <p:cNvPr id="7" name="object 12">
              <a:extLst>
                <a:ext uri="{FF2B5EF4-FFF2-40B4-BE49-F238E27FC236}">
                  <a16:creationId xmlns:a16="http://schemas.microsoft.com/office/drawing/2014/main" id="{726A3EDD-4039-47CB-9744-3F27CDCEA274}"/>
                </a:ext>
              </a:extLst>
            </p:cNvPr>
            <p:cNvGrpSpPr/>
            <p:nvPr/>
          </p:nvGrpSpPr>
          <p:grpSpPr>
            <a:xfrm>
              <a:off x="2482340" y="2398385"/>
              <a:ext cx="154305" cy="1889760"/>
              <a:chOff x="2482340" y="2398385"/>
              <a:chExt cx="154305" cy="1889760"/>
            </a:xfrm>
          </p:grpSpPr>
          <p:sp>
            <p:nvSpPr>
              <p:cNvPr id="9" name="object 13">
                <a:extLst>
                  <a:ext uri="{FF2B5EF4-FFF2-40B4-BE49-F238E27FC236}">
                    <a16:creationId xmlns:a16="http://schemas.microsoft.com/office/drawing/2014/main" id="{DE52409D-8637-4572-A742-D6A0803689BE}"/>
                  </a:ext>
                </a:extLst>
              </p:cNvPr>
              <p:cNvSpPr/>
              <p:nvPr/>
            </p:nvSpPr>
            <p:spPr>
              <a:xfrm>
                <a:off x="2507678" y="2518219"/>
                <a:ext cx="86360" cy="1635125"/>
              </a:xfrm>
              <a:custGeom>
                <a:avLst/>
                <a:gdLst/>
                <a:ahLst/>
                <a:cxnLst/>
                <a:rect l="l" t="t" r="r" b="b"/>
                <a:pathLst>
                  <a:path w="86360" h="1635125">
                    <a:moveTo>
                      <a:pt x="86029" y="0"/>
                    </a:moveTo>
                    <a:lnTo>
                      <a:pt x="0" y="0"/>
                    </a:lnTo>
                    <a:lnTo>
                      <a:pt x="0" y="1634553"/>
                    </a:lnTo>
                    <a:lnTo>
                      <a:pt x="86029" y="1634553"/>
                    </a:lnTo>
                    <a:lnTo>
                      <a:pt x="86029" y="0"/>
                    </a:lnTo>
                    <a:close/>
                  </a:path>
                </a:pathLst>
              </a:custGeom>
              <a:solidFill>
                <a:srgbClr val="D8D8D8"/>
              </a:solidFill>
            </p:spPr>
            <p:txBody>
              <a:bodyPr wrap="square" lIns="0" tIns="0" rIns="0" bIns="0" rtlCol="0"/>
              <a:lstStyle/>
              <a:p>
                <a:endParaRPr sz="1000"/>
              </a:p>
            </p:txBody>
          </p:sp>
          <p:sp>
            <p:nvSpPr>
              <p:cNvPr id="10" name="object 14">
                <a:extLst>
                  <a:ext uri="{FF2B5EF4-FFF2-40B4-BE49-F238E27FC236}">
                    <a16:creationId xmlns:a16="http://schemas.microsoft.com/office/drawing/2014/main" id="{F8A6FB39-7AFA-4B4D-AAD9-2C0501712A87}"/>
                  </a:ext>
                </a:extLst>
              </p:cNvPr>
              <p:cNvSpPr/>
              <p:nvPr/>
            </p:nvSpPr>
            <p:spPr>
              <a:xfrm>
                <a:off x="2507678" y="2518219"/>
                <a:ext cx="86360" cy="1635125"/>
              </a:xfrm>
              <a:custGeom>
                <a:avLst/>
                <a:gdLst/>
                <a:ahLst/>
                <a:cxnLst/>
                <a:rect l="l" t="t" r="r" b="b"/>
                <a:pathLst>
                  <a:path w="86360" h="1635125">
                    <a:moveTo>
                      <a:pt x="86029" y="1634553"/>
                    </a:moveTo>
                    <a:lnTo>
                      <a:pt x="0" y="1634553"/>
                    </a:lnTo>
                    <a:lnTo>
                      <a:pt x="0" y="0"/>
                    </a:lnTo>
                    <a:lnTo>
                      <a:pt x="86029" y="0"/>
                    </a:lnTo>
                    <a:lnTo>
                      <a:pt x="86029" y="1634553"/>
                    </a:lnTo>
                    <a:close/>
                  </a:path>
                </a:pathLst>
              </a:custGeom>
              <a:ln w="9525">
                <a:solidFill>
                  <a:srgbClr val="000000"/>
                </a:solidFill>
              </a:ln>
            </p:spPr>
            <p:txBody>
              <a:bodyPr wrap="square" lIns="0" tIns="0" rIns="0" bIns="0" rtlCol="0"/>
              <a:lstStyle/>
              <a:p>
                <a:endParaRPr sz="1000"/>
              </a:p>
            </p:txBody>
          </p:sp>
          <p:sp>
            <p:nvSpPr>
              <p:cNvPr id="11" name="object 15">
                <a:extLst>
                  <a:ext uri="{FF2B5EF4-FFF2-40B4-BE49-F238E27FC236}">
                    <a16:creationId xmlns:a16="http://schemas.microsoft.com/office/drawing/2014/main" id="{A57E36E9-ECC6-4360-9C6D-8B2B345A0B20}"/>
                  </a:ext>
                </a:extLst>
              </p:cNvPr>
              <p:cNvSpPr/>
              <p:nvPr/>
            </p:nvSpPr>
            <p:spPr>
              <a:xfrm>
                <a:off x="2559822" y="2434390"/>
                <a:ext cx="72390" cy="1800225"/>
              </a:xfrm>
              <a:custGeom>
                <a:avLst/>
                <a:gdLst/>
                <a:ahLst/>
                <a:cxnLst/>
                <a:rect l="l" t="t" r="r" b="b"/>
                <a:pathLst>
                  <a:path w="72389" h="1800225">
                    <a:moveTo>
                      <a:pt x="35991" y="0"/>
                    </a:moveTo>
                    <a:lnTo>
                      <a:pt x="22015" y="2839"/>
                    </a:lnTo>
                    <a:lnTo>
                      <a:pt x="10571" y="10572"/>
                    </a:lnTo>
                    <a:lnTo>
                      <a:pt x="2839" y="22020"/>
                    </a:lnTo>
                    <a:lnTo>
                      <a:pt x="0" y="36004"/>
                    </a:lnTo>
                    <a:lnTo>
                      <a:pt x="0" y="1764004"/>
                    </a:lnTo>
                    <a:lnTo>
                      <a:pt x="2839" y="1777981"/>
                    </a:lnTo>
                    <a:lnTo>
                      <a:pt x="10571" y="1789425"/>
                    </a:lnTo>
                    <a:lnTo>
                      <a:pt x="22015" y="1797156"/>
                    </a:lnTo>
                    <a:lnTo>
                      <a:pt x="36004" y="1799996"/>
                    </a:lnTo>
                    <a:lnTo>
                      <a:pt x="49988" y="1797156"/>
                    </a:lnTo>
                    <a:lnTo>
                      <a:pt x="61436" y="1789425"/>
                    </a:lnTo>
                    <a:lnTo>
                      <a:pt x="69169" y="1777981"/>
                    </a:lnTo>
                    <a:lnTo>
                      <a:pt x="72008" y="1764004"/>
                    </a:lnTo>
                    <a:lnTo>
                      <a:pt x="72008" y="36004"/>
                    </a:lnTo>
                    <a:lnTo>
                      <a:pt x="69169" y="22020"/>
                    </a:lnTo>
                    <a:lnTo>
                      <a:pt x="61436" y="10572"/>
                    </a:lnTo>
                    <a:lnTo>
                      <a:pt x="49988" y="2839"/>
                    </a:lnTo>
                    <a:lnTo>
                      <a:pt x="35991" y="0"/>
                    </a:lnTo>
                    <a:close/>
                  </a:path>
                </a:pathLst>
              </a:custGeom>
              <a:solidFill>
                <a:srgbClr val="D8D8D8"/>
              </a:solidFill>
            </p:spPr>
            <p:txBody>
              <a:bodyPr wrap="square" lIns="0" tIns="0" rIns="0" bIns="0" rtlCol="0"/>
              <a:lstStyle/>
              <a:p>
                <a:endParaRPr sz="1000"/>
              </a:p>
            </p:txBody>
          </p:sp>
          <p:sp>
            <p:nvSpPr>
              <p:cNvPr id="12" name="object 16">
                <a:extLst>
                  <a:ext uri="{FF2B5EF4-FFF2-40B4-BE49-F238E27FC236}">
                    <a16:creationId xmlns:a16="http://schemas.microsoft.com/office/drawing/2014/main" id="{BB7EB714-A44B-4970-BE31-B4ABB84A1EC8}"/>
                  </a:ext>
                </a:extLst>
              </p:cNvPr>
              <p:cNvSpPr/>
              <p:nvPr/>
            </p:nvSpPr>
            <p:spPr>
              <a:xfrm>
                <a:off x="2559822" y="2434390"/>
                <a:ext cx="72390" cy="1800225"/>
              </a:xfrm>
              <a:custGeom>
                <a:avLst/>
                <a:gdLst/>
                <a:ahLst/>
                <a:cxnLst/>
                <a:rect l="l" t="t" r="r" b="b"/>
                <a:pathLst>
                  <a:path w="72389" h="1800225">
                    <a:moveTo>
                      <a:pt x="72008" y="1764004"/>
                    </a:moveTo>
                    <a:lnTo>
                      <a:pt x="69169" y="1777981"/>
                    </a:lnTo>
                    <a:lnTo>
                      <a:pt x="61436" y="1789425"/>
                    </a:lnTo>
                    <a:lnTo>
                      <a:pt x="49988" y="1797156"/>
                    </a:lnTo>
                    <a:lnTo>
                      <a:pt x="36004" y="1799996"/>
                    </a:lnTo>
                    <a:lnTo>
                      <a:pt x="22015" y="1797156"/>
                    </a:lnTo>
                    <a:lnTo>
                      <a:pt x="10571" y="1789425"/>
                    </a:lnTo>
                    <a:lnTo>
                      <a:pt x="2839" y="1777981"/>
                    </a:lnTo>
                    <a:lnTo>
                      <a:pt x="0" y="1764004"/>
                    </a:lnTo>
                    <a:lnTo>
                      <a:pt x="0" y="36004"/>
                    </a:lnTo>
                    <a:lnTo>
                      <a:pt x="2839" y="22020"/>
                    </a:lnTo>
                    <a:lnTo>
                      <a:pt x="10571" y="10572"/>
                    </a:lnTo>
                    <a:lnTo>
                      <a:pt x="22015" y="2839"/>
                    </a:lnTo>
                    <a:lnTo>
                      <a:pt x="35991" y="0"/>
                    </a:lnTo>
                    <a:lnTo>
                      <a:pt x="49988" y="2839"/>
                    </a:lnTo>
                    <a:lnTo>
                      <a:pt x="61436" y="10572"/>
                    </a:lnTo>
                    <a:lnTo>
                      <a:pt x="69169" y="22020"/>
                    </a:lnTo>
                    <a:lnTo>
                      <a:pt x="72008" y="36004"/>
                    </a:lnTo>
                    <a:lnTo>
                      <a:pt x="72008" y="1764004"/>
                    </a:lnTo>
                    <a:close/>
                  </a:path>
                </a:pathLst>
              </a:custGeom>
              <a:ln w="9525">
                <a:solidFill>
                  <a:srgbClr val="000000"/>
                </a:solidFill>
              </a:ln>
            </p:spPr>
            <p:txBody>
              <a:bodyPr wrap="square" lIns="0" tIns="0" rIns="0" bIns="0" rtlCol="0"/>
              <a:lstStyle/>
              <a:p>
                <a:endParaRPr sz="1000"/>
              </a:p>
            </p:txBody>
          </p:sp>
          <p:sp>
            <p:nvSpPr>
              <p:cNvPr id="13" name="object 17">
                <a:extLst>
                  <a:ext uri="{FF2B5EF4-FFF2-40B4-BE49-F238E27FC236}">
                    <a16:creationId xmlns:a16="http://schemas.microsoft.com/office/drawing/2014/main" id="{EC1133A9-2E0A-4C9A-824A-B50C64F95F26}"/>
                  </a:ext>
                </a:extLst>
              </p:cNvPr>
              <p:cNvSpPr/>
              <p:nvPr/>
            </p:nvSpPr>
            <p:spPr>
              <a:xfrm>
                <a:off x="2595815"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14" name="object 18">
                <a:extLst>
                  <a:ext uri="{FF2B5EF4-FFF2-40B4-BE49-F238E27FC236}">
                    <a16:creationId xmlns:a16="http://schemas.microsoft.com/office/drawing/2014/main" id="{CD0A702E-DB9E-46A7-8E5F-F418DC123BCF}"/>
                  </a:ext>
                </a:extLst>
              </p:cNvPr>
              <p:cNvSpPr/>
              <p:nvPr/>
            </p:nvSpPr>
            <p:spPr>
              <a:xfrm>
                <a:off x="2595815"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pic>
            <p:nvPicPr>
              <p:cNvPr id="15" name="object 19">
                <a:extLst>
                  <a:ext uri="{FF2B5EF4-FFF2-40B4-BE49-F238E27FC236}">
                    <a16:creationId xmlns:a16="http://schemas.microsoft.com/office/drawing/2014/main" id="{3CAA9E2B-5DF7-4C7D-AB90-68CBF63E7573}"/>
                  </a:ext>
                </a:extLst>
              </p:cNvPr>
              <p:cNvPicPr/>
              <p:nvPr/>
            </p:nvPicPr>
            <p:blipFill>
              <a:blip r:embed="rId3" cstate="screen">
                <a:extLst>
                  <a:ext uri="{28A0092B-C50C-407E-A947-70E740481C1C}">
                    <a14:useLocalDpi xmlns:a14="http://schemas.microsoft.com/office/drawing/2010/main"/>
                  </a:ext>
                </a:extLst>
              </a:blip>
              <a:stretch>
                <a:fillRect/>
              </a:stretch>
            </p:blipFill>
            <p:spPr>
              <a:xfrm>
                <a:off x="2482340" y="2483272"/>
                <a:ext cx="82245" cy="82245"/>
              </a:xfrm>
              <a:prstGeom prst="rect">
                <a:avLst/>
              </a:prstGeom>
            </p:spPr>
          </p:pic>
          <p:pic>
            <p:nvPicPr>
              <p:cNvPr id="16" name="object 20">
                <a:extLst>
                  <a:ext uri="{FF2B5EF4-FFF2-40B4-BE49-F238E27FC236}">
                    <a16:creationId xmlns:a16="http://schemas.microsoft.com/office/drawing/2014/main" id="{CEB68907-885C-4448-8B42-D50973936524}"/>
                  </a:ext>
                </a:extLst>
              </p:cNvPr>
              <p:cNvPicPr/>
              <p:nvPr/>
            </p:nvPicPr>
            <p:blipFill>
              <a:blip r:embed="rId3" cstate="screen">
                <a:extLst>
                  <a:ext uri="{28A0092B-C50C-407E-A947-70E740481C1C}">
                    <a14:useLocalDpi xmlns:a14="http://schemas.microsoft.com/office/drawing/2010/main"/>
                  </a:ext>
                </a:extLst>
              </a:blip>
              <a:stretch>
                <a:fillRect/>
              </a:stretch>
            </p:blipFill>
            <p:spPr>
              <a:xfrm>
                <a:off x="2482340" y="4103266"/>
                <a:ext cx="82245" cy="82245"/>
              </a:xfrm>
              <a:prstGeom prst="rect">
                <a:avLst/>
              </a:prstGeom>
            </p:spPr>
          </p:pic>
        </p:grpSp>
        <p:grpSp>
          <p:nvGrpSpPr>
            <p:cNvPr id="17" name="object 21">
              <a:extLst>
                <a:ext uri="{FF2B5EF4-FFF2-40B4-BE49-F238E27FC236}">
                  <a16:creationId xmlns:a16="http://schemas.microsoft.com/office/drawing/2014/main" id="{CC43D9F0-7401-4F71-AEF9-3C3FE5C35115}"/>
                </a:ext>
              </a:extLst>
            </p:cNvPr>
            <p:cNvGrpSpPr/>
            <p:nvPr/>
          </p:nvGrpSpPr>
          <p:grpSpPr>
            <a:xfrm>
              <a:off x="1486215" y="2398385"/>
              <a:ext cx="154305" cy="1889760"/>
              <a:chOff x="1486215" y="2398385"/>
              <a:chExt cx="154305" cy="1889760"/>
            </a:xfrm>
          </p:grpSpPr>
          <p:sp>
            <p:nvSpPr>
              <p:cNvPr id="18" name="object 22">
                <a:extLst>
                  <a:ext uri="{FF2B5EF4-FFF2-40B4-BE49-F238E27FC236}">
                    <a16:creationId xmlns:a16="http://schemas.microsoft.com/office/drawing/2014/main" id="{0F54AE8D-6EEF-4473-B817-59F1C21EBE48}"/>
                  </a:ext>
                </a:extLst>
              </p:cNvPr>
              <p:cNvSpPr/>
              <p:nvPr/>
            </p:nvSpPr>
            <p:spPr>
              <a:xfrm>
                <a:off x="1563702" y="2434390"/>
                <a:ext cx="72390" cy="1800225"/>
              </a:xfrm>
              <a:custGeom>
                <a:avLst/>
                <a:gdLst/>
                <a:ahLst/>
                <a:cxnLst/>
                <a:rect l="l" t="t" r="r" b="b"/>
                <a:pathLst>
                  <a:path w="72389" h="1800225">
                    <a:moveTo>
                      <a:pt x="35991" y="0"/>
                    </a:moveTo>
                    <a:lnTo>
                      <a:pt x="22015" y="2839"/>
                    </a:lnTo>
                    <a:lnTo>
                      <a:pt x="10571" y="10572"/>
                    </a:lnTo>
                    <a:lnTo>
                      <a:pt x="2839" y="22020"/>
                    </a:lnTo>
                    <a:lnTo>
                      <a:pt x="0" y="36004"/>
                    </a:lnTo>
                    <a:lnTo>
                      <a:pt x="0" y="1764004"/>
                    </a:lnTo>
                    <a:lnTo>
                      <a:pt x="2839" y="1777981"/>
                    </a:lnTo>
                    <a:lnTo>
                      <a:pt x="10571" y="1789425"/>
                    </a:lnTo>
                    <a:lnTo>
                      <a:pt x="22015" y="1797156"/>
                    </a:lnTo>
                    <a:lnTo>
                      <a:pt x="36004" y="1799996"/>
                    </a:lnTo>
                    <a:lnTo>
                      <a:pt x="49981" y="1797156"/>
                    </a:lnTo>
                    <a:lnTo>
                      <a:pt x="61425" y="1789425"/>
                    </a:lnTo>
                    <a:lnTo>
                      <a:pt x="69156" y="1777981"/>
                    </a:lnTo>
                    <a:lnTo>
                      <a:pt x="71996" y="1764004"/>
                    </a:lnTo>
                    <a:lnTo>
                      <a:pt x="71996" y="36004"/>
                    </a:lnTo>
                    <a:lnTo>
                      <a:pt x="69156" y="22020"/>
                    </a:lnTo>
                    <a:lnTo>
                      <a:pt x="61425" y="10572"/>
                    </a:lnTo>
                    <a:lnTo>
                      <a:pt x="49981" y="2839"/>
                    </a:lnTo>
                    <a:lnTo>
                      <a:pt x="35991" y="0"/>
                    </a:lnTo>
                    <a:close/>
                  </a:path>
                </a:pathLst>
              </a:custGeom>
              <a:solidFill>
                <a:srgbClr val="D8D8D8"/>
              </a:solidFill>
            </p:spPr>
            <p:txBody>
              <a:bodyPr wrap="square" lIns="0" tIns="0" rIns="0" bIns="0" rtlCol="0"/>
              <a:lstStyle/>
              <a:p>
                <a:endParaRPr sz="1000"/>
              </a:p>
            </p:txBody>
          </p:sp>
          <p:sp>
            <p:nvSpPr>
              <p:cNvPr id="19" name="object 23">
                <a:extLst>
                  <a:ext uri="{FF2B5EF4-FFF2-40B4-BE49-F238E27FC236}">
                    <a16:creationId xmlns:a16="http://schemas.microsoft.com/office/drawing/2014/main" id="{9580BA84-2EAB-4F77-A4D4-605F0CB95253}"/>
                  </a:ext>
                </a:extLst>
              </p:cNvPr>
              <p:cNvSpPr/>
              <p:nvPr/>
            </p:nvSpPr>
            <p:spPr>
              <a:xfrm>
                <a:off x="1563702" y="2434390"/>
                <a:ext cx="72390" cy="1800225"/>
              </a:xfrm>
              <a:custGeom>
                <a:avLst/>
                <a:gdLst/>
                <a:ahLst/>
                <a:cxnLst/>
                <a:rect l="l" t="t" r="r" b="b"/>
                <a:pathLst>
                  <a:path w="72389" h="1800225">
                    <a:moveTo>
                      <a:pt x="71996" y="1764004"/>
                    </a:moveTo>
                    <a:lnTo>
                      <a:pt x="69156" y="1777981"/>
                    </a:lnTo>
                    <a:lnTo>
                      <a:pt x="61425" y="1789425"/>
                    </a:lnTo>
                    <a:lnTo>
                      <a:pt x="49981" y="1797156"/>
                    </a:lnTo>
                    <a:lnTo>
                      <a:pt x="36004" y="1799996"/>
                    </a:lnTo>
                    <a:lnTo>
                      <a:pt x="22015" y="1797156"/>
                    </a:lnTo>
                    <a:lnTo>
                      <a:pt x="10571" y="1789425"/>
                    </a:lnTo>
                    <a:lnTo>
                      <a:pt x="2839" y="1777981"/>
                    </a:lnTo>
                    <a:lnTo>
                      <a:pt x="0" y="1764004"/>
                    </a:lnTo>
                    <a:lnTo>
                      <a:pt x="0" y="36004"/>
                    </a:lnTo>
                    <a:lnTo>
                      <a:pt x="2839" y="22020"/>
                    </a:lnTo>
                    <a:lnTo>
                      <a:pt x="10571" y="10572"/>
                    </a:lnTo>
                    <a:lnTo>
                      <a:pt x="22015" y="2839"/>
                    </a:lnTo>
                    <a:lnTo>
                      <a:pt x="35991" y="0"/>
                    </a:lnTo>
                    <a:lnTo>
                      <a:pt x="49981" y="2839"/>
                    </a:lnTo>
                    <a:lnTo>
                      <a:pt x="61425" y="10572"/>
                    </a:lnTo>
                    <a:lnTo>
                      <a:pt x="69156" y="22020"/>
                    </a:lnTo>
                    <a:lnTo>
                      <a:pt x="71996" y="36004"/>
                    </a:lnTo>
                    <a:lnTo>
                      <a:pt x="71996" y="1764004"/>
                    </a:lnTo>
                    <a:close/>
                  </a:path>
                </a:pathLst>
              </a:custGeom>
              <a:ln w="9525">
                <a:solidFill>
                  <a:srgbClr val="000000"/>
                </a:solidFill>
              </a:ln>
            </p:spPr>
            <p:txBody>
              <a:bodyPr wrap="square" lIns="0" tIns="0" rIns="0" bIns="0" rtlCol="0"/>
              <a:lstStyle/>
              <a:p>
                <a:endParaRPr sz="1000"/>
              </a:p>
            </p:txBody>
          </p:sp>
          <p:sp>
            <p:nvSpPr>
              <p:cNvPr id="20" name="object 24">
                <a:extLst>
                  <a:ext uri="{FF2B5EF4-FFF2-40B4-BE49-F238E27FC236}">
                    <a16:creationId xmlns:a16="http://schemas.microsoft.com/office/drawing/2014/main" id="{7D6F500F-8B20-4DF3-8031-2756C9F7298B}"/>
                  </a:ext>
                </a:extLst>
              </p:cNvPr>
              <p:cNvSpPr/>
              <p:nvPr/>
            </p:nvSpPr>
            <p:spPr>
              <a:xfrm>
                <a:off x="1599695"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21" name="object 25">
                <a:extLst>
                  <a:ext uri="{FF2B5EF4-FFF2-40B4-BE49-F238E27FC236}">
                    <a16:creationId xmlns:a16="http://schemas.microsoft.com/office/drawing/2014/main" id="{126FB52C-2063-4B39-B9EC-ABEC3DDCD72B}"/>
                  </a:ext>
                </a:extLst>
              </p:cNvPr>
              <p:cNvSpPr/>
              <p:nvPr/>
            </p:nvSpPr>
            <p:spPr>
              <a:xfrm>
                <a:off x="1599695"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pic>
            <p:nvPicPr>
              <p:cNvPr id="22" name="object 26">
                <a:extLst>
                  <a:ext uri="{FF2B5EF4-FFF2-40B4-BE49-F238E27FC236}">
                    <a16:creationId xmlns:a16="http://schemas.microsoft.com/office/drawing/2014/main" id="{8336E180-9753-4CA1-A9B1-BD9E815DCA43}"/>
                  </a:ext>
                </a:extLst>
              </p:cNvPr>
              <p:cNvPicPr/>
              <p:nvPr/>
            </p:nvPicPr>
            <p:blipFill>
              <a:blip r:embed="rId3" cstate="screen">
                <a:extLst>
                  <a:ext uri="{28A0092B-C50C-407E-A947-70E740481C1C}">
                    <a14:useLocalDpi xmlns:a14="http://schemas.microsoft.com/office/drawing/2010/main"/>
                  </a:ext>
                </a:extLst>
              </a:blip>
              <a:stretch>
                <a:fillRect/>
              </a:stretch>
            </p:blipFill>
            <p:spPr>
              <a:xfrm>
                <a:off x="1486215" y="2483272"/>
                <a:ext cx="82245" cy="82245"/>
              </a:xfrm>
              <a:prstGeom prst="rect">
                <a:avLst/>
              </a:prstGeom>
            </p:spPr>
          </p:pic>
          <p:pic>
            <p:nvPicPr>
              <p:cNvPr id="23" name="object 27">
                <a:extLst>
                  <a:ext uri="{FF2B5EF4-FFF2-40B4-BE49-F238E27FC236}">
                    <a16:creationId xmlns:a16="http://schemas.microsoft.com/office/drawing/2014/main" id="{AFFEF8B8-FEE5-4E68-B2EC-85005B3F7724}"/>
                  </a:ext>
                </a:extLst>
              </p:cNvPr>
              <p:cNvPicPr/>
              <p:nvPr/>
            </p:nvPicPr>
            <p:blipFill>
              <a:blip r:embed="rId3" cstate="screen">
                <a:extLst>
                  <a:ext uri="{28A0092B-C50C-407E-A947-70E740481C1C}">
                    <a14:useLocalDpi xmlns:a14="http://schemas.microsoft.com/office/drawing/2010/main"/>
                  </a:ext>
                </a:extLst>
              </a:blip>
              <a:stretch>
                <a:fillRect/>
              </a:stretch>
            </p:blipFill>
            <p:spPr>
              <a:xfrm>
                <a:off x="1486215" y="4103266"/>
                <a:ext cx="82245" cy="82245"/>
              </a:xfrm>
              <a:prstGeom prst="rect">
                <a:avLst/>
              </a:prstGeom>
            </p:spPr>
          </p:pic>
        </p:grpSp>
        <p:grpSp>
          <p:nvGrpSpPr>
            <p:cNvPr id="24" name="object 28">
              <a:extLst>
                <a:ext uri="{FF2B5EF4-FFF2-40B4-BE49-F238E27FC236}">
                  <a16:creationId xmlns:a16="http://schemas.microsoft.com/office/drawing/2014/main" id="{0F212FBF-33C9-442A-8A07-D96D984B05EB}"/>
                </a:ext>
              </a:extLst>
            </p:cNvPr>
            <p:cNvGrpSpPr/>
            <p:nvPr/>
          </p:nvGrpSpPr>
          <p:grpSpPr>
            <a:xfrm>
              <a:off x="3406456" y="2398385"/>
              <a:ext cx="228600" cy="1889760"/>
              <a:chOff x="3406456" y="2398385"/>
              <a:chExt cx="228600" cy="1889760"/>
            </a:xfrm>
          </p:grpSpPr>
          <p:sp>
            <p:nvSpPr>
              <p:cNvPr id="25" name="object 29">
                <a:extLst>
                  <a:ext uri="{FF2B5EF4-FFF2-40B4-BE49-F238E27FC236}">
                    <a16:creationId xmlns:a16="http://schemas.microsoft.com/office/drawing/2014/main" id="{D6FB1B76-52FE-4238-8E17-AF02E9BCEA64}"/>
                  </a:ext>
                </a:extLst>
              </p:cNvPr>
              <p:cNvSpPr/>
              <p:nvPr/>
            </p:nvSpPr>
            <p:spPr>
              <a:xfrm>
                <a:off x="3506127" y="2518219"/>
                <a:ext cx="86360" cy="1635125"/>
              </a:xfrm>
              <a:custGeom>
                <a:avLst/>
                <a:gdLst/>
                <a:ahLst/>
                <a:cxnLst/>
                <a:rect l="l" t="t" r="r" b="b"/>
                <a:pathLst>
                  <a:path w="86360" h="1635125">
                    <a:moveTo>
                      <a:pt x="86017" y="0"/>
                    </a:moveTo>
                    <a:lnTo>
                      <a:pt x="0" y="0"/>
                    </a:lnTo>
                    <a:lnTo>
                      <a:pt x="0" y="1634553"/>
                    </a:lnTo>
                    <a:lnTo>
                      <a:pt x="86017" y="1634553"/>
                    </a:lnTo>
                    <a:lnTo>
                      <a:pt x="86017" y="0"/>
                    </a:lnTo>
                    <a:close/>
                  </a:path>
                </a:pathLst>
              </a:custGeom>
              <a:solidFill>
                <a:srgbClr val="D8D8D8"/>
              </a:solidFill>
            </p:spPr>
            <p:txBody>
              <a:bodyPr wrap="square" lIns="0" tIns="0" rIns="0" bIns="0" rtlCol="0"/>
              <a:lstStyle/>
              <a:p>
                <a:endParaRPr sz="1000"/>
              </a:p>
            </p:txBody>
          </p:sp>
          <p:sp>
            <p:nvSpPr>
              <p:cNvPr id="26" name="object 30">
                <a:extLst>
                  <a:ext uri="{FF2B5EF4-FFF2-40B4-BE49-F238E27FC236}">
                    <a16:creationId xmlns:a16="http://schemas.microsoft.com/office/drawing/2014/main" id="{23CBE3C8-1BBD-4D39-A419-75A2FD0046A7}"/>
                  </a:ext>
                </a:extLst>
              </p:cNvPr>
              <p:cNvSpPr/>
              <p:nvPr/>
            </p:nvSpPr>
            <p:spPr>
              <a:xfrm>
                <a:off x="3506127" y="2518219"/>
                <a:ext cx="86360" cy="1635125"/>
              </a:xfrm>
              <a:custGeom>
                <a:avLst/>
                <a:gdLst/>
                <a:ahLst/>
                <a:cxnLst/>
                <a:rect l="l" t="t" r="r" b="b"/>
                <a:pathLst>
                  <a:path w="86360" h="1635125">
                    <a:moveTo>
                      <a:pt x="86017" y="1634553"/>
                    </a:moveTo>
                    <a:lnTo>
                      <a:pt x="0" y="1634553"/>
                    </a:lnTo>
                    <a:lnTo>
                      <a:pt x="0" y="0"/>
                    </a:lnTo>
                    <a:lnTo>
                      <a:pt x="86017" y="0"/>
                    </a:lnTo>
                    <a:lnTo>
                      <a:pt x="86017" y="1634553"/>
                    </a:lnTo>
                    <a:close/>
                  </a:path>
                </a:pathLst>
              </a:custGeom>
              <a:ln w="9525">
                <a:solidFill>
                  <a:srgbClr val="000000"/>
                </a:solidFill>
              </a:ln>
            </p:spPr>
            <p:txBody>
              <a:bodyPr wrap="square" lIns="0" tIns="0" rIns="0" bIns="0" rtlCol="0"/>
              <a:lstStyle/>
              <a:p>
                <a:endParaRPr sz="1000"/>
              </a:p>
            </p:txBody>
          </p:sp>
          <p:sp>
            <p:nvSpPr>
              <p:cNvPr id="27" name="object 31">
                <a:extLst>
                  <a:ext uri="{FF2B5EF4-FFF2-40B4-BE49-F238E27FC236}">
                    <a16:creationId xmlns:a16="http://schemas.microsoft.com/office/drawing/2014/main" id="{1D27F7A7-6212-4BED-92DE-8C18ED14FA29}"/>
                  </a:ext>
                </a:extLst>
              </p:cNvPr>
              <p:cNvSpPr/>
              <p:nvPr/>
            </p:nvSpPr>
            <p:spPr>
              <a:xfrm>
                <a:off x="3558262" y="2434390"/>
                <a:ext cx="72390" cy="1800225"/>
              </a:xfrm>
              <a:custGeom>
                <a:avLst/>
                <a:gdLst/>
                <a:ahLst/>
                <a:cxnLst/>
                <a:rect l="l" t="t" r="r" b="b"/>
                <a:pathLst>
                  <a:path w="72389" h="1800225">
                    <a:moveTo>
                      <a:pt x="35991" y="0"/>
                    </a:moveTo>
                    <a:lnTo>
                      <a:pt x="22015" y="2839"/>
                    </a:lnTo>
                    <a:lnTo>
                      <a:pt x="10571" y="10572"/>
                    </a:lnTo>
                    <a:lnTo>
                      <a:pt x="2839" y="22020"/>
                    </a:lnTo>
                    <a:lnTo>
                      <a:pt x="0" y="36004"/>
                    </a:lnTo>
                    <a:lnTo>
                      <a:pt x="0" y="1764004"/>
                    </a:lnTo>
                    <a:lnTo>
                      <a:pt x="2839" y="1777981"/>
                    </a:lnTo>
                    <a:lnTo>
                      <a:pt x="10571" y="1789425"/>
                    </a:lnTo>
                    <a:lnTo>
                      <a:pt x="22015" y="1797156"/>
                    </a:lnTo>
                    <a:lnTo>
                      <a:pt x="36017" y="1799996"/>
                    </a:lnTo>
                    <a:lnTo>
                      <a:pt x="49993" y="1797156"/>
                    </a:lnTo>
                    <a:lnTo>
                      <a:pt x="61437" y="1789425"/>
                    </a:lnTo>
                    <a:lnTo>
                      <a:pt x="69169" y="1777981"/>
                    </a:lnTo>
                    <a:lnTo>
                      <a:pt x="72009" y="1764004"/>
                    </a:lnTo>
                    <a:lnTo>
                      <a:pt x="72009" y="36004"/>
                    </a:lnTo>
                    <a:lnTo>
                      <a:pt x="69169" y="22020"/>
                    </a:lnTo>
                    <a:lnTo>
                      <a:pt x="61437" y="10572"/>
                    </a:lnTo>
                    <a:lnTo>
                      <a:pt x="49993" y="2839"/>
                    </a:lnTo>
                    <a:lnTo>
                      <a:pt x="35991" y="0"/>
                    </a:lnTo>
                    <a:close/>
                  </a:path>
                </a:pathLst>
              </a:custGeom>
              <a:solidFill>
                <a:srgbClr val="D8D8D8"/>
              </a:solidFill>
            </p:spPr>
            <p:txBody>
              <a:bodyPr wrap="square" lIns="0" tIns="0" rIns="0" bIns="0" rtlCol="0"/>
              <a:lstStyle/>
              <a:p>
                <a:endParaRPr sz="1000"/>
              </a:p>
            </p:txBody>
          </p:sp>
          <p:sp>
            <p:nvSpPr>
              <p:cNvPr id="28" name="object 32">
                <a:extLst>
                  <a:ext uri="{FF2B5EF4-FFF2-40B4-BE49-F238E27FC236}">
                    <a16:creationId xmlns:a16="http://schemas.microsoft.com/office/drawing/2014/main" id="{0F05697D-AA34-4840-AB1F-5B3A0A4ACBDC}"/>
                  </a:ext>
                </a:extLst>
              </p:cNvPr>
              <p:cNvSpPr/>
              <p:nvPr/>
            </p:nvSpPr>
            <p:spPr>
              <a:xfrm>
                <a:off x="3558262" y="2434390"/>
                <a:ext cx="72390" cy="1800225"/>
              </a:xfrm>
              <a:custGeom>
                <a:avLst/>
                <a:gdLst/>
                <a:ahLst/>
                <a:cxnLst/>
                <a:rect l="l" t="t" r="r" b="b"/>
                <a:pathLst>
                  <a:path w="72389" h="1800225">
                    <a:moveTo>
                      <a:pt x="72009" y="1764004"/>
                    </a:moveTo>
                    <a:lnTo>
                      <a:pt x="69169" y="1777981"/>
                    </a:lnTo>
                    <a:lnTo>
                      <a:pt x="61437" y="1789425"/>
                    </a:lnTo>
                    <a:lnTo>
                      <a:pt x="49993" y="1797156"/>
                    </a:lnTo>
                    <a:lnTo>
                      <a:pt x="36017" y="1799996"/>
                    </a:lnTo>
                    <a:lnTo>
                      <a:pt x="22015" y="1797156"/>
                    </a:lnTo>
                    <a:lnTo>
                      <a:pt x="10571" y="1789425"/>
                    </a:lnTo>
                    <a:lnTo>
                      <a:pt x="2839" y="1777981"/>
                    </a:lnTo>
                    <a:lnTo>
                      <a:pt x="0" y="1764004"/>
                    </a:lnTo>
                    <a:lnTo>
                      <a:pt x="0" y="36004"/>
                    </a:lnTo>
                    <a:lnTo>
                      <a:pt x="2839" y="22020"/>
                    </a:lnTo>
                    <a:lnTo>
                      <a:pt x="10571" y="10572"/>
                    </a:lnTo>
                    <a:lnTo>
                      <a:pt x="22015" y="2839"/>
                    </a:lnTo>
                    <a:lnTo>
                      <a:pt x="35991" y="0"/>
                    </a:lnTo>
                    <a:lnTo>
                      <a:pt x="49993" y="2839"/>
                    </a:lnTo>
                    <a:lnTo>
                      <a:pt x="61437" y="10572"/>
                    </a:lnTo>
                    <a:lnTo>
                      <a:pt x="69169" y="22020"/>
                    </a:lnTo>
                    <a:lnTo>
                      <a:pt x="72009" y="36004"/>
                    </a:lnTo>
                    <a:lnTo>
                      <a:pt x="72009" y="1764004"/>
                    </a:lnTo>
                    <a:close/>
                  </a:path>
                </a:pathLst>
              </a:custGeom>
              <a:ln w="9525">
                <a:solidFill>
                  <a:srgbClr val="000000"/>
                </a:solidFill>
              </a:ln>
            </p:spPr>
            <p:txBody>
              <a:bodyPr wrap="square" lIns="0" tIns="0" rIns="0" bIns="0" rtlCol="0"/>
              <a:lstStyle/>
              <a:p>
                <a:endParaRPr sz="1000"/>
              </a:p>
            </p:txBody>
          </p:sp>
          <p:sp>
            <p:nvSpPr>
              <p:cNvPr id="29" name="object 33">
                <a:extLst>
                  <a:ext uri="{FF2B5EF4-FFF2-40B4-BE49-F238E27FC236}">
                    <a16:creationId xmlns:a16="http://schemas.microsoft.com/office/drawing/2014/main" id="{F92C4A38-CF3D-420E-B0A4-21FC3F6E3CAB}"/>
                  </a:ext>
                </a:extLst>
              </p:cNvPr>
              <p:cNvSpPr/>
              <p:nvPr/>
            </p:nvSpPr>
            <p:spPr>
              <a:xfrm>
                <a:off x="3594253"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30" name="object 34">
                <a:extLst>
                  <a:ext uri="{FF2B5EF4-FFF2-40B4-BE49-F238E27FC236}">
                    <a16:creationId xmlns:a16="http://schemas.microsoft.com/office/drawing/2014/main" id="{6187C0B9-FB0E-4441-94F4-9486DC9757DE}"/>
                  </a:ext>
                </a:extLst>
              </p:cNvPr>
              <p:cNvSpPr/>
              <p:nvPr/>
            </p:nvSpPr>
            <p:spPr>
              <a:xfrm>
                <a:off x="3594253"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pic>
            <p:nvPicPr>
              <p:cNvPr id="31" name="object 35">
                <a:extLst>
                  <a:ext uri="{FF2B5EF4-FFF2-40B4-BE49-F238E27FC236}">
                    <a16:creationId xmlns:a16="http://schemas.microsoft.com/office/drawing/2014/main" id="{A6A17578-CBD8-425B-A56A-F71329899D60}"/>
                  </a:ext>
                </a:extLst>
              </p:cNvPr>
              <p:cNvPicPr/>
              <p:nvPr/>
            </p:nvPicPr>
            <p:blipFill>
              <a:blip r:embed="rId3" cstate="screen">
                <a:extLst>
                  <a:ext uri="{28A0092B-C50C-407E-A947-70E740481C1C}">
                    <a14:useLocalDpi xmlns:a14="http://schemas.microsoft.com/office/drawing/2010/main"/>
                  </a:ext>
                </a:extLst>
              </a:blip>
              <a:stretch>
                <a:fillRect/>
              </a:stretch>
            </p:blipFill>
            <p:spPr>
              <a:xfrm>
                <a:off x="3480792" y="4103266"/>
                <a:ext cx="82232" cy="82245"/>
              </a:xfrm>
              <a:prstGeom prst="rect">
                <a:avLst/>
              </a:prstGeom>
            </p:spPr>
          </p:pic>
          <p:pic>
            <p:nvPicPr>
              <p:cNvPr id="32" name="object 36">
                <a:extLst>
                  <a:ext uri="{FF2B5EF4-FFF2-40B4-BE49-F238E27FC236}">
                    <a16:creationId xmlns:a16="http://schemas.microsoft.com/office/drawing/2014/main" id="{F88747F7-7A95-4A2B-9627-3A85396F0500}"/>
                  </a:ext>
                </a:extLst>
              </p:cNvPr>
              <p:cNvPicPr/>
              <p:nvPr/>
            </p:nvPicPr>
            <p:blipFill>
              <a:blip r:embed="rId3" cstate="screen">
                <a:extLst>
                  <a:ext uri="{28A0092B-C50C-407E-A947-70E740481C1C}">
                    <a14:useLocalDpi xmlns:a14="http://schemas.microsoft.com/office/drawing/2010/main"/>
                  </a:ext>
                </a:extLst>
              </a:blip>
              <a:stretch>
                <a:fillRect/>
              </a:stretch>
            </p:blipFill>
            <p:spPr>
              <a:xfrm>
                <a:off x="3480792" y="2483272"/>
                <a:ext cx="82232" cy="82245"/>
              </a:xfrm>
              <a:prstGeom prst="rect">
                <a:avLst/>
              </a:prstGeom>
            </p:spPr>
          </p:pic>
          <p:sp>
            <p:nvSpPr>
              <p:cNvPr id="33" name="object 37">
                <a:extLst>
                  <a:ext uri="{FF2B5EF4-FFF2-40B4-BE49-F238E27FC236}">
                    <a16:creationId xmlns:a16="http://schemas.microsoft.com/office/drawing/2014/main" id="{84ABAA38-02BB-47A2-ABEE-C0BBB2937913}"/>
                  </a:ext>
                </a:extLst>
              </p:cNvPr>
              <p:cNvSpPr/>
              <p:nvPr/>
            </p:nvSpPr>
            <p:spPr>
              <a:xfrm>
                <a:off x="3413403" y="2434390"/>
                <a:ext cx="72390" cy="1800225"/>
              </a:xfrm>
              <a:custGeom>
                <a:avLst/>
                <a:gdLst/>
                <a:ahLst/>
                <a:cxnLst/>
                <a:rect l="l" t="t" r="r" b="b"/>
                <a:pathLst>
                  <a:path w="72389" h="1800225">
                    <a:moveTo>
                      <a:pt x="36017" y="0"/>
                    </a:moveTo>
                    <a:lnTo>
                      <a:pt x="22015" y="2839"/>
                    </a:lnTo>
                    <a:lnTo>
                      <a:pt x="10571" y="10572"/>
                    </a:lnTo>
                    <a:lnTo>
                      <a:pt x="2839" y="22020"/>
                    </a:lnTo>
                    <a:lnTo>
                      <a:pt x="0" y="36004"/>
                    </a:lnTo>
                    <a:lnTo>
                      <a:pt x="0" y="1764004"/>
                    </a:lnTo>
                    <a:lnTo>
                      <a:pt x="2839" y="1777981"/>
                    </a:lnTo>
                    <a:lnTo>
                      <a:pt x="10571" y="1789425"/>
                    </a:lnTo>
                    <a:lnTo>
                      <a:pt x="22015" y="1797156"/>
                    </a:lnTo>
                    <a:lnTo>
                      <a:pt x="35991" y="1799996"/>
                    </a:lnTo>
                    <a:lnTo>
                      <a:pt x="49988" y="1797156"/>
                    </a:lnTo>
                    <a:lnTo>
                      <a:pt x="61433" y="1789425"/>
                    </a:lnTo>
                    <a:lnTo>
                      <a:pt x="69167" y="1777981"/>
                    </a:lnTo>
                    <a:lnTo>
                      <a:pt x="72009" y="1764004"/>
                    </a:lnTo>
                    <a:lnTo>
                      <a:pt x="72009" y="36004"/>
                    </a:lnTo>
                    <a:lnTo>
                      <a:pt x="69167" y="22020"/>
                    </a:lnTo>
                    <a:lnTo>
                      <a:pt x="61433" y="10572"/>
                    </a:lnTo>
                    <a:lnTo>
                      <a:pt x="49988" y="2839"/>
                    </a:lnTo>
                    <a:lnTo>
                      <a:pt x="36017" y="0"/>
                    </a:lnTo>
                    <a:close/>
                  </a:path>
                </a:pathLst>
              </a:custGeom>
              <a:solidFill>
                <a:srgbClr val="D8D8D8"/>
              </a:solidFill>
            </p:spPr>
            <p:txBody>
              <a:bodyPr wrap="square" lIns="0" tIns="0" rIns="0" bIns="0" rtlCol="0"/>
              <a:lstStyle/>
              <a:p>
                <a:endParaRPr sz="1000"/>
              </a:p>
            </p:txBody>
          </p:sp>
          <p:sp>
            <p:nvSpPr>
              <p:cNvPr id="34" name="object 38">
                <a:extLst>
                  <a:ext uri="{FF2B5EF4-FFF2-40B4-BE49-F238E27FC236}">
                    <a16:creationId xmlns:a16="http://schemas.microsoft.com/office/drawing/2014/main" id="{14137F20-E577-42FC-BB44-E6BC55630F65}"/>
                  </a:ext>
                </a:extLst>
              </p:cNvPr>
              <p:cNvSpPr/>
              <p:nvPr/>
            </p:nvSpPr>
            <p:spPr>
              <a:xfrm>
                <a:off x="3413403" y="2434390"/>
                <a:ext cx="72390" cy="1800225"/>
              </a:xfrm>
              <a:custGeom>
                <a:avLst/>
                <a:gdLst/>
                <a:ahLst/>
                <a:cxnLst/>
                <a:rect l="l" t="t" r="r" b="b"/>
                <a:pathLst>
                  <a:path w="72389" h="1800225">
                    <a:moveTo>
                      <a:pt x="0" y="1764004"/>
                    </a:moveTo>
                    <a:lnTo>
                      <a:pt x="2839" y="1777981"/>
                    </a:lnTo>
                    <a:lnTo>
                      <a:pt x="10571" y="1789425"/>
                    </a:lnTo>
                    <a:lnTo>
                      <a:pt x="22015" y="1797156"/>
                    </a:lnTo>
                    <a:lnTo>
                      <a:pt x="35991" y="1799996"/>
                    </a:lnTo>
                    <a:lnTo>
                      <a:pt x="49988" y="1797156"/>
                    </a:lnTo>
                    <a:lnTo>
                      <a:pt x="61433" y="1789425"/>
                    </a:lnTo>
                    <a:lnTo>
                      <a:pt x="69167" y="1777981"/>
                    </a:lnTo>
                    <a:lnTo>
                      <a:pt x="72009" y="1764004"/>
                    </a:lnTo>
                    <a:lnTo>
                      <a:pt x="72009" y="36004"/>
                    </a:lnTo>
                    <a:lnTo>
                      <a:pt x="69167" y="22020"/>
                    </a:lnTo>
                    <a:lnTo>
                      <a:pt x="61433" y="10572"/>
                    </a:lnTo>
                    <a:lnTo>
                      <a:pt x="49988" y="2839"/>
                    </a:lnTo>
                    <a:lnTo>
                      <a:pt x="36017" y="0"/>
                    </a:lnTo>
                    <a:lnTo>
                      <a:pt x="22015" y="2839"/>
                    </a:lnTo>
                    <a:lnTo>
                      <a:pt x="10571" y="10572"/>
                    </a:lnTo>
                    <a:lnTo>
                      <a:pt x="2839" y="22020"/>
                    </a:lnTo>
                    <a:lnTo>
                      <a:pt x="0" y="36004"/>
                    </a:lnTo>
                    <a:lnTo>
                      <a:pt x="0" y="1764004"/>
                    </a:lnTo>
                    <a:close/>
                  </a:path>
                </a:pathLst>
              </a:custGeom>
              <a:ln w="9525">
                <a:solidFill>
                  <a:srgbClr val="000000"/>
                </a:solidFill>
              </a:ln>
            </p:spPr>
            <p:txBody>
              <a:bodyPr wrap="square" lIns="0" tIns="0" rIns="0" bIns="0" rtlCol="0"/>
              <a:lstStyle/>
              <a:p>
                <a:endParaRPr sz="1000"/>
              </a:p>
            </p:txBody>
          </p:sp>
          <p:sp>
            <p:nvSpPr>
              <p:cNvPr id="35" name="object 39">
                <a:extLst>
                  <a:ext uri="{FF2B5EF4-FFF2-40B4-BE49-F238E27FC236}">
                    <a16:creationId xmlns:a16="http://schemas.microsoft.com/office/drawing/2014/main" id="{08F8DE52-6C51-4553-815F-3368726C7728}"/>
                  </a:ext>
                </a:extLst>
              </p:cNvPr>
              <p:cNvSpPr/>
              <p:nvPr/>
            </p:nvSpPr>
            <p:spPr>
              <a:xfrm>
                <a:off x="3449417"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36" name="object 40">
                <a:extLst>
                  <a:ext uri="{FF2B5EF4-FFF2-40B4-BE49-F238E27FC236}">
                    <a16:creationId xmlns:a16="http://schemas.microsoft.com/office/drawing/2014/main" id="{0BA064F0-7634-4727-BA7E-32833FB5555B}"/>
                  </a:ext>
                </a:extLst>
              </p:cNvPr>
              <p:cNvSpPr/>
              <p:nvPr/>
            </p:nvSpPr>
            <p:spPr>
              <a:xfrm>
                <a:off x="3449417"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sp>
            <p:nvSpPr>
              <p:cNvPr id="37" name="object 41">
                <a:extLst>
                  <a:ext uri="{FF2B5EF4-FFF2-40B4-BE49-F238E27FC236}">
                    <a16:creationId xmlns:a16="http://schemas.microsoft.com/office/drawing/2014/main" id="{922AF8D2-382C-426C-936C-2078546F5652}"/>
                  </a:ext>
                </a:extLst>
              </p:cNvPr>
              <p:cNvSpPr/>
              <p:nvPr/>
            </p:nvSpPr>
            <p:spPr>
              <a:xfrm>
                <a:off x="3411218" y="2434390"/>
                <a:ext cx="72390" cy="1800225"/>
              </a:xfrm>
              <a:custGeom>
                <a:avLst/>
                <a:gdLst/>
                <a:ahLst/>
                <a:cxnLst/>
                <a:rect l="l" t="t" r="r" b="b"/>
                <a:pathLst>
                  <a:path w="72389" h="1800225">
                    <a:moveTo>
                      <a:pt x="36017" y="0"/>
                    </a:moveTo>
                    <a:lnTo>
                      <a:pt x="22015" y="2839"/>
                    </a:lnTo>
                    <a:lnTo>
                      <a:pt x="10571" y="10572"/>
                    </a:lnTo>
                    <a:lnTo>
                      <a:pt x="2839" y="22020"/>
                    </a:lnTo>
                    <a:lnTo>
                      <a:pt x="0" y="36004"/>
                    </a:lnTo>
                    <a:lnTo>
                      <a:pt x="0" y="1764004"/>
                    </a:lnTo>
                    <a:lnTo>
                      <a:pt x="2839" y="1777981"/>
                    </a:lnTo>
                    <a:lnTo>
                      <a:pt x="10571" y="1789425"/>
                    </a:lnTo>
                    <a:lnTo>
                      <a:pt x="22015" y="1797156"/>
                    </a:lnTo>
                    <a:lnTo>
                      <a:pt x="35991" y="1799996"/>
                    </a:lnTo>
                    <a:lnTo>
                      <a:pt x="49993" y="1797156"/>
                    </a:lnTo>
                    <a:lnTo>
                      <a:pt x="61437" y="1789425"/>
                    </a:lnTo>
                    <a:lnTo>
                      <a:pt x="69169" y="1777981"/>
                    </a:lnTo>
                    <a:lnTo>
                      <a:pt x="72009" y="1764004"/>
                    </a:lnTo>
                    <a:lnTo>
                      <a:pt x="72009" y="36004"/>
                    </a:lnTo>
                    <a:lnTo>
                      <a:pt x="69169" y="22020"/>
                    </a:lnTo>
                    <a:lnTo>
                      <a:pt x="61437" y="10572"/>
                    </a:lnTo>
                    <a:lnTo>
                      <a:pt x="49993" y="2839"/>
                    </a:lnTo>
                    <a:lnTo>
                      <a:pt x="36017" y="0"/>
                    </a:lnTo>
                    <a:close/>
                  </a:path>
                </a:pathLst>
              </a:custGeom>
              <a:solidFill>
                <a:srgbClr val="D8D8D8"/>
              </a:solidFill>
            </p:spPr>
            <p:txBody>
              <a:bodyPr wrap="square" lIns="0" tIns="0" rIns="0" bIns="0" rtlCol="0"/>
              <a:lstStyle/>
              <a:p>
                <a:endParaRPr sz="1000"/>
              </a:p>
            </p:txBody>
          </p:sp>
          <p:sp>
            <p:nvSpPr>
              <p:cNvPr id="38" name="object 42">
                <a:extLst>
                  <a:ext uri="{FF2B5EF4-FFF2-40B4-BE49-F238E27FC236}">
                    <a16:creationId xmlns:a16="http://schemas.microsoft.com/office/drawing/2014/main" id="{2E3FEB0F-86BF-433D-AF71-B595AFB931A1}"/>
                  </a:ext>
                </a:extLst>
              </p:cNvPr>
              <p:cNvSpPr/>
              <p:nvPr/>
            </p:nvSpPr>
            <p:spPr>
              <a:xfrm>
                <a:off x="3411218" y="2434390"/>
                <a:ext cx="72390" cy="1800225"/>
              </a:xfrm>
              <a:custGeom>
                <a:avLst/>
                <a:gdLst/>
                <a:ahLst/>
                <a:cxnLst/>
                <a:rect l="l" t="t" r="r" b="b"/>
                <a:pathLst>
                  <a:path w="72389" h="1800225">
                    <a:moveTo>
                      <a:pt x="0" y="1764004"/>
                    </a:moveTo>
                    <a:lnTo>
                      <a:pt x="2839" y="1777981"/>
                    </a:lnTo>
                    <a:lnTo>
                      <a:pt x="10571" y="1789425"/>
                    </a:lnTo>
                    <a:lnTo>
                      <a:pt x="22015" y="1797156"/>
                    </a:lnTo>
                    <a:lnTo>
                      <a:pt x="35991" y="1799996"/>
                    </a:lnTo>
                    <a:lnTo>
                      <a:pt x="49993" y="1797156"/>
                    </a:lnTo>
                    <a:lnTo>
                      <a:pt x="61437" y="1789425"/>
                    </a:lnTo>
                    <a:lnTo>
                      <a:pt x="69169" y="1777981"/>
                    </a:lnTo>
                    <a:lnTo>
                      <a:pt x="72009" y="1764004"/>
                    </a:lnTo>
                    <a:lnTo>
                      <a:pt x="72009" y="36004"/>
                    </a:lnTo>
                    <a:lnTo>
                      <a:pt x="69169" y="22020"/>
                    </a:lnTo>
                    <a:lnTo>
                      <a:pt x="61437" y="10572"/>
                    </a:lnTo>
                    <a:lnTo>
                      <a:pt x="49993" y="2839"/>
                    </a:lnTo>
                    <a:lnTo>
                      <a:pt x="36017" y="0"/>
                    </a:lnTo>
                    <a:lnTo>
                      <a:pt x="22015" y="2839"/>
                    </a:lnTo>
                    <a:lnTo>
                      <a:pt x="10571" y="10572"/>
                    </a:lnTo>
                    <a:lnTo>
                      <a:pt x="2839" y="22020"/>
                    </a:lnTo>
                    <a:lnTo>
                      <a:pt x="0" y="36004"/>
                    </a:lnTo>
                    <a:lnTo>
                      <a:pt x="0" y="1764004"/>
                    </a:lnTo>
                    <a:close/>
                  </a:path>
                </a:pathLst>
              </a:custGeom>
              <a:ln w="9525">
                <a:solidFill>
                  <a:srgbClr val="000000"/>
                </a:solidFill>
              </a:ln>
            </p:spPr>
            <p:txBody>
              <a:bodyPr wrap="square" lIns="0" tIns="0" rIns="0" bIns="0" rtlCol="0"/>
              <a:lstStyle/>
              <a:p>
                <a:endParaRPr sz="1000"/>
              </a:p>
            </p:txBody>
          </p:sp>
          <p:sp>
            <p:nvSpPr>
              <p:cNvPr id="39" name="object 43">
                <a:extLst>
                  <a:ext uri="{FF2B5EF4-FFF2-40B4-BE49-F238E27FC236}">
                    <a16:creationId xmlns:a16="http://schemas.microsoft.com/office/drawing/2014/main" id="{93B21361-7724-4CB7-A6CB-755BB1F5FE61}"/>
                  </a:ext>
                </a:extLst>
              </p:cNvPr>
              <p:cNvSpPr/>
              <p:nvPr/>
            </p:nvSpPr>
            <p:spPr>
              <a:xfrm>
                <a:off x="3447236"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40" name="object 44">
                <a:extLst>
                  <a:ext uri="{FF2B5EF4-FFF2-40B4-BE49-F238E27FC236}">
                    <a16:creationId xmlns:a16="http://schemas.microsoft.com/office/drawing/2014/main" id="{AF2FAA2F-5678-473C-980D-3441D0245660}"/>
                  </a:ext>
                </a:extLst>
              </p:cNvPr>
              <p:cNvSpPr/>
              <p:nvPr/>
            </p:nvSpPr>
            <p:spPr>
              <a:xfrm>
                <a:off x="3447236"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grpSp>
        <p:grpSp>
          <p:nvGrpSpPr>
            <p:cNvPr id="41" name="object 45">
              <a:extLst>
                <a:ext uri="{FF2B5EF4-FFF2-40B4-BE49-F238E27FC236}">
                  <a16:creationId xmlns:a16="http://schemas.microsoft.com/office/drawing/2014/main" id="{EF184166-1D59-4A2B-9C7F-1305EE0B906C}"/>
                </a:ext>
              </a:extLst>
            </p:cNvPr>
            <p:cNvGrpSpPr/>
            <p:nvPr/>
          </p:nvGrpSpPr>
          <p:grpSpPr>
            <a:xfrm>
              <a:off x="4434536" y="2398385"/>
              <a:ext cx="298450" cy="1889760"/>
              <a:chOff x="4434536" y="2398385"/>
              <a:chExt cx="298450" cy="1889760"/>
            </a:xfrm>
          </p:grpSpPr>
          <p:sp>
            <p:nvSpPr>
              <p:cNvPr id="42" name="object 46">
                <a:extLst>
                  <a:ext uri="{FF2B5EF4-FFF2-40B4-BE49-F238E27FC236}">
                    <a16:creationId xmlns:a16="http://schemas.microsoft.com/office/drawing/2014/main" id="{3DC58CD4-D6B4-4022-95E2-6916D814A711}"/>
                  </a:ext>
                </a:extLst>
              </p:cNvPr>
              <p:cNvSpPr/>
              <p:nvPr/>
            </p:nvSpPr>
            <p:spPr>
              <a:xfrm>
                <a:off x="4604029" y="2518219"/>
                <a:ext cx="86360" cy="1635125"/>
              </a:xfrm>
              <a:custGeom>
                <a:avLst/>
                <a:gdLst/>
                <a:ahLst/>
                <a:cxnLst/>
                <a:rect l="l" t="t" r="r" b="b"/>
                <a:pathLst>
                  <a:path w="86360" h="1635125">
                    <a:moveTo>
                      <a:pt x="86017" y="0"/>
                    </a:moveTo>
                    <a:lnTo>
                      <a:pt x="0" y="0"/>
                    </a:lnTo>
                    <a:lnTo>
                      <a:pt x="0" y="1634553"/>
                    </a:lnTo>
                    <a:lnTo>
                      <a:pt x="86017" y="1634553"/>
                    </a:lnTo>
                    <a:lnTo>
                      <a:pt x="86017" y="0"/>
                    </a:lnTo>
                    <a:close/>
                  </a:path>
                </a:pathLst>
              </a:custGeom>
              <a:solidFill>
                <a:srgbClr val="D8D8D8"/>
              </a:solidFill>
            </p:spPr>
            <p:txBody>
              <a:bodyPr wrap="square" lIns="0" tIns="0" rIns="0" bIns="0" rtlCol="0"/>
              <a:lstStyle/>
              <a:p>
                <a:endParaRPr sz="1000"/>
              </a:p>
            </p:txBody>
          </p:sp>
          <p:sp>
            <p:nvSpPr>
              <p:cNvPr id="43" name="object 47">
                <a:extLst>
                  <a:ext uri="{FF2B5EF4-FFF2-40B4-BE49-F238E27FC236}">
                    <a16:creationId xmlns:a16="http://schemas.microsoft.com/office/drawing/2014/main" id="{7299416C-BF21-4497-9017-B4481E6D4083}"/>
                  </a:ext>
                </a:extLst>
              </p:cNvPr>
              <p:cNvSpPr/>
              <p:nvPr/>
            </p:nvSpPr>
            <p:spPr>
              <a:xfrm>
                <a:off x="4604029" y="2518219"/>
                <a:ext cx="86360" cy="1635125"/>
              </a:xfrm>
              <a:custGeom>
                <a:avLst/>
                <a:gdLst/>
                <a:ahLst/>
                <a:cxnLst/>
                <a:rect l="l" t="t" r="r" b="b"/>
                <a:pathLst>
                  <a:path w="86360" h="1635125">
                    <a:moveTo>
                      <a:pt x="86017" y="1634553"/>
                    </a:moveTo>
                    <a:lnTo>
                      <a:pt x="0" y="1634553"/>
                    </a:lnTo>
                    <a:lnTo>
                      <a:pt x="0" y="0"/>
                    </a:lnTo>
                    <a:lnTo>
                      <a:pt x="86017" y="0"/>
                    </a:lnTo>
                    <a:lnTo>
                      <a:pt x="86017" y="1634553"/>
                    </a:lnTo>
                    <a:close/>
                  </a:path>
                </a:pathLst>
              </a:custGeom>
              <a:ln w="9525">
                <a:solidFill>
                  <a:srgbClr val="000000"/>
                </a:solidFill>
              </a:ln>
            </p:spPr>
            <p:txBody>
              <a:bodyPr wrap="square" lIns="0" tIns="0" rIns="0" bIns="0" rtlCol="0"/>
              <a:lstStyle/>
              <a:p>
                <a:endParaRPr sz="1000"/>
              </a:p>
            </p:txBody>
          </p:sp>
          <p:sp>
            <p:nvSpPr>
              <p:cNvPr id="44" name="object 48">
                <a:extLst>
                  <a:ext uri="{FF2B5EF4-FFF2-40B4-BE49-F238E27FC236}">
                    <a16:creationId xmlns:a16="http://schemas.microsoft.com/office/drawing/2014/main" id="{3791A8FF-D55A-4B89-B8D0-ABB1DB33AB08}"/>
                  </a:ext>
                </a:extLst>
              </p:cNvPr>
              <p:cNvSpPr/>
              <p:nvPr/>
            </p:nvSpPr>
            <p:spPr>
              <a:xfrm>
                <a:off x="4656165" y="2434390"/>
                <a:ext cx="72390" cy="1800225"/>
              </a:xfrm>
              <a:custGeom>
                <a:avLst/>
                <a:gdLst/>
                <a:ahLst/>
                <a:cxnLst/>
                <a:rect l="l" t="t" r="r" b="b"/>
                <a:pathLst>
                  <a:path w="72389" h="1800225">
                    <a:moveTo>
                      <a:pt x="35991" y="0"/>
                    </a:moveTo>
                    <a:lnTo>
                      <a:pt x="22015" y="2839"/>
                    </a:lnTo>
                    <a:lnTo>
                      <a:pt x="10571" y="10572"/>
                    </a:lnTo>
                    <a:lnTo>
                      <a:pt x="2839" y="22020"/>
                    </a:lnTo>
                    <a:lnTo>
                      <a:pt x="0" y="36004"/>
                    </a:lnTo>
                    <a:lnTo>
                      <a:pt x="0" y="1764004"/>
                    </a:lnTo>
                    <a:lnTo>
                      <a:pt x="2839" y="1777981"/>
                    </a:lnTo>
                    <a:lnTo>
                      <a:pt x="10571" y="1789425"/>
                    </a:lnTo>
                    <a:lnTo>
                      <a:pt x="22015" y="1797156"/>
                    </a:lnTo>
                    <a:lnTo>
                      <a:pt x="36017" y="1799996"/>
                    </a:lnTo>
                    <a:lnTo>
                      <a:pt x="49993" y="1797156"/>
                    </a:lnTo>
                    <a:lnTo>
                      <a:pt x="61437" y="1789425"/>
                    </a:lnTo>
                    <a:lnTo>
                      <a:pt x="69169" y="1777981"/>
                    </a:lnTo>
                    <a:lnTo>
                      <a:pt x="72009" y="1764004"/>
                    </a:lnTo>
                    <a:lnTo>
                      <a:pt x="72009" y="36004"/>
                    </a:lnTo>
                    <a:lnTo>
                      <a:pt x="69169" y="22020"/>
                    </a:lnTo>
                    <a:lnTo>
                      <a:pt x="61437" y="10572"/>
                    </a:lnTo>
                    <a:lnTo>
                      <a:pt x="49993" y="2839"/>
                    </a:lnTo>
                    <a:lnTo>
                      <a:pt x="35991" y="0"/>
                    </a:lnTo>
                    <a:close/>
                  </a:path>
                </a:pathLst>
              </a:custGeom>
              <a:solidFill>
                <a:srgbClr val="D8D8D8"/>
              </a:solidFill>
            </p:spPr>
            <p:txBody>
              <a:bodyPr wrap="square" lIns="0" tIns="0" rIns="0" bIns="0" rtlCol="0"/>
              <a:lstStyle/>
              <a:p>
                <a:endParaRPr sz="1000"/>
              </a:p>
            </p:txBody>
          </p:sp>
          <p:sp>
            <p:nvSpPr>
              <p:cNvPr id="45" name="object 49">
                <a:extLst>
                  <a:ext uri="{FF2B5EF4-FFF2-40B4-BE49-F238E27FC236}">
                    <a16:creationId xmlns:a16="http://schemas.microsoft.com/office/drawing/2014/main" id="{E230CB15-5103-420F-A7A8-4D268ED4AB9D}"/>
                  </a:ext>
                </a:extLst>
              </p:cNvPr>
              <p:cNvSpPr/>
              <p:nvPr/>
            </p:nvSpPr>
            <p:spPr>
              <a:xfrm>
                <a:off x="4656165" y="2434390"/>
                <a:ext cx="72390" cy="1800225"/>
              </a:xfrm>
              <a:custGeom>
                <a:avLst/>
                <a:gdLst/>
                <a:ahLst/>
                <a:cxnLst/>
                <a:rect l="l" t="t" r="r" b="b"/>
                <a:pathLst>
                  <a:path w="72389" h="1800225">
                    <a:moveTo>
                      <a:pt x="72009" y="1764004"/>
                    </a:moveTo>
                    <a:lnTo>
                      <a:pt x="69169" y="1777981"/>
                    </a:lnTo>
                    <a:lnTo>
                      <a:pt x="61437" y="1789425"/>
                    </a:lnTo>
                    <a:lnTo>
                      <a:pt x="49993" y="1797156"/>
                    </a:lnTo>
                    <a:lnTo>
                      <a:pt x="36017" y="1799996"/>
                    </a:lnTo>
                    <a:lnTo>
                      <a:pt x="22015" y="1797156"/>
                    </a:lnTo>
                    <a:lnTo>
                      <a:pt x="10571" y="1789425"/>
                    </a:lnTo>
                    <a:lnTo>
                      <a:pt x="2839" y="1777981"/>
                    </a:lnTo>
                    <a:lnTo>
                      <a:pt x="0" y="1764004"/>
                    </a:lnTo>
                    <a:lnTo>
                      <a:pt x="0" y="36004"/>
                    </a:lnTo>
                    <a:lnTo>
                      <a:pt x="2839" y="22020"/>
                    </a:lnTo>
                    <a:lnTo>
                      <a:pt x="10571" y="10572"/>
                    </a:lnTo>
                    <a:lnTo>
                      <a:pt x="22015" y="2839"/>
                    </a:lnTo>
                    <a:lnTo>
                      <a:pt x="35991" y="0"/>
                    </a:lnTo>
                    <a:lnTo>
                      <a:pt x="49993" y="2839"/>
                    </a:lnTo>
                    <a:lnTo>
                      <a:pt x="61437" y="10572"/>
                    </a:lnTo>
                    <a:lnTo>
                      <a:pt x="69169" y="22020"/>
                    </a:lnTo>
                    <a:lnTo>
                      <a:pt x="72009" y="36004"/>
                    </a:lnTo>
                    <a:lnTo>
                      <a:pt x="72009" y="1764004"/>
                    </a:lnTo>
                    <a:close/>
                  </a:path>
                </a:pathLst>
              </a:custGeom>
              <a:ln w="9525">
                <a:solidFill>
                  <a:srgbClr val="000000"/>
                </a:solidFill>
              </a:ln>
            </p:spPr>
            <p:txBody>
              <a:bodyPr wrap="square" lIns="0" tIns="0" rIns="0" bIns="0" rtlCol="0"/>
              <a:lstStyle/>
              <a:p>
                <a:endParaRPr sz="1000"/>
              </a:p>
            </p:txBody>
          </p:sp>
          <p:sp>
            <p:nvSpPr>
              <p:cNvPr id="46" name="object 50">
                <a:extLst>
                  <a:ext uri="{FF2B5EF4-FFF2-40B4-BE49-F238E27FC236}">
                    <a16:creationId xmlns:a16="http://schemas.microsoft.com/office/drawing/2014/main" id="{0FB16B24-D340-45A4-B2EA-80ED31C01DBD}"/>
                  </a:ext>
                </a:extLst>
              </p:cNvPr>
              <p:cNvSpPr/>
              <p:nvPr/>
            </p:nvSpPr>
            <p:spPr>
              <a:xfrm>
                <a:off x="4692158"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47" name="object 51">
                <a:extLst>
                  <a:ext uri="{FF2B5EF4-FFF2-40B4-BE49-F238E27FC236}">
                    <a16:creationId xmlns:a16="http://schemas.microsoft.com/office/drawing/2014/main" id="{0CD17619-A160-4F75-A223-982DD2F58B08}"/>
                  </a:ext>
                </a:extLst>
              </p:cNvPr>
              <p:cNvSpPr/>
              <p:nvPr/>
            </p:nvSpPr>
            <p:spPr>
              <a:xfrm>
                <a:off x="4692158"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sp>
            <p:nvSpPr>
              <p:cNvPr id="48" name="object 52">
                <a:extLst>
                  <a:ext uri="{FF2B5EF4-FFF2-40B4-BE49-F238E27FC236}">
                    <a16:creationId xmlns:a16="http://schemas.microsoft.com/office/drawing/2014/main" id="{0E5B6146-2996-4B45-BE50-21DAE2B9D580}"/>
                  </a:ext>
                </a:extLst>
              </p:cNvPr>
              <p:cNvSpPr/>
              <p:nvPr/>
            </p:nvSpPr>
            <p:spPr>
              <a:xfrm>
                <a:off x="4477422" y="2518219"/>
                <a:ext cx="86360" cy="1635125"/>
              </a:xfrm>
              <a:custGeom>
                <a:avLst/>
                <a:gdLst/>
                <a:ahLst/>
                <a:cxnLst/>
                <a:rect l="l" t="t" r="r" b="b"/>
                <a:pathLst>
                  <a:path w="86360" h="1635125">
                    <a:moveTo>
                      <a:pt x="86017" y="0"/>
                    </a:moveTo>
                    <a:lnTo>
                      <a:pt x="0" y="0"/>
                    </a:lnTo>
                    <a:lnTo>
                      <a:pt x="0" y="1634553"/>
                    </a:lnTo>
                    <a:lnTo>
                      <a:pt x="86017" y="1634553"/>
                    </a:lnTo>
                    <a:lnTo>
                      <a:pt x="86017" y="0"/>
                    </a:lnTo>
                    <a:close/>
                  </a:path>
                </a:pathLst>
              </a:custGeom>
              <a:solidFill>
                <a:srgbClr val="D8D8D8"/>
              </a:solidFill>
            </p:spPr>
            <p:txBody>
              <a:bodyPr wrap="square" lIns="0" tIns="0" rIns="0" bIns="0" rtlCol="0"/>
              <a:lstStyle/>
              <a:p>
                <a:endParaRPr sz="1000"/>
              </a:p>
            </p:txBody>
          </p:sp>
          <p:sp>
            <p:nvSpPr>
              <p:cNvPr id="49" name="object 53">
                <a:extLst>
                  <a:ext uri="{FF2B5EF4-FFF2-40B4-BE49-F238E27FC236}">
                    <a16:creationId xmlns:a16="http://schemas.microsoft.com/office/drawing/2014/main" id="{613A82EB-92CE-4248-8084-C1C97C24D116}"/>
                  </a:ext>
                </a:extLst>
              </p:cNvPr>
              <p:cNvSpPr/>
              <p:nvPr/>
            </p:nvSpPr>
            <p:spPr>
              <a:xfrm>
                <a:off x="4477422" y="2518219"/>
                <a:ext cx="86360" cy="1635125"/>
              </a:xfrm>
              <a:custGeom>
                <a:avLst/>
                <a:gdLst/>
                <a:ahLst/>
                <a:cxnLst/>
                <a:rect l="l" t="t" r="r" b="b"/>
                <a:pathLst>
                  <a:path w="86360" h="1635125">
                    <a:moveTo>
                      <a:pt x="0" y="1634553"/>
                    </a:moveTo>
                    <a:lnTo>
                      <a:pt x="86017" y="1634553"/>
                    </a:lnTo>
                    <a:lnTo>
                      <a:pt x="86017" y="0"/>
                    </a:lnTo>
                    <a:lnTo>
                      <a:pt x="0" y="0"/>
                    </a:lnTo>
                    <a:lnTo>
                      <a:pt x="0" y="1634553"/>
                    </a:lnTo>
                    <a:close/>
                  </a:path>
                </a:pathLst>
              </a:custGeom>
              <a:ln w="9525">
                <a:solidFill>
                  <a:srgbClr val="000000"/>
                </a:solidFill>
              </a:ln>
            </p:spPr>
            <p:txBody>
              <a:bodyPr wrap="square" lIns="0" tIns="0" rIns="0" bIns="0" rtlCol="0"/>
              <a:lstStyle/>
              <a:p>
                <a:endParaRPr sz="1000"/>
              </a:p>
            </p:txBody>
          </p:sp>
          <p:sp>
            <p:nvSpPr>
              <p:cNvPr id="50" name="object 54">
                <a:extLst>
                  <a:ext uri="{FF2B5EF4-FFF2-40B4-BE49-F238E27FC236}">
                    <a16:creationId xmlns:a16="http://schemas.microsoft.com/office/drawing/2014/main" id="{3F13B908-B523-4CC6-864B-ADC2C0CC3316}"/>
                  </a:ext>
                </a:extLst>
              </p:cNvPr>
              <p:cNvSpPr/>
              <p:nvPr/>
            </p:nvSpPr>
            <p:spPr>
              <a:xfrm>
                <a:off x="4439298" y="2434390"/>
                <a:ext cx="72390" cy="1800225"/>
              </a:xfrm>
              <a:custGeom>
                <a:avLst/>
                <a:gdLst/>
                <a:ahLst/>
                <a:cxnLst/>
                <a:rect l="l" t="t" r="r" b="b"/>
                <a:pathLst>
                  <a:path w="72389" h="1800225">
                    <a:moveTo>
                      <a:pt x="36017" y="0"/>
                    </a:moveTo>
                    <a:lnTo>
                      <a:pt x="22015" y="2839"/>
                    </a:lnTo>
                    <a:lnTo>
                      <a:pt x="10571" y="10572"/>
                    </a:lnTo>
                    <a:lnTo>
                      <a:pt x="2839" y="22020"/>
                    </a:lnTo>
                    <a:lnTo>
                      <a:pt x="0" y="36004"/>
                    </a:lnTo>
                    <a:lnTo>
                      <a:pt x="0" y="1764004"/>
                    </a:lnTo>
                    <a:lnTo>
                      <a:pt x="2839" y="1777981"/>
                    </a:lnTo>
                    <a:lnTo>
                      <a:pt x="10571" y="1789425"/>
                    </a:lnTo>
                    <a:lnTo>
                      <a:pt x="22015" y="1797156"/>
                    </a:lnTo>
                    <a:lnTo>
                      <a:pt x="35991" y="1799996"/>
                    </a:lnTo>
                    <a:lnTo>
                      <a:pt x="49993" y="1797156"/>
                    </a:lnTo>
                    <a:lnTo>
                      <a:pt x="61437" y="1789425"/>
                    </a:lnTo>
                    <a:lnTo>
                      <a:pt x="69169" y="1777981"/>
                    </a:lnTo>
                    <a:lnTo>
                      <a:pt x="72009" y="1764004"/>
                    </a:lnTo>
                    <a:lnTo>
                      <a:pt x="72009" y="36004"/>
                    </a:lnTo>
                    <a:lnTo>
                      <a:pt x="69169" y="22020"/>
                    </a:lnTo>
                    <a:lnTo>
                      <a:pt x="61437" y="10572"/>
                    </a:lnTo>
                    <a:lnTo>
                      <a:pt x="49993" y="2839"/>
                    </a:lnTo>
                    <a:lnTo>
                      <a:pt x="36017" y="0"/>
                    </a:lnTo>
                    <a:close/>
                  </a:path>
                </a:pathLst>
              </a:custGeom>
              <a:solidFill>
                <a:srgbClr val="D8D8D8"/>
              </a:solidFill>
            </p:spPr>
            <p:txBody>
              <a:bodyPr wrap="square" lIns="0" tIns="0" rIns="0" bIns="0" rtlCol="0"/>
              <a:lstStyle/>
              <a:p>
                <a:endParaRPr sz="1000"/>
              </a:p>
            </p:txBody>
          </p:sp>
          <p:sp>
            <p:nvSpPr>
              <p:cNvPr id="51" name="object 55">
                <a:extLst>
                  <a:ext uri="{FF2B5EF4-FFF2-40B4-BE49-F238E27FC236}">
                    <a16:creationId xmlns:a16="http://schemas.microsoft.com/office/drawing/2014/main" id="{9FF2A9A5-9AC3-4CF8-9F0C-759F1B0DFDDD}"/>
                  </a:ext>
                </a:extLst>
              </p:cNvPr>
              <p:cNvSpPr/>
              <p:nvPr/>
            </p:nvSpPr>
            <p:spPr>
              <a:xfrm>
                <a:off x="4439298" y="2434390"/>
                <a:ext cx="72390" cy="1800225"/>
              </a:xfrm>
              <a:custGeom>
                <a:avLst/>
                <a:gdLst/>
                <a:ahLst/>
                <a:cxnLst/>
                <a:rect l="l" t="t" r="r" b="b"/>
                <a:pathLst>
                  <a:path w="72389" h="1800225">
                    <a:moveTo>
                      <a:pt x="0" y="1764004"/>
                    </a:moveTo>
                    <a:lnTo>
                      <a:pt x="2839" y="1777981"/>
                    </a:lnTo>
                    <a:lnTo>
                      <a:pt x="10571" y="1789425"/>
                    </a:lnTo>
                    <a:lnTo>
                      <a:pt x="22015" y="1797156"/>
                    </a:lnTo>
                    <a:lnTo>
                      <a:pt x="35991" y="1799996"/>
                    </a:lnTo>
                    <a:lnTo>
                      <a:pt x="49993" y="1797156"/>
                    </a:lnTo>
                    <a:lnTo>
                      <a:pt x="61437" y="1789425"/>
                    </a:lnTo>
                    <a:lnTo>
                      <a:pt x="69169" y="1777981"/>
                    </a:lnTo>
                    <a:lnTo>
                      <a:pt x="72009" y="1764004"/>
                    </a:lnTo>
                    <a:lnTo>
                      <a:pt x="72009" y="36004"/>
                    </a:lnTo>
                    <a:lnTo>
                      <a:pt x="69169" y="22020"/>
                    </a:lnTo>
                    <a:lnTo>
                      <a:pt x="61437" y="10572"/>
                    </a:lnTo>
                    <a:lnTo>
                      <a:pt x="49993" y="2839"/>
                    </a:lnTo>
                    <a:lnTo>
                      <a:pt x="36017" y="0"/>
                    </a:lnTo>
                    <a:lnTo>
                      <a:pt x="22015" y="2839"/>
                    </a:lnTo>
                    <a:lnTo>
                      <a:pt x="10571" y="10572"/>
                    </a:lnTo>
                    <a:lnTo>
                      <a:pt x="2839" y="22020"/>
                    </a:lnTo>
                    <a:lnTo>
                      <a:pt x="0" y="36004"/>
                    </a:lnTo>
                    <a:lnTo>
                      <a:pt x="0" y="1764004"/>
                    </a:lnTo>
                    <a:close/>
                  </a:path>
                </a:pathLst>
              </a:custGeom>
              <a:ln w="9525">
                <a:solidFill>
                  <a:srgbClr val="000000"/>
                </a:solidFill>
              </a:ln>
            </p:spPr>
            <p:txBody>
              <a:bodyPr wrap="square" lIns="0" tIns="0" rIns="0" bIns="0" rtlCol="0"/>
              <a:lstStyle/>
              <a:p>
                <a:endParaRPr sz="1000"/>
              </a:p>
            </p:txBody>
          </p:sp>
          <p:sp>
            <p:nvSpPr>
              <p:cNvPr id="52" name="object 56">
                <a:extLst>
                  <a:ext uri="{FF2B5EF4-FFF2-40B4-BE49-F238E27FC236}">
                    <a16:creationId xmlns:a16="http://schemas.microsoft.com/office/drawing/2014/main" id="{E2ADF137-887A-4D44-8110-748F177132BC}"/>
                  </a:ext>
                </a:extLst>
              </p:cNvPr>
              <p:cNvSpPr/>
              <p:nvPr/>
            </p:nvSpPr>
            <p:spPr>
              <a:xfrm>
                <a:off x="4475315"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53" name="object 57">
                <a:extLst>
                  <a:ext uri="{FF2B5EF4-FFF2-40B4-BE49-F238E27FC236}">
                    <a16:creationId xmlns:a16="http://schemas.microsoft.com/office/drawing/2014/main" id="{7D7BDEBD-5047-4BB2-839A-2DD0140249AD}"/>
                  </a:ext>
                </a:extLst>
              </p:cNvPr>
              <p:cNvSpPr/>
              <p:nvPr/>
            </p:nvSpPr>
            <p:spPr>
              <a:xfrm>
                <a:off x="4475315"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pic>
            <p:nvPicPr>
              <p:cNvPr id="54" name="object 58">
                <a:extLst>
                  <a:ext uri="{FF2B5EF4-FFF2-40B4-BE49-F238E27FC236}">
                    <a16:creationId xmlns:a16="http://schemas.microsoft.com/office/drawing/2014/main" id="{805448E4-8165-49D0-A593-93AD79440FF0}"/>
                  </a:ext>
                </a:extLst>
              </p:cNvPr>
              <p:cNvPicPr/>
              <p:nvPr/>
            </p:nvPicPr>
            <p:blipFill>
              <a:blip r:embed="rId3" cstate="screen">
                <a:extLst>
                  <a:ext uri="{28A0092B-C50C-407E-A947-70E740481C1C}">
                    <a14:useLocalDpi xmlns:a14="http://schemas.microsoft.com/office/drawing/2010/main"/>
                  </a:ext>
                </a:extLst>
              </a:blip>
              <a:stretch>
                <a:fillRect/>
              </a:stretch>
            </p:blipFill>
            <p:spPr>
              <a:xfrm>
                <a:off x="4542704" y="4103266"/>
                <a:ext cx="82232" cy="82245"/>
              </a:xfrm>
              <a:prstGeom prst="rect">
                <a:avLst/>
              </a:prstGeom>
            </p:spPr>
          </p:pic>
          <p:pic>
            <p:nvPicPr>
              <p:cNvPr id="55" name="object 59">
                <a:extLst>
                  <a:ext uri="{FF2B5EF4-FFF2-40B4-BE49-F238E27FC236}">
                    <a16:creationId xmlns:a16="http://schemas.microsoft.com/office/drawing/2014/main" id="{796D564A-C767-423D-BAA7-56C2EAD6934A}"/>
                  </a:ext>
                </a:extLst>
              </p:cNvPr>
              <p:cNvPicPr/>
              <p:nvPr/>
            </p:nvPicPr>
            <p:blipFill>
              <a:blip r:embed="rId3" cstate="screen">
                <a:extLst>
                  <a:ext uri="{28A0092B-C50C-407E-A947-70E740481C1C}">
                    <a14:useLocalDpi xmlns:a14="http://schemas.microsoft.com/office/drawing/2010/main"/>
                  </a:ext>
                </a:extLst>
              </a:blip>
              <a:stretch>
                <a:fillRect/>
              </a:stretch>
            </p:blipFill>
            <p:spPr>
              <a:xfrm>
                <a:off x="4542704" y="2483272"/>
                <a:ext cx="82232" cy="82245"/>
              </a:xfrm>
              <a:prstGeom prst="rect">
                <a:avLst/>
              </a:prstGeom>
            </p:spPr>
          </p:pic>
        </p:grpSp>
        <p:sp>
          <p:nvSpPr>
            <p:cNvPr id="56" name="object 60">
              <a:extLst>
                <a:ext uri="{FF2B5EF4-FFF2-40B4-BE49-F238E27FC236}">
                  <a16:creationId xmlns:a16="http://schemas.microsoft.com/office/drawing/2014/main" id="{95204192-5042-4911-8BCC-96C0342152F6}"/>
                </a:ext>
              </a:extLst>
            </p:cNvPr>
            <p:cNvSpPr txBox="1"/>
            <p:nvPr/>
          </p:nvSpPr>
          <p:spPr>
            <a:xfrm>
              <a:off x="1200508" y="3002716"/>
              <a:ext cx="287655" cy="211179"/>
            </a:xfrm>
            <a:prstGeom prst="rect">
              <a:avLst/>
            </a:prstGeom>
          </p:spPr>
          <p:txBody>
            <a:bodyPr vert="horz" wrap="square" lIns="0" tIns="27940" rIns="0" bIns="0" rtlCol="0">
              <a:spAutoFit/>
            </a:bodyPr>
            <a:lstStyle/>
            <a:p>
              <a:pPr marL="12700" marR="5080">
                <a:lnSpc>
                  <a:spcPts val="850"/>
                </a:lnSpc>
                <a:spcBef>
                  <a:spcPts val="220"/>
                </a:spcBef>
              </a:pPr>
              <a:r>
                <a:rPr lang="cy-GB" sz="1000">
                  <a:solidFill>
                    <a:srgbClr val="231F20"/>
                  </a:solidFill>
                  <a:latin typeface="Gill Sans MT"/>
                  <a:cs typeface="Gill Sans MT"/>
                </a:rPr>
                <a:t>Panel sengl</a:t>
              </a:r>
            </a:p>
          </p:txBody>
        </p:sp>
        <p:sp>
          <p:nvSpPr>
            <p:cNvPr id="57" name="object 61">
              <a:extLst>
                <a:ext uri="{FF2B5EF4-FFF2-40B4-BE49-F238E27FC236}">
                  <a16:creationId xmlns:a16="http://schemas.microsoft.com/office/drawing/2014/main" id="{61E17E88-FCC5-4FFB-88D8-8072866CC694}"/>
                </a:ext>
              </a:extLst>
            </p:cNvPr>
            <p:cNvSpPr txBox="1"/>
            <p:nvPr/>
          </p:nvSpPr>
          <p:spPr>
            <a:xfrm>
              <a:off x="1902057" y="3002513"/>
              <a:ext cx="585337" cy="396706"/>
            </a:xfrm>
            <a:prstGeom prst="rect">
              <a:avLst/>
            </a:prstGeom>
          </p:spPr>
          <p:txBody>
            <a:bodyPr vert="horz" wrap="square" lIns="0" tIns="27940" rIns="0" bIns="0" rtlCol="0">
              <a:spAutoFit/>
            </a:bodyPr>
            <a:lstStyle/>
            <a:p>
              <a:pPr marL="12700" marR="5080">
                <a:lnSpc>
                  <a:spcPts val="850"/>
                </a:lnSpc>
                <a:spcBef>
                  <a:spcPts val="220"/>
                </a:spcBef>
              </a:pPr>
              <a:r>
                <a:rPr lang="cy-GB" sz="1000" dirty="0">
                  <a:solidFill>
                    <a:srgbClr val="231F20"/>
                  </a:solidFill>
                  <a:latin typeface="Gill Sans MT"/>
                  <a:cs typeface="Gill Sans MT"/>
                </a:rPr>
                <a:t>Esgyll darfudyddion unigol un panel</a:t>
              </a:r>
            </a:p>
          </p:txBody>
        </p:sp>
        <p:sp>
          <p:nvSpPr>
            <p:cNvPr id="58" name="object 62">
              <a:extLst>
                <a:ext uri="{FF2B5EF4-FFF2-40B4-BE49-F238E27FC236}">
                  <a16:creationId xmlns:a16="http://schemas.microsoft.com/office/drawing/2014/main" id="{5F627659-E220-45BA-B38E-F97AA8B4EFC5}"/>
                </a:ext>
              </a:extLst>
            </p:cNvPr>
            <p:cNvSpPr txBox="1"/>
            <p:nvPr/>
          </p:nvSpPr>
          <p:spPr>
            <a:xfrm>
              <a:off x="2786618" y="3002513"/>
              <a:ext cx="588200" cy="396706"/>
            </a:xfrm>
            <a:prstGeom prst="rect">
              <a:avLst/>
            </a:prstGeom>
          </p:spPr>
          <p:txBody>
            <a:bodyPr vert="horz" wrap="square" lIns="0" tIns="27940" rIns="0" bIns="0" rtlCol="0">
              <a:spAutoFit/>
            </a:bodyPr>
            <a:lstStyle/>
            <a:p>
              <a:pPr marL="12700" marR="5080">
                <a:lnSpc>
                  <a:spcPts val="850"/>
                </a:lnSpc>
                <a:spcBef>
                  <a:spcPts val="220"/>
                </a:spcBef>
              </a:pPr>
              <a:r>
                <a:rPr lang="cy-GB" sz="1000" dirty="0">
                  <a:solidFill>
                    <a:srgbClr val="231F20"/>
                  </a:solidFill>
                  <a:latin typeface="Gill Sans MT"/>
                  <a:cs typeface="Gill Sans MT"/>
                </a:rPr>
                <a:t>Esgyll darfudyddion unigol â phanel dwbl</a:t>
              </a:r>
            </a:p>
          </p:txBody>
        </p:sp>
        <p:sp>
          <p:nvSpPr>
            <p:cNvPr id="59" name="object 63">
              <a:extLst>
                <a:ext uri="{FF2B5EF4-FFF2-40B4-BE49-F238E27FC236}">
                  <a16:creationId xmlns:a16="http://schemas.microsoft.com/office/drawing/2014/main" id="{04F3CB04-042B-4E75-82E9-6F6CCBB2A04B}"/>
                </a:ext>
              </a:extLst>
            </p:cNvPr>
            <p:cNvSpPr txBox="1"/>
            <p:nvPr/>
          </p:nvSpPr>
          <p:spPr>
            <a:xfrm>
              <a:off x="3817170" y="3002513"/>
              <a:ext cx="596060" cy="396706"/>
            </a:xfrm>
            <a:prstGeom prst="rect">
              <a:avLst/>
            </a:prstGeom>
          </p:spPr>
          <p:txBody>
            <a:bodyPr vert="horz" wrap="square" lIns="0" tIns="27940" rIns="0" bIns="0" rtlCol="0">
              <a:spAutoFit/>
            </a:bodyPr>
            <a:lstStyle/>
            <a:p>
              <a:pPr marL="12700" marR="5080">
                <a:lnSpc>
                  <a:spcPts val="850"/>
                </a:lnSpc>
                <a:spcBef>
                  <a:spcPts val="220"/>
                </a:spcBef>
              </a:pPr>
              <a:r>
                <a:rPr lang="cy-GB" sz="1000" dirty="0">
                  <a:solidFill>
                    <a:srgbClr val="231F20"/>
                  </a:solidFill>
                  <a:latin typeface="Gill Sans MT"/>
                  <a:cs typeface="Gill Sans MT"/>
                </a:rPr>
                <a:t>Esgyll darfudyddion dwbl â phanel dwbl</a:t>
              </a:r>
            </a:p>
          </p:txBody>
        </p:sp>
      </p:grpSp>
    </p:spTree>
    <p:extLst>
      <p:ext uri="{BB962C8B-B14F-4D97-AF65-F5344CB8AC3E}">
        <p14:creationId xmlns:p14="http://schemas.microsoft.com/office/powerpoint/2010/main" val="2634326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8611">
                                            <p:txEl>
                                              <p:pRg st="1" end="1"/>
                                            </p:txEl>
                                          </p:spTgt>
                                        </p:tgtEl>
                                        <p:attrNameLst>
                                          <p:attrName>style.visibility</p:attrName>
                                        </p:attrNameLst>
                                      </p:cBhvr>
                                      <p:to>
                                        <p:strVal val="visible"/>
                                      </p:to>
                                    </p:set>
                                    <p:animEffect transition="in" filter="dissolve">
                                      <p:cBhvr>
                                        <p:cTn id="7" dur="500"/>
                                        <p:tgtEl>
                                          <p:spTgt spid="686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8611">
                                            <p:txEl>
                                              <p:pRg st="2" end="2"/>
                                            </p:txEl>
                                          </p:spTgt>
                                        </p:tgtEl>
                                        <p:attrNameLst>
                                          <p:attrName>style.visibility</p:attrName>
                                        </p:attrNameLst>
                                      </p:cBhvr>
                                      <p:to>
                                        <p:strVal val="visible"/>
                                      </p:to>
                                    </p:set>
                                    <p:animEffect transition="in" filter="dissolve">
                                      <p:cBhvr>
                                        <p:cTn id="12" dur="500"/>
                                        <p:tgtEl>
                                          <p:spTgt spid="686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5" presetClass="entr" presetSubtype="0" fill="hold" grpId="0" nodeType="clickEffect">
                                  <p:stCondLst>
                                    <p:cond delay="0"/>
                                  </p:stCondLst>
                                  <p:childTnLst>
                                    <p:set>
                                      <p:cBhvr>
                                        <p:cTn id="16" dur="1" fill="hold">
                                          <p:stCondLst>
                                            <p:cond delay="0"/>
                                          </p:stCondLst>
                                        </p:cTn>
                                        <p:tgtEl>
                                          <p:spTgt spid="68614"/>
                                        </p:tgtEl>
                                        <p:attrNameLst>
                                          <p:attrName>style.visibility</p:attrName>
                                        </p:attrNameLst>
                                      </p:cBhvr>
                                      <p:to>
                                        <p:strVal val="visible"/>
                                      </p:to>
                                    </p:set>
                                    <p:animEffect transition="in" filter="fade">
                                      <p:cBhvr>
                                        <p:cTn id="17" dur="2000"/>
                                        <p:tgtEl>
                                          <p:spTgt spid="68614"/>
                                        </p:tgtEl>
                                      </p:cBhvr>
                                    </p:animEffect>
                                    <p:anim calcmode="lin" valueType="num">
                                      <p:cBhvr>
                                        <p:cTn id="18" dur="2000" fill="hold"/>
                                        <p:tgtEl>
                                          <p:spTgt spid="68614"/>
                                        </p:tgtEl>
                                        <p:attrNameLst>
                                          <p:attrName>style.rotation</p:attrName>
                                        </p:attrNameLst>
                                      </p:cBhvr>
                                      <p:tavLst>
                                        <p:tav tm="0">
                                          <p:val>
                                            <p:fltVal val="720"/>
                                          </p:val>
                                        </p:tav>
                                        <p:tav tm="100000">
                                          <p:val>
                                            <p:fltVal val="0"/>
                                          </p:val>
                                        </p:tav>
                                      </p:tavLst>
                                    </p:anim>
                                    <p:anim calcmode="lin" valueType="num">
                                      <p:cBhvr>
                                        <p:cTn id="19" dur="2000" fill="hold"/>
                                        <p:tgtEl>
                                          <p:spTgt spid="68614"/>
                                        </p:tgtEl>
                                        <p:attrNameLst>
                                          <p:attrName>ppt_h</p:attrName>
                                        </p:attrNameLst>
                                      </p:cBhvr>
                                      <p:tavLst>
                                        <p:tav tm="0">
                                          <p:val>
                                            <p:fltVal val="0"/>
                                          </p:val>
                                        </p:tav>
                                        <p:tav tm="100000">
                                          <p:val>
                                            <p:strVal val="#ppt_h"/>
                                          </p:val>
                                        </p:tav>
                                      </p:tavLst>
                                    </p:anim>
                                    <p:anim calcmode="lin" valueType="num">
                                      <p:cBhvr>
                                        <p:cTn id="20" dur="2000" fill="hold"/>
                                        <p:tgtEl>
                                          <p:spTgt spid="6861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cy-GB"/>
              <a:t>Allyrrwyr gwres – rheiddiaduron panel</a:t>
            </a:r>
          </a:p>
        </p:txBody>
      </p:sp>
      <p:sp>
        <p:nvSpPr>
          <p:cNvPr id="4" name="Content Placeholder 3"/>
          <p:cNvSpPr>
            <a:spLocks noGrp="1"/>
          </p:cNvSpPr>
          <p:nvPr>
            <p:ph sz="quarter" idx="10"/>
          </p:nvPr>
        </p:nvSpPr>
        <p:spPr>
          <a:xfrm>
            <a:off x="622470" y="2419930"/>
            <a:ext cx="3851031" cy="651897"/>
          </a:xfrm>
          <a:ln>
            <a:solidFill>
              <a:srgbClr val="0077E3"/>
            </a:solidFill>
          </a:ln>
        </p:spPr>
        <p:txBody>
          <a:bodyPr/>
          <a:lstStyle/>
          <a:p>
            <a:r>
              <a:rPr lang="cy-GB" b="1" dirty="0"/>
              <a:t>Sêm ar ei ben:</a:t>
            </a:r>
            <a:r>
              <a:rPr lang="cy-GB" dirty="0"/>
              <a:t> ar gael yn eang; mae griliau pen ac ochr ar gael</a:t>
            </a: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35342" y="2029487"/>
            <a:ext cx="1938079" cy="1965122"/>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99992" y="3346735"/>
            <a:ext cx="1938080" cy="1965123"/>
          </a:xfrm>
          <a:prstGeom prst="rect">
            <a:avLst/>
          </a:prstGeom>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38805" y="4299705"/>
            <a:ext cx="1934616" cy="1961611"/>
          </a:xfrm>
          <a:prstGeom prst="rect">
            <a:avLst/>
          </a:prstGeom>
        </p:spPr>
      </p:pic>
      <p:sp>
        <p:nvSpPr>
          <p:cNvPr id="9" name="TextBox 8"/>
          <p:cNvSpPr txBox="1"/>
          <p:nvPr/>
        </p:nvSpPr>
        <p:spPr>
          <a:xfrm>
            <a:off x="457200" y="1369108"/>
            <a:ext cx="8260845" cy="1015663"/>
          </a:xfrm>
          <a:prstGeom prst="rect">
            <a:avLst/>
          </a:prstGeom>
          <a:noFill/>
        </p:spPr>
        <p:txBody>
          <a:bodyPr wrap="square" rtlCol="0">
            <a:spAutoFit/>
          </a:bodyPr>
          <a:lstStyle/>
          <a:p>
            <a:r>
              <a:rPr lang="cy-GB" dirty="0"/>
              <a:t>Mae cynhyrchwyr yn darparu rheiddiaduron ar sawl gwahanol uchder: 300-900mm Maen nhw hefyd yn darparu gwahanol hydoedd o 400mm (gan gynyddu fesul 100mm).</a:t>
            </a:r>
          </a:p>
          <a:p>
            <a:endParaRPr lang="en-GB" dirty="0"/>
          </a:p>
        </p:txBody>
      </p:sp>
      <p:cxnSp>
        <p:nvCxnSpPr>
          <p:cNvPr id="11" name="Straight Arrow Connector 10"/>
          <p:cNvCxnSpPr/>
          <p:nvPr/>
        </p:nvCxnSpPr>
        <p:spPr>
          <a:xfrm flipV="1">
            <a:off x="4483586" y="2401535"/>
            <a:ext cx="2924156" cy="27156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4386292" y="5513089"/>
            <a:ext cx="3171338" cy="36004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86713232-63C7-7C4D-95B0-D12040D617D8}"/>
              </a:ext>
            </a:extLst>
          </p:cNvPr>
          <p:cNvSpPr txBox="1"/>
          <p:nvPr/>
        </p:nvSpPr>
        <p:spPr>
          <a:xfrm>
            <a:off x="136334" y="3512069"/>
            <a:ext cx="3682753" cy="1015663"/>
          </a:xfrm>
          <a:prstGeom prst="rect">
            <a:avLst/>
          </a:prstGeom>
          <a:noFill/>
          <a:ln>
            <a:solidFill>
              <a:srgbClr val="0077E3"/>
            </a:solidFill>
          </a:ln>
        </p:spPr>
        <p:txBody>
          <a:bodyPr wrap="square" rtlCol="0">
            <a:spAutoFit/>
          </a:bodyPr>
          <a:lstStyle/>
          <a:p>
            <a:r>
              <a:rPr lang="cy-GB" b="1" dirty="0"/>
              <a:t>Compact:</a:t>
            </a:r>
            <a:r>
              <a:rPr lang="cy-GB" dirty="0"/>
              <a:t> dyma’r rhai mwyaf cyffredin, gyda griliau wedi’u gosod yn y ffatri</a:t>
            </a:r>
          </a:p>
        </p:txBody>
      </p:sp>
      <p:sp>
        <p:nvSpPr>
          <p:cNvPr id="10" name="Rectangle 9">
            <a:extLst>
              <a:ext uri="{FF2B5EF4-FFF2-40B4-BE49-F238E27FC236}">
                <a16:creationId xmlns:a16="http://schemas.microsoft.com/office/drawing/2014/main" id="{8622D957-48E5-3D46-9B12-99232D5B2348}"/>
              </a:ext>
            </a:extLst>
          </p:cNvPr>
          <p:cNvSpPr/>
          <p:nvPr/>
        </p:nvSpPr>
        <p:spPr>
          <a:xfrm>
            <a:off x="706610" y="4985223"/>
            <a:ext cx="3682752" cy="707886"/>
          </a:xfrm>
          <a:prstGeom prst="rect">
            <a:avLst/>
          </a:prstGeom>
          <a:ln>
            <a:solidFill>
              <a:srgbClr val="0077E3"/>
            </a:solidFill>
          </a:ln>
        </p:spPr>
        <p:txBody>
          <a:bodyPr wrap="square">
            <a:spAutoFit/>
          </a:bodyPr>
          <a:lstStyle/>
          <a:p>
            <a:r>
              <a:rPr lang="cy-GB" b="1"/>
              <a:t>Rholyn ar ei ben:</a:t>
            </a:r>
            <a:r>
              <a:rPr lang="cy-GB"/>
              <a:t> Y math lleiaf poblogaidd; math hŷn</a:t>
            </a:r>
          </a:p>
        </p:txBody>
      </p:sp>
      <p:cxnSp>
        <p:nvCxnSpPr>
          <p:cNvPr id="14" name="Straight Arrow Connector 13">
            <a:extLst>
              <a:ext uri="{FF2B5EF4-FFF2-40B4-BE49-F238E27FC236}">
                <a16:creationId xmlns:a16="http://schemas.microsoft.com/office/drawing/2014/main" id="{7CFE5351-6BAD-B94F-83A9-47F49C6A252C}"/>
              </a:ext>
            </a:extLst>
          </p:cNvPr>
          <p:cNvCxnSpPr>
            <a:cxnSpLocks/>
          </p:cNvCxnSpPr>
          <p:nvPr/>
        </p:nvCxnSpPr>
        <p:spPr>
          <a:xfrm flipV="1">
            <a:off x="3819087" y="3903117"/>
            <a:ext cx="680905" cy="1036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90386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Allyrrwyr gwres – rheiddiaduron panel</a:t>
            </a:r>
          </a:p>
        </p:txBody>
      </p:sp>
      <p:sp>
        <p:nvSpPr>
          <p:cNvPr id="70659" name="Content Placeholder 2"/>
          <p:cNvSpPr>
            <a:spLocks noGrp="1"/>
          </p:cNvSpPr>
          <p:nvPr>
            <p:ph sz="quarter" idx="10"/>
          </p:nvPr>
        </p:nvSpPr>
        <p:spPr>
          <a:xfrm>
            <a:off x="457200" y="1844824"/>
            <a:ext cx="8458200" cy="4755600"/>
          </a:xfrm>
        </p:spPr>
        <p:txBody>
          <a:bodyPr/>
          <a:lstStyle/>
          <a:p>
            <a:pPr marL="0" indent="0" eaLnBrk="1" hangingPunct="1">
              <a:buFontTx/>
              <a:buNone/>
            </a:pPr>
            <a:r>
              <a:rPr lang="cy-GB" sz="1800" dirty="0"/>
              <a:t>Mae’r rheiddiaduron yn cael eu cysylltu â’r pibellau mewn sawl ffordd:</a:t>
            </a:r>
          </a:p>
          <a:p>
            <a:pPr marL="0" indent="0" eaLnBrk="1" hangingPunct="1"/>
            <a:r>
              <a:rPr lang="cy-GB" sz="1800" b="1" dirty="0"/>
              <a:t>TBOE</a:t>
            </a:r>
            <a:r>
              <a:rPr lang="cy-GB" sz="1800" dirty="0"/>
              <a:t>: Pen – Gwaelod – Bob Pen. Dyma’r ffordd fwyaf effeithlon o osod pibellau i reiddiaduron. Nid yw’n cael ei argymell ar gyfer cysylltiadau copr, ond mae’n iawn ar gyfer LCS.</a:t>
            </a:r>
            <a:endParaRPr lang="en-US" altLang="en-US" sz="1800" dirty="0"/>
          </a:p>
          <a:p>
            <a:pPr marL="0" indent="0" eaLnBrk="1" hangingPunct="1"/>
            <a:r>
              <a:rPr lang="cy-GB" sz="1800" b="1" dirty="0"/>
              <a:t>BBOE:</a:t>
            </a:r>
            <a:r>
              <a:rPr lang="cy-GB" sz="1800" dirty="0"/>
              <a:t> Gwaelod – Gwaelod – Bob Pen. Dyma’r dull arferol a mwyaf cyffredin o osod pibellau mewn rheiddiaduron, gan nad oes llawer o bibellau yn y golwg.</a:t>
            </a:r>
            <a:endParaRPr lang="en-US" altLang="en-US" sz="1800" dirty="0"/>
          </a:p>
          <a:p>
            <a:pPr marL="0" indent="0" eaLnBrk="1" hangingPunct="1"/>
            <a:r>
              <a:rPr lang="cy-GB" sz="1800" b="1" dirty="0"/>
              <a:t>TBSE:</a:t>
            </a:r>
            <a:r>
              <a:rPr lang="cy-GB" sz="1800" dirty="0"/>
              <a:t> Pen – Gwaelod – Bob Pen. Pur anaml y gwelir hyn ac eithrio ar rai systemau un bibell.</a:t>
            </a:r>
          </a:p>
          <a:p>
            <a:pPr marL="0" indent="0" eaLnBrk="1" hangingPunct="1">
              <a:buFontTx/>
              <a:buNone/>
            </a:pPr>
            <a:endParaRPr lang="en-US" altLang="en-US" sz="1800" b="1" dirty="0"/>
          </a:p>
        </p:txBody>
      </p:sp>
    </p:spTree>
    <p:extLst>
      <p:ext uri="{BB962C8B-B14F-4D97-AF65-F5344CB8AC3E}">
        <p14:creationId xmlns:p14="http://schemas.microsoft.com/office/powerpoint/2010/main" val="2111808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1520" y="3010409"/>
            <a:ext cx="2227524" cy="2839591"/>
          </a:xfrm>
          <a:prstGeom prst="rect">
            <a:avLst/>
          </a:prstGeom>
        </p:spPr>
      </p:pic>
      <p:sp>
        <p:nvSpPr>
          <p:cNvPr id="2" name="Title 1"/>
          <p:cNvSpPr>
            <a:spLocks noGrp="1"/>
          </p:cNvSpPr>
          <p:nvPr>
            <p:ph type="title"/>
          </p:nvPr>
        </p:nvSpPr>
        <p:spPr/>
        <p:txBody>
          <a:bodyPr/>
          <a:lstStyle/>
          <a:p>
            <a:r>
              <a:rPr lang="cy-GB"/>
              <a:t>Allyrrwyr gwres – rheiddiaduron piler</a:t>
            </a:r>
          </a:p>
        </p:txBody>
      </p:sp>
      <p:sp>
        <p:nvSpPr>
          <p:cNvPr id="78851" name="Content Placeholder 2"/>
          <p:cNvSpPr>
            <a:spLocks noGrp="1"/>
          </p:cNvSpPr>
          <p:nvPr>
            <p:ph sz="quarter" idx="10"/>
          </p:nvPr>
        </p:nvSpPr>
        <p:spPr>
          <a:xfrm>
            <a:off x="457200" y="1512000"/>
            <a:ext cx="8435280" cy="2070436"/>
          </a:xfrm>
        </p:spPr>
        <p:txBody>
          <a:bodyPr/>
          <a:lstStyle/>
          <a:p>
            <a:pPr marL="342900" indent="-342900" eaLnBrk="1" hangingPunct="1">
              <a:spcBef>
                <a:spcPts val="400"/>
              </a:spcBef>
              <a:spcAft>
                <a:spcPts val="400"/>
              </a:spcAft>
              <a:buClr>
                <a:srgbClr val="0077E3"/>
              </a:buClr>
              <a:buFont typeface="Arial" panose="020B0604020202020204" pitchFamily="34" charset="0"/>
              <a:buChar char="•"/>
            </a:pPr>
            <a:r>
              <a:rPr lang="cy-GB"/>
              <a:t>Mae rheiddiaduron pileri wedi bod ar gael ers blynyddoedd lawer. </a:t>
            </a:r>
          </a:p>
          <a:p>
            <a:pPr marL="342900" indent="-342900" eaLnBrk="1" hangingPunct="1">
              <a:spcBef>
                <a:spcPts val="400"/>
              </a:spcBef>
              <a:spcAft>
                <a:spcPts val="400"/>
              </a:spcAft>
              <a:buClr>
                <a:srgbClr val="0077E3"/>
              </a:buClr>
              <a:buFont typeface="Arial" panose="020B0604020202020204" pitchFamily="34" charset="0"/>
              <a:buChar char="•"/>
            </a:pPr>
            <a:r>
              <a:rPr lang="cy-GB"/>
              <a:t>Fel mae’r enw’n awgrymu, maen nhw’n cynnwys pileri; po fwyaf o bileri sydd gan y gwresogydd, y mwyaf o wres fydd yn cael ei allyrru. </a:t>
            </a:r>
          </a:p>
          <a:p>
            <a:pPr marL="342900" indent="-342900" eaLnBrk="1" hangingPunct="1">
              <a:spcBef>
                <a:spcPts val="400"/>
              </a:spcBef>
              <a:spcAft>
                <a:spcPts val="400"/>
              </a:spcAft>
              <a:buClr>
                <a:srgbClr val="0077E3"/>
              </a:buClr>
              <a:buFont typeface="Arial" panose="020B0604020202020204" pitchFamily="34" charset="0"/>
              <a:buChar char="•"/>
            </a:pPr>
            <a:r>
              <a:rPr lang="cy-GB"/>
              <a:t>Maent yn cael eu defnyddio fwyfwy gyda systemau gwresogi modern, yn enwedig yn ystod gwaith adnewyddu cyfnodol.</a:t>
            </a:r>
          </a:p>
        </p:txBody>
      </p:sp>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01142" y="2993015"/>
            <a:ext cx="2376264" cy="3029202"/>
          </a:xfrm>
          <a:prstGeom prst="rect">
            <a:avLst/>
          </a:prstGeom>
        </p:spPr>
      </p:pic>
      <p:sp>
        <p:nvSpPr>
          <p:cNvPr id="6" name="TextBox 5">
            <a:extLst>
              <a:ext uri="{FF2B5EF4-FFF2-40B4-BE49-F238E27FC236}">
                <a16:creationId xmlns:a16="http://schemas.microsoft.com/office/drawing/2014/main" id="{BBAA8444-AA93-D241-8E2A-6F9B1A7A98F0}"/>
              </a:ext>
            </a:extLst>
          </p:cNvPr>
          <p:cNvSpPr txBox="1"/>
          <p:nvPr/>
        </p:nvSpPr>
        <p:spPr>
          <a:xfrm>
            <a:off x="2685321" y="3343344"/>
            <a:ext cx="3715821" cy="1323439"/>
          </a:xfrm>
          <a:prstGeom prst="rect">
            <a:avLst/>
          </a:prstGeom>
          <a:noFill/>
          <a:ln>
            <a:solidFill>
              <a:srgbClr val="0077E3"/>
            </a:solidFill>
          </a:ln>
        </p:spPr>
        <p:txBody>
          <a:bodyPr wrap="square" rtlCol="0">
            <a:spAutoFit/>
          </a:bodyPr>
          <a:lstStyle/>
          <a:p>
            <a:r>
              <a:rPr lang="cy-GB"/>
              <a:t>Roedd y math hwn o reiddiadur yn cael ei osod mewn ysbytai hŷn yn aml ... allwch chi feddwl pam?</a:t>
            </a:r>
          </a:p>
        </p:txBody>
      </p:sp>
      <p:cxnSp>
        <p:nvCxnSpPr>
          <p:cNvPr id="8" name="Straight Arrow Connector 7">
            <a:extLst>
              <a:ext uri="{FF2B5EF4-FFF2-40B4-BE49-F238E27FC236}">
                <a16:creationId xmlns:a16="http://schemas.microsoft.com/office/drawing/2014/main" id="{5F9DA8EC-D762-654A-B811-8197F99B0428}"/>
              </a:ext>
            </a:extLst>
          </p:cNvPr>
          <p:cNvCxnSpPr/>
          <p:nvPr/>
        </p:nvCxnSpPr>
        <p:spPr>
          <a:xfrm flipH="1">
            <a:off x="2282214" y="4005064"/>
            <a:ext cx="403107"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07CF81AC-AFAB-9847-904F-3F453C040AF5}"/>
              </a:ext>
            </a:extLst>
          </p:cNvPr>
          <p:cNvSpPr txBox="1"/>
          <p:nvPr/>
        </p:nvSpPr>
        <p:spPr>
          <a:xfrm>
            <a:off x="2319434" y="4836668"/>
            <a:ext cx="4185135" cy="1015663"/>
          </a:xfrm>
          <a:prstGeom prst="rect">
            <a:avLst/>
          </a:prstGeom>
          <a:noFill/>
          <a:ln>
            <a:solidFill>
              <a:srgbClr val="0077E3"/>
            </a:solidFill>
          </a:ln>
        </p:spPr>
        <p:txBody>
          <a:bodyPr wrap="square" rtlCol="0">
            <a:spAutoFit/>
          </a:bodyPr>
          <a:lstStyle/>
          <a:p>
            <a:r>
              <a:rPr lang="cy-GB"/>
              <a:t>Oherwydd ei bod yn haws eu cadw’n lân o’u cymharu â rheiddiaduron math panel!</a:t>
            </a:r>
          </a:p>
        </p:txBody>
      </p:sp>
    </p:spTree>
    <p:extLst>
      <p:ext uri="{BB962C8B-B14F-4D97-AF65-F5344CB8AC3E}">
        <p14:creationId xmlns:p14="http://schemas.microsoft.com/office/powerpoint/2010/main" val="2354252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8851">
                                            <p:txEl>
                                              <p:pRg st="1" end="1"/>
                                            </p:txEl>
                                          </p:spTgt>
                                        </p:tgtEl>
                                        <p:attrNameLst>
                                          <p:attrName>style.visibility</p:attrName>
                                        </p:attrNameLst>
                                      </p:cBhvr>
                                      <p:to>
                                        <p:strVal val="visible"/>
                                      </p:to>
                                    </p:set>
                                    <p:animEffect transition="in" filter="dissolve">
                                      <p:cBhvr>
                                        <p:cTn id="7" dur="500"/>
                                        <p:tgtEl>
                                          <p:spTgt spid="788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8851">
                                            <p:txEl>
                                              <p:pRg st="2" end="2"/>
                                            </p:txEl>
                                          </p:spTgt>
                                        </p:tgtEl>
                                        <p:attrNameLst>
                                          <p:attrName>style.visibility</p:attrName>
                                        </p:attrNameLst>
                                      </p:cBhvr>
                                      <p:to>
                                        <p:strVal val="visible"/>
                                      </p:to>
                                    </p:set>
                                    <p:animEffect transition="in" filter="dissolve">
                                      <p:cBhvr>
                                        <p:cTn id="12" dur="500"/>
                                        <p:tgtEl>
                                          <p:spTgt spid="7885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dissolve">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idx="4294967295"/>
          </p:nvPr>
        </p:nvSpPr>
        <p:spPr>
          <a:xfrm>
            <a:off x="323850" y="995263"/>
            <a:ext cx="8518525" cy="417513"/>
          </a:xfrm>
        </p:spPr>
        <p:txBody>
          <a:bodyPr/>
          <a:lstStyle/>
          <a:p>
            <a:pPr eaLnBrk="1" hangingPunct="1">
              <a:defRPr/>
            </a:pPr>
            <a:r>
              <a:rPr lang="cy-GB"/>
              <a:t>Allyrrydd gwres – rheiddiaduron â thymheredd wyneb isel</a:t>
            </a:r>
          </a:p>
        </p:txBody>
      </p:sp>
      <p:sp>
        <p:nvSpPr>
          <p:cNvPr id="80899" name="Content Placeholder 2"/>
          <p:cNvSpPr>
            <a:spLocks noGrp="1"/>
          </p:cNvSpPr>
          <p:nvPr>
            <p:ph idx="4294967295"/>
          </p:nvPr>
        </p:nvSpPr>
        <p:spPr>
          <a:xfrm>
            <a:off x="346971" y="1486182"/>
            <a:ext cx="8229600" cy="1510770"/>
          </a:xfrm>
        </p:spPr>
        <p:txBody>
          <a:bodyPr/>
          <a:lstStyle/>
          <a:p>
            <a:pPr marL="0" indent="0" eaLnBrk="1" hangingPunct="1">
              <a:buFontTx/>
              <a:buNone/>
            </a:pPr>
            <a:r>
              <a:rPr lang="cy-GB"/>
              <a:t>Cafodd y rheiddiaduron hyn eu cynllunio’n wreiddiol ar gyfer y GIG, lle na allai tymheredd wyneb y rheiddiaduron fod uwch na 43</a:t>
            </a:r>
            <a:r>
              <a:rPr lang="cy-GB" baseline="30000"/>
              <a:t>0</a:t>
            </a:r>
            <a:r>
              <a:rPr lang="cy-GB"/>
              <a:t>C. </a:t>
            </a:r>
          </a:p>
          <a:p>
            <a:pPr marL="0" indent="0" eaLnBrk="1" hangingPunct="1">
              <a:buFontTx/>
              <a:buNone/>
            </a:pPr>
            <a:r>
              <a:rPr lang="cy-GB"/>
              <a:t>Cafodd hyn ei dderbyn wedyn gan feithrinfeydd, ysgolion cynradd a chartrefi i’r henoed, pobl anabl neu eiddil.</a:t>
            </a:r>
          </a:p>
        </p:txBody>
      </p:sp>
      <p:pic>
        <p:nvPicPr>
          <p:cNvPr id="2" name="Picture 1"/>
          <p:cNvPicPr>
            <a:picLocks noChangeAspect="1"/>
          </p:cNvPicPr>
          <p:nvPr/>
        </p:nvPicPr>
        <p:blipFill>
          <a:blip r:embed="rId3"/>
          <a:stretch>
            <a:fillRect/>
          </a:stretch>
        </p:blipFill>
        <p:spPr>
          <a:xfrm>
            <a:off x="22090" y="3507528"/>
            <a:ext cx="4545848" cy="3113906"/>
          </a:xfrm>
          <a:prstGeom prst="rect">
            <a:avLst/>
          </a:prstGeom>
        </p:spPr>
      </p:pic>
      <p:sp>
        <p:nvSpPr>
          <p:cNvPr id="3" name="Rectangle 2"/>
          <p:cNvSpPr/>
          <p:nvPr/>
        </p:nvSpPr>
        <p:spPr>
          <a:xfrm>
            <a:off x="4399082" y="3241450"/>
            <a:ext cx="4551923" cy="1631216"/>
          </a:xfrm>
          <a:prstGeom prst="rect">
            <a:avLst/>
          </a:prstGeom>
          <a:ln>
            <a:noFill/>
          </a:ln>
        </p:spPr>
        <p:txBody>
          <a:bodyPr wrap="square">
            <a:spAutoFit/>
          </a:bodyPr>
          <a:lstStyle/>
          <a:p>
            <a:r>
              <a:rPr lang="cy-GB" dirty="0"/>
              <a:t>Mae’r HSE yn awgrymu na ddylai dyfeisiadau gwresogi fod yn boethach na 43</a:t>
            </a:r>
            <a:r>
              <a:rPr lang="cy-GB" baseline="30000" dirty="0"/>
              <a:t>0</a:t>
            </a:r>
            <a:r>
              <a:rPr lang="cy-GB" dirty="0"/>
              <a:t>C pan fydd y system yn gweithredu ar yr allbwn llawn y cafodd ei ddylunio ar ei gyfer.</a:t>
            </a:r>
          </a:p>
        </p:txBody>
      </p:sp>
      <p:sp>
        <p:nvSpPr>
          <p:cNvPr id="4" name="TextBox 3"/>
          <p:cNvSpPr txBox="1"/>
          <p:nvPr/>
        </p:nvSpPr>
        <p:spPr>
          <a:xfrm>
            <a:off x="4403840" y="5122911"/>
            <a:ext cx="3312368" cy="707886"/>
          </a:xfrm>
          <a:prstGeom prst="rect">
            <a:avLst/>
          </a:prstGeom>
          <a:noFill/>
          <a:ln>
            <a:noFill/>
          </a:ln>
        </p:spPr>
        <p:txBody>
          <a:bodyPr wrap="square" rtlCol="0">
            <a:spAutoFit/>
          </a:bodyPr>
          <a:lstStyle/>
          <a:p>
            <a:r>
              <a:rPr lang="cy-GB" dirty="0"/>
              <a:t>Edrychwch ar y </a:t>
            </a:r>
            <a:r>
              <a:rPr lang="cy-GB" dirty="0">
                <a:hlinkClick r:id="rId4"/>
              </a:rPr>
              <a:t>fideo</a:t>
            </a:r>
            <a:r>
              <a:rPr lang="cy-GB" dirty="0"/>
              <a:t> hwn ar Osod LST</a:t>
            </a:r>
          </a:p>
        </p:txBody>
      </p:sp>
    </p:spTree>
    <p:extLst>
      <p:ext uri="{BB962C8B-B14F-4D97-AF65-F5344CB8AC3E}">
        <p14:creationId xmlns:p14="http://schemas.microsoft.com/office/powerpoint/2010/main" val="869418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idx="4294967295"/>
          </p:nvPr>
        </p:nvSpPr>
        <p:spPr>
          <a:xfrm>
            <a:off x="414478" y="980728"/>
            <a:ext cx="8229600" cy="417513"/>
          </a:xfrm>
        </p:spPr>
        <p:txBody>
          <a:bodyPr/>
          <a:lstStyle/>
          <a:p>
            <a:pPr eaLnBrk="1" hangingPunct="1">
              <a:defRPr/>
            </a:pPr>
            <a:r>
              <a:rPr lang="cy-GB"/>
              <a:t>Allyrwyr gwres - darfudydd ffan / Uned Coil Ffan (FCU)</a:t>
            </a:r>
          </a:p>
        </p:txBody>
      </p:sp>
      <p:sp>
        <p:nvSpPr>
          <p:cNvPr id="74755" name="Content Placeholder 2"/>
          <p:cNvSpPr>
            <a:spLocks noGrp="1"/>
          </p:cNvSpPr>
          <p:nvPr>
            <p:ph idx="4294967295"/>
          </p:nvPr>
        </p:nvSpPr>
        <p:spPr>
          <a:xfrm>
            <a:off x="404606" y="1470844"/>
            <a:ext cx="8559882" cy="4929187"/>
          </a:xfrm>
        </p:spPr>
        <p:txBody>
          <a:bodyPr/>
          <a:lstStyle/>
          <a:p>
            <a:pPr marL="342900" indent="-342900" eaLnBrk="1" hangingPunct="1">
              <a:buClr>
                <a:srgbClr val="0077E3"/>
              </a:buClr>
              <a:buFont typeface="Arial" panose="020B0604020202020204" pitchFamily="34" charset="0"/>
              <a:buChar char="•"/>
            </a:pPr>
            <a:r>
              <a:rPr lang="cy-GB" dirty="0"/>
              <a:t>Mae llawer o esgyll wedi’u cysylltu wrth </a:t>
            </a:r>
            <a:r>
              <a:rPr lang="cy-GB" dirty="0" err="1"/>
              <a:t>gyfnewidydd</a:t>
            </a:r>
            <a:r>
              <a:rPr lang="cy-GB" dirty="0"/>
              <a:t> gwres copr sydd wedi’u gosod mewn cas. Mae hyn yn caniatáu arwynebedd ychwanegol. </a:t>
            </a:r>
          </a:p>
          <a:p>
            <a:pPr marL="342900" indent="-342900" eaLnBrk="1" hangingPunct="1">
              <a:buClr>
                <a:srgbClr val="0077E3"/>
              </a:buClr>
              <a:buFont typeface="Arial" panose="020B0604020202020204" pitchFamily="34" charset="0"/>
              <a:buChar char="•"/>
            </a:pPr>
            <a:r>
              <a:rPr lang="cy-GB" dirty="0"/>
              <a:t>Gosodir ffan drydanol llif isel dan y </a:t>
            </a:r>
            <a:r>
              <a:rPr lang="cy-GB" dirty="0" err="1"/>
              <a:t>cyfnewidydd</a:t>
            </a:r>
            <a:r>
              <a:rPr lang="cy-GB" dirty="0"/>
              <a:t> gwres hwn, sy’n cael ei gweithredu gan y </a:t>
            </a:r>
            <a:r>
              <a:rPr lang="cy-GB" dirty="0" err="1"/>
              <a:t>cyfnewidydd</a:t>
            </a:r>
            <a:r>
              <a:rPr lang="cy-GB" dirty="0"/>
              <a:t> gwres sy’n cynhesu. </a:t>
            </a:r>
          </a:p>
          <a:p>
            <a:pPr marL="342900" indent="-342900" eaLnBrk="1" hangingPunct="1">
              <a:buClr>
                <a:srgbClr val="0077E3"/>
              </a:buClr>
              <a:buFont typeface="Arial" panose="020B0604020202020204" pitchFamily="34" charset="0"/>
              <a:buChar char="•"/>
            </a:pPr>
            <a:r>
              <a:rPr lang="cy-GB" dirty="0"/>
              <a:t>Gall yr allyrwyr hyn gynhesu ardaloedd mawr yn gyflym.</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95935" y="3645024"/>
            <a:ext cx="2642223" cy="2123531"/>
          </a:xfrm>
          <a:prstGeom prst="rect">
            <a:avLst/>
          </a:prstGeom>
        </p:spPr>
      </p:pic>
      <p:cxnSp>
        <p:nvCxnSpPr>
          <p:cNvPr id="4" name="Straight Arrow Connector 3">
            <a:extLst>
              <a:ext uri="{FF2B5EF4-FFF2-40B4-BE49-F238E27FC236}">
                <a16:creationId xmlns:a16="http://schemas.microsoft.com/office/drawing/2014/main" id="{A85F53BD-1C67-F843-94A5-645D56481460}"/>
              </a:ext>
            </a:extLst>
          </p:cNvPr>
          <p:cNvCxnSpPr>
            <a:cxnSpLocks/>
          </p:cNvCxnSpPr>
          <p:nvPr/>
        </p:nvCxnSpPr>
        <p:spPr>
          <a:xfrm flipH="1" flipV="1">
            <a:off x="3875028" y="5647230"/>
            <a:ext cx="1649262" cy="108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64151820-0F52-6144-B624-9F66F7ED42F6}"/>
              </a:ext>
            </a:extLst>
          </p:cNvPr>
          <p:cNvSpPr txBox="1"/>
          <p:nvPr/>
        </p:nvSpPr>
        <p:spPr>
          <a:xfrm>
            <a:off x="5555601" y="5512281"/>
            <a:ext cx="2748209" cy="584775"/>
          </a:xfrm>
          <a:prstGeom prst="rect">
            <a:avLst/>
          </a:prstGeom>
          <a:noFill/>
          <a:ln>
            <a:solidFill>
              <a:srgbClr val="0077E3"/>
            </a:solidFill>
          </a:ln>
        </p:spPr>
        <p:txBody>
          <a:bodyPr wrap="square" rtlCol="0">
            <a:spAutoFit/>
          </a:bodyPr>
          <a:lstStyle/>
          <a:p>
            <a:r>
              <a:rPr lang="cy-GB" sz="1600" dirty="0"/>
              <a:t>Ffan yn tynnu aer i mewn drwy hidlydd aer</a:t>
            </a:r>
          </a:p>
        </p:txBody>
      </p:sp>
      <p:sp>
        <p:nvSpPr>
          <p:cNvPr id="10" name="TextBox 9">
            <a:extLst>
              <a:ext uri="{FF2B5EF4-FFF2-40B4-BE49-F238E27FC236}">
                <a16:creationId xmlns:a16="http://schemas.microsoft.com/office/drawing/2014/main" id="{8D8D4D50-B0C3-9442-8015-141D34BEED02}"/>
              </a:ext>
            </a:extLst>
          </p:cNvPr>
          <p:cNvSpPr txBox="1"/>
          <p:nvPr/>
        </p:nvSpPr>
        <p:spPr>
          <a:xfrm>
            <a:off x="5555601" y="4865211"/>
            <a:ext cx="3274809" cy="584775"/>
          </a:xfrm>
          <a:prstGeom prst="rect">
            <a:avLst/>
          </a:prstGeom>
          <a:noFill/>
          <a:ln>
            <a:solidFill>
              <a:srgbClr val="0077E3"/>
            </a:solidFill>
          </a:ln>
        </p:spPr>
        <p:txBody>
          <a:bodyPr wrap="square" rtlCol="0">
            <a:spAutoFit/>
          </a:bodyPr>
          <a:lstStyle/>
          <a:p>
            <a:r>
              <a:rPr lang="cy-GB" sz="1600" dirty="0"/>
              <a:t>Ffan trydanol yn symud aer dros y </a:t>
            </a:r>
            <a:r>
              <a:rPr lang="cy-GB" sz="1600" dirty="0" err="1"/>
              <a:t>cyfnewidydd</a:t>
            </a:r>
            <a:r>
              <a:rPr lang="cy-GB" sz="1600" dirty="0"/>
              <a:t> gwres</a:t>
            </a:r>
          </a:p>
        </p:txBody>
      </p:sp>
      <p:cxnSp>
        <p:nvCxnSpPr>
          <p:cNvPr id="11" name="Straight Arrow Connector 10">
            <a:extLst>
              <a:ext uri="{FF2B5EF4-FFF2-40B4-BE49-F238E27FC236}">
                <a16:creationId xmlns:a16="http://schemas.microsoft.com/office/drawing/2014/main" id="{D4D6011D-F87F-1744-AE60-135DBB7CCFAB}"/>
              </a:ext>
            </a:extLst>
          </p:cNvPr>
          <p:cNvCxnSpPr>
            <a:cxnSpLocks/>
          </p:cNvCxnSpPr>
          <p:nvPr/>
        </p:nvCxnSpPr>
        <p:spPr>
          <a:xfrm flipH="1" flipV="1">
            <a:off x="3636898" y="4930545"/>
            <a:ext cx="1897264" cy="108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A6612ADA-4DED-2141-AF91-487BB3AB83A5}"/>
              </a:ext>
            </a:extLst>
          </p:cNvPr>
          <p:cNvSpPr txBox="1"/>
          <p:nvPr/>
        </p:nvSpPr>
        <p:spPr>
          <a:xfrm>
            <a:off x="5555602" y="4201780"/>
            <a:ext cx="3274808" cy="584775"/>
          </a:xfrm>
          <a:prstGeom prst="rect">
            <a:avLst/>
          </a:prstGeom>
          <a:noFill/>
          <a:ln>
            <a:solidFill>
              <a:srgbClr val="0077E3"/>
            </a:solidFill>
          </a:ln>
        </p:spPr>
        <p:txBody>
          <a:bodyPr wrap="square" rtlCol="0">
            <a:spAutoFit/>
          </a:bodyPr>
          <a:lstStyle/>
          <a:p>
            <a:r>
              <a:rPr lang="cy-GB" sz="1600" dirty="0" err="1"/>
              <a:t>Cyfnewidydd</a:t>
            </a:r>
            <a:r>
              <a:rPr lang="cy-GB" sz="1600" dirty="0"/>
              <a:t> gwres yn trosglwyddo gwres o ddŵr i’r aer</a:t>
            </a:r>
          </a:p>
        </p:txBody>
      </p:sp>
      <p:cxnSp>
        <p:nvCxnSpPr>
          <p:cNvPr id="15" name="Straight Arrow Connector 14">
            <a:extLst>
              <a:ext uri="{FF2B5EF4-FFF2-40B4-BE49-F238E27FC236}">
                <a16:creationId xmlns:a16="http://schemas.microsoft.com/office/drawing/2014/main" id="{48DF0637-90FA-574A-AA11-3A540C5FCBC3}"/>
              </a:ext>
            </a:extLst>
          </p:cNvPr>
          <p:cNvCxnSpPr>
            <a:cxnSpLocks/>
          </p:cNvCxnSpPr>
          <p:nvPr/>
        </p:nvCxnSpPr>
        <p:spPr>
          <a:xfrm flipH="1" flipV="1">
            <a:off x="3658337" y="4520704"/>
            <a:ext cx="1897264" cy="108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D18A6C64-BE9B-3A4C-AB39-7ECFB29005B8}"/>
              </a:ext>
            </a:extLst>
          </p:cNvPr>
          <p:cNvSpPr txBox="1"/>
          <p:nvPr/>
        </p:nvSpPr>
        <p:spPr>
          <a:xfrm>
            <a:off x="5534162" y="3745889"/>
            <a:ext cx="3293295" cy="338554"/>
          </a:xfrm>
          <a:prstGeom prst="rect">
            <a:avLst/>
          </a:prstGeom>
          <a:noFill/>
          <a:ln>
            <a:solidFill>
              <a:srgbClr val="0077E3"/>
            </a:solidFill>
          </a:ln>
        </p:spPr>
        <p:txBody>
          <a:bodyPr wrap="square" rtlCol="0">
            <a:spAutoFit/>
          </a:bodyPr>
          <a:lstStyle/>
          <a:p>
            <a:r>
              <a:rPr lang="cy-GB" sz="1600" dirty="0"/>
              <a:t>Gadael aer cynnes allan i'r gofod</a:t>
            </a:r>
          </a:p>
        </p:txBody>
      </p:sp>
      <p:cxnSp>
        <p:nvCxnSpPr>
          <p:cNvPr id="17" name="Straight Arrow Connector 16">
            <a:extLst>
              <a:ext uri="{FF2B5EF4-FFF2-40B4-BE49-F238E27FC236}">
                <a16:creationId xmlns:a16="http://schemas.microsoft.com/office/drawing/2014/main" id="{A543930C-3EE9-F044-8D08-431A965326B6}"/>
              </a:ext>
            </a:extLst>
          </p:cNvPr>
          <p:cNvCxnSpPr>
            <a:cxnSpLocks/>
          </p:cNvCxnSpPr>
          <p:nvPr/>
        </p:nvCxnSpPr>
        <p:spPr>
          <a:xfrm flipH="1" flipV="1">
            <a:off x="3636898" y="3908741"/>
            <a:ext cx="1897264" cy="108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238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ssolv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dissolv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dissolv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dissolve">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4"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7E5FBE-4496-2D4C-AB0A-DB7989D2A510}"/>
              </a:ext>
            </a:extLst>
          </p:cNvPr>
          <p:cNvSpPr>
            <a:spLocks noGrp="1"/>
          </p:cNvSpPr>
          <p:nvPr>
            <p:ph type="title"/>
          </p:nvPr>
        </p:nvSpPr>
        <p:spPr/>
        <p:txBody>
          <a:bodyPr/>
          <a:lstStyle/>
          <a:p>
            <a:r>
              <a:rPr lang="cy-GB"/>
              <a:t>Allyrwyr gwres - darfudydd ffan / Uned Coil Ffan (FCU)</a:t>
            </a:r>
          </a:p>
        </p:txBody>
      </p:sp>
      <p:sp>
        <p:nvSpPr>
          <p:cNvPr id="4" name="Content Placeholder 3">
            <a:extLst>
              <a:ext uri="{FF2B5EF4-FFF2-40B4-BE49-F238E27FC236}">
                <a16:creationId xmlns:a16="http://schemas.microsoft.com/office/drawing/2014/main" id="{DEE67354-E758-A24E-A8AF-0A16553CEA25}"/>
              </a:ext>
            </a:extLst>
          </p:cNvPr>
          <p:cNvSpPr>
            <a:spLocks noGrp="1"/>
          </p:cNvSpPr>
          <p:nvPr>
            <p:ph sz="quarter" idx="10"/>
          </p:nvPr>
        </p:nvSpPr>
        <p:spPr>
          <a:xfrm>
            <a:off x="457200" y="1512000"/>
            <a:ext cx="8363272" cy="692864"/>
          </a:xfrm>
        </p:spPr>
        <p:txBody>
          <a:bodyPr/>
          <a:lstStyle/>
          <a:p>
            <a:r>
              <a:rPr lang="cy-GB" dirty="0"/>
              <a:t>Mae’r </a:t>
            </a:r>
            <a:r>
              <a:rPr lang="cy-GB" dirty="0" err="1"/>
              <a:t>FCUau</a:t>
            </a:r>
            <a:r>
              <a:rPr lang="cy-GB" dirty="0"/>
              <a:t> yn ddull poblogaidd iawn o wresogi swyddfeydd lle nad oes waliau ar gael yn fewnol er mwyn gosod rheiddiaduron arnynt.</a:t>
            </a:r>
          </a:p>
        </p:txBody>
      </p:sp>
      <p:sp>
        <p:nvSpPr>
          <p:cNvPr id="7" name="TextBox 6">
            <a:extLst>
              <a:ext uri="{FF2B5EF4-FFF2-40B4-BE49-F238E27FC236}">
                <a16:creationId xmlns:a16="http://schemas.microsoft.com/office/drawing/2014/main" id="{8FB369D7-985F-F742-A420-D95B13F12D43}"/>
              </a:ext>
            </a:extLst>
          </p:cNvPr>
          <p:cNvSpPr txBox="1"/>
          <p:nvPr/>
        </p:nvSpPr>
        <p:spPr>
          <a:xfrm>
            <a:off x="4547543" y="2115707"/>
            <a:ext cx="4136716" cy="4093428"/>
          </a:xfrm>
          <a:prstGeom prst="rect">
            <a:avLst/>
          </a:prstGeom>
          <a:noFill/>
          <a:ln>
            <a:noFill/>
          </a:ln>
        </p:spPr>
        <p:txBody>
          <a:bodyPr wrap="square" rtlCol="0">
            <a:spAutoFit/>
          </a:bodyPr>
          <a:lstStyle/>
          <a:p>
            <a:pPr marL="342900" indent="-342900">
              <a:buClr>
                <a:srgbClr val="0077E3"/>
              </a:buClr>
              <a:buFont typeface="Arial" panose="020B0604020202020204" pitchFamily="34" charset="0"/>
              <a:buChar char="•"/>
            </a:pPr>
            <a:r>
              <a:rPr lang="cy-GB" dirty="0"/>
              <a:t>Gosodir yr unedau uwchben y nenfwd ac mae ganddynt gysylltiadau F ac R LTHW ar gyfer gwres.</a:t>
            </a:r>
          </a:p>
          <a:p>
            <a:pPr marL="342900" indent="-342900">
              <a:buClr>
                <a:srgbClr val="0077E3"/>
              </a:buClr>
              <a:buFont typeface="Arial" panose="020B0604020202020204" pitchFamily="34" charset="0"/>
              <a:buChar char="•"/>
            </a:pPr>
            <a:endParaRPr lang="en-US" sz="1000" dirty="0"/>
          </a:p>
          <a:p>
            <a:pPr marL="342900" indent="-342900">
              <a:buClr>
                <a:srgbClr val="0077E3"/>
              </a:buClr>
              <a:buFont typeface="Arial" panose="020B0604020202020204" pitchFamily="34" charset="0"/>
              <a:buChar char="•"/>
            </a:pPr>
            <a:r>
              <a:rPr lang="cy-GB" dirty="0"/>
              <a:t>Mae’r </a:t>
            </a:r>
            <a:r>
              <a:rPr lang="cy-GB" dirty="0" err="1"/>
              <a:t>cyfnewidydd</a:t>
            </a:r>
            <a:r>
              <a:rPr lang="cy-GB" dirty="0"/>
              <a:t> gwres yn trosglwyddo’r gwres i’r aer ac mae ffan yn dosbarthu’r gwres hwn i’r swyddfa drwy bibellau. </a:t>
            </a:r>
          </a:p>
          <a:p>
            <a:pPr marL="342900" indent="-342900">
              <a:buClr>
                <a:srgbClr val="0077E3"/>
              </a:buClr>
              <a:buFont typeface="Arial" panose="020B0604020202020204" pitchFamily="34" charset="0"/>
              <a:buChar char="•"/>
            </a:pPr>
            <a:endParaRPr lang="en-US" sz="1000" dirty="0"/>
          </a:p>
          <a:p>
            <a:pPr marL="342900" indent="-342900">
              <a:buClr>
                <a:srgbClr val="0077E3"/>
              </a:buClr>
              <a:buFont typeface="Arial" panose="020B0604020202020204" pitchFamily="34" charset="0"/>
              <a:buChar char="•"/>
            </a:pPr>
            <a:r>
              <a:rPr lang="cy-GB" dirty="0"/>
              <a:t>Yn aml, mae gan yr unedau hyn gysylltiadau ‘dŵr oer’ ar gyfer oeri yn ystod cyfnodau cynhesach.</a:t>
            </a:r>
          </a:p>
        </p:txBody>
      </p:sp>
      <p:sp>
        <p:nvSpPr>
          <p:cNvPr id="9" name="TextBox 8">
            <a:extLst>
              <a:ext uri="{FF2B5EF4-FFF2-40B4-BE49-F238E27FC236}">
                <a16:creationId xmlns:a16="http://schemas.microsoft.com/office/drawing/2014/main" id="{6FC0BB49-C18B-1443-806C-08E43BCFB3CE}"/>
              </a:ext>
            </a:extLst>
          </p:cNvPr>
          <p:cNvSpPr txBox="1"/>
          <p:nvPr/>
        </p:nvSpPr>
        <p:spPr>
          <a:xfrm>
            <a:off x="735644" y="5478489"/>
            <a:ext cx="3260292" cy="338554"/>
          </a:xfrm>
          <a:prstGeom prst="rect">
            <a:avLst/>
          </a:prstGeom>
          <a:noFill/>
        </p:spPr>
        <p:txBody>
          <a:bodyPr wrap="square" rtlCol="0">
            <a:spAutoFit/>
          </a:bodyPr>
          <a:lstStyle/>
          <a:p>
            <a:r>
              <a:rPr lang="cy-GB" sz="1600"/>
              <a:t>Uned Coil Ffan (FTU) Grog</a:t>
            </a:r>
          </a:p>
        </p:txBody>
      </p:sp>
      <p:pic>
        <p:nvPicPr>
          <p:cNvPr id="10" name="Picture 9" descr="Llun yn cynnwys dan do  Disgrifiad wedi’i greu’n awtomatig">
            <a:extLst>
              <a:ext uri="{FF2B5EF4-FFF2-40B4-BE49-F238E27FC236}">
                <a16:creationId xmlns:a16="http://schemas.microsoft.com/office/drawing/2014/main" id="{7C94173E-D46F-4324-812E-DDE98DE653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0033" y="2694854"/>
            <a:ext cx="3711514" cy="2783635"/>
          </a:xfrm>
          <a:prstGeom prst="rect">
            <a:avLst/>
          </a:prstGeom>
        </p:spPr>
      </p:pic>
    </p:spTree>
    <p:extLst>
      <p:ext uri="{BB962C8B-B14F-4D97-AF65-F5344CB8AC3E}">
        <p14:creationId xmlns:p14="http://schemas.microsoft.com/office/powerpoint/2010/main" val="97316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dissolve">
                                      <p:cBhvr>
                                        <p:cTn id="7" dur="5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dissolve">
                                      <p:cBhvr>
                                        <p:cTn id="1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28397</TotalTime>
  <Words>971</Words>
  <Application>Microsoft Office PowerPoint</Application>
  <PresentationFormat>On-screen Show (4:3)</PresentationFormat>
  <Paragraphs>77</Paragraphs>
  <Slides>13</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Gill Sans MT</vt:lpstr>
      <vt:lpstr>Lucida Grande</vt:lpstr>
      <vt:lpstr>Times New Roman</vt:lpstr>
      <vt:lpstr>Default Design</vt:lpstr>
      <vt:lpstr>PowerPoint 22: Gwresogi hydronig rhan 7</vt:lpstr>
      <vt:lpstr>Y sesiwn hon:</vt:lpstr>
      <vt:lpstr>Allyrrwyr gwres – rheiddiaduron panel</vt:lpstr>
      <vt:lpstr>Allyrrwyr gwres – rheiddiaduron panel</vt:lpstr>
      <vt:lpstr>Allyrrwyr gwres – rheiddiaduron panel</vt:lpstr>
      <vt:lpstr>Allyrrwyr gwres – rheiddiaduron piler</vt:lpstr>
      <vt:lpstr>Allyrrydd gwres – rheiddiaduron â thymheredd wyneb isel</vt:lpstr>
      <vt:lpstr>Allyrwyr gwres - darfudydd ffan / Uned Coil Ffan (FCU)</vt:lpstr>
      <vt:lpstr>Allyrwyr gwres - darfudydd ffan / Uned Coil Ffan (FCU)</vt:lpstr>
      <vt:lpstr>Allyrwyr gwres – darfudydd sgyrtin</vt:lpstr>
      <vt:lpstr>Allyrwyr gwres – gwresogyddion tywelion</vt:lpstr>
      <vt:lpstr>Allyrwyr gwres – panel rheiddiol</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350</cp:revision>
  <dcterms:created xsi:type="dcterms:W3CDTF">2013-05-28T00:38:54Z</dcterms:created>
  <dcterms:modified xsi:type="dcterms:W3CDTF">2023-11-02T13:51:56Z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