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30" r:id="rId7"/>
    <p:sldId id="329" r:id="rId8"/>
    <p:sldId id="331" r:id="rId9"/>
    <p:sldId id="332" r:id="rId10"/>
    <p:sldId id="333" r:id="rId11"/>
    <p:sldId id="334" r:id="rId12"/>
    <p:sldId id="286" r:id="rId13"/>
    <p:sldId id="335" r:id="rId14"/>
    <p:sldId id="336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Martin" initials="PM" lastIdx="7" clrIdx="0">
    <p:extLst>
      <p:ext uri="{19B8F6BF-5375-455C-9EA6-DF929625EA0E}">
        <p15:presenceInfo xmlns:p15="http://schemas.microsoft.com/office/powerpoint/2012/main" userId="1b56c76bd86290a0" providerId="Windows Live"/>
      </p:ext>
    </p:extLst>
  </p:cmAuthor>
  <p:cmAuthor id="2" name="Fiona Freel" initials="FF" lastIdx="7" clrIdx="1">
    <p:extLst>
      <p:ext uri="{19B8F6BF-5375-455C-9EA6-DF929625EA0E}">
        <p15:presenceInfo xmlns:p15="http://schemas.microsoft.com/office/powerpoint/2012/main" userId="S::Fiona.Freel@cityandguilds.com::3a7a7974-e831-4583-92ac-603bf88d45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CC0000"/>
    <a:srgbClr val="FBDD00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9AA260-A49D-4FEA-A17D-AB6569BDC9D6}" v="2" dt="2023-11-02T13:52:47.7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11"/>
    <p:restoredTop sz="86298"/>
  </p:normalViewPr>
  <p:slideViewPr>
    <p:cSldViewPr showGuides="1">
      <p:cViewPr varScale="1">
        <p:scale>
          <a:sx n="69" d="100"/>
          <a:sy n="69" d="100"/>
        </p:scale>
        <p:origin x="744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oks" userId="045b5ce1-bb15-4c22-aa7e-c7b600949989" providerId="ADAL" clId="{109AA260-A49D-4FEA-A17D-AB6569BDC9D6}"/>
    <pc:docChg chg="modSld">
      <pc:chgData name="Claire Brooks" userId="045b5ce1-bb15-4c22-aa7e-c7b600949989" providerId="ADAL" clId="{109AA260-A49D-4FEA-A17D-AB6569BDC9D6}" dt="2023-10-31T14:47:36.511" v="1" actId="2085"/>
      <pc:docMkLst>
        <pc:docMk/>
      </pc:docMkLst>
      <pc:sldChg chg="modSp mod">
        <pc:chgData name="Claire Brooks" userId="045b5ce1-bb15-4c22-aa7e-c7b600949989" providerId="ADAL" clId="{109AA260-A49D-4FEA-A17D-AB6569BDC9D6}" dt="2023-10-31T14:47:28.931" v="0" actId="2085"/>
        <pc:sldMkLst>
          <pc:docMk/>
          <pc:sldMk cId="3538524458" sldId="329"/>
        </pc:sldMkLst>
        <pc:spChg chg="mod">
          <ac:chgData name="Claire Brooks" userId="045b5ce1-bb15-4c22-aa7e-c7b600949989" providerId="ADAL" clId="{109AA260-A49D-4FEA-A17D-AB6569BDC9D6}" dt="2023-10-31T14:47:28.931" v="0" actId="2085"/>
          <ac:spMkLst>
            <pc:docMk/>
            <pc:sldMk cId="3538524458" sldId="329"/>
            <ac:spMk id="7" creationId="{9C0B34C1-1E66-4940-AE64-CD435B4900CD}"/>
          </ac:spMkLst>
        </pc:spChg>
      </pc:sldChg>
      <pc:sldChg chg="modSp mod">
        <pc:chgData name="Claire Brooks" userId="045b5ce1-bb15-4c22-aa7e-c7b600949989" providerId="ADAL" clId="{109AA260-A49D-4FEA-A17D-AB6569BDC9D6}" dt="2023-10-31T14:47:36.511" v="1" actId="2085"/>
        <pc:sldMkLst>
          <pc:docMk/>
          <pc:sldMk cId="811256022" sldId="334"/>
        </pc:sldMkLst>
        <pc:spChg chg="mod">
          <ac:chgData name="Claire Brooks" userId="045b5ce1-bb15-4c22-aa7e-c7b600949989" providerId="ADAL" clId="{109AA260-A49D-4FEA-A17D-AB6569BDC9D6}" dt="2023-10-31T14:47:36.511" v="1" actId="2085"/>
          <ac:spMkLst>
            <pc:docMk/>
            <pc:sldMk cId="811256022" sldId="334"/>
            <ac:spMk id="5" creationId="{63542AB9-C204-DE4C-B47F-1E27BF28884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217ACCF-7F06-2A41-9915-E29D5F80C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742FEE-842B-7F4D-9394-A17D12E11B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875E6D5-FBF3-7045-A1AD-5B82743DDD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BECACF-295B-D24B-856B-DBD4D01C77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356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504500" y="178713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113: Plymio, gwresogi ac awyru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20: Gwresogi hydronig rhan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ED31D-3DC1-7F43-A504-BAACDFC60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Rhag-saernïo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4F374-5901-8849-BF08-35083D2EE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36" y="1786424"/>
            <a:ext cx="4186808" cy="328515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Ar osodiadau diwydiannol a masnachol mawr, mae’n gyffredin saernïo adrannau o bibellau oddi ar y safle.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Nid yw gwaith poeth fel weldio, sodro a phres-sodro yn cael digwydd ar amryw o safleoedd.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Felly, maent yn cael eu cynhyrchu oddi ar y safle ac yn cael eu cludo i’r safle cyn eu gosod yn eu lle.</a:t>
            </a:r>
          </a:p>
        </p:txBody>
      </p:sp>
      <p:pic>
        <p:nvPicPr>
          <p:cNvPr id="6" name="Picture 5" descr="Llun yn cynnwys adeilad, eistedd, bwrdd, ffenestr  Disgrifiad wedi ei greu'n awtomatig">
            <a:extLst>
              <a:ext uri="{FF2B5EF4-FFF2-40B4-BE49-F238E27FC236}">
                <a16:creationId xmlns:a16="http://schemas.microsoft.com/office/drawing/2014/main" id="{F72096A1-7504-F84E-8EE9-641CEB5479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998707"/>
            <a:ext cx="3456384" cy="46085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FE1B8C-6124-D148-9AB7-8DF012DCD3C7}"/>
              </a:ext>
            </a:extLst>
          </p:cNvPr>
          <p:cNvSpPr txBox="1"/>
          <p:nvPr/>
        </p:nvSpPr>
        <p:spPr>
          <a:xfrm>
            <a:off x="4680012" y="5680723"/>
            <a:ext cx="3816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 dirty="0"/>
              <a:t>Adran o bibellau gwresogi wedi’i rhag-saernïo.</a:t>
            </a:r>
          </a:p>
        </p:txBody>
      </p:sp>
    </p:spTree>
    <p:extLst>
      <p:ext uri="{BB962C8B-B14F-4D97-AF65-F5344CB8AC3E}">
        <p14:creationId xmlns:p14="http://schemas.microsoft.com/office/powerpoint/2010/main" val="1476874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0BA51-4763-E243-9396-9DE0BBF12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Rhag-saernïo</a:t>
            </a:r>
          </a:p>
        </p:txBody>
      </p:sp>
      <p:pic>
        <p:nvPicPr>
          <p:cNvPr id="6" name="Content Placeholder 5" descr="Ystafell fawr  Disgrifiad wedi'i greu'n awtomatig">
            <a:extLst>
              <a:ext uri="{FF2B5EF4-FFF2-40B4-BE49-F238E27FC236}">
                <a16:creationId xmlns:a16="http://schemas.microsoft.com/office/drawing/2014/main" id="{6D5E0569-3D49-1D45-A5E9-5CA055F6C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2" y="1390588"/>
            <a:ext cx="3456384" cy="443285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6B4998-4E2F-1D42-B649-25BC57222A9E}"/>
              </a:ext>
            </a:extLst>
          </p:cNvPr>
          <p:cNvSpPr txBox="1"/>
          <p:nvPr/>
        </p:nvSpPr>
        <p:spPr>
          <a:xfrm>
            <a:off x="4355976" y="1916832"/>
            <a:ext cx="45365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Roedd y rhan hon o’r gwaith o osod ystafell boeler masnachol wedi’i rhag-saernïo yn llawn mewn uned saernïo oddi ar y safle.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Ar ôl eu cwblhau a’u profi, tynnwyd y bolltau o bob adran a chawsant eu cludo i’r safle i’w gosod yn eu lle.</a:t>
            </a:r>
          </a:p>
        </p:txBody>
      </p:sp>
    </p:spTree>
    <p:extLst>
      <p:ext uri="{BB962C8B-B14F-4D97-AF65-F5344CB8AC3E}">
        <p14:creationId xmlns:p14="http://schemas.microsoft.com/office/powerpoint/2010/main" val="2197847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 sesiwn hon: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90588"/>
            <a:ext cx="8229600" cy="213302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cy-GB" dirty="0"/>
              <a:t>Yn y sesiwn hon, byddwn yn edrych ar osodiadau systemau gwresogi diwydiannol a masnachol a rhai o’r dulliau a ddefnyddir i osod systemau gwresogi ar raddfa fwy.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</a:pPr>
            <a:r>
              <a:rPr lang="cy-GB" dirty="0"/>
              <a:t>1.6 Mathau a nodweddion cynllun systemau gwresogi.</a:t>
            </a:r>
          </a:p>
          <a:p>
            <a:pPr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E6CC3-6051-914E-9AC5-D4DB8BEE9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Systemau gwresogi diwydiannol a masnachol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5E13B-AB8E-AD4F-B145-7B50B239F6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90588"/>
            <a:ext cx="8579296" cy="4248000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cy-GB" b="1" dirty="0"/>
              <a:t>Felly beth yw’r gwahaniaeth rhwng system ddomestig a systemau diwydiannol a masnachol?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Syml – y raddfa yw’r gwahaniaeth mwyaf.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Mae maint y dŵr, y pwysedd a’r mewnbwn gwres sydd eu hangen ar gyfer adeiladau ar raddfa fawr yn golygu y gallai fod angen ystyried gwahanol strategaethau.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Mae’r parthau lluosog mewn adeiladau mawr yn golygu bod angen systemau rheoli mwy cymhleth ac efallai y bydd angen mwy nag un gylched ar gyfer gwahanol rannau o’r adeilad.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Gall yr allyrwyr gwres (y byddwn yn eu trafod mewn sesiynau diweddarach) fod yn wahanol.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b="1" dirty="0"/>
              <a:t>Ond ... cofiwch</a:t>
            </a:r>
            <a:r>
              <a:rPr lang="cy-GB" sz="1800" dirty="0"/>
              <a:t>, mae egwyddor LTHW Dŵr Poeth Tymheredd Isel (LTHW) a systemau gwresogi hydronig yn aros yr un fath, gall systemau domestig a rhai diwydiannol a masnachol fod ag awyrdwll neu wedi eu selio gyda phwysedd.</a:t>
            </a:r>
          </a:p>
        </p:txBody>
      </p:sp>
    </p:spTree>
    <p:extLst>
      <p:ext uri="{BB962C8B-B14F-4D97-AF65-F5344CB8AC3E}">
        <p14:creationId xmlns:p14="http://schemas.microsoft.com/office/powerpoint/2010/main" val="361334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728F8-AF9D-D145-BF71-E2A41B07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073859"/>
            <a:ext cx="8352928" cy="415081"/>
          </a:xfrm>
        </p:spPr>
        <p:txBody>
          <a:bodyPr/>
          <a:lstStyle/>
          <a:p>
            <a:r>
              <a:rPr lang="cy-GB"/>
              <a:t>Systemau Dŵr Poeth Tymheredd Isel (LTHW)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CBB87-8099-9B42-A10B-EDD5200203A6}"/>
              </a:ext>
            </a:extLst>
          </p:cNvPr>
          <p:cNvSpPr txBox="1"/>
          <p:nvPr/>
        </p:nvSpPr>
        <p:spPr>
          <a:xfrm>
            <a:off x="254260" y="1488941"/>
            <a:ext cx="878497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Mae’r term gwres canolog yn tueddu i gael ei ddisodli gan y term LTHW wrth drafod dosbarthiad gwres drwy bibellau mewn adeiladau masnachol. </a:t>
            </a:r>
          </a:p>
          <a:p>
            <a:endParaRPr lang="en-US" dirty="0"/>
          </a:p>
          <a:p>
            <a:r>
              <a:rPr lang="cy-GB"/>
              <a:t>Defnyddir LTHW (systemau gwresogi hydronig sy’n gweithredu o dan 100</a:t>
            </a:r>
            <a:r>
              <a:rPr lang="cy-GB" baseline="30000"/>
              <a:t>0</a:t>
            </a:r>
            <a:r>
              <a:rPr lang="cy-GB"/>
              <a:t>C) ar gyfer:</a:t>
            </a:r>
          </a:p>
          <a:p>
            <a:endParaRPr lang="en-US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Gwresogi gofod i reiddiaduron ac amryw o allyrwyr gwres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Cyflenwi gwres i systemau awyru fel Unedau Trin Aer (AHUs)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Darparu gwres i gynhyrchu dŵr poeth drwy gyfnewid ei wres i gyfnewidydd gwres (caloriffydd)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0B34C1-1E66-4940-AE64-CD435B4900CD}"/>
              </a:ext>
            </a:extLst>
          </p:cNvPr>
          <p:cNvSpPr txBox="1"/>
          <p:nvPr/>
        </p:nvSpPr>
        <p:spPr>
          <a:xfrm>
            <a:off x="254260" y="5043760"/>
            <a:ext cx="878497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y-GB" dirty="0"/>
              <a:t>Mewn systemau ar raddfa fwy (fel ysbytai) a systemau diwydiannol – gellir hefyd defnyddio MTHW (100</a:t>
            </a:r>
            <a:r>
              <a:rPr lang="cy-GB" baseline="30000" dirty="0"/>
              <a:t>0</a:t>
            </a:r>
            <a:r>
              <a:rPr lang="cy-GB" dirty="0"/>
              <a:t>C–120</a:t>
            </a:r>
            <a:r>
              <a:rPr lang="cy-GB" baseline="30000" dirty="0"/>
              <a:t>0</a:t>
            </a:r>
            <a:r>
              <a:rPr lang="cy-GB" dirty="0"/>
              <a:t>C) a HTHW (150</a:t>
            </a:r>
            <a:r>
              <a:rPr lang="cy-GB" baseline="30000" dirty="0"/>
              <a:t>0</a:t>
            </a:r>
            <a:r>
              <a:rPr lang="cy-GB" dirty="0"/>
              <a:t>C a mwy). </a:t>
            </a:r>
          </a:p>
        </p:txBody>
      </p:sp>
    </p:spTree>
    <p:extLst>
      <p:ext uri="{BB962C8B-B14F-4D97-AF65-F5344CB8AC3E}">
        <p14:creationId xmlns:p14="http://schemas.microsoft.com/office/powerpoint/2010/main" val="353852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F7091-850A-3D4F-A640-02A0B36B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294" y="1057526"/>
            <a:ext cx="8229600" cy="382588"/>
          </a:xfrm>
        </p:spPr>
        <p:txBody>
          <a:bodyPr/>
          <a:lstStyle/>
          <a:p>
            <a:r>
              <a:rPr lang="cy-GB"/>
              <a:t>Systemau diwydiannol a masnachol – graddfa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13401-C0B9-BD49-876A-51E904419A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2700" y="1447637"/>
            <a:ext cx="8640960" cy="6928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y-GB" dirty="0"/>
              <a:t>Mae systemau diwydiannol a masnachol yn cynnwys llawer iawn o ddŵr ac mae angen iddynt allu cynhyrchu llawer iawn o wres. Felly, mae angen i’r boeler fod yn fwy.</a:t>
            </a:r>
            <a:br>
              <a:rPr lang="cy-GB" dirty="0"/>
            </a:br>
            <a:r>
              <a:rPr lang="cy-GB" dirty="0"/>
              <a:t>Gall hyn fod yn un neu ddau o foeleri mawr neu fwy nag un boeler llai wedi’u cysylltu â’i gilydd i weithio mewn trefn, a gelwir rhain yn foeleri modiwlaidd.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64B77CEF-BEA3-2F49-AD96-9CB29A27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9" y="3121112"/>
            <a:ext cx="3476364" cy="228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FE8967-F15E-0D4A-9B64-3D6ABD300012}"/>
              </a:ext>
            </a:extLst>
          </p:cNvPr>
          <p:cNvSpPr txBox="1"/>
          <p:nvPr/>
        </p:nvSpPr>
        <p:spPr>
          <a:xfrm>
            <a:off x="95222" y="5468362"/>
            <a:ext cx="4188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Pâr o foeleri masnachol ‘drafft wedi’i orfodi’.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DAADCA8-D636-474B-96EB-6C855BEAE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040" y="3074346"/>
            <a:ext cx="3476364" cy="2378968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95C110-8BC9-2E46-A984-4D3B3C6B46A9}"/>
              </a:ext>
            </a:extLst>
          </p:cNvPr>
          <p:cNvSpPr txBox="1"/>
          <p:nvPr/>
        </p:nvSpPr>
        <p:spPr>
          <a:xfrm>
            <a:off x="4932040" y="5468361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600"/>
              <a:t>Trefniant boeler modiwlaidd.</a:t>
            </a:r>
          </a:p>
        </p:txBody>
      </p:sp>
    </p:spTree>
    <p:extLst>
      <p:ext uri="{BB962C8B-B14F-4D97-AF65-F5344CB8AC3E}">
        <p14:creationId xmlns:p14="http://schemas.microsoft.com/office/powerpoint/2010/main" val="156622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EAE90-9CDC-7347-A544-19CB8626A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Systemau diwydiannol a masnachol – graddfa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F2635-55D4-E549-A98B-B9985A97BCE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Mesurir pŵer (neu gynnyrch) boeler mewn cilowatau (kW)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Fel arfer, bydd cyfradd boeler domestig rhwng 25 a 30 kW.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Fel arfer, mae cyfradd boeleri diwydiannol a masnachol yn 70kW neu fwy, ac mae cyfradd rhai boeleri dros mW ... mae hynny'n 1000 kW! </a:t>
            </a:r>
          </a:p>
          <a:p>
            <a:r>
              <a:rPr lang="cy-GB"/>
              <a:t>Mae’r boeler yn fwy, ac felly hefyd: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 cyflenwad tanwydd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 pibellau dosbarthu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Yr allyrwyr gwres</a:t>
            </a:r>
          </a:p>
        </p:txBody>
      </p:sp>
    </p:spTree>
    <p:extLst>
      <p:ext uri="{BB962C8B-B14F-4D97-AF65-F5344CB8AC3E}">
        <p14:creationId xmlns:p14="http://schemas.microsoft.com/office/powerpoint/2010/main" val="587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E0545-9AB8-7240-BFA3-3DA08063C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82095"/>
            <a:ext cx="8229600" cy="382588"/>
          </a:xfrm>
        </p:spPr>
        <p:txBody>
          <a:bodyPr/>
          <a:lstStyle/>
          <a:p>
            <a:r>
              <a:rPr lang="cy-GB"/>
              <a:t>Systemau diwydiannol a masnachol - parthau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3AB79-D867-2F44-BAC7-C41095138F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3528" y="1512000"/>
            <a:ext cx="8568952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creu parthau i system fod yn gymhleth felly gadewch i ni edrych ar yr egwyddor ... dychmygwch adeilad ysgol fawr.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Gall un rhan o’r ysgol fod yn gynhesach nag un arall oherwydd bod mwy o haul arni neu gan ei bod yn nes at gegin.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Dylid rheoli’r gwres yn y parthau hyn er mwyn osgoi gwastraffu gwres drwy roi’r un faint i bob ardal – er efallai na fydd angen rhywfaint ohono.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Un dull cyffredin o reoli hyn yw drwy ddefnyddio cylchedau llif a dychwelyd lluosog o ystafell y boeler. Gadewch i ni weld.</a:t>
            </a:r>
          </a:p>
        </p:txBody>
      </p:sp>
    </p:spTree>
    <p:extLst>
      <p:ext uri="{BB962C8B-B14F-4D97-AF65-F5344CB8AC3E}">
        <p14:creationId xmlns:p14="http://schemas.microsoft.com/office/powerpoint/2010/main" val="175384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E4FFC110-075A-4A2B-B93A-4722486685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7233" y="1440099"/>
            <a:ext cx="4178971" cy="29573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3896A-77CE-9241-BCF1-5321895AB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13325"/>
            <a:ext cx="8229600" cy="382588"/>
          </a:xfrm>
        </p:spPr>
        <p:txBody>
          <a:bodyPr/>
          <a:lstStyle/>
          <a:p>
            <a:r>
              <a:rPr lang="cy-GB" dirty="0"/>
              <a:t>Systemau diwydiannol a masnachol - parthau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542AB9-C204-DE4C-B47F-1E27BF288846}"/>
              </a:ext>
            </a:extLst>
          </p:cNvPr>
          <p:cNvSpPr txBox="1"/>
          <p:nvPr/>
        </p:nvSpPr>
        <p:spPr>
          <a:xfrm>
            <a:off x="277369" y="4446892"/>
            <a:ext cx="87849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Mae’r boeleri modiwlaidd hyn wedi’u cysylltu â ‘phibell ben colled isel’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Defnyddir y bibell ben i ganiatáu mwy nag un cysylltiad â gwahanol gylchedau – yn y system hon, gallwch weld bod pibell ben wedi’i chysylltu â dau barth, pob un yn cael ei reoli gan ei falf tri-porth ei hun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3E4E43-FCFA-0B4C-8737-5E08B9117C15}"/>
              </a:ext>
            </a:extLst>
          </p:cNvPr>
          <p:cNvSpPr txBox="1"/>
          <p:nvPr/>
        </p:nvSpPr>
        <p:spPr>
          <a:xfrm>
            <a:off x="3626942" y="1251029"/>
            <a:ext cx="3816424" cy="261610"/>
          </a:xfrm>
          <a:prstGeom prst="rect">
            <a:avLst/>
          </a:prstGeom>
          <a:noFill/>
          <a:ln>
            <a:solidFill>
              <a:srgbClr val="0077E3"/>
            </a:solidFill>
          </a:ln>
        </p:spPr>
        <p:txBody>
          <a:bodyPr wrap="square" rtlCol="0">
            <a:spAutoFit/>
          </a:bodyPr>
          <a:lstStyle/>
          <a:p>
            <a:r>
              <a:rPr lang="cy-GB" sz="1100" dirty="0"/>
              <a:t>Pwmp gwthio’r boeler yn symud dŵr o foeleri i’r bibell ben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8A3C535-9588-7748-AE25-F511B1ECCC80}"/>
              </a:ext>
            </a:extLst>
          </p:cNvPr>
          <p:cNvCxnSpPr/>
          <p:nvPr/>
        </p:nvCxnSpPr>
        <p:spPr>
          <a:xfrm>
            <a:off x="5292080" y="1512639"/>
            <a:ext cx="0" cy="404193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824D1DA-3A20-004C-B393-CF5FBB3D9E98}"/>
              </a:ext>
            </a:extLst>
          </p:cNvPr>
          <p:cNvSpPr txBox="1"/>
          <p:nvPr/>
        </p:nvSpPr>
        <p:spPr>
          <a:xfrm>
            <a:off x="1326468" y="1485945"/>
            <a:ext cx="2160240" cy="430887"/>
          </a:xfrm>
          <a:prstGeom prst="rect">
            <a:avLst/>
          </a:prstGeom>
          <a:noFill/>
          <a:ln>
            <a:solidFill>
              <a:srgbClr val="0077E3"/>
            </a:solidFill>
          </a:ln>
        </p:spPr>
        <p:txBody>
          <a:bodyPr wrap="square" rtlCol="0">
            <a:spAutoFit/>
          </a:bodyPr>
          <a:lstStyle/>
          <a:p>
            <a:r>
              <a:rPr lang="cy-GB" sz="1100"/>
              <a:t>Falf tri-porth yn rheoli’r gwres ym mhob ardal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4983CBD-7BF8-6346-B223-A1F65A0CBE4B}"/>
              </a:ext>
            </a:extLst>
          </p:cNvPr>
          <p:cNvCxnSpPr>
            <a:cxnSpLocks/>
          </p:cNvCxnSpPr>
          <p:nvPr/>
        </p:nvCxnSpPr>
        <p:spPr>
          <a:xfrm>
            <a:off x="2897908" y="1944842"/>
            <a:ext cx="1458068" cy="188014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EE944FB-D1A3-7649-9EBF-EE7146568003}"/>
              </a:ext>
            </a:extLst>
          </p:cNvPr>
          <p:cNvSpPr txBox="1"/>
          <p:nvPr/>
        </p:nvSpPr>
        <p:spPr>
          <a:xfrm>
            <a:off x="277369" y="1985758"/>
            <a:ext cx="2242592" cy="600164"/>
          </a:xfrm>
          <a:prstGeom prst="rect">
            <a:avLst/>
          </a:prstGeom>
          <a:noFill/>
          <a:ln>
            <a:solidFill>
              <a:srgbClr val="0077E3"/>
            </a:solidFill>
          </a:ln>
        </p:spPr>
        <p:txBody>
          <a:bodyPr wrap="square" rtlCol="0">
            <a:spAutoFit/>
          </a:bodyPr>
          <a:lstStyle/>
          <a:p>
            <a:r>
              <a:rPr lang="cy-GB" sz="1100"/>
              <a:t>Allbwn gwres yn </a:t>
            </a:r>
            <a:r>
              <a:rPr lang="cy-GB" sz="1100" b="1"/>
              <a:t>ardal 1</a:t>
            </a:r>
            <a:r>
              <a:rPr lang="cy-GB" sz="1100"/>
              <a:t> i reiddiaduron neu fath arall o allyrrydd gwres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2E75DB3-F780-B64C-9382-6EAC3A23CE09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2519961" y="2285840"/>
            <a:ext cx="1093034" cy="200882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65F035D-24C9-A14B-BC16-90F76408C13F}"/>
              </a:ext>
            </a:extLst>
          </p:cNvPr>
          <p:cNvSpPr txBox="1"/>
          <p:nvPr/>
        </p:nvSpPr>
        <p:spPr>
          <a:xfrm>
            <a:off x="457200" y="2794940"/>
            <a:ext cx="2242592" cy="600164"/>
          </a:xfrm>
          <a:prstGeom prst="rect">
            <a:avLst/>
          </a:prstGeom>
          <a:noFill/>
          <a:ln>
            <a:solidFill>
              <a:srgbClr val="0077E3"/>
            </a:solidFill>
          </a:ln>
        </p:spPr>
        <p:txBody>
          <a:bodyPr wrap="square" rtlCol="0">
            <a:spAutoFit/>
          </a:bodyPr>
          <a:lstStyle/>
          <a:p>
            <a:r>
              <a:rPr lang="cy-GB" sz="1100"/>
              <a:t>Allbwn gwres yn </a:t>
            </a:r>
            <a:r>
              <a:rPr lang="cy-GB" sz="1100" b="1"/>
              <a:t>ardal 2</a:t>
            </a:r>
            <a:r>
              <a:rPr lang="cy-GB" sz="1100"/>
              <a:t> i reiddiaduron neu fath arall o allyrrydd gwres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5B3C86D-9C63-8949-B5F4-9C4E33EEB505}"/>
              </a:ext>
            </a:extLst>
          </p:cNvPr>
          <p:cNvCxnSpPr>
            <a:cxnSpLocks/>
          </p:cNvCxnSpPr>
          <p:nvPr/>
        </p:nvCxnSpPr>
        <p:spPr>
          <a:xfrm>
            <a:off x="2688063" y="3271340"/>
            <a:ext cx="909001" cy="431982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B6B0D3D-DD1B-354A-BAF3-A6357A74EB32}"/>
              </a:ext>
            </a:extLst>
          </p:cNvPr>
          <p:cNvSpPr txBox="1"/>
          <p:nvPr/>
        </p:nvSpPr>
        <p:spPr>
          <a:xfrm>
            <a:off x="229133" y="3519718"/>
            <a:ext cx="2668775" cy="600164"/>
          </a:xfrm>
          <a:prstGeom prst="rect">
            <a:avLst/>
          </a:prstGeom>
          <a:noFill/>
          <a:ln>
            <a:solidFill>
              <a:srgbClr val="0077E3"/>
            </a:solidFill>
          </a:ln>
        </p:spPr>
        <p:txBody>
          <a:bodyPr wrap="square" rtlCol="0">
            <a:spAutoFit/>
          </a:bodyPr>
          <a:lstStyle/>
          <a:p>
            <a:r>
              <a:rPr lang="cy-GB" sz="1100"/>
              <a:t>Defnyddio pympiau cylched tymheredd amrywiol i symud dŵr o amgylch pob cylched unigol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C7CC11A-98B0-7444-87FE-CF6840876E36}"/>
              </a:ext>
            </a:extLst>
          </p:cNvPr>
          <p:cNvCxnSpPr>
            <a:cxnSpLocks/>
          </p:cNvCxnSpPr>
          <p:nvPr/>
        </p:nvCxnSpPr>
        <p:spPr>
          <a:xfrm flipV="1">
            <a:off x="2864584" y="3662381"/>
            <a:ext cx="1128713" cy="306969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25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  <p:bldP spid="15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>
            <a:extLst>
              <a:ext uri="{FF2B5EF4-FFF2-40B4-BE49-F238E27FC236}">
                <a16:creationId xmlns:a16="http://schemas.microsoft.com/office/drawing/2014/main" id="{DF7C20B0-D0FA-7E4B-B111-A62C5EEB5F1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6238" y="1557338"/>
            <a:ext cx="5427662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892" name="Straight Arrow Connector 4">
            <a:extLst>
              <a:ext uri="{FF2B5EF4-FFF2-40B4-BE49-F238E27FC236}">
                <a16:creationId xmlns:a16="http://schemas.microsoft.com/office/drawing/2014/main" id="{6D9FE2EF-E921-1844-BF7E-33712450F8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4844" y="2184634"/>
            <a:ext cx="2543364" cy="1351013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3" name="Straight Arrow Connector 6">
            <a:extLst>
              <a:ext uri="{FF2B5EF4-FFF2-40B4-BE49-F238E27FC236}">
                <a16:creationId xmlns:a16="http://schemas.microsoft.com/office/drawing/2014/main" id="{9FA88957-0B2A-0847-A812-FED303FF67A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73323" y="3234531"/>
            <a:ext cx="1693852" cy="1131094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4" name="TextBox 7">
            <a:extLst>
              <a:ext uri="{FF2B5EF4-FFF2-40B4-BE49-F238E27FC236}">
                <a16:creationId xmlns:a16="http://schemas.microsoft.com/office/drawing/2014/main" id="{8A619259-D7F5-3744-8EAB-1C1F5FB8F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956" y="1766131"/>
            <a:ext cx="1485585" cy="400110"/>
          </a:xfrm>
          <a:prstGeom prst="rect">
            <a:avLst/>
          </a:prstGeom>
          <a:noFill/>
          <a:ln w="9525">
            <a:solidFill>
              <a:srgbClr val="0077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cy-GB" sz="2000" b="1" dirty="0"/>
              <a:t>Pibell nwy</a:t>
            </a:r>
          </a:p>
        </p:txBody>
      </p:sp>
      <p:sp>
        <p:nvSpPr>
          <p:cNvPr id="37895" name="TextBox 8">
            <a:extLst>
              <a:ext uri="{FF2B5EF4-FFF2-40B4-BE49-F238E27FC236}">
                <a16:creationId xmlns:a16="http://schemas.microsoft.com/office/drawing/2014/main" id="{C92F1F2F-B4F4-2842-84B7-749E31A1B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94" y="2905409"/>
            <a:ext cx="2193229" cy="707886"/>
          </a:xfrm>
          <a:prstGeom prst="rect">
            <a:avLst/>
          </a:prstGeom>
          <a:noFill/>
          <a:ln w="9525">
            <a:solidFill>
              <a:srgbClr val="0077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cy-GB" sz="2000" b="1"/>
              <a:t>Pibell ben colled isel</a:t>
            </a:r>
          </a:p>
        </p:txBody>
      </p:sp>
      <p:cxnSp>
        <p:nvCxnSpPr>
          <p:cNvPr id="37896" name="Straight Arrow Connector 10">
            <a:extLst>
              <a:ext uri="{FF2B5EF4-FFF2-40B4-BE49-F238E27FC236}">
                <a16:creationId xmlns:a16="http://schemas.microsoft.com/office/drawing/2014/main" id="{7863E33D-B225-4B42-8321-0D9F59740B62}"/>
              </a:ext>
            </a:extLst>
          </p:cNvPr>
          <p:cNvCxnSpPr>
            <a:cxnSpLocks noChangeShapeType="1"/>
            <a:stCxn id="37897" idx="3"/>
          </p:cNvCxnSpPr>
          <p:nvPr/>
        </p:nvCxnSpPr>
        <p:spPr bwMode="auto">
          <a:xfrm flipV="1">
            <a:off x="2555776" y="3535648"/>
            <a:ext cx="4067285" cy="1663706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7" name="TextBox 13">
            <a:extLst>
              <a:ext uri="{FF2B5EF4-FFF2-40B4-BE49-F238E27FC236}">
                <a16:creationId xmlns:a16="http://schemas.microsoft.com/office/drawing/2014/main" id="{567ACA06-8056-3445-936D-8D87B1BAE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91" y="4691522"/>
            <a:ext cx="2431785" cy="1015663"/>
          </a:xfrm>
          <a:prstGeom prst="rect">
            <a:avLst/>
          </a:prstGeom>
          <a:noFill/>
          <a:ln w="9525">
            <a:solidFill>
              <a:srgbClr val="0077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cy-GB" sz="2000" b="1" dirty="0"/>
              <a:t>Pwmp wedi’i osod ar y pibellau dychwelyd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AD8850-DF87-5D4B-9C34-C2FC17534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0728"/>
            <a:ext cx="8218488" cy="382588"/>
          </a:xfrm>
        </p:spPr>
        <p:txBody>
          <a:bodyPr/>
          <a:lstStyle/>
          <a:p>
            <a:r>
              <a:rPr lang="cy-GB" dirty="0"/>
              <a:t>Systemau diwydiannol a masnachol – pibellau pen colled isel</a:t>
            </a:r>
          </a:p>
        </p:txBody>
      </p:sp>
    </p:spTree>
    <p:extLst>
      <p:ext uri="{BB962C8B-B14F-4D97-AF65-F5344CB8AC3E}">
        <p14:creationId xmlns:p14="http://schemas.microsoft.com/office/powerpoint/2010/main" val="235617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25942</TotalTime>
  <Words>844</Words>
  <Application>Microsoft Office PowerPoint</Application>
  <PresentationFormat>On-screen Show (4:3)</PresentationFormat>
  <Paragraphs>65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20: Gwresogi hydronig rhan 5</vt:lpstr>
      <vt:lpstr>Y sesiwn hon:</vt:lpstr>
      <vt:lpstr>Systemau gwresogi diwydiannol a masnachol</vt:lpstr>
      <vt:lpstr>Systemau Dŵr Poeth Tymheredd Isel (LTHW)</vt:lpstr>
      <vt:lpstr>Systemau diwydiannol a masnachol – graddfa</vt:lpstr>
      <vt:lpstr>Systemau diwydiannol a masnachol – graddfa</vt:lpstr>
      <vt:lpstr>Systemau diwydiannol a masnachol - parthau</vt:lpstr>
      <vt:lpstr>Systemau diwydiannol a masnachol - parthau</vt:lpstr>
      <vt:lpstr>Systemau diwydiannol a masnachol – pibellau pen colled isel</vt:lpstr>
      <vt:lpstr>Rhag-saernïo</vt:lpstr>
      <vt:lpstr>Rhag-saernïo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Claire Brooks</cp:lastModifiedBy>
  <cp:revision>345</cp:revision>
  <dcterms:created xsi:type="dcterms:W3CDTF">2013-05-28T00:38:54Z</dcterms:created>
  <dcterms:modified xsi:type="dcterms:W3CDTF">2023-11-02T13:52:49Z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