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8" r:id="rId11"/>
    <p:sldId id="339" r:id="rId12"/>
    <p:sldId id="340" r:id="rId13"/>
    <p:sldId id="341" r:id="rId14"/>
    <p:sldId id="337" r:id="rId15"/>
    <p:sldId id="342" r:id="rId16"/>
    <p:sldId id="343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6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5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EC17BC-30EC-403E-9099-8A9D945E2452}" v="2" dt="2023-11-02T13:51:09.7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500"/>
    <p:restoredTop sz="86386"/>
  </p:normalViewPr>
  <p:slideViewPr>
    <p:cSldViewPr showGuides="1">
      <p:cViewPr varScale="1">
        <p:scale>
          <a:sx n="69" d="100"/>
          <a:sy n="69" d="100"/>
        </p:scale>
        <p:origin x="4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D8EC17BC-30EC-403E-9099-8A9D945E2452}"/>
    <pc:docChg chg="custSel modSld">
      <pc:chgData name="Claire Brooks" userId="045b5ce1-bb15-4c22-aa7e-c7b600949989" providerId="ADAL" clId="{D8EC17BC-30EC-403E-9099-8A9D945E2452}" dt="2023-11-02T13:50:55.082" v="15" actId="478"/>
      <pc:docMkLst>
        <pc:docMk/>
      </pc:docMkLst>
      <pc:sldChg chg="delSp modSp mod">
        <pc:chgData name="Claire Brooks" userId="045b5ce1-bb15-4c22-aa7e-c7b600949989" providerId="ADAL" clId="{D8EC17BC-30EC-403E-9099-8A9D945E2452}" dt="2023-11-02T13:50:55.082" v="15" actId="478"/>
        <pc:sldMkLst>
          <pc:docMk/>
          <pc:sldMk cId="4269766442" sldId="329"/>
        </pc:sldMkLst>
        <pc:spChg chg="mod">
          <ac:chgData name="Claire Brooks" userId="045b5ce1-bb15-4c22-aa7e-c7b600949989" providerId="ADAL" clId="{D8EC17BC-30EC-403E-9099-8A9D945E2452}" dt="2023-10-31T14:04:10.329" v="1" actId="1076"/>
          <ac:spMkLst>
            <pc:docMk/>
            <pc:sldMk cId="4269766442" sldId="329"/>
            <ac:spMk id="4" creationId="{F831B464-A182-9E4F-BF6E-0103FD208A05}"/>
          </ac:spMkLst>
        </pc:spChg>
        <pc:spChg chg="del mod">
          <ac:chgData name="Claire Brooks" userId="045b5ce1-bb15-4c22-aa7e-c7b600949989" providerId="ADAL" clId="{D8EC17BC-30EC-403E-9099-8A9D945E2452}" dt="2023-11-02T13:50:55.082" v="15" actId="478"/>
          <ac:spMkLst>
            <pc:docMk/>
            <pc:sldMk cId="4269766442" sldId="329"/>
            <ac:spMk id="9" creationId="{9C938162-86DA-C64A-856D-519325C459F4}"/>
          </ac:spMkLst>
        </pc:spChg>
        <pc:picChg chg="del">
          <ac:chgData name="Claire Brooks" userId="045b5ce1-bb15-4c22-aa7e-c7b600949989" providerId="ADAL" clId="{D8EC17BC-30EC-403E-9099-8A9D945E2452}" dt="2023-11-02T13:50:53.829" v="14" actId="478"/>
          <ac:picMkLst>
            <pc:docMk/>
            <pc:sldMk cId="4269766442" sldId="329"/>
            <ac:picMk id="5" creationId="{C22C64C2-5B50-BA41-BABF-2A695C63A105}"/>
          </ac:picMkLst>
        </pc:picChg>
      </pc:sldChg>
      <pc:sldChg chg="modSp mod">
        <pc:chgData name="Claire Brooks" userId="045b5ce1-bb15-4c22-aa7e-c7b600949989" providerId="ADAL" clId="{D8EC17BC-30EC-403E-9099-8A9D945E2452}" dt="2023-10-31T14:09:05.363" v="12" actId="2085"/>
        <pc:sldMkLst>
          <pc:docMk/>
          <pc:sldMk cId="3630686027" sldId="337"/>
        </pc:sldMkLst>
        <pc:spChg chg="mod">
          <ac:chgData name="Claire Brooks" userId="045b5ce1-bb15-4c22-aa7e-c7b600949989" providerId="ADAL" clId="{D8EC17BC-30EC-403E-9099-8A9D945E2452}" dt="2023-10-31T14:09:05.363" v="12" actId="2085"/>
          <ac:spMkLst>
            <pc:docMk/>
            <pc:sldMk cId="3630686027" sldId="337"/>
            <ac:spMk id="3" creationId="{ADC36AC8-C3BB-334A-BE04-D5FD954505A0}"/>
          </ac:spMkLst>
        </pc:spChg>
      </pc:sldChg>
      <pc:sldChg chg="modSp mod">
        <pc:chgData name="Claire Brooks" userId="045b5ce1-bb15-4c22-aa7e-c7b600949989" providerId="ADAL" clId="{D8EC17BC-30EC-403E-9099-8A9D945E2452}" dt="2023-10-31T14:04:31.420" v="2" actId="2085"/>
        <pc:sldMkLst>
          <pc:docMk/>
          <pc:sldMk cId="3547609549" sldId="338"/>
        </pc:sldMkLst>
        <pc:spChg chg="mod">
          <ac:chgData name="Claire Brooks" userId="045b5ce1-bb15-4c22-aa7e-c7b600949989" providerId="ADAL" clId="{D8EC17BC-30EC-403E-9099-8A9D945E2452}" dt="2023-10-31T14:04:31.420" v="2" actId="2085"/>
          <ac:spMkLst>
            <pc:docMk/>
            <pc:sldMk cId="3547609549" sldId="338"/>
            <ac:spMk id="3" creationId="{2A4F257A-25FD-9549-AA1D-6C92C2A7448E}"/>
          </ac:spMkLst>
        </pc:spChg>
      </pc:sldChg>
      <pc:sldChg chg="modSp mod">
        <pc:chgData name="Claire Brooks" userId="045b5ce1-bb15-4c22-aa7e-c7b600949989" providerId="ADAL" clId="{D8EC17BC-30EC-403E-9099-8A9D945E2452}" dt="2023-10-31T14:08:44.367" v="8" actId="2085"/>
        <pc:sldMkLst>
          <pc:docMk/>
          <pc:sldMk cId="3345492302" sldId="340"/>
        </pc:sldMkLst>
        <pc:spChg chg="mod">
          <ac:chgData name="Claire Brooks" userId="045b5ce1-bb15-4c22-aa7e-c7b600949989" providerId="ADAL" clId="{D8EC17BC-30EC-403E-9099-8A9D945E2452}" dt="2023-10-31T14:08:37.854" v="6" actId="2085"/>
          <ac:spMkLst>
            <pc:docMk/>
            <pc:sldMk cId="3345492302" sldId="340"/>
            <ac:spMk id="10" creationId="{111A101F-6DD0-8B45-B81F-958A10BF6844}"/>
          </ac:spMkLst>
        </pc:spChg>
        <pc:spChg chg="mod">
          <ac:chgData name="Claire Brooks" userId="045b5ce1-bb15-4c22-aa7e-c7b600949989" providerId="ADAL" clId="{D8EC17BC-30EC-403E-9099-8A9D945E2452}" dt="2023-10-31T14:08:40.944" v="7" actId="2085"/>
          <ac:spMkLst>
            <pc:docMk/>
            <pc:sldMk cId="3345492302" sldId="340"/>
            <ac:spMk id="11" creationId="{87281718-A716-0340-8078-0FD9A49FADE1}"/>
          </ac:spMkLst>
        </pc:spChg>
        <pc:spChg chg="mod">
          <ac:chgData name="Claire Brooks" userId="045b5ce1-bb15-4c22-aa7e-c7b600949989" providerId="ADAL" clId="{D8EC17BC-30EC-403E-9099-8A9D945E2452}" dt="2023-10-31T14:08:44.367" v="8" actId="2085"/>
          <ac:spMkLst>
            <pc:docMk/>
            <pc:sldMk cId="3345492302" sldId="340"/>
            <ac:spMk id="12" creationId="{8264B306-1A1E-424B-A571-77B4A6AA15ED}"/>
          </ac:spMkLst>
        </pc:spChg>
      </pc:sldChg>
      <pc:sldChg chg="modSp mod">
        <pc:chgData name="Claire Brooks" userId="045b5ce1-bb15-4c22-aa7e-c7b600949989" providerId="ADAL" clId="{D8EC17BC-30EC-403E-9099-8A9D945E2452}" dt="2023-10-31T14:08:58.433" v="11" actId="2085"/>
        <pc:sldMkLst>
          <pc:docMk/>
          <pc:sldMk cId="3601567153" sldId="341"/>
        </pc:sldMkLst>
        <pc:spChg chg="mod">
          <ac:chgData name="Claire Brooks" userId="045b5ce1-bb15-4c22-aa7e-c7b600949989" providerId="ADAL" clId="{D8EC17BC-30EC-403E-9099-8A9D945E2452}" dt="2023-10-31T14:08:51.751" v="9" actId="2085"/>
          <ac:spMkLst>
            <pc:docMk/>
            <pc:sldMk cId="3601567153" sldId="341"/>
            <ac:spMk id="8" creationId="{D0660FE2-8BBB-344B-ABE7-3D69D27DF2B2}"/>
          </ac:spMkLst>
        </pc:spChg>
        <pc:spChg chg="mod">
          <ac:chgData name="Claire Brooks" userId="045b5ce1-bb15-4c22-aa7e-c7b600949989" providerId="ADAL" clId="{D8EC17BC-30EC-403E-9099-8A9D945E2452}" dt="2023-10-31T14:08:55.352" v="10" actId="2085"/>
          <ac:spMkLst>
            <pc:docMk/>
            <pc:sldMk cId="3601567153" sldId="341"/>
            <ac:spMk id="9" creationId="{9B6D480D-13F0-4045-974C-B62CE75E7790}"/>
          </ac:spMkLst>
        </pc:spChg>
        <pc:spChg chg="mod">
          <ac:chgData name="Claire Brooks" userId="045b5ce1-bb15-4c22-aa7e-c7b600949989" providerId="ADAL" clId="{D8EC17BC-30EC-403E-9099-8A9D945E2452}" dt="2023-10-31T14:08:58.433" v="11" actId="2085"/>
          <ac:spMkLst>
            <pc:docMk/>
            <pc:sldMk cId="3601567153" sldId="341"/>
            <ac:spMk id="10" creationId="{D4F0E61C-EA20-4D4E-9213-E3038570F9A7}"/>
          </ac:spMkLst>
        </pc:spChg>
      </pc:sldChg>
      <pc:sldChg chg="modSp mod">
        <pc:chgData name="Claire Brooks" userId="045b5ce1-bb15-4c22-aa7e-c7b600949989" providerId="ADAL" clId="{D8EC17BC-30EC-403E-9099-8A9D945E2452}" dt="2023-10-31T14:09:12.382" v="13" actId="2085"/>
        <pc:sldMkLst>
          <pc:docMk/>
          <pc:sldMk cId="817774849" sldId="343"/>
        </pc:sldMkLst>
        <pc:spChg chg="mod">
          <ac:chgData name="Claire Brooks" userId="045b5ce1-bb15-4c22-aa7e-c7b600949989" providerId="ADAL" clId="{D8EC17BC-30EC-403E-9099-8A9D945E2452}" dt="2023-10-31T14:09:12.382" v="13" actId="2085"/>
          <ac:spMkLst>
            <pc:docMk/>
            <pc:sldMk cId="817774849" sldId="343"/>
            <ac:spMk id="3" creationId="{BB3BADA7-6BC0-7E4C-950E-7BDC5D12B6A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412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0RgMcaMnY1A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3: Pibellau copr ac uniadau rhan 2.</a:t>
            </a:r>
            <a:br>
              <a:rPr lang="cy-GB"/>
            </a:br>
            <a:endParaRPr lang="cy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D6622-B286-9649-BC60-17FF2868D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uniadau capilari</a:t>
            </a:r>
          </a:p>
        </p:txBody>
      </p:sp>
      <p:pic>
        <p:nvPicPr>
          <p:cNvPr id="5" name="Content Placeholder 4" descr="Llun yn cynnwys dan do, bwrdd, gwydr, eistedd  Disgrifiad wedi'i greu'n awtomatig">
            <a:extLst>
              <a:ext uri="{FF2B5EF4-FFF2-40B4-BE49-F238E27FC236}">
                <a16:creationId xmlns:a16="http://schemas.microsoft.com/office/drawing/2014/main" id="{4A3C21E5-2641-8040-98EE-89D174D2096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50" y="1655955"/>
            <a:ext cx="2819400" cy="2222500"/>
          </a:xfrm>
        </p:spPr>
      </p:pic>
      <p:pic>
        <p:nvPicPr>
          <p:cNvPr id="7" name="Picture 6" descr="Llun yn cynnwys bwrdd, bwyd, ci, eistedd  Disgrifiad wedi'i greu'n awtomatig">
            <a:extLst>
              <a:ext uri="{FF2B5EF4-FFF2-40B4-BE49-F238E27FC236}">
                <a16:creationId xmlns:a16="http://schemas.microsoft.com/office/drawing/2014/main" id="{99478FF9-8586-4540-A039-44B5EF2C80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593" y="2143337"/>
            <a:ext cx="2819400" cy="2209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660FE2-8BBB-344B-ABE7-3D69D27DF2B2}"/>
              </a:ext>
            </a:extLst>
          </p:cNvPr>
          <p:cNvSpPr txBox="1"/>
          <p:nvPr/>
        </p:nvSpPr>
        <p:spPr>
          <a:xfrm>
            <a:off x="158219" y="3878455"/>
            <a:ext cx="2962672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b="1" dirty="0"/>
              <a:t>Cam 4</a:t>
            </a:r>
            <a:r>
              <a:rPr lang="cy-GB" sz="1600" dirty="0"/>
              <a:t> – Gwasgarwch y gwres yn gyfartal i’r ffitiad ac arhoswch am 10 eiliad. Os yw'r ffitiad yn un gyda chylch sodro integrol, yna bydd sodr yn ymddangos yng ngheg y ffitiad.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6D480D-13F0-4045-974C-B62CE75E7790}"/>
              </a:ext>
            </a:extLst>
          </p:cNvPr>
          <p:cNvSpPr txBox="1"/>
          <p:nvPr/>
        </p:nvSpPr>
        <p:spPr>
          <a:xfrm>
            <a:off x="3256650" y="1655955"/>
            <a:ext cx="2346828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b="1" dirty="0"/>
              <a:t>Cam 5</a:t>
            </a:r>
            <a:r>
              <a:rPr lang="cy-GB" sz="1600" dirty="0"/>
              <a:t> – Os yw’n ffitiad ar ben cyflenwad, defnyddiwch wifren sodro sy’n cyfateb i hanner diamedr y bibell (ar gyfer 22mm, defnyddiwch 11mm o wifren sodro) ar geg y ffitiad, gan sicrhau bod y sodr yn llifo o amgylch y soced. </a:t>
            </a:r>
          </a:p>
          <a:p>
            <a:endParaRPr lang="en-GB" sz="1600" dirty="0"/>
          </a:p>
          <a:p>
            <a:r>
              <a:rPr lang="cy-GB" sz="1600" dirty="0"/>
              <a:t>Peidiwch â defnyddio gormod o wres neu bydd y ffitiadau a’r fflwcs yn troi’n ddu ac ni fydd y ffitiad yn sodro.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F0E61C-EA20-4D4E-9213-E3038570F9A7}"/>
              </a:ext>
            </a:extLst>
          </p:cNvPr>
          <p:cNvSpPr txBox="1"/>
          <p:nvPr/>
        </p:nvSpPr>
        <p:spPr>
          <a:xfrm>
            <a:off x="5743593" y="4363898"/>
            <a:ext cx="2962672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b="1" dirty="0"/>
              <a:t>Cam 6</a:t>
            </a:r>
            <a:r>
              <a:rPr lang="cy-GB" sz="1600" dirty="0"/>
              <a:t> – Pan fydd y ffitiad wedi oeri ychydig, glanhewch unrhyw fflwcs sydd dros ben gyda chadach gwlyb. 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01567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34DB8-BD7B-464F-8231-6093A4614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Archebu ffitiadau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36AC8-C3BB-334A-BE04-D5FD954505A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520" y="1512000"/>
            <a:ext cx="8435280" cy="1917000"/>
          </a:xfrm>
          <a:ln>
            <a:noFill/>
          </a:ln>
        </p:spPr>
        <p:txBody>
          <a:bodyPr/>
          <a:lstStyle/>
          <a:p>
            <a:pPr marL="63500"/>
            <a:r>
              <a:rPr lang="cy-GB" dirty="0"/>
              <a:t>Wrth archebu cysylltwyr T gyda phennau a changhennau o amryw o wahanol feintiau, dylid bod yn ofalus i sicrhau eich bod yn nodi’r cyfluniad cywir. </a:t>
            </a:r>
          </a:p>
          <a:p>
            <a:pPr marL="63500"/>
            <a:r>
              <a:rPr lang="cy-GB" dirty="0"/>
              <a:t>Y dull i'w ddefnyddio wrth archebu cysylltwyr T yw nodi’r pen mwyaf, yna'r pen lleiaf, a'r gangen yn olaf. </a:t>
            </a:r>
          </a:p>
          <a:p>
            <a:endParaRPr lang="en-GB" dirty="0"/>
          </a:p>
          <a:p>
            <a:endParaRPr lang="en-GB" dirty="0"/>
          </a:p>
          <a:p>
            <a:r>
              <a:rPr lang="cy-GB" dirty="0"/>
              <a:t>Yn y ffotograff, byddech yn archebu’r cysylltwr T fel hyn: </a:t>
            </a:r>
          </a:p>
          <a:p>
            <a:r>
              <a:rPr lang="cy-GB" dirty="0"/>
              <a:t>(1) 22mm × (2) 22mm × (3) 15mm </a:t>
            </a:r>
          </a:p>
          <a:p>
            <a:endParaRPr lang="en-US" dirty="0"/>
          </a:p>
        </p:txBody>
      </p:sp>
      <p:pic>
        <p:nvPicPr>
          <p:cNvPr id="5" name="Picture 4" descr="Golwg agosach ar y ddyfais  Disgrifiad wedi ei greu'n awtomatig">
            <a:extLst>
              <a:ext uri="{FF2B5EF4-FFF2-40B4-BE49-F238E27FC236}">
                <a16:creationId xmlns:a16="http://schemas.microsoft.com/office/drawing/2014/main" id="{A6A6B15A-0309-7442-9908-A3FF707EA4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532" y="4293096"/>
            <a:ext cx="1944216" cy="14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86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787CE-F739-E044-A7C1-C55461EB8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Archebu ffitiadau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898A4-43B1-6443-B897-CA44B3387FB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Mae’n bwysig rhoi’r canghennau yn eu trefn gywir os oes angen i chi archebu cysylltwyr T lleihau, fel y rhai yn y llun yma.</a:t>
            </a:r>
          </a:p>
        </p:txBody>
      </p:sp>
      <p:graphicFrame>
        <p:nvGraphicFramePr>
          <p:cNvPr id="5" name="object 9">
            <a:extLst>
              <a:ext uri="{FF2B5EF4-FFF2-40B4-BE49-F238E27FC236}">
                <a16:creationId xmlns:a16="http://schemas.microsoft.com/office/drawing/2014/main" id="{A82DC139-0CC2-4EDA-93ED-72694D246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68544"/>
              </p:ext>
            </p:extLst>
          </p:nvPr>
        </p:nvGraphicFramePr>
        <p:xfrm>
          <a:off x="1236599" y="2634463"/>
          <a:ext cx="6521682" cy="24177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5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7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4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1969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 wedi’i leihau</a:t>
                      </a:r>
                    </a:p>
                  </a:txBody>
                  <a:tcPr marL="0" marR="0" marT="25009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50292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Cangen wedi’i lleihau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19558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Pen a changen wedi’u lleihau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13970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Dau ben wedi’u lleihau (pendant </a:t>
                      </a:r>
                      <a:r>
                        <a:rPr lang="cy-GB" sz="1400" b="1" dirty="0" err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tees</a:t>
                      </a:r>
                      <a:r>
                        <a:rPr lang="cy-GB"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  <a:solidFill>
                      <a:srgbClr val="DF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5808">
                <a:tc>
                  <a:txBody>
                    <a:bodyPr/>
                    <a:lstStyle/>
                    <a:p>
                      <a:pPr marL="50165" marR="34671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 pen wedi’i leihau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marR="54038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Cangen wedi’i lleihau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29908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 pen ac un gangen wedi’u lleihau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marR="25971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lang="cy-GB"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Bob pen wedi’u lleihau</a:t>
                      </a:r>
                    </a:p>
                  </a:txBody>
                  <a:tcPr marL="0" marR="0" marT="11671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object 13">
            <a:extLst>
              <a:ext uri="{FF2B5EF4-FFF2-40B4-BE49-F238E27FC236}">
                <a16:creationId xmlns:a16="http://schemas.microsoft.com/office/drawing/2014/main" id="{55241B9C-BEA6-4F76-AA0C-E454CFAC0712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900" y="4084112"/>
            <a:ext cx="862796" cy="862796"/>
          </a:xfrm>
          <a:prstGeom prst="rect">
            <a:avLst/>
          </a:prstGeom>
        </p:spPr>
      </p:pic>
      <p:pic>
        <p:nvPicPr>
          <p:cNvPr id="7" name="object 14">
            <a:extLst>
              <a:ext uri="{FF2B5EF4-FFF2-40B4-BE49-F238E27FC236}">
                <a16:creationId xmlns:a16="http://schemas.microsoft.com/office/drawing/2014/main" id="{E5585FE6-1AB7-4C07-9C68-54A1933AFD07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2406" y="4054566"/>
            <a:ext cx="892342" cy="892342"/>
          </a:xfrm>
          <a:prstGeom prst="rect">
            <a:avLst/>
          </a:prstGeom>
        </p:spPr>
      </p:pic>
      <p:pic>
        <p:nvPicPr>
          <p:cNvPr id="8" name="object 15">
            <a:extLst>
              <a:ext uri="{FF2B5EF4-FFF2-40B4-BE49-F238E27FC236}">
                <a16:creationId xmlns:a16="http://schemas.microsoft.com/office/drawing/2014/main" id="{D1F37374-61BA-4662-B5E6-8693FB005651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076" y="4185624"/>
            <a:ext cx="936070" cy="813664"/>
          </a:xfrm>
          <a:prstGeom prst="rect">
            <a:avLst/>
          </a:prstGeom>
        </p:spPr>
      </p:pic>
      <p:pic>
        <p:nvPicPr>
          <p:cNvPr id="9" name="object 16">
            <a:extLst>
              <a:ext uri="{FF2B5EF4-FFF2-40B4-BE49-F238E27FC236}">
                <a16:creationId xmlns:a16="http://schemas.microsoft.com/office/drawing/2014/main" id="{6C753314-E795-4446-8146-EEBE553B124A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880" y="4097978"/>
            <a:ext cx="892331" cy="89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58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0C9A3-F7DA-B04A-9388-82757D11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Ac yn olaf...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BADA7-6BC0-7E4C-950E-7BDC5D12B6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692864"/>
          </a:xfrm>
          <a:ln>
            <a:noFill/>
          </a:ln>
        </p:spPr>
        <p:txBody>
          <a:bodyPr/>
          <a:lstStyle/>
          <a:p>
            <a:pPr marL="63500"/>
            <a:r>
              <a:rPr lang="cy-GB" dirty="0"/>
              <a:t>Ydych chi wedi meddwl pam mae defnyddio ffitiadau capilari wedi dod yn llai poblogaidd ar safleoedd adeiladu ar raddfa fawr?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cyfyngiad ar y defnydd o fflamau yn aml.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llawer mwy o berygl o dân pan fydd gweithgareddau sodro, pres-sodro a weldio yn digwydd, felly mae contractwyr a chleientiaid yn edrych ar dechnolegau gwahanol fel cyfarpar </a:t>
            </a:r>
            <a:r>
              <a:rPr lang="cy-GB" dirty="0" err="1"/>
              <a:t>press</a:t>
            </a:r>
            <a:r>
              <a:rPr lang="cy-GB" dirty="0"/>
              <a:t>-fit i leihau’r risg.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7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dysgu am ddulliau eraill sydd ar gael i uniadu pibellau copr: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/>
            <a:r>
              <a:rPr lang="cy-GB" dirty="0"/>
              <a:t>2.1 Gwaith ym masnach grefft y galwedigaethau BSE</a:t>
            </a:r>
          </a:p>
          <a:p>
            <a:pPr lvl="0"/>
            <a:r>
              <a:rPr lang="cy-GB" dirty="0"/>
              <a:t>2.2 Sut i ddewis a defnyddio offer llaw ac offer pŵer yn ddiogel.</a:t>
            </a:r>
          </a:p>
          <a:p>
            <a:pPr lvl="0"/>
            <a:r>
              <a:rPr lang="cy-GB" dirty="0"/>
              <a:t>2.3 Deunyddiau pibellau a’r meintiau a ddefnyddir mewn BSE</a:t>
            </a:r>
          </a:p>
          <a:p>
            <a:pPr lvl="0"/>
            <a:r>
              <a:rPr lang="cy-GB" dirty="0"/>
              <a:t>2.5 Y mathau o ffitiadau a ddefnyddir mewn BSE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96777-57ED-814A-BB00-FF83E09B2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press-fit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9CC77-1E20-E345-BF54-92424963B16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764872"/>
          </a:xfrm>
        </p:spPr>
        <p:txBody>
          <a:bodyPr/>
          <a:lstStyle/>
          <a:p>
            <a:r>
              <a:rPr lang="cy-GB" dirty="0"/>
              <a:t>Mae ffitiadau press-fit ar gael ym mhob maint safonol, yn union fel ffitiadau cywasgu a gwthio ... cewch weld </a:t>
            </a:r>
            <a:r>
              <a:rPr lang="cy-GB" dirty="0">
                <a:hlinkClick r:id="rId2"/>
              </a:rPr>
              <a:t>yma</a:t>
            </a:r>
            <a:r>
              <a:rPr lang="cy-GB" dirty="0"/>
              <a:t> sut mae’r broses yn digwydd!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31B464-A182-9E4F-BF6E-0103FD208A05}"/>
              </a:ext>
            </a:extLst>
          </p:cNvPr>
          <p:cNvSpPr/>
          <p:nvPr/>
        </p:nvSpPr>
        <p:spPr>
          <a:xfrm>
            <a:off x="348639" y="2605996"/>
            <a:ext cx="8229600" cy="163121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ffitiadau press-fit yn dibynnu ar gylch ‘O’ i greu’r sêl sy’n dal dŵr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Maen nhw’n cael eu gwthio i’w lle ar ôl marcio dyfnder y gydran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Unwaith y byddant yn eu lle, maent yn cael eu clampio yn eu lle gydag offer crimpio mecanyddol</a:t>
            </a:r>
          </a:p>
        </p:txBody>
      </p:sp>
      <p:pic>
        <p:nvPicPr>
          <p:cNvPr id="6" name="Picture 5" descr="http://www.pegleryorkshire.co.uk/MEDIA/ImageAttributes/products/YF_Main_s25_28x22.jpg">
            <a:extLst>
              <a:ext uri="{FF2B5EF4-FFF2-40B4-BE49-F238E27FC236}">
                <a16:creationId xmlns:a16="http://schemas.microsoft.com/office/drawing/2014/main" id="{5BB1A49C-0285-8345-A933-8BF810390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307888"/>
            <a:ext cx="1571625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394E4D-7164-0B42-B059-D57E0B1F0EA3}"/>
              </a:ext>
            </a:extLst>
          </p:cNvPr>
          <p:cNvSpPr txBox="1"/>
          <p:nvPr/>
        </p:nvSpPr>
        <p:spPr>
          <a:xfrm>
            <a:off x="348639" y="5486723"/>
            <a:ext cx="3475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Cysylltwr T deuben press-fit 15mm</a:t>
            </a:r>
          </a:p>
        </p:txBody>
      </p:sp>
    </p:spTree>
    <p:extLst>
      <p:ext uri="{BB962C8B-B14F-4D97-AF65-F5344CB8AC3E}">
        <p14:creationId xmlns:p14="http://schemas.microsoft.com/office/powerpoint/2010/main" val="4269766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82E66-2550-1D40-876F-F91AE1B6E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press-fit </a:t>
            </a:r>
          </a:p>
        </p:txBody>
      </p:sp>
      <p:grpSp>
        <p:nvGrpSpPr>
          <p:cNvPr id="33" name="object 32">
            <a:extLst>
              <a:ext uri="{FF2B5EF4-FFF2-40B4-BE49-F238E27FC236}">
                <a16:creationId xmlns:a16="http://schemas.microsoft.com/office/drawing/2014/main" id="{00B209D3-D3D1-40CE-AE87-B67DFE0A88C0}"/>
              </a:ext>
            </a:extLst>
          </p:cNvPr>
          <p:cNvGrpSpPr/>
          <p:nvPr/>
        </p:nvGrpSpPr>
        <p:grpSpPr>
          <a:xfrm>
            <a:off x="1547664" y="2053993"/>
            <a:ext cx="2448272" cy="1943592"/>
            <a:chOff x="1459687" y="4227181"/>
            <a:chExt cx="1832610" cy="1393825"/>
          </a:xfrm>
        </p:grpSpPr>
        <p:pic>
          <p:nvPicPr>
            <p:cNvPr id="34" name="object 33">
              <a:extLst>
                <a:ext uri="{FF2B5EF4-FFF2-40B4-BE49-F238E27FC236}">
                  <a16:creationId xmlns:a16="http://schemas.microsoft.com/office/drawing/2014/main" id="{272DF4A3-BD14-4549-BF20-6A6BAA9F185F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61592" y="4235208"/>
              <a:ext cx="1828800" cy="1373403"/>
            </a:xfrm>
            <a:prstGeom prst="rect">
              <a:avLst/>
            </a:prstGeom>
          </p:spPr>
        </p:pic>
        <p:sp>
          <p:nvSpPr>
            <p:cNvPr id="35" name="object 34">
              <a:extLst>
                <a:ext uri="{FF2B5EF4-FFF2-40B4-BE49-F238E27FC236}">
                  <a16:creationId xmlns:a16="http://schemas.microsoft.com/office/drawing/2014/main" id="{0BCA0E6D-80C9-4BB8-88F6-E3863F38D3DD}"/>
                </a:ext>
              </a:extLst>
            </p:cNvPr>
            <p:cNvSpPr/>
            <p:nvPr/>
          </p:nvSpPr>
          <p:spPr>
            <a:xfrm>
              <a:off x="1461592" y="4229086"/>
              <a:ext cx="1828800" cy="1390015"/>
            </a:xfrm>
            <a:custGeom>
              <a:avLst/>
              <a:gdLst/>
              <a:ahLst/>
              <a:cxnLst/>
              <a:rect l="l" t="t" r="r" b="b"/>
              <a:pathLst>
                <a:path w="1828800" h="1390014">
                  <a:moveTo>
                    <a:pt x="0" y="1389595"/>
                  </a:moveTo>
                  <a:lnTo>
                    <a:pt x="1828800" y="1389595"/>
                  </a:lnTo>
                  <a:lnTo>
                    <a:pt x="1828800" y="0"/>
                  </a:lnTo>
                  <a:lnTo>
                    <a:pt x="0" y="0"/>
                  </a:lnTo>
                  <a:lnTo>
                    <a:pt x="0" y="1389595"/>
                  </a:lnTo>
                  <a:close/>
                </a:path>
              </a:pathLst>
            </a:custGeom>
            <a:ln w="381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6" name="object 35">
            <a:extLst>
              <a:ext uri="{FF2B5EF4-FFF2-40B4-BE49-F238E27FC236}">
                <a16:creationId xmlns:a16="http://schemas.microsoft.com/office/drawing/2014/main" id="{26021CBB-179E-47C9-B04C-1EB4833EE4E2}"/>
              </a:ext>
            </a:extLst>
          </p:cNvPr>
          <p:cNvGrpSpPr/>
          <p:nvPr/>
        </p:nvGrpSpPr>
        <p:grpSpPr>
          <a:xfrm>
            <a:off x="4788024" y="2060848"/>
            <a:ext cx="2520280" cy="1924403"/>
            <a:chOff x="3706977" y="4227181"/>
            <a:chExt cx="1832610" cy="1393825"/>
          </a:xfrm>
        </p:grpSpPr>
        <p:pic>
          <p:nvPicPr>
            <p:cNvPr id="37" name="object 36">
              <a:extLst>
                <a:ext uri="{FF2B5EF4-FFF2-40B4-BE49-F238E27FC236}">
                  <a16:creationId xmlns:a16="http://schemas.microsoft.com/office/drawing/2014/main" id="{34B99C8F-F114-4C57-BDD3-22353346254D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8882" y="4259467"/>
              <a:ext cx="1828800" cy="1358900"/>
            </a:xfrm>
            <a:prstGeom prst="rect">
              <a:avLst/>
            </a:prstGeom>
          </p:spPr>
        </p:pic>
        <p:sp>
          <p:nvSpPr>
            <p:cNvPr id="38" name="object 37">
              <a:extLst>
                <a:ext uri="{FF2B5EF4-FFF2-40B4-BE49-F238E27FC236}">
                  <a16:creationId xmlns:a16="http://schemas.microsoft.com/office/drawing/2014/main" id="{4B0E779B-13C9-4B80-BE0C-97DED1F9C148}"/>
                </a:ext>
              </a:extLst>
            </p:cNvPr>
            <p:cNvSpPr/>
            <p:nvPr/>
          </p:nvSpPr>
          <p:spPr>
            <a:xfrm>
              <a:off x="3708882" y="4229086"/>
              <a:ext cx="1828800" cy="1390015"/>
            </a:xfrm>
            <a:custGeom>
              <a:avLst/>
              <a:gdLst/>
              <a:ahLst/>
              <a:cxnLst/>
              <a:rect l="l" t="t" r="r" b="b"/>
              <a:pathLst>
                <a:path w="1828800" h="1390014">
                  <a:moveTo>
                    <a:pt x="0" y="1389595"/>
                  </a:moveTo>
                  <a:lnTo>
                    <a:pt x="1828800" y="1389595"/>
                  </a:lnTo>
                  <a:lnTo>
                    <a:pt x="1828800" y="0"/>
                  </a:lnTo>
                  <a:lnTo>
                    <a:pt x="0" y="0"/>
                  </a:lnTo>
                  <a:lnTo>
                    <a:pt x="0" y="1389595"/>
                  </a:lnTo>
                  <a:close/>
                </a:path>
              </a:pathLst>
            </a:custGeom>
            <a:ln w="381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A741F7D-20FF-4775-9764-24F8ACCC3DCA}"/>
              </a:ext>
            </a:extLst>
          </p:cNvPr>
          <p:cNvSpPr txBox="1"/>
          <p:nvPr/>
        </p:nvSpPr>
        <p:spPr>
          <a:xfrm>
            <a:off x="1550209" y="4149080"/>
            <a:ext cx="2443182" cy="1744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139" marR="323215">
              <a:lnSpc>
                <a:spcPct val="104200"/>
              </a:lnSpc>
            </a:pPr>
            <a:r>
              <a:rPr lang="cy-GB" sz="1200" b="1" dirty="0">
                <a:solidFill>
                  <a:srgbClr val="009DBA"/>
                </a:solidFill>
                <a:latin typeface="+mn-lt"/>
                <a:cs typeface="Lucida Sans"/>
              </a:rPr>
              <a:t>CAM 1 -</a:t>
            </a:r>
            <a:r>
              <a:rPr lang="cy-GB" sz="1200" dirty="0"/>
              <a:t> Torrwch y tiwb, gyda thorrwr tiwbiau yn ddelfrydol, a llyfnhau ymylon y bibell.</a:t>
            </a:r>
          </a:p>
          <a:p>
            <a:pPr marL="104139" marR="473709">
              <a:lnSpc>
                <a:spcPct val="104200"/>
              </a:lnSpc>
            </a:pPr>
            <a:r>
              <a:rPr lang="cy-GB" sz="1200" dirty="0">
                <a:solidFill>
                  <a:srgbClr val="231F20"/>
                </a:solidFill>
                <a:latin typeface="+mn-lt"/>
                <a:cs typeface="Arial"/>
              </a:rPr>
              <a:t>Cymerwch ofal i sicrhau eich bod yn torri’r tiwb yn sgwâr.</a:t>
            </a:r>
          </a:p>
          <a:p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F8533B-A49A-4CC7-B282-4166D8A6827B}"/>
              </a:ext>
            </a:extLst>
          </p:cNvPr>
          <p:cNvSpPr txBox="1"/>
          <p:nvPr/>
        </p:nvSpPr>
        <p:spPr>
          <a:xfrm>
            <a:off x="4790644" y="4171201"/>
            <a:ext cx="251504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1">
                <a:solidFill>
                  <a:srgbClr val="009DBA"/>
                </a:solidFill>
                <a:latin typeface="+mn-lt"/>
                <a:cs typeface="Lucida Sans"/>
              </a:rPr>
              <a:t>CAM 2 –</a:t>
            </a:r>
            <a:r>
              <a:rPr lang="cy-GB" sz="1200"/>
              <a:t> Rhaid gosod y tiwb yn llwyr yn y soced.</a:t>
            </a:r>
            <a:r>
              <a:rPr lang="cy-GB" sz="1200">
                <a:solidFill>
                  <a:srgbClr val="231F20"/>
                </a:solidFill>
                <a:latin typeface="+mn-lt"/>
                <a:cs typeface="Arial"/>
              </a:rPr>
              <a:t> I sicrhau hyn, defnyddiwch fesurydd dyfnder soced i farcio dyfnder y soced ar y tiwb neu, fel arall, mesurwch a marciwch gan ddefnyddio pren mesur.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43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BAB32-B1F0-0444-9B00-D0B35892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press-fit </a:t>
            </a:r>
          </a:p>
        </p:txBody>
      </p:sp>
      <p:grpSp>
        <p:nvGrpSpPr>
          <p:cNvPr id="7" name="object 38">
            <a:extLst>
              <a:ext uri="{FF2B5EF4-FFF2-40B4-BE49-F238E27FC236}">
                <a16:creationId xmlns:a16="http://schemas.microsoft.com/office/drawing/2014/main" id="{7B56C19C-8484-42A2-8E4E-3096DA6849D3}"/>
              </a:ext>
            </a:extLst>
          </p:cNvPr>
          <p:cNvGrpSpPr/>
          <p:nvPr/>
        </p:nvGrpSpPr>
        <p:grpSpPr>
          <a:xfrm>
            <a:off x="923015" y="1844824"/>
            <a:ext cx="2714452" cy="2048202"/>
            <a:chOff x="5938977" y="4227181"/>
            <a:chExt cx="1847214" cy="1393825"/>
          </a:xfrm>
        </p:grpSpPr>
        <p:pic>
          <p:nvPicPr>
            <p:cNvPr id="8" name="object 39">
              <a:extLst>
                <a:ext uri="{FF2B5EF4-FFF2-40B4-BE49-F238E27FC236}">
                  <a16:creationId xmlns:a16="http://schemas.microsoft.com/office/drawing/2014/main" id="{53D2135D-4C3A-42FC-9FD2-E7D0B4491773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0894" y="4234382"/>
              <a:ext cx="1843303" cy="1384300"/>
            </a:xfrm>
            <a:prstGeom prst="rect">
              <a:avLst/>
            </a:prstGeom>
          </p:spPr>
        </p:pic>
        <p:sp>
          <p:nvSpPr>
            <p:cNvPr id="9" name="object 40">
              <a:extLst>
                <a:ext uri="{FF2B5EF4-FFF2-40B4-BE49-F238E27FC236}">
                  <a16:creationId xmlns:a16="http://schemas.microsoft.com/office/drawing/2014/main" id="{EDA845AF-362E-47FF-8777-925FA4182D0A}"/>
                </a:ext>
              </a:extLst>
            </p:cNvPr>
            <p:cNvSpPr/>
            <p:nvPr/>
          </p:nvSpPr>
          <p:spPr>
            <a:xfrm>
              <a:off x="5940882" y="4229086"/>
              <a:ext cx="1843405" cy="1390015"/>
            </a:xfrm>
            <a:custGeom>
              <a:avLst/>
              <a:gdLst/>
              <a:ahLst/>
              <a:cxnLst/>
              <a:rect l="l" t="t" r="r" b="b"/>
              <a:pathLst>
                <a:path w="1843404" h="1390014">
                  <a:moveTo>
                    <a:pt x="0" y="1389595"/>
                  </a:moveTo>
                  <a:lnTo>
                    <a:pt x="1843303" y="1389595"/>
                  </a:lnTo>
                  <a:lnTo>
                    <a:pt x="1843303" y="0"/>
                  </a:lnTo>
                  <a:lnTo>
                    <a:pt x="0" y="0"/>
                  </a:lnTo>
                  <a:lnTo>
                    <a:pt x="0" y="1389595"/>
                  </a:lnTo>
                  <a:close/>
                </a:path>
              </a:pathLst>
            </a:custGeom>
            <a:ln w="381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41">
            <a:extLst>
              <a:ext uri="{FF2B5EF4-FFF2-40B4-BE49-F238E27FC236}">
                <a16:creationId xmlns:a16="http://schemas.microsoft.com/office/drawing/2014/main" id="{CC954ED9-99FD-46C8-9007-9E1738FE0E48}"/>
              </a:ext>
            </a:extLst>
          </p:cNvPr>
          <p:cNvGrpSpPr/>
          <p:nvPr/>
        </p:nvGrpSpPr>
        <p:grpSpPr>
          <a:xfrm>
            <a:off x="4448098" y="1855405"/>
            <a:ext cx="2712614" cy="2042603"/>
            <a:chOff x="1450682" y="6820636"/>
            <a:chExt cx="1851025" cy="1393825"/>
          </a:xfrm>
        </p:grpSpPr>
        <p:pic>
          <p:nvPicPr>
            <p:cNvPr id="11" name="object 42">
              <a:extLst>
                <a:ext uri="{FF2B5EF4-FFF2-40B4-BE49-F238E27FC236}">
                  <a16:creationId xmlns:a16="http://schemas.microsoft.com/office/drawing/2014/main" id="{CEA42A90-A1F4-4E08-B6A7-D2F88689BE16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2587" y="6827837"/>
              <a:ext cx="1846732" cy="1384300"/>
            </a:xfrm>
            <a:prstGeom prst="rect">
              <a:avLst/>
            </a:prstGeom>
          </p:spPr>
        </p:pic>
        <p:sp>
          <p:nvSpPr>
            <p:cNvPr id="12" name="object 43">
              <a:extLst>
                <a:ext uri="{FF2B5EF4-FFF2-40B4-BE49-F238E27FC236}">
                  <a16:creationId xmlns:a16="http://schemas.microsoft.com/office/drawing/2014/main" id="{ED2B4AF7-0644-4D5A-9B85-FBB158277172}"/>
                </a:ext>
              </a:extLst>
            </p:cNvPr>
            <p:cNvSpPr/>
            <p:nvPr/>
          </p:nvSpPr>
          <p:spPr>
            <a:xfrm>
              <a:off x="1452587" y="6822541"/>
              <a:ext cx="1847214" cy="1390015"/>
            </a:xfrm>
            <a:custGeom>
              <a:avLst/>
              <a:gdLst/>
              <a:ahLst/>
              <a:cxnLst/>
              <a:rect l="l" t="t" r="r" b="b"/>
              <a:pathLst>
                <a:path w="1847214" h="1390015">
                  <a:moveTo>
                    <a:pt x="0" y="1389595"/>
                  </a:moveTo>
                  <a:lnTo>
                    <a:pt x="1846719" y="1389595"/>
                  </a:lnTo>
                  <a:lnTo>
                    <a:pt x="1846719" y="0"/>
                  </a:lnTo>
                  <a:lnTo>
                    <a:pt x="0" y="0"/>
                  </a:lnTo>
                  <a:lnTo>
                    <a:pt x="0" y="1389595"/>
                  </a:lnTo>
                  <a:close/>
                </a:path>
              </a:pathLst>
            </a:custGeom>
            <a:ln w="381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8FD9200-78B7-44A4-B73E-3DEE724AECB8}"/>
              </a:ext>
            </a:extLst>
          </p:cNvPr>
          <p:cNvSpPr txBox="1"/>
          <p:nvPr/>
        </p:nvSpPr>
        <p:spPr>
          <a:xfrm>
            <a:off x="925814" y="4005064"/>
            <a:ext cx="2590929" cy="103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139" marR="163830">
              <a:lnSpc>
                <a:spcPct val="104200"/>
              </a:lnSpc>
            </a:pPr>
            <a:r>
              <a:rPr lang="cy-GB" sz="1200" b="1">
                <a:solidFill>
                  <a:srgbClr val="009DBA"/>
                </a:solidFill>
                <a:latin typeface="+mn-lt"/>
                <a:cs typeface="Lucida Sans"/>
              </a:rPr>
              <a:t>CAM 3 –</a:t>
            </a:r>
            <a:r>
              <a:rPr lang="cy-GB" sz="1200"/>
              <a:t> Rhowch y tiwb i mewn yn y gosodiad yr holl ffordd at yr ataliwr tiwbiau.</a:t>
            </a:r>
            <a:r>
              <a:rPr lang="cy-GB" sz="1200">
                <a:solidFill>
                  <a:srgbClr val="231F20"/>
                </a:solidFill>
                <a:latin typeface="+mn-lt"/>
                <a:cs typeface="Arial"/>
              </a:rPr>
              <a:t> Bydd marc dyfnder y ffitiad a wnaed yn flaenorol ar y tiwb yn ganllaw i chi.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DA6400-6876-4E03-A0BA-289240E8B6E3}"/>
              </a:ext>
            </a:extLst>
          </p:cNvPr>
          <p:cNvSpPr txBox="1"/>
          <p:nvPr/>
        </p:nvSpPr>
        <p:spPr>
          <a:xfrm>
            <a:off x="4450889" y="3902363"/>
            <a:ext cx="2706323" cy="97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lang="en-US" sz="800" dirty="0">
              <a:latin typeface="Times New Roman"/>
              <a:cs typeface="Times New Roman"/>
            </a:endParaRPr>
          </a:p>
          <a:p>
            <a:pPr marL="104139" marR="113664">
              <a:lnSpc>
                <a:spcPct val="104200"/>
              </a:lnSpc>
            </a:pPr>
            <a:r>
              <a:rPr lang="cy-GB" sz="1200" b="1">
                <a:solidFill>
                  <a:srgbClr val="009DBA"/>
                </a:solidFill>
                <a:latin typeface="+mn-lt"/>
                <a:cs typeface="Lucida Sans"/>
              </a:rPr>
              <a:t>CAM 4 -</a:t>
            </a:r>
            <a:r>
              <a:rPr lang="cy-GB" sz="1200"/>
              <a:t> Gosodwch geg yr offeryn press-fit dros rimyn y ffitiad, gan wneud yn siŵr bod ceg yr offeryn wedi’i iro’n dda.</a:t>
            </a:r>
          </a:p>
        </p:txBody>
      </p:sp>
    </p:spTree>
    <p:extLst>
      <p:ext uri="{BB962C8B-B14F-4D97-AF65-F5344CB8AC3E}">
        <p14:creationId xmlns:p14="http://schemas.microsoft.com/office/powerpoint/2010/main" val="26979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931C9-1C6D-F74D-A411-44962497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press-fit </a:t>
            </a:r>
          </a:p>
        </p:txBody>
      </p:sp>
      <p:grpSp>
        <p:nvGrpSpPr>
          <p:cNvPr id="6" name="object 44">
            <a:extLst>
              <a:ext uri="{FF2B5EF4-FFF2-40B4-BE49-F238E27FC236}">
                <a16:creationId xmlns:a16="http://schemas.microsoft.com/office/drawing/2014/main" id="{5B4ED545-7275-412B-96FC-01C004B7F4C6}"/>
              </a:ext>
            </a:extLst>
          </p:cNvPr>
          <p:cNvGrpSpPr/>
          <p:nvPr/>
        </p:nvGrpSpPr>
        <p:grpSpPr>
          <a:xfrm>
            <a:off x="1043608" y="1844824"/>
            <a:ext cx="2711209" cy="2079663"/>
            <a:chOff x="3696639" y="6817982"/>
            <a:chExt cx="1823720" cy="1398905"/>
          </a:xfrm>
        </p:grpSpPr>
        <p:pic>
          <p:nvPicPr>
            <p:cNvPr id="7" name="object 45">
              <a:extLst>
                <a:ext uri="{FF2B5EF4-FFF2-40B4-BE49-F238E27FC236}">
                  <a16:creationId xmlns:a16="http://schemas.microsoft.com/office/drawing/2014/main" id="{158B15EE-B2D4-4D61-BB6A-6FBB007686D3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98544" y="6825627"/>
              <a:ext cx="1819338" cy="1384071"/>
            </a:xfrm>
            <a:prstGeom prst="rect">
              <a:avLst/>
            </a:prstGeom>
          </p:spPr>
        </p:pic>
        <p:sp>
          <p:nvSpPr>
            <p:cNvPr id="8" name="object 46">
              <a:extLst>
                <a:ext uri="{FF2B5EF4-FFF2-40B4-BE49-F238E27FC236}">
                  <a16:creationId xmlns:a16="http://schemas.microsoft.com/office/drawing/2014/main" id="{4F8AD472-47C3-410E-BF76-752BF70FD5B2}"/>
                </a:ext>
              </a:extLst>
            </p:cNvPr>
            <p:cNvSpPr/>
            <p:nvPr/>
          </p:nvSpPr>
          <p:spPr>
            <a:xfrm>
              <a:off x="3698544" y="6819887"/>
              <a:ext cx="1819910" cy="1395095"/>
            </a:xfrm>
            <a:custGeom>
              <a:avLst/>
              <a:gdLst/>
              <a:ahLst/>
              <a:cxnLst/>
              <a:rect l="l" t="t" r="r" b="b"/>
              <a:pathLst>
                <a:path w="1819910" h="1395095">
                  <a:moveTo>
                    <a:pt x="0" y="1395044"/>
                  </a:moveTo>
                  <a:lnTo>
                    <a:pt x="1819338" y="1395044"/>
                  </a:lnTo>
                  <a:lnTo>
                    <a:pt x="1819338" y="0"/>
                  </a:lnTo>
                  <a:lnTo>
                    <a:pt x="0" y="0"/>
                  </a:lnTo>
                  <a:lnTo>
                    <a:pt x="0" y="1395044"/>
                  </a:lnTo>
                  <a:close/>
                </a:path>
              </a:pathLst>
            </a:custGeom>
            <a:ln w="381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47">
            <a:extLst>
              <a:ext uri="{FF2B5EF4-FFF2-40B4-BE49-F238E27FC236}">
                <a16:creationId xmlns:a16="http://schemas.microsoft.com/office/drawing/2014/main" id="{6674070D-E1DE-4C40-ACA7-F45952D05951}"/>
              </a:ext>
            </a:extLst>
          </p:cNvPr>
          <p:cNvGrpSpPr/>
          <p:nvPr/>
        </p:nvGrpSpPr>
        <p:grpSpPr>
          <a:xfrm>
            <a:off x="4788024" y="1847656"/>
            <a:ext cx="2665890" cy="2050614"/>
            <a:chOff x="5952439" y="6817982"/>
            <a:chExt cx="1818639" cy="1398905"/>
          </a:xfrm>
        </p:grpSpPr>
        <p:pic>
          <p:nvPicPr>
            <p:cNvPr id="10" name="object 48">
              <a:extLst>
                <a:ext uri="{FF2B5EF4-FFF2-40B4-BE49-F238E27FC236}">
                  <a16:creationId xmlns:a16="http://schemas.microsoft.com/office/drawing/2014/main" id="{602A4A5B-FA4D-4E43-B54A-409A41102AED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4344" y="6923062"/>
              <a:ext cx="1814639" cy="1291869"/>
            </a:xfrm>
            <a:prstGeom prst="rect">
              <a:avLst/>
            </a:prstGeom>
          </p:spPr>
        </p:pic>
        <p:sp>
          <p:nvSpPr>
            <p:cNvPr id="11" name="object 49">
              <a:extLst>
                <a:ext uri="{FF2B5EF4-FFF2-40B4-BE49-F238E27FC236}">
                  <a16:creationId xmlns:a16="http://schemas.microsoft.com/office/drawing/2014/main" id="{20C1FAE3-2723-4095-9DA5-C52E3A1E6C41}"/>
                </a:ext>
              </a:extLst>
            </p:cNvPr>
            <p:cNvSpPr/>
            <p:nvPr/>
          </p:nvSpPr>
          <p:spPr>
            <a:xfrm>
              <a:off x="5954344" y="6819887"/>
              <a:ext cx="1814830" cy="1395095"/>
            </a:xfrm>
            <a:custGeom>
              <a:avLst/>
              <a:gdLst/>
              <a:ahLst/>
              <a:cxnLst/>
              <a:rect l="l" t="t" r="r" b="b"/>
              <a:pathLst>
                <a:path w="1814829" h="1395095">
                  <a:moveTo>
                    <a:pt x="0" y="1395044"/>
                  </a:moveTo>
                  <a:lnTo>
                    <a:pt x="1814639" y="1395044"/>
                  </a:lnTo>
                  <a:lnTo>
                    <a:pt x="1814639" y="0"/>
                  </a:lnTo>
                  <a:lnTo>
                    <a:pt x="0" y="0"/>
                  </a:lnTo>
                  <a:lnTo>
                    <a:pt x="0" y="1395044"/>
                  </a:lnTo>
                  <a:close/>
                </a:path>
              </a:pathLst>
            </a:custGeom>
            <a:ln w="381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6225D9B-F842-4ADD-AE88-9D7E59DE28BC}"/>
              </a:ext>
            </a:extLst>
          </p:cNvPr>
          <p:cNvSpPr txBox="1"/>
          <p:nvPr/>
        </p:nvSpPr>
        <p:spPr>
          <a:xfrm>
            <a:off x="1045590" y="4069216"/>
            <a:ext cx="2704695" cy="1512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E68F50-EFC6-4CD3-AE85-60C606830BC5}"/>
              </a:ext>
            </a:extLst>
          </p:cNvPr>
          <p:cNvSpPr txBox="1"/>
          <p:nvPr/>
        </p:nvSpPr>
        <p:spPr>
          <a:xfrm>
            <a:off x="1197990" y="4221616"/>
            <a:ext cx="2704695" cy="1512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39D505-DF07-4274-A0F1-89DEC356B573}"/>
              </a:ext>
            </a:extLst>
          </p:cNvPr>
          <p:cNvSpPr txBox="1"/>
          <p:nvPr/>
        </p:nvSpPr>
        <p:spPr>
          <a:xfrm>
            <a:off x="1045590" y="3931464"/>
            <a:ext cx="2704695" cy="655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139" marR="98425">
              <a:lnSpc>
                <a:spcPct val="104200"/>
              </a:lnSpc>
            </a:pPr>
            <a:r>
              <a:rPr lang="cy-GB" sz="1200" b="1">
                <a:solidFill>
                  <a:srgbClr val="009DBA"/>
                </a:solidFill>
                <a:latin typeface="+mn-lt"/>
                <a:cs typeface="Lucida Sans"/>
              </a:rPr>
              <a:t>CAM 5 –</a:t>
            </a:r>
            <a:r>
              <a:rPr lang="cy-GB" sz="1200"/>
              <a:t> Rhaid cynnal ongl 90 rhwng yr offeryn a’r soced wrth greu’r uniadau.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CA7671-C840-4643-8BC0-0A40030DEDFD}"/>
              </a:ext>
            </a:extLst>
          </p:cNvPr>
          <p:cNvSpPr txBox="1"/>
          <p:nvPr/>
        </p:nvSpPr>
        <p:spPr>
          <a:xfrm>
            <a:off x="4783454" y="3913799"/>
            <a:ext cx="2660027" cy="847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139" marR="119380">
              <a:lnSpc>
                <a:spcPct val="104200"/>
              </a:lnSpc>
            </a:pPr>
            <a:r>
              <a:rPr lang="cy-GB" sz="1200" b="1">
                <a:solidFill>
                  <a:srgbClr val="009DBA"/>
                </a:solidFill>
                <a:latin typeface="+mn-lt"/>
                <a:cs typeface="Lucida Sans"/>
              </a:rPr>
              <a:t>CAM 6 –</a:t>
            </a:r>
            <a:r>
              <a:rPr lang="cy-GB" sz="1200"/>
              <a:t> Pwyswch y sbardun ar yr offeryn press-fit i ddechrau’r broses uniadu, gan wneud yn siŵr eich bod yn cadw eich bysedd i ffwrdd o’r genau.</a:t>
            </a:r>
          </a:p>
        </p:txBody>
      </p:sp>
    </p:spTree>
    <p:extLst>
      <p:ext uri="{BB962C8B-B14F-4D97-AF65-F5344CB8AC3E}">
        <p14:creationId xmlns:p14="http://schemas.microsoft.com/office/powerpoint/2010/main" val="2241859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4DCEC-7172-7246-813E-F2743EA19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uniadau capilari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F257A-25FD-9549-AA1D-6C92C2A7448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196920"/>
          </a:xfrm>
          <a:ln>
            <a:noFill/>
          </a:ln>
        </p:spPr>
        <p:txBody>
          <a:bodyPr/>
          <a:lstStyle/>
          <a:p>
            <a:r>
              <a:rPr lang="cy-GB" dirty="0"/>
              <a:t>Uniadau capilari yw’r dull traddodiadol o uniadu pibellau copr ers cryn amser, ond mae bellach yn llai poblogaidd – yn enwedig ar safleoedd adeiladu mwy. </a:t>
            </a:r>
            <a:r>
              <a:rPr lang="cy-GB" dirty="0">
                <a:solidFill>
                  <a:srgbClr val="FF0000"/>
                </a:solidFill>
              </a:rPr>
              <a:t>Rhowch gynnig ar ddyfalu pam cyn diwedd y cyflwyniad hwn!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44CAD8-2632-C14D-A1DC-7DF848E4FF36}"/>
              </a:ext>
            </a:extLst>
          </p:cNvPr>
          <p:cNvSpPr txBox="1"/>
          <p:nvPr/>
        </p:nvSpPr>
        <p:spPr>
          <a:xfrm>
            <a:off x="374848" y="2830332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ffitiadau capilari yn defnyddio’r egwyddor o weithred capilari i dynnu sodr i mewn i’r ffitiadau pan fyddant yn cael eu gwresogi gan chwythlamp. Mae dau gwahanol fath: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96D0DD-D85B-C24E-A9C0-CCD57FD500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827894"/>
            <a:ext cx="1981200" cy="1384300"/>
          </a:xfrm>
          <a:prstGeom prst="rect">
            <a:avLst/>
          </a:prstGeom>
        </p:spPr>
      </p:pic>
      <p:pic>
        <p:nvPicPr>
          <p:cNvPr id="8" name="Picture 7" descr="Golwg agosach ar ddyfais  Disgrifiad wedi ei greu'n awtomatig">
            <a:extLst>
              <a:ext uri="{FF2B5EF4-FFF2-40B4-BE49-F238E27FC236}">
                <a16:creationId xmlns:a16="http://schemas.microsoft.com/office/drawing/2014/main" id="{984E2174-DEB9-144A-AD4D-7FF327F959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737979"/>
            <a:ext cx="1981200" cy="1447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44C7FE-BBD2-9C48-935D-E9168E263CF4}"/>
              </a:ext>
            </a:extLst>
          </p:cNvPr>
          <p:cNvSpPr txBox="1"/>
          <p:nvPr/>
        </p:nvSpPr>
        <p:spPr>
          <a:xfrm>
            <a:off x="1763688" y="5218543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Modrwy sodro integrol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9A65E0-3F0E-B347-A4B0-A33106A01357}"/>
              </a:ext>
            </a:extLst>
          </p:cNvPr>
          <p:cNvSpPr txBox="1"/>
          <p:nvPr/>
        </p:nvSpPr>
        <p:spPr>
          <a:xfrm>
            <a:off x="5652120" y="5185779"/>
            <a:ext cx="1693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Pen y cyflenwad</a:t>
            </a:r>
          </a:p>
        </p:txBody>
      </p:sp>
    </p:spTree>
    <p:extLst>
      <p:ext uri="{BB962C8B-B14F-4D97-AF65-F5344CB8AC3E}">
        <p14:creationId xmlns:p14="http://schemas.microsoft.com/office/powerpoint/2010/main" val="3547609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F144D-A2F1-564C-A765-E646A1306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uniadau capilari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07F6C-D0C0-0C40-9F57-BECBB4B16C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Modrwy sodro integrol</a:t>
            </a:r>
            <a:r>
              <a:rPr lang="cy-GB"/>
              <a:t> – Ar y math hwn o ffitiad, mae band o sodr di-blwm tu mewn i fodrwy wedi’i chodi ar soced osod ac nid oes felly angen sodr ychwanegol. 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77029A-C2E8-014C-A875-D60DA4F413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2929995"/>
            <a:ext cx="7283152" cy="99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0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3E39E-882A-6B4C-9782-8EEFD3855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Uniadu pibellau copr – uniadau capilari</a:t>
            </a:r>
          </a:p>
        </p:txBody>
      </p:sp>
      <p:pic>
        <p:nvPicPr>
          <p:cNvPr id="5" name="Content Placeholder 4" descr="Llun yn cynnwys dan do, bwrdd, darn, bowlen  Disgrifiad wedi ei greu'n awtomatig">
            <a:extLst>
              <a:ext uri="{FF2B5EF4-FFF2-40B4-BE49-F238E27FC236}">
                <a16:creationId xmlns:a16="http://schemas.microsoft.com/office/drawing/2014/main" id="{B8F95F08-B53D-794B-9FA9-253E889613F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60" y="1460469"/>
            <a:ext cx="2933700" cy="2286000"/>
          </a:xfrm>
        </p:spPr>
      </p:pic>
      <p:pic>
        <p:nvPicPr>
          <p:cNvPr id="7" name="Picture 6" descr="Llun yn cynnwys bwyd, ffotograff, eistedd, bwrdd  Disgrifiad wedi ei greu'n awtomatig">
            <a:extLst>
              <a:ext uri="{FF2B5EF4-FFF2-40B4-BE49-F238E27FC236}">
                <a16:creationId xmlns:a16="http://schemas.microsoft.com/office/drawing/2014/main" id="{7FDC2C9E-C24E-4841-9446-B621A6165E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7288" y="1526891"/>
            <a:ext cx="2844800" cy="2222500"/>
          </a:xfrm>
          <a:prstGeom prst="rect">
            <a:avLst/>
          </a:prstGeom>
        </p:spPr>
      </p:pic>
      <p:pic>
        <p:nvPicPr>
          <p:cNvPr id="9" name="Picture 8" descr="Llun yn cynnwys dan do, bwrdd, eistedd, bwyd  Disgrifiad wedi'i greu'n awtomatig">
            <a:extLst>
              <a:ext uri="{FF2B5EF4-FFF2-40B4-BE49-F238E27FC236}">
                <a16:creationId xmlns:a16="http://schemas.microsoft.com/office/drawing/2014/main" id="{915202E9-4440-8A40-A22D-5C7D35A11BF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3003" y="1485869"/>
            <a:ext cx="2819400" cy="2235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1A101F-6DD0-8B45-B81F-958A10BF6844}"/>
              </a:ext>
            </a:extLst>
          </p:cNvPr>
          <p:cNvSpPr txBox="1"/>
          <p:nvPr/>
        </p:nvSpPr>
        <p:spPr>
          <a:xfrm>
            <a:off x="457200" y="3898394"/>
            <a:ext cx="241855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b="1" dirty="0"/>
              <a:t>Cam 1</a:t>
            </a:r>
            <a:r>
              <a:rPr lang="cy-GB" sz="1600" dirty="0"/>
              <a:t> – Torri a llyfnhau ymylon y bibell.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81718-A716-0340-8078-0FD9A49FADE1}"/>
              </a:ext>
            </a:extLst>
          </p:cNvPr>
          <p:cNvSpPr txBox="1"/>
          <p:nvPr/>
        </p:nvSpPr>
        <p:spPr>
          <a:xfrm>
            <a:off x="3261550" y="3835360"/>
            <a:ext cx="2655087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b="1" dirty="0"/>
              <a:t>Cam 2</a:t>
            </a:r>
            <a:r>
              <a:rPr lang="cy-GB" sz="1600" dirty="0"/>
              <a:t> – Glanhewch ben y tiwb a thu mewn y gosodiad gyda gwlân dur neu bad glanhau. </a:t>
            </a:r>
          </a:p>
          <a:p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64B306-1A1E-424B-A571-77B4A6AA15ED}"/>
              </a:ext>
            </a:extLst>
          </p:cNvPr>
          <p:cNvSpPr txBox="1"/>
          <p:nvPr/>
        </p:nvSpPr>
        <p:spPr>
          <a:xfrm>
            <a:off x="6072088" y="3778716"/>
            <a:ext cx="3036416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600" b="1" dirty="0"/>
              <a:t>Cam 3</a:t>
            </a:r>
            <a:r>
              <a:rPr lang="cy-GB" sz="1600" dirty="0"/>
              <a:t> – Rhowch fflwcs ar ddiwedd y tiwb yn unig, nid y tu mewn i’r ffitiad. Rhowch y tiwb yn y ffitiad, trowch y tiwb ychydig wrth ei roi i mewn. Mae hyn yn sicrhau bod y fflwcs yn cael ei daenu’n gyson. Glanhewch unrhyw fflwcs sydd dros ben o’r tu allan i’r tiwb ar unwaith gyda chadach sych. </a:t>
            </a:r>
          </a:p>
        </p:txBody>
      </p:sp>
    </p:spTree>
    <p:extLst>
      <p:ext uri="{BB962C8B-B14F-4D97-AF65-F5344CB8AC3E}">
        <p14:creationId xmlns:p14="http://schemas.microsoft.com/office/powerpoint/2010/main" val="33454923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8209</TotalTime>
  <Words>934</Words>
  <Application>Microsoft Office PowerPoint</Application>
  <PresentationFormat>On-screen Show (4:3)</PresentationFormat>
  <Paragraphs>73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PowerPoint 3: Pibellau copr ac uniadau rhan 2. </vt:lpstr>
      <vt:lpstr>Y sesiwn hon:</vt:lpstr>
      <vt:lpstr>Uniadu pibellau copr – press-fit </vt:lpstr>
      <vt:lpstr>Uniadu pibellau copr – press-fit </vt:lpstr>
      <vt:lpstr>Uniadu pibellau copr – press-fit </vt:lpstr>
      <vt:lpstr>Uniadu pibellau copr – press-fit </vt:lpstr>
      <vt:lpstr>Uniadu pibellau copr – uniadau capilari</vt:lpstr>
      <vt:lpstr>Uniadu pibellau copr – uniadau capilari</vt:lpstr>
      <vt:lpstr>Uniadu pibellau copr – uniadau capilari</vt:lpstr>
      <vt:lpstr>Uniadu pibellau copr – uniadau capilari</vt:lpstr>
      <vt:lpstr>Archebu ffitiadau</vt:lpstr>
      <vt:lpstr>Archebu ffitiadau</vt:lpstr>
      <vt:lpstr>Ac yn olaf...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177</cp:revision>
  <dcterms:created xsi:type="dcterms:W3CDTF">2013-05-28T00:38:54Z</dcterms:created>
  <dcterms:modified xsi:type="dcterms:W3CDTF">2023-11-02T13:51:11Z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