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665F52-04B6-4EA9-A015-9D9544CB5136}" v="1" dt="2023-11-02T13:52:08.7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6327"/>
  </p:normalViewPr>
  <p:slideViewPr>
    <p:cSldViewPr showGuides="1">
      <p:cViewPr varScale="1">
        <p:scale>
          <a:sx n="69" d="100"/>
          <a:sy n="69" d="100"/>
        </p:scale>
        <p:origin x="59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23: Gwresogi aer cynnes a gwresogi gofod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edrych ar egwyddorion sylfaenol gwresogi aer cynnes ac, yn benodol, unedau nwy.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1.6 Mathau a nodweddion cynllun systemau gwresogi.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40F96-323C-CA46-8F5D-4D5C079ED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aer cynnes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9BC1D-E175-7245-9D61-170F0792D1F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Defnyddir gwresogi aer cynnes mewn adeiladau diwydiannol a masnachol yn bennaf, ond nid cymaint yn y sector ddomestig yng Nghymru.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Mae’r math hwn o wres yn defnyddio ffan sy’n cludo aer dros gyfnewidfa wres gynnes cyn ei ddosbarthu i’r gofod drwy rwyllau.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Gall LTHW (fel Uned Ffan Coil neu Uned Trin Aer) wresogi’r </a:t>
            </a:r>
            <a:r>
              <a:rPr lang="cy-GB" dirty="0" err="1"/>
              <a:t>cyfnewidydd</a:t>
            </a:r>
            <a:r>
              <a:rPr lang="cy-GB" dirty="0"/>
              <a:t> gwres, neu’n uniongyrchol gan y gwres a gynhyrchir drwy losgi tanwydd fel nwy naturiol.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Gellir rhannu’r gwresogyddion aer cynnes nwy hyn yn ddau brif fath: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cyfarpar anuniongyrchol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cyfarpar uniongyrchol.</a:t>
            </a:r>
          </a:p>
        </p:txBody>
      </p:sp>
    </p:spTree>
    <p:extLst>
      <p:ext uri="{BB962C8B-B14F-4D97-AF65-F5344CB8AC3E}">
        <p14:creationId xmlns:p14="http://schemas.microsoft.com/office/powerpoint/2010/main" val="181029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86307-91FE-8549-BBB2-971F21BA2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Gwresogyddion aer cynnes nwy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FE6B9-43AA-D74F-9F63-47F121C003E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Defnyddir gwresogyddion aer cynnes nwy yn aml mewn gofodau mewnol mawr fel:</a:t>
            </a:r>
          </a:p>
          <a:p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Neuaddau ysgol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Warysau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Ffatrïoedd</a:t>
            </a:r>
          </a:p>
        </p:txBody>
      </p:sp>
      <p:pic>
        <p:nvPicPr>
          <p:cNvPr id="5" name="Picture 4" descr="Llun yn cynnwys adeilad, eistedd, bach, mawr  Disgrifiad wedi ei greu'n awtomatig">
            <a:extLst>
              <a:ext uri="{FF2B5EF4-FFF2-40B4-BE49-F238E27FC236}">
                <a16:creationId xmlns:a16="http://schemas.microsoft.com/office/drawing/2014/main" id="{E6EC1509-9033-5E47-99F5-FAD15AB190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970960"/>
            <a:ext cx="3592717" cy="37890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3E9923-C1D0-7541-8056-F97032CFCE1B}"/>
              </a:ext>
            </a:extLst>
          </p:cNvPr>
          <p:cNvSpPr txBox="1"/>
          <p:nvPr/>
        </p:nvSpPr>
        <p:spPr>
          <a:xfrm>
            <a:off x="4089093" y="5760000"/>
            <a:ext cx="3339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Uned aer cynnes nwy crog.</a:t>
            </a:r>
          </a:p>
        </p:txBody>
      </p:sp>
    </p:spTree>
    <p:extLst>
      <p:ext uri="{BB962C8B-B14F-4D97-AF65-F5344CB8AC3E}">
        <p14:creationId xmlns:p14="http://schemas.microsoft.com/office/powerpoint/2010/main" val="383015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FB618-1BEC-FB41-9626-744662771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Gwresogyddion aer cynnes nwy</a:t>
            </a:r>
          </a:p>
        </p:txBody>
      </p:sp>
      <p:pic>
        <p:nvPicPr>
          <p:cNvPr id="5" name="Content Placeholder 4" descr="Golwg agosach ar gyfrifiadur  Disgrifiad wedi ei greu'n awtomatig">
            <a:extLst>
              <a:ext uri="{FF2B5EF4-FFF2-40B4-BE49-F238E27FC236}">
                <a16:creationId xmlns:a16="http://schemas.microsoft.com/office/drawing/2014/main" id="{3D6584E0-EC3C-AD4F-80ED-B9E4622BCA0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8049" y="1008000"/>
            <a:ext cx="2160240" cy="2256746"/>
          </a:xfrm>
        </p:spPr>
      </p:pic>
      <p:pic>
        <p:nvPicPr>
          <p:cNvPr id="7" name="Picture 6" descr="Llun yn cynnwys dan do, bwrdd, tegan, tryc  Disgrifiad wedi'i greu'n awtomatig">
            <a:extLst>
              <a:ext uri="{FF2B5EF4-FFF2-40B4-BE49-F238E27FC236}">
                <a16:creationId xmlns:a16="http://schemas.microsoft.com/office/drawing/2014/main" id="{FAD96B48-7EF3-E24F-BD2A-FFA58E783F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5688" y="3359208"/>
            <a:ext cx="3724962" cy="22250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6F0F07-392E-E24E-9946-95A1E0A1396B}"/>
              </a:ext>
            </a:extLst>
          </p:cNvPr>
          <p:cNvSpPr txBox="1"/>
          <p:nvPr/>
        </p:nvSpPr>
        <p:spPr>
          <a:xfrm>
            <a:off x="286878" y="1493234"/>
            <a:ext cx="49026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Dyma’r math mwyaf cyffredin o wresogydd sy’n cael ei osod.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gwresogyddion anuniongyrchol yn defnyddio cyfnewidydd gwres sy’n cael ei gynhesu gan losgydd nwy.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ffan yn chwythu aer ar draws y cyfnewidydd gwres cynnes i greu aer cynnes.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Nid yw’r nwyon peryglus sy’n cael eu cynhyrchu gan y llosgydd yn cael eu gwthio i’r gofod a wresogir.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EB4A47-85CD-F042-9702-2FC36A6606A5}"/>
              </a:ext>
            </a:extLst>
          </p:cNvPr>
          <p:cNvSpPr txBox="1"/>
          <p:nvPr/>
        </p:nvSpPr>
        <p:spPr>
          <a:xfrm>
            <a:off x="5523192" y="5584233"/>
            <a:ext cx="3034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Uned aer cynnes nwy crog.</a:t>
            </a:r>
          </a:p>
        </p:txBody>
      </p:sp>
    </p:spTree>
    <p:extLst>
      <p:ext uri="{BB962C8B-B14F-4D97-AF65-F5344CB8AC3E}">
        <p14:creationId xmlns:p14="http://schemas.microsoft.com/office/powerpoint/2010/main" val="348300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22053-1969-5748-AB74-8B05EB8CA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Gwresogyddion aer cynnes nwy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03B34-CC8B-0448-BCCD-9BC288EED42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1520" y="1634304"/>
            <a:ext cx="4402832" cy="3933224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gwresogyddion nwy uniongyrchol yn llai cyffredin ac yn cael eu defnyddio’n amlach mewn amaethyddiaeth, fel planhigfeydd a thai gwydr mawr.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Nid ydynt yn cynnwys cyfnewidydd gwres, ac felly mae cynhyrchion hylosgi’n cael eu gorfodi i’r gofod a wresogir.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Wrth gynhyrchu cnydau, mae hyn yn fantais gan eu bod yn cynnwys CO</a:t>
            </a:r>
            <a:r>
              <a:rPr lang="cy-GB" baseline="-25000"/>
              <a:t>2</a:t>
            </a:r>
            <a:r>
              <a:rPr lang="cy-GB"/>
              <a:t>!</a:t>
            </a:r>
          </a:p>
        </p:txBody>
      </p:sp>
      <p:pic>
        <p:nvPicPr>
          <p:cNvPr id="5" name="Picture 4" descr="Llun yn cynnwys gwelltglas, tu allan, trên, llwybr  Disgrifiad wedi ei gynhyrchu’n awtomatig">
            <a:extLst>
              <a:ext uri="{FF2B5EF4-FFF2-40B4-BE49-F238E27FC236}">
                <a16:creationId xmlns:a16="http://schemas.microsoft.com/office/drawing/2014/main" id="{525914B2-F13E-A34B-BABE-6AF9BC162F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055" y="1820999"/>
            <a:ext cx="3666745" cy="20638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626EDE-2CD7-494C-8616-82441C0C3D69}"/>
              </a:ext>
            </a:extLst>
          </p:cNvPr>
          <p:cNvSpPr txBox="1"/>
          <p:nvPr/>
        </p:nvSpPr>
        <p:spPr>
          <a:xfrm>
            <a:off x="5255568" y="4005064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Unedau tân uniongyrchol crog mewn cyfleuster tŷ gwydr.</a:t>
            </a:r>
          </a:p>
        </p:txBody>
      </p:sp>
    </p:spTree>
    <p:extLst>
      <p:ext uri="{BB962C8B-B14F-4D97-AF65-F5344CB8AC3E}">
        <p14:creationId xmlns:p14="http://schemas.microsoft.com/office/powerpoint/2010/main" val="280809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70854-5F66-4F4E-BFEF-122829E8E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Gwresogyddion tiwbiau rheiddiol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17C92-A320-9D4D-90F9-AB24A539C26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3528" y="1419522"/>
            <a:ext cx="8363272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Dull poblogaidd arall o wresogi gofod yw’r gwresogydd tiwb rheiddiol.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cyfarpar nwy hwn yn defnyddio allyrwyr gwres rheiddiol i gynhesu wynebau a phobl oddi tano yn hytrach na’r aer ei hun.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Mantais hyn yw y gall aer cynnes godi i bwyntiau uchel a chael ei golli drwy agoriadau fel drysau mewn warysau. Mae gwresogydd y tiwb rheiddiol ond yn gwresogi mannau penodol ar yr arwynebau solet oddi tano, gan ddefnyddio ymbelydredd.</a:t>
            </a:r>
          </a:p>
        </p:txBody>
      </p:sp>
      <p:pic>
        <p:nvPicPr>
          <p:cNvPr id="5" name="Picture 4" descr="Golwg agosach ar ddyfais  Disgrifiad wedi ei greu'n awtomatig">
            <a:extLst>
              <a:ext uri="{FF2B5EF4-FFF2-40B4-BE49-F238E27FC236}">
                <a16:creationId xmlns:a16="http://schemas.microsoft.com/office/drawing/2014/main" id="{D3065E6D-6E43-BA48-80CB-93998030AF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077072"/>
            <a:ext cx="4392488" cy="200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706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28447</TotalTime>
  <Words>401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PowerPoint 23: Gwresogi aer cynnes a gwresogi gofod</vt:lpstr>
      <vt:lpstr>Y sesiwn hon:</vt:lpstr>
      <vt:lpstr>Gwresogi aer cynnes</vt:lpstr>
      <vt:lpstr>Gwresogyddion aer cynnes nwy</vt:lpstr>
      <vt:lpstr>Gwresogyddion aer cynnes nwy</vt:lpstr>
      <vt:lpstr>Gwresogyddion aer cynnes nwy</vt:lpstr>
      <vt:lpstr>Gwresogyddion tiwbiau rheiddiol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352</cp:revision>
  <dcterms:created xsi:type="dcterms:W3CDTF">2013-05-28T00:38:54Z</dcterms:created>
  <dcterms:modified xsi:type="dcterms:W3CDTF">2023-11-02T13:52:10Z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