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8" r:id="rId6"/>
    <p:sldId id="329" r:id="rId7"/>
    <p:sldId id="353" r:id="rId8"/>
    <p:sldId id="330" r:id="rId9"/>
    <p:sldId id="331" r:id="rId10"/>
    <p:sldId id="348" r:id="rId11"/>
    <p:sldId id="349" r:id="rId12"/>
    <p:sldId id="354" r:id="rId13"/>
    <p:sldId id="350" r:id="rId14"/>
    <p:sldId id="333" r:id="rId15"/>
    <p:sldId id="334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4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2A18"/>
    <a:srgbClr val="FBDD00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CA32F-E23E-453B-88A2-E55AC72D2CE9}" v="17" dt="2023-11-02T13:50:24.7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95"/>
  </p:normalViewPr>
  <p:slideViewPr>
    <p:cSldViewPr showGuides="1">
      <p:cViewPr varScale="1">
        <p:scale>
          <a:sx n="69" d="100"/>
          <a:sy n="69" d="100"/>
        </p:scale>
        <p:origin x="5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4B6CA32F-E23E-453B-88A2-E55AC72D2CE9}"/>
    <pc:docChg chg="undo custSel modSld">
      <pc:chgData name="Claire Brooks" userId="045b5ce1-bb15-4c22-aa7e-c7b600949989" providerId="ADAL" clId="{4B6CA32F-E23E-453B-88A2-E55AC72D2CE9}" dt="2023-10-31T14:55:12.254" v="41" actId="1076"/>
      <pc:docMkLst>
        <pc:docMk/>
      </pc:docMkLst>
      <pc:sldChg chg="modSp mod">
        <pc:chgData name="Claire Brooks" userId="045b5ce1-bb15-4c22-aa7e-c7b600949989" providerId="ADAL" clId="{4B6CA32F-E23E-453B-88A2-E55AC72D2CE9}" dt="2023-10-31T14:10:43.270" v="1" actId="2085"/>
        <pc:sldMkLst>
          <pc:docMk/>
          <pc:sldMk cId="3190223541" sldId="329"/>
        </pc:sldMkLst>
        <pc:spChg chg="mod">
          <ac:chgData name="Claire Brooks" userId="045b5ce1-bb15-4c22-aa7e-c7b600949989" providerId="ADAL" clId="{4B6CA32F-E23E-453B-88A2-E55AC72D2CE9}" dt="2023-10-31T14:10:43.270" v="1" actId="2085"/>
          <ac:spMkLst>
            <pc:docMk/>
            <pc:sldMk cId="3190223541" sldId="329"/>
            <ac:spMk id="4" creationId="{44CA2C66-EEBC-AE43-8196-B8B8A6B08A42}"/>
          </ac:spMkLst>
        </pc:spChg>
      </pc:sldChg>
      <pc:sldChg chg="modSp mod">
        <pc:chgData name="Claire Brooks" userId="045b5ce1-bb15-4c22-aa7e-c7b600949989" providerId="ADAL" clId="{4B6CA32F-E23E-453B-88A2-E55AC72D2CE9}" dt="2023-10-31T14:55:12.254" v="41" actId="1076"/>
        <pc:sldMkLst>
          <pc:docMk/>
          <pc:sldMk cId="852189682" sldId="330"/>
        </pc:sldMkLst>
        <pc:spChg chg="mod">
          <ac:chgData name="Claire Brooks" userId="045b5ce1-bb15-4c22-aa7e-c7b600949989" providerId="ADAL" clId="{4B6CA32F-E23E-453B-88A2-E55AC72D2CE9}" dt="2023-10-31T14:10:52.574" v="2" actId="2085"/>
          <ac:spMkLst>
            <pc:docMk/>
            <pc:sldMk cId="852189682" sldId="330"/>
            <ac:spMk id="6" creationId="{8074D6C6-8754-C942-9B84-1B257E92FCD8}"/>
          </ac:spMkLst>
        </pc:spChg>
        <pc:picChg chg="mod">
          <ac:chgData name="Claire Brooks" userId="045b5ce1-bb15-4c22-aa7e-c7b600949989" providerId="ADAL" clId="{4B6CA32F-E23E-453B-88A2-E55AC72D2CE9}" dt="2023-10-31T14:55:01.381" v="37" actId="688"/>
          <ac:picMkLst>
            <pc:docMk/>
            <pc:sldMk cId="852189682" sldId="330"/>
            <ac:picMk id="9" creationId="{95CC12DF-A0B6-4C15-881B-4261D258E7D2}"/>
          </ac:picMkLst>
        </pc:picChg>
        <pc:picChg chg="mod">
          <ac:chgData name="Claire Brooks" userId="045b5ce1-bb15-4c22-aa7e-c7b600949989" providerId="ADAL" clId="{4B6CA32F-E23E-453B-88A2-E55AC72D2CE9}" dt="2023-10-31T14:54:58.106" v="35" actId="688"/>
          <ac:picMkLst>
            <pc:docMk/>
            <pc:sldMk cId="852189682" sldId="330"/>
            <ac:picMk id="10" creationId="{E685643C-62E0-43CB-A67F-05A9C4CBE0C9}"/>
          </ac:picMkLst>
        </pc:picChg>
        <pc:picChg chg="mod">
          <ac:chgData name="Claire Brooks" userId="045b5ce1-bb15-4c22-aa7e-c7b600949989" providerId="ADAL" clId="{4B6CA32F-E23E-453B-88A2-E55AC72D2CE9}" dt="2023-10-31T14:54:45.855" v="31" actId="14100"/>
          <ac:picMkLst>
            <pc:docMk/>
            <pc:sldMk cId="852189682" sldId="330"/>
            <ac:picMk id="12" creationId="{CA7003C9-A8FD-41C1-97FA-46B5F8FCBC6A}"/>
          </ac:picMkLst>
        </pc:picChg>
        <pc:picChg chg="mod">
          <ac:chgData name="Claire Brooks" userId="045b5ce1-bb15-4c22-aa7e-c7b600949989" providerId="ADAL" clId="{4B6CA32F-E23E-453B-88A2-E55AC72D2CE9}" dt="2023-10-31T14:55:06.693" v="39" actId="1076"/>
          <ac:picMkLst>
            <pc:docMk/>
            <pc:sldMk cId="852189682" sldId="330"/>
            <ac:picMk id="13" creationId="{ACFB46D7-A72D-4C46-84F0-724391A6D64B}"/>
          </ac:picMkLst>
        </pc:picChg>
        <pc:picChg chg="mod">
          <ac:chgData name="Claire Brooks" userId="045b5ce1-bb15-4c22-aa7e-c7b600949989" providerId="ADAL" clId="{4B6CA32F-E23E-453B-88A2-E55AC72D2CE9}" dt="2023-10-31T14:55:12.254" v="41" actId="1076"/>
          <ac:picMkLst>
            <pc:docMk/>
            <pc:sldMk cId="852189682" sldId="330"/>
            <ac:picMk id="14" creationId="{76A46652-9907-4928-9041-6D17012707E8}"/>
          </ac:picMkLst>
        </pc:picChg>
        <pc:picChg chg="mod">
          <ac:chgData name="Claire Brooks" userId="045b5ce1-bb15-4c22-aa7e-c7b600949989" providerId="ADAL" clId="{4B6CA32F-E23E-453B-88A2-E55AC72D2CE9}" dt="2023-10-31T14:54:54.969" v="34" actId="688"/>
          <ac:picMkLst>
            <pc:docMk/>
            <pc:sldMk cId="852189682" sldId="330"/>
            <ac:picMk id="15" creationId="{B22D0834-C826-4AE3-BA0E-974A01AFFBD9}"/>
          </ac:picMkLst>
        </pc:picChg>
      </pc:sldChg>
      <pc:sldChg chg="modSp mod">
        <pc:chgData name="Claire Brooks" userId="045b5ce1-bb15-4c22-aa7e-c7b600949989" providerId="ADAL" clId="{4B6CA32F-E23E-453B-88A2-E55AC72D2CE9}" dt="2023-10-31T14:12:10.690" v="30" actId="1076"/>
        <pc:sldMkLst>
          <pc:docMk/>
          <pc:sldMk cId="3916253579" sldId="333"/>
        </pc:sldMkLst>
        <pc:spChg chg="mod">
          <ac:chgData name="Claire Brooks" userId="045b5ce1-bb15-4c22-aa7e-c7b600949989" providerId="ADAL" clId="{4B6CA32F-E23E-453B-88A2-E55AC72D2CE9}" dt="2023-10-31T14:12:06.950" v="28" actId="1076"/>
          <ac:spMkLst>
            <pc:docMk/>
            <pc:sldMk cId="3916253579" sldId="333"/>
            <ac:spMk id="15" creationId="{C5235A74-2E5E-8747-8364-622316D1C2FB}"/>
          </ac:spMkLst>
        </pc:spChg>
        <pc:spChg chg="mod">
          <ac:chgData name="Claire Brooks" userId="045b5ce1-bb15-4c22-aa7e-c7b600949989" providerId="ADAL" clId="{4B6CA32F-E23E-453B-88A2-E55AC72D2CE9}" dt="2023-10-31T14:12:03.420" v="26" actId="1076"/>
          <ac:spMkLst>
            <pc:docMk/>
            <pc:sldMk cId="3916253579" sldId="333"/>
            <ac:spMk id="18" creationId="{EA51C76A-7E59-604F-9375-872518C54AED}"/>
          </ac:spMkLst>
        </pc:spChg>
        <pc:spChg chg="mod">
          <ac:chgData name="Claire Brooks" userId="045b5ce1-bb15-4c22-aa7e-c7b600949989" providerId="ADAL" clId="{4B6CA32F-E23E-453B-88A2-E55AC72D2CE9}" dt="2023-10-31T14:12:00.152" v="24" actId="1076"/>
          <ac:spMkLst>
            <pc:docMk/>
            <pc:sldMk cId="3916253579" sldId="333"/>
            <ac:spMk id="21" creationId="{BBD9BBDC-DD86-094B-8747-B5B959D838E7}"/>
          </ac:spMkLst>
        </pc:spChg>
        <pc:spChg chg="mod">
          <ac:chgData name="Claire Brooks" userId="045b5ce1-bb15-4c22-aa7e-c7b600949989" providerId="ADAL" clId="{4B6CA32F-E23E-453B-88A2-E55AC72D2CE9}" dt="2023-10-31T14:12:09.557" v="29" actId="1076"/>
          <ac:spMkLst>
            <pc:docMk/>
            <pc:sldMk cId="3916253579" sldId="333"/>
            <ac:spMk id="22" creationId="{7D999EC7-4CE5-5A42-A30F-1C8BAE6F844C}"/>
          </ac:spMkLst>
        </pc:spChg>
        <pc:spChg chg="mod">
          <ac:chgData name="Claire Brooks" userId="045b5ce1-bb15-4c22-aa7e-c7b600949989" providerId="ADAL" clId="{4B6CA32F-E23E-453B-88A2-E55AC72D2CE9}" dt="2023-10-31T14:11:57.647" v="22" actId="1076"/>
          <ac:spMkLst>
            <pc:docMk/>
            <pc:sldMk cId="3916253579" sldId="333"/>
            <ac:spMk id="23" creationId="{C78622E6-44DE-D341-8171-8EB03E13956D}"/>
          </ac:spMkLst>
        </pc:spChg>
        <pc:picChg chg="mod">
          <ac:chgData name="Claire Brooks" userId="045b5ce1-bb15-4c22-aa7e-c7b600949989" providerId="ADAL" clId="{4B6CA32F-E23E-453B-88A2-E55AC72D2CE9}" dt="2023-10-31T14:11:58.463" v="23" actId="1076"/>
          <ac:picMkLst>
            <pc:docMk/>
            <pc:sldMk cId="3916253579" sldId="333"/>
            <ac:picMk id="8" creationId="{0CEF3C98-4D12-6840-933C-8F73CF7D16D6}"/>
          </ac:picMkLst>
        </pc:picChg>
        <pc:picChg chg="mod">
          <ac:chgData name="Claire Brooks" userId="045b5ce1-bb15-4c22-aa7e-c7b600949989" providerId="ADAL" clId="{4B6CA32F-E23E-453B-88A2-E55AC72D2CE9}" dt="2023-10-31T14:12:10.690" v="30" actId="1076"/>
          <ac:picMkLst>
            <pc:docMk/>
            <pc:sldMk cId="3916253579" sldId="333"/>
            <ac:picMk id="10" creationId="{40944AB6-46F3-BA41-B5CA-C02B5B56B16C}"/>
          </ac:picMkLst>
        </pc:picChg>
        <pc:picChg chg="mod">
          <ac:chgData name="Claire Brooks" userId="045b5ce1-bb15-4c22-aa7e-c7b600949989" providerId="ADAL" clId="{4B6CA32F-E23E-453B-88A2-E55AC72D2CE9}" dt="2023-10-31T14:12:04.575" v="27" actId="1076"/>
          <ac:picMkLst>
            <pc:docMk/>
            <pc:sldMk cId="3916253579" sldId="333"/>
            <ac:picMk id="17" creationId="{A03C453B-BAFC-AF46-808F-BAEB90A068BB}"/>
          </ac:picMkLst>
        </pc:picChg>
        <pc:picChg chg="mod">
          <ac:chgData name="Claire Brooks" userId="045b5ce1-bb15-4c22-aa7e-c7b600949989" providerId="ADAL" clId="{4B6CA32F-E23E-453B-88A2-E55AC72D2CE9}" dt="2023-10-31T14:12:01.038" v="25" actId="1076"/>
          <ac:picMkLst>
            <pc:docMk/>
            <pc:sldMk cId="3916253579" sldId="333"/>
            <ac:picMk id="20" creationId="{BDD4CA06-BB85-4C4F-B3E6-52972D91F229}"/>
          </ac:picMkLst>
        </pc:picChg>
      </pc:sldChg>
      <pc:sldChg chg="modSp">
        <pc:chgData name="Claire Brooks" userId="045b5ce1-bb15-4c22-aa7e-c7b600949989" providerId="ADAL" clId="{4B6CA32F-E23E-453B-88A2-E55AC72D2CE9}" dt="2023-10-31T14:11:50.480" v="21" actId="1076"/>
        <pc:sldMkLst>
          <pc:docMk/>
          <pc:sldMk cId="3490924745" sldId="350"/>
        </pc:sldMkLst>
        <pc:spChg chg="mod">
          <ac:chgData name="Claire Brooks" userId="045b5ce1-bb15-4c22-aa7e-c7b600949989" providerId="ADAL" clId="{4B6CA32F-E23E-453B-88A2-E55AC72D2CE9}" dt="2023-10-31T14:11:49.533" v="20" actId="1076"/>
          <ac:spMkLst>
            <pc:docMk/>
            <pc:sldMk cId="3490924745" sldId="350"/>
            <ac:spMk id="21" creationId="{60EC4CD8-C07E-5142-A605-85B4E83A1E4E}"/>
          </ac:spMkLst>
        </pc:spChg>
        <pc:spChg chg="mod">
          <ac:chgData name="Claire Brooks" userId="045b5ce1-bb15-4c22-aa7e-c7b600949989" providerId="ADAL" clId="{4B6CA32F-E23E-453B-88A2-E55AC72D2CE9}" dt="2023-10-31T14:11:38.181" v="15" actId="1076"/>
          <ac:spMkLst>
            <pc:docMk/>
            <pc:sldMk cId="3490924745" sldId="350"/>
            <ac:spMk id="54289" creationId="{ED876EDE-9583-9140-B571-E77D01DAC651}"/>
          </ac:spMkLst>
        </pc:spChg>
        <pc:spChg chg="mod">
          <ac:chgData name="Claire Brooks" userId="045b5ce1-bb15-4c22-aa7e-c7b600949989" providerId="ADAL" clId="{4B6CA32F-E23E-453B-88A2-E55AC72D2CE9}" dt="2023-10-31T14:11:44.802" v="18" actId="1076"/>
          <ac:spMkLst>
            <pc:docMk/>
            <pc:sldMk cId="3490924745" sldId="350"/>
            <ac:spMk id="54290" creationId="{2F165799-36BB-6A4D-AC00-539319F17214}"/>
          </ac:spMkLst>
        </pc:spChg>
        <pc:picChg chg="mod">
          <ac:chgData name="Claire Brooks" userId="045b5ce1-bb15-4c22-aa7e-c7b600949989" providerId="ADAL" clId="{4B6CA32F-E23E-453B-88A2-E55AC72D2CE9}" dt="2023-10-31T14:11:50.480" v="21" actId="1076"/>
          <ac:picMkLst>
            <pc:docMk/>
            <pc:sldMk cId="3490924745" sldId="350"/>
            <ac:picMk id="20" creationId="{403B7180-E0E6-3D43-AB26-486A33E3CD7A}"/>
          </ac:picMkLst>
        </pc:picChg>
        <pc:picChg chg="mod">
          <ac:chgData name="Claire Brooks" userId="045b5ce1-bb15-4c22-aa7e-c7b600949989" providerId="ADAL" clId="{4B6CA32F-E23E-453B-88A2-E55AC72D2CE9}" dt="2023-10-31T14:11:42.320" v="17" actId="1076"/>
          <ac:picMkLst>
            <pc:docMk/>
            <pc:sldMk cId="3490924745" sldId="350"/>
            <ac:picMk id="54282" creationId="{DAF1D929-E261-7848-8A39-0C1F073D9AB6}"/>
          </ac:picMkLst>
        </pc:picChg>
        <pc:picChg chg="mod">
          <ac:chgData name="Claire Brooks" userId="045b5ce1-bb15-4c22-aa7e-c7b600949989" providerId="ADAL" clId="{4B6CA32F-E23E-453B-88A2-E55AC72D2CE9}" dt="2023-10-31T14:11:36.310" v="14" actId="1076"/>
          <ac:picMkLst>
            <pc:docMk/>
            <pc:sldMk cId="3490924745" sldId="350"/>
            <ac:picMk id="54283" creationId="{2F8DDDF5-5BE7-3D4E-BCA5-EC759FE46FDD}"/>
          </ac:picMkLst>
        </pc:picChg>
      </pc:sldChg>
      <pc:sldChg chg="modSp mod">
        <pc:chgData name="Claire Brooks" userId="045b5ce1-bb15-4c22-aa7e-c7b600949989" providerId="ADAL" clId="{4B6CA32F-E23E-453B-88A2-E55AC72D2CE9}" dt="2023-10-31T14:11:28.844" v="12" actId="1076"/>
        <pc:sldMkLst>
          <pc:docMk/>
          <pc:sldMk cId="3844956304" sldId="354"/>
        </pc:sldMkLst>
        <pc:spChg chg="mod">
          <ac:chgData name="Claire Brooks" userId="045b5ce1-bb15-4c22-aa7e-c7b600949989" providerId="ADAL" clId="{4B6CA32F-E23E-453B-88A2-E55AC72D2CE9}" dt="2023-10-31T14:11:16.010" v="6" actId="14100"/>
          <ac:spMkLst>
            <pc:docMk/>
            <pc:sldMk cId="3844956304" sldId="354"/>
            <ac:spMk id="7" creationId="{B7B1250F-3415-3A42-9FC3-766FE1533A16}"/>
          </ac:spMkLst>
        </pc:spChg>
        <pc:spChg chg="mod">
          <ac:chgData name="Claire Brooks" userId="045b5ce1-bb15-4c22-aa7e-c7b600949989" providerId="ADAL" clId="{4B6CA32F-E23E-453B-88A2-E55AC72D2CE9}" dt="2023-10-31T14:11:19.494" v="8" actId="14100"/>
          <ac:spMkLst>
            <pc:docMk/>
            <pc:sldMk cId="3844956304" sldId="354"/>
            <ac:spMk id="8" creationId="{6C344577-8EB2-9D4A-9728-F5A1F5198758}"/>
          </ac:spMkLst>
        </pc:spChg>
        <pc:spChg chg="mod">
          <ac:chgData name="Claire Brooks" userId="045b5ce1-bb15-4c22-aa7e-c7b600949989" providerId="ADAL" clId="{4B6CA32F-E23E-453B-88A2-E55AC72D2CE9}" dt="2023-10-31T14:11:28.844" v="12" actId="1076"/>
          <ac:spMkLst>
            <pc:docMk/>
            <pc:sldMk cId="3844956304" sldId="354"/>
            <ac:spMk id="9" creationId="{D003E568-8C11-444A-A93A-29642AB4E57A}"/>
          </ac:spMkLst>
        </pc:spChg>
        <pc:picChg chg="mod">
          <ac:chgData name="Claire Brooks" userId="045b5ce1-bb15-4c22-aa7e-c7b600949989" providerId="ADAL" clId="{4B6CA32F-E23E-453B-88A2-E55AC72D2CE9}" dt="2023-10-31T14:11:07.974" v="4" actId="1076"/>
          <ac:picMkLst>
            <pc:docMk/>
            <pc:sldMk cId="3844956304" sldId="354"/>
            <ac:picMk id="5" creationId="{225954F0-0541-1147-928C-6BD0F0D8039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96B51BF1-B620-A349-B80A-3329AD132B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A7885DC-FE2C-F84D-ABD0-B20CB5F016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83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B034BD8D-477B-3D43-82BF-7B10C779AB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2BE4D1BC-617B-E543-9FD6-DC49EF302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78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08228E04-6A93-E440-9C16-831A2860A9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564432EC-E8DE-6847-A965-B2BE21AC67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19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5840C4D9-3BFB-9044-B6DD-CC7ECFE08B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A01BA5B5-F2B8-EC45-9617-D610BB6F74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78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7C0764-8192-D541-94D9-C8C28A5370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5E62DBA-32F1-494B-9C36-6042353578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4634597-6579-4D43-825A-B251BAF2A8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5DD92-3A22-FE4A-A094-3B2487FCE4B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0403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LxARk3BGTE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8NQ_BXBOAt0&amp;list=PL01YTbfJzSqxY4mkST3mEeenNI9ZRUKy1&amp;index=6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hyperlink" Target="https://www.hilti.co.uk/c/CLS_FASTENER_7135/CLS_SCREW_ANCHORS_7135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Dyfeisiau, clipiau a bracedi gosod cyffredin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E353D00B-8F30-404D-92A5-1AC09560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043644"/>
            <a:ext cx="8229600" cy="497173"/>
          </a:xfrm>
        </p:spPr>
        <p:txBody>
          <a:bodyPr/>
          <a:lstStyle/>
          <a:p>
            <a:r>
              <a:rPr lang="cy-GB"/>
              <a:t>Clipiau a bracedi pibellau – Defnydd domestig</a:t>
            </a:r>
          </a:p>
        </p:txBody>
      </p:sp>
      <p:pic>
        <p:nvPicPr>
          <p:cNvPr id="54276" name="Picture 2" descr="http://t1.gstatic.com/images?q=tbn:ANd9GcS7UqyXz_30y-MuVcs__DPWunUzimzDjXW2FpEYC-lx-RkagnDr">
            <a:extLst>
              <a:ext uri="{FF2B5EF4-FFF2-40B4-BE49-F238E27FC236}">
                <a16:creationId xmlns:a16="http://schemas.microsoft.com/office/drawing/2014/main" id="{CEFEF114-1A55-794C-99C3-745CDB518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73" y="5033403"/>
            <a:ext cx="1064411" cy="7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4" descr="http://t2.gstatic.com/images?q=tbn:ANd9GcTb9sYTsxpESqCTvUhepRYctXZGBVAuuxQq-tKa-mmg_hJbPi0C">
            <a:extLst>
              <a:ext uri="{FF2B5EF4-FFF2-40B4-BE49-F238E27FC236}">
                <a16:creationId xmlns:a16="http://schemas.microsoft.com/office/drawing/2014/main" id="{40BA1040-8BDB-9F4C-A0C5-400A94939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554" y="2292789"/>
            <a:ext cx="121443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" descr="http://t1.gstatic.com/images?q=tbn:ANd9GcTMPyAjucoqMSi8mElb8LEIemHv3emH3nYYKzI0_d4ULN_ZryUdpA">
            <a:extLst>
              <a:ext uri="{FF2B5EF4-FFF2-40B4-BE49-F238E27FC236}">
                <a16:creationId xmlns:a16="http://schemas.microsoft.com/office/drawing/2014/main" id="{BA50A26E-0807-5C46-92E7-71091CB65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393" y="3732896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8" descr="http://t3.gstatic.com/images?q=tbn:ANd9GcRLESOFtCl7JBkD3GNsN8mi3VFOsrcYs2nEGaMeLAXFYOvGn0EmMQ">
            <a:extLst>
              <a:ext uri="{FF2B5EF4-FFF2-40B4-BE49-F238E27FC236}">
                <a16:creationId xmlns:a16="http://schemas.microsoft.com/office/drawing/2014/main" id="{263E084E-6C10-3E4A-B04E-61A7ADDE9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06" y="3847196"/>
            <a:ext cx="1028699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10" descr="http://t1.gstatic.com/images?q=tbn:ANd9GcQgMpn34CgphPZPxvetmnNLvYrtVjyh-QoMqztiexaYU5IPAU6p">
            <a:extLst>
              <a:ext uri="{FF2B5EF4-FFF2-40B4-BE49-F238E27FC236}">
                <a16:creationId xmlns:a16="http://schemas.microsoft.com/office/drawing/2014/main" id="{AF874AA6-EB1D-2B42-BC68-02064702B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6" y="2576266"/>
            <a:ext cx="796926" cy="79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2" descr="http://t0.gstatic.com/images?q=tbn:ANd9GcSOFbwRY2Sl3bszGrrMobOlkxjMHeEgAUNPHqzuVdqQraLLgX8D">
            <a:extLst>
              <a:ext uri="{FF2B5EF4-FFF2-40B4-BE49-F238E27FC236}">
                <a16:creationId xmlns:a16="http://schemas.microsoft.com/office/drawing/2014/main" id="{FD481547-B03E-E347-A616-6CF108263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084" y="1442106"/>
            <a:ext cx="152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2" name="Picture 14" descr="http://t1.gstatic.com/images?q=tbn:ANd9GcT-kLgcUe74rpFW_kEEgrymUHCyIYkFSGhF2woUVObt79GWoU3T6g">
            <a:extLst>
              <a:ext uri="{FF2B5EF4-FFF2-40B4-BE49-F238E27FC236}">
                <a16:creationId xmlns:a16="http://schemas.microsoft.com/office/drawing/2014/main" id="{DAF1D929-E261-7848-8A39-0C1F073D9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2911" y="3210768"/>
            <a:ext cx="13087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3" name="Picture 16" descr="http://t3.gstatic.com/images?q=tbn:ANd9GcQdeb4JvCO09S7HsP28MWsWFmEXV8V8-UDPsaX3rb3kc-H8Nr-1">
            <a:extLst>
              <a:ext uri="{FF2B5EF4-FFF2-40B4-BE49-F238E27FC236}">
                <a16:creationId xmlns:a16="http://schemas.microsoft.com/office/drawing/2014/main" id="{2F8DDDF5-5BE7-3D4E-BCA5-EC759FE46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581" y="1785691"/>
            <a:ext cx="1057837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5" name="TextBox 14">
            <a:extLst>
              <a:ext uri="{FF2B5EF4-FFF2-40B4-BE49-F238E27FC236}">
                <a16:creationId xmlns:a16="http://schemas.microsoft.com/office/drawing/2014/main" id="{6D99FE09-259C-F74A-A548-4BF434287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983" y="1604741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/>
              <a:t>Clip hoelen</a:t>
            </a:r>
          </a:p>
        </p:txBody>
      </p:sp>
      <p:sp>
        <p:nvSpPr>
          <p:cNvPr id="54286" name="TextBox 15">
            <a:extLst>
              <a:ext uri="{FF2B5EF4-FFF2-40B4-BE49-F238E27FC236}">
                <a16:creationId xmlns:a16="http://schemas.microsoft.com/office/drawing/2014/main" id="{B16297D3-8A66-7744-88B1-89264C8AB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476" y="2357192"/>
            <a:ext cx="1714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/>
              <a:t>Clip gwthio unigol a dwbl</a:t>
            </a:r>
          </a:p>
        </p:txBody>
      </p:sp>
      <p:sp>
        <p:nvSpPr>
          <p:cNvPr id="54287" name="TextBox 16">
            <a:extLst>
              <a:ext uri="{FF2B5EF4-FFF2-40B4-BE49-F238E27FC236}">
                <a16:creationId xmlns:a16="http://schemas.microsoft.com/office/drawing/2014/main" id="{0CB7B415-8068-DC4C-AE8B-49EFA6D4C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2058" y="3847196"/>
            <a:ext cx="15001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/>
              <a:t>Clo un a dau glip</a:t>
            </a:r>
          </a:p>
        </p:txBody>
      </p:sp>
      <p:sp>
        <p:nvSpPr>
          <p:cNvPr id="54288" name="TextBox 17">
            <a:extLst>
              <a:ext uri="{FF2B5EF4-FFF2-40B4-BE49-F238E27FC236}">
                <a16:creationId xmlns:a16="http://schemas.microsoft.com/office/drawing/2014/main" id="{65BB3E16-BAD4-D543-A8B2-813688269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4393" y="4977496"/>
            <a:ext cx="185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Clip cyfrwy copr unigol</a:t>
            </a:r>
          </a:p>
        </p:txBody>
      </p:sp>
      <p:sp>
        <p:nvSpPr>
          <p:cNvPr id="54289" name="TextBox 18">
            <a:extLst>
              <a:ext uri="{FF2B5EF4-FFF2-40B4-BE49-F238E27FC236}">
                <a16:creationId xmlns:a16="http://schemas.microsoft.com/office/drawing/2014/main" id="{ED876EDE-9583-9140-B571-E77D01DAC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8042" y="1971795"/>
            <a:ext cx="21431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Clip bwrdd ysgol pres ag un stamp</a:t>
            </a:r>
          </a:p>
        </p:txBody>
      </p:sp>
      <p:sp>
        <p:nvSpPr>
          <p:cNvPr id="54290" name="TextBox 19">
            <a:extLst>
              <a:ext uri="{FF2B5EF4-FFF2-40B4-BE49-F238E27FC236}">
                <a16:creationId xmlns:a16="http://schemas.microsoft.com/office/drawing/2014/main" id="{2F165799-36BB-6A4D-AC00-539319F17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792" y="3360608"/>
            <a:ext cx="2143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Clip bwrdd ysgol gydag un cast</a:t>
            </a:r>
          </a:p>
        </p:txBody>
      </p:sp>
      <p:pic>
        <p:nvPicPr>
          <p:cNvPr id="20" name="Picture 18" descr="http://t3.gstatic.com/images?q=tbn:ANd9GcTzffjaZI8Qif8CUcpfOkrphEytnR3othdY3jFANBnFnDrHvOcDnw">
            <a:extLst>
              <a:ext uri="{FF2B5EF4-FFF2-40B4-BE49-F238E27FC236}">
                <a16:creationId xmlns:a16="http://schemas.microsoft.com/office/drawing/2014/main" id="{403B7180-E0E6-3D43-AB26-486A33E3C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066" y="4663138"/>
            <a:ext cx="16668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0EC4CD8-C07E-5142-A605-85B4E83A1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1423" y="4544915"/>
            <a:ext cx="207530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5pPr>
            <a:lvl6pPr marL="25146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6pPr>
            <a:lvl7pPr marL="29718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7pPr>
            <a:lvl8pPr marL="3429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8pPr>
            <a:lvl9pPr marL="3886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y-GB" sz="2000" dirty="0"/>
              <a:t>Clip modrwy </a:t>
            </a:r>
            <a:r>
              <a:rPr lang="cy-GB" sz="2000" dirty="0" err="1"/>
              <a:t>Munsen</a:t>
            </a:r>
            <a:r>
              <a:rPr lang="cy-GB" sz="2000" dirty="0"/>
              <a:t> pres (gellir ei addasu)</a:t>
            </a:r>
          </a:p>
        </p:txBody>
      </p:sp>
    </p:spTree>
    <p:extLst>
      <p:ext uri="{BB962C8B-B14F-4D97-AF65-F5344CB8AC3E}">
        <p14:creationId xmlns:p14="http://schemas.microsoft.com/office/powerpoint/2010/main" val="3490924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Llun yn cynnwys deunydd ymolchi  Disgrifiad wedi ei greu'n awtomatig">
            <a:extLst>
              <a:ext uri="{FF2B5EF4-FFF2-40B4-BE49-F238E27FC236}">
                <a16:creationId xmlns:a16="http://schemas.microsoft.com/office/drawing/2014/main" id="{0CEF3C98-4D12-6840-933C-8F73CF7D16D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692456"/>
            <a:ext cx="1652941" cy="1671868"/>
          </a:xfrm>
        </p:spPr>
      </p:pic>
      <p:pic>
        <p:nvPicPr>
          <p:cNvPr id="10" name="Picture 9" descr="Llun yn cynnwys gwyn  Disgrifiad wedi ei greu'n awtomatig">
            <a:extLst>
              <a:ext uri="{FF2B5EF4-FFF2-40B4-BE49-F238E27FC236}">
                <a16:creationId xmlns:a16="http://schemas.microsoft.com/office/drawing/2014/main" id="{40944AB6-46F3-BA41-B5CA-C02B5B56B1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1880" y="3614733"/>
            <a:ext cx="1757767" cy="1749591"/>
          </a:xfrm>
          <a:prstGeom prst="rect">
            <a:avLst/>
          </a:prstGeom>
        </p:spPr>
      </p:pic>
      <p:pic>
        <p:nvPicPr>
          <p:cNvPr id="12" name="Picture 11" descr="Llun yn cynnwys du  Disgrifiad wedi ei greu'n awtomatig">
            <a:extLst>
              <a:ext uri="{FF2B5EF4-FFF2-40B4-BE49-F238E27FC236}">
                <a16:creationId xmlns:a16="http://schemas.microsoft.com/office/drawing/2014/main" id="{3B2C9D18-66D3-6247-84B6-8888A7E87B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68" y="1459075"/>
            <a:ext cx="1496517" cy="1403308"/>
          </a:xfrm>
          <a:prstGeom prst="rect">
            <a:avLst/>
          </a:prstGeom>
        </p:spPr>
      </p:pic>
      <p:pic>
        <p:nvPicPr>
          <p:cNvPr id="14" name="Picture 13" descr="Llun yn cynnwys deunydd  Disgrifiad wedi ei greu'n awtomatig">
            <a:extLst>
              <a:ext uri="{FF2B5EF4-FFF2-40B4-BE49-F238E27FC236}">
                <a16:creationId xmlns:a16="http://schemas.microsoft.com/office/drawing/2014/main" id="{DD0470FC-D011-1840-9EB7-380B68D44D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925" y="1632635"/>
            <a:ext cx="1496517" cy="1097881"/>
          </a:xfrm>
          <a:prstGeom prst="rect">
            <a:avLst/>
          </a:prstGeom>
        </p:spPr>
      </p:pic>
      <p:sp>
        <p:nvSpPr>
          <p:cNvPr id="15" name="TextBox 19">
            <a:extLst>
              <a:ext uri="{FF2B5EF4-FFF2-40B4-BE49-F238E27FC236}">
                <a16:creationId xmlns:a16="http://schemas.microsoft.com/office/drawing/2014/main" id="{C5235A74-2E5E-8747-8364-622316D1C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866757"/>
            <a:ext cx="29340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Modrwy </a:t>
            </a:r>
            <a:r>
              <a:rPr lang="cy-GB" sz="2000" dirty="0" err="1"/>
              <a:t>Munsen</a:t>
            </a:r>
            <a:r>
              <a:rPr lang="cy-GB" sz="2000" dirty="0"/>
              <a:t> a phlât cefn haearn posib ei siapio</a:t>
            </a:r>
          </a:p>
        </p:txBody>
      </p:sp>
      <p:pic>
        <p:nvPicPr>
          <p:cNvPr id="17" name="Picture 16" descr="A picture containing eistedd, pâr, du, hen  Disgrifiad wedi ei greu'n awtomatig">
            <a:extLst>
              <a:ext uri="{FF2B5EF4-FFF2-40B4-BE49-F238E27FC236}">
                <a16:creationId xmlns:a16="http://schemas.microsoft.com/office/drawing/2014/main" id="{A03C453B-BAFC-AF46-808F-BAEB90A068B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010" y="1657123"/>
            <a:ext cx="1153882" cy="1404195"/>
          </a:xfrm>
          <a:prstGeom prst="rect">
            <a:avLst/>
          </a:prstGeom>
        </p:spPr>
      </p:pic>
      <p:sp>
        <p:nvSpPr>
          <p:cNvPr id="18" name="TextBox 19">
            <a:extLst>
              <a:ext uri="{FF2B5EF4-FFF2-40B4-BE49-F238E27FC236}">
                <a16:creationId xmlns:a16="http://schemas.microsoft.com/office/drawing/2014/main" id="{EA51C76A-7E59-604F-9375-872518C54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554" y="3043334"/>
            <a:ext cx="23911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Clip bwrdd ysgol haearn posib ei siapio</a:t>
            </a:r>
          </a:p>
        </p:txBody>
      </p:sp>
      <p:pic>
        <p:nvPicPr>
          <p:cNvPr id="20" name="Picture 19" descr="Golwg agosach ar y ddyfais  Disgrifiad wedi ei greu'n awtomatig">
            <a:extLst>
              <a:ext uri="{FF2B5EF4-FFF2-40B4-BE49-F238E27FC236}">
                <a16:creationId xmlns:a16="http://schemas.microsoft.com/office/drawing/2014/main" id="{BDD4CA06-BB85-4C4F-B3E6-52972D91F22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746" y="1530453"/>
            <a:ext cx="1893823" cy="1698180"/>
          </a:xfrm>
          <a:prstGeom prst="rect">
            <a:avLst/>
          </a:prstGeom>
        </p:spPr>
      </p:pic>
      <p:sp>
        <p:nvSpPr>
          <p:cNvPr id="21" name="TextBox 19">
            <a:extLst>
              <a:ext uri="{FF2B5EF4-FFF2-40B4-BE49-F238E27FC236}">
                <a16:creationId xmlns:a16="http://schemas.microsoft.com/office/drawing/2014/main" id="{BBD9BBDC-DD86-094B-8747-B5B959D83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1511" y="3126451"/>
            <a:ext cx="27954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Braced wasgu ddur</a:t>
            </a:r>
          </a:p>
        </p:txBody>
      </p:sp>
      <p:sp>
        <p:nvSpPr>
          <p:cNvPr id="22" name="TextBox 19">
            <a:extLst>
              <a:ext uri="{FF2B5EF4-FFF2-40B4-BE49-F238E27FC236}">
                <a16:creationId xmlns:a16="http://schemas.microsoft.com/office/drawing/2014/main" id="{7D999EC7-4CE5-5A42-A30F-1C8BAE6F8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8939" y="5268631"/>
            <a:ext cx="27954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Braced ddur gyda leinin rwber</a:t>
            </a:r>
          </a:p>
        </p:txBody>
      </p:sp>
      <p:sp>
        <p:nvSpPr>
          <p:cNvPr id="23" name="TextBox 19">
            <a:extLst>
              <a:ext uri="{FF2B5EF4-FFF2-40B4-BE49-F238E27FC236}">
                <a16:creationId xmlns:a16="http://schemas.microsoft.com/office/drawing/2014/main" id="{C78622E6-44DE-D341-8171-8EB03E139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283" y="5368595"/>
            <a:ext cx="27954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/>
              <a:t>Braced wasgu ddur gyda bloc ffenolig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7D9CC4C3-D4CA-514D-B662-6096299139D6}"/>
              </a:ext>
            </a:extLst>
          </p:cNvPr>
          <p:cNvSpPr txBox="1">
            <a:spLocks/>
          </p:cNvSpPr>
          <p:nvPr/>
        </p:nvSpPr>
        <p:spPr bwMode="auto">
          <a:xfrm>
            <a:off x="457200" y="1135462"/>
            <a:ext cx="8229600" cy="49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cy-GB"/>
              <a:t>Clipiau a bracedi pibellau – Diwydiannol a Masnachol</a:t>
            </a:r>
          </a:p>
        </p:txBody>
      </p:sp>
    </p:spTree>
    <p:extLst>
      <p:ext uri="{BB962C8B-B14F-4D97-AF65-F5344CB8AC3E}">
        <p14:creationId xmlns:p14="http://schemas.microsoft.com/office/powerpoint/2010/main" val="3916253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505CB-58CE-A840-86A4-51D43B800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cynnal pibell ddur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98201-CC37-FC4A-8CEB-55FBE066B1F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amrywiaeth eang o gwmnïau yn creu systemau cynnal a bracedi dur sy’n gweithio’n dda gyda bracedi bach a systemau bracedi gyda rhodenni sgriwio.</a:t>
            </a:r>
          </a:p>
        </p:txBody>
      </p:sp>
      <p:pic>
        <p:nvPicPr>
          <p:cNvPr id="5" name="Picture 4" descr="Llun yn cynnwys gwyn, sinc, ffordd  Disgrifiad wedi ei greu'n awtomatig">
            <a:extLst>
              <a:ext uri="{FF2B5EF4-FFF2-40B4-BE49-F238E27FC236}">
                <a16:creationId xmlns:a16="http://schemas.microsoft.com/office/drawing/2014/main" id="{5CDF0D74-DA99-E24F-A708-F28BBEA3B3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28415"/>
            <a:ext cx="7211144" cy="20807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19B50D-D2DB-6041-8FCA-9B2E83D05B7B}"/>
              </a:ext>
            </a:extLst>
          </p:cNvPr>
          <p:cNvSpPr txBox="1"/>
          <p:nvPr/>
        </p:nvSpPr>
        <p:spPr>
          <a:xfrm>
            <a:off x="539552" y="4509120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Cymerwch gip ar y fideos hyn: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>
                <a:hlinkClick r:id="rId3"/>
              </a:rPr>
              <a:t>Braced Trapîs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>
                <a:hlinkClick r:id="rId4"/>
              </a:rPr>
              <a:t>Bracedi wedi’u hongian o fachyn crog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68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 byddwn yn dysgu am ddulliau eraill sydd ar gael i uniadu pibellau copr: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cy-GB" dirty="0"/>
              <a:t>2.1 Gwaith ym masnach grefft y galwedigaethau BSE</a:t>
            </a:r>
          </a:p>
          <a:p>
            <a:pPr lvl="0"/>
            <a:r>
              <a:rPr lang="cy-GB" dirty="0"/>
              <a:t>2.2 Sut i ddewis a defnyddio offer llaw ac offer pŵer yn ddiogel.</a:t>
            </a:r>
          </a:p>
          <a:p>
            <a:pPr lvl="0"/>
            <a:r>
              <a:rPr lang="cy-GB" dirty="0"/>
              <a:t>2.4 Y mathau o glipiau a bracedi a ddefnyddir mewn BSE.</a:t>
            </a:r>
          </a:p>
          <a:p>
            <a:pPr lvl="0"/>
            <a:r>
              <a:rPr lang="cy-GB" dirty="0"/>
              <a:t>2.6 Dyfeisiau gosod cyffredin ar gyfer pibellau </a:t>
            </a:r>
          </a:p>
          <a:p>
            <a:r>
              <a:rPr lang="cy-GB" dirty="0"/>
              <a:t>3.1 Sut i fesur a marcio ar gyfer gosodion i bibellau a chydrannau plymio a gwresogi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5ED-F98C-F340-95B8-73159114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Dyfeisiau gosod – sgriwiau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B95B1-F332-8D4D-985E-EFEB90E7D5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11560" y="1600884"/>
            <a:ext cx="8229600" cy="4248000"/>
          </a:xfrm>
        </p:spPr>
        <p:txBody>
          <a:bodyPr/>
          <a:lstStyle/>
          <a:p>
            <a:r>
              <a:rPr lang="cy-GB" dirty="0"/>
              <a:t>Mae sawl math o sgriwiau ar gael ar gyfer gwahanol ddefnyddiau: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gwrthsoddedig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pen croes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pozidrive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gwrthsoddedig wedi'i godi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pen crwn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drych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coets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y-GB" dirty="0"/>
              <a:t>Sglodfwrdd.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CA2C66-EEBC-AE43-8196-B8B8A6B08A42}"/>
              </a:ext>
            </a:extLst>
          </p:cNvPr>
          <p:cNvSpPr/>
          <p:nvPr/>
        </p:nvSpPr>
        <p:spPr>
          <a:xfrm>
            <a:off x="4079845" y="2362834"/>
            <a:ext cx="4810620" cy="31700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Mae modd gwneud sgriwiau o ddur, dur gwrthstaen neu bres, ac mae amrywiaeth o wahanol bennau sgriwiau.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Gellir eu gorchuddio â’u diogelu gydag ataliwr cyrydiad fel sinc llachar a gorchudd du Japan.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Caiff sgriwiau eu pennu yn ôl eu hyd mewn milimetrau neu fodfeddi, a’u trwch.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+mn-lt"/>
            </a:endParaRPr>
          </a:p>
        </p:txBody>
      </p:sp>
      <p:pic>
        <p:nvPicPr>
          <p:cNvPr id="8" name="object 24">
            <a:extLst>
              <a:ext uri="{FF2B5EF4-FFF2-40B4-BE49-F238E27FC236}">
                <a16:creationId xmlns:a16="http://schemas.microsoft.com/office/drawing/2014/main" id="{DBB6ACDA-3026-4328-8E6F-E44C47D0A4F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704" y="3744673"/>
            <a:ext cx="466981" cy="1202195"/>
          </a:xfrm>
          <a:prstGeom prst="rect">
            <a:avLst/>
          </a:prstGeom>
        </p:spPr>
      </p:pic>
      <p:grpSp>
        <p:nvGrpSpPr>
          <p:cNvPr id="9" name="object 25">
            <a:extLst>
              <a:ext uri="{FF2B5EF4-FFF2-40B4-BE49-F238E27FC236}">
                <a16:creationId xmlns:a16="http://schemas.microsoft.com/office/drawing/2014/main" id="{0780019C-C30B-4095-BFF9-47CFF6B9C91A}"/>
              </a:ext>
            </a:extLst>
          </p:cNvPr>
          <p:cNvGrpSpPr/>
          <p:nvPr/>
        </p:nvGrpSpPr>
        <p:grpSpPr>
          <a:xfrm>
            <a:off x="3024036" y="5083007"/>
            <a:ext cx="103505" cy="17145"/>
            <a:chOff x="6700487" y="2083728"/>
            <a:chExt cx="103505" cy="17145"/>
          </a:xfrm>
        </p:grpSpPr>
        <p:sp>
          <p:nvSpPr>
            <p:cNvPr id="10" name="object 26">
              <a:extLst>
                <a:ext uri="{FF2B5EF4-FFF2-40B4-BE49-F238E27FC236}">
                  <a16:creationId xmlns:a16="http://schemas.microsoft.com/office/drawing/2014/main" id="{B51C9DA2-1748-4C35-A0DB-CE73980B5F1A}"/>
                </a:ext>
              </a:extLst>
            </p:cNvPr>
            <p:cNvSpPr/>
            <p:nvPr/>
          </p:nvSpPr>
          <p:spPr>
            <a:xfrm>
              <a:off x="6702392" y="2092300"/>
              <a:ext cx="99695" cy="0"/>
            </a:xfrm>
            <a:custGeom>
              <a:avLst/>
              <a:gdLst/>
              <a:ahLst/>
              <a:cxnLst/>
              <a:rect l="l" t="t" r="r" b="b"/>
              <a:pathLst>
                <a:path w="99695">
                  <a:moveTo>
                    <a:pt x="0" y="0"/>
                  </a:moveTo>
                  <a:lnTo>
                    <a:pt x="99288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27">
              <a:extLst>
                <a:ext uri="{FF2B5EF4-FFF2-40B4-BE49-F238E27FC236}">
                  <a16:creationId xmlns:a16="http://schemas.microsoft.com/office/drawing/2014/main" id="{C0C9AAB2-796E-4F6D-8C0F-7FE1152211C9}"/>
                </a:ext>
              </a:extLst>
            </p:cNvPr>
            <p:cNvSpPr/>
            <p:nvPr/>
          </p:nvSpPr>
          <p:spPr>
            <a:xfrm>
              <a:off x="6702392" y="2083728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4">
                  <a:moveTo>
                    <a:pt x="0" y="0"/>
                  </a:moveTo>
                  <a:lnTo>
                    <a:pt x="0" y="17145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F3172DE-B459-4D69-BA62-BEDE2280A60A}"/>
                </a:ext>
              </a:extLst>
            </p:cNvPr>
            <p:cNvSpPr/>
            <p:nvPr/>
          </p:nvSpPr>
          <p:spPr>
            <a:xfrm>
              <a:off x="6801677" y="2083728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4">
                  <a:moveTo>
                    <a:pt x="0" y="0"/>
                  </a:moveTo>
                  <a:lnTo>
                    <a:pt x="0" y="17145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29">
            <a:extLst>
              <a:ext uri="{FF2B5EF4-FFF2-40B4-BE49-F238E27FC236}">
                <a16:creationId xmlns:a16="http://schemas.microsoft.com/office/drawing/2014/main" id="{0425E426-BBDB-458A-A132-8C83181BD314}"/>
              </a:ext>
            </a:extLst>
          </p:cNvPr>
          <p:cNvGrpSpPr/>
          <p:nvPr/>
        </p:nvGrpSpPr>
        <p:grpSpPr>
          <a:xfrm>
            <a:off x="3347864" y="4005064"/>
            <a:ext cx="17145" cy="942340"/>
            <a:chOff x="7024315" y="1005785"/>
            <a:chExt cx="17145" cy="942340"/>
          </a:xfrm>
        </p:grpSpPr>
        <p:sp>
          <p:nvSpPr>
            <p:cNvPr id="14" name="object 30">
              <a:extLst>
                <a:ext uri="{FF2B5EF4-FFF2-40B4-BE49-F238E27FC236}">
                  <a16:creationId xmlns:a16="http://schemas.microsoft.com/office/drawing/2014/main" id="{741ED768-A1B8-446E-AC10-4460982F3683}"/>
                </a:ext>
              </a:extLst>
            </p:cNvPr>
            <p:cNvSpPr/>
            <p:nvPr/>
          </p:nvSpPr>
          <p:spPr>
            <a:xfrm>
              <a:off x="7032887" y="1007690"/>
              <a:ext cx="0" cy="938530"/>
            </a:xfrm>
            <a:custGeom>
              <a:avLst/>
              <a:gdLst/>
              <a:ahLst/>
              <a:cxnLst/>
              <a:rect l="l" t="t" r="r" b="b"/>
              <a:pathLst>
                <a:path h="938530">
                  <a:moveTo>
                    <a:pt x="0" y="0"/>
                  </a:moveTo>
                  <a:lnTo>
                    <a:pt x="0" y="937996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31">
              <a:extLst>
                <a:ext uri="{FF2B5EF4-FFF2-40B4-BE49-F238E27FC236}">
                  <a16:creationId xmlns:a16="http://schemas.microsoft.com/office/drawing/2014/main" id="{918E602C-39C3-4FF4-B3C5-B2A34F43AF4E}"/>
                </a:ext>
              </a:extLst>
            </p:cNvPr>
            <p:cNvSpPr/>
            <p:nvPr/>
          </p:nvSpPr>
          <p:spPr>
            <a:xfrm>
              <a:off x="7024315" y="1007690"/>
              <a:ext cx="17145" cy="0"/>
            </a:xfrm>
            <a:custGeom>
              <a:avLst/>
              <a:gdLst/>
              <a:ahLst/>
              <a:cxnLst/>
              <a:rect l="l" t="t" r="r" b="b"/>
              <a:pathLst>
                <a:path w="17145">
                  <a:moveTo>
                    <a:pt x="0" y="0"/>
                  </a:moveTo>
                  <a:lnTo>
                    <a:pt x="17145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32">
              <a:extLst>
                <a:ext uri="{FF2B5EF4-FFF2-40B4-BE49-F238E27FC236}">
                  <a16:creationId xmlns:a16="http://schemas.microsoft.com/office/drawing/2014/main" id="{19CFBE11-E205-4540-A9E9-96BAA85E7D5F}"/>
                </a:ext>
              </a:extLst>
            </p:cNvPr>
            <p:cNvSpPr/>
            <p:nvPr/>
          </p:nvSpPr>
          <p:spPr>
            <a:xfrm>
              <a:off x="7024315" y="1945684"/>
              <a:ext cx="17145" cy="0"/>
            </a:xfrm>
            <a:custGeom>
              <a:avLst/>
              <a:gdLst/>
              <a:ahLst/>
              <a:cxnLst/>
              <a:rect l="l" t="t" r="r" b="b"/>
              <a:pathLst>
                <a:path w="17145">
                  <a:moveTo>
                    <a:pt x="0" y="0"/>
                  </a:moveTo>
                  <a:lnTo>
                    <a:pt x="17145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33">
            <a:extLst>
              <a:ext uri="{FF2B5EF4-FFF2-40B4-BE49-F238E27FC236}">
                <a16:creationId xmlns:a16="http://schemas.microsoft.com/office/drawing/2014/main" id="{03C98CC9-A111-47BA-89D4-197B67BDE2A1}"/>
              </a:ext>
            </a:extLst>
          </p:cNvPr>
          <p:cNvSpPr txBox="1"/>
          <p:nvPr/>
        </p:nvSpPr>
        <p:spPr>
          <a:xfrm>
            <a:off x="3008257" y="5156794"/>
            <a:ext cx="153888" cy="623299"/>
          </a:xfrm>
          <a:prstGeom prst="rect">
            <a:avLst/>
          </a:prstGeom>
        </p:spPr>
        <p:txBody>
          <a:bodyPr vert="vert270" wrap="square" lIns="0" tIns="127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"/>
              </a:spcBef>
            </a:pPr>
            <a:r>
              <a:rPr lang="cy-GB" sz="1000" dirty="0">
                <a:solidFill>
                  <a:srgbClr val="231F20"/>
                </a:solidFill>
                <a:latin typeface="Arial"/>
                <a:cs typeface="Arial"/>
              </a:rPr>
              <a:t>trwch</a:t>
            </a:r>
          </a:p>
        </p:txBody>
      </p:sp>
      <p:sp>
        <p:nvSpPr>
          <p:cNvPr id="18" name="object 34">
            <a:extLst>
              <a:ext uri="{FF2B5EF4-FFF2-40B4-BE49-F238E27FC236}">
                <a16:creationId xmlns:a16="http://schemas.microsoft.com/office/drawing/2014/main" id="{6A7E87E7-47FB-446A-884E-B9062C42C680}"/>
              </a:ext>
            </a:extLst>
          </p:cNvPr>
          <p:cNvSpPr txBox="1"/>
          <p:nvPr/>
        </p:nvSpPr>
        <p:spPr>
          <a:xfrm>
            <a:off x="3370614" y="4293099"/>
            <a:ext cx="153888" cy="339808"/>
          </a:xfrm>
          <a:prstGeom prst="rect">
            <a:avLst/>
          </a:prstGeom>
        </p:spPr>
        <p:txBody>
          <a:bodyPr vert="vert270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lang="cy-GB" sz="1000" dirty="0">
                <a:solidFill>
                  <a:srgbClr val="231F20"/>
                </a:solidFill>
                <a:latin typeface="Arial"/>
                <a:cs typeface="Arial"/>
              </a:rPr>
              <a:t>hyd</a:t>
            </a:r>
          </a:p>
        </p:txBody>
      </p:sp>
    </p:spTree>
    <p:extLst>
      <p:ext uri="{BB962C8B-B14F-4D97-AF65-F5344CB8AC3E}">
        <p14:creationId xmlns:p14="http://schemas.microsoft.com/office/powerpoint/2010/main" val="319022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78A44D7B-04F8-0B42-876E-064D8A8F8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4" y="1096964"/>
            <a:ext cx="8229600" cy="495300"/>
          </a:xfrm>
        </p:spPr>
        <p:txBody>
          <a:bodyPr/>
          <a:lstStyle/>
          <a:p>
            <a:r>
              <a:rPr lang="cy-GB"/>
              <a:t>Deunyddiau ac arwynebau</a:t>
            </a:r>
          </a:p>
        </p:txBody>
      </p:sp>
      <p:pic>
        <p:nvPicPr>
          <p:cNvPr id="60420" name="Picture 2" descr="http://t2.gstatic.com/images?q=tbn:ANd9GcRjH99K_2fuOC5puwNEO-4nlkw9RlzIWeWL5W89od6g6jR6ACl6ng">
            <a:extLst>
              <a:ext uri="{FF2B5EF4-FFF2-40B4-BE49-F238E27FC236}">
                <a16:creationId xmlns:a16="http://schemas.microsoft.com/office/drawing/2014/main" id="{095F7473-6521-DB4A-B4BD-70F9A6051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33" y="1672432"/>
            <a:ext cx="17907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4" descr="http://wstartrack.com/wp-content/avatars/blockwork-wall-construction-4814.jpg">
            <a:extLst>
              <a:ext uri="{FF2B5EF4-FFF2-40B4-BE49-F238E27FC236}">
                <a16:creationId xmlns:a16="http://schemas.microsoft.com/office/drawing/2014/main" id="{F069185D-CBF3-0B44-AA27-71EF223CF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52" y="3167856"/>
            <a:ext cx="1811337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" descr="http://t3.gstatic.com/images?q=tbn:ANd9GcRBDtLKltAfkJ4rv_02jH-nlkvqFUE71IH5yg5uBEfH8v7tyRzwSw">
            <a:extLst>
              <a:ext uri="{FF2B5EF4-FFF2-40B4-BE49-F238E27FC236}">
                <a16:creationId xmlns:a16="http://schemas.microsoft.com/office/drawing/2014/main" id="{5081B914-319E-1342-B916-F1F22D3F3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4906169"/>
            <a:ext cx="17859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8" descr="http://t2.gstatic.com/images?q=tbn:ANd9GcQ7xcK3k7eS_tWaU6WjlKIGfoQbCWO3pXifq3gaNkr6qiR50ZUGdg">
            <a:extLst>
              <a:ext uri="{FF2B5EF4-FFF2-40B4-BE49-F238E27FC236}">
                <a16:creationId xmlns:a16="http://schemas.microsoft.com/office/drawing/2014/main" id="{CC439537-2537-E443-AC54-B2E1AFBFA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785" y="1677194"/>
            <a:ext cx="113347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0" descr="http://t2.gstatic.com/images?q=tbn:ANd9GcTjP_ledSYfJb3lh0ZV_QzJNdbiZjt4kf-c2YurXSWM0tE87xf1Tg">
            <a:extLst>
              <a:ext uri="{FF2B5EF4-FFF2-40B4-BE49-F238E27FC236}">
                <a16:creationId xmlns:a16="http://schemas.microsoft.com/office/drawing/2014/main" id="{6F181859-2319-8040-8A00-31016ECC4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247" y="3281362"/>
            <a:ext cx="1116013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5" name="Picture 12" descr="http://t0.gstatic.com/images?q=tbn:ANd9GcTp4A67TP0nzZEnz70CsMH86jGmc0_2NLiMARpOSQR-tIe3gzex">
            <a:extLst>
              <a:ext uri="{FF2B5EF4-FFF2-40B4-BE49-F238E27FC236}">
                <a16:creationId xmlns:a16="http://schemas.microsoft.com/office/drawing/2014/main" id="{54BE2A18-1C6B-D042-9D1E-39B07C210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52" y="4775200"/>
            <a:ext cx="1811337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TextBox 10">
            <a:extLst>
              <a:ext uri="{FF2B5EF4-FFF2-40B4-BE49-F238E27FC236}">
                <a16:creationId xmlns:a16="http://schemas.microsoft.com/office/drawing/2014/main" id="{24B89DDF-5E8F-BF43-AC0C-F4D85EA82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642" y="1677194"/>
            <a:ext cx="231635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Brics</a:t>
            </a:r>
            <a:r>
              <a:rPr lang="cy-GB" sz="2000" dirty="0"/>
              <a:t> Gorffeniad allanol, anwastad a chaled yn gyffredinol.</a:t>
            </a:r>
          </a:p>
        </p:txBody>
      </p:sp>
      <p:sp>
        <p:nvSpPr>
          <p:cNvPr id="60427" name="TextBox 11">
            <a:extLst>
              <a:ext uri="{FF2B5EF4-FFF2-40B4-BE49-F238E27FC236}">
                <a16:creationId xmlns:a16="http://schemas.microsoft.com/office/drawing/2014/main" id="{7DAF6F96-E515-6F45-9358-791F8240B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6116" y="3090992"/>
            <a:ext cx="2503612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Blociau</a:t>
            </a:r>
            <a:r>
              <a:rPr lang="cy-GB" sz="2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Adeiledd mewnol cudd (y </a:t>
            </a:r>
            <a:r>
              <a:rPr lang="cy-GB" sz="2000" dirty="0" err="1"/>
              <a:t>ffics</a:t>
            </a:r>
            <a:r>
              <a:rPr lang="cy-GB" sz="2000" dirty="0"/>
              <a:t> cyntaf). Wedi’i blastro neu ei rendro.</a:t>
            </a:r>
          </a:p>
        </p:txBody>
      </p:sp>
      <p:sp>
        <p:nvSpPr>
          <p:cNvPr id="60428" name="TextBox 12">
            <a:extLst>
              <a:ext uri="{FF2B5EF4-FFF2-40B4-BE49-F238E27FC236}">
                <a16:creationId xmlns:a16="http://schemas.microsoft.com/office/drawing/2014/main" id="{AA241CA7-E800-A841-8849-AAF2DC729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5408" y="4770437"/>
            <a:ext cx="2071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Pren</a:t>
            </a:r>
            <a:r>
              <a:rPr lang="cy-GB" sz="2000" dirty="0"/>
              <a:t> Estyll neu orffeniad leinin yn aml.</a:t>
            </a:r>
          </a:p>
        </p:txBody>
      </p:sp>
      <p:sp>
        <p:nvSpPr>
          <p:cNvPr id="60429" name="TextBox 13">
            <a:extLst>
              <a:ext uri="{FF2B5EF4-FFF2-40B4-BE49-F238E27FC236}">
                <a16:creationId xmlns:a16="http://schemas.microsoft.com/office/drawing/2014/main" id="{5B615FA8-D297-CF4C-8078-3B1C36CF2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6638" y="1641475"/>
            <a:ext cx="2271786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Stydiau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Cuddiwyd â bwrdd plastr ar ôl y </a:t>
            </a:r>
            <a:r>
              <a:rPr lang="cy-GB" sz="2000" dirty="0" err="1"/>
              <a:t>ffics</a:t>
            </a:r>
            <a:r>
              <a:rPr lang="cy-GB" sz="2000" dirty="0"/>
              <a:t> cyntaf</a:t>
            </a:r>
          </a:p>
        </p:txBody>
      </p:sp>
      <p:sp>
        <p:nvSpPr>
          <p:cNvPr id="60430" name="TextBox 14">
            <a:extLst>
              <a:ext uri="{FF2B5EF4-FFF2-40B4-BE49-F238E27FC236}">
                <a16:creationId xmlns:a16="http://schemas.microsoft.com/office/drawing/2014/main" id="{A5A85A03-C6DB-A443-9CF1-572201E91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2038" y="3213100"/>
            <a:ext cx="244296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Bwrdd plastr</a:t>
            </a:r>
            <a:r>
              <a:rPr lang="cy-GB" sz="2000" dirty="0"/>
              <a:t> Gorffeniad adeiledd meddal sydd angen ei beintio.</a:t>
            </a:r>
          </a:p>
        </p:txBody>
      </p:sp>
      <p:sp>
        <p:nvSpPr>
          <p:cNvPr id="60431" name="TextBox 15">
            <a:extLst>
              <a:ext uri="{FF2B5EF4-FFF2-40B4-BE49-F238E27FC236}">
                <a16:creationId xmlns:a16="http://schemas.microsoft.com/office/drawing/2014/main" id="{BE800428-21C5-2E4F-A298-F00632D60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6836" y="4760118"/>
            <a:ext cx="2757164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b="1" dirty="0"/>
              <a:t>Teils</a:t>
            </a:r>
            <a:r>
              <a:rPr lang="cy-GB" sz="2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y-GB" sz="2000" dirty="0"/>
              <a:t>Gorffeniad caled ac addurnol i ystafelloedd ymolchi, toiledau, ceginau a lloriau.</a:t>
            </a:r>
          </a:p>
        </p:txBody>
      </p:sp>
    </p:spTree>
    <p:extLst>
      <p:ext uri="{BB962C8B-B14F-4D97-AF65-F5344CB8AC3E}">
        <p14:creationId xmlns:p14="http://schemas.microsoft.com/office/powerpoint/2010/main" val="63605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61F64-17F6-2444-A44B-550C0ADC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Sgriwiau cyffredin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74D6C6-8754-C942-9B84-1B257E92FCD8}"/>
              </a:ext>
            </a:extLst>
          </p:cNvPr>
          <p:cNvSpPr txBox="1"/>
          <p:nvPr/>
        </p:nvSpPr>
        <p:spPr>
          <a:xfrm>
            <a:off x="425996" y="2445467"/>
            <a:ext cx="292186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 technolegau gosod newydd yn cael eu datblygu drwy’r amser, edrychwch ar y gosodion gwaith maen </a:t>
            </a:r>
            <a:r>
              <a:rPr lang="cy-GB" dirty="0">
                <a:hlinkClick r:id="rId2"/>
              </a:rPr>
              <a:t>yma</a:t>
            </a:r>
            <a:r>
              <a:rPr lang="cy-GB" dirty="0"/>
              <a:t>!</a:t>
            </a:r>
          </a:p>
        </p:txBody>
      </p:sp>
      <p:graphicFrame>
        <p:nvGraphicFramePr>
          <p:cNvPr id="8" name="object 15">
            <a:extLst>
              <a:ext uri="{FF2B5EF4-FFF2-40B4-BE49-F238E27FC236}">
                <a16:creationId xmlns:a16="http://schemas.microsoft.com/office/drawing/2014/main" id="{12AEC34F-2BCA-40A0-88C8-3A8EA6B2F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83538"/>
              </p:ext>
            </p:extLst>
          </p:nvPr>
        </p:nvGraphicFramePr>
        <p:xfrm>
          <a:off x="3491880" y="1008000"/>
          <a:ext cx="5400600" cy="54542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3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8394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320675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1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wrthsoddedig</a:t>
                      </a:r>
                      <a:r>
                        <a:rPr lang="cy-GB" sz="11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ar gyfer gwaith cyffredinol. Mae’r pen yn suddo’n blwm ag arwyneb y pren neu ychydig o dan arwyneb y pren.  Mae angen sgriwdreifer gyda llafn fflat.</a:t>
                      </a: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0468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46990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pen croes/Pozidrive (math gwrthsoddedig)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ar gyfer gwaith cyffredinol ac mae ei ymddangosiad yn debyg iawn i sgriw wrthsoddedig, ond mae angen sgriwdreifer pen croes. Mae hyn yn sicrhau nad yw’r sgriwdreifer yn llithro allan o ben y sgriw. Delfrydol ar gyfer clipiau pibellau.</a:t>
                      </a: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846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02870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wrthsoddedig wedi’i chodi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i osod ffitiadau addurniadol gyda thyllau gwrthsoddedig. Mae’r pen wedi’i gynllunio i fod yn weladwy.</a:t>
                      </a: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806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245745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1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pen crwn</a:t>
                      </a:r>
                      <a:r>
                        <a:rPr lang="cy-GB" sz="11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ar gyfer gosod clipiau cyfrwy copr.</a:t>
                      </a: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9842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3462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1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drych</a:t>
                      </a:r>
                      <a:r>
                        <a:rPr lang="cy-GB" sz="11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ar gyfer gosod drychau a ffitiadau ystafell ymolchi fel paneli bath. Mae’r cap crôm yn mynd ar ben y sgriw er mwyn ei chuddio.</a:t>
                      </a: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553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2573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Sgriwiau coets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Mae’r rhain fel arfer yn dod gyda phlygiau wal pwrpasol. Maent yn cael eu defnyddio i drwsio cyfarpar trwm fel boeleri. Gellir eu tynhau â sbaner ond mae gan rai bennau sgriw </a:t>
                      </a:r>
                      <a:r>
                        <a:rPr lang="cy-GB" sz="1100" dirty="0" err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Pozidriv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9842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3716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Sgriw </a:t>
                      </a:r>
                      <a:r>
                        <a:rPr lang="cy-GB" sz="1100" b="1" dirty="0" err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sglodfwrdd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– Defnyddir i ddiogelu </a:t>
                      </a:r>
                      <a:r>
                        <a:rPr lang="cy-GB" sz="1100" dirty="0" err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sglodfwrdd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a </a:t>
                      </a:r>
                      <a:r>
                        <a:rPr lang="cy-GB" sz="1100" dirty="0" err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ffibrfwrdd</a:t>
                      </a:r>
                      <a:r>
                        <a:rPr lang="cy-GB"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dwysedd canolig (MDF). Mae gwahanol fathau o bennau ar gael.</a:t>
                      </a: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object 18">
            <a:extLst>
              <a:ext uri="{FF2B5EF4-FFF2-40B4-BE49-F238E27FC236}">
                <a16:creationId xmlns:a16="http://schemas.microsoft.com/office/drawing/2014/main" id="{95CC12DF-A0B6-4C15-881B-4261D258E7D2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3795" y="3571300"/>
            <a:ext cx="291275" cy="661428"/>
          </a:xfrm>
          <a:prstGeom prst="rect">
            <a:avLst/>
          </a:prstGeom>
        </p:spPr>
      </p:pic>
      <p:pic>
        <p:nvPicPr>
          <p:cNvPr id="10" name="object 19">
            <a:extLst>
              <a:ext uri="{FF2B5EF4-FFF2-40B4-BE49-F238E27FC236}">
                <a16:creationId xmlns:a16="http://schemas.microsoft.com/office/drawing/2014/main" id="{E685643C-62E0-43CB-A67F-05A9C4CBE0C9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7093" y="1929955"/>
            <a:ext cx="292430" cy="712800"/>
          </a:xfrm>
          <a:prstGeom prst="rect">
            <a:avLst/>
          </a:prstGeom>
        </p:spPr>
      </p:pic>
      <p:pic>
        <p:nvPicPr>
          <p:cNvPr id="11" name="object 20">
            <a:extLst>
              <a:ext uri="{FF2B5EF4-FFF2-40B4-BE49-F238E27FC236}">
                <a16:creationId xmlns:a16="http://schemas.microsoft.com/office/drawing/2014/main" id="{7CC426B1-8A70-4443-BAD0-3527950E1E92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763" y="2838171"/>
            <a:ext cx="869525" cy="681027"/>
          </a:xfrm>
          <a:prstGeom prst="rect">
            <a:avLst/>
          </a:prstGeom>
        </p:spPr>
      </p:pic>
      <p:pic>
        <p:nvPicPr>
          <p:cNvPr id="12" name="object 21">
            <a:extLst>
              <a:ext uri="{FF2B5EF4-FFF2-40B4-BE49-F238E27FC236}">
                <a16:creationId xmlns:a16="http://schemas.microsoft.com/office/drawing/2014/main" id="{CA7003C9-A8FD-41C1-97FA-46B5F8FCBC6A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316" y="4193002"/>
            <a:ext cx="558959" cy="479107"/>
          </a:xfrm>
          <a:prstGeom prst="rect">
            <a:avLst/>
          </a:prstGeom>
        </p:spPr>
      </p:pic>
      <p:pic>
        <p:nvPicPr>
          <p:cNvPr id="13" name="object 22">
            <a:extLst>
              <a:ext uri="{FF2B5EF4-FFF2-40B4-BE49-F238E27FC236}">
                <a16:creationId xmlns:a16="http://schemas.microsoft.com/office/drawing/2014/main" id="{ACFB46D7-A72D-4C46-84F0-724391A6D64B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42724">
            <a:off x="4102872" y="4897522"/>
            <a:ext cx="800075" cy="775844"/>
          </a:xfrm>
          <a:prstGeom prst="rect">
            <a:avLst/>
          </a:prstGeom>
        </p:spPr>
      </p:pic>
      <p:pic>
        <p:nvPicPr>
          <p:cNvPr id="14" name="object 23">
            <a:extLst>
              <a:ext uri="{FF2B5EF4-FFF2-40B4-BE49-F238E27FC236}">
                <a16:creationId xmlns:a16="http://schemas.microsoft.com/office/drawing/2014/main" id="{76A46652-9907-4928-9041-6D17012707E8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611">
            <a:off x="4433767" y="5728629"/>
            <a:ext cx="718682" cy="502196"/>
          </a:xfrm>
          <a:prstGeom prst="rect">
            <a:avLst/>
          </a:prstGeom>
        </p:spPr>
      </p:pic>
      <p:pic>
        <p:nvPicPr>
          <p:cNvPr id="15" name="object 37">
            <a:extLst>
              <a:ext uri="{FF2B5EF4-FFF2-40B4-BE49-F238E27FC236}">
                <a16:creationId xmlns:a16="http://schemas.microsoft.com/office/drawing/2014/main" id="{B22D0834-C826-4AE3-BA0E-974A01AFFBD9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24536">
            <a:off x="4644008" y="1066203"/>
            <a:ext cx="291037" cy="64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89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701C-1BA5-0B41-8AA3-423D6DA12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Pennau sgriwiau</a:t>
            </a:r>
          </a:p>
        </p:txBody>
      </p:sp>
      <p:graphicFrame>
        <p:nvGraphicFramePr>
          <p:cNvPr id="7" name="object 9">
            <a:extLst>
              <a:ext uri="{FF2B5EF4-FFF2-40B4-BE49-F238E27FC236}">
                <a16:creationId xmlns:a16="http://schemas.microsoft.com/office/drawing/2014/main" id="{26C8C4AA-68E0-497C-908F-356A88C21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887827"/>
              </p:ext>
            </p:extLst>
          </p:nvPr>
        </p:nvGraphicFramePr>
        <p:xfrm>
          <a:off x="1115616" y="1634248"/>
          <a:ext cx="5972768" cy="42389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69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3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721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Llafn fflat</a:t>
                      </a:r>
                    </a:p>
                    <a:p>
                      <a:pPr marL="50800" marR="386715">
                        <a:lnSpc>
                          <a:spcPct val="106100"/>
                        </a:lnSpc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I’w ddefnyddio gyda sgriwiau wedi’u slotio. Dylid gofalu bod maint y llafn yn gywir ar gyfer slot y sgriw.</a:t>
                      </a: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159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Phillips</a:t>
                      </a:r>
                    </a:p>
                    <a:p>
                      <a:pPr marL="50800" marR="90170">
                        <a:lnSpc>
                          <a:spcPct val="106100"/>
                        </a:lnSpc>
                      </a:pPr>
                      <a:r>
                        <a:rPr lang="cy-GB"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Cafodd ei ddylunio’n wreiddiol yn y 1930au i’w wthio allan o ben y sgriw yn fwriadol er mwyn atal gordynhau.</a:t>
                      </a: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7845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poziriv</a:t>
                      </a:r>
                    </a:p>
                    <a:p>
                      <a:pPr marL="50800" marR="50165">
                        <a:lnSpc>
                          <a:spcPct val="106100"/>
                        </a:lnSpc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Mae’n debyg i’r pen Phillips ond mae ganddo siâp seren wyth pwynt er mwyn cynnig gwell gafael. Ddim yn gydnaws â sgriwiau Phillips.</a:t>
                      </a: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718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seren</a:t>
                      </a:r>
                    </a:p>
                    <a:p>
                      <a:pPr marL="50800" marR="388620">
                        <a:lnSpc>
                          <a:spcPct val="106100"/>
                        </a:lnSpc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Nid yw’n cael ei ddefnyddio’n aml, heb law am offer a gosodiadau arbenigol. Maent hefyd yn cael eu galw’n sgriwdreifers Torx.</a:t>
                      </a: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323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hecsagon (Allwedd Allen)</a:t>
                      </a:r>
                    </a:p>
                    <a:p>
                      <a:pPr marL="50800" marR="263525">
                        <a:lnSpc>
                          <a:spcPct val="106100"/>
                        </a:lnSpc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Yn cael eu defnyddio yn y diwydiant nwy yn bennaf er mwyn cynnal a chadw a gosod offer.</a:t>
                      </a: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object 17">
            <a:extLst>
              <a:ext uri="{FF2B5EF4-FFF2-40B4-BE49-F238E27FC236}">
                <a16:creationId xmlns:a16="http://schemas.microsoft.com/office/drawing/2014/main" id="{5B532A67-91E5-4492-B7B7-F301DA36D0DE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700808"/>
            <a:ext cx="562109" cy="626276"/>
          </a:xfrm>
          <a:prstGeom prst="rect">
            <a:avLst/>
          </a:prstGeom>
        </p:spPr>
      </p:pic>
      <p:pic>
        <p:nvPicPr>
          <p:cNvPr id="9" name="object 18">
            <a:extLst>
              <a:ext uri="{FF2B5EF4-FFF2-40B4-BE49-F238E27FC236}">
                <a16:creationId xmlns:a16="http://schemas.microsoft.com/office/drawing/2014/main" id="{B4C15589-2765-475E-9BC1-23F14BDF8D4A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242" y="2570744"/>
            <a:ext cx="624565" cy="626287"/>
          </a:xfrm>
          <a:prstGeom prst="rect">
            <a:avLst/>
          </a:prstGeom>
        </p:spPr>
      </p:pic>
      <p:pic>
        <p:nvPicPr>
          <p:cNvPr id="10" name="object 19">
            <a:extLst>
              <a:ext uri="{FF2B5EF4-FFF2-40B4-BE49-F238E27FC236}">
                <a16:creationId xmlns:a16="http://schemas.microsoft.com/office/drawing/2014/main" id="{CAAA35FC-A12E-4A62-8594-C1D2CC2E5B0D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335499"/>
            <a:ext cx="624565" cy="626264"/>
          </a:xfrm>
          <a:prstGeom prst="rect">
            <a:avLst/>
          </a:prstGeom>
        </p:spPr>
      </p:pic>
      <p:pic>
        <p:nvPicPr>
          <p:cNvPr id="11" name="object 20">
            <a:extLst>
              <a:ext uri="{FF2B5EF4-FFF2-40B4-BE49-F238E27FC236}">
                <a16:creationId xmlns:a16="http://schemas.microsoft.com/office/drawing/2014/main" id="{36E18BAB-AD4B-4632-A8F2-426BFAD5A448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297" y="4238720"/>
            <a:ext cx="624565" cy="626264"/>
          </a:xfrm>
          <a:prstGeom prst="rect">
            <a:avLst/>
          </a:prstGeom>
        </p:spPr>
      </p:pic>
      <p:pic>
        <p:nvPicPr>
          <p:cNvPr id="12" name="object 21">
            <a:extLst>
              <a:ext uri="{FF2B5EF4-FFF2-40B4-BE49-F238E27FC236}">
                <a16:creationId xmlns:a16="http://schemas.microsoft.com/office/drawing/2014/main" id="{692E4F32-4D4B-4D3D-B05A-7440769E2C4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5100464"/>
            <a:ext cx="624565" cy="6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98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BB0EDF16-B8F2-484B-AED7-663DBE11F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70449"/>
            <a:ext cx="8229600" cy="796925"/>
          </a:xfrm>
        </p:spPr>
        <p:txBody>
          <a:bodyPr/>
          <a:lstStyle/>
          <a:p>
            <a:r>
              <a:rPr lang="cy-GB"/>
              <a:t>Gosodion a chydrannau – gosodion bwrdd plastr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6293636B-FA67-A84C-94BB-48A9A8CB5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440" y="1713851"/>
            <a:ext cx="8001000" cy="420117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y-GB" sz="2400" dirty="0">
                <a:cs typeface="Arial" panose="020B0604020202020204" pitchFamily="34" charset="0"/>
              </a:rPr>
              <a:t>			Plwg wal plastig sy’n ehangu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 dirty="0">
                <a:cs typeface="Arial" panose="020B0604020202020204" pitchFamily="34" charset="0"/>
              </a:rPr>
              <a:t>			Gosodiad ceudod metel sy’n ehangu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 dirty="0">
                <a:cs typeface="Arial" panose="020B0604020202020204" pitchFamily="34" charset="0"/>
              </a:rPr>
              <a:t>			Gosodiad toglo â sbring</a:t>
            </a:r>
          </a:p>
          <a:p>
            <a:pPr marL="0" indent="0"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 dirty="0">
                <a:cs typeface="Arial" panose="020B0604020202020204" pitchFamily="34" charset="0"/>
              </a:rPr>
              <a:t>			Gosodiad hunan-dorri (sgriw           			hunandapio)</a:t>
            </a:r>
          </a:p>
        </p:txBody>
      </p:sp>
      <p:pic>
        <p:nvPicPr>
          <p:cNvPr id="50180" name="Picture 10" descr="http://ecx.images-amazon.com/images/I/31G%2BhBbnHkL.jpg">
            <a:extLst>
              <a:ext uri="{FF2B5EF4-FFF2-40B4-BE49-F238E27FC236}">
                <a16:creationId xmlns:a16="http://schemas.microsoft.com/office/drawing/2014/main" id="{B8BCB794-6C7A-6E40-8DC2-3EE293ECC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511" y="3571679"/>
            <a:ext cx="1554206" cy="109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12" descr="http://t2.gstatic.com/images?q=tbn:ANd9GcRHrU1zYnFdkPc7qBNsmNVKYaP7nSbqCGcaoRktPuThCbCjyThoJQ">
            <a:extLst>
              <a:ext uri="{FF2B5EF4-FFF2-40B4-BE49-F238E27FC236}">
                <a16:creationId xmlns:a16="http://schemas.microsoft.com/office/drawing/2014/main" id="{9BBC5FF7-7056-3C4E-9BD1-7E111B278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511" y="4701024"/>
            <a:ext cx="1495668" cy="117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4" descr="http://t3.gstatic.com/images?q=tbn:ANd9GcSF9N1qaaKzefnwsWhKCKh7vlHUtxHCAfEEI_t6yWmE_WANPml9">
            <a:extLst>
              <a:ext uri="{FF2B5EF4-FFF2-40B4-BE49-F238E27FC236}">
                <a16:creationId xmlns:a16="http://schemas.microsoft.com/office/drawing/2014/main" id="{1E569D1B-62C8-054B-9015-CBC86A15F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359" y="2392393"/>
            <a:ext cx="1531386" cy="1020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16" descr="http://t2.gstatic.com/images?q=tbn:ANd9GcSx-uAilxdIiukVZviexTB66G3sBoHl7SyMdAAQII7jyYoiysAywA">
            <a:extLst>
              <a:ext uri="{FF2B5EF4-FFF2-40B4-BE49-F238E27FC236}">
                <a16:creationId xmlns:a16="http://schemas.microsoft.com/office/drawing/2014/main" id="{29366496-4A3D-5441-892D-796EC2261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819" y="1520967"/>
            <a:ext cx="1369591" cy="83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67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01E3D23C-D934-CA4B-A00B-A1EA9616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96" y="985694"/>
            <a:ext cx="8229600" cy="796925"/>
          </a:xfrm>
        </p:spPr>
        <p:txBody>
          <a:bodyPr/>
          <a:lstStyle/>
          <a:p>
            <a:r>
              <a:rPr lang="cy-GB"/>
              <a:t>Gosodion a chydrannau – gosodion gwaith maen</a:t>
            </a:r>
            <a:br>
              <a:rPr lang="cy-GB"/>
            </a:br>
            <a:endParaRPr lang="cy-GB"/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63F5DF05-1E53-204A-929B-3DAF44A38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122" y="1242233"/>
            <a:ext cx="6579677" cy="4883150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>
                <a:cs typeface="Arial" panose="020B0604020202020204" pitchFamily="34" charset="0"/>
              </a:rPr>
              <a:t>			Bollt wal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>
                <a:cs typeface="Arial" panose="020B0604020202020204" pitchFamily="34" charset="0"/>
              </a:rPr>
              <a:t>			Bollt wal hunandapio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>
                <a:cs typeface="Arial" panose="020B0604020202020204" pitchFamily="34" charset="0"/>
              </a:rPr>
              <a:t>			</a:t>
            </a:r>
          </a:p>
          <a:p>
            <a:pPr marL="0" indent="0">
              <a:buFontTx/>
              <a:buNone/>
            </a:pPr>
            <a:r>
              <a:rPr lang="cy-GB" sz="2400">
                <a:cs typeface="Arial" panose="020B0604020202020204" pitchFamily="34" charset="0"/>
              </a:rPr>
              <a:t>			Set folltau basn Fischer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cy-GB" sz="2400"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52228" name="Picture 4" descr="http://t0.gstatic.com/images?q=tbn:ANd9GcTmV_o-a7p41heTxDgL4w11LRFrhGYwMMsV6iUw5iQ13DWoXUEJRA">
            <a:extLst>
              <a:ext uri="{FF2B5EF4-FFF2-40B4-BE49-F238E27FC236}">
                <a16:creationId xmlns:a16="http://schemas.microsoft.com/office/drawing/2014/main" id="{8A72D43F-6088-0648-AFD9-FFD98034A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854" y="1506923"/>
            <a:ext cx="1933337" cy="66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8" descr="http://t3.gstatic.com/images?q=tbn:ANd9GcTxiKEj3YVKDKrDOP8XkeZnFkNjpjgD4ffTqcaGMklO1KafeVqi">
            <a:extLst>
              <a:ext uri="{FF2B5EF4-FFF2-40B4-BE49-F238E27FC236}">
                <a16:creationId xmlns:a16="http://schemas.microsoft.com/office/drawing/2014/main" id="{2D526573-6601-294F-ACE9-CEA208199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4072" y="2635500"/>
            <a:ext cx="1252899" cy="96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18" descr="http://t1.gstatic.com/images?q=tbn:ANd9GcTq_kPwH_XkeY2Zkg_xyn3BHYFKQEq3ZMYRuzjfscbOR1xT8V9p_Q">
            <a:extLst>
              <a:ext uri="{FF2B5EF4-FFF2-40B4-BE49-F238E27FC236}">
                <a16:creationId xmlns:a16="http://schemas.microsoft.com/office/drawing/2014/main" id="{C0E2C491-5D8E-C740-BE61-1E1A132B5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691" y="3985606"/>
            <a:ext cx="1714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612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75B6C-8C93-5248-A0ED-409BFE2F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Gosodion a chydrannau – plygiau wal safonol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A2965-3236-D24D-82E5-EB934AFE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Plygiau wal plastig safonol</a:t>
            </a:r>
          </a:p>
        </p:txBody>
      </p:sp>
      <p:pic>
        <p:nvPicPr>
          <p:cNvPr id="5" name="Picture 6" descr="http://t2.gstatic.com/images?q=tbn:ANd9GcTauCpZV3ebvlYtX8NWXF52Ay-n2L4GxLMdH_rcEHJXFTRLl1xc">
            <a:extLst>
              <a:ext uri="{FF2B5EF4-FFF2-40B4-BE49-F238E27FC236}">
                <a16:creationId xmlns:a16="http://schemas.microsoft.com/office/drawing/2014/main" id="{225954F0-0541-1147-928C-6BD0F0D80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05788">
            <a:off x="-414554" y="3167692"/>
            <a:ext cx="3060339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B1250F-3415-3A42-9FC3-766FE1533A16}"/>
              </a:ext>
            </a:extLst>
          </p:cNvPr>
          <p:cNvSpPr txBox="1"/>
          <p:nvPr/>
        </p:nvSpPr>
        <p:spPr>
          <a:xfrm>
            <a:off x="2220487" y="2829939"/>
            <a:ext cx="6744001" cy="400110"/>
          </a:xfrm>
          <a:prstGeom prst="rect">
            <a:avLst/>
          </a:prstGeom>
          <a:noFill/>
          <a:ln>
            <a:solidFill>
              <a:srgbClr val="FBDD00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Plygiau melyn: maint y bit dril = 5mm, trwch y sgriw = 6–8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44577-8EB2-9D4A-9728-F5A1F5198758}"/>
              </a:ext>
            </a:extLst>
          </p:cNvPr>
          <p:cNvSpPr txBox="1"/>
          <p:nvPr/>
        </p:nvSpPr>
        <p:spPr>
          <a:xfrm>
            <a:off x="1848071" y="3623749"/>
            <a:ext cx="711641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Plygiau coch: maint y bit dril = 6mm, trwch y sgriw ac 8–10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03E568-8C11-444A-A93A-29642AB4E57A}"/>
              </a:ext>
            </a:extLst>
          </p:cNvPr>
          <p:cNvSpPr txBox="1"/>
          <p:nvPr/>
        </p:nvSpPr>
        <p:spPr>
          <a:xfrm>
            <a:off x="1640124" y="4444250"/>
            <a:ext cx="7324364" cy="400110"/>
          </a:xfrm>
          <a:prstGeom prst="rect">
            <a:avLst/>
          </a:prstGeom>
          <a:noFill/>
          <a:ln>
            <a:solidFill>
              <a:srgbClr val="6B2A18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Plygiau brown: maint y bit dril = 7mm, trwch y sgriw = 10–14</a:t>
            </a:r>
          </a:p>
        </p:txBody>
      </p:sp>
    </p:spTree>
    <p:extLst>
      <p:ext uri="{BB962C8B-B14F-4D97-AF65-F5344CB8AC3E}">
        <p14:creationId xmlns:p14="http://schemas.microsoft.com/office/powerpoint/2010/main" val="38449563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12353</TotalTime>
  <Words>873</Words>
  <Application>Microsoft Office PowerPoint</Application>
  <PresentationFormat>On-screen Show (4:3)</PresentationFormat>
  <Paragraphs>104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PowerPoint 5: Dyfeisiau, clipiau a bracedi gosod cyffredin</vt:lpstr>
      <vt:lpstr>Y sesiwn hon:</vt:lpstr>
      <vt:lpstr>Dyfeisiau gosod – sgriwiau</vt:lpstr>
      <vt:lpstr>Deunyddiau ac arwynebau</vt:lpstr>
      <vt:lpstr>Sgriwiau cyffredin</vt:lpstr>
      <vt:lpstr>Pennau sgriwiau</vt:lpstr>
      <vt:lpstr>Gosodion a chydrannau – gosodion bwrdd plastr</vt:lpstr>
      <vt:lpstr>Gosodion a chydrannau – gosodion gwaith maen </vt:lpstr>
      <vt:lpstr>Gosodion a chydrannau – plygiau wal safonol</vt:lpstr>
      <vt:lpstr>Clipiau a bracedi pibellau – Defnydd domestig</vt:lpstr>
      <vt:lpstr>PowerPoint Presentation</vt:lpstr>
      <vt:lpstr>Systemau cynnal pibell ddur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199</cp:revision>
  <dcterms:created xsi:type="dcterms:W3CDTF">2013-05-28T00:38:54Z</dcterms:created>
  <dcterms:modified xsi:type="dcterms:W3CDTF">2023-11-02T13:50:25Z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