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5" r:id="rId12"/>
    <p:sldId id="334" r:id="rId13"/>
    <p:sldId id="336" r:id="rId14"/>
    <p:sldId id="337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6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5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9F5B85-0682-4927-BD33-7EA6A4753E97}" v="1" dt="2023-11-02T13:50:42.3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807"/>
    <p:restoredTop sz="87266" autoAdjust="0"/>
  </p:normalViewPr>
  <p:slideViewPr>
    <p:cSldViewPr showGuides="1">
      <p:cViewPr varScale="1">
        <p:scale>
          <a:sx n="69" d="100"/>
          <a:sy n="69" d="100"/>
        </p:scale>
        <p:origin x="58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A69F5B85-0682-4927-BD33-7EA6A4753E97}"/>
    <pc:docChg chg="modSld">
      <pc:chgData name="Claire Brooks" userId="045b5ce1-bb15-4c22-aa7e-c7b600949989" providerId="ADAL" clId="{A69F5B85-0682-4927-BD33-7EA6A4753E97}" dt="2023-10-31T14:10:23.737" v="17" actId="2085"/>
      <pc:docMkLst>
        <pc:docMk/>
      </pc:docMkLst>
      <pc:sldChg chg="modSp mod">
        <pc:chgData name="Claire Brooks" userId="045b5ce1-bb15-4c22-aa7e-c7b600949989" providerId="ADAL" clId="{A69F5B85-0682-4927-BD33-7EA6A4753E97}" dt="2023-10-31T14:09:31.222" v="4" actId="1076"/>
        <pc:sldMkLst>
          <pc:docMk/>
          <pc:sldMk cId="4082699207" sldId="329"/>
        </pc:sldMkLst>
        <pc:spChg chg="mod">
          <ac:chgData name="Claire Brooks" userId="045b5ce1-bb15-4c22-aa7e-c7b600949989" providerId="ADAL" clId="{A69F5B85-0682-4927-BD33-7EA6A4753E97}" dt="2023-10-31T14:09:31.222" v="4" actId="1076"/>
          <ac:spMkLst>
            <pc:docMk/>
            <pc:sldMk cId="4082699207" sldId="329"/>
            <ac:spMk id="4" creationId="{FF62EB7B-8ECE-9447-9EE0-601D4FD5A359}"/>
          </ac:spMkLst>
        </pc:spChg>
        <pc:picChg chg="mod">
          <ac:chgData name="Claire Brooks" userId="045b5ce1-bb15-4c22-aa7e-c7b600949989" providerId="ADAL" clId="{A69F5B85-0682-4927-BD33-7EA6A4753E97}" dt="2023-10-31T14:09:29.071" v="3" actId="1076"/>
          <ac:picMkLst>
            <pc:docMk/>
            <pc:sldMk cId="4082699207" sldId="329"/>
            <ac:picMk id="8" creationId="{BE388BEB-8AA4-4C0C-A058-806194F57BEF}"/>
          </ac:picMkLst>
        </pc:picChg>
      </pc:sldChg>
      <pc:sldChg chg="modSp mod">
        <pc:chgData name="Claire Brooks" userId="045b5ce1-bb15-4c22-aa7e-c7b600949989" providerId="ADAL" clId="{A69F5B85-0682-4927-BD33-7EA6A4753E97}" dt="2023-10-31T14:09:37.858" v="5" actId="2085"/>
        <pc:sldMkLst>
          <pc:docMk/>
          <pc:sldMk cId="2825975851" sldId="331"/>
        </pc:sldMkLst>
        <pc:spChg chg="mod">
          <ac:chgData name="Claire Brooks" userId="045b5ce1-bb15-4c22-aa7e-c7b600949989" providerId="ADAL" clId="{A69F5B85-0682-4927-BD33-7EA6A4753E97}" dt="2023-10-31T14:09:37.858" v="5" actId="2085"/>
          <ac:spMkLst>
            <pc:docMk/>
            <pc:sldMk cId="2825975851" sldId="331"/>
            <ac:spMk id="6" creationId="{0C2DF090-AF01-0B42-AB0D-037AF6349E66}"/>
          </ac:spMkLst>
        </pc:spChg>
      </pc:sldChg>
      <pc:sldChg chg="modSp mod">
        <pc:chgData name="Claire Brooks" userId="045b5ce1-bb15-4c22-aa7e-c7b600949989" providerId="ADAL" clId="{A69F5B85-0682-4927-BD33-7EA6A4753E97}" dt="2023-10-31T14:09:57.288" v="10" actId="1076"/>
        <pc:sldMkLst>
          <pc:docMk/>
          <pc:sldMk cId="2127561592" sldId="334"/>
        </pc:sldMkLst>
        <pc:spChg chg="mod">
          <ac:chgData name="Claire Brooks" userId="045b5ce1-bb15-4c22-aa7e-c7b600949989" providerId="ADAL" clId="{A69F5B85-0682-4927-BD33-7EA6A4753E97}" dt="2023-10-31T14:09:55.008" v="8" actId="14100"/>
          <ac:spMkLst>
            <pc:docMk/>
            <pc:sldMk cId="2127561592" sldId="334"/>
            <ac:spMk id="6" creationId="{71A8DB38-042D-2B4F-B112-F8351ADDC21B}"/>
          </ac:spMkLst>
        </pc:spChg>
        <pc:spChg chg="mod">
          <ac:chgData name="Claire Brooks" userId="045b5ce1-bb15-4c22-aa7e-c7b600949989" providerId="ADAL" clId="{A69F5B85-0682-4927-BD33-7EA6A4753E97}" dt="2023-10-31T14:09:50.947" v="7" actId="2085"/>
          <ac:spMkLst>
            <pc:docMk/>
            <pc:sldMk cId="2127561592" sldId="334"/>
            <ac:spMk id="7" creationId="{BCBED297-3B8B-4545-AEF5-24E9FE15DED1}"/>
          </ac:spMkLst>
        </pc:spChg>
        <pc:picChg chg="mod">
          <ac:chgData name="Claire Brooks" userId="045b5ce1-bb15-4c22-aa7e-c7b600949989" providerId="ADAL" clId="{A69F5B85-0682-4927-BD33-7EA6A4753E97}" dt="2023-10-31T14:09:57.288" v="10" actId="1076"/>
          <ac:picMkLst>
            <pc:docMk/>
            <pc:sldMk cId="2127561592" sldId="334"/>
            <ac:picMk id="9" creationId="{273707E6-2CC1-4BAC-A3C0-1FEEADAAC8BA}"/>
          </ac:picMkLst>
        </pc:picChg>
      </pc:sldChg>
      <pc:sldChg chg="modSp mod">
        <pc:chgData name="Claire Brooks" userId="045b5ce1-bb15-4c22-aa7e-c7b600949989" providerId="ADAL" clId="{A69F5B85-0682-4927-BD33-7EA6A4753E97}" dt="2023-10-31T14:10:14.292" v="15" actId="1076"/>
        <pc:sldMkLst>
          <pc:docMk/>
          <pc:sldMk cId="2594096038" sldId="336"/>
        </pc:sldMkLst>
        <pc:spChg chg="mod">
          <ac:chgData name="Claire Brooks" userId="045b5ce1-bb15-4c22-aa7e-c7b600949989" providerId="ADAL" clId="{A69F5B85-0682-4927-BD33-7EA6A4753E97}" dt="2023-10-31T14:10:06.893" v="12" actId="1076"/>
          <ac:spMkLst>
            <pc:docMk/>
            <pc:sldMk cId="2594096038" sldId="336"/>
            <ac:spMk id="8" creationId="{EAAED141-E302-CD4C-ABB1-6296B9100B8E}"/>
          </ac:spMkLst>
        </pc:spChg>
        <pc:spChg chg="mod">
          <ac:chgData name="Claire Brooks" userId="045b5ce1-bb15-4c22-aa7e-c7b600949989" providerId="ADAL" clId="{A69F5B85-0682-4927-BD33-7EA6A4753E97}" dt="2023-10-31T14:10:14.292" v="15" actId="1076"/>
          <ac:spMkLst>
            <pc:docMk/>
            <pc:sldMk cId="2594096038" sldId="336"/>
            <ac:spMk id="9" creationId="{228DC872-450B-3B41-AE38-3193E3E2D843}"/>
          </ac:spMkLst>
        </pc:spChg>
        <pc:picChg chg="mod">
          <ac:chgData name="Claire Brooks" userId="045b5ce1-bb15-4c22-aa7e-c7b600949989" providerId="ADAL" clId="{A69F5B85-0682-4927-BD33-7EA6A4753E97}" dt="2023-10-31T14:10:12.431" v="14" actId="1076"/>
          <ac:picMkLst>
            <pc:docMk/>
            <pc:sldMk cId="2594096038" sldId="336"/>
            <ac:picMk id="14" creationId="{557EAA5B-3FDB-4703-9BF6-99EDBCC2EB24}"/>
          </ac:picMkLst>
        </pc:picChg>
      </pc:sldChg>
      <pc:sldChg chg="modSp mod">
        <pc:chgData name="Claire Brooks" userId="045b5ce1-bb15-4c22-aa7e-c7b600949989" providerId="ADAL" clId="{A69F5B85-0682-4927-BD33-7EA6A4753E97}" dt="2023-10-31T14:10:23.737" v="17" actId="2085"/>
        <pc:sldMkLst>
          <pc:docMk/>
          <pc:sldMk cId="1292045366" sldId="337"/>
        </pc:sldMkLst>
        <pc:spChg chg="mod">
          <ac:chgData name="Claire Brooks" userId="045b5ce1-bb15-4c22-aa7e-c7b600949989" providerId="ADAL" clId="{A69F5B85-0682-4927-BD33-7EA6A4753E97}" dt="2023-10-31T14:10:20.648" v="16" actId="2085"/>
          <ac:spMkLst>
            <pc:docMk/>
            <pc:sldMk cId="1292045366" sldId="337"/>
            <ac:spMk id="9" creationId="{D3DC1DBC-D77F-FF46-A72D-FE8CAE2870C5}"/>
          </ac:spMkLst>
        </pc:spChg>
        <pc:spChg chg="mod">
          <ac:chgData name="Claire Brooks" userId="045b5ce1-bb15-4c22-aa7e-c7b600949989" providerId="ADAL" clId="{A69F5B85-0682-4927-BD33-7EA6A4753E97}" dt="2023-10-31T14:10:23.737" v="17" actId="2085"/>
          <ac:spMkLst>
            <pc:docMk/>
            <pc:sldMk cId="1292045366" sldId="337"/>
            <ac:spMk id="10" creationId="{CEAD5A5C-8788-C145-9DC1-345F766D9F7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909563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berit.co.uk/products/products/piping-systems-for-water-supply/geberit-mapress-carbon-steel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4: Pibellau ac uniadau LCS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3CBCA-9BF8-EB42-84C1-322C4AD78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Uniadau a ffitiadau wedi’u weldio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AED141-E302-CD4C-ABB1-6296B9100B8E}"/>
              </a:ext>
            </a:extLst>
          </p:cNvPr>
          <p:cNvSpPr txBox="1"/>
          <p:nvPr/>
        </p:nvSpPr>
        <p:spPr>
          <a:xfrm>
            <a:off x="283768" y="4365104"/>
            <a:ext cx="409825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Gosodwr pibellau yn rhag-saernïo pibellau LCS gan ddefnyddio proses TIG oddi ar y safle i leihau gwaith poeth ar y safle.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8DC872-450B-3B41-AE38-3193E3E2D843}"/>
              </a:ext>
            </a:extLst>
          </p:cNvPr>
          <p:cNvSpPr txBox="1"/>
          <p:nvPr/>
        </p:nvSpPr>
        <p:spPr>
          <a:xfrm>
            <a:off x="4761146" y="4365104"/>
            <a:ext cx="392565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Mae’r broses MMA yn cael ei defnyddio i weldio’r cantel hwn oddi ar y safle cyn ei folltio i’w le ar y safle.</a:t>
            </a:r>
          </a:p>
        </p:txBody>
      </p:sp>
      <p:pic>
        <p:nvPicPr>
          <p:cNvPr id="12" name="Picture 11" descr="Person yn gwisgo masg  Disgrifiad wedi’i greu’n awtomatig heb lawer o hyder">
            <a:extLst>
              <a:ext uri="{FF2B5EF4-FFF2-40B4-BE49-F238E27FC236}">
                <a16:creationId xmlns:a16="http://schemas.microsoft.com/office/drawing/2014/main" id="{D84C13A8-3386-44E8-A188-41B136F4D3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41" y="1615811"/>
            <a:ext cx="3980278" cy="2654845"/>
          </a:xfrm>
          <a:prstGeom prst="rect">
            <a:avLst/>
          </a:prstGeom>
        </p:spPr>
      </p:pic>
      <p:pic>
        <p:nvPicPr>
          <p:cNvPr id="14" name="Picture 13" descr="Llun yn cynnwys unigolyn, gwn  Disgrifiad wedi ei greu'n awtomatig">
            <a:extLst>
              <a:ext uri="{FF2B5EF4-FFF2-40B4-BE49-F238E27FC236}">
                <a16:creationId xmlns:a16="http://schemas.microsoft.com/office/drawing/2014/main" id="{557EAA5B-3FDB-4703-9BF6-99EDBCC2EB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818" y="1615811"/>
            <a:ext cx="3798832" cy="264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096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45D21-F6D1-B74C-B389-43DFDFCA8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Uniadu gyda chantelau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DFA4B9-3E51-264F-96C2-51688B572188}"/>
              </a:ext>
            </a:extLst>
          </p:cNvPr>
          <p:cNvSpPr txBox="1"/>
          <p:nvPr/>
        </p:nvSpPr>
        <p:spPr>
          <a:xfrm>
            <a:off x="457200" y="1556792"/>
            <a:ext cx="8507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cantelau, fel uniadau, yn ein caniatáu i ddatgysylltu pibellau pan fo angen. Mae angen gosod gasgedi ar gantelau i greu sêl sy’n dal dŵr rhwng yr arwynebau metel.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DC1DBC-D77F-FF46-A72D-FE8CAE2870C5}"/>
              </a:ext>
            </a:extLst>
          </p:cNvPr>
          <p:cNvSpPr txBox="1"/>
          <p:nvPr/>
        </p:nvSpPr>
        <p:spPr>
          <a:xfrm>
            <a:off x="1115616" y="5444456"/>
            <a:ext cx="30963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 dirty="0"/>
              <a:t>Amrywiaeth o gasgedi cantelau.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AD5A5C-8788-C145-9DC1-345F766D9F7D}"/>
              </a:ext>
            </a:extLst>
          </p:cNvPr>
          <p:cNvSpPr txBox="1"/>
          <p:nvPr/>
        </p:nvSpPr>
        <p:spPr>
          <a:xfrm>
            <a:off x="4950297" y="5367511"/>
            <a:ext cx="370790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 dirty="0"/>
              <a:t>Mae cantel ar bwmp gwresogi yn golygu bod modd tynnu’r pwmp i’w drwsio a’i gynnal a’i gadw.</a:t>
            </a:r>
          </a:p>
        </p:txBody>
      </p:sp>
      <p:pic>
        <p:nvPicPr>
          <p:cNvPr id="13" name="Picture 12" descr="Llun yn cynnwys olwyn, gêr  Disgrifiad wedi’i greu’n awtomatig">
            <a:extLst>
              <a:ext uri="{FF2B5EF4-FFF2-40B4-BE49-F238E27FC236}">
                <a16:creationId xmlns:a16="http://schemas.microsoft.com/office/drawing/2014/main" id="{941B5E9B-4F24-464E-8D23-C727F00B9F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99" y="2650053"/>
            <a:ext cx="3904294" cy="2604164"/>
          </a:xfrm>
          <a:prstGeom prst="rect">
            <a:avLst/>
          </a:prstGeom>
        </p:spPr>
      </p:pic>
      <p:pic>
        <p:nvPicPr>
          <p:cNvPr id="15" name="Picture 14" descr="Llun yn cynnwys rhywbeth ar gau  Disgrifiad wedi’i greu’n awtomatig">
            <a:extLst>
              <a:ext uri="{FF2B5EF4-FFF2-40B4-BE49-F238E27FC236}">
                <a16:creationId xmlns:a16="http://schemas.microsoft.com/office/drawing/2014/main" id="{F3F08502-F466-4BAB-B314-C652642F13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296" y="2738660"/>
            <a:ext cx="3698489" cy="24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045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dysgu am ddulliau eraill sydd ar gael i uniadu pibellau copr: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/>
            <a:r>
              <a:rPr lang="cy-GB" dirty="0"/>
              <a:t>2.1 Gwaith ym masnach grefft y galwedigaethau BSE</a:t>
            </a:r>
          </a:p>
          <a:p>
            <a:pPr lvl="0"/>
            <a:r>
              <a:rPr lang="cy-GB" dirty="0"/>
              <a:t>2.2 Sut i ddewis a defnyddio offer llaw ac offer pŵer yn ddiogel.</a:t>
            </a:r>
          </a:p>
          <a:p>
            <a:pPr lvl="0"/>
            <a:r>
              <a:rPr lang="cy-GB" dirty="0"/>
              <a:t>2.3 Deunyddiau pibellau a’r meintiau a ddefnyddir mewn BSE</a:t>
            </a:r>
          </a:p>
          <a:p>
            <a:pPr lvl="0"/>
            <a:r>
              <a:rPr lang="cy-GB" dirty="0"/>
              <a:t>2.5 Y mathau o ffitiadau a ddefnyddir mewn BSE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4789A-AA86-1045-B3CD-3B1F02422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Pibell ddur carbon isel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56472-E20D-CC42-B611-586868EB0E8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496944" cy="1052904"/>
          </a:xfrm>
        </p:spPr>
        <p:txBody>
          <a:bodyPr/>
          <a:lstStyle/>
          <a:p>
            <a:r>
              <a:rPr lang="cy-GB" dirty="0"/>
              <a:t>Mae dur carbon isel (LCS) yn ddeunydd cadarn sy’n cael ei ddefnyddio’n aml at ddefnyddiau Diwydiannol a Masnachol a rhai defnyddiau domestig graddfa fawr ar gyfer systemau gwresogi.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62EB7B-8ECE-9447-9EE0-601D4FD5A359}"/>
              </a:ext>
            </a:extLst>
          </p:cNvPr>
          <p:cNvSpPr txBox="1"/>
          <p:nvPr/>
        </p:nvSpPr>
        <p:spPr>
          <a:xfrm>
            <a:off x="3744651" y="2679901"/>
            <a:ext cx="5209493" cy="31700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Ni</a:t>
            </a:r>
            <a:r>
              <a:rPr lang="cy-GB" dirty="0"/>
              <a:t> ddylid ei ddefnyddio ar gyfer cyflenwi dŵr poeth neu oer at ddibenion domestig oherwydd y risg y bydd dŵr llawn rhwd yn dod allan o’r tapiau.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Cyfeirir </a:t>
            </a:r>
            <a:r>
              <a:rPr lang="cy-GB" dirty="0" err="1"/>
              <a:t>ati’n</a:t>
            </a:r>
            <a:r>
              <a:rPr lang="cy-GB" dirty="0"/>
              <a:t> aml fel pibell dur meddal, fel arfer mae’r bibell ddur carbon isel wedi’i phaentio’n goch neu’n ddu.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Gellir ei </a:t>
            </a:r>
            <a:r>
              <a:rPr lang="cy-GB" dirty="0" err="1"/>
              <a:t>galfaneiddio</a:t>
            </a:r>
            <a:r>
              <a:rPr lang="cy-GB" dirty="0"/>
              <a:t> hefyd. Mae’r cynnwys carbon yn isel. </a:t>
            </a:r>
          </a:p>
        </p:txBody>
      </p:sp>
      <p:pic>
        <p:nvPicPr>
          <p:cNvPr id="8" name="Picture 7" descr="Llun yn cynnwys dan do, deunydd metel, sgriw, gêr  Disgrifiad wedi ei greu'n awtomatig">
            <a:extLst>
              <a:ext uri="{FF2B5EF4-FFF2-40B4-BE49-F238E27FC236}">
                <a16:creationId xmlns:a16="http://schemas.microsoft.com/office/drawing/2014/main" id="{BE388BEB-8AA4-4C0C-A058-806194F57B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068960"/>
            <a:ext cx="3048000" cy="207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69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6ABFD-CC55-B643-8855-1B889F8E0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Pibell ddur carbon isel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303EF-DBB5-1246-B69B-B07FD47F523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tair gradd o bibell ddur carbon isel ar gael, ac mae cod lliw yn dynodi pob gradd: 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059E4C-4F9C-7147-93E2-D33D133A3305}"/>
              </a:ext>
            </a:extLst>
          </p:cNvPr>
          <p:cNvSpPr txBox="1"/>
          <p:nvPr/>
        </p:nvSpPr>
        <p:spPr>
          <a:xfrm>
            <a:off x="323528" y="3933056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diamedrau allanol y graddau o ddur carbon isel yn union yr un fath, ond bydd trwch waliau’r bibell yn amrywio yn ôl gradd.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Wrth i radd y pibellau gynyddu, mae tyllfedd nominal (NB) y bibell yn lleihau, ond defnyddir yr un ffitiadau ar gyfer pob gradd.</a:t>
            </a:r>
          </a:p>
          <a:p>
            <a:endParaRPr lang="en-US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9BF8C738-C20C-471E-B918-A2C7200298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031658"/>
              </p:ext>
            </p:extLst>
          </p:nvPr>
        </p:nvGraphicFramePr>
        <p:xfrm>
          <a:off x="1691679" y="2420888"/>
          <a:ext cx="5309126" cy="1161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4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4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0206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Gradd</a:t>
                      </a:r>
                    </a:p>
                  </a:txBody>
                  <a:tcPr marL="0" marR="0" marT="2352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Cod lliwiau</a:t>
                      </a:r>
                    </a:p>
                  </a:txBody>
                  <a:tcPr marL="0" marR="0" marT="2352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378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Ysgafn</a:t>
                      </a:r>
                    </a:p>
                  </a:txBody>
                  <a:tcPr marL="0" marR="0" marT="2352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Brown</a:t>
                      </a:r>
                    </a:p>
                  </a:txBody>
                  <a:tcPr marL="0" marR="0" marT="2352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842F0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378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Canolig</a:t>
                      </a:r>
                    </a:p>
                  </a:txBody>
                  <a:tcPr marL="0" marR="0" marT="2352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Glas</a:t>
                      </a:r>
                    </a:p>
                  </a:txBody>
                  <a:tcPr marL="0" marR="0" marT="2352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4A5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378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Trwm</a:t>
                      </a:r>
                    </a:p>
                  </a:txBody>
                  <a:tcPr marL="0" marR="0" marT="2352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Coch</a:t>
                      </a:r>
                    </a:p>
                  </a:txBody>
                  <a:tcPr marL="0" marR="0" marT="2352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ED1B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508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C3834-5AAB-7344-B023-3DB9D5EC5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Pibell ddur carbon isel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C2DF090-AF01-0B42-AB0D-037AF6349E66}"/>
              </a:ext>
            </a:extLst>
          </p:cNvPr>
          <p:cNvSpPr/>
          <p:nvPr/>
        </p:nvSpPr>
        <p:spPr>
          <a:xfrm>
            <a:off x="239959" y="1429294"/>
            <a:ext cx="8787781" cy="304698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n-lt"/>
              </a:rPr>
              <a:t>Mae pibellau dur carbon isel ar gael mewn hyd 6m a gallent gynnwys pennau edau neu bennau plaen. Cyfeirir at faint y pibellau yn aml mewn mesuriadau imperial, a ddynodir fel tyllfedd </a:t>
            </a:r>
            <a:r>
              <a:rPr lang="cy-GB" dirty="0" err="1">
                <a:latin typeface="+mn-lt"/>
              </a:rPr>
              <a:t>nominal</a:t>
            </a:r>
            <a:r>
              <a:rPr lang="cy-GB" dirty="0">
                <a:latin typeface="+mn-lt"/>
              </a:rPr>
              <a:t> (NB).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>
              <a:latin typeface="+mn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n-lt"/>
              </a:rPr>
              <a:t>Fel arfer, byddant yn cael eu huniadu â chymal wedi’i sgriwio a’i </a:t>
            </a:r>
            <a:r>
              <a:rPr lang="cy-GB" dirty="0" err="1">
                <a:latin typeface="+mn-lt"/>
              </a:rPr>
              <a:t>socedu</a:t>
            </a:r>
            <a:r>
              <a:rPr lang="cy-GB" dirty="0">
                <a:latin typeface="+mn-lt"/>
              </a:rPr>
              <a:t> (edau Pibell Safonol Prydeinig - BSP), cantelau neu weldio, er bod technolegau eraill yn cael eu datblygu.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>
              <a:latin typeface="+mn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n-lt"/>
              </a:rPr>
              <a:t>Mae modd defnyddio uniad </a:t>
            </a:r>
            <a:r>
              <a:rPr lang="cy-GB" dirty="0" err="1">
                <a:latin typeface="+mn-lt"/>
              </a:rPr>
              <a:t>press</a:t>
            </a:r>
            <a:r>
              <a:rPr lang="cy-GB" dirty="0">
                <a:latin typeface="+mn-lt"/>
              </a:rPr>
              <a:t>-fit ar bibell ddur carbon gyda wal denau benodol: cymerwch olwg </a:t>
            </a:r>
            <a:r>
              <a:rPr lang="cy-GB" dirty="0">
                <a:latin typeface="+mn-lt"/>
                <a:hlinkClick r:id="rId2"/>
              </a:rPr>
              <a:t>yma</a:t>
            </a:r>
            <a:r>
              <a:rPr lang="cy-GB" dirty="0">
                <a:latin typeface="+mn-lt"/>
              </a:rPr>
              <a:t>.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AB923C5-AE3E-4644-B2B1-F65D087018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39262"/>
              </p:ext>
            </p:extLst>
          </p:nvPr>
        </p:nvGraphicFramePr>
        <p:xfrm>
          <a:off x="173728" y="4869160"/>
          <a:ext cx="8796544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784">
                  <a:extLst>
                    <a:ext uri="{9D8B030D-6E8A-4147-A177-3AD203B41FA5}">
                      <a16:colId xmlns:a16="http://schemas.microsoft.com/office/drawing/2014/main" val="27145907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2739289084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1089264822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173325828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3348934178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1905446700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1405962093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1920851396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915700788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629183543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1730844886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3280684990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3054887987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1968945589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1418600174"/>
                    </a:ext>
                  </a:extLst>
                </a:gridCol>
                <a:gridCol w="549784">
                  <a:extLst>
                    <a:ext uri="{9D8B030D-6E8A-4147-A177-3AD203B41FA5}">
                      <a16:colId xmlns:a16="http://schemas.microsoft.com/office/drawing/2014/main" val="2554431602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r>
                        <a:rPr lang="cy-GB" sz="1000" b="1">
                          <a:solidFill>
                            <a:schemeClr val="tx1"/>
                          </a:solidFill>
                          <a:latin typeface="+mn-lt"/>
                        </a:rPr>
                        <a:t>Maint yr edau / ffitiad (modfeddi)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1/8”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1⁄4”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3/8”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1⁄2”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3⁄4”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1”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11⁄4"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11⁄2”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2 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2 ½”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3”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4”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5”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6”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y-GB" sz="1000" b="0">
                          <a:solidFill>
                            <a:schemeClr val="tx1"/>
                          </a:solidFill>
                          <a:latin typeface="+mn-lt"/>
                        </a:rPr>
                        <a:t>8”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4842947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r>
                        <a:rPr lang="cy-GB" sz="1000" b="1" dirty="0">
                          <a:solidFill>
                            <a:schemeClr val="tx1"/>
                          </a:solidFill>
                        </a:rPr>
                        <a:t>Maint yr edau / ffitiad (</a:t>
                      </a:r>
                      <a:r>
                        <a:rPr lang="cy-GB" sz="1000" b="1" dirty="0" err="1">
                          <a:solidFill>
                            <a:schemeClr val="tx1"/>
                          </a:solidFill>
                        </a:rPr>
                        <a:t>mm</a:t>
                      </a:r>
                      <a:r>
                        <a:rPr lang="cy-GB" sz="1000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00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80001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AECE832-6B67-3D46-987B-4C2B128BAB57}"/>
              </a:ext>
            </a:extLst>
          </p:cNvPr>
          <p:cNvSpPr txBox="1"/>
          <p:nvPr/>
        </p:nvSpPr>
        <p:spPr>
          <a:xfrm>
            <a:off x="2483768" y="4524121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Maint LCS safonol o 1/8” i 8”</a:t>
            </a:r>
          </a:p>
        </p:txBody>
      </p:sp>
    </p:spTree>
    <p:extLst>
      <p:ext uri="{BB962C8B-B14F-4D97-AF65-F5344CB8AC3E}">
        <p14:creationId xmlns:p14="http://schemas.microsoft.com/office/powerpoint/2010/main" val="2825975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68F83-E98B-7946-B532-AE046EBBD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Uniadau edau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E665373-2960-9F41-A8F4-477E2080FE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1428" y="1512000"/>
            <a:ext cx="8229600" cy="936652"/>
          </a:xfrm>
          <a:ln>
            <a:noFill/>
          </a:ln>
        </p:spPr>
        <p:txBody>
          <a:bodyPr/>
          <a:lstStyle/>
          <a:p>
            <a:r>
              <a:rPr lang="cy-GB"/>
              <a:t>Gellir uno pibellau dur carbon isel gan ddefnyddio edau BS 21:1985, a BS EN 10226-1:2004, sy’n cael eu torri i ben y pibellau gan ddefnyddio naill ai cyffion a deiau llaw neu beiriannau edafu wedi’u pweru. 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FF8CB3-7422-BB43-96A2-E6011978DBEF}"/>
              </a:ext>
            </a:extLst>
          </p:cNvPr>
          <p:cNvSpPr txBox="1"/>
          <p:nvPr/>
        </p:nvSpPr>
        <p:spPr>
          <a:xfrm>
            <a:off x="457200" y="2780928"/>
            <a:ext cx="3898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dau fath o edau:</a:t>
            </a:r>
          </a:p>
        </p:txBody>
      </p:sp>
      <p:pic>
        <p:nvPicPr>
          <p:cNvPr id="11" name="Picture 10" descr="Llun yn cynnwys cyllell  Disgrifiad wedi’i greu’n awtomatig">
            <a:extLst>
              <a:ext uri="{FF2B5EF4-FFF2-40B4-BE49-F238E27FC236}">
                <a16:creationId xmlns:a16="http://schemas.microsoft.com/office/drawing/2014/main" id="{4569E797-02CB-FD42-8F07-94F8BAAF17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2276" y="2980983"/>
            <a:ext cx="4305300" cy="1672153"/>
          </a:xfrm>
          <a:prstGeom prst="rect">
            <a:avLst/>
          </a:prstGeom>
        </p:spPr>
      </p:pic>
      <p:pic>
        <p:nvPicPr>
          <p:cNvPr id="13" name="Picture 12" descr="Llun yn cynnwys bwrdd  Disgrifiad wedi’i greu’n awtomatig">
            <a:extLst>
              <a:ext uri="{FF2B5EF4-FFF2-40B4-BE49-F238E27FC236}">
                <a16:creationId xmlns:a16="http://schemas.microsoft.com/office/drawing/2014/main" id="{A9A0168C-B92D-2E4A-BBB3-32C422DED2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616" y="3274985"/>
            <a:ext cx="3898776" cy="13781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52BC84-FFA5-D04F-9867-9BF8CD2404F3}"/>
              </a:ext>
            </a:extLst>
          </p:cNvPr>
          <p:cNvSpPr txBox="1"/>
          <p:nvPr/>
        </p:nvSpPr>
        <p:spPr>
          <a:xfrm>
            <a:off x="331490" y="5069159"/>
            <a:ext cx="4089028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/>
              <a:t>Edau cyfochrog – fel arfer yn cael ei ddefnyddio ar edau mewnol fel ffitiadau.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B3E480-11D1-5D4B-B65F-E8157EF28B4F}"/>
              </a:ext>
            </a:extLst>
          </p:cNvPr>
          <p:cNvSpPr txBox="1"/>
          <p:nvPr/>
        </p:nvSpPr>
        <p:spPr>
          <a:xfrm>
            <a:off x="4932040" y="5075430"/>
            <a:ext cx="4089028" cy="107721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cy-GB" sz="1600" dirty="0"/>
              <a:t>Edau taprog – wedi’i dorri ar bennau pibellau. Mae’r edau taprog hyn yn mynd yn fwy tynn wrth iddyn nhw sgriwio i mewn i’r ffitiad cyfochrog.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BE8E05-E80B-4FB4-9133-594420E5CE00}"/>
              </a:ext>
            </a:extLst>
          </p:cNvPr>
          <p:cNvSpPr txBox="1"/>
          <p:nvPr/>
        </p:nvSpPr>
        <p:spPr>
          <a:xfrm>
            <a:off x="331490" y="4725144"/>
            <a:ext cx="40890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Mae’r edau’n parhau’n gyfochrog drwy’r tiwb cyfan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82A2E8-EBFD-41C4-BF38-AE1E60097097}"/>
              </a:ext>
            </a:extLst>
          </p:cNvPr>
          <p:cNvSpPr txBox="1"/>
          <p:nvPr/>
        </p:nvSpPr>
        <p:spPr>
          <a:xfrm>
            <a:off x="4932040" y="4725144"/>
            <a:ext cx="40890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1000"/>
              <a:t>Mae edau’n tapro tuag at ddiwedd y tiwb</a:t>
            </a:r>
          </a:p>
        </p:txBody>
      </p:sp>
    </p:spTree>
    <p:extLst>
      <p:ext uri="{BB962C8B-B14F-4D97-AF65-F5344CB8AC3E}">
        <p14:creationId xmlns:p14="http://schemas.microsoft.com/office/powerpoint/2010/main" val="717594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BE8FA-C697-6B41-B4E0-F91EE59A3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Uniadau edau</a:t>
            </a:r>
          </a:p>
        </p:txBody>
      </p:sp>
      <p:graphicFrame>
        <p:nvGraphicFramePr>
          <p:cNvPr id="9" name="object 6">
            <a:extLst>
              <a:ext uri="{FF2B5EF4-FFF2-40B4-BE49-F238E27FC236}">
                <a16:creationId xmlns:a16="http://schemas.microsoft.com/office/drawing/2014/main" id="{C5FFBAD6-6C4E-460B-A2B8-E70412D49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97457"/>
              </p:ext>
            </p:extLst>
          </p:nvPr>
        </p:nvGraphicFramePr>
        <p:xfrm>
          <a:off x="1287701" y="1770211"/>
          <a:ext cx="6840759" cy="37989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0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0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806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8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Cyplau</a:t>
                      </a:r>
                    </a:p>
                  </a:txBody>
                  <a:tcPr marL="0" marR="0" marT="3034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8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Cysylltwyr T deuben</a:t>
                      </a:r>
                    </a:p>
                  </a:txBody>
                  <a:tcPr marL="0" marR="0" marT="3034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8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Penelinoedd</a:t>
                      </a:r>
                    </a:p>
                  </a:txBody>
                  <a:tcPr marL="0" marR="0" marT="3034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8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Penelinoedd gwrywaidd/ benywaidd</a:t>
                      </a:r>
                    </a:p>
                  </a:txBody>
                  <a:tcPr marL="0" marR="0" marT="3034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3335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802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8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Cysylltwyr T pitsier</a:t>
                      </a:r>
                    </a:p>
                  </a:txBody>
                  <a:tcPr marL="0" marR="0" marT="3034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8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Uniadau</a:t>
                      </a:r>
                    </a:p>
                  </a:txBody>
                  <a:tcPr marL="0" marR="0" marT="3034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8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Didennau</a:t>
                      </a:r>
                    </a:p>
                  </a:txBody>
                  <a:tcPr marL="0" marR="0" marT="3034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8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Bwshys</a:t>
                      </a:r>
                    </a:p>
                  </a:txBody>
                  <a:tcPr marL="0" marR="0" marT="3034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3338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" name="object 17">
            <a:extLst>
              <a:ext uri="{FF2B5EF4-FFF2-40B4-BE49-F238E27FC236}">
                <a16:creationId xmlns:a16="http://schemas.microsoft.com/office/drawing/2014/main" id="{294E2332-D46A-4326-ADDC-911FFB26279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1157" y="2636892"/>
            <a:ext cx="912498" cy="910205"/>
          </a:xfrm>
          <a:prstGeom prst="rect">
            <a:avLst/>
          </a:prstGeom>
        </p:spPr>
      </p:pic>
      <p:pic>
        <p:nvPicPr>
          <p:cNvPr id="11" name="object 18">
            <a:extLst>
              <a:ext uri="{FF2B5EF4-FFF2-40B4-BE49-F238E27FC236}">
                <a16:creationId xmlns:a16="http://schemas.microsoft.com/office/drawing/2014/main" id="{101D5AA5-9E4D-4464-BBC3-EF7B0407948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68301" y="4509120"/>
            <a:ext cx="1066278" cy="875582"/>
          </a:xfrm>
          <a:prstGeom prst="rect">
            <a:avLst/>
          </a:prstGeom>
        </p:spPr>
      </p:pic>
      <p:pic>
        <p:nvPicPr>
          <p:cNvPr id="12" name="object 19">
            <a:extLst>
              <a:ext uri="{FF2B5EF4-FFF2-40B4-BE49-F238E27FC236}">
                <a16:creationId xmlns:a16="http://schemas.microsoft.com/office/drawing/2014/main" id="{91D44B84-7E8A-4DF9-AAA3-710812E9B1AF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27696" y="2775961"/>
            <a:ext cx="987925" cy="951172"/>
          </a:xfrm>
          <a:prstGeom prst="rect">
            <a:avLst/>
          </a:prstGeom>
        </p:spPr>
      </p:pic>
      <p:pic>
        <p:nvPicPr>
          <p:cNvPr id="13" name="object 20">
            <a:extLst>
              <a:ext uri="{FF2B5EF4-FFF2-40B4-BE49-F238E27FC236}">
                <a16:creationId xmlns:a16="http://schemas.microsoft.com/office/drawing/2014/main" id="{6D4D69DD-957C-4F23-AC5B-C4FAB77EB425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39757" y="4387585"/>
            <a:ext cx="1012298" cy="961184"/>
          </a:xfrm>
          <a:prstGeom prst="rect">
            <a:avLst/>
          </a:prstGeom>
        </p:spPr>
      </p:pic>
      <p:pic>
        <p:nvPicPr>
          <p:cNvPr id="14" name="object 21">
            <a:extLst>
              <a:ext uri="{FF2B5EF4-FFF2-40B4-BE49-F238E27FC236}">
                <a16:creationId xmlns:a16="http://schemas.microsoft.com/office/drawing/2014/main" id="{D9920C29-0625-4329-BB65-A63F6383381D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93282" y="4411671"/>
            <a:ext cx="1108247" cy="937879"/>
          </a:xfrm>
          <a:prstGeom prst="rect">
            <a:avLst/>
          </a:prstGeom>
        </p:spPr>
      </p:pic>
      <p:pic>
        <p:nvPicPr>
          <p:cNvPr id="15" name="object 23">
            <a:extLst>
              <a:ext uri="{FF2B5EF4-FFF2-40B4-BE49-F238E27FC236}">
                <a16:creationId xmlns:a16="http://schemas.microsoft.com/office/drawing/2014/main" id="{38277691-80F2-43AD-AAAD-1D43831803F2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81458" y="2646518"/>
            <a:ext cx="1245945" cy="954075"/>
          </a:xfrm>
          <a:prstGeom prst="rect">
            <a:avLst/>
          </a:prstGeom>
        </p:spPr>
      </p:pic>
      <p:pic>
        <p:nvPicPr>
          <p:cNvPr id="16" name="object 24">
            <a:extLst>
              <a:ext uri="{FF2B5EF4-FFF2-40B4-BE49-F238E27FC236}">
                <a16:creationId xmlns:a16="http://schemas.microsoft.com/office/drawing/2014/main" id="{1C12B955-53A9-4F90-A39F-ED417413A5AD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806707" y="2646071"/>
            <a:ext cx="801514" cy="1029671"/>
          </a:xfrm>
          <a:prstGeom prst="rect">
            <a:avLst/>
          </a:prstGeom>
        </p:spPr>
      </p:pic>
      <p:pic>
        <p:nvPicPr>
          <p:cNvPr id="17" name="object 25">
            <a:extLst>
              <a:ext uri="{FF2B5EF4-FFF2-40B4-BE49-F238E27FC236}">
                <a16:creationId xmlns:a16="http://schemas.microsoft.com/office/drawing/2014/main" id="{E1BA8C1C-EDC5-4C88-BF50-47F75DEC7625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806707" y="4411671"/>
            <a:ext cx="930721" cy="98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09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43A5C-EC22-AA48-B8EA-698ED174D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Cyfansoddion uniadu</a:t>
            </a:r>
          </a:p>
        </p:txBody>
      </p:sp>
      <p:graphicFrame>
        <p:nvGraphicFramePr>
          <p:cNvPr id="7" name="object 8">
            <a:extLst>
              <a:ext uri="{FF2B5EF4-FFF2-40B4-BE49-F238E27FC236}">
                <a16:creationId xmlns:a16="http://schemas.microsoft.com/office/drawing/2014/main" id="{2CF69FDA-4069-421E-8951-71E7DA3B1B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138545"/>
              </p:ext>
            </p:extLst>
          </p:nvPr>
        </p:nvGraphicFramePr>
        <p:xfrm>
          <a:off x="539552" y="1406488"/>
          <a:ext cx="7757723" cy="42872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61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6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3831">
                <a:tc>
                  <a:txBody>
                    <a:bodyPr/>
                    <a:lstStyle/>
                    <a:p>
                      <a:pPr marL="50800" marR="20129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3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Cyfansoddion sy’n seiliedig ar olew had llin (past boss white, gwyn hebog a thempledi)</a:t>
                      </a:r>
                    </a:p>
                  </a:txBody>
                  <a:tcPr marL="0" marR="0" marT="1061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12128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3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Gellir ei ddefnyddio ar y cyd â chywarch ar systemau gwres canolog gwlyb a llinellau aer cywasgedig. Ni ddylid ei ddefnyddio ar osodiadau nwy naturiol.</a:t>
                      </a:r>
                    </a:p>
                  </a:txBody>
                  <a:tcPr marL="0" marR="0" marT="1061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361">
                <a:tc>
                  <a:txBody>
                    <a:bodyPr/>
                    <a:lstStyle/>
                    <a:p>
                      <a:pPr marL="50165" marR="71628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3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Polytetrafflwthroethylen heb ei sintro (tâp PFE)</a:t>
                      </a:r>
                    </a:p>
                  </a:txBody>
                  <a:tcPr marL="0" marR="0" marT="1061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25146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3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Tâp tenau, gwyn (neu fwy trwchus, gyda llawes felen os yw’n cael ei ddefnyddio ar nwy) y gellir ei ddefnyddio ar y rhan fwyaf o osodiadau, gan gynnwys dŵr poeth ac oer, gwres canolog a gosodiadau nwy.</a:t>
                      </a:r>
                    </a:p>
                  </a:txBody>
                  <a:tcPr marL="0" marR="0" marT="1061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153">
                <a:tc>
                  <a:txBody>
                    <a:bodyPr/>
                    <a:lstStyle/>
                    <a:p>
                      <a:pPr marL="50165" marR="6858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3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Cyfansoddion uniadu seiliedig ar PTFE (boss green)</a:t>
                      </a:r>
                    </a:p>
                  </a:txBody>
                  <a:tcPr marL="0" marR="0" marT="1061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255904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lang="cy-GB" sz="13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Cyfansoddyn a grëwyd yn arbennig i’w ddefnyddio ar gyflenwadau dŵr poeth ac oer. Nid yw’n addas ar gyfer gosodiadau nwy naturiol.</a:t>
                      </a:r>
                    </a:p>
                  </a:txBody>
                  <a:tcPr marL="0" marR="0" marT="11368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363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lang="cy-GB" sz="13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Past Heldite</a:t>
                      </a:r>
                    </a:p>
                  </a:txBody>
                  <a:tcPr marL="0" marR="0" marT="23494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260350" algn="just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lang="cy-GB" sz="13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Cyfansoddyn cyffredinol y gellir ei ddefnyddio ar sawl math o osodiadau fel olew, nwy, dŵr poeth ac oer, gwres canolog, llinellau aer cywasgedig a llinellau gwactod. Nid yw’n addas ar gyfer cyflenwadau dŵr yfed.</a:t>
                      </a:r>
                    </a:p>
                  </a:txBody>
                  <a:tcPr marL="0" marR="0" marT="11368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776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lang="cy-GB" sz="13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Past Manganîs</a:t>
                      </a:r>
                    </a:p>
                  </a:txBody>
                  <a:tcPr marL="0" marR="0" marT="23494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0165" marR="200025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lang="cy-GB" sz="13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Mae’r rhain yn gyfansoddion arbenigol i’w defnyddio gyda gosodiadau dŵr poeth a stêm tymheredd uchel.</a:t>
                      </a:r>
                    </a:p>
                  </a:txBody>
                  <a:tcPr marL="0" marR="0" marT="11368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779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lang="cy-GB" sz="13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Past graffit</a:t>
                      </a:r>
                    </a:p>
                  </a:txBody>
                  <a:tcPr marL="0" marR="0" marT="23494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3153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lang="cy-GB" sz="13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Past selio nwy</a:t>
                      </a:r>
                    </a:p>
                  </a:txBody>
                  <a:tcPr marL="0" marR="0" marT="23494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690880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lang="cy-GB" sz="13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Cyfansoddyn arbenigol i’w ddefnyddio gyda gosodiadau nwy petroliwm naturiol a hylifol.</a:t>
                      </a:r>
                    </a:p>
                  </a:txBody>
                  <a:tcPr marL="0" marR="0" marT="11368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3865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3A3F2-7D9A-064D-A0C5-B795CDBEF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Uniadau a ffitiadau wedi’u weldio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F58BF-867E-9346-8520-BF596364A16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908888"/>
          </a:xfrm>
        </p:spPr>
        <p:txBody>
          <a:bodyPr/>
          <a:lstStyle/>
          <a:p>
            <a:r>
              <a:rPr lang="cy-GB"/>
              <a:t>Mewn rhai achosion, efallai y bydd angen weldio pibellau LCS – yn enwedig mewn gosodiadau yn ystafell y boeler lle mae angen mwy nag un cysylltiad â phennau pibellau.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A8DB38-042D-2B4F-B112-F8351ADDC21B}"/>
              </a:ext>
            </a:extLst>
          </p:cNvPr>
          <p:cNvSpPr txBox="1"/>
          <p:nvPr/>
        </p:nvSpPr>
        <p:spPr>
          <a:xfrm>
            <a:off x="360016" y="5133969"/>
            <a:ext cx="399596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 dirty="0"/>
              <a:t>Ystafell foeler fach gyda changhennau LCS wedi’u weldio o ben pibell / maniffold â cholled isel.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BED297-3B8B-4545-AEF5-24E9FE15DED1}"/>
              </a:ext>
            </a:extLst>
          </p:cNvPr>
          <p:cNvSpPr txBox="1"/>
          <p:nvPr/>
        </p:nvSpPr>
        <p:spPr>
          <a:xfrm>
            <a:off x="4637237" y="2204864"/>
            <a:ext cx="4104456" cy="36625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Mae gosodiadau y gellir eu weldio ar gael yn yr un meintiau â ffitiadau i’w sgriwio.</a:t>
            </a:r>
          </a:p>
          <a:p>
            <a:endParaRPr lang="en-US" sz="800" dirty="0"/>
          </a:p>
          <a:p>
            <a:r>
              <a:rPr lang="cy-GB" dirty="0"/>
              <a:t>Dyma rai o’r prosesau weldio ar gyfer gosod pibellau LCS at ddefnyddiau BSE:</a:t>
            </a:r>
          </a:p>
          <a:p>
            <a:endParaRPr lang="en-US" sz="8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Arc Llaw Metal (MMA)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Nwy Anadweithiol </a:t>
            </a:r>
            <a:r>
              <a:rPr lang="cy-GB" dirty="0" err="1"/>
              <a:t>Tyngsten</a:t>
            </a:r>
            <a:r>
              <a:rPr lang="cy-GB" dirty="0"/>
              <a:t> (TIG) 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Weldio Ocsi-asetylen</a:t>
            </a:r>
          </a:p>
        </p:txBody>
      </p:sp>
      <p:pic>
        <p:nvPicPr>
          <p:cNvPr id="9" name="Picture 8" descr="Llun yn cynnwys tu mewn, llawr  Disgrifiad wedi’i greu’n awtomatig">
            <a:extLst>
              <a:ext uri="{FF2B5EF4-FFF2-40B4-BE49-F238E27FC236}">
                <a16:creationId xmlns:a16="http://schemas.microsoft.com/office/drawing/2014/main" id="{273707E6-2CC1-4BAC-A3C0-1FEEADAAC8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31" y="2611080"/>
            <a:ext cx="3737645" cy="249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615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9624</TotalTime>
  <Words>977</Words>
  <Application>Microsoft Office PowerPoint</Application>
  <PresentationFormat>On-screen Show (4:3)</PresentationFormat>
  <Paragraphs>122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Lucida Grande</vt:lpstr>
      <vt:lpstr>Times New Roman</vt:lpstr>
      <vt:lpstr>Default Design</vt:lpstr>
      <vt:lpstr>PowerPoint 4: Pibellau ac uniadau LCS</vt:lpstr>
      <vt:lpstr>Y sesiwn hon:</vt:lpstr>
      <vt:lpstr>Pibell ddur carbon isel</vt:lpstr>
      <vt:lpstr>Pibell ddur carbon isel</vt:lpstr>
      <vt:lpstr>Pibell ddur carbon isel</vt:lpstr>
      <vt:lpstr>Uniadau edau</vt:lpstr>
      <vt:lpstr>Uniadau edau</vt:lpstr>
      <vt:lpstr>Cyfansoddion uniadu</vt:lpstr>
      <vt:lpstr>Uniadau a ffitiadau wedi’u weldio</vt:lpstr>
      <vt:lpstr>Uniadau a ffitiadau wedi’u weldio</vt:lpstr>
      <vt:lpstr>Uniadu gyda chantelau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191</cp:revision>
  <dcterms:created xsi:type="dcterms:W3CDTF">2013-05-28T00:38:54Z</dcterms:created>
  <dcterms:modified xsi:type="dcterms:W3CDTF">2023-11-02T13:50:43Z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