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56" r:id="rId5"/>
    <p:sldId id="328" r:id="rId6"/>
    <p:sldId id="329" r:id="rId7"/>
    <p:sldId id="330" r:id="rId8"/>
    <p:sldId id="332" r:id="rId9"/>
    <p:sldId id="336" r:id="rId10"/>
    <p:sldId id="333" r:id="rId11"/>
    <p:sldId id="339" r:id="rId12"/>
    <p:sldId id="334" r:id="rId13"/>
    <p:sldId id="331" r:id="rId14"/>
    <p:sldId id="338"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7" clrIdx="0">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FBDD00"/>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25F75A-5D28-44C8-86EF-B91D01AA1CA9}" v="1" dt="2023-10-31T14:03:01.5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4" autoAdjust="0"/>
    <p:restoredTop sz="86395"/>
  </p:normalViewPr>
  <p:slideViewPr>
    <p:cSldViewPr showGuides="1">
      <p:cViewPr varScale="1">
        <p:scale>
          <a:sx n="69" d="100"/>
          <a:sy n="69" d="100"/>
        </p:scale>
        <p:origin x="110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B925F75A-5D28-44C8-86EF-B91D01AA1CA9}"/>
    <pc:docChg chg="custSel modSld">
      <pc:chgData name="Claire Brooks" userId="045b5ce1-bb15-4c22-aa7e-c7b600949989" providerId="ADAL" clId="{B925F75A-5D28-44C8-86EF-B91D01AA1CA9}" dt="2023-10-31T14:03:17.023" v="15" actId="2085"/>
      <pc:docMkLst>
        <pc:docMk/>
      </pc:docMkLst>
      <pc:sldChg chg="modSp mod">
        <pc:chgData name="Claire Brooks" userId="045b5ce1-bb15-4c22-aa7e-c7b600949989" providerId="ADAL" clId="{B925F75A-5D28-44C8-86EF-B91D01AA1CA9}" dt="2023-10-31T14:02:24.638" v="0" actId="2085"/>
        <pc:sldMkLst>
          <pc:docMk/>
          <pc:sldMk cId="2428737881" sldId="329"/>
        </pc:sldMkLst>
        <pc:spChg chg="mod">
          <ac:chgData name="Claire Brooks" userId="045b5ce1-bb15-4c22-aa7e-c7b600949989" providerId="ADAL" clId="{B925F75A-5D28-44C8-86EF-B91D01AA1CA9}" dt="2023-10-31T14:02:24.638" v="0" actId="2085"/>
          <ac:spMkLst>
            <pc:docMk/>
            <pc:sldMk cId="2428737881" sldId="329"/>
            <ac:spMk id="7" creationId="{B06898BF-F1E1-464F-A19A-926EDEBE39D7}"/>
          </ac:spMkLst>
        </pc:spChg>
      </pc:sldChg>
      <pc:sldChg chg="delSp modSp mod delAnim modNotesTx">
        <pc:chgData name="Claire Brooks" userId="045b5ce1-bb15-4c22-aa7e-c7b600949989" providerId="ADAL" clId="{B925F75A-5D28-44C8-86EF-B91D01AA1CA9}" dt="2023-10-31T14:03:01.593" v="12" actId="1076"/>
        <pc:sldMkLst>
          <pc:docMk/>
          <pc:sldMk cId="2377377205" sldId="330"/>
        </pc:sldMkLst>
        <pc:spChg chg="mod">
          <ac:chgData name="Claire Brooks" userId="045b5ce1-bb15-4c22-aa7e-c7b600949989" providerId="ADAL" clId="{B925F75A-5D28-44C8-86EF-B91D01AA1CA9}" dt="2023-10-31T14:02:36.534" v="2" actId="2085"/>
          <ac:spMkLst>
            <pc:docMk/>
            <pc:sldMk cId="2377377205" sldId="330"/>
            <ac:spMk id="6" creationId="{DE527B51-E69B-614C-864B-2F9B415D83BD}"/>
          </ac:spMkLst>
        </pc:spChg>
        <pc:spChg chg="mod">
          <ac:chgData name="Claire Brooks" userId="045b5ce1-bb15-4c22-aa7e-c7b600949989" providerId="ADAL" clId="{B925F75A-5D28-44C8-86EF-B91D01AA1CA9}" dt="2023-10-31T14:02:56.460" v="10" actId="1076"/>
          <ac:spMkLst>
            <pc:docMk/>
            <pc:sldMk cId="2377377205" sldId="330"/>
            <ac:spMk id="8" creationId="{10490A83-6507-8B4C-A690-10E8C167433A}"/>
          </ac:spMkLst>
        </pc:spChg>
        <pc:spChg chg="del mod">
          <ac:chgData name="Claire Brooks" userId="045b5ce1-bb15-4c22-aa7e-c7b600949989" providerId="ADAL" clId="{B925F75A-5D28-44C8-86EF-B91D01AA1CA9}" dt="2023-10-31T14:02:41.617" v="5" actId="478"/>
          <ac:spMkLst>
            <pc:docMk/>
            <pc:sldMk cId="2377377205" sldId="330"/>
            <ac:spMk id="9" creationId="{F1211E09-4D9A-0D42-B766-77503ACB9C1A}"/>
          </ac:spMkLst>
        </pc:spChg>
        <pc:graphicFrameChg chg="mod">
          <ac:chgData name="Claire Brooks" userId="045b5ce1-bb15-4c22-aa7e-c7b600949989" providerId="ADAL" clId="{B925F75A-5D28-44C8-86EF-B91D01AA1CA9}" dt="2023-10-31T14:03:00.269" v="11" actId="1076"/>
          <ac:graphicFrameMkLst>
            <pc:docMk/>
            <pc:sldMk cId="2377377205" sldId="330"/>
            <ac:graphicFrameMk id="4" creationId="{202DA5CA-2BE7-884E-AC56-1A1F2140476B}"/>
          </ac:graphicFrameMkLst>
        </pc:graphicFrameChg>
        <pc:picChg chg="mod">
          <ac:chgData name="Claire Brooks" userId="045b5ce1-bb15-4c22-aa7e-c7b600949989" providerId="ADAL" clId="{B925F75A-5D28-44C8-86EF-B91D01AA1CA9}" dt="2023-10-31T14:03:01.593" v="12" actId="1076"/>
          <ac:picMkLst>
            <pc:docMk/>
            <pc:sldMk cId="2377377205" sldId="330"/>
            <ac:picMk id="5" creationId="{140EEE5F-96B1-AC49-BA61-DB47A272AC4F}"/>
          </ac:picMkLst>
        </pc:picChg>
      </pc:sldChg>
      <pc:sldChg chg="modSp mod">
        <pc:chgData name="Claire Brooks" userId="045b5ce1-bb15-4c22-aa7e-c7b600949989" providerId="ADAL" clId="{B925F75A-5D28-44C8-86EF-B91D01AA1CA9}" dt="2023-10-31T14:03:17.023" v="15" actId="2085"/>
        <pc:sldMkLst>
          <pc:docMk/>
          <pc:sldMk cId="1175951661" sldId="339"/>
        </pc:sldMkLst>
        <pc:spChg chg="mod">
          <ac:chgData name="Claire Brooks" userId="045b5ce1-bb15-4c22-aa7e-c7b600949989" providerId="ADAL" clId="{B925F75A-5D28-44C8-86EF-B91D01AA1CA9}" dt="2023-10-31T14:03:10.209" v="13" actId="2085"/>
          <ac:spMkLst>
            <pc:docMk/>
            <pc:sldMk cId="1175951661" sldId="339"/>
            <ac:spMk id="10" creationId="{37AC7BCB-08F5-154A-B2D9-B48E0F09C644}"/>
          </ac:spMkLst>
        </pc:spChg>
        <pc:spChg chg="mod">
          <ac:chgData name="Claire Brooks" userId="045b5ce1-bb15-4c22-aa7e-c7b600949989" providerId="ADAL" clId="{B925F75A-5D28-44C8-86EF-B91D01AA1CA9}" dt="2023-10-31T14:03:13.755" v="14" actId="2085"/>
          <ac:spMkLst>
            <pc:docMk/>
            <pc:sldMk cId="1175951661" sldId="339"/>
            <ac:spMk id="12" creationId="{E809B944-7060-F343-9AB7-4C9C279E295D}"/>
          </ac:spMkLst>
        </pc:spChg>
        <pc:spChg chg="mod">
          <ac:chgData name="Claire Brooks" userId="045b5ce1-bb15-4c22-aa7e-c7b600949989" providerId="ADAL" clId="{B925F75A-5D28-44C8-86EF-B91D01AA1CA9}" dt="2023-10-31T14:03:17.023" v="15" actId="2085"/>
          <ac:spMkLst>
            <pc:docMk/>
            <pc:sldMk cId="1175951661" sldId="339"/>
            <ac:spMk id="15" creationId="{D358B595-95DA-C349-868C-62D63703B32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yorkshirecopper.com/wp-content/uploads/Technical-Guide-full-issue-02_14_Really2.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dirty="0"/>
              <a:t>Edrychwch ar wefan Yorkshire Copper </a:t>
            </a:r>
            <a:r>
              <a:rPr lang="cy-GB" dirty="0">
                <a:hlinkClick r:id="rId3"/>
              </a:rPr>
              <a:t>yma</a:t>
            </a:r>
            <a:r>
              <a:rPr lang="cy-GB" dirty="0"/>
              <a:t> i gael rhagor o wybodaeth.</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891012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607836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hyperlink" Target="http://www.screwfix.com/p/jg-speedfit-pem0315w-elbow-15mm-pack-of-10/57953" TargetMode="External"/><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hyperlink" Target="http://www.screwfix.com/p/conex-push-fit-090-90-elbow-28mm/93076" TargetMode="External"/><Relationship Id="rId1" Type="http://schemas.openxmlformats.org/officeDocument/2006/relationships/slideLayout" Target="../slideLayouts/slideLayout1.xml"/><Relationship Id="rId6" Type="http://schemas.openxmlformats.org/officeDocument/2006/relationships/hyperlink" Target="http://www.screwfix.com/p/polyplumb-elbows-15mm-pack-of-10/44741" TargetMode="External"/><Relationship Id="rId5" Type="http://schemas.openxmlformats.org/officeDocument/2006/relationships/image" Target="../media/image13.jpeg"/><Relationship Id="rId10" Type="http://schemas.openxmlformats.org/officeDocument/2006/relationships/image" Target="../media/image16.png"/><Relationship Id="rId4" Type="http://schemas.openxmlformats.org/officeDocument/2006/relationships/hyperlink" Target="http://www.screwfix.com/p/yorkshire-tectite-sprint-straight-coupling-15mm-pack-of-10/27112" TargetMode="External"/><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113: Plymio, gwresogi ac awyru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2: Pibellau copr ac uniadau rhan 1.</a:t>
            </a:r>
            <a:br>
              <a:rPr lang="cy-GB"/>
            </a:br>
            <a:endParaRPr lang="cy-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3875B-2EA4-BE44-BEE6-43F22F1C46BE}"/>
              </a:ext>
            </a:extLst>
          </p:cNvPr>
          <p:cNvSpPr>
            <a:spLocks noGrp="1"/>
          </p:cNvSpPr>
          <p:nvPr>
            <p:ph type="title"/>
          </p:nvPr>
        </p:nvSpPr>
        <p:spPr/>
        <p:txBody>
          <a:bodyPr/>
          <a:lstStyle/>
          <a:p>
            <a:r>
              <a:rPr lang="cy-GB"/>
              <a:t>Uniadu pibellau copr – uniadau push-fit</a:t>
            </a:r>
          </a:p>
        </p:txBody>
      </p:sp>
      <p:sp>
        <p:nvSpPr>
          <p:cNvPr id="6" name="Rectangle 5">
            <a:extLst>
              <a:ext uri="{FF2B5EF4-FFF2-40B4-BE49-F238E27FC236}">
                <a16:creationId xmlns:a16="http://schemas.microsoft.com/office/drawing/2014/main" id="{32F774A4-DDD1-D54E-BDB7-DE86C9747998}"/>
              </a:ext>
            </a:extLst>
          </p:cNvPr>
          <p:cNvSpPr/>
          <p:nvPr/>
        </p:nvSpPr>
        <p:spPr>
          <a:xfrm>
            <a:off x="445887" y="2253804"/>
            <a:ext cx="8518601" cy="3662541"/>
          </a:xfrm>
          <a:prstGeom prst="rect">
            <a:avLst/>
          </a:prstGeom>
        </p:spPr>
        <p:txBody>
          <a:bodyPr wrap="square">
            <a:spAutoFit/>
          </a:bodyPr>
          <a:lstStyle/>
          <a:p>
            <a:pPr marL="285750" indent="-28575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Gellir ei ddefnyddio ar </a:t>
            </a:r>
            <a:r>
              <a:rPr lang="cy-GB" sz="1800" b="1">
                <a:ea typeface="ＭＳ Ｐゴシック" panose="020B0600070205080204" pitchFamily="34" charset="-128"/>
                <a:cs typeface="Arial" panose="020B0604020202020204" pitchFamily="34" charset="0"/>
              </a:rPr>
              <a:t>bibell blastig</a:t>
            </a:r>
            <a:r>
              <a:rPr lang="cy-GB" sz="1800">
                <a:ea typeface="ＭＳ Ｐゴシック" panose="020B0600070205080204" pitchFamily="34" charset="-128"/>
                <a:cs typeface="Arial" panose="020B0604020202020204" pitchFamily="34" charset="0"/>
              </a:rPr>
              <a:t> neu </a:t>
            </a:r>
            <a:r>
              <a:rPr lang="cy-GB" sz="1800" b="1">
                <a:ea typeface="ＭＳ Ｐゴシック" panose="020B0600070205080204" pitchFamily="34" charset="-128"/>
                <a:cs typeface="Arial" panose="020B0604020202020204" pitchFamily="34" charset="0"/>
              </a:rPr>
              <a:t>bibell gopr</a:t>
            </a:r>
            <a:r>
              <a:rPr lang="cy-GB" sz="1800">
                <a:ea typeface="ＭＳ Ｐゴシック" panose="020B0600070205080204" pitchFamily="34" charset="-128"/>
                <a:cs typeface="Arial" panose="020B0604020202020204" pitchFamily="34" charset="0"/>
              </a:rPr>
              <a:t> pwysedd uchel.</a:t>
            </a:r>
          </a:p>
          <a:p>
            <a:pPr marL="342900" indent="-342900">
              <a:spcBef>
                <a:spcPts val="600"/>
              </a:spcBef>
              <a:spcAft>
                <a:spcPts val="600"/>
              </a:spcAft>
              <a:buFont typeface="Arial" panose="020B0604020202020204" pitchFamily="34" charset="0"/>
              <a:buChar char="•"/>
            </a:pPr>
            <a:r>
              <a:rPr lang="cy-GB" sz="1800" b="1">
                <a:ea typeface="ＭＳ Ｐゴシック" panose="020B0600070205080204" pitchFamily="34" charset="-128"/>
                <a:cs typeface="Arial" panose="020B0604020202020204" pitchFamily="34" charset="0"/>
              </a:rPr>
              <a:t>Rhaid</a:t>
            </a:r>
            <a:r>
              <a:rPr lang="cy-GB" sz="1800">
                <a:ea typeface="ＭＳ Ｐゴシック" panose="020B0600070205080204" pitchFamily="34" charset="-128"/>
                <a:cs typeface="Arial" panose="020B0604020202020204" pitchFamily="34" charset="0"/>
              </a:rPr>
              <a:t> i ben y bibell fod ag ongl sgwâr a heb ymyl garw.</a:t>
            </a:r>
          </a:p>
          <a:p>
            <a:pPr marL="342900" indent="-34290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Defnyddio llawes neu fewnosodiad i gynnal y bibell blastig.</a:t>
            </a:r>
          </a:p>
          <a:p>
            <a:pPr marL="342900" indent="-34290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Mae modrwy ‘O’ yn creu sêl sy’n dal dŵr.</a:t>
            </a:r>
          </a:p>
          <a:p>
            <a:pPr marL="342900" indent="-34290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Mae’r fodrwy fachu yn dal y bibell yn ei lle.</a:t>
            </a:r>
          </a:p>
          <a:p>
            <a:pPr marL="342900" indent="-34290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Gellir defnyddio gel silicon i helpu’r mewnosod (mae’r cynhyrchwyr yn cyflenwi ffitiadau sydd wedi’u hiro’n barod).</a:t>
            </a:r>
          </a:p>
          <a:p>
            <a:pPr marL="342900" indent="-34290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Efallai y bydd yn rhaid defnyddio allwedd neu offeryn rhyddhau i dynnu'r ffitiad.</a:t>
            </a:r>
          </a:p>
          <a:p>
            <a:pPr marL="342900" indent="-342900">
              <a:spcBef>
                <a:spcPts val="600"/>
              </a:spcBef>
              <a:spcAft>
                <a:spcPts val="600"/>
              </a:spcAft>
              <a:buFont typeface="Arial" panose="020B0604020202020204" pitchFamily="34" charset="0"/>
              <a:buChar char="•"/>
            </a:pPr>
            <a:r>
              <a:rPr lang="cy-GB" sz="1800">
                <a:ea typeface="ＭＳ Ｐゴシック" panose="020B0600070205080204" pitchFamily="34" charset="-128"/>
                <a:cs typeface="Arial" panose="020B0604020202020204" pitchFamily="34" charset="0"/>
              </a:rPr>
              <a:t>Gellir ei ailddefnyddio.</a:t>
            </a:r>
          </a:p>
        </p:txBody>
      </p:sp>
      <p:pic>
        <p:nvPicPr>
          <p:cNvPr id="10" name="Content Placeholder 9">
            <a:extLst>
              <a:ext uri="{FF2B5EF4-FFF2-40B4-BE49-F238E27FC236}">
                <a16:creationId xmlns:a16="http://schemas.microsoft.com/office/drawing/2014/main" id="{A6CB9270-9EE2-D44C-80FE-7F45F3B72C11}"/>
              </a:ext>
            </a:extLst>
          </p:cNvPr>
          <p:cNvPicPr>
            <a:picLocks noGrp="1" noChangeAspect="1"/>
          </p:cNvPicPr>
          <p:nvPr>
            <p:ph sz="quarter" idx="10"/>
          </p:nvPr>
        </p:nvPicPr>
        <p:blipFill>
          <a:blip r:embed="rId2"/>
          <a:stretch>
            <a:fillRect/>
          </a:stretch>
        </p:blipFill>
        <p:spPr>
          <a:xfrm>
            <a:off x="323528" y="1463969"/>
            <a:ext cx="7920880" cy="781475"/>
          </a:xfrm>
        </p:spPr>
      </p:pic>
    </p:spTree>
    <p:extLst>
      <p:ext uri="{BB962C8B-B14F-4D97-AF65-F5344CB8AC3E}">
        <p14:creationId xmlns:p14="http://schemas.microsoft.com/office/powerpoint/2010/main" val="875965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CE700-2B7C-494F-9EE6-6124B1C0CCD6}"/>
              </a:ext>
            </a:extLst>
          </p:cNvPr>
          <p:cNvSpPr>
            <a:spLocks noGrp="1"/>
          </p:cNvSpPr>
          <p:nvPr>
            <p:ph type="title"/>
          </p:nvPr>
        </p:nvSpPr>
        <p:spPr/>
        <p:txBody>
          <a:bodyPr/>
          <a:lstStyle/>
          <a:p>
            <a:r>
              <a:rPr lang="cy-GB"/>
              <a:t>Uniadu pibellau copr – uniadau push-fit</a:t>
            </a:r>
          </a:p>
        </p:txBody>
      </p:sp>
      <p:pic>
        <p:nvPicPr>
          <p:cNvPr id="5" name="Content Placeholder 4">
            <a:extLst>
              <a:ext uri="{FF2B5EF4-FFF2-40B4-BE49-F238E27FC236}">
                <a16:creationId xmlns:a16="http://schemas.microsoft.com/office/drawing/2014/main" id="{B6D427DC-D6FF-3340-AC53-A979965938AE}"/>
              </a:ext>
            </a:extLst>
          </p:cNvPr>
          <p:cNvPicPr>
            <a:picLocks noGrp="1" noChangeAspect="1"/>
          </p:cNvPicPr>
          <p:nvPr>
            <p:ph sz="quarter" idx="10"/>
          </p:nvPr>
        </p:nvPicPr>
        <p:blipFill rotWithShape="1">
          <a:blip r:embed="rId2"/>
          <a:srcRect l="14000"/>
          <a:stretch/>
        </p:blipFill>
        <p:spPr>
          <a:xfrm>
            <a:off x="683568" y="1988840"/>
            <a:ext cx="7077472" cy="952010"/>
          </a:xfrm>
        </p:spPr>
      </p:pic>
      <p:sp>
        <p:nvSpPr>
          <p:cNvPr id="6" name="TextBox 5">
            <a:extLst>
              <a:ext uri="{FF2B5EF4-FFF2-40B4-BE49-F238E27FC236}">
                <a16:creationId xmlns:a16="http://schemas.microsoft.com/office/drawing/2014/main" id="{530D81AD-1C92-7A46-9A41-45D250220893}"/>
              </a:ext>
            </a:extLst>
          </p:cNvPr>
          <p:cNvSpPr txBox="1"/>
          <p:nvPr/>
        </p:nvSpPr>
        <p:spPr>
          <a:xfrm>
            <a:off x="616732" y="3209265"/>
            <a:ext cx="7643192" cy="707886"/>
          </a:xfrm>
          <a:prstGeom prst="rect">
            <a:avLst/>
          </a:prstGeom>
          <a:noFill/>
          <a:ln>
            <a:noFill/>
          </a:ln>
        </p:spPr>
        <p:txBody>
          <a:bodyPr wrap="square" rtlCol="0">
            <a:spAutoFit/>
          </a:bodyPr>
          <a:lstStyle/>
          <a:p>
            <a:r>
              <a:rPr lang="cy-GB"/>
              <a:t>Mae’r ffitiadau pres arddull ‘Tectite’ hyn hefyd yn rai push-fit ac yn </a:t>
            </a:r>
          </a:p>
          <a:p>
            <a:r>
              <a:rPr lang="cy-GB"/>
              <a:t>ddull mwy esthetig o uniadu pibellau copr drwy’r dull push-fit.</a:t>
            </a:r>
          </a:p>
        </p:txBody>
      </p:sp>
    </p:spTree>
    <p:extLst>
      <p:ext uri="{BB962C8B-B14F-4D97-AF65-F5344CB8AC3E}">
        <p14:creationId xmlns:p14="http://schemas.microsoft.com/office/powerpoint/2010/main" val="1809626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Y sesiwn hon:</a:t>
            </a:r>
          </a:p>
        </p:txBody>
      </p:sp>
      <p:sp>
        <p:nvSpPr>
          <p:cNvPr id="3075" name="Content Placeholder 2"/>
          <p:cNvSpPr>
            <a:spLocks noGrp="1"/>
          </p:cNvSpPr>
          <p:nvPr>
            <p:ph sz="quarter" idx="10"/>
          </p:nvPr>
        </p:nvSpPr>
        <p:spPr>
          <a:xfrm>
            <a:off x="457200" y="1512000"/>
            <a:ext cx="8229600" cy="4248000"/>
          </a:xfrm>
        </p:spPr>
        <p:txBody>
          <a:bodyPr/>
          <a:lstStyle/>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marL="0" indent="0">
              <a:lnSpc>
                <a:spcPct val="100000"/>
              </a:lnSpc>
              <a:spcBef>
                <a:spcPts val="600"/>
              </a:spcBef>
              <a:spcAft>
                <a:spcPts val="600"/>
              </a:spcAft>
            </a:pPr>
            <a:r>
              <a:rPr lang="cy-GB" dirty="0"/>
              <a:t>Yn y sesiwn hon byddwn yn dysgu am raddau’r pibellau copr a ddefnyddir mewn BSE a rhai o’r dulliau a ddefnyddir i’w huno:</a:t>
            </a:r>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lvl="0"/>
            <a:r>
              <a:rPr lang="cy-GB" dirty="0"/>
              <a:t>2.1 Gwaith ym masnach grefft y galwedigaethau BSE</a:t>
            </a:r>
          </a:p>
          <a:p>
            <a:pPr lvl="0"/>
            <a:r>
              <a:rPr lang="cy-GB" dirty="0"/>
              <a:t>2.2 Sut i ddewis a defnyddio offer llaw ac offer pŵer yn ddiogel.</a:t>
            </a:r>
          </a:p>
          <a:p>
            <a:pPr lvl="0"/>
            <a:r>
              <a:rPr lang="cy-GB" dirty="0"/>
              <a:t>2.3 Deunyddiau pibellau a’r meintiau a ddefnyddir mewn BSE</a:t>
            </a:r>
          </a:p>
          <a:p>
            <a:pPr lvl="0"/>
            <a:r>
              <a:rPr lang="cy-GB" dirty="0"/>
              <a:t>2.5 Y mathau o ffitiadau a ddefnyddir mewn BSE</a:t>
            </a:r>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marL="285750" indent="-285750">
              <a:lnSpc>
                <a:spcPts val="1200"/>
              </a:lnSpc>
              <a:spcBef>
                <a:spcPts val="600"/>
              </a:spcBef>
              <a:spcAft>
                <a:spcPts val="600"/>
              </a:spcAft>
              <a:buFont typeface="Arial" panose="020B0604020202020204" pitchFamily="34" charset="0"/>
              <a:buChar char="•"/>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68F5D-0042-C34F-B7D4-23D17924C560}"/>
              </a:ext>
            </a:extLst>
          </p:cNvPr>
          <p:cNvSpPr>
            <a:spLocks noGrp="1"/>
          </p:cNvSpPr>
          <p:nvPr>
            <p:ph type="title"/>
          </p:nvPr>
        </p:nvSpPr>
        <p:spPr/>
        <p:txBody>
          <a:bodyPr/>
          <a:lstStyle/>
          <a:p>
            <a:r>
              <a:rPr lang="cy-GB"/>
              <a:t>Graddau pibellau copr</a:t>
            </a:r>
          </a:p>
        </p:txBody>
      </p:sp>
      <p:sp>
        <p:nvSpPr>
          <p:cNvPr id="7" name="Rectangle 6">
            <a:extLst>
              <a:ext uri="{FF2B5EF4-FFF2-40B4-BE49-F238E27FC236}">
                <a16:creationId xmlns:a16="http://schemas.microsoft.com/office/drawing/2014/main" id="{B06898BF-F1E1-464F-A19A-926EDEBE39D7}"/>
              </a:ext>
            </a:extLst>
          </p:cNvPr>
          <p:cNvSpPr/>
          <p:nvPr/>
        </p:nvSpPr>
        <p:spPr>
          <a:xfrm>
            <a:off x="323528" y="3486541"/>
            <a:ext cx="8496944" cy="2246769"/>
          </a:xfrm>
          <a:prstGeom prst="rect">
            <a:avLst/>
          </a:prstGeom>
          <a:ln>
            <a:noFill/>
          </a:ln>
        </p:spPr>
        <p:txBody>
          <a:bodyPr wrap="square">
            <a:spAutoFit/>
          </a:bodyPr>
          <a:lstStyle/>
          <a:p>
            <a:pPr marL="342900" indent="-342900">
              <a:buClr>
                <a:srgbClr val="0077E3"/>
              </a:buClr>
              <a:buFont typeface="Arial" panose="020B0604020202020204" pitchFamily="34" charset="0"/>
              <a:buChar char="•"/>
            </a:pPr>
            <a:r>
              <a:rPr lang="cy-GB" dirty="0"/>
              <a:t>Tyllfedd bach iawn/micro-dyllfedd: 6, 8, 10mm</a:t>
            </a:r>
          </a:p>
          <a:p>
            <a:pPr marL="342900" indent="-342900">
              <a:buClr>
                <a:srgbClr val="0077E3"/>
              </a:buClr>
              <a:buFont typeface="Arial" panose="020B0604020202020204" pitchFamily="34" charset="0"/>
              <a:buChar char="•"/>
            </a:pPr>
            <a:r>
              <a:rPr lang="cy-GB" dirty="0"/>
              <a:t>Tyllfedd bach: 12, 15, 22mm</a:t>
            </a:r>
          </a:p>
          <a:p>
            <a:pPr marL="342900" indent="-342900">
              <a:buClr>
                <a:srgbClr val="0077E3"/>
              </a:buClr>
              <a:buFont typeface="Arial" panose="020B0604020202020204" pitchFamily="34" charset="0"/>
              <a:buChar char="•"/>
            </a:pPr>
            <a:r>
              <a:rPr lang="cy-GB" dirty="0"/>
              <a:t>Tyllfedd mawr: 28mm a mwy</a:t>
            </a:r>
          </a:p>
          <a:p>
            <a:endParaRPr lang="en-GB" altLang="en-US" dirty="0">
              <a:ea typeface="ＭＳ Ｐゴシック" panose="020B0600070205080204" pitchFamily="34" charset="-128"/>
              <a:cs typeface="Arial" panose="020B0604020202020204" pitchFamily="34" charset="0"/>
            </a:endParaRPr>
          </a:p>
          <a:p>
            <a:r>
              <a:rPr lang="cy-GB" dirty="0"/>
              <a:t>Pan fydd copr yn cael ei brynu, gellir prynu’r copr rhannol galed R250 mewn darnau syth 3m neu 6m. Mae copr trychfedd bychan meddal R220 yn cael ei brynu mewn coiliau o naill ai 10m neu 50m.</a:t>
            </a:r>
          </a:p>
        </p:txBody>
      </p:sp>
      <p:graphicFrame>
        <p:nvGraphicFramePr>
          <p:cNvPr id="3" name="Table 4">
            <a:extLst>
              <a:ext uri="{FF2B5EF4-FFF2-40B4-BE49-F238E27FC236}">
                <a16:creationId xmlns:a16="http://schemas.microsoft.com/office/drawing/2014/main" id="{2B7E0DC3-7846-4867-BCF0-DD4F3A0CDEC6}"/>
              </a:ext>
            </a:extLst>
          </p:cNvPr>
          <p:cNvGraphicFramePr>
            <a:graphicFrameLocks noGrp="1"/>
          </p:cNvGraphicFramePr>
          <p:nvPr>
            <p:extLst>
              <p:ext uri="{D42A27DB-BD31-4B8C-83A1-F6EECF244321}">
                <p14:modId xmlns:p14="http://schemas.microsoft.com/office/powerpoint/2010/main" val="2121262913"/>
              </p:ext>
            </p:extLst>
          </p:nvPr>
        </p:nvGraphicFramePr>
        <p:xfrm>
          <a:off x="457200" y="1397000"/>
          <a:ext cx="8229600" cy="207772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1700822658"/>
                    </a:ext>
                  </a:extLst>
                </a:gridCol>
                <a:gridCol w="2057400">
                  <a:extLst>
                    <a:ext uri="{9D8B030D-6E8A-4147-A177-3AD203B41FA5}">
                      <a16:colId xmlns:a16="http://schemas.microsoft.com/office/drawing/2014/main" val="3743338421"/>
                    </a:ext>
                  </a:extLst>
                </a:gridCol>
                <a:gridCol w="2057400">
                  <a:extLst>
                    <a:ext uri="{9D8B030D-6E8A-4147-A177-3AD203B41FA5}">
                      <a16:colId xmlns:a16="http://schemas.microsoft.com/office/drawing/2014/main" val="3687271212"/>
                    </a:ext>
                  </a:extLst>
                </a:gridCol>
                <a:gridCol w="2057400">
                  <a:extLst>
                    <a:ext uri="{9D8B030D-6E8A-4147-A177-3AD203B41FA5}">
                      <a16:colId xmlns:a16="http://schemas.microsoft.com/office/drawing/2014/main" val="1520344759"/>
                    </a:ext>
                  </a:extLst>
                </a:gridCol>
              </a:tblGrid>
              <a:tr h="370840">
                <a:tc>
                  <a:txBody>
                    <a:bodyPr/>
                    <a:lstStyle/>
                    <a:p>
                      <a:r>
                        <a:rPr lang="cy-GB" sz="1100">
                          <a:solidFill>
                            <a:schemeClr val="tx1"/>
                          </a:solidFill>
                        </a:rPr>
                        <a:t>Hen</a:t>
                      </a:r>
                    </a:p>
                    <a:p>
                      <a:r>
                        <a:rPr lang="cy-GB" sz="1100">
                          <a:solidFill>
                            <a:schemeClr val="tx1"/>
                          </a:solidFill>
                        </a:rPr>
                        <a:t>BS2871</a:t>
                      </a:r>
                    </a:p>
                  </a:txBody>
                  <a:tcPr/>
                </a:tc>
                <a:tc>
                  <a:txBody>
                    <a:bodyPr/>
                    <a:lstStyle/>
                    <a:p>
                      <a:r>
                        <a:rPr lang="cy-GB" sz="1100">
                          <a:solidFill>
                            <a:schemeClr val="tx1"/>
                          </a:solidFill>
                        </a:rPr>
                        <a:t>Newydd</a:t>
                      </a:r>
                    </a:p>
                    <a:p>
                      <a:r>
                        <a:rPr lang="cy-GB" sz="1100">
                          <a:solidFill>
                            <a:schemeClr val="tx1"/>
                          </a:solidFill>
                        </a:rPr>
                        <a:t>BSEN1057</a:t>
                      </a:r>
                    </a:p>
                  </a:txBody>
                  <a:tcPr/>
                </a:tc>
                <a:tc>
                  <a:txBody>
                    <a:bodyPr/>
                    <a:lstStyle/>
                    <a:p>
                      <a:r>
                        <a:rPr lang="cy-GB" sz="1100">
                          <a:solidFill>
                            <a:schemeClr val="tx1"/>
                          </a:solidFill>
                        </a:rPr>
                        <a:t>Math</a:t>
                      </a:r>
                    </a:p>
                  </a:txBody>
                  <a:tcPr/>
                </a:tc>
                <a:tc>
                  <a:txBody>
                    <a:bodyPr/>
                    <a:lstStyle/>
                    <a:p>
                      <a:r>
                        <a:rPr lang="cy-GB" sz="1100">
                          <a:solidFill>
                            <a:schemeClr val="tx1"/>
                          </a:solidFill>
                        </a:rPr>
                        <a:t>Diamedrau (mm)</a:t>
                      </a:r>
                    </a:p>
                  </a:txBody>
                  <a:tcPr/>
                </a:tc>
                <a:extLst>
                  <a:ext uri="{0D108BD9-81ED-4DB2-BD59-A6C34878D82A}">
                    <a16:rowId xmlns:a16="http://schemas.microsoft.com/office/drawing/2014/main" val="2624943756"/>
                  </a:ext>
                </a:extLst>
              </a:tr>
              <a:tr h="370840">
                <a:tc>
                  <a:txBody>
                    <a:bodyPr/>
                    <a:lstStyle/>
                    <a:p>
                      <a:r>
                        <a:rPr lang="cy-GB" sz="1100"/>
                        <a:t>Tabl W</a:t>
                      </a:r>
                    </a:p>
                  </a:txBody>
                  <a:tcPr/>
                </a:tc>
                <a:tc>
                  <a:txBody>
                    <a:bodyPr/>
                    <a:lstStyle/>
                    <a:p>
                      <a:r>
                        <a:rPr lang="cy-GB" sz="1100"/>
                        <a:t>R220</a:t>
                      </a:r>
                    </a:p>
                  </a:txBody>
                  <a:tcPr/>
                </a:tc>
                <a:tc>
                  <a:txBody>
                    <a:bodyPr/>
                    <a:lstStyle/>
                    <a:p>
                      <a:r>
                        <a:rPr lang="cy-GB" sz="1100"/>
                        <a:t>Micro-dyllfedd mewn coil (gwresogi)</a:t>
                      </a:r>
                    </a:p>
                  </a:txBody>
                  <a:tcPr/>
                </a:tc>
                <a:tc>
                  <a:txBody>
                    <a:bodyPr/>
                    <a:lstStyle/>
                    <a:p>
                      <a:r>
                        <a:rPr lang="cy-GB" sz="1100"/>
                        <a:t>6, 8, 10</a:t>
                      </a:r>
                    </a:p>
                  </a:txBody>
                  <a:tcPr/>
                </a:tc>
                <a:extLst>
                  <a:ext uri="{0D108BD9-81ED-4DB2-BD59-A6C34878D82A}">
                    <a16:rowId xmlns:a16="http://schemas.microsoft.com/office/drawing/2014/main" val="2356996522"/>
                  </a:ext>
                </a:extLst>
              </a:tr>
              <a:tr h="370840">
                <a:tc>
                  <a:txBody>
                    <a:bodyPr/>
                    <a:lstStyle/>
                    <a:p>
                      <a:r>
                        <a:rPr lang="cy-GB" sz="1100"/>
                        <a:t>Tabl X</a:t>
                      </a:r>
                    </a:p>
                  </a:txBody>
                  <a:tcPr/>
                </a:tc>
                <a:tc>
                  <a:txBody>
                    <a:bodyPr/>
                    <a:lstStyle/>
                    <a:p>
                      <a:r>
                        <a:rPr lang="cy-GB" sz="1100"/>
                        <a:t>R250</a:t>
                      </a:r>
                    </a:p>
                  </a:txBody>
                  <a:tcPr/>
                </a:tc>
                <a:tc>
                  <a:txBody>
                    <a:bodyPr/>
                    <a:lstStyle/>
                    <a:p>
                      <a:r>
                        <a:rPr lang="cy-GB" sz="1100"/>
                        <a:t>Darn syth rhannol galed</a:t>
                      </a:r>
                    </a:p>
                  </a:txBody>
                  <a:tcPr/>
                </a:tc>
                <a:tc>
                  <a:txBody>
                    <a:bodyPr/>
                    <a:lstStyle/>
                    <a:p>
                      <a:r>
                        <a:rPr lang="cy-GB" sz="1100"/>
                        <a:t>15–54 domestig darnau 6, 3, 2, 1 metr</a:t>
                      </a:r>
                    </a:p>
                  </a:txBody>
                  <a:tcPr/>
                </a:tc>
                <a:extLst>
                  <a:ext uri="{0D108BD9-81ED-4DB2-BD59-A6C34878D82A}">
                    <a16:rowId xmlns:a16="http://schemas.microsoft.com/office/drawing/2014/main" val="493003387"/>
                  </a:ext>
                </a:extLst>
              </a:tr>
              <a:tr h="370840">
                <a:tc>
                  <a:txBody>
                    <a:bodyPr/>
                    <a:lstStyle/>
                    <a:p>
                      <a:r>
                        <a:rPr lang="cy-GB" sz="1100"/>
                        <a:t>Tabl Y</a:t>
                      </a:r>
                    </a:p>
                  </a:txBody>
                  <a:tcPr/>
                </a:tc>
                <a:tc>
                  <a:txBody>
                    <a:bodyPr/>
                    <a:lstStyle/>
                    <a:p>
                      <a:r>
                        <a:rPr lang="cy-GB" sz="1100"/>
                        <a:t>R220</a:t>
                      </a:r>
                    </a:p>
                  </a:txBody>
                  <a:tcPr/>
                </a:tc>
                <a:tc>
                  <a:txBody>
                    <a:bodyPr/>
                    <a:lstStyle/>
                    <a:p>
                      <a:r>
                        <a:rPr lang="cy-GB" sz="1100"/>
                        <a:t>Coiliau wedi’u caledu i’w gosod o dan y ddaear</a:t>
                      </a:r>
                    </a:p>
                  </a:txBody>
                  <a:tcPr/>
                </a:tc>
                <a:tc>
                  <a:txBody>
                    <a:bodyPr/>
                    <a:lstStyle/>
                    <a:p>
                      <a:r>
                        <a:rPr lang="cy-GB" sz="1100"/>
                        <a:t>15–22 tanddaearol, darn 25 metr</a:t>
                      </a:r>
                    </a:p>
                  </a:txBody>
                  <a:tcPr/>
                </a:tc>
                <a:extLst>
                  <a:ext uri="{0D108BD9-81ED-4DB2-BD59-A6C34878D82A}">
                    <a16:rowId xmlns:a16="http://schemas.microsoft.com/office/drawing/2014/main" val="955447344"/>
                  </a:ext>
                </a:extLst>
              </a:tr>
              <a:tr h="370840">
                <a:tc>
                  <a:txBody>
                    <a:bodyPr/>
                    <a:lstStyle/>
                    <a:p>
                      <a:r>
                        <a:rPr lang="cy-GB" sz="1100"/>
                        <a:t>Tabl Z</a:t>
                      </a:r>
                    </a:p>
                  </a:txBody>
                  <a:tcPr/>
                </a:tc>
                <a:tc>
                  <a:txBody>
                    <a:bodyPr/>
                    <a:lstStyle/>
                    <a:p>
                      <a:r>
                        <a:rPr lang="cy-GB" sz="1100"/>
                        <a:t>(R290)</a:t>
                      </a:r>
                    </a:p>
                  </a:txBody>
                  <a:tcPr/>
                </a:tc>
                <a:tc>
                  <a:txBody>
                    <a:bodyPr/>
                    <a:lstStyle/>
                    <a:p>
                      <a:r>
                        <a:rPr lang="cy-GB" sz="1100"/>
                        <a:t>Waliau tenau caled</a:t>
                      </a:r>
                    </a:p>
                  </a:txBody>
                  <a:tcPr/>
                </a:tc>
                <a:tc>
                  <a:txBody>
                    <a:bodyPr/>
                    <a:lstStyle/>
                    <a:p>
                      <a:r>
                        <a:rPr lang="cy-GB" sz="1100"/>
                        <a:t>Ddim ar gael yn aml bellach</a:t>
                      </a:r>
                    </a:p>
                  </a:txBody>
                  <a:tcPr/>
                </a:tc>
                <a:extLst>
                  <a:ext uri="{0D108BD9-81ED-4DB2-BD59-A6C34878D82A}">
                    <a16:rowId xmlns:a16="http://schemas.microsoft.com/office/drawing/2014/main" val="458563009"/>
                  </a:ext>
                </a:extLst>
              </a:tr>
            </a:tbl>
          </a:graphicData>
        </a:graphic>
      </p:graphicFrame>
    </p:spTree>
    <p:extLst>
      <p:ext uri="{BB962C8B-B14F-4D97-AF65-F5344CB8AC3E}">
        <p14:creationId xmlns:p14="http://schemas.microsoft.com/office/powerpoint/2010/main" val="2428737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F627C-EAA4-9745-808E-ADD8BBAF7265}"/>
              </a:ext>
            </a:extLst>
          </p:cNvPr>
          <p:cNvSpPr>
            <a:spLocks noGrp="1"/>
          </p:cNvSpPr>
          <p:nvPr>
            <p:ph type="title"/>
          </p:nvPr>
        </p:nvSpPr>
        <p:spPr/>
        <p:txBody>
          <a:bodyPr/>
          <a:lstStyle/>
          <a:p>
            <a:r>
              <a:rPr lang="cy-GB"/>
              <a:t>Graddau pibellau copr</a:t>
            </a:r>
          </a:p>
        </p:txBody>
      </p:sp>
      <p:graphicFrame>
        <p:nvGraphicFramePr>
          <p:cNvPr id="4" name="Group 221">
            <a:extLst>
              <a:ext uri="{FF2B5EF4-FFF2-40B4-BE49-F238E27FC236}">
                <a16:creationId xmlns:a16="http://schemas.microsoft.com/office/drawing/2014/main" id="{202DA5CA-2BE7-884E-AC56-1A1F2140476B}"/>
              </a:ext>
            </a:extLst>
          </p:cNvPr>
          <p:cNvGraphicFramePr>
            <a:graphicFrameLocks noGrp="1"/>
          </p:cNvGraphicFramePr>
          <p:nvPr>
            <p:extLst>
              <p:ext uri="{D42A27DB-BD31-4B8C-83A1-F6EECF244321}">
                <p14:modId xmlns:p14="http://schemas.microsoft.com/office/powerpoint/2010/main" val="4104510199"/>
              </p:ext>
            </p:extLst>
          </p:nvPr>
        </p:nvGraphicFramePr>
        <p:xfrm>
          <a:off x="395536" y="3533297"/>
          <a:ext cx="5375275" cy="2199959"/>
        </p:xfrm>
        <a:graphic>
          <a:graphicData uri="http://schemas.openxmlformats.org/drawingml/2006/table">
            <a:tbl>
              <a:tblPr/>
              <a:tblGrid>
                <a:gridCol w="2787650">
                  <a:extLst>
                    <a:ext uri="{9D8B030D-6E8A-4147-A177-3AD203B41FA5}">
                      <a16:colId xmlns:a16="http://schemas.microsoft.com/office/drawing/2014/main" val="83323104"/>
                    </a:ext>
                  </a:extLst>
                </a:gridCol>
                <a:gridCol w="2587625">
                  <a:extLst>
                    <a:ext uri="{9D8B030D-6E8A-4147-A177-3AD203B41FA5}">
                      <a16:colId xmlns:a16="http://schemas.microsoft.com/office/drawing/2014/main" val="882445565"/>
                    </a:ext>
                  </a:extLst>
                </a:gridCol>
              </a:tblGrid>
              <a:tr h="404813">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200" b="0" i="0" u="none" strike="noStrike" cap="none" normalizeH="0" baseline="0">
                          <a:ln>
                            <a:noFill/>
                          </a:ln>
                          <a:solidFill>
                            <a:schemeClr val="tx1"/>
                          </a:solidFill>
                          <a:latin typeface="Comic Sans MS" panose="030F0902030302020204" pitchFamily="66" charset="0"/>
                          <a:ea typeface="ＭＳ Ｐゴシック" panose="020B0600070205080204" pitchFamily="34" charset="-128"/>
                          <a:cs typeface="Arial" panose="020B0604020202020204" pitchFamily="34"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DD00"/>
                    </a:solidFill>
                  </a:tcPr>
                </a:tc>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600" b="1" i="0" u="none" strike="noStrike" cap="none" normalizeH="0" baseline="0">
                          <a:ln>
                            <a:noFill/>
                          </a:ln>
                          <a:solidFill>
                            <a:schemeClr val="tx1"/>
                          </a:solidFill>
                          <a:latin typeface="Arial" panose="020B0604020202020204" pitchFamily="34" charset="0"/>
                          <a:ea typeface="ＭＳ Ｐゴシック" panose="020B0600070205080204" pitchFamily="34" charset="-128"/>
                          <a:cs typeface="Arial" panose="020B0604020202020204" pitchFamily="34" charset="0"/>
                        </a:rPr>
                        <a:t>Nwy (naturiol)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490228023"/>
                  </a:ext>
                </a:extLst>
              </a:tr>
              <a:tr h="406400">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200" b="0" i="0" u="none" strike="noStrike" cap="none" normalizeH="0" baseline="0">
                          <a:ln>
                            <a:noFill/>
                          </a:ln>
                          <a:solidFill>
                            <a:schemeClr val="tx1"/>
                          </a:solidFill>
                          <a:latin typeface="Comic Sans MS" panose="030F0902030302020204" pitchFamily="66" charset="0"/>
                          <a:ea typeface="ＭＳ Ｐゴシック" panose="020B0600070205080204" pitchFamily="34" charset="-128"/>
                          <a:cs typeface="Arial" panose="020B0604020202020204" pitchFamily="34"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8000"/>
                    </a:solidFill>
                  </a:tcPr>
                </a:tc>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600" b="1" i="0" u="none" strike="noStrike" cap="none" normalizeH="0" baseline="0">
                          <a:ln>
                            <a:noFill/>
                          </a:ln>
                          <a:solidFill>
                            <a:schemeClr val="tx1"/>
                          </a:solidFill>
                          <a:latin typeface="Arial" panose="020B0604020202020204" pitchFamily="34" charset="0"/>
                          <a:ea typeface="ＭＳ Ｐゴシック" panose="020B0600070205080204" pitchFamily="34" charset="-128"/>
                          <a:cs typeface="Arial" panose="020B0604020202020204" pitchFamily="34" charset="0"/>
                        </a:rPr>
                        <a:t>Dŵr (arall)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3141378672"/>
                  </a:ext>
                </a:extLst>
              </a:tr>
              <a:tr h="360536">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200" b="0" i="0" u="none" strike="noStrike" cap="none" normalizeH="0" baseline="0">
                          <a:ln>
                            <a:noFill/>
                          </a:ln>
                          <a:solidFill>
                            <a:srgbClr val="FF0000"/>
                          </a:solidFill>
                          <a:latin typeface="Comic Sans MS" panose="030F0902030302020204" pitchFamily="66" charset="0"/>
                          <a:ea typeface="ＭＳ Ｐゴシック" panose="020B0600070205080204" pitchFamily="34" charset="-128"/>
                          <a:cs typeface="Arial" panose="020B0604020202020204" pitchFamily="34"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defRPr/>
                      </a:pPr>
                      <a:endParaRPr kumimoji="0" lang="en-GB" altLang="en-US" sz="16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cy-GB" sz="1600" b="1" i="0" u="none" strike="noStrike" cap="none" normalizeH="0" baseline="0" dirty="0">
                          <a:ln>
                            <a:noFill/>
                          </a:ln>
                          <a:solidFill>
                            <a:schemeClr val="tx1"/>
                          </a:solidFill>
                          <a:latin typeface="Arial" panose="020B0604020202020204" pitchFamily="34" charset="0"/>
                          <a:ea typeface="ＭＳ Ｐゴシック" panose="020B0600070205080204" pitchFamily="34" charset="-128"/>
                          <a:cs typeface="Arial" panose="020B0604020202020204" pitchFamily="34" charset="0"/>
                        </a:rPr>
                        <a:t>Gwres Canolog</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4159550506"/>
                  </a:ext>
                </a:extLst>
              </a:tr>
              <a:tr h="404813">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200" b="0" i="0" u="none" strike="noStrike" cap="none" normalizeH="0" baseline="0">
                          <a:ln>
                            <a:noFill/>
                          </a:ln>
                          <a:solidFill>
                            <a:schemeClr val="tx1"/>
                          </a:solidFill>
                          <a:latin typeface="Comic Sans MS" panose="030F0902030302020204" pitchFamily="66" charset="0"/>
                          <a:ea typeface="ＭＳ Ｐゴシック" panose="020B0600070205080204" pitchFamily="34" charset="-128"/>
                          <a:cs typeface="Arial" panose="020B0604020202020204" pitchFamily="34"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77E3"/>
                    </a:solidFill>
                  </a:tcPr>
                </a:tc>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600" b="1" i="0" u="none" strike="noStrike" cap="none" normalizeH="0" baseline="0">
                          <a:ln>
                            <a:noFill/>
                          </a:ln>
                          <a:solidFill>
                            <a:schemeClr val="tx1"/>
                          </a:solidFill>
                          <a:latin typeface="Arial" panose="020B0604020202020204" pitchFamily="34" charset="0"/>
                          <a:ea typeface="ＭＳ Ｐゴシック" panose="020B0600070205080204" pitchFamily="34" charset="-128"/>
                          <a:cs typeface="Arial" panose="020B0604020202020204" pitchFamily="34" charset="0"/>
                        </a:rPr>
                        <a:t>Dŵr (Iach)</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526955811"/>
                  </a:ext>
                </a:extLst>
              </a:tr>
              <a:tr h="404813">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omic Sans MS" panose="030F0902030302020204" pitchFamily="66" charset="0"/>
                        <a:ea typeface="ＭＳ Ｐゴシック" panose="020B0600070205080204" pitchFamily="34" charset="-128"/>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ct val="20000"/>
                        </a:spcBef>
                        <a:defRPr sz="2800">
                          <a:solidFill>
                            <a:schemeClr val="tx1"/>
                          </a:solidFill>
                          <a:latin typeface="Arial" panose="020B0604020202020204" pitchFamily="34" charset="0"/>
                          <a:ea typeface="ＭＳ Ｐゴシック" panose="020B0600070205080204" pitchFamily="34" charset="-128"/>
                        </a:defRPr>
                      </a:lvl1pPr>
                      <a:lvl2pPr marL="742950" indent="-285750" eaLnBrk="0" hangingPunct="0">
                        <a:spcBef>
                          <a:spcPct val="20000"/>
                        </a:spcBef>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spcBef>
                          <a:spcPct val="20000"/>
                        </a:spcBef>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spcBef>
                          <a:spcPct val="20000"/>
                        </a:spcBef>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cy-GB" sz="1600" b="1" i="0" u="none" strike="noStrike" cap="none" normalizeH="0" baseline="0" dirty="0">
                          <a:ln>
                            <a:noFill/>
                          </a:ln>
                          <a:solidFill>
                            <a:schemeClr val="tx1"/>
                          </a:solidFill>
                          <a:latin typeface="Arial" panose="020B0604020202020204" pitchFamily="34" charset="0"/>
                          <a:ea typeface="ＭＳ Ｐゴシック" panose="020B0600070205080204" pitchFamily="34" charset="-128"/>
                          <a:cs typeface="Arial" panose="020B0604020202020204" pitchFamily="34" charset="0"/>
                        </a:rPr>
                        <a:t>Crôm addurnol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869108645"/>
                  </a:ext>
                </a:extLst>
              </a:tr>
            </a:tbl>
          </a:graphicData>
        </a:graphic>
      </p:graphicFrame>
      <p:pic>
        <p:nvPicPr>
          <p:cNvPr id="5" name="Picture 2">
            <a:extLst>
              <a:ext uri="{FF2B5EF4-FFF2-40B4-BE49-F238E27FC236}">
                <a16:creationId xmlns:a16="http://schemas.microsoft.com/office/drawing/2014/main" id="{140EEE5F-96B1-AC49-BA61-DB47A272AC4F}"/>
              </a:ext>
            </a:extLst>
          </p:cNvPr>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bwMode="auto">
          <a:xfrm>
            <a:off x="5868144" y="3533297"/>
            <a:ext cx="3058633" cy="2078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DE527B51-E69B-614C-864B-2F9B415D83BD}"/>
              </a:ext>
            </a:extLst>
          </p:cNvPr>
          <p:cNvSpPr/>
          <p:nvPr/>
        </p:nvSpPr>
        <p:spPr>
          <a:xfrm>
            <a:off x="287524" y="1390588"/>
            <a:ext cx="8568952" cy="1261884"/>
          </a:xfrm>
          <a:prstGeom prst="rect">
            <a:avLst/>
          </a:prstGeom>
          <a:ln>
            <a:noFill/>
          </a:ln>
        </p:spPr>
        <p:txBody>
          <a:bodyPr wrap="square">
            <a:spAutoFit/>
          </a:bodyPr>
          <a:lstStyle/>
          <a:p>
            <a:r>
              <a:rPr lang="cy-GB" sz="1900" dirty="0"/>
              <a:t>Mae diogelu pibellau copr yn bwysig mewn ardaloedd agored i niwed a gellir ei gyflawni drwy lapio gyda thâp </a:t>
            </a:r>
            <a:r>
              <a:rPr lang="cy-GB" sz="1900" dirty="0" err="1"/>
              <a:t>denso</a:t>
            </a:r>
            <a:r>
              <a:rPr lang="cy-GB" sz="1900" dirty="0"/>
              <a:t> neu drwy ddefnyddio pibell gopr wedi’i lapio mewn ffatri. Mae copr yn fwyaf agored i niwed pan gaiff ei osod mewn lloriau concrit a phan fydd yn dod allan o’r llawr.</a:t>
            </a:r>
          </a:p>
        </p:txBody>
      </p:sp>
      <p:sp>
        <p:nvSpPr>
          <p:cNvPr id="8" name="TextBox 7">
            <a:extLst>
              <a:ext uri="{FF2B5EF4-FFF2-40B4-BE49-F238E27FC236}">
                <a16:creationId xmlns:a16="http://schemas.microsoft.com/office/drawing/2014/main" id="{10490A83-6507-8B4C-A690-10E8C167433A}"/>
              </a:ext>
            </a:extLst>
          </p:cNvPr>
          <p:cNvSpPr txBox="1"/>
          <p:nvPr/>
        </p:nvSpPr>
        <p:spPr>
          <a:xfrm>
            <a:off x="287524" y="2700289"/>
            <a:ext cx="8856476" cy="677108"/>
          </a:xfrm>
          <a:prstGeom prst="rect">
            <a:avLst/>
          </a:prstGeom>
          <a:noFill/>
          <a:ln>
            <a:noFill/>
          </a:ln>
        </p:spPr>
        <p:txBody>
          <a:bodyPr wrap="square" rtlCol="0">
            <a:spAutoFit/>
          </a:bodyPr>
          <a:lstStyle/>
          <a:p>
            <a:r>
              <a:rPr lang="cy-GB" sz="1900" dirty="0"/>
              <a:t>Mae rhai pibellau copr yn cael eu cynhyrchu â haen amddiffynnol i ddiogelu rhag cyrydiad. Yn yr achos hwn, mae modd defnyddio cod lliw fel y dangosir isod:</a:t>
            </a:r>
          </a:p>
        </p:txBody>
      </p:sp>
    </p:spTree>
    <p:extLst>
      <p:ext uri="{BB962C8B-B14F-4D97-AF65-F5344CB8AC3E}">
        <p14:creationId xmlns:p14="http://schemas.microsoft.com/office/powerpoint/2010/main" val="2377377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D8141-49E6-A647-9A87-398EB69919FB}"/>
              </a:ext>
            </a:extLst>
          </p:cNvPr>
          <p:cNvSpPr>
            <a:spLocks noGrp="1"/>
          </p:cNvSpPr>
          <p:nvPr>
            <p:ph type="title"/>
          </p:nvPr>
        </p:nvSpPr>
        <p:spPr/>
        <p:txBody>
          <a:bodyPr/>
          <a:lstStyle/>
          <a:p>
            <a:r>
              <a:rPr lang="cy-GB"/>
              <a:t>Uniadu pibellau copr - uniadau cywasgu</a:t>
            </a:r>
          </a:p>
        </p:txBody>
      </p:sp>
      <p:sp>
        <p:nvSpPr>
          <p:cNvPr id="3" name="Content Placeholder 2">
            <a:extLst>
              <a:ext uri="{FF2B5EF4-FFF2-40B4-BE49-F238E27FC236}">
                <a16:creationId xmlns:a16="http://schemas.microsoft.com/office/drawing/2014/main" id="{A4AA7162-7254-E149-AD0C-A81E682D7318}"/>
              </a:ext>
            </a:extLst>
          </p:cNvPr>
          <p:cNvSpPr>
            <a:spLocks noGrp="1"/>
          </p:cNvSpPr>
          <p:nvPr>
            <p:ph sz="quarter" idx="10"/>
          </p:nvPr>
        </p:nvSpPr>
        <p:spPr/>
        <p:txBody>
          <a:bodyPr/>
          <a:lstStyle/>
          <a:p>
            <a:pPr>
              <a:spcBef>
                <a:spcPct val="0"/>
              </a:spcBef>
              <a:defRPr/>
            </a:pPr>
            <a:r>
              <a:rPr lang="cy-GB" b="1">
                <a:ea typeface="ＭＳ Ｐゴシック" charset="0"/>
                <a:cs typeface="Arial" charset="0"/>
              </a:rPr>
              <a:t>Math A: ffitiad na ellir ei drin</a:t>
            </a:r>
            <a:r>
              <a:rPr lang="cy-GB"/>
              <a:t> </a:t>
            </a:r>
          </a:p>
          <a:p>
            <a:pPr marL="342900" indent="-342900">
              <a:spcBef>
                <a:spcPct val="0"/>
              </a:spcBef>
              <a:buClr>
                <a:srgbClr val="0077E3"/>
              </a:buClr>
              <a:buFont typeface="Arial" panose="020B0604020202020204" pitchFamily="34" charset="0"/>
              <a:buChar char="•"/>
              <a:defRPr/>
            </a:pPr>
            <a:r>
              <a:rPr lang="cy-GB"/>
              <a:t>Mae angen torri’r darn o bibell yn sgwâr a thynnu’r ymyl garw. </a:t>
            </a:r>
          </a:p>
          <a:p>
            <a:pPr marL="342900" indent="-342900">
              <a:spcBef>
                <a:spcPct val="0"/>
              </a:spcBef>
              <a:buClr>
                <a:srgbClr val="0077E3"/>
              </a:buClr>
              <a:buFont typeface="Arial" panose="020B0604020202020204" pitchFamily="34" charset="0"/>
              <a:buChar char="•"/>
              <a:defRPr/>
            </a:pPr>
            <a:r>
              <a:rPr lang="cy-GB"/>
              <a:t>Mae’r ffitiad yn cael ei osod gydag olif a’i dynhau gyda sbaner y gellir ei addasu. </a:t>
            </a:r>
          </a:p>
          <a:p>
            <a:pPr marL="342900" indent="-342900">
              <a:spcBef>
                <a:spcPct val="0"/>
              </a:spcBef>
              <a:buClr>
                <a:srgbClr val="0077E3"/>
              </a:buClr>
              <a:buFont typeface="Arial" panose="020B0604020202020204" pitchFamily="34" charset="0"/>
              <a:buChar char="•"/>
              <a:defRPr/>
            </a:pPr>
            <a:r>
              <a:rPr lang="cy-GB"/>
              <a:t>Addas ar gyfer pibellau plastig a chopr rhannol galed pwysedd uchel.</a:t>
            </a:r>
          </a:p>
          <a:p>
            <a:endParaRPr lang="en-US" dirty="0"/>
          </a:p>
        </p:txBody>
      </p:sp>
      <p:pic>
        <p:nvPicPr>
          <p:cNvPr id="6" name="Picture 1">
            <a:extLst>
              <a:ext uri="{FF2B5EF4-FFF2-40B4-BE49-F238E27FC236}">
                <a16:creationId xmlns:a16="http://schemas.microsoft.com/office/drawing/2014/main" id="{3827F426-14BF-CC4A-BC63-833D77BB1D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324" t="21484" r="28955" b="56055"/>
          <a:stretch>
            <a:fillRect/>
          </a:stretch>
        </p:blipFill>
        <p:spPr bwMode="auto">
          <a:xfrm>
            <a:off x="2040267" y="4658375"/>
            <a:ext cx="4500562"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7CD7039F-E6A3-F64D-BD12-D34E60DE18E3}"/>
              </a:ext>
            </a:extLst>
          </p:cNvPr>
          <p:cNvPicPr>
            <a:picLocks noChangeAspect="1"/>
          </p:cNvPicPr>
          <p:nvPr/>
        </p:nvPicPr>
        <p:blipFill rotWithShape="1">
          <a:blip r:embed="rId3"/>
          <a:srcRect l="14563"/>
          <a:stretch/>
        </p:blipFill>
        <p:spPr>
          <a:xfrm>
            <a:off x="665820" y="3582498"/>
            <a:ext cx="7812360" cy="1078523"/>
          </a:xfrm>
          <a:prstGeom prst="rect">
            <a:avLst/>
          </a:prstGeom>
        </p:spPr>
      </p:pic>
      <p:sp>
        <p:nvSpPr>
          <p:cNvPr id="4" name="TextBox 3">
            <a:extLst>
              <a:ext uri="{FF2B5EF4-FFF2-40B4-BE49-F238E27FC236}">
                <a16:creationId xmlns:a16="http://schemas.microsoft.com/office/drawing/2014/main" id="{5FDF5648-D848-46A8-ACA4-CCCEFA0F287E}"/>
              </a:ext>
            </a:extLst>
          </p:cNvPr>
          <p:cNvSpPr txBox="1"/>
          <p:nvPr/>
        </p:nvSpPr>
        <p:spPr>
          <a:xfrm>
            <a:off x="2411760" y="4713498"/>
            <a:ext cx="4536504" cy="230832"/>
          </a:xfrm>
          <a:prstGeom prst="rect">
            <a:avLst/>
          </a:prstGeom>
          <a:solidFill>
            <a:schemeClr val="bg1"/>
          </a:solidFill>
        </p:spPr>
        <p:txBody>
          <a:bodyPr wrap="square" rtlCol="0">
            <a:spAutoFit/>
          </a:bodyPr>
          <a:lstStyle/>
          <a:p>
            <a:r>
              <a:rPr lang="cy-GB" sz="900">
                <a:latin typeface="Gill Sans MT" panose="020B0502020104020203" pitchFamily="34" charset="0"/>
              </a:rPr>
              <a:t>Nyten ôl	Modrwy gywasgu	       Corff y ffitiad	                   Tiwb</a:t>
            </a:r>
          </a:p>
        </p:txBody>
      </p:sp>
    </p:spTree>
    <p:extLst>
      <p:ext uri="{BB962C8B-B14F-4D97-AF65-F5344CB8AC3E}">
        <p14:creationId xmlns:p14="http://schemas.microsoft.com/office/powerpoint/2010/main" val="2208247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7A7DF-C88D-024A-858E-BEA433A04A17}"/>
              </a:ext>
            </a:extLst>
          </p:cNvPr>
          <p:cNvSpPr>
            <a:spLocks noGrp="1"/>
          </p:cNvSpPr>
          <p:nvPr>
            <p:ph type="title"/>
          </p:nvPr>
        </p:nvSpPr>
        <p:spPr/>
        <p:txBody>
          <a:bodyPr/>
          <a:lstStyle/>
          <a:p>
            <a:r>
              <a:rPr lang="cy-GB"/>
              <a:t>Uniadu pibellau copr - uniadau cywasgu</a:t>
            </a:r>
          </a:p>
        </p:txBody>
      </p:sp>
      <p:pic>
        <p:nvPicPr>
          <p:cNvPr id="5" name="Content Placeholder 4">
            <a:extLst>
              <a:ext uri="{FF2B5EF4-FFF2-40B4-BE49-F238E27FC236}">
                <a16:creationId xmlns:a16="http://schemas.microsoft.com/office/drawing/2014/main" id="{694F33C0-F9D8-6A49-930D-C1AE1A800F75}"/>
              </a:ext>
            </a:extLst>
          </p:cNvPr>
          <p:cNvPicPr>
            <a:picLocks noGrp="1" noChangeAspect="1"/>
          </p:cNvPicPr>
          <p:nvPr>
            <p:ph sz="quarter" idx="10"/>
          </p:nvPr>
        </p:nvPicPr>
        <p:blipFill>
          <a:blip r:embed="rId2"/>
          <a:stretch>
            <a:fillRect/>
          </a:stretch>
        </p:blipFill>
        <p:spPr>
          <a:xfrm>
            <a:off x="457200" y="2435278"/>
            <a:ext cx="8229600" cy="996018"/>
          </a:xfrm>
        </p:spPr>
      </p:pic>
      <p:sp>
        <p:nvSpPr>
          <p:cNvPr id="8" name="TextBox 7">
            <a:extLst>
              <a:ext uri="{FF2B5EF4-FFF2-40B4-BE49-F238E27FC236}">
                <a16:creationId xmlns:a16="http://schemas.microsoft.com/office/drawing/2014/main" id="{0B9F3BB4-7003-9948-AD15-87CA2E3D4233}"/>
              </a:ext>
            </a:extLst>
          </p:cNvPr>
          <p:cNvSpPr txBox="1"/>
          <p:nvPr/>
        </p:nvSpPr>
        <p:spPr>
          <a:xfrm>
            <a:off x="415408" y="3495214"/>
            <a:ext cx="8728592" cy="2554545"/>
          </a:xfrm>
          <a:prstGeom prst="rect">
            <a:avLst/>
          </a:prstGeom>
          <a:noFill/>
        </p:spPr>
        <p:txBody>
          <a:bodyPr wrap="square" rtlCol="0">
            <a:spAutoFit/>
          </a:bodyPr>
          <a:lstStyle/>
          <a:p>
            <a:r>
              <a:rPr lang="cy-GB" dirty="0"/>
              <a:t>Mae ffitiadau ar gael mewn amrywiaeth o drefniadau a gogwyddau ar gyfer pob math o uniad gan gynnwys:</a:t>
            </a:r>
          </a:p>
          <a:p>
            <a:pPr marL="342900" indent="-342900">
              <a:buClr>
                <a:srgbClr val="0077E3"/>
              </a:buClr>
              <a:buFont typeface="Arial" panose="020B0604020202020204" pitchFamily="34" charset="0"/>
              <a:buChar char="•"/>
            </a:pPr>
            <a:r>
              <a:rPr lang="cy-GB" dirty="0"/>
              <a:t>Penelinoedd – 90 a 45 gradd</a:t>
            </a:r>
          </a:p>
          <a:p>
            <a:pPr marL="342900" indent="-342900">
              <a:buClr>
                <a:srgbClr val="0077E3"/>
              </a:buClr>
              <a:buFont typeface="Arial" panose="020B0604020202020204" pitchFamily="34" charset="0"/>
              <a:buChar char="•"/>
            </a:pPr>
            <a:r>
              <a:rPr lang="cy-GB" dirty="0"/>
              <a:t>Cysylltwyr T – rhai cyfartal a lleihau</a:t>
            </a:r>
          </a:p>
          <a:p>
            <a:pPr marL="342900" indent="-342900">
              <a:buClr>
                <a:srgbClr val="0077E3"/>
              </a:buClr>
              <a:buFont typeface="Arial" panose="020B0604020202020204" pitchFamily="34" charset="0"/>
              <a:buChar char="•"/>
            </a:pPr>
            <a:r>
              <a:rPr lang="cy-GB" dirty="0" err="1"/>
              <a:t>Cyplwyr</a:t>
            </a:r>
            <a:r>
              <a:rPr lang="cy-GB" dirty="0"/>
              <a:t> a socedi ar gyfer uniadau syth</a:t>
            </a:r>
          </a:p>
          <a:p>
            <a:pPr marL="342900" indent="-342900">
              <a:buClr>
                <a:srgbClr val="0077E3"/>
              </a:buClr>
              <a:buFont typeface="Arial" panose="020B0604020202020204" pitchFamily="34" charset="0"/>
              <a:buChar char="•"/>
            </a:pPr>
            <a:r>
              <a:rPr lang="cy-GB" dirty="0"/>
              <a:t>Lleihawyr – lleihawyr mewnol ac allanol er mwyn newid diamedr y bibell</a:t>
            </a:r>
          </a:p>
          <a:p>
            <a:pPr marL="342900" indent="-342900">
              <a:buClr>
                <a:srgbClr val="0077E3"/>
              </a:buClr>
              <a:buFont typeface="Arial" panose="020B0604020202020204" pitchFamily="34" charset="0"/>
              <a:buChar char="•"/>
            </a:pPr>
            <a:r>
              <a:rPr lang="cy-GB" dirty="0"/>
              <a:t>Capiau a phlygiau pen – i wneud pibellau agored yn ddiogel</a:t>
            </a:r>
          </a:p>
          <a:p>
            <a:endParaRPr lang="en-US" dirty="0"/>
          </a:p>
        </p:txBody>
      </p:sp>
      <p:sp>
        <p:nvSpPr>
          <p:cNvPr id="3" name="TextBox 2">
            <a:extLst>
              <a:ext uri="{FF2B5EF4-FFF2-40B4-BE49-F238E27FC236}">
                <a16:creationId xmlns:a16="http://schemas.microsoft.com/office/drawing/2014/main" id="{2271B6F3-C0DF-4B02-9F49-F67B24102A03}"/>
              </a:ext>
            </a:extLst>
          </p:cNvPr>
          <p:cNvSpPr txBox="1"/>
          <p:nvPr/>
        </p:nvSpPr>
        <p:spPr>
          <a:xfrm>
            <a:off x="457200" y="1988840"/>
            <a:ext cx="8435280" cy="400110"/>
          </a:xfrm>
          <a:prstGeom prst="rect">
            <a:avLst/>
          </a:prstGeom>
          <a:noFill/>
        </p:spPr>
        <p:txBody>
          <a:bodyPr wrap="square" rtlCol="0">
            <a:spAutoFit/>
          </a:bodyPr>
          <a:lstStyle/>
          <a:p>
            <a:r>
              <a:rPr lang="cy-GB" b="1" dirty="0"/>
              <a:t>Penelinoedd	Cysylltwyr T	   </a:t>
            </a:r>
            <a:r>
              <a:rPr lang="cy-GB" b="1" dirty="0" err="1"/>
              <a:t>Cwplwyr</a:t>
            </a:r>
            <a:r>
              <a:rPr lang="cy-GB" b="1" dirty="0"/>
              <a:t>        Lleihawyr   Capiau pen</a:t>
            </a:r>
          </a:p>
        </p:txBody>
      </p:sp>
    </p:spTree>
    <p:extLst>
      <p:ext uri="{BB962C8B-B14F-4D97-AF65-F5344CB8AC3E}">
        <p14:creationId xmlns:p14="http://schemas.microsoft.com/office/powerpoint/2010/main" val="2349719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FA44B-F007-AB4E-A796-DCF4FECF79B4}"/>
              </a:ext>
            </a:extLst>
          </p:cNvPr>
          <p:cNvSpPr>
            <a:spLocks noGrp="1"/>
          </p:cNvSpPr>
          <p:nvPr>
            <p:ph type="title"/>
          </p:nvPr>
        </p:nvSpPr>
        <p:spPr/>
        <p:txBody>
          <a:bodyPr/>
          <a:lstStyle/>
          <a:p>
            <a:r>
              <a:rPr lang="cy-GB"/>
              <a:t>Uniadu pibellau copr - uniadau cywasgu</a:t>
            </a:r>
          </a:p>
        </p:txBody>
      </p:sp>
      <p:sp>
        <p:nvSpPr>
          <p:cNvPr id="3" name="Content Placeholder 2">
            <a:extLst>
              <a:ext uri="{FF2B5EF4-FFF2-40B4-BE49-F238E27FC236}">
                <a16:creationId xmlns:a16="http://schemas.microsoft.com/office/drawing/2014/main" id="{7903D534-6A6D-1244-84A7-19F57AF4DE4E}"/>
              </a:ext>
            </a:extLst>
          </p:cNvPr>
          <p:cNvSpPr>
            <a:spLocks noGrp="1"/>
          </p:cNvSpPr>
          <p:nvPr>
            <p:ph sz="quarter" idx="10"/>
          </p:nvPr>
        </p:nvSpPr>
        <p:spPr/>
        <p:txBody>
          <a:bodyPr/>
          <a:lstStyle/>
          <a:p>
            <a:pPr>
              <a:defRPr/>
            </a:pPr>
            <a:r>
              <a:rPr lang="cy-GB" b="1" dirty="0">
                <a:ea typeface="ＭＳ Ｐゴシック" charset="0"/>
                <a:cs typeface="Arial" charset="0"/>
              </a:rPr>
              <a:t>Math B: ffitiadau y gellir eu trin</a:t>
            </a:r>
          </a:p>
          <a:p>
            <a:pPr marL="342900" indent="-342900">
              <a:spcBef>
                <a:spcPts val="400"/>
              </a:spcBef>
              <a:spcAft>
                <a:spcPts val="400"/>
              </a:spcAft>
              <a:buClr>
                <a:srgbClr val="0077E3"/>
              </a:buClr>
              <a:buFont typeface="Arial" panose="020B0604020202020204" pitchFamily="34" charset="0"/>
              <a:buChar char="•"/>
              <a:defRPr/>
            </a:pPr>
            <a:r>
              <a:rPr lang="cy-GB" dirty="0"/>
              <a:t>Angen trin pen y bibell gan ddefnyddio offeryn dolennu. </a:t>
            </a:r>
          </a:p>
          <a:p>
            <a:pPr marL="342900" indent="-342900">
              <a:spcBef>
                <a:spcPts val="400"/>
              </a:spcBef>
              <a:spcAft>
                <a:spcPts val="400"/>
              </a:spcAft>
              <a:buClr>
                <a:srgbClr val="0077E3"/>
              </a:buClr>
              <a:buFont typeface="Arial" panose="020B0604020202020204" pitchFamily="34" charset="0"/>
              <a:buChar char="•"/>
              <a:defRPr/>
            </a:pPr>
            <a:r>
              <a:rPr lang="cy-GB" dirty="0"/>
              <a:t>Mae’n llawer cryfach na ffitiadau Math A ac nid yw’n bosibl eu tynnu ar wahân.</a:t>
            </a:r>
          </a:p>
          <a:p>
            <a:pPr marL="342900" indent="-342900">
              <a:spcBef>
                <a:spcPts val="400"/>
              </a:spcBef>
              <a:spcAft>
                <a:spcPts val="400"/>
              </a:spcAft>
              <a:buClr>
                <a:srgbClr val="0077E3"/>
              </a:buClr>
              <a:buFont typeface="Arial" panose="020B0604020202020204" pitchFamily="34" charset="0"/>
              <a:buChar char="•"/>
              <a:defRPr/>
            </a:pPr>
            <a:r>
              <a:rPr lang="cy-GB" dirty="0"/>
              <a:t>Defnyddir yn bennaf ar gyfer pibellau gwasgedd uchel a rhai o dan y ddaear.</a:t>
            </a:r>
          </a:p>
          <a:p>
            <a:endParaRPr lang="en-US" dirty="0"/>
          </a:p>
        </p:txBody>
      </p:sp>
      <p:pic>
        <p:nvPicPr>
          <p:cNvPr id="4" name="Picture 2">
            <a:extLst>
              <a:ext uri="{FF2B5EF4-FFF2-40B4-BE49-F238E27FC236}">
                <a16:creationId xmlns:a16="http://schemas.microsoft.com/office/drawing/2014/main" id="{F6942990-FDF5-334C-96E6-8CC06F488F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715" t="39258" r="49268" b="44141"/>
          <a:stretch>
            <a:fillRect/>
          </a:stretch>
        </p:blipFill>
        <p:spPr bwMode="auto">
          <a:xfrm>
            <a:off x="4960754" y="5036063"/>
            <a:ext cx="3726046" cy="113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
            <a:extLst>
              <a:ext uri="{FF2B5EF4-FFF2-40B4-BE49-F238E27FC236}">
                <a16:creationId xmlns:a16="http://schemas.microsoft.com/office/drawing/2014/main" id="{A3AB9755-E725-0E4D-9C58-22C889BCE6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4902" t="35156" r="12109" b="40430"/>
          <a:stretch>
            <a:fillRect/>
          </a:stretch>
        </p:blipFill>
        <p:spPr bwMode="auto">
          <a:xfrm>
            <a:off x="611560" y="4034867"/>
            <a:ext cx="4643438"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ED92B064-1F88-4FAD-B9ED-D7EF3FDDB4A5}"/>
              </a:ext>
            </a:extLst>
          </p:cNvPr>
          <p:cNvSpPr txBox="1"/>
          <p:nvPr/>
        </p:nvSpPr>
        <p:spPr>
          <a:xfrm>
            <a:off x="634195" y="4166134"/>
            <a:ext cx="6336704" cy="246221"/>
          </a:xfrm>
          <a:prstGeom prst="rect">
            <a:avLst/>
          </a:prstGeom>
          <a:solidFill>
            <a:schemeClr val="bg1"/>
          </a:solidFill>
        </p:spPr>
        <p:txBody>
          <a:bodyPr wrap="square" rtlCol="0">
            <a:spAutoFit/>
          </a:bodyPr>
          <a:lstStyle/>
          <a:p>
            <a:r>
              <a:rPr lang="cy-GB" sz="1000" dirty="0">
                <a:latin typeface="Gill Sans MT" panose="020B0502020104020203" pitchFamily="34" charset="0"/>
              </a:rPr>
              <a:t>        Tiwb    Pen tiwb wedi’i ddolennu    Addasydd	     Corff y ffitiad	        Tiwb</a:t>
            </a:r>
          </a:p>
        </p:txBody>
      </p:sp>
      <p:sp>
        <p:nvSpPr>
          <p:cNvPr id="9" name="TextBox 8">
            <a:extLst>
              <a:ext uri="{FF2B5EF4-FFF2-40B4-BE49-F238E27FC236}">
                <a16:creationId xmlns:a16="http://schemas.microsoft.com/office/drawing/2014/main" id="{9261E84C-EBFD-46F2-8D6F-020BB5BE5974}"/>
              </a:ext>
            </a:extLst>
          </p:cNvPr>
          <p:cNvSpPr txBox="1"/>
          <p:nvPr/>
        </p:nvSpPr>
        <p:spPr>
          <a:xfrm>
            <a:off x="5364088" y="6093296"/>
            <a:ext cx="184731" cy="400110"/>
          </a:xfrm>
          <a:prstGeom prst="rect">
            <a:avLst/>
          </a:prstGeom>
          <a:noFill/>
        </p:spPr>
        <p:txBody>
          <a:bodyPr wrap="none" rtlCol="0">
            <a:spAutoFit/>
          </a:bodyPr>
          <a:lstStyle/>
          <a:p>
            <a:endParaRPr lang="en-GB" dirty="0"/>
          </a:p>
        </p:txBody>
      </p:sp>
      <p:sp>
        <p:nvSpPr>
          <p:cNvPr id="12" name="TextBox 11">
            <a:extLst>
              <a:ext uri="{FF2B5EF4-FFF2-40B4-BE49-F238E27FC236}">
                <a16:creationId xmlns:a16="http://schemas.microsoft.com/office/drawing/2014/main" id="{901B8267-83AA-4884-8040-233C983FC82D}"/>
              </a:ext>
            </a:extLst>
          </p:cNvPr>
          <p:cNvSpPr txBox="1"/>
          <p:nvPr/>
        </p:nvSpPr>
        <p:spPr>
          <a:xfrm>
            <a:off x="5724128" y="5053099"/>
            <a:ext cx="1728192" cy="255481"/>
          </a:xfrm>
          <a:prstGeom prst="rect">
            <a:avLst/>
          </a:prstGeom>
          <a:solidFill>
            <a:schemeClr val="bg1"/>
          </a:solidFill>
        </p:spPr>
        <p:txBody>
          <a:bodyPr wrap="square" rtlCol="0">
            <a:spAutoFit/>
          </a:bodyPr>
          <a:lstStyle/>
          <a:p>
            <a:r>
              <a:rPr lang="cy-GB" sz="1000" dirty="0">
                <a:latin typeface="Gill Sans MT" panose="020B0502020104020203" pitchFamily="34" charset="0"/>
              </a:rPr>
              <a:t>Offeryn dolennu neu ddrifft</a:t>
            </a:r>
          </a:p>
        </p:txBody>
      </p:sp>
    </p:spTree>
    <p:extLst>
      <p:ext uri="{BB962C8B-B14F-4D97-AF65-F5344CB8AC3E}">
        <p14:creationId xmlns:p14="http://schemas.microsoft.com/office/powerpoint/2010/main" val="1948846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73DF6-BBEC-1B4C-9C30-557D06083087}"/>
              </a:ext>
            </a:extLst>
          </p:cNvPr>
          <p:cNvSpPr>
            <a:spLocks noGrp="1"/>
          </p:cNvSpPr>
          <p:nvPr>
            <p:ph type="title"/>
          </p:nvPr>
        </p:nvSpPr>
        <p:spPr/>
        <p:txBody>
          <a:bodyPr/>
          <a:lstStyle/>
          <a:p>
            <a:r>
              <a:rPr lang="cy-GB"/>
              <a:t>Uniadu pibellau copr - uniadau cywasgu</a:t>
            </a:r>
          </a:p>
        </p:txBody>
      </p:sp>
      <p:sp>
        <p:nvSpPr>
          <p:cNvPr id="3" name="Content Placeholder 2">
            <a:extLst>
              <a:ext uri="{FF2B5EF4-FFF2-40B4-BE49-F238E27FC236}">
                <a16:creationId xmlns:a16="http://schemas.microsoft.com/office/drawing/2014/main" id="{3655F444-1417-D74D-8A7D-9A0918C3BF47}"/>
              </a:ext>
            </a:extLst>
          </p:cNvPr>
          <p:cNvSpPr>
            <a:spLocks noGrp="1"/>
          </p:cNvSpPr>
          <p:nvPr>
            <p:ph sz="quarter" idx="10"/>
          </p:nvPr>
        </p:nvSpPr>
        <p:spPr/>
        <p:txBody>
          <a:bodyPr/>
          <a:lstStyle/>
          <a:p>
            <a:r>
              <a:rPr lang="cy-GB" b="1">
                <a:ea typeface="ＭＳ Ｐゴシック" charset="0"/>
                <a:cs typeface="Arial" charset="0"/>
              </a:rPr>
              <a:t>Math B: ffitiadau y gellir eu trin</a:t>
            </a:r>
          </a:p>
          <a:p>
            <a:endParaRPr lang="en-US" dirty="0"/>
          </a:p>
        </p:txBody>
      </p:sp>
      <p:pic>
        <p:nvPicPr>
          <p:cNvPr id="5" name="Picture 4" descr="Golwg agos ar ddyfais  Disgrifiad wedi ei greu'n awtomatig">
            <a:extLst>
              <a:ext uri="{FF2B5EF4-FFF2-40B4-BE49-F238E27FC236}">
                <a16:creationId xmlns:a16="http://schemas.microsoft.com/office/drawing/2014/main" id="{C2595A1E-3786-C14D-917F-4C228919992D}"/>
              </a:ext>
            </a:extLst>
          </p:cNvPr>
          <p:cNvPicPr>
            <a:picLocks noChangeAspect="1"/>
          </p:cNvPicPr>
          <p:nvPr/>
        </p:nvPicPr>
        <p:blipFill>
          <a:blip r:embed="rId2"/>
          <a:stretch>
            <a:fillRect/>
          </a:stretch>
        </p:blipFill>
        <p:spPr>
          <a:xfrm>
            <a:off x="611560" y="2276872"/>
            <a:ext cx="2304256" cy="1484965"/>
          </a:xfrm>
          <a:prstGeom prst="rect">
            <a:avLst/>
          </a:prstGeom>
        </p:spPr>
      </p:pic>
      <p:pic>
        <p:nvPicPr>
          <p:cNvPr id="7" name="Picture 6" descr="Golwg agos ar ddyfais  Disgrifiad wedi ei greu'n awtomatig">
            <a:extLst>
              <a:ext uri="{FF2B5EF4-FFF2-40B4-BE49-F238E27FC236}">
                <a16:creationId xmlns:a16="http://schemas.microsoft.com/office/drawing/2014/main" id="{DBE88F3B-A954-1E41-AEC0-7EED793551AA}"/>
              </a:ext>
            </a:extLst>
          </p:cNvPr>
          <p:cNvPicPr>
            <a:picLocks noChangeAspect="1"/>
          </p:cNvPicPr>
          <p:nvPr/>
        </p:nvPicPr>
        <p:blipFill>
          <a:blip r:embed="rId3"/>
          <a:stretch>
            <a:fillRect/>
          </a:stretch>
        </p:blipFill>
        <p:spPr>
          <a:xfrm>
            <a:off x="3406568" y="2276872"/>
            <a:ext cx="2304256" cy="1525791"/>
          </a:xfrm>
          <a:prstGeom prst="rect">
            <a:avLst/>
          </a:prstGeom>
        </p:spPr>
      </p:pic>
      <p:pic>
        <p:nvPicPr>
          <p:cNvPr id="9" name="Picture 8" descr="Golwg agos ar ddyfais  Disgrifiad wedi ei greu'n awtomatig">
            <a:extLst>
              <a:ext uri="{FF2B5EF4-FFF2-40B4-BE49-F238E27FC236}">
                <a16:creationId xmlns:a16="http://schemas.microsoft.com/office/drawing/2014/main" id="{4685F08D-AF2C-6C44-B131-4F739FC14B59}"/>
              </a:ext>
            </a:extLst>
          </p:cNvPr>
          <p:cNvPicPr>
            <a:picLocks noChangeAspect="1"/>
          </p:cNvPicPr>
          <p:nvPr/>
        </p:nvPicPr>
        <p:blipFill>
          <a:blip r:embed="rId4"/>
          <a:stretch>
            <a:fillRect/>
          </a:stretch>
        </p:blipFill>
        <p:spPr>
          <a:xfrm>
            <a:off x="6228184" y="2281971"/>
            <a:ext cx="2304256" cy="1491594"/>
          </a:xfrm>
          <a:prstGeom prst="rect">
            <a:avLst/>
          </a:prstGeom>
        </p:spPr>
      </p:pic>
      <p:sp>
        <p:nvSpPr>
          <p:cNvPr id="10" name="TextBox 9">
            <a:extLst>
              <a:ext uri="{FF2B5EF4-FFF2-40B4-BE49-F238E27FC236}">
                <a16:creationId xmlns:a16="http://schemas.microsoft.com/office/drawing/2014/main" id="{37AC7BCB-08F5-154A-B2D9-B48E0F09C644}"/>
              </a:ext>
            </a:extLst>
          </p:cNvPr>
          <p:cNvSpPr txBox="1"/>
          <p:nvPr/>
        </p:nvSpPr>
        <p:spPr>
          <a:xfrm>
            <a:off x="307698" y="3944118"/>
            <a:ext cx="2612976" cy="1815882"/>
          </a:xfrm>
          <a:prstGeom prst="rect">
            <a:avLst/>
          </a:prstGeom>
          <a:noFill/>
          <a:ln>
            <a:noFill/>
          </a:ln>
        </p:spPr>
        <p:txBody>
          <a:bodyPr wrap="square" rtlCol="0">
            <a:spAutoFit/>
          </a:bodyPr>
          <a:lstStyle/>
          <a:p>
            <a:r>
              <a:rPr lang="cy-GB" sz="1600" b="1" dirty="0"/>
              <a:t>Cam 1</a:t>
            </a:r>
            <a:r>
              <a:rPr lang="cy-GB" sz="1600" dirty="0"/>
              <a:t> – Torri a llyfnhau ymylon y bibell. Llithrwch y nyten gywasgu a’r fodrwy gydadferol dros y tiwb ac agor y pen. </a:t>
            </a:r>
          </a:p>
          <a:p>
            <a:endParaRPr lang="en-US" sz="1600" dirty="0"/>
          </a:p>
        </p:txBody>
      </p:sp>
      <p:sp>
        <p:nvSpPr>
          <p:cNvPr id="12" name="TextBox 11">
            <a:extLst>
              <a:ext uri="{FF2B5EF4-FFF2-40B4-BE49-F238E27FC236}">
                <a16:creationId xmlns:a16="http://schemas.microsoft.com/office/drawing/2014/main" id="{E809B944-7060-F343-9AB7-4C9C279E295D}"/>
              </a:ext>
            </a:extLst>
          </p:cNvPr>
          <p:cNvSpPr txBox="1"/>
          <p:nvPr/>
        </p:nvSpPr>
        <p:spPr>
          <a:xfrm>
            <a:off x="3161192" y="3944118"/>
            <a:ext cx="2821616" cy="1815882"/>
          </a:xfrm>
          <a:prstGeom prst="rect">
            <a:avLst/>
          </a:prstGeom>
          <a:noFill/>
          <a:ln>
            <a:noFill/>
          </a:ln>
        </p:spPr>
        <p:txBody>
          <a:bodyPr wrap="square" rtlCol="0">
            <a:spAutoFit/>
          </a:bodyPr>
          <a:lstStyle/>
          <a:p>
            <a:r>
              <a:rPr lang="cy-GB" sz="1600" b="1"/>
              <a:t>Cam 2</a:t>
            </a:r>
            <a:r>
              <a:rPr lang="cy-GB" sz="1600"/>
              <a:t> – Rhowch ben paralel y darn addasu yn y soced ffitio a gosod y pen o’r tiwb copr a agorwyd dros wyneb y darn addasu sydd wedi’i dapro. </a:t>
            </a:r>
          </a:p>
          <a:p>
            <a:endParaRPr lang="en-US" sz="1600" dirty="0"/>
          </a:p>
        </p:txBody>
      </p:sp>
      <p:sp>
        <p:nvSpPr>
          <p:cNvPr id="15" name="TextBox 14">
            <a:extLst>
              <a:ext uri="{FF2B5EF4-FFF2-40B4-BE49-F238E27FC236}">
                <a16:creationId xmlns:a16="http://schemas.microsoft.com/office/drawing/2014/main" id="{D358B595-95DA-C349-868C-62D63703B326}"/>
              </a:ext>
            </a:extLst>
          </p:cNvPr>
          <p:cNvSpPr txBox="1"/>
          <p:nvPr/>
        </p:nvSpPr>
        <p:spPr>
          <a:xfrm>
            <a:off x="6210753" y="3944118"/>
            <a:ext cx="2821616" cy="1815882"/>
          </a:xfrm>
          <a:prstGeom prst="rect">
            <a:avLst/>
          </a:prstGeom>
          <a:noFill/>
          <a:ln>
            <a:noFill/>
          </a:ln>
        </p:spPr>
        <p:txBody>
          <a:bodyPr wrap="square" rtlCol="0">
            <a:spAutoFit/>
          </a:bodyPr>
          <a:lstStyle/>
          <a:p>
            <a:r>
              <a:rPr lang="cy-GB" sz="1600" b="1" dirty="0"/>
              <a:t>Cam 3</a:t>
            </a:r>
            <a:r>
              <a:rPr lang="cy-GB" sz="1600" dirty="0"/>
              <a:t> – Sgriwiwch y nyten gywasgu a’r fodrwy ar gorff yn ffitiad â llaw ac wedyn ei thynhau gyda sbaner. Dylai ei droi’n llawn unwaith fod yn ddigon. </a:t>
            </a:r>
          </a:p>
          <a:p>
            <a:endParaRPr lang="en-US" sz="1600" dirty="0"/>
          </a:p>
        </p:txBody>
      </p:sp>
    </p:spTree>
    <p:extLst>
      <p:ext uri="{BB962C8B-B14F-4D97-AF65-F5344CB8AC3E}">
        <p14:creationId xmlns:p14="http://schemas.microsoft.com/office/powerpoint/2010/main" val="1175951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6380E-18C6-2D47-962E-FE3845FE574F}"/>
              </a:ext>
            </a:extLst>
          </p:cNvPr>
          <p:cNvSpPr>
            <a:spLocks noGrp="1"/>
          </p:cNvSpPr>
          <p:nvPr>
            <p:ph type="title"/>
          </p:nvPr>
        </p:nvSpPr>
        <p:spPr/>
        <p:txBody>
          <a:bodyPr/>
          <a:lstStyle/>
          <a:p>
            <a:r>
              <a:rPr lang="cy-GB"/>
              <a:t>Uniadu pibellau copr - uniadau push-fit</a:t>
            </a:r>
          </a:p>
        </p:txBody>
      </p:sp>
      <p:sp>
        <p:nvSpPr>
          <p:cNvPr id="3" name="Content Placeholder 2">
            <a:extLst>
              <a:ext uri="{FF2B5EF4-FFF2-40B4-BE49-F238E27FC236}">
                <a16:creationId xmlns:a16="http://schemas.microsoft.com/office/drawing/2014/main" id="{A12787E2-5257-4741-B34D-CD578D0568BD}"/>
              </a:ext>
            </a:extLst>
          </p:cNvPr>
          <p:cNvSpPr>
            <a:spLocks noGrp="1"/>
          </p:cNvSpPr>
          <p:nvPr>
            <p:ph sz="quarter" idx="10"/>
          </p:nvPr>
        </p:nvSpPr>
        <p:spPr/>
        <p:txBody>
          <a:bodyPr/>
          <a:lstStyle/>
          <a:p>
            <a:r>
              <a:rPr lang="cy-GB"/>
              <a:t>Mae’r cydrannau hyn yn cael eu cynhyrchu gan nifer o gynhyrchwyr ac mae gwahanol orffeniadau iddynt.</a:t>
            </a:r>
          </a:p>
          <a:p>
            <a:endParaRPr lang="en-US" altLang="en-US" dirty="0">
              <a:ea typeface="ＭＳ Ｐゴシック" panose="020B0600070205080204" pitchFamily="34" charset="-128"/>
              <a:cs typeface="Arial" panose="020B0604020202020204" pitchFamily="34" charset="0"/>
            </a:endParaRPr>
          </a:p>
          <a:p>
            <a:endParaRPr lang="en-US" dirty="0"/>
          </a:p>
        </p:txBody>
      </p:sp>
      <p:pic>
        <p:nvPicPr>
          <p:cNvPr id="4" name="recommended_product_image_1_for_category_rr" descr="http://s7g3.scene7.com/is/image/ae235/?wid=100&amp;hei=100&amp;op_sharpen=1&amp;layer=0&amp;size=100,100&amp;layer=1&amp;size=100,100&amp;src=ae235/93076_P">
            <a:hlinkClick r:id="rId2"/>
            <a:extLst>
              <a:ext uri="{FF2B5EF4-FFF2-40B4-BE49-F238E27FC236}">
                <a16:creationId xmlns:a16="http://schemas.microsoft.com/office/drawing/2014/main" id="{3C97C91A-429A-8144-9027-E3B7461A67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999" b="14000"/>
          <a:stretch>
            <a:fillRect/>
          </a:stretch>
        </p:blipFill>
        <p:spPr bwMode="auto">
          <a:xfrm>
            <a:off x="1115616" y="2492896"/>
            <a:ext cx="904726" cy="7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recommended_product_image_2_for_category_rr" descr="http://s7g3.scene7.com/is/image/ae235/?wid=100&amp;hei=100&amp;op_sharpen=1&amp;layer=0&amp;size=100,100&amp;layer=1&amp;size=100,100&amp;src=ae235/27112_P">
            <a:hlinkClick r:id="rId4"/>
            <a:extLst>
              <a:ext uri="{FF2B5EF4-FFF2-40B4-BE49-F238E27FC236}">
                <a16:creationId xmlns:a16="http://schemas.microsoft.com/office/drawing/2014/main" id="{E7B69D07-8F1C-4C41-A13A-3D415BE77E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8000" t="11000" r="8000" b="12000"/>
          <a:stretch>
            <a:fillRect/>
          </a:stretch>
        </p:blipFill>
        <p:spPr bwMode="auto">
          <a:xfrm>
            <a:off x="2603547" y="2492896"/>
            <a:ext cx="853405" cy="7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recommended_product_image_2_for_category_rr" descr="http://s7g3.scene7.com/is/image/ae235/?wid=100&amp;hei=100&amp;op_sharpen=1&amp;layer=0&amp;size=100,100&amp;layer=1&amp;size=100,100&amp;src=ae235/44741_P">
            <a:hlinkClick r:id="rId6"/>
            <a:extLst>
              <a:ext uri="{FF2B5EF4-FFF2-40B4-BE49-F238E27FC236}">
                <a16:creationId xmlns:a16="http://schemas.microsoft.com/office/drawing/2014/main" id="{26DCBF82-E706-314C-95B3-9E4B9AADC6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16000" b="21001"/>
          <a:stretch>
            <a:fillRect/>
          </a:stretch>
        </p:blipFill>
        <p:spPr bwMode="auto">
          <a:xfrm>
            <a:off x="3810149" y="2358736"/>
            <a:ext cx="1292721" cy="86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recommended_product_image_1_for_category_rr" descr="http://s7g3.scene7.com/is/image/ae235/?wid=100&amp;hei=100&amp;op_sharpen=1&amp;layer=0&amp;size=100,100&amp;layer=1&amp;size=100,100&amp;src=ae235/57953_P">
            <a:hlinkClick r:id="rId8"/>
            <a:extLst>
              <a:ext uri="{FF2B5EF4-FFF2-40B4-BE49-F238E27FC236}">
                <a16:creationId xmlns:a16="http://schemas.microsoft.com/office/drawing/2014/main" id="{3F30665D-7FEA-F041-8698-5ACF833ECC1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8000" t="22000" r="7001" b="22000"/>
          <a:stretch>
            <a:fillRect/>
          </a:stretch>
        </p:blipFill>
        <p:spPr bwMode="auto">
          <a:xfrm>
            <a:off x="5603272" y="2358736"/>
            <a:ext cx="1193004" cy="93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a:extLst>
              <a:ext uri="{FF2B5EF4-FFF2-40B4-BE49-F238E27FC236}">
                <a16:creationId xmlns:a16="http://schemas.microsoft.com/office/drawing/2014/main" id="{3C1F90BC-2E9D-314A-9FE5-A1855E0E93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1760" y="3577309"/>
            <a:ext cx="3655293" cy="195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10EAE64E-D39B-4DAC-9481-D994F40CB97B}"/>
              </a:ext>
            </a:extLst>
          </p:cNvPr>
          <p:cNvSpPr txBox="1"/>
          <p:nvPr/>
        </p:nvSpPr>
        <p:spPr>
          <a:xfrm>
            <a:off x="4424378" y="3581719"/>
            <a:ext cx="1378496" cy="246221"/>
          </a:xfrm>
          <a:prstGeom prst="rect">
            <a:avLst/>
          </a:prstGeom>
          <a:solidFill>
            <a:schemeClr val="bg1"/>
          </a:solidFill>
        </p:spPr>
        <p:txBody>
          <a:bodyPr wrap="square" rtlCol="0">
            <a:spAutoFit/>
          </a:bodyPr>
          <a:lstStyle/>
          <a:p>
            <a:r>
              <a:rPr lang="cy-GB" sz="1000">
                <a:latin typeface="Gill Sans MT" panose="020B0502020104020203" pitchFamily="34" charset="0"/>
              </a:rPr>
              <a:t>Modrwy fachu</a:t>
            </a:r>
          </a:p>
        </p:txBody>
      </p:sp>
      <p:sp>
        <p:nvSpPr>
          <p:cNvPr id="10" name="TextBox 9">
            <a:extLst>
              <a:ext uri="{FF2B5EF4-FFF2-40B4-BE49-F238E27FC236}">
                <a16:creationId xmlns:a16="http://schemas.microsoft.com/office/drawing/2014/main" id="{B8A3D619-E45D-49F0-B2C6-BD774BF281F6}"/>
              </a:ext>
            </a:extLst>
          </p:cNvPr>
          <p:cNvSpPr txBox="1"/>
          <p:nvPr/>
        </p:nvSpPr>
        <p:spPr>
          <a:xfrm>
            <a:off x="5286892" y="3748366"/>
            <a:ext cx="1296144" cy="246221"/>
          </a:xfrm>
          <a:prstGeom prst="rect">
            <a:avLst/>
          </a:prstGeom>
          <a:solidFill>
            <a:schemeClr val="bg1"/>
          </a:solidFill>
        </p:spPr>
        <p:txBody>
          <a:bodyPr wrap="square" rtlCol="0">
            <a:spAutoFit/>
          </a:bodyPr>
          <a:lstStyle/>
          <a:p>
            <a:r>
              <a:rPr lang="cy-GB" sz="1000">
                <a:latin typeface="Gill Sans MT" panose="020B0502020104020203" pitchFamily="34" charset="0"/>
              </a:rPr>
              <a:t>Corff y ffitiad</a:t>
            </a:r>
          </a:p>
        </p:txBody>
      </p:sp>
      <p:sp>
        <p:nvSpPr>
          <p:cNvPr id="11" name="TextBox 10">
            <a:extLst>
              <a:ext uri="{FF2B5EF4-FFF2-40B4-BE49-F238E27FC236}">
                <a16:creationId xmlns:a16="http://schemas.microsoft.com/office/drawing/2014/main" id="{3A03AA24-1C19-4737-B324-A384EC766844}"/>
              </a:ext>
            </a:extLst>
          </p:cNvPr>
          <p:cNvSpPr txBox="1"/>
          <p:nvPr/>
        </p:nvSpPr>
        <p:spPr>
          <a:xfrm>
            <a:off x="5243807" y="4861348"/>
            <a:ext cx="1872208" cy="246221"/>
          </a:xfrm>
          <a:prstGeom prst="rect">
            <a:avLst/>
          </a:prstGeom>
          <a:solidFill>
            <a:schemeClr val="bg1"/>
          </a:solidFill>
        </p:spPr>
        <p:txBody>
          <a:bodyPr wrap="square" rtlCol="0">
            <a:spAutoFit/>
          </a:bodyPr>
          <a:lstStyle/>
          <a:p>
            <a:r>
              <a:rPr lang="cy-GB" sz="1000">
                <a:latin typeface="Gill Sans MT" panose="020B0502020104020203" pitchFamily="34" charset="0"/>
              </a:rPr>
              <a:t>Mewnosod y Tiwb</a:t>
            </a:r>
          </a:p>
        </p:txBody>
      </p:sp>
      <p:sp>
        <p:nvSpPr>
          <p:cNvPr id="12" name="TextBox 11">
            <a:extLst>
              <a:ext uri="{FF2B5EF4-FFF2-40B4-BE49-F238E27FC236}">
                <a16:creationId xmlns:a16="http://schemas.microsoft.com/office/drawing/2014/main" id="{BCE22886-48C9-4711-879E-A0C73162ADCE}"/>
              </a:ext>
            </a:extLst>
          </p:cNvPr>
          <p:cNvSpPr txBox="1"/>
          <p:nvPr/>
        </p:nvSpPr>
        <p:spPr>
          <a:xfrm>
            <a:off x="4499841" y="5226408"/>
            <a:ext cx="1487931" cy="246221"/>
          </a:xfrm>
          <a:prstGeom prst="rect">
            <a:avLst/>
          </a:prstGeom>
          <a:solidFill>
            <a:schemeClr val="bg1"/>
          </a:solidFill>
        </p:spPr>
        <p:txBody>
          <a:bodyPr wrap="square" rtlCol="0">
            <a:spAutoFit/>
          </a:bodyPr>
          <a:lstStyle/>
          <a:p>
            <a:r>
              <a:rPr lang="cy-GB" sz="1000">
                <a:latin typeface="Gill Sans MT" panose="020B0502020104020203" pitchFamily="34" charset="0"/>
              </a:rPr>
              <a:t>Modrwy O</a:t>
            </a:r>
          </a:p>
        </p:txBody>
      </p:sp>
    </p:spTree>
    <p:extLst>
      <p:ext uri="{BB962C8B-B14F-4D97-AF65-F5344CB8AC3E}">
        <p14:creationId xmlns:p14="http://schemas.microsoft.com/office/powerpoint/2010/main" val="7687292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7281</TotalTime>
  <Words>841</Words>
  <Application>Microsoft Office PowerPoint</Application>
  <PresentationFormat>On-screen Show (4:3)</PresentationFormat>
  <Paragraphs>104</Paragraphs>
  <Slides>12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Comic Sans MS</vt:lpstr>
      <vt:lpstr>Gill Sans MT</vt:lpstr>
      <vt:lpstr>Lucida Grande</vt:lpstr>
      <vt:lpstr>Times New Roman</vt:lpstr>
      <vt:lpstr>Default Design</vt:lpstr>
      <vt:lpstr>PowerPoint 2: Pibellau copr ac uniadau rhan 1. </vt:lpstr>
      <vt:lpstr>Y sesiwn hon:</vt:lpstr>
      <vt:lpstr>Graddau pibellau copr</vt:lpstr>
      <vt:lpstr>Graddau pibellau copr</vt:lpstr>
      <vt:lpstr>Uniadu pibellau copr - uniadau cywasgu</vt:lpstr>
      <vt:lpstr>Uniadu pibellau copr - uniadau cywasgu</vt:lpstr>
      <vt:lpstr>Uniadu pibellau copr - uniadau cywasgu</vt:lpstr>
      <vt:lpstr>Uniadu pibellau copr - uniadau cywasgu</vt:lpstr>
      <vt:lpstr>Uniadu pibellau copr - uniadau push-fit</vt:lpstr>
      <vt:lpstr>Uniadu pibellau copr – uniadau push-fit</vt:lpstr>
      <vt:lpstr>Uniadu pibellau copr – uniadau push-fit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178</cp:revision>
  <dcterms:created xsi:type="dcterms:W3CDTF">2013-05-28T00:38:54Z</dcterms:created>
  <dcterms:modified xsi:type="dcterms:W3CDTF">2023-10-31T14:03:22Z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