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2"/>
  </p:notesMasterIdLst>
  <p:handoutMasterIdLst>
    <p:handoutMasterId r:id="rId23"/>
  </p:handoutMasterIdLst>
  <p:sldIdLst>
    <p:sldId id="256" r:id="rId5"/>
    <p:sldId id="328" r:id="rId6"/>
    <p:sldId id="278" r:id="rId7"/>
    <p:sldId id="287" r:id="rId8"/>
    <p:sldId id="279" r:id="rId9"/>
    <p:sldId id="280" r:id="rId10"/>
    <p:sldId id="281" r:id="rId11"/>
    <p:sldId id="329" r:id="rId12"/>
    <p:sldId id="282" r:id="rId13"/>
    <p:sldId id="283" r:id="rId14"/>
    <p:sldId id="284" r:id="rId15"/>
    <p:sldId id="285" r:id="rId16"/>
    <p:sldId id="299" r:id="rId17"/>
    <p:sldId id="295" r:id="rId18"/>
    <p:sldId id="297" r:id="rId19"/>
    <p:sldId id="298" r:id="rId20"/>
    <p:sldId id="267" r:id="rId21"/>
  </p:sldIdLst>
  <p:sldSz cx="9144000" cy="6858000" type="screen4x3"/>
  <p:notesSz cx="6858000" cy="9144000"/>
  <p:custDataLst>
    <p:tags r:id="rId2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10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10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FBDD00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3CA83E-3F1A-4F1C-8215-54937825D773}" v="14" dt="2023-11-02T13:50:13.2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86395"/>
  </p:normalViewPr>
  <p:slideViewPr>
    <p:cSldViewPr showGuides="1">
      <p:cViewPr varScale="1">
        <p:scale>
          <a:sx n="69" d="100"/>
          <a:sy n="69" d="100"/>
        </p:scale>
        <p:origin x="5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E83CA83E-3F1A-4F1C-8215-54937825D773}"/>
    <pc:docChg chg="modSld">
      <pc:chgData name="Claire Brooks" userId="045b5ce1-bb15-4c22-aa7e-c7b600949989" providerId="ADAL" clId="{E83CA83E-3F1A-4F1C-8215-54937825D773}" dt="2023-10-31T14:14:04.758" v="18" actId="1076"/>
      <pc:docMkLst>
        <pc:docMk/>
      </pc:docMkLst>
      <pc:sldChg chg="modSp">
        <pc:chgData name="Claire Brooks" userId="045b5ce1-bb15-4c22-aa7e-c7b600949989" providerId="ADAL" clId="{E83CA83E-3F1A-4F1C-8215-54937825D773}" dt="2023-10-31T14:13:15.476" v="3" actId="1076"/>
        <pc:sldMkLst>
          <pc:docMk/>
          <pc:sldMk cId="2209453837" sldId="282"/>
        </pc:sldMkLst>
        <pc:spChg chg="mod">
          <ac:chgData name="Claire Brooks" userId="045b5ce1-bb15-4c22-aa7e-c7b600949989" providerId="ADAL" clId="{E83CA83E-3F1A-4F1C-8215-54937825D773}" dt="2023-10-31T14:13:15.476" v="3" actId="1076"/>
          <ac:spMkLst>
            <pc:docMk/>
            <pc:sldMk cId="2209453837" sldId="282"/>
            <ac:spMk id="26" creationId="{9403B0C4-EA4F-9848-AA00-69CE202F2EB3}"/>
          </ac:spMkLst>
        </pc:spChg>
      </pc:sldChg>
      <pc:sldChg chg="modSp mod">
        <pc:chgData name="Claire Brooks" userId="045b5ce1-bb15-4c22-aa7e-c7b600949989" providerId="ADAL" clId="{E83CA83E-3F1A-4F1C-8215-54937825D773}" dt="2023-10-31T14:13:33.282" v="6" actId="2085"/>
        <pc:sldMkLst>
          <pc:docMk/>
          <pc:sldMk cId="2817251338" sldId="284"/>
        </pc:sldMkLst>
        <pc:spChg chg="mod">
          <ac:chgData name="Claire Brooks" userId="045b5ce1-bb15-4c22-aa7e-c7b600949989" providerId="ADAL" clId="{E83CA83E-3F1A-4F1C-8215-54937825D773}" dt="2023-10-31T14:13:33.282" v="6" actId="2085"/>
          <ac:spMkLst>
            <pc:docMk/>
            <pc:sldMk cId="2817251338" sldId="284"/>
            <ac:spMk id="4" creationId="{822073ED-9669-3949-A155-7C22E0B8998B}"/>
          </ac:spMkLst>
        </pc:spChg>
      </pc:sldChg>
      <pc:sldChg chg="modSp">
        <pc:chgData name="Claire Brooks" userId="045b5ce1-bb15-4c22-aa7e-c7b600949989" providerId="ADAL" clId="{E83CA83E-3F1A-4F1C-8215-54937825D773}" dt="2023-10-31T14:13:55.632" v="17" actId="1076"/>
        <pc:sldMkLst>
          <pc:docMk/>
          <pc:sldMk cId="1311740381" sldId="285"/>
        </pc:sldMkLst>
        <pc:spChg chg="mod">
          <ac:chgData name="Claire Brooks" userId="045b5ce1-bb15-4c22-aa7e-c7b600949989" providerId="ADAL" clId="{E83CA83E-3F1A-4F1C-8215-54937825D773}" dt="2023-10-31T14:13:50.811" v="14" actId="1076"/>
          <ac:spMkLst>
            <pc:docMk/>
            <pc:sldMk cId="1311740381" sldId="285"/>
            <ac:spMk id="89098" creationId="{7944D71E-742B-5940-B577-8EF6925B20BA}"/>
          </ac:spMkLst>
        </pc:spChg>
        <pc:spChg chg="mod">
          <ac:chgData name="Claire Brooks" userId="045b5ce1-bb15-4c22-aa7e-c7b600949989" providerId="ADAL" clId="{E83CA83E-3F1A-4F1C-8215-54937825D773}" dt="2023-10-31T14:13:43.998" v="10" actId="1076"/>
          <ac:spMkLst>
            <pc:docMk/>
            <pc:sldMk cId="1311740381" sldId="285"/>
            <ac:spMk id="89099" creationId="{8AA505D8-899F-5B4D-BFD2-FC6B7601F5F5}"/>
          </ac:spMkLst>
        </pc:spChg>
        <pc:spChg chg="mod">
          <ac:chgData name="Claire Brooks" userId="045b5ce1-bb15-4c22-aa7e-c7b600949989" providerId="ADAL" clId="{E83CA83E-3F1A-4F1C-8215-54937825D773}" dt="2023-10-31T14:13:40.532" v="8" actId="1076"/>
          <ac:spMkLst>
            <pc:docMk/>
            <pc:sldMk cId="1311740381" sldId="285"/>
            <ac:spMk id="89100" creationId="{A7A218E2-433E-DC4F-8B2B-486A130689D7}"/>
          </ac:spMkLst>
        </pc:spChg>
        <pc:picChg chg="mod">
          <ac:chgData name="Claire Brooks" userId="045b5ce1-bb15-4c22-aa7e-c7b600949989" providerId="ADAL" clId="{E83CA83E-3F1A-4F1C-8215-54937825D773}" dt="2023-10-31T14:13:55.632" v="17" actId="1076"/>
          <ac:picMkLst>
            <pc:docMk/>
            <pc:sldMk cId="1311740381" sldId="285"/>
            <ac:picMk id="89092" creationId="{094AED38-A229-7744-AF7D-3BCD98B448DA}"/>
          </ac:picMkLst>
        </pc:picChg>
        <pc:picChg chg="mod">
          <ac:chgData name="Claire Brooks" userId="045b5ce1-bb15-4c22-aa7e-c7b600949989" providerId="ADAL" clId="{E83CA83E-3F1A-4F1C-8215-54937825D773}" dt="2023-10-31T14:13:51.466" v="15" actId="1076"/>
          <ac:picMkLst>
            <pc:docMk/>
            <pc:sldMk cId="1311740381" sldId="285"/>
            <ac:picMk id="89093" creationId="{D205478D-4BEE-7941-B9F5-BA8C5E289995}"/>
          </ac:picMkLst>
        </pc:picChg>
        <pc:picChg chg="mod">
          <ac:chgData name="Claire Brooks" userId="045b5ce1-bb15-4c22-aa7e-c7b600949989" providerId="ADAL" clId="{E83CA83E-3F1A-4F1C-8215-54937825D773}" dt="2023-10-31T14:13:44.953" v="11" actId="1076"/>
          <ac:picMkLst>
            <pc:docMk/>
            <pc:sldMk cId="1311740381" sldId="285"/>
            <ac:picMk id="89094" creationId="{E8FA3FA0-2ECC-334D-B5A6-E717605A4CAA}"/>
          </ac:picMkLst>
        </pc:picChg>
        <pc:picChg chg="mod">
          <ac:chgData name="Claire Brooks" userId="045b5ce1-bb15-4c22-aa7e-c7b600949989" providerId="ADAL" clId="{E83CA83E-3F1A-4F1C-8215-54937825D773}" dt="2023-10-31T14:13:53.332" v="16" actId="1076"/>
          <ac:picMkLst>
            <pc:docMk/>
            <pc:sldMk cId="1311740381" sldId="285"/>
            <ac:picMk id="89095" creationId="{19047816-786B-004C-85E0-5689F8D2250C}"/>
          </ac:picMkLst>
        </pc:picChg>
      </pc:sldChg>
      <pc:sldChg chg="modSp mod">
        <pc:chgData name="Claire Brooks" userId="045b5ce1-bb15-4c22-aa7e-c7b600949989" providerId="ADAL" clId="{E83CA83E-3F1A-4F1C-8215-54937825D773}" dt="2023-10-31T14:14:04.758" v="18" actId="1076"/>
        <pc:sldMkLst>
          <pc:docMk/>
          <pc:sldMk cId="338173449" sldId="297"/>
        </pc:sldMkLst>
        <pc:spChg chg="mod">
          <ac:chgData name="Claire Brooks" userId="045b5ce1-bb15-4c22-aa7e-c7b600949989" providerId="ADAL" clId="{E83CA83E-3F1A-4F1C-8215-54937825D773}" dt="2023-10-31T14:14:04.758" v="18" actId="1076"/>
          <ac:spMkLst>
            <pc:docMk/>
            <pc:sldMk cId="338173449" sldId="297"/>
            <ac:spMk id="4" creationId="{0AB81773-991D-3043-A460-17FC0A3C5C86}"/>
          </ac:spMkLst>
        </pc:spChg>
      </pc:sldChg>
      <pc:sldChg chg="modSp mod">
        <pc:chgData name="Claire Brooks" userId="045b5ce1-bb15-4c22-aa7e-c7b600949989" providerId="ADAL" clId="{E83CA83E-3F1A-4F1C-8215-54937825D773}" dt="2023-10-31T14:13:08.770" v="1" actId="2085"/>
        <pc:sldMkLst>
          <pc:docMk/>
          <pc:sldMk cId="809630297" sldId="329"/>
        </pc:sldMkLst>
        <pc:spChg chg="mod">
          <ac:chgData name="Claire Brooks" userId="045b5ce1-bb15-4c22-aa7e-c7b600949989" providerId="ADAL" clId="{E83CA83E-3F1A-4F1C-8215-54937825D773}" dt="2023-10-31T14:13:05.479" v="0" actId="2085"/>
          <ac:spMkLst>
            <pc:docMk/>
            <pc:sldMk cId="809630297" sldId="329"/>
            <ac:spMk id="5" creationId="{0BC60AD8-7809-A644-B34D-316E62158A97}"/>
          </ac:spMkLst>
        </pc:spChg>
        <pc:spChg chg="mod">
          <ac:chgData name="Claire Brooks" userId="045b5ce1-bb15-4c22-aa7e-c7b600949989" providerId="ADAL" clId="{E83CA83E-3F1A-4F1C-8215-54937825D773}" dt="2023-10-31T14:13:08.770" v="1" actId="2085"/>
          <ac:spMkLst>
            <pc:docMk/>
            <pc:sldMk cId="809630297" sldId="329"/>
            <ac:spMk id="6" creationId="{6EBC3EBF-98A9-7947-90C5-82D4B25ABFC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>
            <a:extLst>
              <a:ext uri="{FF2B5EF4-FFF2-40B4-BE49-F238E27FC236}">
                <a16:creationId xmlns:a16="http://schemas.microsoft.com/office/drawing/2014/main" id="{65B0DAB1-BAFF-B643-9D5A-9D4FDCFA279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8" name="Rectangle 3">
            <a:extLst>
              <a:ext uri="{FF2B5EF4-FFF2-40B4-BE49-F238E27FC236}">
                <a16:creationId xmlns:a16="http://schemas.microsoft.com/office/drawing/2014/main" id="{5766FE52-7C6F-5A4C-8EBA-86965BC4D5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51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2">
            <a:extLst>
              <a:ext uri="{FF2B5EF4-FFF2-40B4-BE49-F238E27FC236}">
                <a16:creationId xmlns:a16="http://schemas.microsoft.com/office/drawing/2014/main" id="{BFAE4036-EF1A-EC41-98F5-46D8508F36A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4" name="Rectangle 3">
            <a:extLst>
              <a:ext uri="{FF2B5EF4-FFF2-40B4-BE49-F238E27FC236}">
                <a16:creationId xmlns:a16="http://schemas.microsoft.com/office/drawing/2014/main" id="{183254CA-6EB3-0445-9FF3-390BAC6B75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44663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2">
            <a:extLst>
              <a:ext uri="{FF2B5EF4-FFF2-40B4-BE49-F238E27FC236}">
                <a16:creationId xmlns:a16="http://schemas.microsoft.com/office/drawing/2014/main" id="{56047761-9412-644B-B2B5-C0D97DEA47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0" name="Rectangle 3">
            <a:extLst>
              <a:ext uri="{FF2B5EF4-FFF2-40B4-BE49-F238E27FC236}">
                <a16:creationId xmlns:a16="http://schemas.microsoft.com/office/drawing/2014/main" id="{CC3740CF-C6CC-3346-87AC-F983F7D28A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55380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>
            <a:extLst>
              <a:ext uri="{FF2B5EF4-FFF2-40B4-BE49-F238E27FC236}">
                <a16:creationId xmlns:a16="http://schemas.microsoft.com/office/drawing/2014/main" id="{011810C0-8284-D243-9740-B3F5C858BB9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6" name="Rectangle 3">
            <a:extLst>
              <a:ext uri="{FF2B5EF4-FFF2-40B4-BE49-F238E27FC236}">
                <a16:creationId xmlns:a16="http://schemas.microsoft.com/office/drawing/2014/main" id="{83B6C7DD-2F78-C346-8DE0-B092B4682B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55478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>
            <a:extLst>
              <a:ext uri="{FF2B5EF4-FFF2-40B4-BE49-F238E27FC236}">
                <a16:creationId xmlns:a16="http://schemas.microsoft.com/office/drawing/2014/main" id="{AC55DE86-0506-0748-969E-6770195306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4" name="Rectangle 3">
            <a:extLst>
              <a:ext uri="{FF2B5EF4-FFF2-40B4-BE49-F238E27FC236}">
                <a16:creationId xmlns:a16="http://schemas.microsoft.com/office/drawing/2014/main" id="{EDCD6876-FA11-154F-9B00-AFC8C5B013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07246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2">
            <a:extLst>
              <a:ext uri="{FF2B5EF4-FFF2-40B4-BE49-F238E27FC236}">
                <a16:creationId xmlns:a16="http://schemas.microsoft.com/office/drawing/2014/main" id="{E85CB5F2-49C8-5E44-AED6-AAAA5F7911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2" name="Rectangle 3">
            <a:extLst>
              <a:ext uri="{FF2B5EF4-FFF2-40B4-BE49-F238E27FC236}">
                <a16:creationId xmlns:a16="http://schemas.microsoft.com/office/drawing/2014/main" id="{66FDD0B0-4383-8340-BD7C-33120BBF81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8004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2">
            <a:extLst>
              <a:ext uri="{FF2B5EF4-FFF2-40B4-BE49-F238E27FC236}">
                <a16:creationId xmlns:a16="http://schemas.microsoft.com/office/drawing/2014/main" id="{2D68BF44-8C11-1D49-B188-7BF6D45A411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2" name="Rectangle 3">
            <a:extLst>
              <a:ext uri="{FF2B5EF4-FFF2-40B4-BE49-F238E27FC236}">
                <a16:creationId xmlns:a16="http://schemas.microsoft.com/office/drawing/2014/main" id="{CB62969A-1113-BC42-B280-8534426222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9484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>
            <a:extLst>
              <a:ext uri="{FF2B5EF4-FFF2-40B4-BE49-F238E27FC236}">
                <a16:creationId xmlns:a16="http://schemas.microsoft.com/office/drawing/2014/main" id="{827A5A0F-1D95-BD47-A293-6DD1C3900F7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6" name="Rectangle 3">
            <a:extLst>
              <a:ext uri="{FF2B5EF4-FFF2-40B4-BE49-F238E27FC236}">
                <a16:creationId xmlns:a16="http://schemas.microsoft.com/office/drawing/2014/main" id="{298601DD-CDAF-7740-AB67-8CFB104011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55605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>
            <a:extLst>
              <a:ext uri="{FF2B5EF4-FFF2-40B4-BE49-F238E27FC236}">
                <a16:creationId xmlns:a16="http://schemas.microsoft.com/office/drawing/2014/main" id="{A9A91FCC-0E19-E849-A99D-2984F4A5487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4" name="Rectangle 3">
            <a:extLst>
              <a:ext uri="{FF2B5EF4-FFF2-40B4-BE49-F238E27FC236}">
                <a16:creationId xmlns:a16="http://schemas.microsoft.com/office/drawing/2014/main" id="{0C3A4B07-A94E-F345-94CE-629F59478F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1592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>
            <a:extLst>
              <a:ext uri="{FF2B5EF4-FFF2-40B4-BE49-F238E27FC236}">
                <a16:creationId xmlns:a16="http://schemas.microsoft.com/office/drawing/2014/main" id="{C7FF6664-949A-8646-85E4-D7C75833381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2" name="Rectangle 3">
            <a:extLst>
              <a:ext uri="{FF2B5EF4-FFF2-40B4-BE49-F238E27FC236}">
                <a16:creationId xmlns:a16="http://schemas.microsoft.com/office/drawing/2014/main" id="{C004A834-1DAF-A845-891A-6CA4668337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8598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9026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2">
            <a:extLst>
              <a:ext uri="{FF2B5EF4-FFF2-40B4-BE49-F238E27FC236}">
                <a16:creationId xmlns:a16="http://schemas.microsoft.com/office/drawing/2014/main" id="{AC6CBD0E-3D74-FD48-81C1-77966442752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0" name="Rectangle 3">
            <a:extLst>
              <a:ext uri="{FF2B5EF4-FFF2-40B4-BE49-F238E27FC236}">
                <a16:creationId xmlns:a16="http://schemas.microsoft.com/office/drawing/2014/main" id="{C91C82A5-584C-0649-BE50-65BAF27025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52543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2">
            <a:extLst>
              <a:ext uri="{FF2B5EF4-FFF2-40B4-BE49-F238E27FC236}">
                <a16:creationId xmlns:a16="http://schemas.microsoft.com/office/drawing/2014/main" id="{87306398-9368-1E42-8A76-33A9D7F8B05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8" name="Rectangle 3">
            <a:extLst>
              <a:ext uri="{FF2B5EF4-FFF2-40B4-BE49-F238E27FC236}">
                <a16:creationId xmlns:a16="http://schemas.microsoft.com/office/drawing/2014/main" id="{7B0D0C4F-59D2-1149-A47E-364686B5FC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167565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2">
            <a:extLst>
              <a:ext uri="{FF2B5EF4-FFF2-40B4-BE49-F238E27FC236}">
                <a16:creationId xmlns:a16="http://schemas.microsoft.com/office/drawing/2014/main" id="{39C122B1-91F8-9A4C-8F25-3486448A08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6" name="Rectangle 3">
            <a:extLst>
              <a:ext uri="{FF2B5EF4-FFF2-40B4-BE49-F238E27FC236}">
                <a16:creationId xmlns:a16="http://schemas.microsoft.com/office/drawing/2014/main" id="{F6E2441B-2A5E-4741-A8CE-BE9683DBCA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3394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11AD4CF-44D6-FB49-8AB7-ADB85BFEDE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B0193EF-3A63-AB49-877F-4ECC4110EA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E06A372-B493-7746-AD22-DDC77A4E4F1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F3963B-C66E-7A4C-8415-D93D7061053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53368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>
            <a:defPPr>
              <a:defRPr lang="en-GB"/>
            </a:defPPr>
            <a:lvl1pPr>
              <a:spcBef>
                <a:spcPts val="600"/>
              </a:spcBef>
              <a:defRPr sz="900" baseline="0"/>
            </a:lvl1pPr>
          </a:lstStyle>
          <a:p>
            <a:pPr lvl="0"/>
            <a:r>
              <a:rPr lang="en-US" dirty="0"/>
              <a:t>Hawlfraint © 2021 Sefydliad City and Guilds Llundain. Cedwir pob hawl.</a:t>
            </a: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42894" y="6455622"/>
            <a:ext cx="157757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3ZgJNlUh4U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5.jpeg"/><Relationship Id="rId4" Type="http://schemas.openxmlformats.org/officeDocument/2006/relationships/hyperlink" Target="http://www.google.co.uk/imgres?q=combination+square&amp;um=1&amp;hl=en&amp;biw=1366&amp;bih=651&amp;tbm=isch&amp;tbnid=pw8nRjCiFr2nVM:&amp;imgrefurl=http://www.northerntool.com/shop/tools/product_200277124_200277124&amp;docid=dDEqvJSE18cczM&amp;imgurl=http://www.northerntool.com/images/product/images/558447_lg.jpg&amp;w=400&amp;h=400&amp;ei=Xo0FUNydBOn80QXUv8S9Bw&amp;zoom=1&amp;iact=hc&amp;vpx=316&amp;vpy=164&amp;dur=2133&amp;hovh=225&amp;hovw=225&amp;tx=135&amp;ty=135&amp;sig=104464028578790367105&amp;page=1&amp;tbnh=127&amp;tbnw=125&amp;start=0&amp;ndsp=21&amp;ved=1t:429,r:1,s:0,i:87" TargetMode="External"/><Relationship Id="rId9" Type="http://schemas.openxmlformats.org/officeDocument/2006/relationships/hyperlink" Target="http://www.google.co.uk/imgres?q=hack+saw&amp;um=1&amp;hl=en&amp;biw=1366&amp;bih=651&amp;tbm=isch&amp;tbnid=jwVMfbp22xOjHM:&amp;imgrefurl=http://yasionintl.en.made-in-china.com/product/lMtJuLorOhkD/China-Hack-Saw.html&amp;docid=YEvKpa7zFl8TQM&amp;imgurl=http://image.made-in-china.com/2f0j00IedtnfalHqou/Hack-Saw.jpg&amp;w=500&amp;h=500&amp;ei=hpEFUOP4Juao0AXoro34Bw&amp;zoom=1&amp;iact=hc&amp;vpx=357&amp;vpy=171&amp;dur=1154&amp;hovh=225&amp;hovw=225&amp;tx=101&amp;ty=104&amp;sig=104464028578790367105&amp;page=1&amp;tbnh=131&amp;tbnw=130&amp;start=0&amp;ndsp=21&amp;ved=1t:429,r:1,s:0,i:75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_JyCs1e9bQ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.uk/imgres?q=hack+saw&amp;um=1&amp;hl=en&amp;biw=1366&amp;bih=651&amp;tbm=isch&amp;tbnid=jwVMfbp22xOjHM:&amp;imgrefurl=http://yasionintl.en.made-in-china.com/product/lMtJuLorOhkD/China-Hack-Saw.html&amp;docid=YEvKpa7zFl8TQM&amp;imgurl=http://image.made-in-china.com/2f0j00IedtnfalHqou/Hack-Saw.jpg&amp;w=500&amp;h=500&amp;ei=hpEFUOP4Juao0AXoro34Bw&amp;zoom=1&amp;iact=hc&amp;vpx=357&amp;vpy=171&amp;dur=1154&amp;hovh=225&amp;hovw=225&amp;tx=101&amp;ty=104&amp;sig=104464028578790367105&amp;page=1&amp;tbnh=131&amp;tbnw=130&amp;start=0&amp;ndsp=21&amp;ved=1t:429,r:1,s:0,i:75" TargetMode="External"/><Relationship Id="rId11" Type="http://schemas.openxmlformats.org/officeDocument/2006/relationships/image" Target="../media/image23.png"/><Relationship Id="rId5" Type="http://schemas.openxmlformats.org/officeDocument/2006/relationships/image" Target="../media/image18.jpeg"/><Relationship Id="rId10" Type="http://schemas.openxmlformats.org/officeDocument/2006/relationships/image" Target="../media/image22.jpeg"/><Relationship Id="rId4" Type="http://schemas.openxmlformats.org/officeDocument/2006/relationships/hyperlink" Target="http://www.google.co.uk/imgres?q=combination+square&amp;um=1&amp;hl=en&amp;biw=1366&amp;bih=651&amp;tbm=isch&amp;tbnid=pw8nRjCiFr2nVM:&amp;imgrefurl=http://www.northerntool.com/shop/tools/product_200277124_200277124&amp;docid=dDEqvJSE18cczM&amp;imgurl=http://www.northerntool.com/images/product/images/558447_lg.jpg&amp;w=400&amp;h=400&amp;ei=Xo0FUNydBOn80QXUv8S9Bw&amp;zoom=1&amp;iact=hc&amp;vpx=316&amp;vpy=164&amp;dur=2133&amp;hovh=225&amp;hovw=225&amp;tx=135&amp;ty=135&amp;sig=104464028578790367105&amp;page=1&amp;tbnh=127&amp;tbnw=125&amp;start=0&amp;ndsp=21&amp;ved=1t:429,r:1,s:0,i:87" TargetMode="External"/><Relationship Id="rId9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113: Plymio, gwresogi ac awyru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6: Plygu pibell fetel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>
            <a:extLst>
              <a:ext uri="{FF2B5EF4-FFF2-40B4-BE49-F238E27FC236}">
                <a16:creationId xmlns:a16="http://schemas.microsoft.com/office/drawing/2014/main" id="{6F27D529-1189-D443-807C-7921B90D6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5" y="980728"/>
            <a:ext cx="8229600" cy="868362"/>
          </a:xfrm>
        </p:spPr>
        <p:txBody>
          <a:bodyPr/>
          <a:lstStyle/>
          <a:p>
            <a:r>
              <a:rPr lang="cy-GB"/>
              <a:t>Plygu tiwb copr</a:t>
            </a:r>
          </a:p>
        </p:txBody>
      </p:sp>
      <p:pic>
        <p:nvPicPr>
          <p:cNvPr id="84994" name="Picture 5">
            <a:extLst>
              <a:ext uri="{FF2B5EF4-FFF2-40B4-BE49-F238E27FC236}">
                <a16:creationId xmlns:a16="http://schemas.microsoft.com/office/drawing/2014/main" id="{FFF1C6D2-A919-5743-978C-7AE3B4B965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1046" y="1551489"/>
            <a:ext cx="5615905" cy="4211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DD1994-7AC3-1344-B6D4-1AC43E2284C1}"/>
              </a:ext>
            </a:extLst>
          </p:cNvPr>
          <p:cNvCxnSpPr/>
          <p:nvPr/>
        </p:nvCxnSpPr>
        <p:spPr>
          <a:xfrm flipV="1">
            <a:off x="4911054" y="2276976"/>
            <a:ext cx="2500313" cy="107156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484AC8C-F6D2-C045-B2C7-BCE0415E295B}"/>
              </a:ext>
            </a:extLst>
          </p:cNvPr>
          <p:cNvCxnSpPr/>
          <p:nvPr/>
        </p:nvCxnSpPr>
        <p:spPr>
          <a:xfrm flipV="1">
            <a:off x="4440573" y="1491163"/>
            <a:ext cx="2071688" cy="185737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11CBF04-D529-2340-AA16-2B96B1419FAF}"/>
              </a:ext>
            </a:extLst>
          </p:cNvPr>
          <p:cNvCxnSpPr/>
          <p:nvPr/>
        </p:nvCxnSpPr>
        <p:spPr>
          <a:xfrm>
            <a:off x="6192670" y="4214813"/>
            <a:ext cx="1214438" cy="35718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998" name="TextBox 15">
            <a:extLst>
              <a:ext uri="{FF2B5EF4-FFF2-40B4-BE49-F238E27FC236}">
                <a16:creationId xmlns:a16="http://schemas.microsoft.com/office/drawing/2014/main" id="{B43B4A7D-40F2-8548-A239-79B7D0FA62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7138" y="1125538"/>
            <a:ext cx="9286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 sz="2400"/>
              <a:t>22.5</a:t>
            </a:r>
            <a:r>
              <a:rPr lang="cy-GB" sz="2400" baseline="30000"/>
              <a:t>0</a:t>
            </a:r>
          </a:p>
        </p:txBody>
      </p:sp>
      <p:sp>
        <p:nvSpPr>
          <p:cNvPr id="84999" name="TextBox 16">
            <a:extLst>
              <a:ext uri="{FF2B5EF4-FFF2-40B4-BE49-F238E27FC236}">
                <a16:creationId xmlns:a16="http://schemas.microsoft.com/office/drawing/2014/main" id="{1DC5B8D8-1706-7C4F-BFEC-F76F6C1482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7108" y="1910410"/>
            <a:ext cx="714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 sz="2400"/>
              <a:t>45</a:t>
            </a:r>
            <a:r>
              <a:rPr lang="cy-GB" sz="2400" baseline="30000"/>
              <a:t>0</a:t>
            </a:r>
          </a:p>
        </p:txBody>
      </p:sp>
      <p:sp>
        <p:nvSpPr>
          <p:cNvPr id="85000" name="TextBox 17">
            <a:extLst>
              <a:ext uri="{FF2B5EF4-FFF2-40B4-BE49-F238E27FC236}">
                <a16:creationId xmlns:a16="http://schemas.microsoft.com/office/drawing/2014/main" id="{FC32C522-6063-0D42-B784-AA3D1D87C3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4328" y="4393406"/>
            <a:ext cx="714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 sz="2400"/>
              <a:t>90</a:t>
            </a:r>
            <a:r>
              <a:rPr lang="cy-GB" sz="2400" baseline="3000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785720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itle 1">
            <a:extLst>
              <a:ext uri="{FF2B5EF4-FFF2-40B4-BE49-F238E27FC236}">
                <a16:creationId xmlns:a16="http://schemas.microsoft.com/office/drawing/2014/main" id="{EE0F5229-126E-2C43-866D-4D8730D8D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436" y="980728"/>
            <a:ext cx="8229600" cy="868362"/>
          </a:xfrm>
        </p:spPr>
        <p:txBody>
          <a:bodyPr/>
          <a:lstStyle/>
          <a:p>
            <a:r>
              <a:rPr lang="cy-GB"/>
              <a:t>Plygu tiwb copr – rheolau euraidd</a:t>
            </a:r>
          </a:p>
        </p:txBody>
      </p:sp>
      <p:sp>
        <p:nvSpPr>
          <p:cNvPr id="21507" name="Content Placeholder 2">
            <a:extLst>
              <a:ext uri="{FF2B5EF4-FFF2-40B4-BE49-F238E27FC236}">
                <a16:creationId xmlns:a16="http://schemas.microsoft.com/office/drawing/2014/main" id="{25CD93D0-39F1-6F4F-B11F-5D3FE8251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436" y="1630933"/>
            <a:ext cx="8462044" cy="4883150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cy-GB" dirty="0"/>
              <a:t>Lle bo’n bosibl, gweithiwch o bwynt penodol i osgoi torri’r hyd. Mae’r pwynt penodol, a fesurwyd bob amser yn mynd oddi wrthych pan fyddwch yn plygu – gwastraff i’ch canol.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cy-GB" dirty="0"/>
              <a:t>Marciwch wddf y tro a dewiswch y dull mesur:</a:t>
            </a:r>
          </a:p>
          <a:p>
            <a:pPr marL="342900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O gefn i gefn</a:t>
            </a:r>
          </a:p>
          <a:p>
            <a:pPr marL="342900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O ganolbwynt i ganolbwynt</a:t>
            </a:r>
          </a:p>
          <a:p>
            <a:pPr marL="342900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O’r cefn i’r tu mewn</a:t>
            </a:r>
          </a:p>
          <a:p>
            <a:pPr marL="342900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O’r tu mewn i’r cefn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cy-GB" dirty="0"/>
              <a:t>Mesurwch ddwywaith, torrwch unwaith neu plygwch unwaith! Os oes angen dwy neu dair tro mewn adran, gwnewch yn siŵr bod y tro cyntaf wedi'i osod yn gywir yn y plygwr cyn tynnu'r ail un.</a:t>
            </a:r>
          </a:p>
          <a:p>
            <a:pPr marL="0" indent="0">
              <a:buFontTx/>
              <a:buNone/>
            </a:pPr>
            <a:endParaRPr lang="en-US" altLang="en-US" dirty="0">
              <a:solidFill>
                <a:srgbClr val="990033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2073ED-9669-3949-A155-7C22E0B8998B}"/>
              </a:ext>
            </a:extLst>
          </p:cNvPr>
          <p:cNvSpPr txBox="1"/>
          <p:nvPr/>
        </p:nvSpPr>
        <p:spPr>
          <a:xfrm>
            <a:off x="4661458" y="3436780"/>
            <a:ext cx="437977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Gadewch i ni edrych ar y broses </a:t>
            </a:r>
            <a:r>
              <a:rPr lang="cy-GB" dirty="0">
                <a:hlinkClick r:id="rId3"/>
              </a:rPr>
              <a:t>yma</a:t>
            </a:r>
            <a:r>
              <a:rPr lang="cy-GB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817251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itle 1">
            <a:extLst>
              <a:ext uri="{FF2B5EF4-FFF2-40B4-BE49-F238E27FC236}">
                <a16:creationId xmlns:a16="http://schemas.microsoft.com/office/drawing/2014/main" id="{A6985107-81FF-9340-B184-C978EF984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188" y="980728"/>
            <a:ext cx="8229600" cy="868362"/>
          </a:xfrm>
        </p:spPr>
        <p:txBody>
          <a:bodyPr/>
          <a:lstStyle/>
          <a:p>
            <a:r>
              <a:rPr lang="cy-GB" dirty="0"/>
              <a:t>Plygu tiwb copr – offer</a:t>
            </a:r>
          </a:p>
        </p:txBody>
      </p:sp>
      <p:pic>
        <p:nvPicPr>
          <p:cNvPr id="89091" name="il_fi" descr="http://www.toolstation.com/images/library/stock/webbig/84308.jpg">
            <a:extLst>
              <a:ext uri="{FF2B5EF4-FFF2-40B4-BE49-F238E27FC236}">
                <a16:creationId xmlns:a16="http://schemas.microsoft.com/office/drawing/2014/main" id="{0388A453-B268-D346-BF94-6CC77CAFBF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155" y="1625601"/>
            <a:ext cx="2021582" cy="1654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2" name="rg_hi" descr="http://t3.gstatic.com/images?q=tbn:ANd9GcRLER90BMNF6zhyz2NYVM-sJuW8PaX_o5dE18XVXpvS72s2w6C8">
            <a:hlinkClick r:id="rId4"/>
            <a:extLst>
              <a:ext uri="{FF2B5EF4-FFF2-40B4-BE49-F238E27FC236}">
                <a16:creationId xmlns:a16="http://schemas.microsoft.com/office/drawing/2014/main" id="{094AED38-A229-7744-AF7D-3BCD98B448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820" y="3424042"/>
            <a:ext cx="1909987" cy="1193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3" name="il_fi" descr="http://www.toolstation.com/images/library/stock/webbig/20876.jpg">
            <a:extLst>
              <a:ext uri="{FF2B5EF4-FFF2-40B4-BE49-F238E27FC236}">
                <a16:creationId xmlns:a16="http://schemas.microsoft.com/office/drawing/2014/main" id="{D205478D-4BEE-7941-B9F5-BA8C5E289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6207" y="1721239"/>
            <a:ext cx="1557555" cy="1142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4" name="Picture 2" descr="http://ecx.images-amazon.com/images/I/41%2B0v84Bk9L._SL500_AA300_.jpg">
            <a:extLst>
              <a:ext uri="{FF2B5EF4-FFF2-40B4-BE49-F238E27FC236}">
                <a16:creationId xmlns:a16="http://schemas.microsoft.com/office/drawing/2014/main" id="{E8FA3FA0-2ECC-334D-B5A6-E717605A4C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6869" y="3002554"/>
            <a:ext cx="1712913" cy="17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5" name="Picture 2" descr="http://t3.gstatic.com/images?q=tbn:ANd9GcTB9cxRxH-N2096cZBDYgMOFRxysaaU833qjM_LwkhOOrz7k3Ed">
            <a:extLst>
              <a:ext uri="{FF2B5EF4-FFF2-40B4-BE49-F238E27FC236}">
                <a16:creationId xmlns:a16="http://schemas.microsoft.com/office/drawing/2014/main" id="{19047816-786B-004C-85E0-5689F8D22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6012" y="4493418"/>
            <a:ext cx="1143000" cy="166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6" name="TextBox 9">
            <a:extLst>
              <a:ext uri="{FF2B5EF4-FFF2-40B4-BE49-F238E27FC236}">
                <a16:creationId xmlns:a16="http://schemas.microsoft.com/office/drawing/2014/main" id="{6C2598C8-330F-554F-95C6-A6651D2141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8194" y="2071688"/>
            <a:ext cx="33686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/>
              <a:t>Plygwr a llithrwyr math siswrn</a:t>
            </a:r>
          </a:p>
        </p:txBody>
      </p:sp>
      <p:sp>
        <p:nvSpPr>
          <p:cNvPr id="89097" name="TextBox 10">
            <a:extLst>
              <a:ext uri="{FF2B5EF4-FFF2-40B4-BE49-F238E27FC236}">
                <a16:creationId xmlns:a16="http://schemas.microsoft.com/office/drawing/2014/main" id="{609E9EBE-775F-8E44-8854-F3F88FCBB4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7894" y="3838575"/>
            <a:ext cx="30083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 dirty="0"/>
              <a:t>Sgwaryn cyfunol</a:t>
            </a:r>
          </a:p>
        </p:txBody>
      </p:sp>
      <p:sp>
        <p:nvSpPr>
          <p:cNvPr id="89098" name="TextBox 11">
            <a:extLst>
              <a:ext uri="{FF2B5EF4-FFF2-40B4-BE49-F238E27FC236}">
                <a16:creationId xmlns:a16="http://schemas.microsoft.com/office/drawing/2014/main" id="{7944D71E-742B-5940-B577-8EF6925B2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77856" y="1856470"/>
            <a:ext cx="216614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 dirty="0"/>
              <a:t>Sgwaryn Peiriannydd</a:t>
            </a:r>
          </a:p>
        </p:txBody>
      </p:sp>
      <p:sp>
        <p:nvSpPr>
          <p:cNvPr id="89099" name="TextBox 12">
            <a:extLst>
              <a:ext uri="{FF2B5EF4-FFF2-40B4-BE49-F238E27FC236}">
                <a16:creationId xmlns:a16="http://schemas.microsoft.com/office/drawing/2014/main" id="{8AA505D8-899F-5B4D-BFD2-FC6B7601F5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8154" y="3814803"/>
            <a:ext cx="197651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/>
              <a:t>Mesurydd dur (mm)</a:t>
            </a:r>
          </a:p>
        </p:txBody>
      </p:sp>
      <p:sp>
        <p:nvSpPr>
          <p:cNvPr id="89100" name="TextBox 13">
            <a:extLst>
              <a:ext uri="{FF2B5EF4-FFF2-40B4-BE49-F238E27FC236}">
                <a16:creationId xmlns:a16="http://schemas.microsoft.com/office/drawing/2014/main" id="{A7A218E2-433E-DC4F-8B2B-486A130689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8819" y="5180033"/>
            <a:ext cx="1230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/>
              <a:t>Pensil</a:t>
            </a:r>
          </a:p>
        </p:txBody>
      </p:sp>
      <p:pic>
        <p:nvPicPr>
          <p:cNvPr id="89101" name="rg_hi" descr="http://t0.gstatic.com/images?q=tbn:ANd9GcSqDZiX64FJQeip32xplXKor2WPe7thPQKfeDlfBims9xDG2JB7">
            <a:hlinkClick r:id="rId9"/>
            <a:extLst>
              <a:ext uri="{FF2B5EF4-FFF2-40B4-BE49-F238E27FC236}">
                <a16:creationId xmlns:a16="http://schemas.microsoft.com/office/drawing/2014/main" id="{AB33FEE1-B338-5D45-A5DD-D08FEED2A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4854575"/>
            <a:ext cx="2143125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102" name="TextBox 16">
            <a:extLst>
              <a:ext uri="{FF2B5EF4-FFF2-40B4-BE49-F238E27FC236}">
                <a16:creationId xmlns:a16="http://schemas.microsoft.com/office/drawing/2014/main" id="{B331FD0C-C23F-2040-82D5-047D254941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7625" y="4854575"/>
            <a:ext cx="29368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/>
              <a:t>Haclif mawr/bach 32tpi</a:t>
            </a:r>
          </a:p>
        </p:txBody>
      </p:sp>
    </p:spTree>
    <p:extLst>
      <p:ext uri="{BB962C8B-B14F-4D97-AF65-F5344CB8AC3E}">
        <p14:creationId xmlns:p14="http://schemas.microsoft.com/office/powerpoint/2010/main" val="1311740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Title 1">
            <a:extLst>
              <a:ext uri="{FF2B5EF4-FFF2-40B4-BE49-F238E27FC236}">
                <a16:creationId xmlns:a16="http://schemas.microsoft.com/office/drawing/2014/main" id="{0E272F8D-6A70-9B45-8204-99F09337B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825" y="980728"/>
            <a:ext cx="8229600" cy="504056"/>
          </a:xfrm>
        </p:spPr>
        <p:txBody>
          <a:bodyPr/>
          <a:lstStyle/>
          <a:p>
            <a:r>
              <a:rPr lang="cy-GB"/>
              <a:t>Mesur a phlygu tiwb LCS – troadau</a:t>
            </a:r>
          </a:p>
        </p:txBody>
      </p:sp>
      <p:sp>
        <p:nvSpPr>
          <p:cNvPr id="34819" name="Content Placeholder 2">
            <a:extLst>
              <a:ext uri="{FF2B5EF4-FFF2-40B4-BE49-F238E27FC236}">
                <a16:creationId xmlns:a16="http://schemas.microsoft.com/office/drawing/2014/main" id="{919C2ADB-1E5E-4F48-A879-920D38C42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556792"/>
            <a:ext cx="8333897" cy="4883150"/>
          </a:xfrm>
        </p:spPr>
        <p:txBody>
          <a:bodyPr/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endParaRPr lang="en-US" b="1" dirty="0">
              <a:ea typeface="ＭＳ Ｐゴシック" charset="0"/>
              <a:cs typeface="Arial" charset="0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90</a:t>
            </a:r>
            <a:r>
              <a:rPr lang="cy-GB" baseline="30000">
                <a:ea typeface="ＭＳ Ｐゴシック" charset="0"/>
                <a:cs typeface="Arial" charset="0"/>
              </a:rPr>
              <a:t>0</a:t>
            </a:r>
            <a:r>
              <a:rPr lang="cy-GB"/>
              <a:t>, 45</a:t>
            </a:r>
            <a:r>
              <a:rPr lang="cy-GB" baseline="30000">
                <a:ea typeface="ＭＳ Ｐゴシック" charset="0"/>
                <a:cs typeface="Arial" charset="0"/>
              </a:rPr>
              <a:t>0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Penelin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Pibell sy’n hanner pasio drosodd (cicio drosodd)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Y dyddiau hyn, ffitiadau sydd fel arfer yn cael eu defnyddio gydag LCS masnachol, yn hytrach na phlygu.</a:t>
            </a:r>
          </a:p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endParaRPr lang="en-US" b="1" dirty="0">
              <a:solidFill>
                <a:srgbClr val="990033"/>
              </a:solidFill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790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Title 1">
            <a:extLst>
              <a:ext uri="{FF2B5EF4-FFF2-40B4-BE49-F238E27FC236}">
                <a16:creationId xmlns:a16="http://schemas.microsoft.com/office/drawing/2014/main" id="{79E41405-8F78-AC44-BFB2-33187C1C3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856" y="980728"/>
            <a:ext cx="8229600" cy="868362"/>
          </a:xfrm>
        </p:spPr>
        <p:txBody>
          <a:bodyPr/>
          <a:lstStyle/>
          <a:p>
            <a:r>
              <a:rPr lang="cy-GB"/>
              <a:t>Mesur a phlygu tiwb LCS</a:t>
            </a:r>
          </a:p>
        </p:txBody>
      </p:sp>
      <p:pic>
        <p:nvPicPr>
          <p:cNvPr id="107522" name="Picture 4">
            <a:extLst>
              <a:ext uri="{FF2B5EF4-FFF2-40B4-BE49-F238E27FC236}">
                <a16:creationId xmlns:a16="http://schemas.microsoft.com/office/drawing/2014/main" id="{979AD6E4-7245-1943-BD60-EE5DEFD671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62" y="1375568"/>
            <a:ext cx="4572000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1411D04-B808-1E4F-B002-8CCBB7FF5CB9}"/>
              </a:ext>
            </a:extLst>
          </p:cNvPr>
          <p:cNvCxnSpPr/>
          <p:nvPr/>
        </p:nvCxnSpPr>
        <p:spPr>
          <a:xfrm rot="10800000" flipV="1">
            <a:off x="4643438" y="1785938"/>
            <a:ext cx="2357437" cy="5715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579BCF1-3E23-DD4C-8E43-A7CFF98F3D2D}"/>
              </a:ext>
            </a:extLst>
          </p:cNvPr>
          <p:cNvCxnSpPr/>
          <p:nvPr/>
        </p:nvCxnSpPr>
        <p:spPr>
          <a:xfrm rot="10800000" flipV="1">
            <a:off x="4857750" y="2571750"/>
            <a:ext cx="2071688" cy="142875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56DBDE5-DDBE-6E45-ACB8-FD22AED021FC}"/>
              </a:ext>
            </a:extLst>
          </p:cNvPr>
          <p:cNvCxnSpPr/>
          <p:nvPr/>
        </p:nvCxnSpPr>
        <p:spPr>
          <a:xfrm rot="10800000" flipV="1">
            <a:off x="5429250" y="3857625"/>
            <a:ext cx="1571625" cy="3571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54ACCBF-4AA2-3F4B-A25E-294A57BF2349}"/>
              </a:ext>
            </a:extLst>
          </p:cNvPr>
          <p:cNvCxnSpPr/>
          <p:nvPr/>
        </p:nvCxnSpPr>
        <p:spPr>
          <a:xfrm rot="10800000">
            <a:off x="4643438" y="4643438"/>
            <a:ext cx="2571750" cy="5715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7DE82D1-7463-BF48-9DAB-BDC349818DAD}"/>
              </a:ext>
            </a:extLst>
          </p:cNvPr>
          <p:cNvCxnSpPr/>
          <p:nvPr/>
        </p:nvCxnSpPr>
        <p:spPr>
          <a:xfrm rot="5400000" flipH="1" flipV="1">
            <a:off x="1607344" y="4750594"/>
            <a:ext cx="1143000" cy="64293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C3612FB-AF67-FA44-A524-DEB469E143EC}"/>
              </a:ext>
            </a:extLst>
          </p:cNvPr>
          <p:cNvCxnSpPr/>
          <p:nvPr/>
        </p:nvCxnSpPr>
        <p:spPr>
          <a:xfrm flipV="1">
            <a:off x="1857375" y="5214938"/>
            <a:ext cx="3071813" cy="42862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6624BD6-D511-4740-96EC-6B17906F409F}"/>
              </a:ext>
            </a:extLst>
          </p:cNvPr>
          <p:cNvCxnSpPr/>
          <p:nvPr/>
        </p:nvCxnSpPr>
        <p:spPr>
          <a:xfrm>
            <a:off x="1857375" y="4143375"/>
            <a:ext cx="1285875" cy="50006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0C6C78B-299D-3945-A3D1-B8809398558D}"/>
              </a:ext>
            </a:extLst>
          </p:cNvPr>
          <p:cNvCxnSpPr/>
          <p:nvPr/>
        </p:nvCxnSpPr>
        <p:spPr>
          <a:xfrm rot="16200000" flipH="1">
            <a:off x="1857376" y="2714625"/>
            <a:ext cx="1714500" cy="157162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531" name="TextBox 32">
            <a:extLst>
              <a:ext uri="{FF2B5EF4-FFF2-40B4-BE49-F238E27FC236}">
                <a16:creationId xmlns:a16="http://schemas.microsoft.com/office/drawing/2014/main" id="{35D81C20-D9F8-7F45-825F-CE3094068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0875" y="1643063"/>
            <a:ext cx="1571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/>
              <a:t>Handlen y pwmp</a:t>
            </a:r>
          </a:p>
        </p:txBody>
      </p:sp>
      <p:sp>
        <p:nvSpPr>
          <p:cNvPr id="107532" name="TextBox 33">
            <a:extLst>
              <a:ext uri="{FF2B5EF4-FFF2-40B4-BE49-F238E27FC236}">
                <a16:creationId xmlns:a16="http://schemas.microsoft.com/office/drawing/2014/main" id="{DDE77CC7-E8D2-B343-BB33-D8895774DD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0875" y="2357438"/>
            <a:ext cx="157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/>
              <a:t>Mewnfa aer</a:t>
            </a:r>
          </a:p>
        </p:txBody>
      </p:sp>
      <p:sp>
        <p:nvSpPr>
          <p:cNvPr id="107533" name="TextBox 34">
            <a:extLst>
              <a:ext uri="{FF2B5EF4-FFF2-40B4-BE49-F238E27FC236}">
                <a16:creationId xmlns:a16="http://schemas.microsoft.com/office/drawing/2014/main" id="{7B575B33-44FD-464C-9962-78A5F851A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2313" y="3643313"/>
            <a:ext cx="1571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/>
              <a:t>Silindr hydrolig</a:t>
            </a:r>
          </a:p>
        </p:txBody>
      </p:sp>
      <p:sp>
        <p:nvSpPr>
          <p:cNvPr id="107534" name="TextBox 35">
            <a:extLst>
              <a:ext uri="{FF2B5EF4-FFF2-40B4-BE49-F238E27FC236}">
                <a16:creationId xmlns:a16="http://schemas.microsoft.com/office/drawing/2014/main" id="{1EB682FC-0934-EC4D-A98D-C89B57A126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6625" y="5143500"/>
            <a:ext cx="1571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/>
              <a:t>Llabedau lleoliad</a:t>
            </a:r>
          </a:p>
        </p:txBody>
      </p:sp>
      <p:sp>
        <p:nvSpPr>
          <p:cNvPr id="107535" name="TextBox 36">
            <a:extLst>
              <a:ext uri="{FF2B5EF4-FFF2-40B4-BE49-F238E27FC236}">
                <a16:creationId xmlns:a16="http://schemas.microsoft.com/office/drawing/2014/main" id="{E3A66F3D-46E1-E042-B13A-A3C1ADB613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5411645"/>
            <a:ext cx="1151311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 dirty="0"/>
              <a:t>Atalwyr</a:t>
            </a:r>
          </a:p>
        </p:txBody>
      </p:sp>
      <p:sp>
        <p:nvSpPr>
          <p:cNvPr id="107536" name="TextBox 37">
            <a:extLst>
              <a:ext uri="{FF2B5EF4-FFF2-40B4-BE49-F238E27FC236}">
                <a16:creationId xmlns:a16="http://schemas.microsoft.com/office/drawing/2014/main" id="{BE90577B-E505-574A-9DAB-FD7A605B2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3929063"/>
            <a:ext cx="157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/>
              <a:t>Pen piston</a:t>
            </a:r>
          </a:p>
        </p:txBody>
      </p:sp>
      <p:sp>
        <p:nvSpPr>
          <p:cNvPr id="107537" name="TextBox 38">
            <a:extLst>
              <a:ext uri="{FF2B5EF4-FFF2-40B4-BE49-F238E27FC236}">
                <a16:creationId xmlns:a16="http://schemas.microsoft.com/office/drawing/2014/main" id="{CA824A8A-82AC-9E42-8C2D-59B96F0BD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249" y="2371725"/>
            <a:ext cx="157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 dirty="0"/>
              <a:t>Y ffrâm</a:t>
            </a:r>
          </a:p>
        </p:txBody>
      </p:sp>
    </p:spTree>
    <p:extLst>
      <p:ext uri="{BB962C8B-B14F-4D97-AF65-F5344CB8AC3E}">
        <p14:creationId xmlns:p14="http://schemas.microsoft.com/office/powerpoint/2010/main" val="677693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Title 1">
            <a:extLst>
              <a:ext uri="{FF2B5EF4-FFF2-40B4-BE49-F238E27FC236}">
                <a16:creationId xmlns:a16="http://schemas.microsoft.com/office/drawing/2014/main" id="{BA725CF4-B90B-9B4F-AD07-F80EF0B3B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272" y="980728"/>
            <a:ext cx="8229600" cy="868362"/>
          </a:xfrm>
        </p:spPr>
        <p:txBody>
          <a:bodyPr/>
          <a:lstStyle/>
          <a:p>
            <a:r>
              <a:rPr lang="cy-GB"/>
              <a:t>Mesur a phlygu tiwb LCS – rheolau euraidd</a:t>
            </a:r>
            <a:br>
              <a:rPr lang="cy-GB"/>
            </a:br>
            <a:endParaRPr lang="cy-GB"/>
          </a:p>
        </p:txBody>
      </p:sp>
      <p:sp>
        <p:nvSpPr>
          <p:cNvPr id="32771" name="Content Placeholder 2">
            <a:extLst>
              <a:ext uri="{FF2B5EF4-FFF2-40B4-BE49-F238E27FC236}">
                <a16:creationId xmlns:a16="http://schemas.microsoft.com/office/drawing/2014/main" id="{6C92BE36-AD26-4C4F-B0FD-1999C8531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856" y="1196752"/>
            <a:ext cx="8229600" cy="5223610"/>
          </a:xfrm>
        </p:spPr>
        <p:txBody>
          <a:bodyPr/>
          <a:lstStyle/>
          <a:p>
            <a:pPr marL="0" indent="0">
              <a:buFontTx/>
              <a:buNone/>
            </a:pPr>
            <a:endParaRPr lang="en-US" altLang="en-US" b="1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indent="0"/>
            <a:r>
              <a:rPr lang="cy-GB"/>
              <a:t>Wrth blygu pibell LCS mae’n ymestyn i’r </a:t>
            </a:r>
            <a:r>
              <a:rPr lang="cy-GB" b="1">
                <a:ea typeface="ＭＳ Ｐゴシック" panose="020B0600070205080204" pitchFamily="34" charset="-128"/>
                <a:cs typeface="Arial" panose="020B0604020202020204" pitchFamily="34" charset="0"/>
              </a:rPr>
              <a:t>ddau</a:t>
            </a:r>
            <a:r>
              <a:rPr lang="cy-GB"/>
              <a:t> gyfeiriad. Mae pibell LCS yn ymestyn yn ôl ei dyllfedd nominal:</a:t>
            </a:r>
          </a:p>
          <a:p>
            <a:pPr marL="0" indent="0" algn="ctr"/>
            <a:r>
              <a:rPr lang="cy-GB"/>
              <a:t>½” = 15mm   ¾” = 20mm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Lefelwch y plygwr hydrolig wrth wneud amryw o droeon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Gosodwch atalwyr yn y lle cywir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Defnyddiwch y maint cywir ar ben piston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Caniatewch iddo sbringio yn ôl ar ôl tynnu tro - un pwmp llawn</a:t>
            </a:r>
          </a:p>
          <a:p>
            <a:pPr marL="0" indent="0">
              <a:buFontTx/>
              <a:buNone/>
            </a:pPr>
            <a:endParaRPr lang="en-US" altLang="en-US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endParaRPr lang="en-US" altLang="en-US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B81773-991D-3043-A460-17FC0A3C5C86}"/>
              </a:ext>
            </a:extLst>
          </p:cNvPr>
          <p:cNvSpPr txBox="1"/>
          <p:nvPr/>
        </p:nvSpPr>
        <p:spPr>
          <a:xfrm>
            <a:off x="3779912" y="5478402"/>
            <a:ext cx="4464496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cy-GB" dirty="0"/>
              <a:t>Gadewch i ni edrych ar y broses </a:t>
            </a:r>
            <a:r>
              <a:rPr lang="cy-GB" dirty="0">
                <a:hlinkClick r:id="rId3"/>
              </a:rPr>
              <a:t>yma</a:t>
            </a:r>
            <a:r>
              <a:rPr lang="cy-GB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3817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7" name="Picture 2" descr="http://t1.gstatic.com/images?q=tbn:ANd9GcRmyEX0EnUpCJDgmwX9uXKBfDgzERWsYVvZroFgfVI7ZJsfcih8Nw">
            <a:extLst>
              <a:ext uri="{FF2B5EF4-FFF2-40B4-BE49-F238E27FC236}">
                <a16:creationId xmlns:a16="http://schemas.microsoft.com/office/drawing/2014/main" id="{F90775D6-6014-EC4F-8181-6D21880586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3151" y="3885983"/>
            <a:ext cx="1493857" cy="101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18" name="Title 1">
            <a:extLst>
              <a:ext uri="{FF2B5EF4-FFF2-40B4-BE49-F238E27FC236}">
                <a16:creationId xmlns:a16="http://schemas.microsoft.com/office/drawing/2014/main" id="{C29FCCE8-1D6E-6140-A845-32EAC57BE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868362"/>
          </a:xfrm>
        </p:spPr>
        <p:txBody>
          <a:bodyPr/>
          <a:lstStyle/>
          <a:p>
            <a:r>
              <a:rPr lang="cy-GB"/>
              <a:t>Mesur a phlygu tiwb LCS – offer</a:t>
            </a:r>
          </a:p>
        </p:txBody>
      </p:sp>
      <p:pic>
        <p:nvPicPr>
          <p:cNvPr id="111620" name="rg_hi" descr="http://t3.gstatic.com/images?q=tbn:ANd9GcRLER90BMNF6zhyz2NYVM-sJuW8PaX_o5dE18XVXpvS72s2w6C8">
            <a:hlinkClick r:id="rId4"/>
            <a:extLst>
              <a:ext uri="{FF2B5EF4-FFF2-40B4-BE49-F238E27FC236}">
                <a16:creationId xmlns:a16="http://schemas.microsoft.com/office/drawing/2014/main" id="{F8D85E9A-10BF-4C4A-989A-598DF2F37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595" y="4066887"/>
            <a:ext cx="1416608" cy="88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1" name="rg_hi" descr="http://t0.gstatic.com/images?q=tbn:ANd9GcSqDZiX64FJQeip32xplXKor2WPe7thPQKfeDlfBims9xDG2JB7">
            <a:hlinkClick r:id="rId6"/>
            <a:extLst>
              <a:ext uri="{FF2B5EF4-FFF2-40B4-BE49-F238E27FC236}">
                <a16:creationId xmlns:a16="http://schemas.microsoft.com/office/drawing/2014/main" id="{67C86512-BB60-5F4D-801A-5A29D5C12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733" y="4976815"/>
            <a:ext cx="1804630" cy="79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2" name="il_fi" descr="http://www.toolstation.com/images/library/stock/webbig/20876.jpg">
            <a:extLst>
              <a:ext uri="{FF2B5EF4-FFF2-40B4-BE49-F238E27FC236}">
                <a16:creationId xmlns:a16="http://schemas.microsoft.com/office/drawing/2014/main" id="{0D0784F4-BF66-CE44-8971-44F272F8A5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25" y="1544776"/>
            <a:ext cx="1385267" cy="101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3" name="Picture 2" descr="http://ecx.images-amazon.com/images/I/41%2B0v84Bk9L._SL500_AA300_.jpg">
            <a:extLst>
              <a:ext uri="{FF2B5EF4-FFF2-40B4-BE49-F238E27FC236}">
                <a16:creationId xmlns:a16="http://schemas.microsoft.com/office/drawing/2014/main" id="{0D269430-DA22-6549-B019-99E3AE68F3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25" y="2439908"/>
            <a:ext cx="1322605" cy="1322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4" name="Picture 2" descr="http://t3.gstatic.com/images?q=tbn:ANd9GcTB9cxRxH-N2096cZBDYgMOFRxysaaU833qjM_LwkhOOrz7k3Ed">
            <a:extLst>
              <a:ext uri="{FF2B5EF4-FFF2-40B4-BE49-F238E27FC236}">
                <a16:creationId xmlns:a16="http://schemas.microsoft.com/office/drawing/2014/main" id="{FDE4ACF6-6072-2F49-92FD-F78E145359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807" y="5117571"/>
            <a:ext cx="1217340" cy="835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5" name="Picture 9">
            <a:extLst>
              <a:ext uri="{FF2B5EF4-FFF2-40B4-BE49-F238E27FC236}">
                <a16:creationId xmlns:a16="http://schemas.microsoft.com/office/drawing/2014/main" id="{01923044-385A-EF49-847E-689154B13F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95" y="1495783"/>
            <a:ext cx="1689100" cy="1376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6" name="il_fi" descr="http://www.rapidtoolsdirect.co.uk/images/uploaded/FAISL250.jpg">
            <a:extLst>
              <a:ext uri="{FF2B5EF4-FFF2-40B4-BE49-F238E27FC236}">
                <a16:creationId xmlns:a16="http://schemas.microsoft.com/office/drawing/2014/main" id="{726B07E9-C6EA-9F4F-A016-FDCD963F6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363" y="3003867"/>
            <a:ext cx="1343484" cy="885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27" name="TextBox 12">
            <a:extLst>
              <a:ext uri="{FF2B5EF4-FFF2-40B4-BE49-F238E27FC236}">
                <a16:creationId xmlns:a16="http://schemas.microsoft.com/office/drawing/2014/main" id="{8C30A148-EFEF-CA40-9F70-6ED9E249C8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0313" y="2000250"/>
            <a:ext cx="2000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/>
              <a:t>Plygwr hydrolig</a:t>
            </a:r>
          </a:p>
        </p:txBody>
      </p:sp>
      <p:sp>
        <p:nvSpPr>
          <p:cNvPr id="111628" name="TextBox 13">
            <a:extLst>
              <a:ext uri="{FF2B5EF4-FFF2-40B4-BE49-F238E27FC236}">
                <a16:creationId xmlns:a16="http://schemas.microsoft.com/office/drawing/2014/main" id="{E9EFCA2D-D48F-134C-87BE-0EAFEF8523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8148" y="3177958"/>
            <a:ext cx="1285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/>
              <a:t>Lefel cwch</a:t>
            </a:r>
          </a:p>
        </p:txBody>
      </p:sp>
      <p:sp>
        <p:nvSpPr>
          <p:cNvPr id="111629" name="TextBox 14">
            <a:extLst>
              <a:ext uri="{FF2B5EF4-FFF2-40B4-BE49-F238E27FC236}">
                <a16:creationId xmlns:a16="http://schemas.microsoft.com/office/drawing/2014/main" id="{5F607826-FAF2-7F44-A4BF-DE799F93DE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4037" y="4206875"/>
            <a:ext cx="17859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/>
              <a:t>Sgwaryn cyfunol</a:t>
            </a:r>
          </a:p>
        </p:txBody>
      </p:sp>
      <p:sp>
        <p:nvSpPr>
          <p:cNvPr id="111630" name="TextBox 15">
            <a:extLst>
              <a:ext uri="{FF2B5EF4-FFF2-40B4-BE49-F238E27FC236}">
                <a16:creationId xmlns:a16="http://schemas.microsoft.com/office/drawing/2014/main" id="{EB5632DD-AB6D-684D-92D5-67B1DB504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7933" y="5063692"/>
            <a:ext cx="2000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/>
              <a:t>Haclif mawr 24tpi  </a:t>
            </a:r>
          </a:p>
        </p:txBody>
      </p:sp>
      <p:sp>
        <p:nvSpPr>
          <p:cNvPr id="111631" name="TextBox 16">
            <a:extLst>
              <a:ext uri="{FF2B5EF4-FFF2-40B4-BE49-F238E27FC236}">
                <a16:creationId xmlns:a16="http://schemas.microsoft.com/office/drawing/2014/main" id="{9940C1D3-226C-724E-920B-C8AA527299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3469" y="1720851"/>
            <a:ext cx="2000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/>
              <a:t>Sgwaryn Peiriannydd</a:t>
            </a:r>
          </a:p>
        </p:txBody>
      </p:sp>
      <p:sp>
        <p:nvSpPr>
          <p:cNvPr id="111632" name="TextBox 17">
            <a:extLst>
              <a:ext uri="{FF2B5EF4-FFF2-40B4-BE49-F238E27FC236}">
                <a16:creationId xmlns:a16="http://schemas.microsoft.com/office/drawing/2014/main" id="{3A8F61CA-82A6-7D4F-AB22-2F4854835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0949" y="3087471"/>
            <a:ext cx="14655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 dirty="0"/>
              <a:t>Mesurydd dur</a:t>
            </a:r>
          </a:p>
        </p:txBody>
      </p:sp>
      <p:sp>
        <p:nvSpPr>
          <p:cNvPr id="111633" name="TextBox 18">
            <a:extLst>
              <a:ext uri="{FF2B5EF4-FFF2-40B4-BE49-F238E27FC236}">
                <a16:creationId xmlns:a16="http://schemas.microsoft.com/office/drawing/2014/main" id="{8DECBBB7-C778-9047-B7C2-3D5208FFCF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0593" y="4066887"/>
            <a:ext cx="17859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 dirty="0"/>
              <a:t>Sgwaryn ffrâm</a:t>
            </a:r>
          </a:p>
        </p:txBody>
      </p:sp>
      <p:sp>
        <p:nvSpPr>
          <p:cNvPr id="111634" name="TextBox 19">
            <a:extLst>
              <a:ext uri="{FF2B5EF4-FFF2-40B4-BE49-F238E27FC236}">
                <a16:creationId xmlns:a16="http://schemas.microsoft.com/office/drawing/2014/main" id="{F77C8343-9BCF-0541-928D-F0E27918FA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3980" y="5212630"/>
            <a:ext cx="928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/>
              <a:t>Pensil</a:t>
            </a:r>
          </a:p>
        </p:txBody>
      </p:sp>
    </p:spTree>
    <p:extLst>
      <p:ext uri="{BB962C8B-B14F-4D97-AF65-F5344CB8AC3E}">
        <p14:creationId xmlns:p14="http://schemas.microsoft.com/office/powerpoint/2010/main" val="37263403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sesiwn hon: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Yn y sesiwn hon byddwn yn dysgu am ddulliau eraill sydd ar gael i blygu pibellau metel:</a:t>
            </a: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lvl="0">
              <a:spcBef>
                <a:spcPts val="400"/>
              </a:spcBef>
              <a:spcAft>
                <a:spcPts val="400"/>
              </a:spcAft>
            </a:pPr>
            <a:r>
              <a:rPr lang="cy-GB" sz="1800" dirty="0"/>
              <a:t>2.1 Gwaith ym masnach grefft y galwedigaethau BSE</a:t>
            </a:r>
          </a:p>
          <a:p>
            <a:pPr lvl="0">
              <a:spcBef>
                <a:spcPts val="400"/>
              </a:spcBef>
              <a:spcAft>
                <a:spcPts val="400"/>
              </a:spcAft>
            </a:pPr>
            <a:r>
              <a:rPr lang="cy-GB" sz="1800" dirty="0"/>
              <a:t>2.2 Sut i ddewis a defnyddio offer llaw ac offer pŵer yn ddiogel.</a:t>
            </a:r>
          </a:p>
          <a:p>
            <a:pPr lvl="0">
              <a:spcBef>
                <a:spcPts val="400"/>
              </a:spcBef>
              <a:spcAft>
                <a:spcPts val="400"/>
              </a:spcAft>
            </a:pPr>
            <a:r>
              <a:rPr lang="cy-GB" sz="1800" dirty="0"/>
              <a:t>2.6 Dyfeisiau gosod cyffredin ar gyfer pibellau. </a:t>
            </a:r>
          </a:p>
          <a:p>
            <a:pPr marL="512763" lvl="0" indent="-512763">
              <a:spcBef>
                <a:spcPts val="400"/>
              </a:spcBef>
              <a:spcAft>
                <a:spcPts val="400"/>
              </a:spcAft>
            </a:pPr>
            <a:r>
              <a:rPr lang="cy-GB" sz="1800" dirty="0"/>
              <a:t>3.1 Sut i fesur a marcio ar gyfer gosodion i bibellau a chydrannau plymio a gwresogi</a:t>
            </a:r>
          </a:p>
          <a:p>
            <a:pPr lvl="0">
              <a:spcBef>
                <a:spcPts val="400"/>
              </a:spcBef>
              <a:spcAft>
                <a:spcPts val="400"/>
              </a:spcAft>
            </a:pPr>
            <a:r>
              <a:rPr lang="cy-GB" sz="1800" dirty="0"/>
              <a:t>3.2 Ffynonellau gwybodaeth ar gyfer gwneud gwaith paratoi </a:t>
            </a:r>
          </a:p>
          <a:p>
            <a:pPr lvl="0">
              <a:spcBef>
                <a:spcPts val="400"/>
              </a:spcBef>
              <a:spcAft>
                <a:spcPts val="400"/>
              </a:spcAft>
            </a:pPr>
            <a:r>
              <a:rPr lang="cy-GB" sz="1800" dirty="0"/>
              <a:t>3.4 Y dulliau o blygu pibellau a ddefnyddir mewn gwaith BSE</a:t>
            </a:r>
          </a:p>
          <a:p>
            <a:pPr lvl="0">
              <a:spcBef>
                <a:spcPts val="400"/>
              </a:spcBef>
              <a:spcAft>
                <a:spcPts val="400"/>
              </a:spcAft>
            </a:pPr>
            <a:r>
              <a:rPr lang="cy-GB" sz="1800" dirty="0"/>
              <a:t>3.5 Y gofynion ar gyfer gosod pibellau </a:t>
            </a:r>
          </a:p>
          <a:p>
            <a:pPr lvl="0"/>
            <a:endParaRPr lang="en-GB" dirty="0"/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8CB69826-9F51-F546-9346-66B25A1C6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007" y="980728"/>
            <a:ext cx="8229600" cy="434181"/>
          </a:xfrm>
        </p:spPr>
        <p:txBody>
          <a:bodyPr/>
          <a:lstStyle/>
          <a:p>
            <a:r>
              <a:rPr lang="cy-GB"/>
              <a:t>Plygu tiwb copr</a:t>
            </a:r>
          </a:p>
        </p:txBody>
      </p:sp>
      <p:sp>
        <p:nvSpPr>
          <p:cNvPr id="6147" name="Content Placeholder 2">
            <a:extLst>
              <a:ext uri="{FF2B5EF4-FFF2-40B4-BE49-F238E27FC236}">
                <a16:creationId xmlns:a16="http://schemas.microsoft.com/office/drawing/2014/main" id="{DD554011-9B0D-3849-B620-BBAE942AA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242" y="1498178"/>
            <a:ext cx="8550245" cy="488315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cy-GB" dirty="0"/>
              <a:t>Gellir plygu coiliau meddal (R220 Tabl Y) a thiwb copr rhannol galed (R250 Tabl X) drwy ddefnyddio: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Tx/>
              <a:buNone/>
              <a:defRPr/>
            </a:pPr>
            <a:endParaRPr lang="en-GB" dirty="0">
              <a:cs typeface="+mn-cs"/>
            </a:endParaRPr>
          </a:p>
          <a:p>
            <a:pPr marL="0" lvl="2" indent="-342900"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/>
              <a:t>Sbringiau plygu (mewnol neu allanol)</a:t>
            </a:r>
          </a:p>
          <a:p>
            <a:pPr marL="0" lvl="2" indent="-342900"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/>
              <a:t>Plygwr llaw (tyllfedd micro a bach)</a:t>
            </a:r>
          </a:p>
          <a:p>
            <a:pPr marL="0" lvl="2" indent="-342900"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/>
              <a:t>Peiriant plygu sy’n sefyll ar y llawr (uchafswm o 42mm)</a:t>
            </a:r>
          </a:p>
          <a:p>
            <a:pPr marL="0" indent="0">
              <a:spcBef>
                <a:spcPct val="50000"/>
              </a:spcBef>
              <a:buFontTx/>
              <a:buNone/>
              <a:defRPr/>
            </a:pPr>
            <a:r>
              <a:rPr lang="cy-GB" dirty="0">
                <a:solidFill>
                  <a:srgbClr val="FF0000"/>
                </a:solidFill>
                <a:cs typeface="+mn-cs"/>
              </a:rPr>
              <a:t>Allwch chi feddwl am unrhyw fanteision i blygu pibell yn hytrach na defnyddio ffitiad?</a:t>
            </a:r>
          </a:p>
          <a:p>
            <a:pPr marL="0" indent="0">
              <a:spcBef>
                <a:spcPts val="600"/>
              </a:spcBef>
              <a:spcAft>
                <a:spcPts val="400"/>
              </a:spcAft>
              <a:buFontTx/>
              <a:buNone/>
              <a:defRPr/>
            </a:pPr>
            <a:endParaRPr lang="en-GB" dirty="0">
              <a:cs typeface="+mn-cs"/>
            </a:endParaRPr>
          </a:p>
          <a:p>
            <a:pPr marL="342900" lvl="2" indent="-342900"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/>
              <a:t>Llai o wrthiant ffrithiannol</a:t>
            </a:r>
          </a:p>
          <a:p>
            <a:pPr marL="342900" lvl="2" indent="-342900"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/>
              <a:t>Mae’n costio llai</a:t>
            </a:r>
          </a:p>
          <a:p>
            <a:pPr marL="342900" lvl="2" indent="-342900"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/>
              <a:t>Gellir rhag-saernïo adrannau ar unwaith</a:t>
            </a:r>
          </a:p>
          <a:p>
            <a:pPr lvl="2" indent="0">
              <a:spcBef>
                <a:spcPts val="0"/>
              </a:spcBef>
              <a:defRPr/>
            </a:pPr>
            <a:endParaRPr lang="en-GB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52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>
            <a:extLst>
              <a:ext uri="{FF2B5EF4-FFF2-40B4-BE49-F238E27FC236}">
                <a16:creationId xmlns:a16="http://schemas.microsoft.com/office/drawing/2014/main" id="{63137933-BA33-D443-9B3F-89FFB710B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856" y="980728"/>
            <a:ext cx="8229600" cy="432048"/>
          </a:xfrm>
        </p:spPr>
        <p:txBody>
          <a:bodyPr/>
          <a:lstStyle/>
          <a:p>
            <a:r>
              <a:rPr lang="cy-GB" dirty="0"/>
              <a:t>Plygu tiwb copr – troeon</a:t>
            </a:r>
          </a:p>
        </p:txBody>
      </p:sp>
      <p:sp>
        <p:nvSpPr>
          <p:cNvPr id="23555" name="Content Placeholder 2">
            <a:extLst>
              <a:ext uri="{FF2B5EF4-FFF2-40B4-BE49-F238E27FC236}">
                <a16:creationId xmlns:a16="http://schemas.microsoft.com/office/drawing/2014/main" id="{5A88889D-6BEA-A74A-AE22-5D41DE0B2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619" y="1557462"/>
            <a:ext cx="8229600" cy="338370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b="1" dirty="0">
              <a:ea typeface="ＭＳ Ｐゴシック" charset="0"/>
              <a:cs typeface="Arial" charset="0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90</a:t>
            </a:r>
            <a:r>
              <a:rPr lang="cy-GB" baseline="30000" dirty="0">
                <a:ea typeface="ＭＳ Ｐゴシック" charset="0"/>
                <a:cs typeface="Arial" charset="0"/>
              </a:rPr>
              <a:t>0</a:t>
            </a:r>
            <a:r>
              <a:rPr lang="cy-GB" dirty="0"/>
              <a:t>, 45</a:t>
            </a:r>
            <a:r>
              <a:rPr lang="cy-GB" baseline="30000" dirty="0">
                <a:ea typeface="ＭＳ Ｐゴシック" charset="0"/>
                <a:cs typeface="Arial" charset="0"/>
              </a:rPr>
              <a:t>0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Penelin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Cefn i gefn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Pibell sy’n hanner pasio drosodd (cicio drosodd)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Pibell yn pasio drosodd yn llawn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US" b="1" baseline="30000" dirty="0">
              <a:solidFill>
                <a:srgbClr val="990033"/>
              </a:solidFill>
              <a:ea typeface="ＭＳ Ｐゴシック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dirty="0">
              <a:ea typeface="ＭＳ Ｐゴシック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dirty="0"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228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7F3038D3-3273-9B48-9E2D-E9A8D4848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856" y="980728"/>
            <a:ext cx="8229600" cy="868362"/>
          </a:xfrm>
        </p:spPr>
        <p:txBody>
          <a:bodyPr/>
          <a:lstStyle/>
          <a:p>
            <a:r>
              <a:rPr lang="cy-GB" dirty="0"/>
              <a:t>Plygu tiwb copr – plygu gyda sbring</a:t>
            </a:r>
          </a:p>
        </p:txBody>
      </p:sp>
      <p:sp>
        <p:nvSpPr>
          <p:cNvPr id="6147" name="Content Placeholder 2">
            <a:extLst>
              <a:ext uri="{FF2B5EF4-FFF2-40B4-BE49-F238E27FC236}">
                <a16:creationId xmlns:a16="http://schemas.microsoft.com/office/drawing/2014/main" id="{C4D5D3F9-077F-E342-99A3-2E027153D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193" y="1812182"/>
            <a:ext cx="8229600" cy="112968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y-GB"/>
              <a:t>Nid yw sbringiau plygu mewnol ac allanol yn cael eu defnyddio’n aml heddiw. Mae plymwyr yn eu defnyddio o bryd i’w gilydd wrth geisio plygu pibell sydd eisoes yn ei lle heb ei chrychu.</a:t>
            </a:r>
          </a:p>
        </p:txBody>
      </p:sp>
      <p:pic>
        <p:nvPicPr>
          <p:cNvPr id="76803" name="Picture 2" descr="2">
            <a:extLst>
              <a:ext uri="{FF2B5EF4-FFF2-40B4-BE49-F238E27FC236}">
                <a16:creationId xmlns:a16="http://schemas.microsoft.com/office/drawing/2014/main" id="{5803D32F-3718-9142-A53C-72A7A3D2B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176166"/>
            <a:ext cx="1709738" cy="170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2" descr="http://begassafe.com/wp-content/uploads/2010/11/Bending-spring-Ext.jpg">
            <a:extLst>
              <a:ext uri="{FF2B5EF4-FFF2-40B4-BE49-F238E27FC236}">
                <a16:creationId xmlns:a16="http://schemas.microsoft.com/office/drawing/2014/main" id="{589D9136-7A5B-A64F-BDC2-7BEA7F1A96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8271" y="4171528"/>
            <a:ext cx="32004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4" descr="http://begassafe.com/wp-content/uploads/2010/11/Bending-spring-Int.jpg">
            <a:extLst>
              <a:ext uri="{FF2B5EF4-FFF2-40B4-BE49-F238E27FC236}">
                <a16:creationId xmlns:a16="http://schemas.microsoft.com/office/drawing/2014/main" id="{6B3EA6F0-268C-2D47-B519-0C071DD19B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0377" y="3013820"/>
            <a:ext cx="32575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B628FE-6583-0841-927D-DB3E4A38AF1D}"/>
              </a:ext>
            </a:extLst>
          </p:cNvPr>
          <p:cNvSpPr txBox="1"/>
          <p:nvPr/>
        </p:nvSpPr>
        <p:spPr>
          <a:xfrm>
            <a:off x="4355976" y="2813765"/>
            <a:ext cx="31347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Sbring mewnol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4268DA-2B95-8143-A207-B3CD7D690F44}"/>
              </a:ext>
            </a:extLst>
          </p:cNvPr>
          <p:cNvSpPr txBox="1"/>
          <p:nvPr/>
        </p:nvSpPr>
        <p:spPr>
          <a:xfrm>
            <a:off x="4355975" y="3771418"/>
            <a:ext cx="31347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Sbring allanol</a:t>
            </a:r>
          </a:p>
        </p:txBody>
      </p:sp>
    </p:spTree>
    <p:extLst>
      <p:ext uri="{BB962C8B-B14F-4D97-AF65-F5344CB8AC3E}">
        <p14:creationId xmlns:p14="http://schemas.microsoft.com/office/powerpoint/2010/main" val="3981698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>
            <a:extLst>
              <a:ext uri="{FF2B5EF4-FFF2-40B4-BE49-F238E27FC236}">
                <a16:creationId xmlns:a16="http://schemas.microsoft.com/office/drawing/2014/main" id="{C20556DB-B4EA-0B49-915B-20E8D0E53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564" y="980728"/>
            <a:ext cx="8229600" cy="868362"/>
          </a:xfrm>
        </p:spPr>
        <p:txBody>
          <a:bodyPr/>
          <a:lstStyle/>
          <a:p>
            <a:r>
              <a:rPr lang="cy-GB" dirty="0"/>
              <a:t>Plygu tiwb copr – plygu gyda sbring</a:t>
            </a:r>
          </a:p>
        </p:txBody>
      </p:sp>
      <p:sp>
        <p:nvSpPr>
          <p:cNvPr id="6147" name="Content Placeholder 2">
            <a:extLst>
              <a:ext uri="{FF2B5EF4-FFF2-40B4-BE49-F238E27FC236}">
                <a16:creationId xmlns:a16="http://schemas.microsoft.com/office/drawing/2014/main" id="{7492E286-DCBB-0A48-973A-F548DC739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1334715"/>
          </a:xfrm>
        </p:spPr>
        <p:txBody>
          <a:bodyPr/>
          <a:lstStyle/>
          <a:p>
            <a:pPr marL="0" indent="0">
              <a:spcBef>
                <a:spcPct val="50000"/>
              </a:spcBef>
              <a:buFontTx/>
              <a:buNone/>
              <a:defRPr/>
            </a:pPr>
            <a:r>
              <a:rPr lang="cy-GB"/>
              <a:t>Caiff y sbring ei dynhau drwy droelli bar drwy ben y sbring.</a:t>
            </a:r>
          </a:p>
          <a:p>
            <a:pPr marL="0" indent="0">
              <a:spcBef>
                <a:spcPct val="50000"/>
              </a:spcBef>
              <a:buFontTx/>
              <a:buNone/>
              <a:defRPr/>
            </a:pPr>
            <a:r>
              <a:rPr lang="cy-GB"/>
              <a:t>Fel arfer, mae sbring plygu’n cael ei dynnu’n rhy bell ac yna’n cael ei symud yn raddol yn ôl i 90</a:t>
            </a:r>
            <a:r>
              <a:rPr lang="cy-GB" baseline="30000">
                <a:cs typeface="+mn-cs"/>
              </a:rPr>
              <a:t>0</a:t>
            </a:r>
            <a:r>
              <a:rPr lang="cy-GB"/>
              <a:t> er mwyn ei gwneud hi’n haws tynnu’r sbring allan.</a:t>
            </a:r>
          </a:p>
          <a:p>
            <a:pPr marL="0" indent="0">
              <a:buFontTx/>
              <a:buNone/>
              <a:defRPr/>
            </a:pPr>
            <a:endParaRPr lang="en-US" dirty="0">
              <a:cs typeface="Arial" charset="0"/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F8437B32-00B5-4895-A394-B6BFA1F4DD3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9712" y="3145685"/>
            <a:ext cx="5256584" cy="278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393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>
            <a:extLst>
              <a:ext uri="{FF2B5EF4-FFF2-40B4-BE49-F238E27FC236}">
                <a16:creationId xmlns:a16="http://schemas.microsoft.com/office/drawing/2014/main" id="{7596C54F-CB3D-B040-BABD-2A5FA1FF8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980728"/>
            <a:ext cx="8229600" cy="868362"/>
          </a:xfrm>
        </p:spPr>
        <p:txBody>
          <a:bodyPr/>
          <a:lstStyle/>
          <a:p>
            <a:r>
              <a:rPr lang="cy-GB"/>
              <a:t>Plygu tiwb copr</a:t>
            </a:r>
          </a:p>
        </p:txBody>
      </p:sp>
      <p:sp>
        <p:nvSpPr>
          <p:cNvPr id="80898" name="Content Placeholder 2">
            <a:extLst>
              <a:ext uri="{FF2B5EF4-FFF2-40B4-BE49-F238E27FC236}">
                <a16:creationId xmlns:a16="http://schemas.microsoft.com/office/drawing/2014/main" id="{25302957-7997-9844-ADDB-38D8878DB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775" y="1628800"/>
            <a:ext cx="8229600" cy="4883150"/>
          </a:xfrm>
        </p:spPr>
        <p:txBody>
          <a:bodyPr/>
          <a:lstStyle/>
          <a:p>
            <a:pPr marL="0" indent="0">
              <a:spcBef>
                <a:spcPct val="50000"/>
              </a:spcBef>
              <a:buFontTx/>
              <a:buNone/>
            </a:pPr>
            <a:r>
              <a:rPr lang="cy-GB" dirty="0"/>
              <a:t>Mae’n ymddangos bod mwy o ddeunydd yn casglu ar un ochr a deunydd yn cywasgu ar yr ochr arall ym mhob tro.</a:t>
            </a:r>
          </a:p>
          <a:p>
            <a:pPr marL="0" indent="0">
              <a:spcBef>
                <a:spcPct val="50000"/>
              </a:spcBef>
              <a:buFontTx/>
              <a:buNone/>
            </a:pPr>
            <a:endParaRPr lang="en-GB" altLang="en-US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indent="0">
              <a:spcBef>
                <a:spcPct val="50000"/>
              </a:spcBef>
              <a:buFontTx/>
              <a:buNone/>
            </a:pPr>
            <a:endParaRPr lang="en-GB" altLang="en-US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indent="0">
              <a:spcBef>
                <a:spcPct val="50000"/>
              </a:spcBef>
              <a:buFontTx/>
              <a:buNone/>
            </a:pPr>
            <a:endParaRPr lang="en-GB" altLang="en-US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indent="0">
              <a:spcBef>
                <a:spcPct val="50000"/>
              </a:spcBef>
              <a:buFontTx/>
              <a:buNone/>
            </a:pPr>
            <a:endParaRPr lang="en-GB" altLang="en-US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indent="0">
              <a:spcBef>
                <a:spcPct val="50000"/>
              </a:spcBef>
              <a:buFontTx/>
              <a:buNone/>
            </a:pPr>
            <a:r>
              <a:rPr lang="cy-GB" dirty="0"/>
              <a:t>Mae’n bosibl cyfrifo’n gywir hyd y bibell sydd angen ei phlygu mewn perthynas â phwyntiau sefydlog, drwy ganfod pa hyd o’r bibell sydd yn y troad mewn gwirionedd.</a:t>
            </a: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6F1E340A-4BF6-4C54-A508-DA63F959C0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2276872"/>
            <a:ext cx="4464496" cy="2541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944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A0578-3B23-1640-B9F6-D835FF55A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80728"/>
            <a:ext cx="8218488" cy="382588"/>
          </a:xfrm>
        </p:spPr>
        <p:txBody>
          <a:bodyPr/>
          <a:lstStyle/>
          <a:p>
            <a:r>
              <a:rPr lang="cy-GB"/>
              <a:t>Plygu tiwb copr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A3483-1686-2240-9A93-D2C5552686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cy-GB"/>
              <a:t>Mae llinell ganol y radiws fel arfer pedair gwaith diamedr y bibell (4D).</a:t>
            </a:r>
          </a:p>
          <a:p>
            <a:pPr algn="ctr"/>
            <a:r>
              <a:rPr lang="cy-GB" b="1" u="sng">
                <a:ea typeface="ＭＳ Ｐゴシック" panose="020B0600070205080204" pitchFamily="34" charset="-128"/>
                <a:cs typeface="Arial" panose="020B0604020202020204" pitchFamily="34" charset="0"/>
              </a:rPr>
              <a:t>Radiws x 2 x 3.14</a:t>
            </a:r>
          </a:p>
          <a:p>
            <a:pPr algn="ctr">
              <a:spcBef>
                <a:spcPts val="400"/>
              </a:spcBef>
              <a:spcAft>
                <a:spcPts val="400"/>
              </a:spcAft>
            </a:pPr>
            <a:r>
              <a:rPr lang="cy-GB" b="1">
                <a:ea typeface="ＭＳ Ｐゴシック" panose="020B0600070205080204" pitchFamily="34" charset="-128"/>
                <a:cs typeface="Arial" panose="020B0604020202020204" pitchFamily="34" charset="0"/>
              </a:rPr>
              <a:t>4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C60AD8-7809-A644-B34D-316E62158A97}"/>
              </a:ext>
            </a:extLst>
          </p:cNvPr>
          <p:cNvSpPr txBox="1"/>
          <p:nvPr/>
        </p:nvSpPr>
        <p:spPr>
          <a:xfrm>
            <a:off x="251520" y="3441194"/>
            <a:ext cx="84969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>
                <a:solidFill>
                  <a:srgbClr val="FF0000"/>
                </a:solidFill>
              </a:rPr>
              <a:t>A all rhywun egluro beth yw’r ‘radiws’ a beth yw ‘diamedr’?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BC3EBF-98A9-7947-90C5-82D4B25ABFCD}"/>
              </a:ext>
            </a:extLst>
          </p:cNvPr>
          <p:cNvSpPr txBox="1"/>
          <p:nvPr/>
        </p:nvSpPr>
        <p:spPr>
          <a:xfrm>
            <a:off x="251520" y="4161274"/>
            <a:ext cx="849694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/>
              <a:t>Mae radiws cylch neu dro o'r canol i'r ymyl ... neu hanner y diamedr, sydd o un ymyl i'r llall! </a:t>
            </a:r>
          </a:p>
        </p:txBody>
      </p:sp>
    </p:spTree>
    <p:extLst>
      <p:ext uri="{BB962C8B-B14F-4D97-AF65-F5344CB8AC3E}">
        <p14:creationId xmlns:p14="http://schemas.microsoft.com/office/powerpoint/2010/main" val="809630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5" name="Picture 2">
            <a:extLst>
              <a:ext uri="{FF2B5EF4-FFF2-40B4-BE49-F238E27FC236}">
                <a16:creationId xmlns:a16="http://schemas.microsoft.com/office/drawing/2014/main" id="{CBC863F9-5CAB-BA47-A891-FC7C103354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199" y="1858169"/>
            <a:ext cx="206692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6" name="Title 1">
            <a:extLst>
              <a:ext uri="{FF2B5EF4-FFF2-40B4-BE49-F238E27FC236}">
                <a16:creationId xmlns:a16="http://schemas.microsoft.com/office/drawing/2014/main" id="{FD314F9F-7EB8-8746-87E3-124D848D2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868362"/>
          </a:xfrm>
        </p:spPr>
        <p:txBody>
          <a:bodyPr/>
          <a:lstStyle/>
          <a:p>
            <a:r>
              <a:rPr lang="cy-GB" dirty="0"/>
              <a:t>Plygu tiwb copr – enghraifft</a:t>
            </a:r>
          </a:p>
        </p:txBody>
      </p:sp>
      <p:sp>
        <p:nvSpPr>
          <p:cNvPr id="82947" name="Content Placeholder 2">
            <a:extLst>
              <a:ext uri="{FF2B5EF4-FFF2-40B4-BE49-F238E27FC236}">
                <a16:creationId xmlns:a16="http://schemas.microsoft.com/office/drawing/2014/main" id="{480096B5-9CE0-E448-8ECC-094157065F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8240" y="1572419"/>
            <a:ext cx="8229600" cy="4094164"/>
          </a:xfrm>
        </p:spPr>
        <p:txBody>
          <a:bodyPr/>
          <a:lstStyle/>
          <a:p>
            <a:pPr marL="0" indent="0">
              <a:buFontTx/>
              <a:buNone/>
            </a:pPr>
            <a:endParaRPr lang="en-US" altLang="en-US" sz="2000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endParaRPr lang="en-US" altLang="en-US" sz="2000" b="1" dirty="0">
              <a:solidFill>
                <a:srgbClr val="990033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F8A49E-6644-6043-A570-36684EB4171E}"/>
              </a:ext>
            </a:extLst>
          </p:cNvPr>
          <p:cNvSpPr/>
          <p:nvPr/>
        </p:nvSpPr>
        <p:spPr>
          <a:xfrm>
            <a:off x="3308638" y="1858169"/>
            <a:ext cx="3286125" cy="357188"/>
          </a:xfrm>
          <a:prstGeom prst="rect">
            <a:avLst/>
          </a:prstGeom>
          <a:solidFill>
            <a:srgbClr val="CC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FCDB4A-F0E5-DF48-948C-EED3D3F508A5}"/>
              </a:ext>
            </a:extLst>
          </p:cNvPr>
          <p:cNvSpPr/>
          <p:nvPr/>
        </p:nvSpPr>
        <p:spPr>
          <a:xfrm rot="5400000">
            <a:off x="597983" y="4491832"/>
            <a:ext cx="1643063" cy="357187"/>
          </a:xfrm>
          <a:prstGeom prst="rect">
            <a:avLst/>
          </a:prstGeom>
          <a:solidFill>
            <a:srgbClr val="CC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1F6A47C-1E8A-DE45-B131-FDC6E6A9EF8F}"/>
              </a:ext>
            </a:extLst>
          </p:cNvPr>
          <p:cNvCxnSpPr/>
          <p:nvPr/>
        </p:nvCxnSpPr>
        <p:spPr>
          <a:xfrm rot="10800000">
            <a:off x="2067791" y="2709070"/>
            <a:ext cx="1285875" cy="1143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C25AC38-C2C8-8442-839D-851D9E1AD7E9}"/>
              </a:ext>
            </a:extLst>
          </p:cNvPr>
          <p:cNvCxnSpPr/>
          <p:nvPr/>
        </p:nvCxnSpPr>
        <p:spPr>
          <a:xfrm rot="5400000">
            <a:off x="3094325" y="2399506"/>
            <a:ext cx="42862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D3B742C-A0DD-D345-816D-9D42C09E3C9A}"/>
              </a:ext>
            </a:extLst>
          </p:cNvPr>
          <p:cNvCxnSpPr/>
          <p:nvPr/>
        </p:nvCxnSpPr>
        <p:spPr>
          <a:xfrm rot="5400000">
            <a:off x="6380450" y="2363790"/>
            <a:ext cx="42862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0A74DFC-E773-0F49-92D3-748A53A01DF9}"/>
              </a:ext>
            </a:extLst>
          </p:cNvPr>
          <p:cNvCxnSpPr/>
          <p:nvPr/>
        </p:nvCxnSpPr>
        <p:spPr>
          <a:xfrm>
            <a:off x="1571625" y="3867078"/>
            <a:ext cx="42862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60A205A-F6FF-594F-83FD-91646EE33128}"/>
              </a:ext>
            </a:extLst>
          </p:cNvPr>
          <p:cNvCxnSpPr/>
          <p:nvPr/>
        </p:nvCxnSpPr>
        <p:spPr>
          <a:xfrm>
            <a:off x="1571625" y="5510141"/>
            <a:ext cx="42862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1A5F21A-2069-284E-BBDF-61B885AD22A4}"/>
              </a:ext>
            </a:extLst>
          </p:cNvPr>
          <p:cNvCxnSpPr/>
          <p:nvPr/>
        </p:nvCxnSpPr>
        <p:spPr>
          <a:xfrm>
            <a:off x="3318282" y="2392363"/>
            <a:ext cx="3214688" cy="1587"/>
          </a:xfrm>
          <a:prstGeom prst="straightConnector1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34C3A3B-95B8-4140-9E50-FC51227D7389}"/>
              </a:ext>
            </a:extLst>
          </p:cNvPr>
          <p:cNvCxnSpPr/>
          <p:nvPr/>
        </p:nvCxnSpPr>
        <p:spPr>
          <a:xfrm rot="5400000">
            <a:off x="963612" y="4687816"/>
            <a:ext cx="1643062" cy="1587"/>
          </a:xfrm>
          <a:prstGeom prst="straightConnector1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957" name="TextBox 22">
            <a:extLst>
              <a:ext uri="{FF2B5EF4-FFF2-40B4-BE49-F238E27FC236}">
                <a16:creationId xmlns:a16="http://schemas.microsoft.com/office/drawing/2014/main" id="{7D02EDC8-F615-3747-9F03-2A8872ECD6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9509" y="2477219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/>
              <a:t>300mm</a:t>
            </a:r>
          </a:p>
        </p:txBody>
      </p:sp>
      <p:sp>
        <p:nvSpPr>
          <p:cNvPr id="82958" name="TextBox 23">
            <a:extLst>
              <a:ext uri="{FF2B5EF4-FFF2-40B4-BE49-F238E27FC236}">
                <a16:creationId xmlns:a16="http://schemas.microsoft.com/office/drawing/2014/main" id="{FFAF1557-7E08-EC40-8529-42C673C7D9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832" y="4437063"/>
            <a:ext cx="114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/>
              <a:t>150mm</a:t>
            </a:r>
          </a:p>
        </p:txBody>
      </p:sp>
      <p:sp>
        <p:nvSpPr>
          <p:cNvPr id="82959" name="TextBox 24">
            <a:extLst>
              <a:ext uri="{FF2B5EF4-FFF2-40B4-BE49-F238E27FC236}">
                <a16:creationId xmlns:a16="http://schemas.microsoft.com/office/drawing/2014/main" id="{57DA0340-CD47-A647-9339-66A1E22A13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6125" y="3929063"/>
            <a:ext cx="10715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/>
              <a:t>Radiws 60mm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403B0C4-EA4F-9848-AA00-69CE202F2E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5177" y="3205957"/>
            <a:ext cx="41783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cy-GB" dirty="0"/>
              <a:t>Cyfrifwch hyd cyffredinol y bibell.</a:t>
            </a:r>
          </a:p>
          <a:p>
            <a:pPr eaLnBrk="1" hangingPunct="1"/>
            <a:endParaRPr lang="en-GB" altLang="en-US" dirty="0"/>
          </a:p>
          <a:p>
            <a:pPr algn="ctr" eaLnBrk="1" hangingPunct="1"/>
            <a:r>
              <a:rPr lang="cy-GB" b="1" u="sng" dirty="0"/>
              <a:t>Radiws x 2 x 3.14</a:t>
            </a:r>
          </a:p>
          <a:p>
            <a:pPr algn="ctr" eaLnBrk="1" hangingPunct="1"/>
            <a:r>
              <a:rPr lang="cy-GB" b="1" dirty="0"/>
              <a:t>4</a:t>
            </a:r>
          </a:p>
          <a:p>
            <a:pPr eaLnBrk="1" hangingPunct="1"/>
            <a:endParaRPr lang="en-GB" altLang="en-US" b="1" dirty="0"/>
          </a:p>
          <a:p>
            <a:pPr algn="ctr" eaLnBrk="1" hangingPunct="1"/>
            <a:r>
              <a:rPr lang="cy-GB" b="1" u="sng" dirty="0"/>
              <a:t>60 x 2 x 3.14</a:t>
            </a:r>
          </a:p>
          <a:p>
            <a:pPr algn="ctr" eaLnBrk="1" hangingPunct="1"/>
            <a:r>
              <a:rPr lang="cy-GB" b="1" dirty="0"/>
              <a:t>4</a:t>
            </a:r>
          </a:p>
          <a:p>
            <a:pPr algn="ctr" eaLnBrk="1" hangingPunct="1"/>
            <a:r>
              <a:rPr lang="cy-GB" b="1" dirty="0"/>
              <a:t>= 94.2mm</a:t>
            </a:r>
          </a:p>
          <a:p>
            <a:pPr algn="ctr" eaLnBrk="1" hangingPunct="1"/>
            <a:r>
              <a:rPr lang="cy-GB" b="1" dirty="0"/>
              <a:t>94 + 300 + 150 = 544mm</a:t>
            </a:r>
          </a:p>
        </p:txBody>
      </p:sp>
    </p:spTree>
    <p:extLst>
      <p:ext uri="{BB962C8B-B14F-4D97-AF65-F5344CB8AC3E}">
        <p14:creationId xmlns:p14="http://schemas.microsoft.com/office/powerpoint/2010/main" val="2209453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12500</TotalTime>
  <Words>781</Words>
  <Application>Microsoft Office PowerPoint</Application>
  <PresentationFormat>On-screen Show (4:3)</PresentationFormat>
  <Paragraphs>124</Paragraphs>
  <Slides>17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Lucida Grande</vt:lpstr>
      <vt:lpstr>Times New Roman</vt:lpstr>
      <vt:lpstr>Default Design</vt:lpstr>
      <vt:lpstr>PowerPoint 6: Plygu pibell fetel</vt:lpstr>
      <vt:lpstr>Y sesiwn hon:</vt:lpstr>
      <vt:lpstr>Plygu tiwb copr</vt:lpstr>
      <vt:lpstr>Plygu tiwb copr – troeon</vt:lpstr>
      <vt:lpstr>Plygu tiwb copr – plygu gyda sbring</vt:lpstr>
      <vt:lpstr>Plygu tiwb copr – plygu gyda sbring</vt:lpstr>
      <vt:lpstr>Plygu tiwb copr</vt:lpstr>
      <vt:lpstr>Plygu tiwb copr</vt:lpstr>
      <vt:lpstr>Plygu tiwb copr – enghraifft</vt:lpstr>
      <vt:lpstr>Plygu tiwb copr</vt:lpstr>
      <vt:lpstr>Plygu tiwb copr – rheolau euraidd</vt:lpstr>
      <vt:lpstr>Plygu tiwb copr – offer</vt:lpstr>
      <vt:lpstr>Mesur a phlygu tiwb LCS – troadau</vt:lpstr>
      <vt:lpstr>Mesur a phlygu tiwb LCS</vt:lpstr>
      <vt:lpstr>Mesur a phlygu tiwb LCS – rheolau euraidd </vt:lpstr>
      <vt:lpstr>Mesur a phlygu tiwb LCS – offer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211</cp:revision>
  <dcterms:created xsi:type="dcterms:W3CDTF">2013-05-28T00:38:54Z</dcterms:created>
  <dcterms:modified xsi:type="dcterms:W3CDTF">2023-11-02T13:50:14Z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