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 id="2147483653" r:id="rId5"/>
    <p:sldMasterId id="2147483655" r:id="rId6"/>
    <p:sldMasterId id="2147483657" r:id="rId7"/>
  </p:sldMasterIdLst>
  <p:notesMasterIdLst>
    <p:notesMasterId r:id="rId50"/>
  </p:notesMasterIdLst>
  <p:handoutMasterIdLst>
    <p:handoutMasterId r:id="rId51"/>
  </p:handoutMasterIdLst>
  <p:sldIdLst>
    <p:sldId id="256" r:id="rId8"/>
    <p:sldId id="348" r:id="rId9"/>
    <p:sldId id="346" r:id="rId10"/>
    <p:sldId id="330" r:id="rId11"/>
    <p:sldId id="347" r:id="rId12"/>
    <p:sldId id="345" r:id="rId13"/>
    <p:sldId id="332" r:id="rId14"/>
    <p:sldId id="344" r:id="rId15"/>
    <p:sldId id="267" r:id="rId16"/>
    <p:sldId id="349" r:id="rId17"/>
    <p:sldId id="350" r:id="rId18"/>
    <p:sldId id="351" r:id="rId19"/>
    <p:sldId id="352" r:id="rId20"/>
    <p:sldId id="353" r:id="rId21"/>
    <p:sldId id="354" r:id="rId22"/>
    <p:sldId id="355" r:id="rId23"/>
    <p:sldId id="356" r:id="rId24"/>
    <p:sldId id="357" r:id="rId25"/>
    <p:sldId id="358" r:id="rId26"/>
    <p:sldId id="359" r:id="rId27"/>
    <p:sldId id="360" r:id="rId28"/>
    <p:sldId id="361" r:id="rId29"/>
    <p:sldId id="362" r:id="rId30"/>
    <p:sldId id="363" r:id="rId31"/>
    <p:sldId id="364" r:id="rId32"/>
    <p:sldId id="365" r:id="rId33"/>
    <p:sldId id="366" r:id="rId34"/>
    <p:sldId id="367" r:id="rId35"/>
    <p:sldId id="368" r:id="rId36"/>
    <p:sldId id="369" r:id="rId37"/>
    <p:sldId id="370" r:id="rId38"/>
    <p:sldId id="371" r:id="rId39"/>
    <p:sldId id="372" r:id="rId40"/>
    <p:sldId id="373" r:id="rId41"/>
    <p:sldId id="374" r:id="rId42"/>
    <p:sldId id="375" r:id="rId43"/>
    <p:sldId id="376" r:id="rId44"/>
    <p:sldId id="377" r:id="rId45"/>
    <p:sldId id="378" r:id="rId46"/>
    <p:sldId id="379" r:id="rId47"/>
    <p:sldId id="380" r:id="rId48"/>
    <p:sldId id="381" r:id="rId49"/>
  </p:sldIdLst>
  <p:sldSz cx="9144000" cy="6858000" type="screen4x3"/>
  <p:notesSz cx="6858000" cy="9144000"/>
  <p:custDataLst>
    <p:tags r:id="rId52"/>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achael Harrison" initials="RH" lastIdx="1" clrIdx="0">
    <p:extLst>
      <p:ext uri="{19B8F6BF-5375-455C-9EA6-DF929625EA0E}">
        <p15:presenceInfo xmlns:p15="http://schemas.microsoft.com/office/powerpoint/2012/main" userId="Rachael Harriso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Rg st="1" end="57"/>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653" autoAdjust="0"/>
    <p:restoredTop sz="93172" autoAdjust="0"/>
  </p:normalViewPr>
  <p:slideViewPr>
    <p:cSldViewPr showGuides="1">
      <p:cViewPr varScale="1">
        <p:scale>
          <a:sx n="106" d="100"/>
          <a:sy n="106" d="100"/>
        </p:scale>
        <p:origin x="1362" y="108"/>
      </p:cViewPr>
      <p:guideLst>
        <p:guide orient="horz" pos="2160"/>
        <p:guide pos="2880"/>
      </p:guideLst>
    </p:cSldViewPr>
  </p:slideViewPr>
  <p:outlineViewPr>
    <p:cViewPr>
      <p:scale>
        <a:sx n="33" d="100"/>
        <a:sy n="33" d="100"/>
      </p:scale>
      <p:origin x="0" y="-2022"/>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slide" Target="slides/slide40.xml"/><Relationship Id="rId50" Type="http://schemas.openxmlformats.org/officeDocument/2006/relationships/notesMaster" Target="notesMasters/notesMaster1.xml"/><Relationship Id="rId55"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openxmlformats.org/officeDocument/2006/relationships/slide" Target="slides/slide34.xml"/><Relationship Id="rId54"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3" Type="http://schemas.openxmlformats.org/officeDocument/2006/relationships/commentAuthors" Target="commentAuthors.xml"/><Relationship Id="rId58"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slide" Target="slides/slide42.xml"/><Relationship Id="rId57" Type="http://schemas.openxmlformats.org/officeDocument/2006/relationships/tableStyles" Target="tableStyle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slide" Target="slides/slide41.xml"/><Relationship Id="rId56" Type="http://schemas.openxmlformats.org/officeDocument/2006/relationships/theme" Target="theme/theme1.xml"/><Relationship Id="rId8" Type="http://schemas.openxmlformats.org/officeDocument/2006/relationships/slide" Target="slides/slide1.xml"/><Relationship Id="rId51" Type="http://schemas.openxmlformats.org/officeDocument/2006/relationships/handoutMaster" Target="handoutMasters/handoutMaster1.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fan Williams" userId="24941412-6a59-4984-a79e-a737f73a20c6" providerId="ADAL" clId="{4C88D9A2-6A83-4221-9EB4-E9ED78060AAA}"/>
    <pc:docChg chg="addSld modSld addMainMaster">
      <pc:chgData name="Ifan Williams" userId="24941412-6a59-4984-a79e-a737f73a20c6" providerId="ADAL" clId="{4C88D9A2-6A83-4221-9EB4-E9ED78060AAA}" dt="2022-06-24T13:13:45.104" v="352" actId="207"/>
      <pc:docMkLst>
        <pc:docMk/>
      </pc:docMkLst>
      <pc:sldChg chg="modSp mod">
        <pc:chgData name="Ifan Williams" userId="24941412-6a59-4984-a79e-a737f73a20c6" providerId="ADAL" clId="{4C88D9A2-6A83-4221-9EB4-E9ED78060AAA}" dt="2022-06-24T11:42:51.839" v="77" actId="207"/>
        <pc:sldMkLst>
          <pc:docMk/>
          <pc:sldMk cId="0" sldId="330"/>
        </pc:sldMkLst>
        <pc:spChg chg="mod">
          <ac:chgData name="Ifan Williams" userId="24941412-6a59-4984-a79e-a737f73a20c6" providerId="ADAL" clId="{4C88D9A2-6A83-4221-9EB4-E9ED78060AAA}" dt="2022-06-24T11:42:51.839" v="77" actId="207"/>
          <ac:spMkLst>
            <pc:docMk/>
            <pc:sldMk cId="0" sldId="330"/>
            <ac:spMk id="5123" creationId="{00000000-0000-0000-0000-000000000000}"/>
          </ac:spMkLst>
        </pc:spChg>
      </pc:sldChg>
      <pc:sldChg chg="modSp mod">
        <pc:chgData name="Ifan Williams" userId="24941412-6a59-4984-a79e-a737f73a20c6" providerId="ADAL" clId="{4C88D9A2-6A83-4221-9EB4-E9ED78060AAA}" dt="2022-06-24T12:17:28.925" v="116" actId="207"/>
        <pc:sldMkLst>
          <pc:docMk/>
          <pc:sldMk cId="0" sldId="332"/>
        </pc:sldMkLst>
        <pc:spChg chg="mod">
          <ac:chgData name="Ifan Williams" userId="24941412-6a59-4984-a79e-a737f73a20c6" providerId="ADAL" clId="{4C88D9A2-6A83-4221-9EB4-E9ED78060AAA}" dt="2022-06-24T12:16:26.893" v="109" actId="207"/>
          <ac:spMkLst>
            <pc:docMk/>
            <pc:sldMk cId="0" sldId="332"/>
            <ac:spMk id="2" creationId="{00000000-0000-0000-0000-000000000000}"/>
          </ac:spMkLst>
        </pc:spChg>
        <pc:spChg chg="mod">
          <ac:chgData name="Ifan Williams" userId="24941412-6a59-4984-a79e-a737f73a20c6" providerId="ADAL" clId="{4C88D9A2-6A83-4221-9EB4-E9ED78060AAA}" dt="2022-06-24T12:17:28.925" v="116" actId="207"/>
          <ac:spMkLst>
            <pc:docMk/>
            <pc:sldMk cId="0" sldId="332"/>
            <ac:spMk id="3" creationId="{5DDFBF02-F096-AF43-B427-7E51586ED932}"/>
          </ac:spMkLst>
        </pc:spChg>
      </pc:sldChg>
      <pc:sldChg chg="modSp mod">
        <pc:chgData name="Ifan Williams" userId="24941412-6a59-4984-a79e-a737f73a20c6" providerId="ADAL" clId="{4C88D9A2-6A83-4221-9EB4-E9ED78060AAA}" dt="2022-06-24T12:19:32.959" v="126" actId="207"/>
        <pc:sldMkLst>
          <pc:docMk/>
          <pc:sldMk cId="2385919241" sldId="344"/>
        </pc:sldMkLst>
        <pc:spChg chg="mod">
          <ac:chgData name="Ifan Williams" userId="24941412-6a59-4984-a79e-a737f73a20c6" providerId="ADAL" clId="{4C88D9A2-6A83-4221-9EB4-E9ED78060AAA}" dt="2022-06-24T12:19:32.959" v="126" actId="207"/>
          <ac:spMkLst>
            <pc:docMk/>
            <pc:sldMk cId="2385919241" sldId="344"/>
            <ac:spMk id="3" creationId="{97E4492B-F4BB-FA4F-8618-C02EDA1EDA04}"/>
          </ac:spMkLst>
        </pc:spChg>
      </pc:sldChg>
      <pc:sldChg chg="modSp mod">
        <pc:chgData name="Ifan Williams" userId="24941412-6a59-4984-a79e-a737f73a20c6" providerId="ADAL" clId="{4C88D9A2-6A83-4221-9EB4-E9ED78060AAA}" dt="2022-06-24T12:15:15.820" v="104" actId="207"/>
        <pc:sldMkLst>
          <pc:docMk/>
          <pc:sldMk cId="1420191634" sldId="345"/>
        </pc:sldMkLst>
        <pc:spChg chg="mod">
          <ac:chgData name="Ifan Williams" userId="24941412-6a59-4984-a79e-a737f73a20c6" providerId="ADAL" clId="{4C88D9A2-6A83-4221-9EB4-E9ED78060AAA}" dt="2022-06-24T12:15:15.820" v="104" actId="207"/>
          <ac:spMkLst>
            <pc:docMk/>
            <pc:sldMk cId="1420191634" sldId="345"/>
            <ac:spMk id="2" creationId="{784B9129-9BC3-CA48-B4D1-F9F722F83FAC}"/>
          </ac:spMkLst>
        </pc:spChg>
        <pc:picChg chg="mod">
          <ac:chgData name="Ifan Williams" userId="24941412-6a59-4984-a79e-a737f73a20c6" providerId="ADAL" clId="{4C88D9A2-6A83-4221-9EB4-E9ED78060AAA}" dt="2022-06-24T12:15:03.604" v="103" actId="1076"/>
          <ac:picMkLst>
            <pc:docMk/>
            <pc:sldMk cId="1420191634" sldId="345"/>
            <ac:picMk id="5" creationId="{FF332BA7-E541-4591-A735-CA2BEDE5A639}"/>
          </ac:picMkLst>
        </pc:picChg>
      </pc:sldChg>
      <pc:sldChg chg="modSp mod">
        <pc:chgData name="Ifan Williams" userId="24941412-6a59-4984-a79e-a737f73a20c6" providerId="ADAL" clId="{4C88D9A2-6A83-4221-9EB4-E9ED78060AAA}" dt="2022-06-24T11:44:30.039" v="97" actId="207"/>
        <pc:sldMkLst>
          <pc:docMk/>
          <pc:sldMk cId="3629980492" sldId="347"/>
        </pc:sldMkLst>
        <pc:spChg chg="mod">
          <ac:chgData name="Ifan Williams" userId="24941412-6a59-4984-a79e-a737f73a20c6" providerId="ADAL" clId="{4C88D9A2-6A83-4221-9EB4-E9ED78060AAA}" dt="2022-06-24T11:44:30.039" v="97" actId="207"/>
          <ac:spMkLst>
            <pc:docMk/>
            <pc:sldMk cId="3629980492" sldId="347"/>
            <ac:spMk id="5123" creationId="{00000000-0000-0000-0000-000000000000}"/>
          </ac:spMkLst>
        </pc:spChg>
      </pc:sldChg>
      <pc:sldChg chg="modSp mod">
        <pc:chgData name="Ifan Williams" userId="24941412-6a59-4984-a79e-a737f73a20c6" providerId="ADAL" clId="{4C88D9A2-6A83-4221-9EB4-E9ED78060AAA}" dt="2022-06-24T11:41:59.524" v="72" actId="1076"/>
        <pc:sldMkLst>
          <pc:docMk/>
          <pc:sldMk cId="2336950373" sldId="348"/>
        </pc:sldMkLst>
        <pc:spChg chg="mod">
          <ac:chgData name="Ifan Williams" userId="24941412-6a59-4984-a79e-a737f73a20c6" providerId="ADAL" clId="{4C88D9A2-6A83-4221-9EB4-E9ED78060AAA}" dt="2022-06-24T11:41:47.922" v="71" actId="14100"/>
          <ac:spMkLst>
            <pc:docMk/>
            <pc:sldMk cId="2336950373" sldId="348"/>
            <ac:spMk id="3074" creationId="{00000000-0000-0000-0000-000000000000}"/>
          </ac:spMkLst>
        </pc:spChg>
        <pc:spChg chg="mod">
          <ac:chgData name="Ifan Williams" userId="24941412-6a59-4984-a79e-a737f73a20c6" providerId="ADAL" clId="{4C88D9A2-6A83-4221-9EB4-E9ED78060AAA}" dt="2022-06-24T11:41:59.524" v="72" actId="1076"/>
          <ac:spMkLst>
            <pc:docMk/>
            <pc:sldMk cId="2336950373" sldId="348"/>
            <ac:spMk id="3075" creationId="{00000000-0000-0000-0000-000000000000}"/>
          </ac:spMkLst>
        </pc:spChg>
      </pc:sldChg>
      <pc:sldChg chg="add">
        <pc:chgData name="Ifan Williams" userId="24941412-6a59-4984-a79e-a737f73a20c6" providerId="ADAL" clId="{4C88D9A2-6A83-4221-9EB4-E9ED78060AAA}" dt="2022-06-24T09:32:28.281" v="1"/>
        <pc:sldMkLst>
          <pc:docMk/>
          <pc:sldMk cId="2370149076" sldId="349"/>
        </pc:sldMkLst>
      </pc:sldChg>
      <pc:sldChg chg="modSp add mod">
        <pc:chgData name="Ifan Williams" userId="24941412-6a59-4984-a79e-a737f73a20c6" providerId="ADAL" clId="{4C88D9A2-6A83-4221-9EB4-E9ED78060AAA}" dt="2022-06-24T12:22:47.838" v="136" actId="207"/>
        <pc:sldMkLst>
          <pc:docMk/>
          <pc:sldMk cId="1947235491" sldId="350"/>
        </pc:sldMkLst>
        <pc:spChg chg="mod">
          <ac:chgData name="Ifan Williams" userId="24941412-6a59-4984-a79e-a737f73a20c6" providerId="ADAL" clId="{4C88D9A2-6A83-4221-9EB4-E9ED78060AAA}" dt="2022-06-24T12:21:38.850" v="131" actId="207"/>
          <ac:spMkLst>
            <pc:docMk/>
            <pc:sldMk cId="1947235491" sldId="350"/>
            <ac:spMk id="2" creationId="{B761026E-A652-EF45-981E-F8A049F4D134}"/>
          </ac:spMkLst>
        </pc:spChg>
        <pc:spChg chg="mod">
          <ac:chgData name="Ifan Williams" userId="24941412-6a59-4984-a79e-a737f73a20c6" providerId="ADAL" clId="{4C88D9A2-6A83-4221-9EB4-E9ED78060AAA}" dt="2022-06-24T12:22:47.838" v="136" actId="207"/>
          <ac:spMkLst>
            <pc:docMk/>
            <pc:sldMk cId="1947235491" sldId="350"/>
            <ac:spMk id="3" creationId="{97E4492B-F4BB-FA4F-8618-C02EDA1EDA04}"/>
          </ac:spMkLst>
        </pc:spChg>
      </pc:sldChg>
      <pc:sldChg chg="modSp add mod">
        <pc:chgData name="Ifan Williams" userId="24941412-6a59-4984-a79e-a737f73a20c6" providerId="ADAL" clId="{4C88D9A2-6A83-4221-9EB4-E9ED78060AAA}" dt="2022-06-24T12:25:32.540" v="148" actId="207"/>
        <pc:sldMkLst>
          <pc:docMk/>
          <pc:sldMk cId="1482639773" sldId="351"/>
        </pc:sldMkLst>
        <pc:spChg chg="mod">
          <ac:chgData name="Ifan Williams" userId="24941412-6a59-4984-a79e-a737f73a20c6" providerId="ADAL" clId="{4C88D9A2-6A83-4221-9EB4-E9ED78060AAA}" dt="2022-06-24T12:25:32.540" v="148" actId="207"/>
          <ac:spMkLst>
            <pc:docMk/>
            <pc:sldMk cId="1482639773" sldId="351"/>
            <ac:spMk id="11" creationId="{CE8287F5-C3E3-274C-8AFE-F4A06566F751}"/>
          </ac:spMkLst>
        </pc:spChg>
      </pc:sldChg>
      <pc:sldChg chg="modSp add mod">
        <pc:chgData name="Ifan Williams" userId="24941412-6a59-4984-a79e-a737f73a20c6" providerId="ADAL" clId="{4C88D9A2-6A83-4221-9EB4-E9ED78060AAA}" dt="2022-06-24T12:30:06.940" v="163" actId="207"/>
        <pc:sldMkLst>
          <pc:docMk/>
          <pc:sldMk cId="3119850063" sldId="352"/>
        </pc:sldMkLst>
        <pc:spChg chg="mod">
          <ac:chgData name="Ifan Williams" userId="24941412-6a59-4984-a79e-a737f73a20c6" providerId="ADAL" clId="{4C88D9A2-6A83-4221-9EB4-E9ED78060AAA}" dt="2022-06-24T12:30:06.940" v="163" actId="207"/>
          <ac:spMkLst>
            <pc:docMk/>
            <pc:sldMk cId="3119850063" sldId="352"/>
            <ac:spMk id="3" creationId="{538547D3-D719-7B4C-A30D-E7E8BBBA8DDC}"/>
          </ac:spMkLst>
        </pc:spChg>
      </pc:sldChg>
      <pc:sldChg chg="modSp add mod">
        <pc:chgData name="Ifan Williams" userId="24941412-6a59-4984-a79e-a737f73a20c6" providerId="ADAL" clId="{4C88D9A2-6A83-4221-9EB4-E9ED78060AAA}" dt="2022-06-24T12:32:46.389" v="180" actId="1076"/>
        <pc:sldMkLst>
          <pc:docMk/>
          <pc:sldMk cId="443673138" sldId="353"/>
        </pc:sldMkLst>
        <pc:spChg chg="mod">
          <ac:chgData name="Ifan Williams" userId="24941412-6a59-4984-a79e-a737f73a20c6" providerId="ADAL" clId="{4C88D9A2-6A83-4221-9EB4-E9ED78060AAA}" dt="2022-06-24T12:31:56.709" v="170" actId="1076"/>
          <ac:spMkLst>
            <pc:docMk/>
            <pc:sldMk cId="443673138" sldId="353"/>
            <ac:spMk id="3074" creationId="{00000000-0000-0000-0000-000000000000}"/>
          </ac:spMkLst>
        </pc:spChg>
        <pc:spChg chg="mod">
          <ac:chgData name="Ifan Williams" userId="24941412-6a59-4984-a79e-a737f73a20c6" providerId="ADAL" clId="{4C88D9A2-6A83-4221-9EB4-E9ED78060AAA}" dt="2022-06-24T12:32:46.389" v="180" actId="1076"/>
          <ac:spMkLst>
            <pc:docMk/>
            <pc:sldMk cId="443673138" sldId="353"/>
            <ac:spMk id="3075" creationId="{00000000-0000-0000-0000-000000000000}"/>
          </ac:spMkLst>
        </pc:spChg>
      </pc:sldChg>
      <pc:sldChg chg="modSp add mod">
        <pc:chgData name="Ifan Williams" userId="24941412-6a59-4984-a79e-a737f73a20c6" providerId="ADAL" clId="{4C88D9A2-6A83-4221-9EB4-E9ED78060AAA}" dt="2022-06-24T12:34:09.954" v="190" actId="207"/>
        <pc:sldMkLst>
          <pc:docMk/>
          <pc:sldMk cId="1526962908" sldId="354"/>
        </pc:sldMkLst>
        <pc:spChg chg="mod">
          <ac:chgData name="Ifan Williams" userId="24941412-6a59-4984-a79e-a737f73a20c6" providerId="ADAL" clId="{4C88D9A2-6A83-4221-9EB4-E9ED78060AAA}" dt="2022-06-24T12:34:09.954" v="190" actId="207"/>
          <ac:spMkLst>
            <pc:docMk/>
            <pc:sldMk cId="1526962908" sldId="354"/>
            <ac:spMk id="5123" creationId="{00000000-0000-0000-0000-000000000000}"/>
          </ac:spMkLst>
        </pc:spChg>
      </pc:sldChg>
      <pc:sldChg chg="add">
        <pc:chgData name="Ifan Williams" userId="24941412-6a59-4984-a79e-a737f73a20c6" providerId="ADAL" clId="{4C88D9A2-6A83-4221-9EB4-E9ED78060AAA}" dt="2022-06-24T10:39:48.507" v="13"/>
        <pc:sldMkLst>
          <pc:docMk/>
          <pc:sldMk cId="3929038124" sldId="355"/>
        </pc:sldMkLst>
      </pc:sldChg>
      <pc:sldChg chg="add">
        <pc:chgData name="Ifan Williams" userId="24941412-6a59-4984-a79e-a737f73a20c6" providerId="ADAL" clId="{4C88D9A2-6A83-4221-9EB4-E9ED78060AAA}" dt="2022-06-24T10:40:43.643" v="15"/>
        <pc:sldMkLst>
          <pc:docMk/>
          <pc:sldMk cId="2157103347" sldId="356"/>
        </pc:sldMkLst>
      </pc:sldChg>
      <pc:sldChg chg="modSp add mod">
        <pc:chgData name="Ifan Williams" userId="24941412-6a59-4984-a79e-a737f73a20c6" providerId="ADAL" clId="{4C88D9A2-6A83-4221-9EB4-E9ED78060AAA}" dt="2022-06-24T12:35:26.791" v="197" actId="113"/>
        <pc:sldMkLst>
          <pc:docMk/>
          <pc:sldMk cId="4099090992" sldId="357"/>
        </pc:sldMkLst>
        <pc:spChg chg="mod">
          <ac:chgData name="Ifan Williams" userId="24941412-6a59-4984-a79e-a737f73a20c6" providerId="ADAL" clId="{4C88D9A2-6A83-4221-9EB4-E9ED78060AAA}" dt="2022-06-24T12:35:26.791" v="197" actId="113"/>
          <ac:spMkLst>
            <pc:docMk/>
            <pc:sldMk cId="4099090992" sldId="357"/>
            <ac:spMk id="3074" creationId="{00000000-0000-0000-0000-000000000000}"/>
          </ac:spMkLst>
        </pc:spChg>
      </pc:sldChg>
      <pc:sldChg chg="modSp add mod">
        <pc:chgData name="Ifan Williams" userId="24941412-6a59-4984-a79e-a737f73a20c6" providerId="ADAL" clId="{4C88D9A2-6A83-4221-9EB4-E9ED78060AAA}" dt="2022-06-24T12:36:21.570" v="204" actId="207"/>
        <pc:sldMkLst>
          <pc:docMk/>
          <pc:sldMk cId="2694748383" sldId="358"/>
        </pc:sldMkLst>
        <pc:spChg chg="mod">
          <ac:chgData name="Ifan Williams" userId="24941412-6a59-4984-a79e-a737f73a20c6" providerId="ADAL" clId="{4C88D9A2-6A83-4221-9EB4-E9ED78060AAA}" dt="2022-06-24T12:36:21.570" v="204" actId="207"/>
          <ac:spMkLst>
            <pc:docMk/>
            <pc:sldMk cId="2694748383" sldId="358"/>
            <ac:spMk id="3075" creationId="{00000000-0000-0000-0000-000000000000}"/>
          </ac:spMkLst>
        </pc:spChg>
      </pc:sldChg>
      <pc:sldChg chg="modSp add mod">
        <pc:chgData name="Ifan Williams" userId="24941412-6a59-4984-a79e-a737f73a20c6" providerId="ADAL" clId="{4C88D9A2-6A83-4221-9EB4-E9ED78060AAA}" dt="2022-06-24T12:37:24.169" v="213" actId="207"/>
        <pc:sldMkLst>
          <pc:docMk/>
          <pc:sldMk cId="3831599855" sldId="359"/>
        </pc:sldMkLst>
        <pc:spChg chg="mod">
          <ac:chgData name="Ifan Williams" userId="24941412-6a59-4984-a79e-a737f73a20c6" providerId="ADAL" clId="{4C88D9A2-6A83-4221-9EB4-E9ED78060AAA}" dt="2022-06-24T12:37:24.169" v="213" actId="207"/>
          <ac:spMkLst>
            <pc:docMk/>
            <pc:sldMk cId="3831599855" sldId="359"/>
            <ac:spMk id="6" creationId="{0EA10E3E-C733-C644-98F1-7139A53D0001}"/>
          </ac:spMkLst>
        </pc:spChg>
      </pc:sldChg>
      <pc:sldChg chg="modSp add mod">
        <pc:chgData name="Ifan Williams" userId="24941412-6a59-4984-a79e-a737f73a20c6" providerId="ADAL" clId="{4C88D9A2-6A83-4221-9EB4-E9ED78060AAA}" dt="2022-06-24T12:38:20.097" v="219" actId="207"/>
        <pc:sldMkLst>
          <pc:docMk/>
          <pc:sldMk cId="2695647820" sldId="360"/>
        </pc:sldMkLst>
        <pc:spChg chg="mod">
          <ac:chgData name="Ifan Williams" userId="24941412-6a59-4984-a79e-a737f73a20c6" providerId="ADAL" clId="{4C88D9A2-6A83-4221-9EB4-E9ED78060AAA}" dt="2022-06-24T12:38:20.097" v="219" actId="207"/>
          <ac:spMkLst>
            <pc:docMk/>
            <pc:sldMk cId="2695647820" sldId="360"/>
            <ac:spMk id="7" creationId="{F3CFDC1F-70C9-2146-BFA9-9734DEBA7D92}"/>
          </ac:spMkLst>
        </pc:spChg>
      </pc:sldChg>
      <pc:sldChg chg="modSp add mod">
        <pc:chgData name="Ifan Williams" userId="24941412-6a59-4984-a79e-a737f73a20c6" providerId="ADAL" clId="{4C88D9A2-6A83-4221-9EB4-E9ED78060AAA}" dt="2022-06-24T12:43:58.101" v="227" actId="207"/>
        <pc:sldMkLst>
          <pc:docMk/>
          <pc:sldMk cId="3205488644" sldId="361"/>
        </pc:sldMkLst>
        <pc:spChg chg="mod">
          <ac:chgData name="Ifan Williams" userId="24941412-6a59-4984-a79e-a737f73a20c6" providerId="ADAL" clId="{4C88D9A2-6A83-4221-9EB4-E9ED78060AAA}" dt="2022-06-24T12:43:48.339" v="223" actId="1076"/>
          <ac:spMkLst>
            <pc:docMk/>
            <pc:sldMk cId="3205488644" sldId="361"/>
            <ac:spMk id="2" creationId="{FF579961-A895-5541-84ED-D2CA90270B2E}"/>
          </ac:spMkLst>
        </pc:spChg>
        <pc:spChg chg="mod">
          <ac:chgData name="Ifan Williams" userId="24941412-6a59-4984-a79e-a737f73a20c6" providerId="ADAL" clId="{4C88D9A2-6A83-4221-9EB4-E9ED78060AAA}" dt="2022-06-24T12:43:58.101" v="227" actId="207"/>
          <ac:spMkLst>
            <pc:docMk/>
            <pc:sldMk cId="3205488644" sldId="361"/>
            <ac:spMk id="5122" creationId="{00000000-0000-0000-0000-000000000000}"/>
          </ac:spMkLst>
        </pc:spChg>
        <pc:spChg chg="mod">
          <ac:chgData name="Ifan Williams" userId="24941412-6a59-4984-a79e-a737f73a20c6" providerId="ADAL" clId="{4C88D9A2-6A83-4221-9EB4-E9ED78060AAA}" dt="2022-06-24T12:43:44.587" v="222" actId="1076"/>
          <ac:spMkLst>
            <pc:docMk/>
            <pc:sldMk cId="3205488644" sldId="361"/>
            <ac:spMk id="5123" creationId="{00000000-0000-0000-0000-000000000000}"/>
          </ac:spMkLst>
        </pc:spChg>
      </pc:sldChg>
      <pc:sldChg chg="modSp add mod">
        <pc:chgData name="Ifan Williams" userId="24941412-6a59-4984-a79e-a737f73a20c6" providerId="ADAL" clId="{4C88D9A2-6A83-4221-9EB4-E9ED78060AAA}" dt="2022-06-24T12:46:03.165" v="238" actId="207"/>
        <pc:sldMkLst>
          <pc:docMk/>
          <pc:sldMk cId="3947050700" sldId="362"/>
        </pc:sldMkLst>
        <pc:spChg chg="mod">
          <ac:chgData name="Ifan Williams" userId="24941412-6a59-4984-a79e-a737f73a20c6" providerId="ADAL" clId="{4C88D9A2-6A83-4221-9EB4-E9ED78060AAA}" dt="2022-06-24T12:45:22.948" v="232" actId="207"/>
          <ac:spMkLst>
            <pc:docMk/>
            <pc:sldMk cId="3947050700" sldId="362"/>
            <ac:spMk id="2" creationId="{00000000-0000-0000-0000-000000000000}"/>
          </ac:spMkLst>
        </pc:spChg>
        <pc:spChg chg="mod">
          <ac:chgData name="Ifan Williams" userId="24941412-6a59-4984-a79e-a737f73a20c6" providerId="ADAL" clId="{4C88D9A2-6A83-4221-9EB4-E9ED78060AAA}" dt="2022-06-24T12:46:03.165" v="238" actId="207"/>
          <ac:spMkLst>
            <pc:docMk/>
            <pc:sldMk cId="3947050700" sldId="362"/>
            <ac:spMk id="11" creationId="{CE8287F5-C3E3-274C-8AFE-F4A06566F751}"/>
          </ac:spMkLst>
        </pc:spChg>
      </pc:sldChg>
      <pc:sldChg chg="modSp add mod">
        <pc:chgData name="Ifan Williams" userId="24941412-6a59-4984-a79e-a737f73a20c6" providerId="ADAL" clId="{4C88D9A2-6A83-4221-9EB4-E9ED78060AAA}" dt="2022-06-24T12:48:38.702" v="246" actId="207"/>
        <pc:sldMkLst>
          <pc:docMk/>
          <pc:sldMk cId="1331290097" sldId="363"/>
        </pc:sldMkLst>
        <pc:spChg chg="mod">
          <ac:chgData name="Ifan Williams" userId="24941412-6a59-4984-a79e-a737f73a20c6" providerId="ADAL" clId="{4C88D9A2-6A83-4221-9EB4-E9ED78060AAA}" dt="2022-06-24T12:48:38.702" v="246" actId="207"/>
          <ac:spMkLst>
            <pc:docMk/>
            <pc:sldMk cId="1331290097" sldId="363"/>
            <ac:spMk id="11" creationId="{CE8287F5-C3E3-274C-8AFE-F4A06566F751}"/>
          </ac:spMkLst>
        </pc:spChg>
      </pc:sldChg>
      <pc:sldChg chg="modSp add mod">
        <pc:chgData name="Ifan Williams" userId="24941412-6a59-4984-a79e-a737f73a20c6" providerId="ADAL" clId="{4C88D9A2-6A83-4221-9EB4-E9ED78060AAA}" dt="2022-06-24T12:49:46.366" v="253" actId="207"/>
        <pc:sldMkLst>
          <pc:docMk/>
          <pc:sldMk cId="1840130437" sldId="364"/>
        </pc:sldMkLst>
        <pc:spChg chg="mod">
          <ac:chgData name="Ifan Williams" userId="24941412-6a59-4984-a79e-a737f73a20c6" providerId="ADAL" clId="{4C88D9A2-6A83-4221-9EB4-E9ED78060AAA}" dt="2022-06-24T12:49:46.366" v="253" actId="207"/>
          <ac:spMkLst>
            <pc:docMk/>
            <pc:sldMk cId="1840130437" sldId="364"/>
            <ac:spMk id="3" creationId="{97E4492B-F4BB-FA4F-8618-C02EDA1EDA04}"/>
          </ac:spMkLst>
        </pc:spChg>
      </pc:sldChg>
      <pc:sldChg chg="modSp add mod">
        <pc:chgData name="Ifan Williams" userId="24941412-6a59-4984-a79e-a737f73a20c6" providerId="ADAL" clId="{4C88D9A2-6A83-4221-9EB4-E9ED78060AAA}" dt="2022-06-24T12:50:59.379" v="258" actId="207"/>
        <pc:sldMkLst>
          <pc:docMk/>
          <pc:sldMk cId="3434600258" sldId="365"/>
        </pc:sldMkLst>
        <pc:spChg chg="mod">
          <ac:chgData name="Ifan Williams" userId="24941412-6a59-4984-a79e-a737f73a20c6" providerId="ADAL" clId="{4C88D9A2-6A83-4221-9EB4-E9ED78060AAA}" dt="2022-06-24T12:50:59.379" v="258" actId="207"/>
          <ac:spMkLst>
            <pc:docMk/>
            <pc:sldMk cId="3434600258" sldId="365"/>
            <ac:spMk id="2" creationId="{7597FEB6-2972-5446-9082-4313CAFAE830}"/>
          </ac:spMkLst>
        </pc:spChg>
      </pc:sldChg>
      <pc:sldChg chg="modSp add mod">
        <pc:chgData name="Ifan Williams" userId="24941412-6a59-4984-a79e-a737f73a20c6" providerId="ADAL" clId="{4C88D9A2-6A83-4221-9EB4-E9ED78060AAA}" dt="2022-06-24T12:51:54.854" v="264" actId="207"/>
        <pc:sldMkLst>
          <pc:docMk/>
          <pc:sldMk cId="1072372525" sldId="366"/>
        </pc:sldMkLst>
        <pc:spChg chg="mod">
          <ac:chgData name="Ifan Williams" userId="24941412-6a59-4984-a79e-a737f73a20c6" providerId="ADAL" clId="{4C88D9A2-6A83-4221-9EB4-E9ED78060AAA}" dt="2022-06-24T12:51:54.854" v="264" actId="207"/>
          <ac:spMkLst>
            <pc:docMk/>
            <pc:sldMk cId="1072372525" sldId="366"/>
            <ac:spMk id="6" creationId="{526EDD20-9E00-A54A-AB45-25CEF1C3A624}"/>
          </ac:spMkLst>
        </pc:spChg>
      </pc:sldChg>
      <pc:sldChg chg="modSp add mod">
        <pc:chgData name="Ifan Williams" userId="24941412-6a59-4984-a79e-a737f73a20c6" providerId="ADAL" clId="{4C88D9A2-6A83-4221-9EB4-E9ED78060AAA}" dt="2022-06-24T12:52:39.981" v="268" actId="207"/>
        <pc:sldMkLst>
          <pc:docMk/>
          <pc:sldMk cId="3091689591" sldId="367"/>
        </pc:sldMkLst>
        <pc:spChg chg="mod">
          <ac:chgData name="Ifan Williams" userId="24941412-6a59-4984-a79e-a737f73a20c6" providerId="ADAL" clId="{4C88D9A2-6A83-4221-9EB4-E9ED78060AAA}" dt="2022-06-24T12:52:39.981" v="268" actId="207"/>
          <ac:spMkLst>
            <pc:docMk/>
            <pc:sldMk cId="3091689591" sldId="367"/>
            <ac:spMk id="2" creationId="{7E6B0648-87A6-A946-813D-BFB5888EAD91}"/>
          </ac:spMkLst>
        </pc:spChg>
      </pc:sldChg>
      <pc:sldChg chg="add">
        <pc:chgData name="Ifan Williams" userId="24941412-6a59-4984-a79e-a737f73a20c6" providerId="ADAL" clId="{4C88D9A2-6A83-4221-9EB4-E9ED78060AAA}" dt="2022-06-24T10:41:15.844" v="39"/>
        <pc:sldMkLst>
          <pc:docMk/>
          <pc:sldMk cId="3799170235" sldId="368"/>
        </pc:sldMkLst>
      </pc:sldChg>
      <pc:sldChg chg="add">
        <pc:chgData name="Ifan Williams" userId="24941412-6a59-4984-a79e-a737f73a20c6" providerId="ADAL" clId="{4C88D9A2-6A83-4221-9EB4-E9ED78060AAA}" dt="2022-06-24T11:27:48.871" v="41"/>
        <pc:sldMkLst>
          <pc:docMk/>
          <pc:sldMk cId="1249773547" sldId="369"/>
        </pc:sldMkLst>
      </pc:sldChg>
      <pc:sldChg chg="modSp add mod">
        <pc:chgData name="Ifan Williams" userId="24941412-6a59-4984-a79e-a737f73a20c6" providerId="ADAL" clId="{4C88D9A2-6A83-4221-9EB4-E9ED78060AAA}" dt="2022-06-24T12:54:43.747" v="283" actId="12"/>
        <pc:sldMkLst>
          <pc:docMk/>
          <pc:sldMk cId="2696901228" sldId="370"/>
        </pc:sldMkLst>
        <pc:spChg chg="mod">
          <ac:chgData name="Ifan Williams" userId="24941412-6a59-4984-a79e-a737f73a20c6" providerId="ADAL" clId="{4C88D9A2-6A83-4221-9EB4-E9ED78060AAA}" dt="2022-06-24T12:54:43.747" v="283" actId="12"/>
          <ac:spMkLst>
            <pc:docMk/>
            <pc:sldMk cId="2696901228" sldId="370"/>
            <ac:spMk id="3075" creationId="{00000000-0000-0000-0000-000000000000}"/>
          </ac:spMkLst>
        </pc:spChg>
      </pc:sldChg>
      <pc:sldChg chg="add">
        <pc:chgData name="Ifan Williams" userId="24941412-6a59-4984-a79e-a737f73a20c6" providerId="ADAL" clId="{4C88D9A2-6A83-4221-9EB4-E9ED78060AAA}" dt="2022-06-24T11:27:53.970" v="45"/>
        <pc:sldMkLst>
          <pc:docMk/>
          <pc:sldMk cId="515799665" sldId="371"/>
        </pc:sldMkLst>
      </pc:sldChg>
      <pc:sldChg chg="modSp add mod">
        <pc:chgData name="Ifan Williams" userId="24941412-6a59-4984-a79e-a737f73a20c6" providerId="ADAL" clId="{4C88D9A2-6A83-4221-9EB4-E9ED78060AAA}" dt="2022-06-24T13:00:07.165" v="291" actId="207"/>
        <pc:sldMkLst>
          <pc:docMk/>
          <pc:sldMk cId="381464231" sldId="372"/>
        </pc:sldMkLst>
        <pc:spChg chg="mod">
          <ac:chgData name="Ifan Williams" userId="24941412-6a59-4984-a79e-a737f73a20c6" providerId="ADAL" clId="{4C88D9A2-6A83-4221-9EB4-E9ED78060AAA}" dt="2022-06-24T13:00:07.165" v="291" actId="207"/>
          <ac:spMkLst>
            <pc:docMk/>
            <pc:sldMk cId="381464231" sldId="372"/>
            <ac:spMk id="3" creationId="{5806ABFC-A58E-7F4D-9DDC-4C2FDC0713A8}"/>
          </ac:spMkLst>
        </pc:spChg>
      </pc:sldChg>
      <pc:sldChg chg="modSp add mod">
        <pc:chgData name="Ifan Williams" userId="24941412-6a59-4984-a79e-a737f73a20c6" providerId="ADAL" clId="{4C88D9A2-6A83-4221-9EB4-E9ED78060AAA}" dt="2022-06-24T13:04:37.949" v="307" actId="207"/>
        <pc:sldMkLst>
          <pc:docMk/>
          <pc:sldMk cId="2172481826" sldId="373"/>
        </pc:sldMkLst>
        <pc:spChg chg="mod">
          <ac:chgData name="Ifan Williams" userId="24941412-6a59-4984-a79e-a737f73a20c6" providerId="ADAL" clId="{4C88D9A2-6A83-4221-9EB4-E9ED78060AAA}" dt="2022-06-24T13:04:37.949" v="307" actId="207"/>
          <ac:spMkLst>
            <pc:docMk/>
            <pc:sldMk cId="2172481826" sldId="373"/>
            <ac:spMk id="3" creationId="{33CA94D8-9F3A-A74B-B1DB-D2A9D5115628}"/>
          </ac:spMkLst>
        </pc:spChg>
      </pc:sldChg>
      <pc:sldChg chg="modSp add mod">
        <pc:chgData name="Ifan Williams" userId="24941412-6a59-4984-a79e-a737f73a20c6" providerId="ADAL" clId="{4C88D9A2-6A83-4221-9EB4-E9ED78060AAA}" dt="2022-06-24T13:05:40.204" v="314" actId="207"/>
        <pc:sldMkLst>
          <pc:docMk/>
          <pc:sldMk cId="3523416404" sldId="374"/>
        </pc:sldMkLst>
        <pc:spChg chg="mod">
          <ac:chgData name="Ifan Williams" userId="24941412-6a59-4984-a79e-a737f73a20c6" providerId="ADAL" clId="{4C88D9A2-6A83-4221-9EB4-E9ED78060AAA}" dt="2022-06-24T13:05:40.204" v="314" actId="207"/>
          <ac:spMkLst>
            <pc:docMk/>
            <pc:sldMk cId="3523416404" sldId="374"/>
            <ac:spMk id="5123" creationId="{00000000-0000-0000-0000-000000000000}"/>
          </ac:spMkLst>
        </pc:spChg>
      </pc:sldChg>
      <pc:sldChg chg="modSp add mod">
        <pc:chgData name="Ifan Williams" userId="24941412-6a59-4984-a79e-a737f73a20c6" providerId="ADAL" clId="{4C88D9A2-6A83-4221-9EB4-E9ED78060AAA}" dt="2022-06-24T13:06:27.651" v="319" actId="207"/>
        <pc:sldMkLst>
          <pc:docMk/>
          <pc:sldMk cId="1607377015" sldId="375"/>
        </pc:sldMkLst>
        <pc:spChg chg="mod">
          <ac:chgData name="Ifan Williams" userId="24941412-6a59-4984-a79e-a737f73a20c6" providerId="ADAL" clId="{4C88D9A2-6A83-4221-9EB4-E9ED78060AAA}" dt="2022-06-24T13:06:27.651" v="319" actId="207"/>
          <ac:spMkLst>
            <pc:docMk/>
            <pc:sldMk cId="1607377015" sldId="375"/>
            <ac:spMk id="5123" creationId="{00000000-0000-0000-0000-000000000000}"/>
          </ac:spMkLst>
        </pc:spChg>
      </pc:sldChg>
      <pc:sldChg chg="modSp add mod">
        <pc:chgData name="Ifan Williams" userId="24941412-6a59-4984-a79e-a737f73a20c6" providerId="ADAL" clId="{4C88D9A2-6A83-4221-9EB4-E9ED78060AAA}" dt="2022-06-24T13:07:15.832" v="324" actId="207"/>
        <pc:sldMkLst>
          <pc:docMk/>
          <pc:sldMk cId="1526662830" sldId="376"/>
        </pc:sldMkLst>
        <pc:spChg chg="mod">
          <ac:chgData name="Ifan Williams" userId="24941412-6a59-4984-a79e-a737f73a20c6" providerId="ADAL" clId="{4C88D9A2-6A83-4221-9EB4-E9ED78060AAA}" dt="2022-06-24T13:07:15.832" v="324" actId="207"/>
          <ac:spMkLst>
            <pc:docMk/>
            <pc:sldMk cId="1526662830" sldId="376"/>
            <ac:spMk id="2" creationId="{E81DDBC7-9F30-E14E-A3CB-154A03C0467D}"/>
          </ac:spMkLst>
        </pc:spChg>
      </pc:sldChg>
      <pc:sldChg chg="modSp add mod">
        <pc:chgData name="Ifan Williams" userId="24941412-6a59-4984-a79e-a737f73a20c6" providerId="ADAL" clId="{4C88D9A2-6A83-4221-9EB4-E9ED78060AAA}" dt="2022-06-24T13:07:53.912" v="328" actId="207"/>
        <pc:sldMkLst>
          <pc:docMk/>
          <pc:sldMk cId="2231983998" sldId="377"/>
        </pc:sldMkLst>
        <pc:spChg chg="mod">
          <ac:chgData name="Ifan Williams" userId="24941412-6a59-4984-a79e-a737f73a20c6" providerId="ADAL" clId="{4C88D9A2-6A83-4221-9EB4-E9ED78060AAA}" dt="2022-06-24T13:07:53.912" v="328" actId="207"/>
          <ac:spMkLst>
            <pc:docMk/>
            <pc:sldMk cId="2231983998" sldId="377"/>
            <ac:spMk id="2" creationId="{784A167D-079F-CB4F-BAA5-5CEC78135348}"/>
          </ac:spMkLst>
        </pc:spChg>
      </pc:sldChg>
      <pc:sldChg chg="addSp modSp add mod">
        <pc:chgData name="Ifan Williams" userId="24941412-6a59-4984-a79e-a737f73a20c6" providerId="ADAL" clId="{4C88D9A2-6A83-4221-9EB4-E9ED78060AAA}" dt="2022-06-24T13:09:57.048" v="340" actId="207"/>
        <pc:sldMkLst>
          <pc:docMk/>
          <pc:sldMk cId="2606683762" sldId="378"/>
        </pc:sldMkLst>
        <pc:spChg chg="mod">
          <ac:chgData name="Ifan Williams" userId="24941412-6a59-4984-a79e-a737f73a20c6" providerId="ADAL" clId="{4C88D9A2-6A83-4221-9EB4-E9ED78060AAA}" dt="2022-06-24T13:08:33.803" v="331" actId="207"/>
          <ac:spMkLst>
            <pc:docMk/>
            <pc:sldMk cId="2606683762" sldId="378"/>
            <ac:spMk id="7" creationId="{BC068A6D-0E93-0F48-9AC1-A514849CFD00}"/>
          </ac:spMkLst>
        </pc:spChg>
        <pc:spChg chg="mod">
          <ac:chgData name="Ifan Williams" userId="24941412-6a59-4984-a79e-a737f73a20c6" providerId="ADAL" clId="{4C88D9A2-6A83-4221-9EB4-E9ED78060AAA}" dt="2022-06-24T13:08:43.739" v="333" actId="207"/>
          <ac:spMkLst>
            <pc:docMk/>
            <pc:sldMk cId="2606683762" sldId="378"/>
            <ac:spMk id="9" creationId="{56AA9436-4BF4-D74D-99FC-84F924B9D89D}"/>
          </ac:spMkLst>
        </pc:spChg>
        <pc:spChg chg="mod">
          <ac:chgData name="Ifan Williams" userId="24941412-6a59-4984-a79e-a737f73a20c6" providerId="ADAL" clId="{4C88D9A2-6A83-4221-9EB4-E9ED78060AAA}" dt="2022-06-24T13:08:48.360" v="334" actId="207"/>
          <ac:spMkLst>
            <pc:docMk/>
            <pc:sldMk cId="2606683762" sldId="378"/>
            <ac:spMk id="10" creationId="{1E9CF5FD-5068-B049-A6DC-6ED0BA83E712}"/>
          </ac:spMkLst>
        </pc:spChg>
        <pc:spChg chg="add mod">
          <ac:chgData name="Ifan Williams" userId="24941412-6a59-4984-a79e-a737f73a20c6" providerId="ADAL" clId="{4C88D9A2-6A83-4221-9EB4-E9ED78060AAA}" dt="2022-06-24T13:08:38.627" v="332" actId="207"/>
          <ac:spMkLst>
            <pc:docMk/>
            <pc:sldMk cId="2606683762" sldId="378"/>
            <ac:spMk id="12" creationId="{6C7BBA59-8C36-E86E-42A4-37E0AD9FAC40}"/>
          </ac:spMkLst>
        </pc:spChg>
        <pc:spChg chg="add mod">
          <ac:chgData name="Ifan Williams" userId="24941412-6a59-4984-a79e-a737f73a20c6" providerId="ADAL" clId="{4C88D9A2-6A83-4221-9EB4-E9ED78060AAA}" dt="2022-06-24T13:09:21.598" v="337" actId="1076"/>
          <ac:spMkLst>
            <pc:docMk/>
            <pc:sldMk cId="2606683762" sldId="378"/>
            <ac:spMk id="14" creationId="{AD9D54BA-48AA-77EE-A1C8-CDE95F7BBB2F}"/>
          </ac:spMkLst>
        </pc:spChg>
        <pc:spChg chg="add mod">
          <ac:chgData name="Ifan Williams" userId="24941412-6a59-4984-a79e-a737f73a20c6" providerId="ADAL" clId="{4C88D9A2-6A83-4221-9EB4-E9ED78060AAA}" dt="2022-06-24T13:09:57.048" v="340" actId="207"/>
          <ac:spMkLst>
            <pc:docMk/>
            <pc:sldMk cId="2606683762" sldId="378"/>
            <ac:spMk id="16" creationId="{5D65843B-E91F-0FD4-C1E6-1C53B5DCEA47}"/>
          </ac:spMkLst>
        </pc:spChg>
      </pc:sldChg>
      <pc:sldChg chg="modSp add mod">
        <pc:chgData name="Ifan Williams" userId="24941412-6a59-4984-a79e-a737f73a20c6" providerId="ADAL" clId="{4C88D9A2-6A83-4221-9EB4-E9ED78060AAA}" dt="2022-06-24T13:11:35.738" v="350" actId="207"/>
        <pc:sldMkLst>
          <pc:docMk/>
          <pc:sldMk cId="694072086" sldId="379"/>
        </pc:sldMkLst>
        <pc:spChg chg="mod">
          <ac:chgData name="Ifan Williams" userId="24941412-6a59-4984-a79e-a737f73a20c6" providerId="ADAL" clId="{4C88D9A2-6A83-4221-9EB4-E9ED78060AAA}" dt="2022-06-24T13:11:35.738" v="350" actId="207"/>
          <ac:spMkLst>
            <pc:docMk/>
            <pc:sldMk cId="694072086" sldId="379"/>
            <ac:spMk id="3" creationId="{4AFF971A-8CF2-4D4C-A9A1-E473A68E2989}"/>
          </ac:spMkLst>
        </pc:spChg>
      </pc:sldChg>
      <pc:sldChg chg="add">
        <pc:chgData name="Ifan Williams" userId="24941412-6a59-4984-a79e-a737f73a20c6" providerId="ADAL" clId="{4C88D9A2-6A83-4221-9EB4-E9ED78060AAA}" dt="2022-06-24T11:28:26.689" v="63"/>
        <pc:sldMkLst>
          <pc:docMk/>
          <pc:sldMk cId="1625189700" sldId="380"/>
        </pc:sldMkLst>
      </pc:sldChg>
      <pc:sldChg chg="modSp add mod">
        <pc:chgData name="Ifan Williams" userId="24941412-6a59-4984-a79e-a737f73a20c6" providerId="ADAL" clId="{4C88D9A2-6A83-4221-9EB4-E9ED78060AAA}" dt="2022-06-24T13:13:45.104" v="352" actId="207"/>
        <pc:sldMkLst>
          <pc:docMk/>
          <pc:sldMk cId="2887703782" sldId="381"/>
        </pc:sldMkLst>
        <pc:spChg chg="mod">
          <ac:chgData name="Ifan Williams" userId="24941412-6a59-4984-a79e-a737f73a20c6" providerId="ADAL" clId="{4C88D9A2-6A83-4221-9EB4-E9ED78060AAA}" dt="2022-06-24T13:13:45.104" v="352" actId="207"/>
          <ac:spMkLst>
            <pc:docMk/>
            <pc:sldMk cId="2887703782" sldId="381"/>
            <ac:spMk id="18434" creationId="{00000000-0000-0000-0000-000000000000}"/>
          </ac:spMkLst>
        </pc:spChg>
      </pc:sldChg>
      <pc:sldMasterChg chg="add addSldLayout">
        <pc:chgData name="Ifan Williams" userId="24941412-6a59-4984-a79e-a737f73a20c6" providerId="ADAL" clId="{4C88D9A2-6A83-4221-9EB4-E9ED78060AAA}" dt="2022-06-24T09:32:28.281" v="0" actId="27028"/>
        <pc:sldMasterMkLst>
          <pc:docMk/>
          <pc:sldMasterMk cId="0" sldId="2147483653"/>
        </pc:sldMasterMkLst>
        <pc:sldLayoutChg chg="add">
          <pc:chgData name="Ifan Williams" userId="24941412-6a59-4984-a79e-a737f73a20c6" providerId="ADAL" clId="{4C88D9A2-6A83-4221-9EB4-E9ED78060AAA}" dt="2022-06-24T09:32:28.281" v="0" actId="27028"/>
          <pc:sldLayoutMkLst>
            <pc:docMk/>
            <pc:sldMasterMk cId="0" sldId="2147483653"/>
            <pc:sldLayoutMk cId="0" sldId="2147483654"/>
          </pc:sldLayoutMkLst>
        </pc:sldLayoutChg>
      </pc:sldMasterChg>
      <pc:sldMasterChg chg="add addSldLayout">
        <pc:chgData name="Ifan Williams" userId="24941412-6a59-4984-a79e-a737f73a20c6" providerId="ADAL" clId="{4C88D9A2-6A83-4221-9EB4-E9ED78060AAA}" dt="2022-06-24T10:40:43.643" v="14" actId="27028"/>
        <pc:sldMasterMkLst>
          <pc:docMk/>
          <pc:sldMasterMk cId="0" sldId="2147483655"/>
        </pc:sldMasterMkLst>
        <pc:sldLayoutChg chg="add">
          <pc:chgData name="Ifan Williams" userId="24941412-6a59-4984-a79e-a737f73a20c6" providerId="ADAL" clId="{4C88D9A2-6A83-4221-9EB4-E9ED78060AAA}" dt="2022-06-24T10:40:43.643" v="14" actId="27028"/>
          <pc:sldLayoutMkLst>
            <pc:docMk/>
            <pc:sldMasterMk cId="0" sldId="2147483655"/>
            <pc:sldLayoutMk cId="0" sldId="2147483656"/>
          </pc:sldLayoutMkLst>
        </pc:sldLayoutChg>
      </pc:sldMasterChg>
      <pc:sldMasterChg chg="add addSldLayout">
        <pc:chgData name="Ifan Williams" userId="24941412-6a59-4984-a79e-a737f73a20c6" providerId="ADAL" clId="{4C88D9A2-6A83-4221-9EB4-E9ED78060AAA}" dt="2022-06-24T11:27:48.871" v="40" actId="27028"/>
        <pc:sldMasterMkLst>
          <pc:docMk/>
          <pc:sldMasterMk cId="0" sldId="2147483657"/>
        </pc:sldMasterMkLst>
        <pc:sldLayoutChg chg="add">
          <pc:chgData name="Ifan Williams" userId="24941412-6a59-4984-a79e-a737f73a20c6" providerId="ADAL" clId="{4C88D9A2-6A83-4221-9EB4-E9ED78060AAA}" dt="2022-06-24T11:27:48.871" v="40" actId="27028"/>
          <pc:sldLayoutMkLst>
            <pc:docMk/>
            <pc:sldMasterMk cId="0" sldId="2147483657"/>
            <pc:sldLayoutMk cId="0" sldId="2147483658"/>
          </pc:sldLayoutMkLst>
        </pc:sldLayoutChg>
      </pc:sldMasterChg>
    </pc:docChg>
  </pc:docChgLst>
  <pc:docChgLst>
    <pc:chgData name="Rachael Harrison" userId="3d0f6613-2183-48a7-8949-7da9e40c01c7" providerId="ADAL" clId="{644D56D9-53A0-4C12-BD0B-65EF3984CDBC}"/>
    <pc:docChg chg="undo redo custSel modSld">
      <pc:chgData name="Rachael Harrison" userId="3d0f6613-2183-48a7-8949-7da9e40c01c7" providerId="ADAL" clId="{644D56D9-53A0-4C12-BD0B-65EF3984CDBC}" dt="2021-03-22T11:59:14.992" v="161"/>
      <pc:docMkLst>
        <pc:docMk/>
      </pc:docMkLst>
      <pc:sldChg chg="modSp mod">
        <pc:chgData name="Rachael Harrison" userId="3d0f6613-2183-48a7-8949-7da9e40c01c7" providerId="ADAL" clId="{644D56D9-53A0-4C12-BD0B-65EF3984CDBC}" dt="2021-03-22T11:34:22.872" v="0" actId="20577"/>
        <pc:sldMkLst>
          <pc:docMk/>
          <pc:sldMk cId="0" sldId="256"/>
        </pc:sldMkLst>
        <pc:spChg chg="mod">
          <ac:chgData name="Rachael Harrison" userId="3d0f6613-2183-48a7-8949-7da9e40c01c7" providerId="ADAL" clId="{644D56D9-53A0-4C12-BD0B-65EF3984CDBC}" dt="2021-03-22T11:34:22.872" v="0" actId="20577"/>
          <ac:spMkLst>
            <pc:docMk/>
            <pc:sldMk cId="0" sldId="256"/>
            <ac:spMk id="2054" creationId="{00000000-0000-0000-0000-000000000000}"/>
          </ac:spMkLst>
        </pc:spChg>
      </pc:sldChg>
      <pc:sldChg chg="modSp mod">
        <pc:chgData name="Rachael Harrison" userId="3d0f6613-2183-48a7-8949-7da9e40c01c7" providerId="ADAL" clId="{644D56D9-53A0-4C12-BD0B-65EF3984CDBC}" dt="2021-03-22T11:35:56.590" v="24" actId="20577"/>
        <pc:sldMkLst>
          <pc:docMk/>
          <pc:sldMk cId="0" sldId="330"/>
        </pc:sldMkLst>
        <pc:spChg chg="mod">
          <ac:chgData name="Rachael Harrison" userId="3d0f6613-2183-48a7-8949-7da9e40c01c7" providerId="ADAL" clId="{644D56D9-53A0-4C12-BD0B-65EF3984CDBC}" dt="2021-03-22T11:35:56.590" v="24" actId="20577"/>
          <ac:spMkLst>
            <pc:docMk/>
            <pc:sldMk cId="0" sldId="330"/>
            <ac:spMk id="5123" creationId="{00000000-0000-0000-0000-000000000000}"/>
          </ac:spMkLst>
        </pc:spChg>
      </pc:sldChg>
      <pc:sldChg chg="modSp mod">
        <pc:chgData name="Rachael Harrison" userId="3d0f6613-2183-48a7-8949-7da9e40c01c7" providerId="ADAL" clId="{644D56D9-53A0-4C12-BD0B-65EF3984CDBC}" dt="2021-03-22T11:38:34.245" v="138" actId="20577"/>
        <pc:sldMkLst>
          <pc:docMk/>
          <pc:sldMk cId="0" sldId="332"/>
        </pc:sldMkLst>
        <pc:spChg chg="mod">
          <ac:chgData name="Rachael Harrison" userId="3d0f6613-2183-48a7-8949-7da9e40c01c7" providerId="ADAL" clId="{644D56D9-53A0-4C12-BD0B-65EF3984CDBC}" dt="2021-03-22T11:38:34.245" v="138" actId="20577"/>
          <ac:spMkLst>
            <pc:docMk/>
            <pc:sldMk cId="0" sldId="332"/>
            <ac:spMk id="3" creationId="{5DDFBF02-F096-AF43-B427-7E51586ED932}"/>
          </ac:spMkLst>
        </pc:spChg>
      </pc:sldChg>
      <pc:sldChg chg="modSp mod">
        <pc:chgData name="Rachael Harrison" userId="3d0f6613-2183-48a7-8949-7da9e40c01c7" providerId="ADAL" clId="{644D56D9-53A0-4C12-BD0B-65EF3984CDBC}" dt="2021-03-22T11:39:31.516" v="159" actId="14100"/>
        <pc:sldMkLst>
          <pc:docMk/>
          <pc:sldMk cId="2385919241" sldId="344"/>
        </pc:sldMkLst>
        <pc:spChg chg="mod">
          <ac:chgData name="Rachael Harrison" userId="3d0f6613-2183-48a7-8949-7da9e40c01c7" providerId="ADAL" clId="{644D56D9-53A0-4C12-BD0B-65EF3984CDBC}" dt="2021-03-22T11:39:24.722" v="156" actId="1076"/>
          <ac:spMkLst>
            <pc:docMk/>
            <pc:sldMk cId="2385919241" sldId="344"/>
            <ac:spMk id="2" creationId="{B761026E-A652-EF45-981E-F8A049F4D134}"/>
          </ac:spMkLst>
        </pc:spChg>
        <pc:spChg chg="mod">
          <ac:chgData name="Rachael Harrison" userId="3d0f6613-2183-48a7-8949-7da9e40c01c7" providerId="ADAL" clId="{644D56D9-53A0-4C12-BD0B-65EF3984CDBC}" dt="2021-03-22T11:39:31.516" v="159" actId="14100"/>
          <ac:spMkLst>
            <pc:docMk/>
            <pc:sldMk cId="2385919241" sldId="344"/>
            <ac:spMk id="3" creationId="{97E4492B-F4BB-FA4F-8618-C02EDA1EDA04}"/>
          </ac:spMkLst>
        </pc:spChg>
      </pc:sldChg>
      <pc:sldChg chg="modSp mod modNotesTx">
        <pc:chgData name="Rachael Harrison" userId="3d0f6613-2183-48a7-8949-7da9e40c01c7" providerId="ADAL" clId="{644D56D9-53A0-4C12-BD0B-65EF3984CDBC}" dt="2021-03-22T11:36:14.788" v="26" actId="6549"/>
        <pc:sldMkLst>
          <pc:docMk/>
          <pc:sldMk cId="1420191634" sldId="345"/>
        </pc:sldMkLst>
        <pc:picChg chg="mod">
          <ac:chgData name="Rachael Harrison" userId="3d0f6613-2183-48a7-8949-7da9e40c01c7" providerId="ADAL" clId="{644D56D9-53A0-4C12-BD0B-65EF3984CDBC}" dt="2021-03-22T11:36:13.348" v="25" actId="1076"/>
          <ac:picMkLst>
            <pc:docMk/>
            <pc:sldMk cId="1420191634" sldId="345"/>
            <ac:picMk id="4" creationId="{5F8F5DB9-D26D-5C40-A1E2-F1EBF2D0E01A}"/>
          </ac:picMkLst>
        </pc:picChg>
      </pc:sldChg>
      <pc:sldChg chg="modSp mod">
        <pc:chgData name="Rachael Harrison" userId="3d0f6613-2183-48a7-8949-7da9e40c01c7" providerId="ADAL" clId="{644D56D9-53A0-4C12-BD0B-65EF3984CDBC}" dt="2021-03-22T11:59:11.993" v="160"/>
        <pc:sldMkLst>
          <pc:docMk/>
          <pc:sldMk cId="2743671605" sldId="346"/>
        </pc:sldMkLst>
        <pc:spChg chg="mod">
          <ac:chgData name="Rachael Harrison" userId="3d0f6613-2183-48a7-8949-7da9e40c01c7" providerId="ADAL" clId="{644D56D9-53A0-4C12-BD0B-65EF3984CDBC}" dt="2021-03-22T11:35:22.262" v="11" actId="20577"/>
          <ac:spMkLst>
            <pc:docMk/>
            <pc:sldMk cId="2743671605" sldId="346"/>
            <ac:spMk id="7" creationId="{1281AEF6-D6B4-4F9F-A055-206A4EAF1C36}"/>
          </ac:spMkLst>
        </pc:spChg>
        <pc:spChg chg="mod">
          <ac:chgData name="Rachael Harrison" userId="3d0f6613-2183-48a7-8949-7da9e40c01c7" providerId="ADAL" clId="{644D56D9-53A0-4C12-BD0B-65EF3984CDBC}" dt="2021-03-22T11:59:11.993" v="160"/>
          <ac:spMkLst>
            <pc:docMk/>
            <pc:sldMk cId="2743671605" sldId="346"/>
            <ac:spMk id="3074" creationId="{00000000-0000-0000-0000-000000000000}"/>
          </ac:spMkLst>
        </pc:spChg>
      </pc:sldChg>
      <pc:sldChg chg="modSp mod addCm modCm">
        <pc:chgData name="Rachael Harrison" userId="3d0f6613-2183-48a7-8949-7da9e40c01c7" providerId="ADAL" clId="{644D56D9-53A0-4C12-BD0B-65EF3984CDBC}" dt="2021-03-22T11:59:14.992" v="161"/>
        <pc:sldMkLst>
          <pc:docMk/>
          <pc:sldMk cId="3629980492" sldId="347"/>
        </pc:sldMkLst>
        <pc:spChg chg="mod">
          <ac:chgData name="Rachael Harrison" userId="3d0f6613-2183-48a7-8949-7da9e40c01c7" providerId="ADAL" clId="{644D56D9-53A0-4C12-BD0B-65EF3984CDBC}" dt="2021-03-22T11:59:14.992" v="161"/>
          <ac:spMkLst>
            <pc:docMk/>
            <pc:sldMk cId="3629980492" sldId="347"/>
            <ac:spMk id="5122" creationId="{00000000-0000-0000-0000-000000000000}"/>
          </ac:spMkLst>
        </pc:spChg>
      </pc:sldChg>
      <pc:sldChg chg="modSp mod">
        <pc:chgData name="Rachael Harrison" userId="3d0f6613-2183-48a7-8949-7da9e40c01c7" providerId="ADAL" clId="{644D56D9-53A0-4C12-BD0B-65EF3984CDBC}" dt="2021-03-22T11:34:54.425" v="8" actId="20577"/>
        <pc:sldMkLst>
          <pc:docMk/>
          <pc:sldMk cId="2336950373" sldId="348"/>
        </pc:sldMkLst>
        <pc:spChg chg="mod">
          <ac:chgData name="Rachael Harrison" userId="3d0f6613-2183-48a7-8949-7da9e40c01c7" providerId="ADAL" clId="{644D56D9-53A0-4C12-BD0B-65EF3984CDBC}" dt="2021-03-22T11:34:54.425" v="8" actId="20577"/>
          <ac:spMkLst>
            <pc:docMk/>
            <pc:sldMk cId="2336950373" sldId="348"/>
            <ac:spMk id="3075"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6/24/2022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a:t>
            </a:fld>
            <a:endParaRPr lang="en-GB"/>
          </a:p>
        </p:txBody>
      </p:sp>
    </p:spTree>
    <p:extLst>
      <p:ext uri="{BB962C8B-B14F-4D97-AF65-F5344CB8AC3E}">
        <p14:creationId xmlns:p14="http://schemas.microsoft.com/office/powerpoint/2010/main" val="13680911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14</a:t>
            </a:fld>
            <a:endParaRPr lang="en-GB"/>
          </a:p>
        </p:txBody>
      </p:sp>
    </p:spTree>
    <p:extLst>
      <p:ext uri="{BB962C8B-B14F-4D97-AF65-F5344CB8AC3E}">
        <p14:creationId xmlns:p14="http://schemas.microsoft.com/office/powerpoint/2010/main" val="27833303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15</a:t>
            </a:fld>
            <a:endParaRPr lang="en-GB"/>
          </a:p>
        </p:txBody>
      </p:sp>
    </p:spTree>
    <p:extLst>
      <p:ext uri="{BB962C8B-B14F-4D97-AF65-F5344CB8AC3E}">
        <p14:creationId xmlns:p14="http://schemas.microsoft.com/office/powerpoint/2010/main" val="23768971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17</a:t>
            </a:fld>
            <a:endParaRPr lang="en-GB" dirty="0"/>
          </a:p>
        </p:txBody>
      </p:sp>
    </p:spTree>
    <p:extLst>
      <p:ext uri="{BB962C8B-B14F-4D97-AF65-F5344CB8AC3E}">
        <p14:creationId xmlns:p14="http://schemas.microsoft.com/office/powerpoint/2010/main" val="13680911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18</a:t>
            </a:fld>
            <a:endParaRPr lang="en-GB" dirty="0"/>
          </a:p>
        </p:txBody>
      </p:sp>
    </p:spTree>
    <p:extLst>
      <p:ext uri="{BB962C8B-B14F-4D97-AF65-F5344CB8AC3E}">
        <p14:creationId xmlns:p14="http://schemas.microsoft.com/office/powerpoint/2010/main" val="7080337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19</a:t>
            </a:fld>
            <a:endParaRPr lang="en-GB" dirty="0"/>
          </a:p>
        </p:txBody>
      </p:sp>
    </p:spTree>
    <p:extLst>
      <p:ext uri="{BB962C8B-B14F-4D97-AF65-F5344CB8AC3E}">
        <p14:creationId xmlns:p14="http://schemas.microsoft.com/office/powerpoint/2010/main" val="27833303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20</a:t>
            </a:fld>
            <a:endParaRPr lang="en-GB" dirty="0"/>
          </a:p>
        </p:txBody>
      </p:sp>
    </p:spTree>
    <p:extLst>
      <p:ext uri="{BB962C8B-B14F-4D97-AF65-F5344CB8AC3E}">
        <p14:creationId xmlns:p14="http://schemas.microsoft.com/office/powerpoint/2010/main" val="23902729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21</a:t>
            </a:fld>
            <a:endParaRPr lang="en-GB" dirty="0"/>
          </a:p>
        </p:txBody>
      </p:sp>
    </p:spTree>
    <p:extLst>
      <p:ext uri="{BB962C8B-B14F-4D97-AF65-F5344CB8AC3E}">
        <p14:creationId xmlns:p14="http://schemas.microsoft.com/office/powerpoint/2010/main" val="33749469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22</a:t>
            </a:fld>
            <a:endParaRPr lang="en-GB"/>
          </a:p>
        </p:txBody>
      </p:sp>
    </p:spTree>
    <p:extLst>
      <p:ext uri="{BB962C8B-B14F-4D97-AF65-F5344CB8AC3E}">
        <p14:creationId xmlns:p14="http://schemas.microsoft.com/office/powerpoint/2010/main" val="23768971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23</a:t>
            </a:fld>
            <a:endParaRPr lang="en-GB"/>
          </a:p>
        </p:txBody>
      </p:sp>
    </p:spTree>
    <p:extLst>
      <p:ext uri="{BB962C8B-B14F-4D97-AF65-F5344CB8AC3E}">
        <p14:creationId xmlns:p14="http://schemas.microsoft.com/office/powerpoint/2010/main" val="35940707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24</a:t>
            </a:fld>
            <a:endParaRPr lang="en-GB"/>
          </a:p>
        </p:txBody>
      </p:sp>
    </p:spTree>
    <p:extLst>
      <p:ext uri="{BB962C8B-B14F-4D97-AF65-F5344CB8AC3E}">
        <p14:creationId xmlns:p14="http://schemas.microsoft.com/office/powerpoint/2010/main" val="34798191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a:t>
            </a:fld>
            <a:endParaRPr lang="en-GB"/>
          </a:p>
        </p:txBody>
      </p:sp>
    </p:spTree>
    <p:extLst>
      <p:ext uri="{BB962C8B-B14F-4D97-AF65-F5344CB8AC3E}">
        <p14:creationId xmlns:p14="http://schemas.microsoft.com/office/powerpoint/2010/main" val="15987349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D847933-502B-D146-9428-3DDD196AD935}" type="slidenum">
              <a:rPr lang="en-GB" smtClean="0"/>
              <a:pPr/>
              <a:t>25</a:t>
            </a:fld>
            <a:endParaRPr lang="en-GB" dirty="0"/>
          </a:p>
        </p:txBody>
      </p:sp>
    </p:spTree>
    <p:extLst>
      <p:ext uri="{BB962C8B-B14F-4D97-AF65-F5344CB8AC3E}">
        <p14:creationId xmlns:p14="http://schemas.microsoft.com/office/powerpoint/2010/main" val="28484225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26</a:t>
            </a:fld>
            <a:endParaRPr lang="en-GB" dirty="0"/>
          </a:p>
        </p:txBody>
      </p:sp>
    </p:spTree>
    <p:extLst>
      <p:ext uri="{BB962C8B-B14F-4D97-AF65-F5344CB8AC3E}">
        <p14:creationId xmlns:p14="http://schemas.microsoft.com/office/powerpoint/2010/main" val="13959837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27</a:t>
            </a:fld>
            <a:endParaRPr lang="en-GB" dirty="0"/>
          </a:p>
        </p:txBody>
      </p:sp>
    </p:spTree>
    <p:extLst>
      <p:ext uri="{BB962C8B-B14F-4D97-AF65-F5344CB8AC3E}">
        <p14:creationId xmlns:p14="http://schemas.microsoft.com/office/powerpoint/2010/main" val="183633741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28</a:t>
            </a:fld>
            <a:endParaRPr lang="en-GB" dirty="0"/>
          </a:p>
        </p:txBody>
      </p:sp>
    </p:spTree>
    <p:extLst>
      <p:ext uri="{BB962C8B-B14F-4D97-AF65-F5344CB8AC3E}">
        <p14:creationId xmlns:p14="http://schemas.microsoft.com/office/powerpoint/2010/main" val="170409783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D847933-502B-D146-9428-3DDD196AD935}" type="slidenum">
              <a:rPr lang="en-GB" smtClean="0"/>
              <a:pPr/>
              <a:t>29</a:t>
            </a:fld>
            <a:endParaRPr lang="en-GB" dirty="0"/>
          </a:p>
        </p:txBody>
      </p:sp>
    </p:spTree>
    <p:extLst>
      <p:ext uri="{BB962C8B-B14F-4D97-AF65-F5344CB8AC3E}">
        <p14:creationId xmlns:p14="http://schemas.microsoft.com/office/powerpoint/2010/main" val="412036794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30</a:t>
            </a:fld>
            <a:endParaRPr lang="en-GB"/>
          </a:p>
        </p:txBody>
      </p:sp>
    </p:spTree>
    <p:extLst>
      <p:ext uri="{BB962C8B-B14F-4D97-AF65-F5344CB8AC3E}">
        <p14:creationId xmlns:p14="http://schemas.microsoft.com/office/powerpoint/2010/main" val="136809117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31</a:t>
            </a:fld>
            <a:endParaRPr lang="en-GB"/>
          </a:p>
        </p:txBody>
      </p:sp>
    </p:spTree>
    <p:extLst>
      <p:ext uri="{BB962C8B-B14F-4D97-AF65-F5344CB8AC3E}">
        <p14:creationId xmlns:p14="http://schemas.microsoft.com/office/powerpoint/2010/main" val="278333037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32</a:t>
            </a:fld>
            <a:endParaRPr lang="en-GB"/>
          </a:p>
        </p:txBody>
      </p:sp>
    </p:spTree>
    <p:extLst>
      <p:ext uri="{BB962C8B-B14F-4D97-AF65-F5344CB8AC3E}">
        <p14:creationId xmlns:p14="http://schemas.microsoft.com/office/powerpoint/2010/main" val="9458969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33</a:t>
            </a:fld>
            <a:endParaRPr lang="en-GB"/>
          </a:p>
        </p:txBody>
      </p:sp>
    </p:spTree>
    <p:extLst>
      <p:ext uri="{BB962C8B-B14F-4D97-AF65-F5344CB8AC3E}">
        <p14:creationId xmlns:p14="http://schemas.microsoft.com/office/powerpoint/2010/main" val="292696911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34</a:t>
            </a:fld>
            <a:endParaRPr lang="en-GB"/>
          </a:p>
        </p:txBody>
      </p:sp>
    </p:spTree>
    <p:extLst>
      <p:ext uri="{BB962C8B-B14F-4D97-AF65-F5344CB8AC3E}">
        <p14:creationId xmlns:p14="http://schemas.microsoft.com/office/powerpoint/2010/main" val="42624346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a:t>
            </a:fld>
            <a:endParaRPr lang="en-GB"/>
          </a:p>
        </p:txBody>
      </p:sp>
    </p:spTree>
    <p:extLst>
      <p:ext uri="{BB962C8B-B14F-4D97-AF65-F5344CB8AC3E}">
        <p14:creationId xmlns:p14="http://schemas.microsoft.com/office/powerpoint/2010/main" val="236820657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35</a:t>
            </a:fld>
            <a:endParaRPr lang="en-GB"/>
          </a:p>
        </p:txBody>
      </p:sp>
    </p:spTree>
    <p:extLst>
      <p:ext uri="{BB962C8B-B14F-4D97-AF65-F5344CB8AC3E}">
        <p14:creationId xmlns:p14="http://schemas.microsoft.com/office/powerpoint/2010/main" val="237689716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36</a:t>
            </a:fld>
            <a:endParaRPr lang="en-GB"/>
          </a:p>
        </p:txBody>
      </p:sp>
    </p:spTree>
    <p:extLst>
      <p:ext uri="{BB962C8B-B14F-4D97-AF65-F5344CB8AC3E}">
        <p14:creationId xmlns:p14="http://schemas.microsoft.com/office/powerpoint/2010/main" val="171674046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37</a:t>
            </a:fld>
            <a:endParaRPr lang="en-GB"/>
          </a:p>
        </p:txBody>
      </p:sp>
    </p:spTree>
    <p:extLst>
      <p:ext uri="{BB962C8B-B14F-4D97-AF65-F5344CB8AC3E}">
        <p14:creationId xmlns:p14="http://schemas.microsoft.com/office/powerpoint/2010/main" val="421002332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38</a:t>
            </a:fld>
            <a:endParaRPr lang="en-GB"/>
          </a:p>
        </p:txBody>
      </p:sp>
    </p:spTree>
    <p:extLst>
      <p:ext uri="{BB962C8B-B14F-4D97-AF65-F5344CB8AC3E}">
        <p14:creationId xmlns:p14="http://schemas.microsoft.com/office/powerpoint/2010/main" val="211647820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39</a:t>
            </a:fld>
            <a:endParaRPr lang="en-GB"/>
          </a:p>
        </p:txBody>
      </p:sp>
    </p:spTree>
    <p:extLst>
      <p:ext uri="{BB962C8B-B14F-4D97-AF65-F5344CB8AC3E}">
        <p14:creationId xmlns:p14="http://schemas.microsoft.com/office/powerpoint/2010/main" val="31356909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4</a:t>
            </a:fld>
            <a:endParaRPr lang="en-GB"/>
          </a:p>
        </p:txBody>
      </p:sp>
    </p:spTree>
    <p:extLst>
      <p:ext uri="{BB962C8B-B14F-4D97-AF65-F5344CB8AC3E}">
        <p14:creationId xmlns:p14="http://schemas.microsoft.com/office/powerpoint/2010/main" val="23768971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5</a:t>
            </a:fld>
            <a:endParaRPr lang="en-GB"/>
          </a:p>
        </p:txBody>
      </p:sp>
    </p:spTree>
    <p:extLst>
      <p:ext uri="{BB962C8B-B14F-4D97-AF65-F5344CB8AC3E}">
        <p14:creationId xmlns:p14="http://schemas.microsoft.com/office/powerpoint/2010/main" val="37009440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6</a:t>
            </a:fld>
            <a:endParaRPr lang="en-GB"/>
          </a:p>
        </p:txBody>
      </p:sp>
    </p:spTree>
    <p:extLst>
      <p:ext uri="{BB962C8B-B14F-4D97-AF65-F5344CB8AC3E}">
        <p14:creationId xmlns:p14="http://schemas.microsoft.com/office/powerpoint/2010/main" val="40546001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7</a:t>
            </a:fld>
            <a:endParaRPr lang="en-GB"/>
          </a:p>
        </p:txBody>
      </p:sp>
    </p:spTree>
    <p:extLst>
      <p:ext uri="{BB962C8B-B14F-4D97-AF65-F5344CB8AC3E}">
        <p14:creationId xmlns:p14="http://schemas.microsoft.com/office/powerpoint/2010/main" val="35940707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10</a:t>
            </a:fld>
            <a:endParaRPr lang="en-GB"/>
          </a:p>
        </p:txBody>
      </p:sp>
    </p:spTree>
    <p:extLst>
      <p:ext uri="{BB962C8B-B14F-4D97-AF65-F5344CB8AC3E}">
        <p14:creationId xmlns:p14="http://schemas.microsoft.com/office/powerpoint/2010/main" val="13680911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12</a:t>
            </a:fld>
            <a:endParaRPr lang="en-GB"/>
          </a:p>
        </p:txBody>
      </p:sp>
    </p:spTree>
    <p:extLst>
      <p:ext uri="{BB962C8B-B14F-4D97-AF65-F5344CB8AC3E}">
        <p14:creationId xmlns:p14="http://schemas.microsoft.com/office/powerpoint/2010/main" val="35940707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theme" Target="../theme/theme2.xml"/><Relationship Id="rId1" Type="http://schemas.openxmlformats.org/officeDocument/2006/relationships/slideLayout" Target="../slideLayouts/slideLayout2.xml"/><Relationship Id="rId4" Type="http://schemas.openxmlformats.org/officeDocument/2006/relationships/image" Target="../media/image2.emf"/></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theme" Target="../theme/theme3.xml"/><Relationship Id="rId1" Type="http://schemas.openxmlformats.org/officeDocument/2006/relationships/slideLayout" Target="../slideLayouts/slideLayout3.xml"/><Relationship Id="rId4" Type="http://schemas.openxmlformats.org/officeDocument/2006/relationships/image" Target="../media/image2.emf"/></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heme" Target="../theme/theme4.xml"/><Relationship Id="rId1" Type="http://schemas.openxmlformats.org/officeDocument/2006/relationships/slideLayout" Target="../slideLayouts/slideLayout4.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9</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a:t>
            </a:r>
            <a:r>
              <a:rPr lang="en-GB" sz="1400" b="1" baseline="0">
                <a:solidFill>
                  <a:schemeClr val="tx1"/>
                </a:solidFill>
              </a:rPr>
              <a:t>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endParaRP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7</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4"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endParaRP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13</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6"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13</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8"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hyperlink" Target="https://www.planningportal.co.uk/wales_en/info/3/common_projects/6/change_of_use" TargetMode="External"/><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12.jpeg"/></Relationships>
</file>

<file path=ppt/slides/_rels/slide2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s://60secondmarketer.com/"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hyperlink" Target="https://www.hse.gov.uk/construction/safetytopics/demolition.htm" TargetMode="External"/><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hyperlink" Target="https://www.dailymotion.com/video/x61zll3" TargetMode="External"/><Relationship Id="rId2" Type="http://schemas.openxmlformats.org/officeDocument/2006/relationships/notesSlide" Target="../notesSlides/notesSlide32.xml"/><Relationship Id="rId1" Type="http://schemas.openxmlformats.org/officeDocument/2006/relationships/slideLayout" Target="../slideLayouts/slideLayout4.xml"/><Relationship Id="rId4" Type="http://schemas.openxmlformats.org/officeDocument/2006/relationships/image" Target="../media/image19.jpeg"/></Relationships>
</file>

<file path=ppt/slides/_rels/slide38.xml.rels><?xml version="1.0" encoding="UTF-8" standalone="yes"?>
<Relationships xmlns="http://schemas.openxmlformats.org/package/2006/relationships"><Relationship Id="rId3" Type="http://schemas.openxmlformats.org/officeDocument/2006/relationships/hyperlink" Target="https://youtu.be/uMIiQGkLQo8" TargetMode="External"/><Relationship Id="rId2" Type="http://schemas.openxmlformats.org/officeDocument/2006/relationships/notesSlide" Target="../notesSlides/notesSlide33.xml"/><Relationship Id="rId1" Type="http://schemas.openxmlformats.org/officeDocument/2006/relationships/slideLayout" Target="../slideLayouts/slideLayout4.xml"/><Relationship Id="rId4" Type="http://schemas.openxmlformats.org/officeDocument/2006/relationships/image" Target="../media/image20.jpeg"/></Relationships>
</file>

<file path=ppt/slides/_rels/slide3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34.xml"/><Relationship Id="rId1" Type="http://schemas.openxmlformats.org/officeDocument/2006/relationships/slideLayout" Target="../slideLayouts/slideLayout4.xml"/><Relationship Id="rId5" Type="http://schemas.openxmlformats.org/officeDocument/2006/relationships/image" Target="../media/image23.jpeg"/><Relationship Id="rId4" Type="http://schemas.openxmlformats.org/officeDocument/2006/relationships/image" Target="../media/image22.jpe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103: </a:t>
            </a:r>
            <a:r>
              <a:rPr lang="ru-RU" sz="2400" b="1" dirty="0"/>
              <a:t>Introduction to the built environment </a:t>
            </a:r>
            <a:br>
              <a:rPr lang="en-GB" sz="2400" b="1" dirty="0"/>
            </a:br>
            <a:r>
              <a:rPr lang="ru-RU" sz="2400" b="1" dirty="0"/>
              <a:t>life cycle</a:t>
            </a:r>
            <a:endParaRPr lang="en-GB" sz="2400" b="1" dirty="0"/>
          </a:p>
          <a:p>
            <a:endParaRPr lang="en-GB" sz="2400" b="1" dirty="0"/>
          </a:p>
        </p:txBody>
      </p:sp>
      <p:sp>
        <p:nvSpPr>
          <p:cNvPr id="2053" name="Rectangle 15"/>
          <p:cNvSpPr>
            <a:spLocks noGrp="1" noChangeArrowheads="1"/>
          </p:cNvSpPr>
          <p:nvPr>
            <p:ph type="title"/>
          </p:nvPr>
        </p:nvSpPr>
        <p:spPr>
          <a:xfrm>
            <a:off x="457200" y="3212976"/>
            <a:ext cx="8153400" cy="2246424"/>
          </a:xfrm>
        </p:spPr>
        <p:txBody>
          <a:bodyPr anchor="t"/>
          <a:lstStyle/>
          <a:p>
            <a:r>
              <a:rPr lang="en-GB"/>
              <a:t>PowerPoint 4</a:t>
            </a:r>
            <a:r>
              <a:rPr lang="en-GB" dirty="0"/>
              <a:t>: Know the methods of promoting the services offered within the construction and built environment sector </a:t>
            </a:r>
            <a:br>
              <a:rPr lang="en-GB" dirty="0"/>
            </a:br>
            <a:endParaRPr lang="en-GB" dirty="0">
              <a:ea typeface="ＭＳ Ｐゴシック" pitchFamily="-105" charset="-128"/>
              <a:cs typeface="ＭＳ Ｐゴシック" pitchFamily="-105"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103: </a:t>
            </a:r>
            <a:r>
              <a:rPr lang="ru-RU" sz="2400" b="1" dirty="0"/>
              <a:t>Introduction to the built environment </a:t>
            </a:r>
            <a:br>
              <a:rPr lang="en-GB" sz="2400" b="1" dirty="0"/>
            </a:br>
            <a:r>
              <a:rPr lang="ru-RU" sz="2400" b="1" dirty="0"/>
              <a:t>life cycle</a:t>
            </a:r>
            <a:endParaRPr lang="en-GB" sz="2400" b="1" dirty="0"/>
          </a:p>
          <a:p>
            <a:endParaRPr lang="en-GB" sz="2400" b="1" dirty="0"/>
          </a:p>
        </p:txBody>
      </p:sp>
      <p:sp>
        <p:nvSpPr>
          <p:cNvPr id="2053" name="Rectangle 15"/>
          <p:cNvSpPr>
            <a:spLocks noGrp="1" noChangeArrowheads="1"/>
          </p:cNvSpPr>
          <p:nvPr>
            <p:ph type="title"/>
          </p:nvPr>
        </p:nvSpPr>
        <p:spPr>
          <a:xfrm>
            <a:off x="457200" y="3429000"/>
            <a:ext cx="8153400" cy="2030400"/>
          </a:xfrm>
        </p:spPr>
        <p:txBody>
          <a:bodyPr anchor="t"/>
          <a:lstStyle/>
          <a:p>
            <a:r>
              <a:rPr lang="en-GB"/>
              <a:t>PowerPoint 5</a:t>
            </a:r>
            <a:r>
              <a:rPr lang="en-GB" dirty="0"/>
              <a:t>: Knowing the purpose of maintaining buildings, structures and </a:t>
            </a:r>
            <a:r>
              <a:rPr lang="en-GB"/>
              <a:t>installed services</a:t>
            </a:r>
            <a:endParaRPr lang="en-GB"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23701490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61026E-A652-EF45-981E-F8A049F4D134}"/>
              </a:ext>
            </a:extLst>
          </p:cNvPr>
          <p:cNvSpPr>
            <a:spLocks noGrp="1"/>
          </p:cNvSpPr>
          <p:nvPr>
            <p:ph type="title"/>
          </p:nvPr>
        </p:nvSpPr>
        <p:spPr/>
        <p:txBody>
          <a:bodyPr/>
          <a:lstStyle/>
          <a:p>
            <a:r>
              <a:rPr lang="cy-GB" dirty="0">
                <a:solidFill>
                  <a:srgbClr val="C00000"/>
                </a:solidFill>
              </a:rPr>
              <a:t>Cynnal a chadw heb ei gynllunio - </a:t>
            </a:r>
            <a:r>
              <a:rPr lang="en-US" dirty="0"/>
              <a:t>Unplanned maintenance</a:t>
            </a:r>
          </a:p>
        </p:txBody>
      </p:sp>
      <p:sp>
        <p:nvSpPr>
          <p:cNvPr id="3" name="Content Placeholder 2">
            <a:extLst>
              <a:ext uri="{FF2B5EF4-FFF2-40B4-BE49-F238E27FC236}">
                <a16:creationId xmlns:a16="http://schemas.microsoft.com/office/drawing/2014/main" id="{97E4492B-F4BB-FA4F-8618-C02EDA1EDA04}"/>
              </a:ext>
            </a:extLst>
          </p:cNvPr>
          <p:cNvSpPr>
            <a:spLocks noGrp="1"/>
          </p:cNvSpPr>
          <p:nvPr>
            <p:ph sz="quarter" idx="10"/>
          </p:nvPr>
        </p:nvSpPr>
        <p:spPr>
          <a:xfrm>
            <a:off x="457200" y="1844824"/>
            <a:ext cx="8229600" cy="3915176"/>
          </a:xfrm>
        </p:spPr>
        <p:txBody>
          <a:bodyPr/>
          <a:lstStyle/>
          <a:p>
            <a:r>
              <a:rPr lang="en-US" dirty="0"/>
              <a:t>Unplanned maintenance can best be described as a risky strategy. It involves adopting and using a reactive task-based method rather than a proactive one.</a:t>
            </a:r>
          </a:p>
          <a:p>
            <a:r>
              <a:rPr lang="en-US" dirty="0"/>
              <a:t>The </a:t>
            </a:r>
            <a:r>
              <a:rPr lang="en-US" dirty="0">
                <a:solidFill>
                  <a:srgbClr val="0077E3"/>
                </a:solidFill>
              </a:rPr>
              <a:t>disadvantage -</a:t>
            </a:r>
            <a:r>
              <a:rPr lang="cy-GB" dirty="0">
                <a:solidFill>
                  <a:srgbClr val="0077E3"/>
                </a:solidFill>
              </a:rPr>
              <a:t> </a:t>
            </a:r>
            <a:r>
              <a:rPr lang="cy-GB" dirty="0">
                <a:solidFill>
                  <a:srgbClr val="C00000"/>
                </a:solidFill>
              </a:rPr>
              <a:t>anfanteision</a:t>
            </a:r>
            <a:r>
              <a:rPr lang="en-US" dirty="0"/>
              <a:t> of this method is that there is a greater risk of down time; materials and equipment not been available when required; costs can increase as more work may be required to replace damaged items or components than if they were serviced regularly; labour cost will also be higher as tasks will take longer; and the disturbance caused can affect the smooth running of a business as down time is increased.</a:t>
            </a:r>
          </a:p>
        </p:txBody>
      </p:sp>
    </p:spTree>
    <p:extLst>
      <p:ext uri="{BB962C8B-B14F-4D97-AF65-F5344CB8AC3E}">
        <p14:creationId xmlns:p14="http://schemas.microsoft.com/office/powerpoint/2010/main" val="19472354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Planned maintenance</a:t>
            </a:r>
          </a:p>
        </p:txBody>
      </p:sp>
      <p:sp>
        <p:nvSpPr>
          <p:cNvPr id="11" name="TextBox 10">
            <a:extLst>
              <a:ext uri="{FF2B5EF4-FFF2-40B4-BE49-F238E27FC236}">
                <a16:creationId xmlns:a16="http://schemas.microsoft.com/office/drawing/2014/main" id="{CE8287F5-C3E3-274C-8AFE-F4A06566F751}"/>
              </a:ext>
            </a:extLst>
          </p:cNvPr>
          <p:cNvSpPr txBox="1"/>
          <p:nvPr/>
        </p:nvSpPr>
        <p:spPr>
          <a:xfrm>
            <a:off x="354330" y="1628944"/>
            <a:ext cx="7787208" cy="3170099"/>
          </a:xfrm>
          <a:prstGeom prst="rect">
            <a:avLst/>
          </a:prstGeom>
          <a:noFill/>
        </p:spPr>
        <p:txBody>
          <a:bodyPr wrap="square" rtlCol="0">
            <a:spAutoFit/>
          </a:bodyPr>
          <a:lstStyle/>
          <a:p>
            <a:r>
              <a:rPr lang="cy-GB" b="1" dirty="0">
                <a:solidFill>
                  <a:srgbClr val="C00000"/>
                </a:solidFill>
              </a:rPr>
              <a:t>Cynnal a chadw a gynlluniwyd</a:t>
            </a:r>
            <a:r>
              <a:rPr lang="cy-GB" dirty="0">
                <a:solidFill>
                  <a:srgbClr val="C00000"/>
                </a:solidFill>
              </a:rPr>
              <a:t> </a:t>
            </a:r>
            <a:r>
              <a:rPr lang="cy-GB" dirty="0">
                <a:solidFill>
                  <a:srgbClr val="0077E3"/>
                </a:solidFill>
              </a:rPr>
              <a:t>- </a:t>
            </a:r>
            <a:r>
              <a:rPr lang="en-US" b="1" dirty="0">
                <a:solidFill>
                  <a:srgbClr val="0077E3"/>
                </a:solidFill>
              </a:rPr>
              <a:t>Planned maintenance </a:t>
            </a:r>
            <a:r>
              <a:rPr lang="en-US" dirty="0"/>
              <a:t>is the process where all maintenance and servicing are planned in advance with time allocated to specific tasks and resources, with stock ordered in preparation, i.e. for painting and decoration at regularly timed intervals.</a:t>
            </a:r>
          </a:p>
          <a:p>
            <a:endParaRPr lang="en-US" dirty="0"/>
          </a:p>
          <a:p>
            <a:r>
              <a:rPr lang="cy-GB" b="1" dirty="0">
                <a:solidFill>
                  <a:srgbClr val="C00000"/>
                </a:solidFill>
              </a:rPr>
              <a:t>Cynlluniau gwasanaeth</a:t>
            </a:r>
            <a:r>
              <a:rPr lang="cy-GB" dirty="0">
                <a:solidFill>
                  <a:srgbClr val="C00000"/>
                </a:solidFill>
              </a:rPr>
              <a:t> </a:t>
            </a:r>
            <a:r>
              <a:rPr lang="cy-GB" dirty="0">
                <a:solidFill>
                  <a:srgbClr val="0077E3"/>
                </a:solidFill>
              </a:rPr>
              <a:t>- </a:t>
            </a:r>
            <a:r>
              <a:rPr lang="en-US" b="1" dirty="0">
                <a:solidFill>
                  <a:srgbClr val="0077E3"/>
                </a:solidFill>
              </a:rPr>
              <a:t>Service plans </a:t>
            </a:r>
            <a:r>
              <a:rPr lang="en-US" dirty="0"/>
              <a:t>are often set up with external specialist contractors to service, for example, fire extinguishers, air conditioning systems, electrical testing and certification, gas safety (boiler and gas appliance services).</a:t>
            </a:r>
            <a:endParaRPr lang="en-GB" dirty="0"/>
          </a:p>
        </p:txBody>
      </p:sp>
    </p:spTree>
    <p:extLst>
      <p:ext uri="{BB962C8B-B14F-4D97-AF65-F5344CB8AC3E}">
        <p14:creationId xmlns:p14="http://schemas.microsoft.com/office/powerpoint/2010/main" val="14826397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DB4C0F-DC36-5846-9D55-8E7A3134A973}"/>
              </a:ext>
            </a:extLst>
          </p:cNvPr>
          <p:cNvSpPr>
            <a:spLocks noGrp="1"/>
          </p:cNvSpPr>
          <p:nvPr>
            <p:ph type="title"/>
          </p:nvPr>
        </p:nvSpPr>
        <p:spPr/>
        <p:txBody>
          <a:bodyPr/>
          <a:lstStyle/>
          <a:p>
            <a:r>
              <a:rPr lang="en-US" dirty="0"/>
              <a:t>Maintenance teams</a:t>
            </a:r>
          </a:p>
        </p:txBody>
      </p:sp>
      <p:sp>
        <p:nvSpPr>
          <p:cNvPr id="3" name="Content Placeholder 2">
            <a:extLst>
              <a:ext uri="{FF2B5EF4-FFF2-40B4-BE49-F238E27FC236}">
                <a16:creationId xmlns:a16="http://schemas.microsoft.com/office/drawing/2014/main" id="{538547D3-D719-7B4C-A30D-E7E8BBBA8DDC}"/>
              </a:ext>
            </a:extLst>
          </p:cNvPr>
          <p:cNvSpPr>
            <a:spLocks noGrp="1"/>
          </p:cNvSpPr>
          <p:nvPr>
            <p:ph sz="quarter" idx="10"/>
          </p:nvPr>
        </p:nvSpPr>
        <p:spPr>
          <a:xfrm>
            <a:off x="457200" y="1512000"/>
            <a:ext cx="8435280" cy="4248000"/>
          </a:xfrm>
        </p:spPr>
        <p:txBody>
          <a:bodyPr/>
          <a:lstStyle/>
          <a:p>
            <a:r>
              <a:rPr lang="en-US" dirty="0"/>
              <a:t>Most large companies employ a handy person or small facilities team </a:t>
            </a:r>
            <a:br>
              <a:rPr lang="en-US" dirty="0"/>
            </a:br>
            <a:r>
              <a:rPr lang="en-US" dirty="0"/>
              <a:t>that carry out routine maintenance tasks, painting and decorating, non-structural repairs, changing lamps, replacing broken or defective locks </a:t>
            </a:r>
            <a:br>
              <a:rPr lang="en-US" dirty="0"/>
            </a:br>
            <a:r>
              <a:rPr lang="en-US" dirty="0"/>
              <a:t>and fitments, etc. </a:t>
            </a:r>
          </a:p>
          <a:p>
            <a:r>
              <a:rPr lang="en-US" dirty="0"/>
              <a:t>Specialist contractors are generally used to complete larger projects, </a:t>
            </a:r>
            <a:br>
              <a:rPr lang="en-US" dirty="0"/>
            </a:br>
            <a:r>
              <a:rPr lang="en-US" dirty="0"/>
              <a:t>such as:</a:t>
            </a:r>
          </a:p>
          <a:p>
            <a:pPr marL="342900" indent="-342900">
              <a:buClr>
                <a:srgbClr val="0077E3"/>
              </a:buClr>
              <a:buFont typeface="Arial" panose="020B0604020202020204" pitchFamily="34" charset="0"/>
              <a:buChar char="•"/>
            </a:pPr>
            <a:r>
              <a:rPr lang="cy-GB" dirty="0">
                <a:solidFill>
                  <a:srgbClr val="C00000"/>
                </a:solidFill>
              </a:rPr>
              <a:t>trwsio toeau - </a:t>
            </a:r>
            <a:r>
              <a:rPr lang="en-US" dirty="0">
                <a:solidFill>
                  <a:srgbClr val="0077E3"/>
                </a:solidFill>
              </a:rPr>
              <a:t>roof repairs</a:t>
            </a:r>
          </a:p>
          <a:p>
            <a:pPr marL="342900" indent="-342900">
              <a:buClr>
                <a:srgbClr val="0077E3"/>
              </a:buClr>
              <a:buFont typeface="Arial" panose="020B0604020202020204" pitchFamily="34" charset="0"/>
              <a:buChar char="•"/>
            </a:pPr>
            <a:r>
              <a:rPr lang="cy-GB" dirty="0">
                <a:solidFill>
                  <a:srgbClr val="C00000"/>
                </a:solidFill>
              </a:rPr>
              <a:t>gwaith atgyweirio strwythurol - </a:t>
            </a:r>
            <a:r>
              <a:rPr lang="en-US" dirty="0">
                <a:solidFill>
                  <a:srgbClr val="0077E3"/>
                </a:solidFill>
              </a:rPr>
              <a:t>structural repairs</a:t>
            </a:r>
          </a:p>
          <a:p>
            <a:pPr marL="342900" indent="-342900">
              <a:buClr>
                <a:srgbClr val="0077E3"/>
              </a:buClr>
              <a:buFont typeface="Arial" panose="020B0604020202020204" pitchFamily="34" charset="0"/>
              <a:buChar char="•"/>
            </a:pPr>
            <a:r>
              <a:rPr lang="en-US" dirty="0"/>
              <a:t>repairs to plumbing, heating, electric and gas systems – where certification is required to undertake the tasks and sign them off as safe. </a:t>
            </a:r>
          </a:p>
          <a:p>
            <a:endParaRPr lang="en-US" sz="1600" dirty="0"/>
          </a:p>
        </p:txBody>
      </p:sp>
    </p:spTree>
    <p:extLst>
      <p:ext uri="{BB962C8B-B14F-4D97-AF65-F5344CB8AC3E}">
        <p14:creationId xmlns:p14="http://schemas.microsoft.com/office/powerpoint/2010/main" val="31198500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284784" y="909192"/>
            <a:ext cx="7859216" cy="382588"/>
          </a:xfrm>
        </p:spPr>
        <p:txBody>
          <a:bodyPr/>
          <a:lstStyle/>
          <a:p>
            <a:r>
              <a:rPr lang="en-GB" dirty="0"/>
              <a:t>The purpose of servicing and maintenance</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305000"/>
            <a:ext cx="8229600" cy="4248000"/>
          </a:xfrm>
        </p:spPr>
        <p:txBody>
          <a:bodyPr/>
          <a:lstStyle/>
          <a:p>
            <a:r>
              <a:rPr lang="en-GB" dirty="0"/>
              <a:t>Benefits to carrying out regular maintenance to a building include the following:</a:t>
            </a:r>
          </a:p>
          <a:p>
            <a:pPr marL="285750" indent="-285750">
              <a:buClr>
                <a:srgbClr val="0077E3"/>
              </a:buClr>
              <a:buFont typeface="Arial" panose="020B0604020202020204" pitchFamily="34" charset="0"/>
              <a:buChar char="•"/>
            </a:pPr>
            <a:r>
              <a:rPr lang="cy-GB" dirty="0">
                <a:solidFill>
                  <a:srgbClr val="C00000"/>
                </a:solidFill>
              </a:rPr>
              <a:t>Sicrhau </a:t>
            </a:r>
            <a:r>
              <a:rPr lang="cy-GB" dirty="0">
                <a:solidFill>
                  <a:srgbClr val="0077E3"/>
                </a:solidFill>
              </a:rPr>
              <a:t>- </a:t>
            </a:r>
            <a:r>
              <a:rPr lang="en-GB" dirty="0">
                <a:solidFill>
                  <a:srgbClr val="0077E3"/>
                </a:solidFill>
              </a:rPr>
              <a:t>Ensures </a:t>
            </a:r>
            <a:r>
              <a:rPr lang="en-GB" dirty="0"/>
              <a:t>that the security and integrity of the building is maintained. </a:t>
            </a:r>
          </a:p>
          <a:p>
            <a:pPr marL="285750" indent="-285750">
              <a:buClr>
                <a:srgbClr val="0077E3"/>
              </a:buClr>
              <a:buFont typeface="Arial" panose="020B0604020202020204" pitchFamily="34" charset="0"/>
              <a:buChar char="•"/>
            </a:pPr>
            <a:r>
              <a:rPr lang="en-GB" dirty="0"/>
              <a:t>Extends the life span of the building.</a:t>
            </a:r>
          </a:p>
          <a:p>
            <a:pPr marL="285750" indent="-285750">
              <a:buClr>
                <a:srgbClr val="0077E3"/>
              </a:buClr>
              <a:buFont typeface="Arial" panose="020B0604020202020204" pitchFamily="34" charset="0"/>
              <a:buChar char="•"/>
            </a:pPr>
            <a:r>
              <a:rPr lang="en-GB" dirty="0"/>
              <a:t>Keeps the building water tight.</a:t>
            </a:r>
          </a:p>
          <a:p>
            <a:pPr marL="285750" indent="-285750">
              <a:buClr>
                <a:srgbClr val="0077E3"/>
              </a:buClr>
              <a:buFont typeface="Arial" panose="020B0604020202020204" pitchFamily="34" charset="0"/>
              <a:buChar char="•"/>
            </a:pPr>
            <a:r>
              <a:rPr lang="en-GB" dirty="0"/>
              <a:t>Maintains the fabric and aesthetics of both the internal and external appearance of the building.</a:t>
            </a:r>
          </a:p>
          <a:p>
            <a:pPr marL="285750" indent="-285750">
              <a:buClr>
                <a:srgbClr val="0077E3"/>
              </a:buClr>
              <a:buFont typeface="Arial" panose="020B0604020202020204" pitchFamily="34" charset="0"/>
              <a:buChar char="•"/>
            </a:pPr>
            <a:r>
              <a:rPr lang="en-GB" dirty="0"/>
              <a:t>Reduce running costs. </a:t>
            </a:r>
          </a:p>
          <a:p>
            <a:pPr marL="285750" indent="-285750">
              <a:buClr>
                <a:srgbClr val="0077E3"/>
              </a:buClr>
              <a:buFont typeface="Arial" panose="020B0604020202020204" pitchFamily="34" charset="0"/>
              <a:buChar char="•"/>
            </a:pPr>
            <a:r>
              <a:rPr lang="cy-GB" dirty="0">
                <a:solidFill>
                  <a:srgbClr val="C00000"/>
                </a:solidFill>
              </a:rPr>
              <a:t>Darparu</a:t>
            </a:r>
            <a:r>
              <a:rPr lang="cy-GB" b="1" dirty="0">
                <a:solidFill>
                  <a:srgbClr val="C00000"/>
                </a:solidFill>
              </a:rPr>
              <a:t> - </a:t>
            </a:r>
            <a:r>
              <a:rPr lang="en-GB" b="1" dirty="0">
                <a:solidFill>
                  <a:srgbClr val="0077E3"/>
                </a:solidFill>
              </a:rPr>
              <a:t>Provides</a:t>
            </a:r>
            <a:r>
              <a:rPr lang="en-GB" dirty="0">
                <a:solidFill>
                  <a:srgbClr val="0077E3"/>
                </a:solidFill>
              </a:rPr>
              <a:t> </a:t>
            </a:r>
            <a:r>
              <a:rPr lang="en-GB" dirty="0"/>
              <a:t>a safe and pleasant environment for the occupants.</a:t>
            </a:r>
          </a:p>
        </p:txBody>
      </p:sp>
    </p:spTree>
    <p:extLst>
      <p:ext uri="{BB962C8B-B14F-4D97-AF65-F5344CB8AC3E}">
        <p14:creationId xmlns:p14="http://schemas.microsoft.com/office/powerpoint/2010/main" val="4436731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GB" dirty="0"/>
              <a:t>The purpose of servicing </a:t>
            </a:r>
            <a:r>
              <a:rPr lang="en-GB"/>
              <a:t>and maintenance (continued)</a:t>
            </a:r>
            <a:endParaRPr lang="en-GB" dirty="0"/>
          </a:p>
        </p:txBody>
      </p:sp>
      <p:sp>
        <p:nvSpPr>
          <p:cNvPr id="5123" name="Content Placeholder 2"/>
          <p:cNvSpPr>
            <a:spLocks noGrp="1"/>
          </p:cNvSpPr>
          <p:nvPr>
            <p:ph sz="quarter" idx="10"/>
          </p:nvPr>
        </p:nvSpPr>
        <p:spPr>
          <a:xfrm>
            <a:off x="457200" y="1556792"/>
            <a:ext cx="7715200" cy="4293208"/>
          </a:xfrm>
        </p:spPr>
        <p:txBody>
          <a:bodyPr/>
          <a:lstStyle/>
          <a:p>
            <a:r>
              <a:rPr lang="en-GB" dirty="0"/>
              <a:t>Benefits of carrying out regular maintenances to appliances and systems:</a:t>
            </a:r>
          </a:p>
          <a:p>
            <a:pPr marL="285750" indent="-285750">
              <a:buClr>
                <a:srgbClr val="0077E3"/>
              </a:buClr>
              <a:buFont typeface="Arial" panose="020B0604020202020204" pitchFamily="34" charset="0"/>
              <a:buChar char="•"/>
            </a:pPr>
            <a:r>
              <a:rPr lang="cy-GB" dirty="0">
                <a:solidFill>
                  <a:srgbClr val="C00000"/>
                </a:solidFill>
              </a:rPr>
              <a:t>Cynnal - </a:t>
            </a:r>
            <a:r>
              <a:rPr lang="en-GB" dirty="0">
                <a:solidFill>
                  <a:srgbClr val="0077E3"/>
                </a:solidFill>
              </a:rPr>
              <a:t>Maintains</a:t>
            </a:r>
            <a:r>
              <a:rPr lang="en-GB" dirty="0"/>
              <a:t> the safety of appliances preventing the release of carbon monoxide fumes, gas leaks and the chance of electrocution.</a:t>
            </a:r>
          </a:p>
          <a:p>
            <a:pPr marL="285750" indent="-285750">
              <a:buClr>
                <a:srgbClr val="0077E3"/>
              </a:buClr>
              <a:buFont typeface="Arial" panose="020B0604020202020204" pitchFamily="34" charset="0"/>
              <a:buChar char="•"/>
            </a:pPr>
            <a:r>
              <a:rPr lang="en-GB" dirty="0"/>
              <a:t>Telecommunications and alarm systems are less likely to crash.</a:t>
            </a:r>
          </a:p>
          <a:p>
            <a:pPr marL="285750" indent="-285750">
              <a:buClr>
                <a:srgbClr val="0077E3"/>
              </a:buClr>
              <a:buFont typeface="Arial" panose="020B0604020202020204" pitchFamily="34" charset="0"/>
              <a:buChar char="•"/>
            </a:pPr>
            <a:r>
              <a:rPr lang="cy-GB" dirty="0">
                <a:solidFill>
                  <a:srgbClr val="C00000"/>
                </a:solidFill>
              </a:rPr>
              <a:t>Lleihau - </a:t>
            </a:r>
            <a:r>
              <a:rPr lang="en-GB" dirty="0">
                <a:solidFill>
                  <a:srgbClr val="0077E3"/>
                </a:solidFill>
              </a:rPr>
              <a:t>Reduces </a:t>
            </a:r>
            <a:r>
              <a:rPr lang="en-GB" dirty="0"/>
              <a:t>the running costs as a regularly serviced appliance is more fuel efficient.</a:t>
            </a:r>
          </a:p>
          <a:p>
            <a:pPr marL="285750" indent="-285750">
              <a:buClr>
                <a:srgbClr val="0077E3"/>
              </a:buClr>
              <a:buFont typeface="Arial" panose="020B0604020202020204" pitchFamily="34" charset="0"/>
              <a:buChar char="•"/>
            </a:pPr>
            <a:r>
              <a:rPr lang="en-GB" dirty="0"/>
              <a:t>A regularly serviced appliance is more reliable, resulting in less down time.</a:t>
            </a:r>
          </a:p>
          <a:p>
            <a:pPr marL="285750" indent="-285750">
              <a:buFont typeface="Arial" panose="020B0604020202020204" pitchFamily="34" charset="0"/>
              <a:buChar char="•"/>
            </a:pPr>
            <a:endParaRPr lang="en-GB" sz="1600" dirty="0"/>
          </a:p>
          <a:p>
            <a:pPr marL="342900" indent="-342900">
              <a:buFont typeface="Arial" panose="020B0604020202020204" pitchFamily="34" charset="0"/>
              <a:buChar char="•"/>
            </a:pPr>
            <a:endParaRPr lang="en-US" sz="1600"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15269629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extLst>
      <p:ext uri="{BB962C8B-B14F-4D97-AF65-F5344CB8AC3E}">
        <p14:creationId xmlns:p14="http://schemas.microsoft.com/office/powerpoint/2010/main" val="39290381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103: </a:t>
            </a:r>
            <a:r>
              <a:rPr lang="ru-RU" sz="2400" b="1" dirty="0"/>
              <a:t>Introduction to the built environment </a:t>
            </a:r>
            <a:br>
              <a:rPr lang="en-GB" sz="2400" b="1" dirty="0"/>
            </a:br>
            <a:r>
              <a:rPr lang="ru-RU" sz="2400" b="1" dirty="0"/>
              <a:t>life cycle</a:t>
            </a:r>
            <a:endParaRPr lang="en-GB" sz="2400" b="1" dirty="0"/>
          </a:p>
          <a:p>
            <a:endParaRPr lang="en-GB" sz="2400" b="1" dirty="0"/>
          </a:p>
        </p:txBody>
      </p:sp>
      <p:sp>
        <p:nvSpPr>
          <p:cNvPr id="2053" name="Rectangle 15"/>
          <p:cNvSpPr>
            <a:spLocks noGrp="1" noChangeArrowheads="1"/>
          </p:cNvSpPr>
          <p:nvPr>
            <p:ph type="title"/>
          </p:nvPr>
        </p:nvSpPr>
        <p:spPr>
          <a:xfrm>
            <a:off x="457200" y="3429000"/>
            <a:ext cx="8153400" cy="2030400"/>
          </a:xfrm>
        </p:spPr>
        <p:txBody>
          <a:bodyPr anchor="t"/>
          <a:lstStyle/>
          <a:p>
            <a:r>
              <a:rPr lang="en-GB" dirty="0"/>
              <a:t>PowerPoint 6: Understanding repurposing of buildings and structures</a:t>
            </a:r>
            <a:endParaRPr lang="en-GB"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21571033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979350"/>
            <a:ext cx="8229600" cy="382588"/>
          </a:xfrm>
        </p:spPr>
        <p:txBody>
          <a:bodyPr/>
          <a:lstStyle/>
          <a:p>
            <a:r>
              <a:rPr lang="cy-GB" dirty="0">
                <a:solidFill>
                  <a:srgbClr val="C00000"/>
                </a:solidFill>
              </a:rPr>
              <a:t>Newid defnydd </a:t>
            </a:r>
            <a:r>
              <a:rPr lang="cy-GB" b="0" dirty="0">
                <a:solidFill>
                  <a:srgbClr val="C00000"/>
                </a:solidFill>
              </a:rPr>
              <a:t>- </a:t>
            </a:r>
            <a:r>
              <a:rPr lang="en-GB" dirty="0">
                <a:ea typeface="ＭＳ Ｐゴシック" pitchFamily="-105" charset="-128"/>
                <a:cs typeface="ＭＳ Ｐゴシック" pitchFamily="-105" charset="-128"/>
              </a:rPr>
              <a:t>Change of use</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21784" y="1534424"/>
            <a:ext cx="8229600" cy="4077184"/>
          </a:xfrm>
        </p:spPr>
        <p:txBody>
          <a:bodyPr/>
          <a:lstStyle/>
          <a:p>
            <a:r>
              <a:rPr lang="en-GB" dirty="0"/>
              <a:t>As working and shopping methods change, the use of buildings need to adapt to be viable and meet the needs of the local communities.</a:t>
            </a:r>
          </a:p>
          <a:p>
            <a:r>
              <a:rPr lang="en-US" dirty="0"/>
              <a:t>Other than for certain permitted changes of use and changes where both uses fall within the same use class, planning permission will be required for a change of use. Most external building work associated with a change of use is also likely to require planning permission.</a:t>
            </a:r>
          </a:p>
          <a:p>
            <a:endParaRPr lang="en-US" dirty="0"/>
          </a:p>
          <a:p>
            <a:r>
              <a:rPr lang="en-US" dirty="0"/>
              <a:t>More information can be found at </a:t>
            </a:r>
            <a:r>
              <a:rPr lang="en-US" dirty="0">
                <a:hlinkClick r:id="rId3"/>
              </a:rPr>
              <a:t>Change of use - Planning Portal - Wales</a:t>
            </a:r>
            <a:endParaRPr lang="en-GB" dirty="0"/>
          </a:p>
        </p:txBody>
      </p:sp>
    </p:spTree>
    <p:extLst>
      <p:ext uri="{BB962C8B-B14F-4D97-AF65-F5344CB8AC3E}">
        <p14:creationId xmlns:p14="http://schemas.microsoft.com/office/powerpoint/2010/main" val="40990909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979350"/>
            <a:ext cx="8229600" cy="382588"/>
          </a:xfrm>
        </p:spPr>
        <p:txBody>
          <a:bodyPr/>
          <a:lstStyle/>
          <a:p>
            <a:r>
              <a:rPr lang="en-GB" dirty="0">
                <a:ea typeface="ＭＳ Ｐゴシック" pitchFamily="-105" charset="-128"/>
                <a:cs typeface="ＭＳ Ｐゴシック" pitchFamily="-105" charset="-128"/>
              </a:rPr>
              <a:t>Change of use</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21784" y="1534424"/>
            <a:ext cx="8229600" cy="4077184"/>
          </a:xfrm>
        </p:spPr>
        <p:txBody>
          <a:bodyPr/>
          <a:lstStyle/>
          <a:p>
            <a:r>
              <a:rPr lang="cy-GB" dirty="0">
                <a:solidFill>
                  <a:srgbClr val="C00000"/>
                </a:solidFill>
              </a:rPr>
              <a:t>Ffermydd - </a:t>
            </a:r>
            <a:r>
              <a:rPr lang="en-GB" dirty="0">
                <a:solidFill>
                  <a:srgbClr val="0077E3"/>
                </a:solidFill>
              </a:rPr>
              <a:t>Farms </a:t>
            </a:r>
            <a:r>
              <a:rPr lang="en-GB" dirty="0"/>
              <a:t>are becoming larger and often corporate run. Large open-plan barns are being designed and built to be easily adaptable to changes in use throughout the seasons and for varied uses. This has resulted in a larger number of traditional barns and farm buildings becoming redundant.</a:t>
            </a:r>
          </a:p>
        </p:txBody>
      </p:sp>
      <p:sp>
        <p:nvSpPr>
          <p:cNvPr id="6" name="TextBox 5">
            <a:extLst>
              <a:ext uri="{FF2B5EF4-FFF2-40B4-BE49-F238E27FC236}">
                <a16:creationId xmlns:a16="http://schemas.microsoft.com/office/drawing/2014/main" id="{3CAA1A01-0EC6-4447-B49C-70AC6C7BC06B}"/>
              </a:ext>
            </a:extLst>
          </p:cNvPr>
          <p:cNvSpPr txBox="1"/>
          <p:nvPr/>
        </p:nvSpPr>
        <p:spPr>
          <a:xfrm>
            <a:off x="323528" y="3140776"/>
            <a:ext cx="4849720" cy="1323439"/>
          </a:xfrm>
          <a:prstGeom prst="rect">
            <a:avLst/>
          </a:prstGeom>
          <a:noFill/>
        </p:spPr>
        <p:txBody>
          <a:bodyPr wrap="square">
            <a:spAutoFit/>
          </a:bodyPr>
          <a:lstStyle/>
          <a:p>
            <a:r>
              <a:rPr lang="en-GB" dirty="0"/>
              <a:t>One way to avoid this is to convert these buildings into either houses, holiday lets, farm shops or small designer studios – whichever best meets the local market.</a:t>
            </a:r>
          </a:p>
        </p:txBody>
      </p:sp>
      <p:pic>
        <p:nvPicPr>
          <p:cNvPr id="4" name="Picture 3" descr="A picture containing building, grass, outdoor, house&#10;&#10;Description automatically generated">
            <a:extLst>
              <a:ext uri="{FF2B5EF4-FFF2-40B4-BE49-F238E27FC236}">
                <a16:creationId xmlns:a16="http://schemas.microsoft.com/office/drawing/2014/main" id="{3D27C57C-76AC-416A-9EA5-B5904C5824E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12160" y="3802496"/>
            <a:ext cx="3131840" cy="2348880"/>
          </a:xfrm>
          <a:prstGeom prst="rect">
            <a:avLst/>
          </a:prstGeom>
        </p:spPr>
      </p:pic>
    </p:spTree>
    <p:extLst>
      <p:ext uri="{BB962C8B-B14F-4D97-AF65-F5344CB8AC3E}">
        <p14:creationId xmlns:p14="http://schemas.microsoft.com/office/powerpoint/2010/main" val="26947483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979350"/>
            <a:ext cx="8363272" cy="382588"/>
          </a:xfrm>
        </p:spPr>
        <p:txBody>
          <a:bodyPr/>
          <a:lstStyle/>
          <a:p>
            <a:r>
              <a:rPr lang="cy-GB" dirty="0">
                <a:solidFill>
                  <a:srgbClr val="C00000"/>
                </a:solidFill>
              </a:rPr>
              <a:t>Dulliau marchnata traddodiadol - </a:t>
            </a:r>
            <a:r>
              <a:rPr lang="en-GB" dirty="0"/>
              <a:t>Traditional marketing methods</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179512" y="1740137"/>
            <a:ext cx="5338936" cy="4393866"/>
          </a:xfrm>
        </p:spPr>
        <p:txBody>
          <a:bodyPr/>
          <a:lstStyle/>
          <a:p>
            <a:r>
              <a:rPr lang="en-GB" dirty="0"/>
              <a:t>Before the internet, marketing your services relied heavily on the use of local media. Some of these marketing methods are still used:</a:t>
            </a:r>
          </a:p>
          <a:p>
            <a:pPr marL="342900" indent="-342900">
              <a:buClr>
                <a:srgbClr val="0077E3"/>
              </a:buClr>
              <a:buFont typeface="Arial" panose="020B0604020202020204" pitchFamily="34" charset="0"/>
              <a:buChar char="•"/>
            </a:pPr>
            <a:r>
              <a:rPr lang="en-GB" dirty="0"/>
              <a:t>Local papers advertising tradespeople and companies under a set section. </a:t>
            </a:r>
          </a:p>
          <a:p>
            <a:pPr marL="342900" indent="-342900">
              <a:buClr>
                <a:srgbClr val="0077E3"/>
              </a:buClr>
              <a:buFont typeface="Arial" panose="020B0604020202020204" pitchFamily="34" charset="0"/>
              <a:buChar char="•"/>
            </a:pPr>
            <a:r>
              <a:rPr lang="en-GB" dirty="0"/>
              <a:t>Flyers distributed through the letterboxes of target customers.</a:t>
            </a:r>
          </a:p>
          <a:p>
            <a:pPr marL="342900" indent="-342900">
              <a:buClr>
                <a:srgbClr val="0077E3"/>
              </a:buClr>
              <a:buFont typeface="Arial" panose="020B0604020202020204" pitchFamily="34" charset="0"/>
              <a:buChar char="•"/>
            </a:pPr>
            <a:r>
              <a:rPr lang="en-GB" dirty="0"/>
              <a:t>Listings in the phone book, with an eye-catching image to try and stand out from the rest, if budget allows.</a:t>
            </a:r>
          </a:p>
          <a:p>
            <a:pPr marL="342900" indent="-342900">
              <a:buClr>
                <a:srgbClr val="0077E3"/>
              </a:buClr>
              <a:buFont typeface="Arial" panose="020B0604020202020204" pitchFamily="34" charset="0"/>
              <a:buChar char="•"/>
            </a:pPr>
            <a:r>
              <a:rPr lang="en-GB" dirty="0"/>
              <a:t>Advertisements on local radio.</a:t>
            </a:r>
          </a:p>
        </p:txBody>
      </p:sp>
      <p:pic>
        <p:nvPicPr>
          <p:cNvPr id="3" name="Picture 2" descr="A hand holding a book&#10;&#10;Description automatically generated with medium confidence">
            <a:extLst>
              <a:ext uri="{FF2B5EF4-FFF2-40B4-BE49-F238E27FC236}">
                <a16:creationId xmlns:a16="http://schemas.microsoft.com/office/drawing/2014/main" id="{12298237-67A0-4B07-B1B3-5565C499E15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953602" y="3937070"/>
            <a:ext cx="3167844" cy="2111896"/>
          </a:xfrm>
          <a:prstGeom prst="rect">
            <a:avLst/>
          </a:prstGeom>
        </p:spPr>
      </p:pic>
    </p:spTree>
    <p:extLst>
      <p:ext uri="{BB962C8B-B14F-4D97-AF65-F5344CB8AC3E}">
        <p14:creationId xmlns:p14="http://schemas.microsoft.com/office/powerpoint/2010/main" val="23369503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EE78D9-2075-854F-8F65-F3CCFDA5700B}"/>
              </a:ext>
            </a:extLst>
          </p:cNvPr>
          <p:cNvSpPr>
            <a:spLocks noGrp="1"/>
          </p:cNvSpPr>
          <p:nvPr>
            <p:ph type="title"/>
          </p:nvPr>
        </p:nvSpPr>
        <p:spPr/>
        <p:txBody>
          <a:bodyPr/>
          <a:lstStyle/>
          <a:p>
            <a:r>
              <a:rPr lang="en-GB" dirty="0">
                <a:ea typeface="ＭＳ Ｐゴシック" pitchFamily="-105" charset="-128"/>
                <a:cs typeface="ＭＳ Ｐゴシック" pitchFamily="-105" charset="-128"/>
              </a:rPr>
              <a:t>Change of use (continued)</a:t>
            </a:r>
            <a:endParaRPr lang="en-US" dirty="0"/>
          </a:p>
        </p:txBody>
      </p:sp>
      <p:sp>
        <p:nvSpPr>
          <p:cNvPr id="6" name="TextBox 5">
            <a:extLst>
              <a:ext uri="{FF2B5EF4-FFF2-40B4-BE49-F238E27FC236}">
                <a16:creationId xmlns:a16="http://schemas.microsoft.com/office/drawing/2014/main" id="{0EA10E3E-C733-C644-98F1-7139A53D0001}"/>
              </a:ext>
            </a:extLst>
          </p:cNvPr>
          <p:cNvSpPr txBox="1"/>
          <p:nvPr/>
        </p:nvSpPr>
        <p:spPr>
          <a:xfrm>
            <a:off x="3779912" y="1547667"/>
            <a:ext cx="4653311" cy="1631216"/>
          </a:xfrm>
          <a:prstGeom prst="rect">
            <a:avLst/>
          </a:prstGeom>
          <a:noFill/>
        </p:spPr>
        <p:txBody>
          <a:bodyPr wrap="square" rtlCol="0">
            <a:spAutoFit/>
          </a:bodyPr>
          <a:lstStyle/>
          <a:p>
            <a:r>
              <a:rPr lang="en-US" dirty="0"/>
              <a:t>Corner </a:t>
            </a:r>
            <a:r>
              <a:rPr lang="en-US" dirty="0">
                <a:solidFill>
                  <a:srgbClr val="0077E3"/>
                </a:solidFill>
              </a:rPr>
              <a:t>shops </a:t>
            </a:r>
            <a:r>
              <a:rPr lang="en-US" dirty="0">
                <a:solidFill>
                  <a:srgbClr val="C00000"/>
                </a:solidFill>
              </a:rPr>
              <a:t>- </a:t>
            </a:r>
            <a:r>
              <a:rPr lang="cy-GB" dirty="0">
                <a:solidFill>
                  <a:srgbClr val="C00000"/>
                </a:solidFill>
              </a:rPr>
              <a:t>siopau </a:t>
            </a:r>
            <a:r>
              <a:rPr lang="en-US" dirty="0">
                <a:solidFill>
                  <a:srgbClr val="C00000"/>
                </a:solidFill>
              </a:rPr>
              <a:t> </a:t>
            </a:r>
            <a:r>
              <a:rPr lang="en-US" dirty="0"/>
              <a:t>are often converted into houses </a:t>
            </a:r>
            <a:r>
              <a:rPr lang="en-GB" dirty="0"/>
              <a:t>as people move towards online shopping, supermarkets or using out of town retail parks.</a:t>
            </a:r>
          </a:p>
          <a:p>
            <a:endParaRPr lang="en-US" dirty="0"/>
          </a:p>
        </p:txBody>
      </p:sp>
      <p:sp>
        <p:nvSpPr>
          <p:cNvPr id="8" name="TextBox 7">
            <a:extLst>
              <a:ext uri="{FF2B5EF4-FFF2-40B4-BE49-F238E27FC236}">
                <a16:creationId xmlns:a16="http://schemas.microsoft.com/office/drawing/2014/main" id="{14B81C51-5BD4-DC4E-BB3F-941E75AC86C6}"/>
              </a:ext>
            </a:extLst>
          </p:cNvPr>
          <p:cNvSpPr txBox="1"/>
          <p:nvPr/>
        </p:nvSpPr>
        <p:spPr>
          <a:xfrm>
            <a:off x="286920" y="3586079"/>
            <a:ext cx="4285079" cy="2246769"/>
          </a:xfrm>
          <a:prstGeom prst="rect">
            <a:avLst/>
          </a:prstGeom>
          <a:noFill/>
        </p:spPr>
        <p:txBody>
          <a:bodyPr wrap="square" rtlCol="0">
            <a:spAutoFit/>
          </a:bodyPr>
          <a:lstStyle/>
          <a:p>
            <a:endParaRPr lang="en-US" dirty="0"/>
          </a:p>
          <a:p>
            <a:r>
              <a:rPr lang="en-US" dirty="0"/>
              <a:t>Churches are regularly converted into luxury open-plan accommodation as the numbers in congregations fall. Well-completed conversions maintain the character and features of the existing building. </a:t>
            </a:r>
          </a:p>
        </p:txBody>
      </p:sp>
      <p:pic>
        <p:nvPicPr>
          <p:cNvPr id="10" name="Picture 9" descr="A picture containing text, outdoor, green&#10;&#10;Description automatically generated">
            <a:extLst>
              <a:ext uri="{FF2B5EF4-FFF2-40B4-BE49-F238E27FC236}">
                <a16:creationId xmlns:a16="http://schemas.microsoft.com/office/drawing/2014/main" id="{BBA19940-4132-4F2E-BF53-777B193DD3C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54365" y="1547667"/>
            <a:ext cx="2893499" cy="1881333"/>
          </a:xfrm>
          <a:prstGeom prst="rect">
            <a:avLst/>
          </a:prstGeom>
        </p:spPr>
      </p:pic>
      <p:pic>
        <p:nvPicPr>
          <p:cNvPr id="12" name="Picture 11" descr="A house under construction&#10;&#10;Description automatically generated with low confidence">
            <a:extLst>
              <a:ext uri="{FF2B5EF4-FFF2-40B4-BE49-F238E27FC236}">
                <a16:creationId xmlns:a16="http://schemas.microsoft.com/office/drawing/2014/main" id="{5FB24FB4-FB0C-4725-99CF-283907DFC1F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725289" y="3335962"/>
            <a:ext cx="3707902" cy="2780927"/>
          </a:xfrm>
          <a:prstGeom prst="rect">
            <a:avLst/>
          </a:prstGeom>
        </p:spPr>
      </p:pic>
    </p:spTree>
    <p:extLst>
      <p:ext uri="{BB962C8B-B14F-4D97-AF65-F5344CB8AC3E}">
        <p14:creationId xmlns:p14="http://schemas.microsoft.com/office/powerpoint/2010/main" val="38315998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75CEBE-27D3-B44F-BA18-33F4E9E5EA0E}"/>
              </a:ext>
            </a:extLst>
          </p:cNvPr>
          <p:cNvSpPr>
            <a:spLocks noGrp="1"/>
          </p:cNvSpPr>
          <p:nvPr>
            <p:ph type="title"/>
          </p:nvPr>
        </p:nvSpPr>
        <p:spPr/>
        <p:txBody>
          <a:bodyPr/>
          <a:lstStyle/>
          <a:p>
            <a:r>
              <a:rPr lang="en-GB" dirty="0">
                <a:ea typeface="ＭＳ Ｐゴシック" pitchFamily="-105" charset="-128"/>
                <a:cs typeface="ＭＳ Ｐゴシック" pitchFamily="-105" charset="-128"/>
              </a:rPr>
              <a:t>Change of use (continued)</a:t>
            </a:r>
            <a:endParaRPr lang="en-US" dirty="0"/>
          </a:p>
        </p:txBody>
      </p:sp>
      <p:sp>
        <p:nvSpPr>
          <p:cNvPr id="7" name="Content Placeholder 6">
            <a:extLst>
              <a:ext uri="{FF2B5EF4-FFF2-40B4-BE49-F238E27FC236}">
                <a16:creationId xmlns:a16="http://schemas.microsoft.com/office/drawing/2014/main" id="{F3CFDC1F-70C9-2146-BFA9-9734DEBA7D92}"/>
              </a:ext>
            </a:extLst>
          </p:cNvPr>
          <p:cNvSpPr>
            <a:spLocks noGrp="1"/>
          </p:cNvSpPr>
          <p:nvPr>
            <p:ph sz="quarter" idx="10"/>
          </p:nvPr>
        </p:nvSpPr>
        <p:spPr>
          <a:xfrm>
            <a:off x="462281" y="1916832"/>
            <a:ext cx="3610744" cy="3336032"/>
          </a:xfrm>
        </p:spPr>
        <p:txBody>
          <a:bodyPr/>
          <a:lstStyle/>
          <a:p>
            <a:r>
              <a:rPr lang="en-US" dirty="0"/>
              <a:t>Large industrial </a:t>
            </a:r>
            <a:r>
              <a:rPr lang="en-US" dirty="0">
                <a:solidFill>
                  <a:srgbClr val="0077E3"/>
                </a:solidFill>
              </a:rPr>
              <a:t>warehouses</a:t>
            </a:r>
            <a:r>
              <a:rPr lang="en-US" dirty="0"/>
              <a:t> - </a:t>
            </a:r>
            <a:r>
              <a:rPr lang="cy-GB" dirty="0">
                <a:solidFill>
                  <a:srgbClr val="C00000"/>
                </a:solidFill>
              </a:rPr>
              <a:t>warysau</a:t>
            </a:r>
            <a:r>
              <a:rPr lang="en-US" dirty="0"/>
              <a:t>, factories and commercial buildings are often prominent buildings in desirable locations with an ascetically pleasing façade. These are mainly repurposed as apartments, but some conversions have other uses such as retail, commercial and leisure facilities. </a:t>
            </a:r>
          </a:p>
          <a:p>
            <a:endParaRPr lang="en-US" sz="1600" dirty="0"/>
          </a:p>
        </p:txBody>
      </p:sp>
      <p:sp>
        <p:nvSpPr>
          <p:cNvPr id="13" name="TextBox 12">
            <a:extLst>
              <a:ext uri="{FF2B5EF4-FFF2-40B4-BE49-F238E27FC236}">
                <a16:creationId xmlns:a16="http://schemas.microsoft.com/office/drawing/2014/main" id="{6E7691D8-01E2-314E-9BCB-1BB1468712BA}"/>
              </a:ext>
            </a:extLst>
          </p:cNvPr>
          <p:cNvSpPr txBox="1"/>
          <p:nvPr/>
        </p:nvSpPr>
        <p:spPr>
          <a:xfrm>
            <a:off x="5389240" y="5259709"/>
            <a:ext cx="3754760" cy="338554"/>
          </a:xfrm>
          <a:prstGeom prst="rect">
            <a:avLst/>
          </a:prstGeom>
          <a:noFill/>
        </p:spPr>
        <p:txBody>
          <a:bodyPr wrap="square" rtlCol="0">
            <a:spAutoFit/>
          </a:bodyPr>
          <a:lstStyle/>
          <a:p>
            <a:r>
              <a:rPr lang="en-US" sz="1600" dirty="0"/>
              <a:t>Warehouse converted into apartments</a:t>
            </a:r>
          </a:p>
        </p:txBody>
      </p:sp>
      <p:pic>
        <p:nvPicPr>
          <p:cNvPr id="4" name="Picture 3" descr="A picture containing building, outdoor, sky, tower&#10;&#10;Description automatically generated">
            <a:extLst>
              <a:ext uri="{FF2B5EF4-FFF2-40B4-BE49-F238E27FC236}">
                <a16:creationId xmlns:a16="http://schemas.microsoft.com/office/drawing/2014/main" id="{9DE736D4-66CD-449D-8E2C-EE4A60AB231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72000" y="2204864"/>
            <a:ext cx="4572000" cy="3048000"/>
          </a:xfrm>
          <a:prstGeom prst="rect">
            <a:avLst/>
          </a:prstGeom>
        </p:spPr>
      </p:pic>
    </p:spTree>
    <p:extLst>
      <p:ext uri="{BB962C8B-B14F-4D97-AF65-F5344CB8AC3E}">
        <p14:creationId xmlns:p14="http://schemas.microsoft.com/office/powerpoint/2010/main" val="26956478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cy-GB" dirty="0">
                <a:solidFill>
                  <a:srgbClr val="C00000"/>
                </a:solidFill>
              </a:rPr>
              <a:t>Moderneiddio ac adnewyddu - </a:t>
            </a:r>
            <a:r>
              <a:rPr lang="en-GB" dirty="0"/>
              <a:t>Modernisation and refurbishment</a:t>
            </a:r>
          </a:p>
        </p:txBody>
      </p:sp>
      <p:sp>
        <p:nvSpPr>
          <p:cNvPr id="5123" name="Content Placeholder 2"/>
          <p:cNvSpPr>
            <a:spLocks noGrp="1"/>
          </p:cNvSpPr>
          <p:nvPr>
            <p:ph sz="quarter" idx="10"/>
          </p:nvPr>
        </p:nvSpPr>
        <p:spPr>
          <a:xfrm>
            <a:off x="457200" y="3356992"/>
            <a:ext cx="4114800" cy="2452659"/>
          </a:xfrm>
        </p:spPr>
        <p:txBody>
          <a:bodyPr/>
          <a:lstStyle/>
          <a:p>
            <a:r>
              <a:rPr lang="en-US" dirty="0">
                <a:ea typeface="ＭＳ Ｐゴシック" pitchFamily="-105" charset="-128"/>
                <a:cs typeface="ＭＳ Ｐゴシック" pitchFamily="-105" charset="-128"/>
              </a:rPr>
              <a:t>Existing run-down properties are now being remodeled for modern living by local authorities or housing associations, encouraging people to return to traditional community-orientated town housing. These offer affordable rentable homes or  can be homeowner-occupied. </a:t>
            </a:r>
          </a:p>
        </p:txBody>
      </p:sp>
      <p:sp>
        <p:nvSpPr>
          <p:cNvPr id="2" name="TextBox 1">
            <a:extLst>
              <a:ext uri="{FF2B5EF4-FFF2-40B4-BE49-F238E27FC236}">
                <a16:creationId xmlns:a16="http://schemas.microsoft.com/office/drawing/2014/main" id="{FF579961-A895-5541-84ED-D2CA90270B2E}"/>
              </a:ext>
            </a:extLst>
          </p:cNvPr>
          <p:cNvSpPr txBox="1"/>
          <p:nvPr/>
        </p:nvSpPr>
        <p:spPr>
          <a:xfrm>
            <a:off x="344809" y="1866989"/>
            <a:ext cx="8064896" cy="1323439"/>
          </a:xfrm>
          <a:prstGeom prst="rect">
            <a:avLst/>
          </a:prstGeom>
          <a:noFill/>
        </p:spPr>
        <p:txBody>
          <a:bodyPr wrap="square" rtlCol="0">
            <a:spAutoFit/>
          </a:bodyPr>
          <a:lstStyle/>
          <a:p>
            <a:r>
              <a:rPr lang="en-US" dirty="0" err="1"/>
              <a:t>Modernisation</a:t>
            </a:r>
            <a:r>
              <a:rPr lang="en-US" dirty="0"/>
              <a:t> is adapting something to meet modern needs or habits. Examples in a modernised house would be the replacement of traditional items with fitted kitchens, double glazed windows, new doors, central heating, fitted bathrooms, electrical rewires, etc.</a:t>
            </a:r>
          </a:p>
        </p:txBody>
      </p:sp>
      <p:pic>
        <p:nvPicPr>
          <p:cNvPr id="4" name="Picture 3" descr="A picture containing building, outdoor, brick, stone&#10;&#10;Description automatically generated">
            <a:extLst>
              <a:ext uri="{FF2B5EF4-FFF2-40B4-BE49-F238E27FC236}">
                <a16:creationId xmlns:a16="http://schemas.microsoft.com/office/drawing/2014/main" id="{B662DF1F-0D8C-44B5-A260-BF10913F1B8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66744" y="3190428"/>
            <a:ext cx="4357808" cy="2930054"/>
          </a:xfrm>
          <a:prstGeom prst="rect">
            <a:avLst/>
          </a:prstGeom>
        </p:spPr>
      </p:pic>
    </p:spTree>
    <p:extLst>
      <p:ext uri="{BB962C8B-B14F-4D97-AF65-F5344CB8AC3E}">
        <p14:creationId xmlns:p14="http://schemas.microsoft.com/office/powerpoint/2010/main" val="32054886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dirty="0">
                <a:solidFill>
                  <a:srgbClr val="C00000"/>
                </a:solidFill>
              </a:rPr>
              <a:t>Uwchraddio systemau - </a:t>
            </a:r>
            <a:r>
              <a:rPr lang="en-US" dirty="0"/>
              <a:t>System upgrades</a:t>
            </a:r>
          </a:p>
        </p:txBody>
      </p:sp>
      <p:sp>
        <p:nvSpPr>
          <p:cNvPr id="11" name="TextBox 10">
            <a:extLst>
              <a:ext uri="{FF2B5EF4-FFF2-40B4-BE49-F238E27FC236}">
                <a16:creationId xmlns:a16="http://schemas.microsoft.com/office/drawing/2014/main" id="{CE8287F5-C3E3-274C-8AFE-F4A06566F751}"/>
              </a:ext>
            </a:extLst>
          </p:cNvPr>
          <p:cNvSpPr txBox="1"/>
          <p:nvPr/>
        </p:nvSpPr>
        <p:spPr>
          <a:xfrm>
            <a:off x="364434" y="1636892"/>
            <a:ext cx="4207566" cy="4401205"/>
          </a:xfrm>
          <a:prstGeom prst="rect">
            <a:avLst/>
          </a:prstGeom>
          <a:noFill/>
        </p:spPr>
        <p:txBody>
          <a:bodyPr wrap="square" rtlCol="0">
            <a:spAutoFit/>
          </a:bodyPr>
          <a:lstStyle/>
          <a:p>
            <a:r>
              <a:rPr lang="en-US" dirty="0"/>
              <a:t>As part of a maintenance and refurbishment </a:t>
            </a:r>
            <a:r>
              <a:rPr lang="en-US" dirty="0" err="1"/>
              <a:t>programme</a:t>
            </a:r>
            <a:r>
              <a:rPr lang="en-US" dirty="0"/>
              <a:t> of a house or workplace, system upgrades are an integral element in ensuring that the end user has what they require to live and work comfortably. These upgrades provide access to the latest and fastest communication systems. This is especially important </a:t>
            </a:r>
            <a:r>
              <a:rPr lang="en-GB" dirty="0">
                <a:effectLst/>
                <a:latin typeface="+mn-lt"/>
                <a:ea typeface="Calibri" panose="020F0502020204030204" pitchFamily="34" charset="0"/>
                <a:cs typeface="Times New Roman" panose="02020603050405020304" pitchFamily="18" charset="0"/>
              </a:rPr>
              <a:t>to ensure that businesses remain viable, economically and </a:t>
            </a:r>
            <a:r>
              <a:rPr lang="en-GB" dirty="0">
                <a:solidFill>
                  <a:srgbClr val="0077E3"/>
                </a:solidFill>
                <a:effectLst/>
                <a:latin typeface="+mn-lt"/>
                <a:ea typeface="Calibri" panose="020F0502020204030204" pitchFamily="34" charset="0"/>
                <a:cs typeface="Times New Roman" panose="02020603050405020304" pitchFamily="18" charset="0"/>
              </a:rPr>
              <a:t>financially</a:t>
            </a:r>
            <a:r>
              <a:rPr lang="en-GB" dirty="0">
                <a:effectLst/>
                <a:latin typeface="+mn-lt"/>
                <a:ea typeface="Calibri" panose="020F0502020204030204" pitchFamily="34" charset="0"/>
                <a:cs typeface="Times New Roman" panose="02020603050405020304" pitchFamily="18" charset="0"/>
              </a:rPr>
              <a:t> </a:t>
            </a:r>
            <a:r>
              <a:rPr lang="en-GB" dirty="0">
                <a:solidFill>
                  <a:srgbClr val="C00000"/>
                </a:solidFill>
                <a:effectLst/>
                <a:latin typeface="+mn-lt"/>
                <a:ea typeface="Calibri" panose="020F0502020204030204" pitchFamily="34" charset="0"/>
                <a:cs typeface="Times New Roman" panose="02020603050405020304" pitchFamily="18" charset="0"/>
              </a:rPr>
              <a:t>- </a:t>
            </a:r>
            <a:r>
              <a:rPr lang="cy-GB" dirty="0">
                <a:solidFill>
                  <a:srgbClr val="C00000"/>
                </a:solidFill>
              </a:rPr>
              <a:t>ariannol</a:t>
            </a:r>
            <a:r>
              <a:rPr lang="en-GB" dirty="0">
                <a:effectLst/>
                <a:latin typeface="+mn-lt"/>
                <a:ea typeface="Calibri" panose="020F0502020204030204" pitchFamily="34" charset="0"/>
                <a:cs typeface="Times New Roman" panose="02020603050405020304" pitchFamily="18" charset="0"/>
              </a:rPr>
              <a:t>.</a:t>
            </a:r>
            <a:r>
              <a:rPr lang="en-US" dirty="0">
                <a:latin typeface="+mn-lt"/>
              </a:rPr>
              <a:t> </a:t>
            </a:r>
          </a:p>
          <a:p>
            <a:endParaRPr lang="en-US" dirty="0"/>
          </a:p>
        </p:txBody>
      </p:sp>
      <p:pic>
        <p:nvPicPr>
          <p:cNvPr id="5" name="Picture 4">
            <a:extLst>
              <a:ext uri="{FF2B5EF4-FFF2-40B4-BE49-F238E27FC236}">
                <a16:creationId xmlns:a16="http://schemas.microsoft.com/office/drawing/2014/main" id="{0A0CA8E0-C4C1-45F0-B870-CC218297709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24206" r="14642"/>
          <a:stretch/>
        </p:blipFill>
        <p:spPr>
          <a:xfrm>
            <a:off x="5676144" y="2081920"/>
            <a:ext cx="3456384" cy="3768080"/>
          </a:xfrm>
          <a:prstGeom prst="rect">
            <a:avLst/>
          </a:prstGeom>
        </p:spPr>
      </p:pic>
    </p:spTree>
    <p:extLst>
      <p:ext uri="{BB962C8B-B14F-4D97-AF65-F5344CB8AC3E}">
        <p14:creationId xmlns:p14="http://schemas.microsoft.com/office/powerpoint/2010/main" val="39470507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System upgrades (continued)</a:t>
            </a:r>
          </a:p>
        </p:txBody>
      </p:sp>
      <p:sp>
        <p:nvSpPr>
          <p:cNvPr id="11" name="TextBox 10">
            <a:extLst>
              <a:ext uri="{FF2B5EF4-FFF2-40B4-BE49-F238E27FC236}">
                <a16:creationId xmlns:a16="http://schemas.microsoft.com/office/drawing/2014/main" id="{CE8287F5-C3E3-274C-8AFE-F4A06566F751}"/>
              </a:ext>
            </a:extLst>
          </p:cNvPr>
          <p:cNvSpPr txBox="1"/>
          <p:nvPr/>
        </p:nvSpPr>
        <p:spPr>
          <a:xfrm>
            <a:off x="457200" y="1468924"/>
            <a:ext cx="7787208" cy="3477875"/>
          </a:xfrm>
          <a:prstGeom prst="rect">
            <a:avLst/>
          </a:prstGeom>
          <a:noFill/>
        </p:spPr>
        <p:txBody>
          <a:bodyPr wrap="square" rtlCol="0">
            <a:spAutoFit/>
          </a:bodyPr>
          <a:lstStyle/>
          <a:p>
            <a:r>
              <a:rPr lang="en-US" dirty="0"/>
              <a:t>Examples of upgrades include:</a:t>
            </a:r>
          </a:p>
          <a:p>
            <a:endParaRPr lang="en-US" dirty="0"/>
          </a:p>
          <a:p>
            <a:pPr marL="342900" indent="-342900">
              <a:buClr>
                <a:srgbClr val="0077E3"/>
              </a:buClr>
              <a:buFont typeface="Arial" panose="020B0604020202020204" pitchFamily="34" charset="0"/>
              <a:buChar char="•"/>
            </a:pPr>
            <a:r>
              <a:rPr lang="en-US" dirty="0"/>
              <a:t>fuel efficient boilers</a:t>
            </a:r>
          </a:p>
          <a:p>
            <a:pPr marL="342900" indent="-342900">
              <a:buClr>
                <a:srgbClr val="0077E3"/>
              </a:buClr>
              <a:buFont typeface="Arial" panose="020B0604020202020204" pitchFamily="34" charset="0"/>
              <a:buChar char="•"/>
            </a:pPr>
            <a:endParaRPr lang="en-US" dirty="0"/>
          </a:p>
          <a:p>
            <a:pPr marL="342900" indent="-342900">
              <a:buClr>
                <a:srgbClr val="0077E3"/>
              </a:buClr>
              <a:buFont typeface="Arial" panose="020B0604020202020204" pitchFamily="34" charset="0"/>
              <a:buChar char="•"/>
            </a:pPr>
            <a:r>
              <a:rPr lang="en-US" dirty="0"/>
              <a:t>replacement energy sources (air, ground, wind, solar) </a:t>
            </a:r>
          </a:p>
          <a:p>
            <a:pPr marL="342900" indent="-342900">
              <a:buClr>
                <a:srgbClr val="0077E3"/>
              </a:buClr>
              <a:buFont typeface="Arial" panose="020B0604020202020204" pitchFamily="34" charset="0"/>
              <a:buChar char="•"/>
            </a:pPr>
            <a:endParaRPr lang="en-US" dirty="0"/>
          </a:p>
          <a:p>
            <a:pPr marL="342900" indent="-342900">
              <a:buClr>
                <a:srgbClr val="0077E3"/>
              </a:buClr>
              <a:buFont typeface="Arial" panose="020B0604020202020204" pitchFamily="34" charset="0"/>
              <a:buChar char="•"/>
            </a:pPr>
            <a:r>
              <a:rPr lang="en-US" dirty="0"/>
              <a:t>full </a:t>
            </a:r>
            <a:r>
              <a:rPr lang="en-US" dirty="0" err="1"/>
              <a:t>fibre</a:t>
            </a:r>
            <a:r>
              <a:rPr lang="en-US" dirty="0"/>
              <a:t> optic internet connections</a:t>
            </a:r>
          </a:p>
          <a:p>
            <a:pPr marL="342900" indent="-342900">
              <a:buClr>
                <a:srgbClr val="0077E3"/>
              </a:buClr>
              <a:buFont typeface="Arial" panose="020B0604020202020204" pitchFamily="34" charset="0"/>
              <a:buChar char="•"/>
            </a:pPr>
            <a:endParaRPr lang="en-US" dirty="0"/>
          </a:p>
          <a:p>
            <a:pPr marL="342900" indent="-342900">
              <a:buClr>
                <a:srgbClr val="0077E3"/>
              </a:buClr>
              <a:buFont typeface="Arial" panose="020B0604020202020204" pitchFamily="34" charset="0"/>
              <a:buChar char="•"/>
            </a:pPr>
            <a:r>
              <a:rPr lang="en-US" dirty="0">
                <a:solidFill>
                  <a:srgbClr val="0077E3"/>
                </a:solidFill>
              </a:rPr>
              <a:t>IT systems </a:t>
            </a:r>
            <a:r>
              <a:rPr lang="en-US" dirty="0">
                <a:solidFill>
                  <a:srgbClr val="C00000"/>
                </a:solidFill>
              </a:rPr>
              <a:t>- </a:t>
            </a:r>
            <a:r>
              <a:rPr lang="cy-GB" dirty="0">
                <a:solidFill>
                  <a:srgbClr val="C00000"/>
                </a:solidFill>
              </a:rPr>
              <a:t>systemau TG</a:t>
            </a:r>
            <a:endParaRPr lang="en-US" dirty="0">
              <a:solidFill>
                <a:srgbClr val="C00000"/>
              </a:solidFill>
            </a:endParaRPr>
          </a:p>
          <a:p>
            <a:pPr marL="342900" indent="-342900">
              <a:buClr>
                <a:srgbClr val="0077E3"/>
              </a:buClr>
              <a:buFont typeface="Arial" panose="020B0604020202020204" pitchFamily="34" charset="0"/>
              <a:buChar char="•"/>
            </a:pPr>
            <a:endParaRPr lang="en-US" dirty="0"/>
          </a:p>
          <a:p>
            <a:pPr marL="342900" indent="-342900">
              <a:buClr>
                <a:srgbClr val="0077E3"/>
              </a:buClr>
              <a:buFont typeface="Arial" panose="020B0604020202020204" pitchFamily="34" charset="0"/>
              <a:buChar char="•"/>
            </a:pPr>
            <a:r>
              <a:rPr lang="en-US" dirty="0"/>
              <a:t>alarm and intercom systems.</a:t>
            </a:r>
            <a:endParaRPr lang="en-GB" dirty="0"/>
          </a:p>
        </p:txBody>
      </p:sp>
    </p:spTree>
    <p:extLst>
      <p:ext uri="{BB962C8B-B14F-4D97-AF65-F5344CB8AC3E}">
        <p14:creationId xmlns:p14="http://schemas.microsoft.com/office/powerpoint/2010/main" val="13312900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61026E-A652-EF45-981E-F8A049F4D134}"/>
              </a:ext>
            </a:extLst>
          </p:cNvPr>
          <p:cNvSpPr>
            <a:spLocks noGrp="1"/>
          </p:cNvSpPr>
          <p:nvPr>
            <p:ph type="title"/>
          </p:nvPr>
        </p:nvSpPr>
        <p:spPr/>
        <p:txBody>
          <a:bodyPr/>
          <a:lstStyle/>
          <a:p>
            <a:r>
              <a:rPr lang="en-US" dirty="0"/>
              <a:t>Recycling and reuse</a:t>
            </a:r>
          </a:p>
        </p:txBody>
      </p:sp>
      <p:sp>
        <p:nvSpPr>
          <p:cNvPr id="3" name="Content Placeholder 2">
            <a:extLst>
              <a:ext uri="{FF2B5EF4-FFF2-40B4-BE49-F238E27FC236}">
                <a16:creationId xmlns:a16="http://schemas.microsoft.com/office/drawing/2014/main" id="{97E4492B-F4BB-FA4F-8618-C02EDA1EDA04}"/>
              </a:ext>
            </a:extLst>
          </p:cNvPr>
          <p:cNvSpPr>
            <a:spLocks noGrp="1"/>
          </p:cNvSpPr>
          <p:nvPr>
            <p:ph sz="quarter" idx="10"/>
          </p:nvPr>
        </p:nvSpPr>
        <p:spPr>
          <a:xfrm>
            <a:off x="457200" y="1512000"/>
            <a:ext cx="8435280" cy="4248000"/>
          </a:xfrm>
        </p:spPr>
        <p:txBody>
          <a:bodyPr/>
          <a:lstStyle/>
          <a:p>
            <a:r>
              <a:rPr lang="cy-GB" b="1" dirty="0">
                <a:solidFill>
                  <a:srgbClr val="C00000"/>
                </a:solidFill>
              </a:rPr>
              <a:t>Pam ailgylchu? </a:t>
            </a:r>
            <a:r>
              <a:rPr lang="cy-GB" b="1" dirty="0">
                <a:solidFill>
                  <a:srgbClr val="0077E3"/>
                </a:solidFill>
              </a:rPr>
              <a:t>- </a:t>
            </a:r>
            <a:r>
              <a:rPr lang="en-US" b="1" dirty="0">
                <a:solidFill>
                  <a:srgbClr val="0077E3"/>
                </a:solidFill>
              </a:rPr>
              <a:t>Why recycle?</a:t>
            </a:r>
          </a:p>
          <a:p>
            <a:r>
              <a:rPr lang="en-US" dirty="0"/>
              <a:t>Recycling building materials whenever possible reduces the impact on natural resources – fewer trees cut down, fewer base materials being quarried or mined; all of this in turn reduces the carbon footprint as less processing, manufacturing, shipping and transporting all occur.</a:t>
            </a:r>
          </a:p>
          <a:p>
            <a:r>
              <a:rPr lang="en-US" dirty="0"/>
              <a:t>Many items can be upcycled or repurposed bringing a designer, vintage-feel look to a property.</a:t>
            </a:r>
          </a:p>
          <a:p>
            <a:r>
              <a:rPr lang="en-US" dirty="0"/>
              <a:t>Recycled materials can be used to recreate a traditional look – during heritage work or repairs to a traditional building, the use of recycled bricks and timber might be the only option that will produce the finish required.</a:t>
            </a:r>
          </a:p>
        </p:txBody>
      </p:sp>
    </p:spTree>
    <p:extLst>
      <p:ext uri="{BB962C8B-B14F-4D97-AF65-F5344CB8AC3E}">
        <p14:creationId xmlns:p14="http://schemas.microsoft.com/office/powerpoint/2010/main" val="184013043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97FEB6-2972-5446-9082-4313CAFAE830}"/>
              </a:ext>
            </a:extLst>
          </p:cNvPr>
          <p:cNvSpPr>
            <a:spLocks noGrp="1"/>
          </p:cNvSpPr>
          <p:nvPr>
            <p:ph type="title"/>
          </p:nvPr>
        </p:nvSpPr>
        <p:spPr/>
        <p:txBody>
          <a:bodyPr/>
          <a:lstStyle/>
          <a:p>
            <a:r>
              <a:rPr lang="cy-GB" dirty="0">
                <a:solidFill>
                  <a:srgbClr val="C00000"/>
                </a:solidFill>
              </a:rPr>
              <a:t>Achub nodweddion archeolegol - </a:t>
            </a:r>
            <a:r>
              <a:rPr lang="en-US" dirty="0"/>
              <a:t>Architectural salvage</a:t>
            </a:r>
          </a:p>
        </p:txBody>
      </p:sp>
      <p:sp>
        <p:nvSpPr>
          <p:cNvPr id="3" name="Content Placeholder 2">
            <a:extLst>
              <a:ext uri="{FF2B5EF4-FFF2-40B4-BE49-F238E27FC236}">
                <a16:creationId xmlns:a16="http://schemas.microsoft.com/office/drawing/2014/main" id="{E9695948-E933-4543-BCA8-3F6405D1E097}"/>
              </a:ext>
            </a:extLst>
          </p:cNvPr>
          <p:cNvSpPr>
            <a:spLocks noGrp="1"/>
          </p:cNvSpPr>
          <p:nvPr>
            <p:ph sz="quarter" idx="10"/>
          </p:nvPr>
        </p:nvSpPr>
        <p:spPr>
          <a:xfrm>
            <a:off x="457200" y="1512000"/>
            <a:ext cx="4474840" cy="4248000"/>
          </a:xfrm>
        </p:spPr>
        <p:txBody>
          <a:bodyPr/>
          <a:lstStyle/>
          <a:p>
            <a:r>
              <a:rPr lang="en-US" dirty="0"/>
              <a:t>Architectural salvage is the removal of decorative items from a property and can include doors, windows, </a:t>
            </a:r>
            <a:r>
              <a:rPr lang="en-GB" dirty="0"/>
              <a:t>panelling</a:t>
            </a:r>
            <a:r>
              <a:rPr lang="en-US" dirty="0"/>
              <a:t>, decorative mouldings, ironmonger fittings, fireplaces, lintels, sills, stone flags, bricks, chimney pots, tiles and slates and other sought-after items.  </a:t>
            </a:r>
          </a:p>
          <a:p>
            <a:r>
              <a:rPr lang="en-US" dirty="0"/>
              <a:t>These materials are highly valuable for repairing heritage properties and to developers looking to add period charm to a pub, restaurant, hotel etc</a:t>
            </a:r>
            <a:r>
              <a:rPr lang="en-US" sz="1600" dirty="0"/>
              <a:t>.</a:t>
            </a:r>
          </a:p>
        </p:txBody>
      </p:sp>
      <p:pic>
        <p:nvPicPr>
          <p:cNvPr id="8" name="Picture 7" descr="A picture containing ground, outdoor, old, pile&#10;&#10;Description automatically generated">
            <a:extLst>
              <a:ext uri="{FF2B5EF4-FFF2-40B4-BE49-F238E27FC236}">
                <a16:creationId xmlns:a16="http://schemas.microsoft.com/office/drawing/2014/main" id="{3FC27031-A539-459F-90B0-35581BC74CE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40624" y="2852936"/>
            <a:ext cx="3707904" cy="2472245"/>
          </a:xfrm>
          <a:prstGeom prst="rect">
            <a:avLst/>
          </a:prstGeom>
        </p:spPr>
      </p:pic>
    </p:spTree>
    <p:extLst>
      <p:ext uri="{BB962C8B-B14F-4D97-AF65-F5344CB8AC3E}">
        <p14:creationId xmlns:p14="http://schemas.microsoft.com/office/powerpoint/2010/main" val="343460025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7ED21C-1C7B-6048-86E1-4AF9866E50B5}"/>
              </a:ext>
            </a:extLst>
          </p:cNvPr>
          <p:cNvSpPr>
            <a:spLocks noGrp="1"/>
          </p:cNvSpPr>
          <p:nvPr>
            <p:ph type="title"/>
          </p:nvPr>
        </p:nvSpPr>
        <p:spPr/>
        <p:txBody>
          <a:bodyPr/>
          <a:lstStyle/>
          <a:p>
            <a:r>
              <a:rPr lang="en-US" dirty="0"/>
              <a:t>Aggregates </a:t>
            </a:r>
          </a:p>
        </p:txBody>
      </p:sp>
      <p:sp>
        <p:nvSpPr>
          <p:cNvPr id="3" name="Content Placeholder 2">
            <a:extLst>
              <a:ext uri="{FF2B5EF4-FFF2-40B4-BE49-F238E27FC236}">
                <a16:creationId xmlns:a16="http://schemas.microsoft.com/office/drawing/2014/main" id="{8736BFE2-632C-974D-93BC-6C3550574ED1}"/>
              </a:ext>
            </a:extLst>
          </p:cNvPr>
          <p:cNvSpPr>
            <a:spLocks noGrp="1"/>
          </p:cNvSpPr>
          <p:nvPr>
            <p:ph sz="quarter" idx="10"/>
          </p:nvPr>
        </p:nvSpPr>
        <p:spPr/>
        <p:txBody>
          <a:bodyPr/>
          <a:lstStyle/>
          <a:p>
            <a:r>
              <a:rPr lang="en-US" dirty="0"/>
              <a:t>Any masonry product that can not be recycled can be crushed into aggregate that is used in a range of products. Stone, slate, marble, granite, etc. can be used for decretive aggregates. Bricks and concrete can be crushed and used as hard core or as aggregate for concrete. </a:t>
            </a:r>
          </a:p>
          <a:p>
            <a:endParaRPr lang="en-US" sz="1600" dirty="0"/>
          </a:p>
          <a:p>
            <a:endParaRPr lang="en-US" sz="1600" dirty="0"/>
          </a:p>
        </p:txBody>
      </p:sp>
      <p:sp>
        <p:nvSpPr>
          <p:cNvPr id="6" name="TextBox 5">
            <a:extLst>
              <a:ext uri="{FF2B5EF4-FFF2-40B4-BE49-F238E27FC236}">
                <a16:creationId xmlns:a16="http://schemas.microsoft.com/office/drawing/2014/main" id="{526EDD20-9E00-A54A-AB45-25CEF1C3A624}"/>
              </a:ext>
            </a:extLst>
          </p:cNvPr>
          <p:cNvSpPr txBox="1"/>
          <p:nvPr/>
        </p:nvSpPr>
        <p:spPr>
          <a:xfrm>
            <a:off x="429997" y="2996952"/>
            <a:ext cx="3970784" cy="2246769"/>
          </a:xfrm>
          <a:prstGeom prst="rect">
            <a:avLst/>
          </a:prstGeom>
          <a:noFill/>
        </p:spPr>
        <p:txBody>
          <a:bodyPr wrap="square" rtlCol="0">
            <a:spAutoFit/>
          </a:bodyPr>
          <a:lstStyle/>
          <a:p>
            <a:r>
              <a:rPr lang="en-GB" dirty="0"/>
              <a:t>Type 1 concrete is produced by crushed aggregate – recycling waste materials from construction and demolition projects. It is perfect for using in trench fills, backfills, oversite fills and as a granular sub </a:t>
            </a:r>
            <a:r>
              <a:rPr lang="en-GB" dirty="0">
                <a:solidFill>
                  <a:srgbClr val="0077E3"/>
                </a:solidFill>
              </a:rPr>
              <a:t>base - </a:t>
            </a:r>
            <a:r>
              <a:rPr lang="cy-GB" dirty="0">
                <a:solidFill>
                  <a:srgbClr val="C00000"/>
                </a:solidFill>
              </a:rPr>
              <a:t>is-sylfaen</a:t>
            </a:r>
            <a:r>
              <a:rPr lang="en-GB" dirty="0"/>
              <a:t>.</a:t>
            </a:r>
          </a:p>
        </p:txBody>
      </p:sp>
      <p:pic>
        <p:nvPicPr>
          <p:cNvPr id="8" name="Picture 7" descr="A picture containing ground, outdoor, nature&#10;&#10;Description automatically generated">
            <a:extLst>
              <a:ext uri="{FF2B5EF4-FFF2-40B4-BE49-F238E27FC236}">
                <a16:creationId xmlns:a16="http://schemas.microsoft.com/office/drawing/2014/main" id="{FAEFF3CA-C2D0-432C-93AE-A968342E0FB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20072" y="2996952"/>
            <a:ext cx="3923928" cy="2615952"/>
          </a:xfrm>
          <a:prstGeom prst="rect">
            <a:avLst/>
          </a:prstGeom>
        </p:spPr>
      </p:pic>
    </p:spTree>
    <p:extLst>
      <p:ext uri="{BB962C8B-B14F-4D97-AF65-F5344CB8AC3E}">
        <p14:creationId xmlns:p14="http://schemas.microsoft.com/office/powerpoint/2010/main" val="10723725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6B0648-87A6-A946-813D-BFB5888EAD91}"/>
              </a:ext>
            </a:extLst>
          </p:cNvPr>
          <p:cNvSpPr>
            <a:spLocks noGrp="1"/>
          </p:cNvSpPr>
          <p:nvPr>
            <p:ph type="title"/>
          </p:nvPr>
        </p:nvSpPr>
        <p:spPr/>
        <p:txBody>
          <a:bodyPr/>
          <a:lstStyle/>
          <a:p>
            <a:r>
              <a:rPr lang="cy-GB" dirty="0">
                <a:solidFill>
                  <a:srgbClr val="C00000"/>
                </a:solidFill>
              </a:rPr>
              <a:t>Metelau - </a:t>
            </a:r>
            <a:r>
              <a:rPr lang="en-US" dirty="0"/>
              <a:t>Metals </a:t>
            </a:r>
          </a:p>
        </p:txBody>
      </p:sp>
      <p:sp>
        <p:nvSpPr>
          <p:cNvPr id="3" name="Content Placeholder 2">
            <a:extLst>
              <a:ext uri="{FF2B5EF4-FFF2-40B4-BE49-F238E27FC236}">
                <a16:creationId xmlns:a16="http://schemas.microsoft.com/office/drawing/2014/main" id="{C4ABBFA3-3295-8F4F-BBAE-4012A98CD34F}"/>
              </a:ext>
            </a:extLst>
          </p:cNvPr>
          <p:cNvSpPr>
            <a:spLocks noGrp="1"/>
          </p:cNvSpPr>
          <p:nvPr>
            <p:ph sz="quarter" idx="10"/>
          </p:nvPr>
        </p:nvSpPr>
        <p:spPr/>
        <p:txBody>
          <a:bodyPr/>
          <a:lstStyle/>
          <a:p>
            <a:r>
              <a:rPr lang="en-US" dirty="0"/>
              <a:t>Because ferrous and non-ferrous metals can be re-melted and reformed  into new products almost continuously, scrap/reclaimed metal is an ideal material for recycling – reducing both the depletion of natural resources and the carbon footprint from producing new metals.</a:t>
            </a:r>
          </a:p>
        </p:txBody>
      </p:sp>
      <p:sp>
        <p:nvSpPr>
          <p:cNvPr id="5" name="Rectangle 4">
            <a:extLst>
              <a:ext uri="{FF2B5EF4-FFF2-40B4-BE49-F238E27FC236}">
                <a16:creationId xmlns:a16="http://schemas.microsoft.com/office/drawing/2014/main" id="{3F276CB1-BBA5-E343-A230-2CFCB9C658BD}"/>
              </a:ext>
            </a:extLst>
          </p:cNvPr>
          <p:cNvSpPr/>
          <p:nvPr/>
        </p:nvSpPr>
        <p:spPr>
          <a:xfrm>
            <a:off x="382888" y="2924944"/>
            <a:ext cx="7789512" cy="3108543"/>
          </a:xfrm>
          <a:prstGeom prst="rect">
            <a:avLst/>
          </a:prstGeom>
        </p:spPr>
        <p:txBody>
          <a:bodyPr wrap="square">
            <a:spAutoFit/>
          </a:bodyPr>
          <a:lstStyle/>
          <a:p>
            <a:r>
              <a:rPr lang="en-US" dirty="0"/>
              <a:t>The amount of energy saved using recycled metals compared to virgin ore:</a:t>
            </a:r>
            <a:r>
              <a:rPr lang="en-GB" dirty="0"/>
              <a:t> </a:t>
            </a:r>
          </a:p>
          <a:p>
            <a:endParaRPr lang="en-GB" dirty="0"/>
          </a:p>
          <a:p>
            <a:pPr marL="285750" indent="-285750">
              <a:buClr>
                <a:srgbClr val="0077E3"/>
              </a:buClr>
              <a:buFont typeface="Arial" panose="020B0604020202020204" pitchFamily="34" charset="0"/>
              <a:buChar char="•"/>
            </a:pPr>
            <a:r>
              <a:rPr lang="en-GB" dirty="0"/>
              <a:t>Steel 62</a:t>
            </a:r>
            <a:r>
              <a:rPr lang="en-US" dirty="0"/>
              <a:t>–</a:t>
            </a:r>
            <a:r>
              <a:rPr lang="en-GB" dirty="0"/>
              <a:t>74%</a:t>
            </a:r>
          </a:p>
          <a:p>
            <a:pPr marL="285750" indent="-285750">
              <a:buClr>
                <a:srgbClr val="0077E3"/>
              </a:buClr>
              <a:buFont typeface="Arial" panose="020B0604020202020204" pitchFamily="34" charset="0"/>
              <a:buChar char="•"/>
            </a:pPr>
            <a:r>
              <a:rPr lang="en-GB" dirty="0"/>
              <a:t>Copper 87%</a:t>
            </a:r>
          </a:p>
          <a:p>
            <a:pPr marL="285750" indent="-285750">
              <a:buClr>
                <a:srgbClr val="0077E3"/>
              </a:buClr>
              <a:buFont typeface="Arial" panose="020B0604020202020204" pitchFamily="34" charset="0"/>
              <a:buChar char="•"/>
            </a:pPr>
            <a:r>
              <a:rPr lang="en-GB" dirty="0"/>
              <a:t>Zinc 63%</a:t>
            </a:r>
          </a:p>
          <a:p>
            <a:pPr marL="285750" indent="-285750">
              <a:buClr>
                <a:srgbClr val="0077E3"/>
              </a:buClr>
              <a:buFont typeface="Arial" panose="020B0604020202020204" pitchFamily="34" charset="0"/>
              <a:buChar char="•"/>
            </a:pPr>
            <a:r>
              <a:rPr lang="en-GB" dirty="0"/>
              <a:t>Lead 60%</a:t>
            </a:r>
          </a:p>
          <a:p>
            <a:endParaRPr lang="en-GB" dirty="0"/>
          </a:p>
          <a:p>
            <a:r>
              <a:rPr lang="en-US" sz="1600" dirty="0"/>
              <a:t>https://www.doitpoms.ac.uk/tlplib/recycling-metals/figures/recycling_stats_sml.png</a:t>
            </a:r>
          </a:p>
          <a:p>
            <a:endParaRPr lang="en-GB" dirty="0"/>
          </a:p>
        </p:txBody>
      </p:sp>
    </p:spTree>
    <p:extLst>
      <p:ext uri="{BB962C8B-B14F-4D97-AF65-F5344CB8AC3E}">
        <p14:creationId xmlns:p14="http://schemas.microsoft.com/office/powerpoint/2010/main" val="30916895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extLst>
      <p:ext uri="{BB962C8B-B14F-4D97-AF65-F5344CB8AC3E}">
        <p14:creationId xmlns:p14="http://schemas.microsoft.com/office/powerpoint/2010/main" val="37991702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979350"/>
            <a:ext cx="8229600" cy="382588"/>
          </a:xfrm>
        </p:spPr>
        <p:txBody>
          <a:bodyPr/>
          <a:lstStyle/>
          <a:p>
            <a:r>
              <a:rPr lang="en-GB" dirty="0"/>
              <a:t>Traditional marketing methods (continued)</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772816"/>
            <a:ext cx="8435280" cy="3959968"/>
          </a:xfrm>
        </p:spPr>
        <p:txBody>
          <a:bodyPr/>
          <a:lstStyle/>
          <a:p>
            <a:r>
              <a:rPr lang="en-GB" dirty="0"/>
              <a:t>The best form of marketing was by word of mouth as people asked friends and neighbours if they know of a good, reliable company or tradesperson to undertake their work. </a:t>
            </a:r>
            <a:endParaRPr lang="en-GB" sz="1600" dirty="0"/>
          </a:p>
        </p:txBody>
      </p:sp>
      <p:sp>
        <p:nvSpPr>
          <p:cNvPr id="7" name="TextBox 6">
            <a:extLst>
              <a:ext uri="{FF2B5EF4-FFF2-40B4-BE49-F238E27FC236}">
                <a16:creationId xmlns:a16="http://schemas.microsoft.com/office/drawing/2014/main" id="{1281AEF6-D6B4-4F9F-A055-206A4EAF1C36}"/>
              </a:ext>
            </a:extLst>
          </p:cNvPr>
          <p:cNvSpPr txBox="1"/>
          <p:nvPr/>
        </p:nvSpPr>
        <p:spPr>
          <a:xfrm>
            <a:off x="430848" y="3100952"/>
            <a:ext cx="8255951" cy="1323439"/>
          </a:xfrm>
          <a:prstGeom prst="rect">
            <a:avLst/>
          </a:prstGeom>
          <a:noFill/>
        </p:spPr>
        <p:txBody>
          <a:bodyPr wrap="square">
            <a:spAutoFit/>
          </a:bodyPr>
          <a:lstStyle/>
          <a:p>
            <a:pPr algn="l"/>
            <a:r>
              <a:rPr lang="en-US" b="0" i="1" dirty="0">
                <a:effectLst/>
                <a:latin typeface="+mn-lt"/>
              </a:rPr>
              <a:t>Word of mouth will never go out of style. It is, and will remain, the </a:t>
            </a:r>
            <a:br>
              <a:rPr lang="en-US" b="0" i="1" dirty="0">
                <a:effectLst/>
                <a:latin typeface="+mn-lt"/>
              </a:rPr>
            </a:br>
            <a:r>
              <a:rPr lang="en-US" b="0" i="1" dirty="0">
                <a:effectLst/>
                <a:latin typeface="+mn-lt"/>
              </a:rPr>
              <a:t>#1 way people make choices about brands.</a:t>
            </a:r>
          </a:p>
          <a:p>
            <a:pPr algn="l"/>
            <a:endParaRPr lang="en-US" b="0" i="1" dirty="0">
              <a:effectLst/>
              <a:latin typeface="+mn-lt"/>
            </a:endParaRPr>
          </a:p>
          <a:p>
            <a:pPr algn="l"/>
            <a:r>
              <a:rPr lang="en-US" b="0" i="0" dirty="0">
                <a:effectLst/>
                <a:latin typeface="+mn-lt"/>
              </a:rPr>
              <a:t>– Jamie Turner, Author, Speaker, and CEO of the </a:t>
            </a:r>
            <a:r>
              <a:rPr lang="en-US" b="0" i="0" u="none" strike="noStrike" dirty="0">
                <a:effectLst/>
                <a:latin typeface="+mn-lt"/>
                <a:hlinkClick r:id="rId3">
                  <a:extLst>
                    <a:ext uri="{A12FA001-AC4F-418D-AE19-62706E023703}">
                      <ahyp:hlinkClr xmlns:ahyp="http://schemas.microsoft.com/office/drawing/2018/hyperlinkcolor" val="tx"/>
                    </a:ext>
                  </a:extLst>
                </a:hlinkClick>
              </a:rPr>
              <a:t>60 Second Marketer </a:t>
            </a:r>
            <a:endParaRPr lang="en-US" b="0" i="0" dirty="0">
              <a:effectLst/>
              <a:latin typeface="+mn-lt"/>
            </a:endParaRPr>
          </a:p>
        </p:txBody>
      </p:sp>
    </p:spTree>
    <p:extLst>
      <p:ext uri="{BB962C8B-B14F-4D97-AF65-F5344CB8AC3E}">
        <p14:creationId xmlns:p14="http://schemas.microsoft.com/office/powerpoint/2010/main" val="274367160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103: </a:t>
            </a:r>
            <a:r>
              <a:rPr lang="ru-RU" sz="2400" b="1" dirty="0"/>
              <a:t>Introduction to the built environment </a:t>
            </a:r>
            <a:br>
              <a:rPr lang="en-GB" sz="2400" b="1" dirty="0"/>
            </a:br>
            <a:r>
              <a:rPr lang="ru-RU" sz="2400" b="1" dirty="0"/>
              <a:t>life cycle</a:t>
            </a:r>
            <a:endParaRPr lang="en-GB" sz="2400" b="1" dirty="0"/>
          </a:p>
          <a:p>
            <a:endParaRPr lang="en-GB" sz="2400" b="1" dirty="0"/>
          </a:p>
        </p:txBody>
      </p:sp>
      <p:sp>
        <p:nvSpPr>
          <p:cNvPr id="2053" name="Rectangle 15"/>
          <p:cNvSpPr>
            <a:spLocks noGrp="1" noChangeArrowheads="1"/>
          </p:cNvSpPr>
          <p:nvPr>
            <p:ph type="title"/>
          </p:nvPr>
        </p:nvSpPr>
        <p:spPr>
          <a:xfrm>
            <a:off x="457200" y="3284984"/>
            <a:ext cx="8153400" cy="2174416"/>
          </a:xfrm>
        </p:spPr>
        <p:txBody>
          <a:bodyPr anchor="t"/>
          <a:lstStyle/>
          <a:p>
            <a:r>
              <a:rPr lang="en-GB"/>
              <a:t>PowerPoint 7</a:t>
            </a:r>
            <a:r>
              <a:rPr lang="en-GB" dirty="0"/>
              <a:t>: Know the process for demolition and destruction of buildings </a:t>
            </a:r>
            <a:r>
              <a:rPr lang="en-GB"/>
              <a:t>and structures</a:t>
            </a:r>
            <a:endParaRPr lang="en-GB"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124977354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1028166"/>
            <a:ext cx="8229600" cy="382588"/>
          </a:xfrm>
        </p:spPr>
        <p:txBody>
          <a:bodyPr/>
          <a:lstStyle/>
          <a:p>
            <a:r>
              <a:rPr lang="en-GB" dirty="0">
                <a:ea typeface="ＭＳ Ｐゴシック" pitchFamily="-105" charset="-128"/>
                <a:cs typeface="ＭＳ Ｐゴシック" pitchFamily="-105" charset="-128"/>
              </a:rPr>
              <a:t>The main requirements in decommissioning</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49138" y="1556792"/>
            <a:ext cx="8229600" cy="4077184"/>
          </a:xfrm>
        </p:spPr>
        <p:txBody>
          <a:bodyPr/>
          <a:lstStyle/>
          <a:p>
            <a:r>
              <a:rPr lang="en-GB" dirty="0"/>
              <a:t>Eventually most buildings will need to be demolished because they have come to the end of their viable life cycle or are in the way of a new development.</a:t>
            </a:r>
          </a:p>
          <a:p>
            <a:r>
              <a:rPr lang="en-GB" dirty="0"/>
              <a:t>Planning permission is not required if a building is less than 50 cubic metres, but is required for most other buildings. It is also required for unlisted buildings in a conservation area in Wales only.</a:t>
            </a:r>
          </a:p>
          <a:p>
            <a:r>
              <a:rPr lang="en-GB" dirty="0"/>
              <a:t>A detailed sequence of work needs to be drawn up before any demolishing can commence and must include:</a:t>
            </a:r>
          </a:p>
          <a:p>
            <a:pPr marL="342900" indent="-342900">
              <a:buClr>
                <a:srgbClr val="0077E3"/>
              </a:buClr>
              <a:buFont typeface="Arial" panose="020B0604020202020204" pitchFamily="34" charset="0"/>
              <a:buChar char="•"/>
            </a:pPr>
            <a:r>
              <a:rPr lang="en-GB" dirty="0"/>
              <a:t>isolation of all </a:t>
            </a:r>
            <a:r>
              <a:rPr lang="en-GB" dirty="0">
                <a:solidFill>
                  <a:srgbClr val="0077E3"/>
                </a:solidFill>
              </a:rPr>
              <a:t>services </a:t>
            </a:r>
            <a:r>
              <a:rPr lang="en-GB" dirty="0">
                <a:solidFill>
                  <a:srgbClr val="C00000"/>
                </a:solidFill>
              </a:rPr>
              <a:t>- g</a:t>
            </a:r>
            <a:r>
              <a:rPr lang="cy-GB" dirty="0">
                <a:solidFill>
                  <a:srgbClr val="C00000"/>
                </a:solidFill>
              </a:rPr>
              <a:t>wasanaethau</a:t>
            </a:r>
          </a:p>
          <a:p>
            <a:pPr marL="342900" indent="-342900">
              <a:buClr>
                <a:srgbClr val="0077E3"/>
              </a:buClr>
              <a:buFont typeface="Arial" panose="020B0604020202020204" pitchFamily="34" charset="0"/>
              <a:buChar char="•"/>
            </a:pPr>
            <a:r>
              <a:rPr lang="cy-GB" dirty="0">
                <a:solidFill>
                  <a:srgbClr val="C00000"/>
                </a:solidFill>
              </a:rPr>
              <a:t>risg</a:t>
            </a:r>
            <a:r>
              <a:rPr lang="cy-GB" dirty="0"/>
              <a:t> </a:t>
            </a:r>
            <a:r>
              <a:rPr lang="cy-GB" dirty="0">
                <a:solidFill>
                  <a:srgbClr val="0077E3"/>
                </a:solidFill>
              </a:rPr>
              <a:t>- </a:t>
            </a:r>
            <a:r>
              <a:rPr lang="en-GB" dirty="0">
                <a:solidFill>
                  <a:srgbClr val="0077E3"/>
                </a:solidFill>
              </a:rPr>
              <a:t>risk </a:t>
            </a:r>
            <a:r>
              <a:rPr lang="en-GB" dirty="0"/>
              <a:t>assessments and method statements.</a:t>
            </a:r>
          </a:p>
        </p:txBody>
      </p:sp>
    </p:spTree>
    <p:extLst>
      <p:ext uri="{BB962C8B-B14F-4D97-AF65-F5344CB8AC3E}">
        <p14:creationId xmlns:p14="http://schemas.microsoft.com/office/powerpoint/2010/main" val="269690122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9BF4BA-A406-9747-BA07-A3BE446DCB49}"/>
              </a:ext>
            </a:extLst>
          </p:cNvPr>
          <p:cNvSpPr>
            <a:spLocks noGrp="1"/>
          </p:cNvSpPr>
          <p:nvPr>
            <p:ph type="title"/>
          </p:nvPr>
        </p:nvSpPr>
        <p:spPr/>
        <p:txBody>
          <a:bodyPr/>
          <a:lstStyle/>
          <a:p>
            <a:r>
              <a:rPr lang="en-US" dirty="0"/>
              <a:t>Environment impact and health and safety</a:t>
            </a:r>
          </a:p>
        </p:txBody>
      </p:sp>
      <p:sp>
        <p:nvSpPr>
          <p:cNvPr id="3" name="Content Placeholder 2">
            <a:extLst>
              <a:ext uri="{FF2B5EF4-FFF2-40B4-BE49-F238E27FC236}">
                <a16:creationId xmlns:a16="http://schemas.microsoft.com/office/drawing/2014/main" id="{A62351F7-5F5B-6A4A-B0C0-B0043E29459E}"/>
              </a:ext>
            </a:extLst>
          </p:cNvPr>
          <p:cNvSpPr>
            <a:spLocks noGrp="1"/>
          </p:cNvSpPr>
          <p:nvPr>
            <p:ph sz="quarter" idx="10"/>
          </p:nvPr>
        </p:nvSpPr>
        <p:spPr/>
        <p:txBody>
          <a:bodyPr/>
          <a:lstStyle/>
          <a:p>
            <a:r>
              <a:rPr lang="en-US" b="1" dirty="0"/>
              <a:t>Isolation of services: </a:t>
            </a:r>
            <a:r>
              <a:rPr lang="en-US" dirty="0"/>
              <a:t>Gas, electricity, water supply and telecommunications all need to be isolated. Failure to do so can result in the release of toxic and explosive gases into the atmosphere, the risk of electrocution to operatives, and flooding leading to contamination of the waterways and land.</a:t>
            </a:r>
          </a:p>
          <a:p>
            <a:r>
              <a:rPr lang="en-US" b="1" dirty="0"/>
              <a:t>Risk assessments and method statements</a:t>
            </a:r>
            <a:r>
              <a:rPr lang="en-US" dirty="0"/>
              <a:t>: These must include any specific risks and hazards associated with the removal and demolition of a property, cover the materials involved and preventing any debris and contamination leaving the location, so protecting the general public and the local environment from work undertaken.</a:t>
            </a:r>
          </a:p>
          <a:p>
            <a:r>
              <a:rPr lang="en-US" dirty="0"/>
              <a:t>For further information visit the HSE website </a:t>
            </a:r>
            <a:r>
              <a:rPr lang="en-US" dirty="0">
                <a:hlinkClick r:id="rId3"/>
              </a:rPr>
              <a:t>https://www.hse.gov.uk/construction/safetytopics/demolition.htm</a:t>
            </a:r>
            <a:r>
              <a:rPr lang="en-US" dirty="0"/>
              <a:t> </a:t>
            </a:r>
          </a:p>
        </p:txBody>
      </p:sp>
    </p:spTree>
    <p:extLst>
      <p:ext uri="{BB962C8B-B14F-4D97-AF65-F5344CB8AC3E}">
        <p14:creationId xmlns:p14="http://schemas.microsoft.com/office/powerpoint/2010/main" val="51579966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60B3D2-8326-1B43-8D10-4978DF6BB96D}"/>
              </a:ext>
            </a:extLst>
          </p:cNvPr>
          <p:cNvSpPr>
            <a:spLocks noGrp="1"/>
          </p:cNvSpPr>
          <p:nvPr>
            <p:ph type="title"/>
          </p:nvPr>
        </p:nvSpPr>
        <p:spPr/>
        <p:txBody>
          <a:bodyPr/>
          <a:lstStyle/>
          <a:p>
            <a:r>
              <a:rPr lang="en-US" dirty="0"/>
              <a:t>Selecting the demolition method to use</a:t>
            </a:r>
          </a:p>
        </p:txBody>
      </p:sp>
      <p:sp>
        <p:nvSpPr>
          <p:cNvPr id="3" name="Content Placeholder 2">
            <a:extLst>
              <a:ext uri="{FF2B5EF4-FFF2-40B4-BE49-F238E27FC236}">
                <a16:creationId xmlns:a16="http://schemas.microsoft.com/office/drawing/2014/main" id="{5806ABFC-A58E-7F4D-9DDC-4C2FDC0713A8}"/>
              </a:ext>
            </a:extLst>
          </p:cNvPr>
          <p:cNvSpPr>
            <a:spLocks noGrp="1"/>
          </p:cNvSpPr>
          <p:nvPr>
            <p:ph sz="quarter" idx="10"/>
          </p:nvPr>
        </p:nvSpPr>
        <p:spPr>
          <a:xfrm>
            <a:off x="508000" y="2276872"/>
            <a:ext cx="4928096" cy="3816424"/>
          </a:xfrm>
        </p:spPr>
        <p:txBody>
          <a:bodyPr/>
          <a:lstStyle/>
          <a:p>
            <a:r>
              <a:rPr lang="en-US" dirty="0"/>
              <a:t>Appropriate measures need to be in place to prevent any dangerous dusts such as asbestos leaving the site. It is common practice for this to be manually removed before any other work commences.  </a:t>
            </a:r>
          </a:p>
          <a:p>
            <a:r>
              <a:rPr lang="en-US" dirty="0" err="1">
                <a:solidFill>
                  <a:srgbClr val="C00000"/>
                </a:solidFill>
              </a:rPr>
              <a:t>Nwy</a:t>
            </a:r>
            <a:r>
              <a:rPr lang="en-US" dirty="0">
                <a:solidFill>
                  <a:srgbClr val="C00000"/>
                </a:solidFill>
              </a:rPr>
              <a:t> - </a:t>
            </a:r>
            <a:r>
              <a:rPr lang="en-US" dirty="0">
                <a:solidFill>
                  <a:srgbClr val="0077E3"/>
                </a:solidFill>
              </a:rPr>
              <a:t>Gas</a:t>
            </a:r>
            <a:r>
              <a:rPr lang="en-US" dirty="0"/>
              <a:t> supplies must be safely disconnected to reduce the chance of an explosion or fire, electricity disconnected to reduce the chances of electrocutions and water turned off to prevent flooding and leaching of containments.  </a:t>
            </a:r>
          </a:p>
        </p:txBody>
      </p:sp>
      <p:pic>
        <p:nvPicPr>
          <p:cNvPr id="7" name="Picture 6" descr="Text&#10;&#10;Description automatically generated with medium confidence">
            <a:extLst>
              <a:ext uri="{FF2B5EF4-FFF2-40B4-BE49-F238E27FC236}">
                <a16:creationId xmlns:a16="http://schemas.microsoft.com/office/drawing/2014/main" id="{57F6857E-5B05-4BD9-8CAB-0A9EC1C38849}"/>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5673328" y="2564904"/>
            <a:ext cx="3455947" cy="3443848"/>
          </a:xfrm>
          <a:prstGeom prst="rect">
            <a:avLst/>
          </a:prstGeom>
        </p:spPr>
      </p:pic>
      <p:sp>
        <p:nvSpPr>
          <p:cNvPr id="9" name="TextBox 8">
            <a:extLst>
              <a:ext uri="{FF2B5EF4-FFF2-40B4-BE49-F238E27FC236}">
                <a16:creationId xmlns:a16="http://schemas.microsoft.com/office/drawing/2014/main" id="{00514A3D-2192-4455-B08A-47AAB96A2460}"/>
              </a:ext>
            </a:extLst>
          </p:cNvPr>
          <p:cNvSpPr txBox="1"/>
          <p:nvPr/>
        </p:nvSpPr>
        <p:spPr>
          <a:xfrm>
            <a:off x="430999" y="1556792"/>
            <a:ext cx="7499176" cy="707886"/>
          </a:xfrm>
          <a:prstGeom prst="rect">
            <a:avLst/>
          </a:prstGeom>
          <a:noFill/>
        </p:spPr>
        <p:txBody>
          <a:bodyPr wrap="square">
            <a:spAutoFit/>
          </a:bodyPr>
          <a:lstStyle/>
          <a:p>
            <a:r>
              <a:rPr lang="en-US" dirty="0"/>
              <a:t>Before any demolition can begin, the environmental impact needs to be considered, as well as access to the site. </a:t>
            </a:r>
          </a:p>
        </p:txBody>
      </p:sp>
    </p:spTree>
    <p:extLst>
      <p:ext uri="{BB962C8B-B14F-4D97-AF65-F5344CB8AC3E}">
        <p14:creationId xmlns:p14="http://schemas.microsoft.com/office/powerpoint/2010/main" val="38146423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A514D4-AA1A-2945-B986-D29A54169707}"/>
              </a:ext>
            </a:extLst>
          </p:cNvPr>
          <p:cNvSpPr>
            <a:spLocks noGrp="1"/>
          </p:cNvSpPr>
          <p:nvPr>
            <p:ph type="title"/>
          </p:nvPr>
        </p:nvSpPr>
        <p:spPr/>
        <p:txBody>
          <a:bodyPr/>
          <a:lstStyle/>
          <a:p>
            <a:r>
              <a:rPr lang="en-US" dirty="0"/>
              <a:t>Risks associated with the demolition process</a:t>
            </a:r>
          </a:p>
        </p:txBody>
      </p:sp>
      <p:sp>
        <p:nvSpPr>
          <p:cNvPr id="3" name="Content Placeholder 2">
            <a:extLst>
              <a:ext uri="{FF2B5EF4-FFF2-40B4-BE49-F238E27FC236}">
                <a16:creationId xmlns:a16="http://schemas.microsoft.com/office/drawing/2014/main" id="{33CA94D8-9F3A-A74B-B1DB-D2A9D5115628}"/>
              </a:ext>
            </a:extLst>
          </p:cNvPr>
          <p:cNvSpPr>
            <a:spLocks noGrp="1"/>
          </p:cNvSpPr>
          <p:nvPr>
            <p:ph sz="quarter" idx="10"/>
          </p:nvPr>
        </p:nvSpPr>
        <p:spPr>
          <a:xfrm>
            <a:off x="457200" y="1512000"/>
            <a:ext cx="5915000" cy="4248000"/>
          </a:xfrm>
        </p:spPr>
        <p:txBody>
          <a:bodyPr/>
          <a:lstStyle/>
          <a:p>
            <a:pPr marL="342900" indent="-342900">
              <a:buClr>
                <a:srgbClr val="0077E3"/>
              </a:buClr>
              <a:buFont typeface="Arial" panose="020B0604020202020204" pitchFamily="34" charset="0"/>
              <a:buChar char="•"/>
            </a:pPr>
            <a:r>
              <a:rPr lang="cy-GB" dirty="0">
                <a:solidFill>
                  <a:srgbClr val="C00000"/>
                </a:solidFill>
              </a:rPr>
              <a:t>Trapio - </a:t>
            </a:r>
            <a:r>
              <a:rPr lang="en-US" dirty="0">
                <a:solidFill>
                  <a:srgbClr val="0077E3"/>
                </a:solidFill>
              </a:rPr>
              <a:t>Entrapment</a:t>
            </a:r>
          </a:p>
          <a:p>
            <a:pPr marL="342900" indent="-342900">
              <a:buClr>
                <a:srgbClr val="0077E3"/>
              </a:buClr>
              <a:buFont typeface="Arial" panose="020B0604020202020204" pitchFamily="34" charset="0"/>
              <a:buChar char="•"/>
            </a:pPr>
            <a:r>
              <a:rPr lang="en-US" dirty="0"/>
              <a:t>Crushing</a:t>
            </a:r>
          </a:p>
          <a:p>
            <a:pPr marL="342900" indent="-342900">
              <a:buClr>
                <a:srgbClr val="0077E3"/>
              </a:buClr>
              <a:buFont typeface="Arial" panose="020B0604020202020204" pitchFamily="34" charset="0"/>
              <a:buChar char="•"/>
            </a:pPr>
            <a:r>
              <a:rPr lang="en-US" dirty="0"/>
              <a:t>Falling objects </a:t>
            </a:r>
          </a:p>
          <a:p>
            <a:pPr marL="342900" indent="-342900">
              <a:buClr>
                <a:srgbClr val="0077E3"/>
              </a:buClr>
              <a:buFont typeface="Arial" panose="020B0604020202020204" pitchFamily="34" charset="0"/>
              <a:buChar char="•"/>
            </a:pPr>
            <a:r>
              <a:rPr lang="cy-GB" dirty="0">
                <a:solidFill>
                  <a:srgbClr val="C00000"/>
                </a:solidFill>
              </a:rPr>
              <a:t>Ffrwydrad - </a:t>
            </a:r>
            <a:r>
              <a:rPr lang="en-US" dirty="0">
                <a:solidFill>
                  <a:srgbClr val="0077E3"/>
                </a:solidFill>
              </a:rPr>
              <a:t>Explosion</a:t>
            </a:r>
          </a:p>
          <a:p>
            <a:pPr marL="342900" indent="-342900">
              <a:buClr>
                <a:srgbClr val="0077E3"/>
              </a:buClr>
              <a:buFont typeface="Arial" panose="020B0604020202020204" pitchFamily="34" charset="0"/>
              <a:buChar char="•"/>
            </a:pPr>
            <a:r>
              <a:rPr lang="en-US" dirty="0"/>
              <a:t>Asbestosis – caused by exposure to asbestos</a:t>
            </a:r>
            <a:endParaRPr lang="en-US" b="1" dirty="0"/>
          </a:p>
          <a:p>
            <a:pPr marL="342900" indent="-342900">
              <a:buClr>
                <a:srgbClr val="0077E3"/>
              </a:buClr>
              <a:buFont typeface="Arial" panose="020B0604020202020204" pitchFamily="34" charset="0"/>
              <a:buChar char="•"/>
            </a:pPr>
            <a:r>
              <a:rPr lang="en-US" dirty="0"/>
              <a:t>Contact with chemicals</a:t>
            </a:r>
          </a:p>
          <a:p>
            <a:pPr marL="342900" indent="-342900">
              <a:buClr>
                <a:srgbClr val="0077E3"/>
              </a:buClr>
              <a:buFont typeface="Arial" panose="020B0604020202020204" pitchFamily="34" charset="0"/>
              <a:buChar char="•"/>
            </a:pPr>
            <a:r>
              <a:rPr lang="en-US" dirty="0"/>
              <a:t>Manual handling injuries</a:t>
            </a:r>
          </a:p>
          <a:p>
            <a:pPr marL="342900" indent="-342900">
              <a:buClr>
                <a:srgbClr val="0077E3"/>
              </a:buClr>
              <a:buFont typeface="Arial" panose="020B0604020202020204" pitchFamily="34" charset="0"/>
              <a:buChar char="•"/>
            </a:pPr>
            <a:r>
              <a:rPr lang="en-US" dirty="0"/>
              <a:t>Inhalation of gases and dusts</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p:txBody>
      </p:sp>
    </p:spTree>
    <p:extLst>
      <p:ext uri="{BB962C8B-B14F-4D97-AF65-F5344CB8AC3E}">
        <p14:creationId xmlns:p14="http://schemas.microsoft.com/office/powerpoint/2010/main" val="217248182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GB" dirty="0"/>
              <a:t>Types of demolition</a:t>
            </a:r>
          </a:p>
        </p:txBody>
      </p:sp>
      <p:sp>
        <p:nvSpPr>
          <p:cNvPr id="5123" name="Content Placeholder 2"/>
          <p:cNvSpPr>
            <a:spLocks noGrp="1"/>
          </p:cNvSpPr>
          <p:nvPr>
            <p:ph sz="quarter" idx="10"/>
          </p:nvPr>
        </p:nvSpPr>
        <p:spPr>
          <a:xfrm>
            <a:off x="457200" y="1772816"/>
            <a:ext cx="8363272" cy="2304256"/>
          </a:xfrm>
        </p:spPr>
        <p:txBody>
          <a:bodyPr/>
          <a:lstStyle/>
          <a:p>
            <a:r>
              <a:rPr lang="cy-GB" b="1" dirty="0">
                <a:solidFill>
                  <a:srgbClr val="C00000"/>
                </a:solidFill>
                <a:ea typeface="ＭＳ Ｐゴシック" pitchFamily="-105" charset="-128"/>
                <a:cs typeface="ＭＳ Ｐゴシック" pitchFamily="-105" charset="-128"/>
              </a:rPr>
              <a:t>Datgymalu/dad-adeiladu - </a:t>
            </a:r>
            <a:r>
              <a:rPr lang="en-US" b="1" dirty="0">
                <a:solidFill>
                  <a:srgbClr val="0077E3"/>
                </a:solidFill>
                <a:ea typeface="ＭＳ Ｐゴシック" pitchFamily="-105" charset="-128"/>
                <a:cs typeface="ＭＳ Ｐゴシック" pitchFamily="-105" charset="-128"/>
              </a:rPr>
              <a:t>Dismantling/Deconstruction</a:t>
            </a:r>
          </a:p>
          <a:p>
            <a:r>
              <a:rPr lang="en-US" dirty="0">
                <a:ea typeface="ＭＳ Ｐゴシック" pitchFamily="-105" charset="-128"/>
                <a:cs typeface="ＭＳ Ｐゴシック" pitchFamily="-105" charset="-128"/>
              </a:rPr>
              <a:t>This is the process of taking down a structure carefully and methodically, often in a reverse process of the one that was used to initially construct it. </a:t>
            </a:r>
          </a:p>
          <a:p>
            <a:r>
              <a:rPr lang="en-US" dirty="0">
                <a:ea typeface="ＭＳ Ｐゴシック" pitchFamily="-105" charset="-128"/>
                <a:cs typeface="ＭＳ Ｐゴシック" pitchFamily="-105" charset="-128"/>
              </a:rPr>
              <a:t>It is mainly used if the building is of historical importance, and is to be rebuilt in another location, or is in a location that does not allow any other method of demolition to take place.</a:t>
            </a:r>
          </a:p>
        </p:txBody>
      </p:sp>
    </p:spTree>
    <p:extLst>
      <p:ext uri="{BB962C8B-B14F-4D97-AF65-F5344CB8AC3E}">
        <p14:creationId xmlns:p14="http://schemas.microsoft.com/office/powerpoint/2010/main" val="352341640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GB" dirty="0"/>
              <a:t>Types of demolition (continued)</a:t>
            </a:r>
          </a:p>
        </p:txBody>
      </p:sp>
      <p:sp>
        <p:nvSpPr>
          <p:cNvPr id="5123" name="Content Placeholder 2"/>
          <p:cNvSpPr>
            <a:spLocks noGrp="1"/>
          </p:cNvSpPr>
          <p:nvPr>
            <p:ph sz="quarter" idx="10"/>
          </p:nvPr>
        </p:nvSpPr>
        <p:spPr>
          <a:xfrm>
            <a:off x="457200" y="1556792"/>
            <a:ext cx="8147248" cy="3960440"/>
          </a:xfrm>
        </p:spPr>
        <p:txBody>
          <a:bodyPr/>
          <a:lstStyle/>
          <a:p>
            <a:r>
              <a:rPr lang="en-GB" b="1" dirty="0"/>
              <a:t>Interior demolition</a:t>
            </a:r>
            <a:br>
              <a:rPr lang="en-GB" dirty="0"/>
            </a:br>
            <a:r>
              <a:rPr lang="en-GB" dirty="0"/>
              <a:t>Interior demolition is the taking apart of interior portions of a structure while preserving the exterior, usually in preparation for a renovation project. This usually includes the removal of walls, ceilings, pipes, etc.</a:t>
            </a:r>
          </a:p>
          <a:p>
            <a:r>
              <a:rPr lang="en-GB" b="1" dirty="0"/>
              <a:t>Selective demolition</a:t>
            </a:r>
            <a:br>
              <a:rPr lang="en-GB" dirty="0"/>
            </a:br>
            <a:r>
              <a:rPr lang="en-GB" dirty="0"/>
              <a:t>A selective demolition project involves the removal of specific interior or exterior portions of a building while protecting the remaining structure and nearby structures. </a:t>
            </a:r>
          </a:p>
          <a:p>
            <a:r>
              <a:rPr lang="cy-GB" b="1" dirty="0">
                <a:solidFill>
                  <a:srgbClr val="C00000"/>
                </a:solidFill>
              </a:rPr>
              <a:t>Dymchwel llwyr </a:t>
            </a:r>
            <a:r>
              <a:rPr lang="cy-GB" b="1" dirty="0">
                <a:solidFill>
                  <a:srgbClr val="0077E3"/>
                </a:solidFill>
              </a:rPr>
              <a:t>- </a:t>
            </a:r>
            <a:r>
              <a:rPr lang="en-GB" b="1" dirty="0">
                <a:solidFill>
                  <a:srgbClr val="0077E3"/>
                </a:solidFill>
              </a:rPr>
              <a:t>Total demolition</a:t>
            </a:r>
            <a:br>
              <a:rPr lang="en-GB" dirty="0"/>
            </a:br>
            <a:r>
              <a:rPr lang="en-GB" dirty="0"/>
              <a:t>Total demolition is the demolition of an entire structure.</a:t>
            </a:r>
            <a:endParaRPr lang="en-US"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160737701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1DDBC7-9F30-E14E-A3CB-154A03C0467D}"/>
              </a:ext>
            </a:extLst>
          </p:cNvPr>
          <p:cNvSpPr>
            <a:spLocks noGrp="1"/>
          </p:cNvSpPr>
          <p:nvPr>
            <p:ph type="title"/>
          </p:nvPr>
        </p:nvSpPr>
        <p:spPr/>
        <p:txBody>
          <a:bodyPr/>
          <a:lstStyle/>
          <a:p>
            <a:r>
              <a:rPr lang="cy-GB" dirty="0">
                <a:solidFill>
                  <a:srgbClr val="C00000"/>
                </a:solidFill>
              </a:rPr>
              <a:t>Craen a phelen ddinistrio - </a:t>
            </a:r>
            <a:r>
              <a:rPr lang="en-US" dirty="0"/>
              <a:t>Crane and wrecking ball</a:t>
            </a:r>
          </a:p>
        </p:txBody>
      </p:sp>
      <p:sp>
        <p:nvSpPr>
          <p:cNvPr id="3" name="Content Placeholder 2">
            <a:extLst>
              <a:ext uri="{FF2B5EF4-FFF2-40B4-BE49-F238E27FC236}">
                <a16:creationId xmlns:a16="http://schemas.microsoft.com/office/drawing/2014/main" id="{A8BFB5F3-EF8B-D246-A3EA-A0F8B0DCA1A6}"/>
              </a:ext>
            </a:extLst>
          </p:cNvPr>
          <p:cNvSpPr>
            <a:spLocks noGrp="1"/>
          </p:cNvSpPr>
          <p:nvPr>
            <p:ph sz="quarter" idx="10"/>
          </p:nvPr>
        </p:nvSpPr>
        <p:spPr>
          <a:xfrm>
            <a:off x="457200" y="1512000"/>
            <a:ext cx="6059016" cy="4248000"/>
          </a:xfrm>
        </p:spPr>
        <p:txBody>
          <a:bodyPr/>
          <a:lstStyle/>
          <a:p>
            <a:pPr marL="342900" indent="-342900">
              <a:buClr>
                <a:srgbClr val="0077E3"/>
              </a:buClr>
              <a:buFont typeface="Arial" panose="020B0604020202020204" pitchFamily="34" charset="0"/>
              <a:buChar char="•"/>
            </a:pPr>
            <a:r>
              <a:rPr lang="en-US" dirty="0"/>
              <a:t>Less widely used today as modern methods are more accurate and faster. </a:t>
            </a:r>
          </a:p>
          <a:p>
            <a:pPr marL="342900" indent="-342900">
              <a:buClr>
                <a:srgbClr val="0077E3"/>
              </a:buClr>
              <a:buFont typeface="Arial" panose="020B0604020202020204" pitchFamily="34" charset="0"/>
              <a:buChar char="•"/>
            </a:pPr>
            <a:r>
              <a:rPr lang="en-US" dirty="0"/>
              <a:t>Wrecking balls range from 1,000 to 12,000 pounds in weight and are made from forged steel (an alloy of carbon and iron).</a:t>
            </a:r>
          </a:p>
          <a:p>
            <a:pPr marL="342900" indent="-342900">
              <a:buClr>
                <a:srgbClr val="0077E3"/>
              </a:buClr>
              <a:buFont typeface="Arial" panose="020B0604020202020204" pitchFamily="34" charset="0"/>
              <a:buChar char="•"/>
            </a:pPr>
            <a:r>
              <a:rPr lang="en-US" dirty="0"/>
              <a:t>They are round so they do not get trapped in a buildings structure when they are slammed into it </a:t>
            </a:r>
            <a:br>
              <a:rPr lang="en-US" dirty="0"/>
            </a:br>
            <a:r>
              <a:rPr lang="en-US" dirty="0"/>
              <a:t>– like a giant sledgehammer or when dropped from a height  by a crane.</a:t>
            </a:r>
          </a:p>
          <a:p>
            <a:endParaRPr lang="en-US" dirty="0"/>
          </a:p>
          <a:p>
            <a:endParaRPr lang="en-US" dirty="0"/>
          </a:p>
        </p:txBody>
      </p:sp>
      <p:sp>
        <p:nvSpPr>
          <p:cNvPr id="6" name="TextBox 5">
            <a:extLst>
              <a:ext uri="{FF2B5EF4-FFF2-40B4-BE49-F238E27FC236}">
                <a16:creationId xmlns:a16="http://schemas.microsoft.com/office/drawing/2014/main" id="{2BE1FA9E-2917-44D3-BA3B-F94522330C9A}"/>
              </a:ext>
            </a:extLst>
          </p:cNvPr>
          <p:cNvSpPr txBox="1"/>
          <p:nvPr/>
        </p:nvSpPr>
        <p:spPr>
          <a:xfrm>
            <a:off x="740193" y="4650880"/>
            <a:ext cx="5493029" cy="1015663"/>
          </a:xfrm>
          <a:prstGeom prst="rect">
            <a:avLst/>
          </a:prstGeom>
          <a:noFill/>
        </p:spPr>
        <p:txBody>
          <a:bodyPr wrap="square">
            <a:spAutoFit/>
          </a:bodyPr>
          <a:lstStyle/>
          <a:p>
            <a:endParaRPr lang="en-US" dirty="0"/>
          </a:p>
          <a:p>
            <a:r>
              <a:rPr lang="en-US" dirty="0"/>
              <a:t>Link to video showing wrecking ball in action:</a:t>
            </a:r>
          </a:p>
          <a:p>
            <a:r>
              <a:rPr lang="en-US" dirty="0">
                <a:hlinkClick r:id="rId3"/>
              </a:rPr>
              <a:t>https://www.dailymotion.com/video/x61zll3</a:t>
            </a:r>
            <a:r>
              <a:rPr lang="en-US" dirty="0"/>
              <a:t> </a:t>
            </a:r>
            <a:endParaRPr lang="en-GB" dirty="0"/>
          </a:p>
        </p:txBody>
      </p:sp>
      <p:pic>
        <p:nvPicPr>
          <p:cNvPr id="7" name="Picture 6" descr="A picture containing outdoor&#10;&#10;Description automatically generated">
            <a:extLst>
              <a:ext uri="{FF2B5EF4-FFF2-40B4-BE49-F238E27FC236}">
                <a16:creationId xmlns:a16="http://schemas.microsoft.com/office/drawing/2014/main" id="{A8297D29-4CA9-42AD-8E86-105994AD2E89}"/>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6711105" y="3068960"/>
            <a:ext cx="2432895" cy="3161242"/>
          </a:xfrm>
          <a:prstGeom prst="rect">
            <a:avLst/>
          </a:prstGeom>
        </p:spPr>
      </p:pic>
    </p:spTree>
    <p:extLst>
      <p:ext uri="{BB962C8B-B14F-4D97-AF65-F5344CB8AC3E}">
        <p14:creationId xmlns:p14="http://schemas.microsoft.com/office/powerpoint/2010/main" val="152666283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4A167D-079F-CB4F-BAA5-5CEC78135348}"/>
              </a:ext>
            </a:extLst>
          </p:cNvPr>
          <p:cNvSpPr>
            <a:spLocks noGrp="1"/>
          </p:cNvSpPr>
          <p:nvPr>
            <p:ph type="title"/>
          </p:nvPr>
        </p:nvSpPr>
        <p:spPr/>
        <p:txBody>
          <a:bodyPr/>
          <a:lstStyle/>
          <a:p>
            <a:r>
              <a:rPr lang="cy-GB" dirty="0">
                <a:solidFill>
                  <a:srgbClr val="C00000"/>
                </a:solidFill>
              </a:rPr>
              <a:t>Mewnffrwydrad - </a:t>
            </a:r>
            <a:r>
              <a:rPr lang="en-US" dirty="0"/>
              <a:t>Implosion </a:t>
            </a:r>
          </a:p>
        </p:txBody>
      </p:sp>
      <p:sp>
        <p:nvSpPr>
          <p:cNvPr id="3" name="Content Placeholder 2">
            <a:extLst>
              <a:ext uri="{FF2B5EF4-FFF2-40B4-BE49-F238E27FC236}">
                <a16:creationId xmlns:a16="http://schemas.microsoft.com/office/drawing/2014/main" id="{F2358956-5286-0748-AA3B-C3A023790958}"/>
              </a:ext>
            </a:extLst>
          </p:cNvPr>
          <p:cNvSpPr>
            <a:spLocks noGrp="1"/>
          </p:cNvSpPr>
          <p:nvPr>
            <p:ph sz="quarter" idx="10"/>
          </p:nvPr>
        </p:nvSpPr>
        <p:spPr>
          <a:xfrm>
            <a:off x="457200" y="1512000"/>
            <a:ext cx="8229600" cy="1453044"/>
          </a:xfrm>
        </p:spPr>
        <p:txBody>
          <a:bodyPr/>
          <a:lstStyle/>
          <a:p>
            <a:r>
              <a:rPr lang="en-US" dirty="0"/>
              <a:t>Implosion uses a series of explosives to destroy the buildings vertical supports, causing the building to collapse into itself. Implosion is most often used to bring down large structures, such as chimneys, cooling towers, tower blocks, etc.  </a:t>
            </a:r>
          </a:p>
          <a:p>
            <a:endParaRPr lang="en-US" sz="1600" dirty="0"/>
          </a:p>
        </p:txBody>
      </p:sp>
      <p:sp>
        <p:nvSpPr>
          <p:cNvPr id="6" name="TextBox 5">
            <a:extLst>
              <a:ext uri="{FF2B5EF4-FFF2-40B4-BE49-F238E27FC236}">
                <a16:creationId xmlns:a16="http://schemas.microsoft.com/office/drawing/2014/main" id="{A4149C0F-35EA-5040-86C7-8FB805426D72}"/>
              </a:ext>
            </a:extLst>
          </p:cNvPr>
          <p:cNvSpPr txBox="1"/>
          <p:nvPr/>
        </p:nvSpPr>
        <p:spPr>
          <a:xfrm>
            <a:off x="435263" y="4146971"/>
            <a:ext cx="3672408" cy="1200329"/>
          </a:xfrm>
          <a:prstGeom prst="rect">
            <a:avLst/>
          </a:prstGeom>
          <a:noFill/>
        </p:spPr>
        <p:txBody>
          <a:bodyPr wrap="square" rtlCol="0">
            <a:spAutoFit/>
          </a:bodyPr>
          <a:lstStyle/>
          <a:p>
            <a:r>
              <a:rPr lang="en-US" dirty="0"/>
              <a:t>Video link showing implosion of three tower blocks:</a:t>
            </a:r>
          </a:p>
          <a:p>
            <a:r>
              <a:rPr lang="en-US" dirty="0">
                <a:hlinkClick r:id="rId3"/>
              </a:rPr>
              <a:t>https://youtu.be/uMIiQGkLQo8</a:t>
            </a:r>
            <a:r>
              <a:rPr lang="en-US" dirty="0"/>
              <a:t> </a:t>
            </a:r>
          </a:p>
          <a:p>
            <a:r>
              <a:rPr lang="en-US" sz="1200" dirty="0"/>
              <a:t> </a:t>
            </a:r>
          </a:p>
        </p:txBody>
      </p:sp>
      <p:pic>
        <p:nvPicPr>
          <p:cNvPr id="7" name="Picture 6" descr="A picture containing outdoor, sky, traveling, engine&#10;&#10;Description automatically generated">
            <a:extLst>
              <a:ext uri="{FF2B5EF4-FFF2-40B4-BE49-F238E27FC236}">
                <a16:creationId xmlns:a16="http://schemas.microsoft.com/office/drawing/2014/main" id="{99B0AF29-782D-440E-85F7-15EDEF901C29}"/>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708887" y="2965044"/>
            <a:ext cx="4427984" cy="2944138"/>
          </a:xfrm>
          <a:prstGeom prst="rect">
            <a:avLst/>
          </a:prstGeom>
        </p:spPr>
      </p:pic>
    </p:spTree>
    <p:extLst>
      <p:ext uri="{BB962C8B-B14F-4D97-AF65-F5344CB8AC3E}">
        <p14:creationId xmlns:p14="http://schemas.microsoft.com/office/powerpoint/2010/main" val="223198399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32C4FA-CBAB-884A-AB38-ECD4DB9109BA}"/>
              </a:ext>
            </a:extLst>
          </p:cNvPr>
          <p:cNvSpPr>
            <a:spLocks noGrp="1"/>
          </p:cNvSpPr>
          <p:nvPr>
            <p:ph type="title"/>
          </p:nvPr>
        </p:nvSpPr>
        <p:spPr/>
        <p:txBody>
          <a:bodyPr/>
          <a:lstStyle/>
          <a:p>
            <a:r>
              <a:rPr lang="en-US" dirty="0"/>
              <a:t>Mechanical demolition</a:t>
            </a:r>
          </a:p>
        </p:txBody>
      </p:sp>
      <p:sp>
        <p:nvSpPr>
          <p:cNvPr id="3" name="Content Placeholder 2">
            <a:extLst>
              <a:ext uri="{FF2B5EF4-FFF2-40B4-BE49-F238E27FC236}">
                <a16:creationId xmlns:a16="http://schemas.microsoft.com/office/drawing/2014/main" id="{A81E50F4-6DE6-4E49-894F-AE92B02B089A}"/>
              </a:ext>
            </a:extLst>
          </p:cNvPr>
          <p:cNvSpPr>
            <a:spLocks noGrp="1"/>
          </p:cNvSpPr>
          <p:nvPr>
            <p:ph sz="quarter" idx="10"/>
          </p:nvPr>
        </p:nvSpPr>
        <p:spPr>
          <a:xfrm>
            <a:off x="468765" y="1593482"/>
            <a:ext cx="8229600" cy="1043508"/>
          </a:xfrm>
        </p:spPr>
        <p:txBody>
          <a:bodyPr/>
          <a:lstStyle/>
          <a:p>
            <a:r>
              <a:rPr lang="en-US" dirty="0"/>
              <a:t>Mechanical demolition uses a high-reach arm machine fitted with either a crusher, shears, hammer or bucket to break and remove sections of a building starting at the top and working down. </a:t>
            </a:r>
          </a:p>
        </p:txBody>
      </p:sp>
      <p:sp>
        <p:nvSpPr>
          <p:cNvPr id="7" name="TextBox 6">
            <a:extLst>
              <a:ext uri="{FF2B5EF4-FFF2-40B4-BE49-F238E27FC236}">
                <a16:creationId xmlns:a16="http://schemas.microsoft.com/office/drawing/2014/main" id="{BC068A6D-0E93-0F48-9AC1-A514849CFD00}"/>
              </a:ext>
            </a:extLst>
          </p:cNvPr>
          <p:cNvSpPr txBox="1"/>
          <p:nvPr/>
        </p:nvSpPr>
        <p:spPr>
          <a:xfrm>
            <a:off x="352841" y="2767623"/>
            <a:ext cx="2951025" cy="400110"/>
          </a:xfrm>
          <a:prstGeom prst="rect">
            <a:avLst/>
          </a:prstGeom>
          <a:noFill/>
        </p:spPr>
        <p:txBody>
          <a:bodyPr wrap="square" rtlCol="0">
            <a:spAutoFit/>
          </a:bodyPr>
          <a:lstStyle/>
          <a:p>
            <a:pPr algn="ctr"/>
            <a:r>
              <a:rPr lang="en-US" dirty="0">
                <a:solidFill>
                  <a:srgbClr val="0077E3"/>
                </a:solidFill>
              </a:rPr>
              <a:t>Shears</a:t>
            </a:r>
          </a:p>
        </p:txBody>
      </p:sp>
      <p:sp>
        <p:nvSpPr>
          <p:cNvPr id="9" name="TextBox 8">
            <a:extLst>
              <a:ext uri="{FF2B5EF4-FFF2-40B4-BE49-F238E27FC236}">
                <a16:creationId xmlns:a16="http://schemas.microsoft.com/office/drawing/2014/main" id="{56AA9436-4BF4-D74D-99FC-84F924B9D89D}"/>
              </a:ext>
            </a:extLst>
          </p:cNvPr>
          <p:cNvSpPr txBox="1"/>
          <p:nvPr/>
        </p:nvSpPr>
        <p:spPr>
          <a:xfrm>
            <a:off x="3303866" y="2767623"/>
            <a:ext cx="2559399" cy="400110"/>
          </a:xfrm>
          <a:prstGeom prst="rect">
            <a:avLst/>
          </a:prstGeom>
          <a:noFill/>
        </p:spPr>
        <p:txBody>
          <a:bodyPr wrap="square" rtlCol="0">
            <a:spAutoFit/>
          </a:bodyPr>
          <a:lstStyle/>
          <a:p>
            <a:pPr algn="ctr"/>
            <a:r>
              <a:rPr lang="en-US" dirty="0">
                <a:solidFill>
                  <a:srgbClr val="0077E3"/>
                </a:solidFill>
              </a:rPr>
              <a:t>Crusher</a:t>
            </a:r>
          </a:p>
        </p:txBody>
      </p:sp>
      <p:sp>
        <p:nvSpPr>
          <p:cNvPr id="10" name="TextBox 9">
            <a:extLst>
              <a:ext uri="{FF2B5EF4-FFF2-40B4-BE49-F238E27FC236}">
                <a16:creationId xmlns:a16="http://schemas.microsoft.com/office/drawing/2014/main" id="{1E9CF5FD-5068-B049-A6DC-6ED0BA83E712}"/>
              </a:ext>
            </a:extLst>
          </p:cNvPr>
          <p:cNvSpPr txBox="1"/>
          <p:nvPr/>
        </p:nvSpPr>
        <p:spPr>
          <a:xfrm>
            <a:off x="5883458" y="2767623"/>
            <a:ext cx="2803342" cy="400110"/>
          </a:xfrm>
          <a:prstGeom prst="rect">
            <a:avLst/>
          </a:prstGeom>
          <a:noFill/>
        </p:spPr>
        <p:txBody>
          <a:bodyPr wrap="square" rtlCol="0">
            <a:spAutoFit/>
          </a:bodyPr>
          <a:lstStyle/>
          <a:p>
            <a:pPr algn="ctr"/>
            <a:r>
              <a:rPr lang="en-US" dirty="0">
                <a:solidFill>
                  <a:srgbClr val="0077E3"/>
                </a:solidFill>
              </a:rPr>
              <a:t>Bucket</a:t>
            </a:r>
          </a:p>
        </p:txBody>
      </p:sp>
      <p:pic>
        <p:nvPicPr>
          <p:cNvPr id="11" name="Picture 10" descr="A picture containing outdoor, transport, sky, power shovel&#10;&#10;Description automatically generated">
            <a:extLst>
              <a:ext uri="{FF2B5EF4-FFF2-40B4-BE49-F238E27FC236}">
                <a16:creationId xmlns:a16="http://schemas.microsoft.com/office/drawing/2014/main" id="{E79CA77B-60F0-4C4A-9732-15F1B686D065}"/>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883458" y="3409062"/>
            <a:ext cx="3057498" cy="2030726"/>
          </a:xfrm>
          <a:prstGeom prst="rect">
            <a:avLst/>
          </a:prstGeom>
        </p:spPr>
      </p:pic>
      <p:pic>
        <p:nvPicPr>
          <p:cNvPr id="13" name="Picture 12" descr="A picture containing outdoor, sky, transport, power shovel&#10;&#10;Description automatically generated">
            <a:extLst>
              <a:ext uri="{FF2B5EF4-FFF2-40B4-BE49-F238E27FC236}">
                <a16:creationId xmlns:a16="http://schemas.microsoft.com/office/drawing/2014/main" id="{EB93D578-770C-40F0-B05A-DD8C3F7ECA9C}"/>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77076" y="3429000"/>
            <a:ext cx="2949223" cy="1966148"/>
          </a:xfrm>
          <a:prstGeom prst="rect">
            <a:avLst/>
          </a:prstGeom>
        </p:spPr>
      </p:pic>
      <p:pic>
        <p:nvPicPr>
          <p:cNvPr id="15" name="Picture 14">
            <a:extLst>
              <a:ext uri="{FF2B5EF4-FFF2-40B4-BE49-F238E27FC236}">
                <a16:creationId xmlns:a16="http://schemas.microsoft.com/office/drawing/2014/main" id="{A50440FA-BFA2-456A-B401-7C1D611033DB}"/>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3126299" y="3409062"/>
            <a:ext cx="3057499" cy="2028703"/>
          </a:xfrm>
          <a:prstGeom prst="rect">
            <a:avLst/>
          </a:prstGeom>
        </p:spPr>
      </p:pic>
      <p:sp>
        <p:nvSpPr>
          <p:cNvPr id="12" name="TextBox 11">
            <a:extLst>
              <a:ext uri="{FF2B5EF4-FFF2-40B4-BE49-F238E27FC236}">
                <a16:creationId xmlns:a16="http://schemas.microsoft.com/office/drawing/2014/main" id="{6C7BBA59-8C36-E86E-42A4-37E0AD9FAC40}"/>
              </a:ext>
            </a:extLst>
          </p:cNvPr>
          <p:cNvSpPr txBox="1"/>
          <p:nvPr/>
        </p:nvSpPr>
        <p:spPr>
          <a:xfrm>
            <a:off x="-540568" y="3108281"/>
            <a:ext cx="4572000" cy="400110"/>
          </a:xfrm>
          <a:prstGeom prst="rect">
            <a:avLst/>
          </a:prstGeom>
          <a:noFill/>
        </p:spPr>
        <p:txBody>
          <a:bodyPr wrap="square">
            <a:spAutoFit/>
          </a:bodyPr>
          <a:lstStyle/>
          <a:p>
            <a:pPr algn="ctr"/>
            <a:r>
              <a:rPr lang="cy-GB" dirty="0">
                <a:solidFill>
                  <a:srgbClr val="C00000"/>
                </a:solidFill>
              </a:rPr>
              <a:t>Gwelleifiau</a:t>
            </a:r>
          </a:p>
        </p:txBody>
      </p:sp>
      <p:sp>
        <p:nvSpPr>
          <p:cNvPr id="14" name="TextBox 13">
            <a:extLst>
              <a:ext uri="{FF2B5EF4-FFF2-40B4-BE49-F238E27FC236}">
                <a16:creationId xmlns:a16="http://schemas.microsoft.com/office/drawing/2014/main" id="{AD9D54BA-48AA-77EE-A1C8-CDE95F7BBB2F}"/>
              </a:ext>
            </a:extLst>
          </p:cNvPr>
          <p:cNvSpPr txBox="1"/>
          <p:nvPr/>
        </p:nvSpPr>
        <p:spPr>
          <a:xfrm>
            <a:off x="2082822" y="3079713"/>
            <a:ext cx="4843604" cy="400110"/>
          </a:xfrm>
          <a:prstGeom prst="rect">
            <a:avLst/>
          </a:prstGeom>
          <a:noFill/>
        </p:spPr>
        <p:txBody>
          <a:bodyPr wrap="square">
            <a:spAutoFit/>
          </a:bodyPr>
          <a:lstStyle/>
          <a:p>
            <a:pPr algn="ctr"/>
            <a:r>
              <a:rPr lang="cy-GB" dirty="0">
                <a:solidFill>
                  <a:srgbClr val="C00000"/>
                </a:solidFill>
              </a:rPr>
              <a:t>Malwr</a:t>
            </a:r>
          </a:p>
        </p:txBody>
      </p:sp>
      <p:sp>
        <p:nvSpPr>
          <p:cNvPr id="16" name="TextBox 15">
            <a:extLst>
              <a:ext uri="{FF2B5EF4-FFF2-40B4-BE49-F238E27FC236}">
                <a16:creationId xmlns:a16="http://schemas.microsoft.com/office/drawing/2014/main" id="{5D65843B-E91F-0FD4-C1E6-1C53B5DCEA47}"/>
              </a:ext>
            </a:extLst>
          </p:cNvPr>
          <p:cNvSpPr txBox="1"/>
          <p:nvPr/>
        </p:nvSpPr>
        <p:spPr>
          <a:xfrm>
            <a:off x="4875938" y="3041080"/>
            <a:ext cx="4843604" cy="400110"/>
          </a:xfrm>
          <a:prstGeom prst="rect">
            <a:avLst/>
          </a:prstGeom>
          <a:noFill/>
        </p:spPr>
        <p:txBody>
          <a:bodyPr wrap="square">
            <a:spAutoFit/>
          </a:bodyPr>
          <a:lstStyle/>
          <a:p>
            <a:pPr algn="ctr"/>
            <a:r>
              <a:rPr lang="cy-GB" dirty="0">
                <a:solidFill>
                  <a:srgbClr val="C00000"/>
                </a:solidFill>
              </a:rPr>
              <a:t>Bwced</a:t>
            </a:r>
          </a:p>
        </p:txBody>
      </p:sp>
    </p:spTree>
    <p:extLst>
      <p:ext uri="{BB962C8B-B14F-4D97-AF65-F5344CB8AC3E}">
        <p14:creationId xmlns:p14="http://schemas.microsoft.com/office/powerpoint/2010/main" val="26066837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GB" dirty="0"/>
              <a:t>Modern marketing methods</a:t>
            </a:r>
          </a:p>
        </p:txBody>
      </p:sp>
      <p:sp>
        <p:nvSpPr>
          <p:cNvPr id="5123" name="Content Placeholder 2"/>
          <p:cNvSpPr>
            <a:spLocks noGrp="1"/>
          </p:cNvSpPr>
          <p:nvPr>
            <p:ph sz="quarter" idx="10"/>
          </p:nvPr>
        </p:nvSpPr>
        <p:spPr>
          <a:xfrm>
            <a:off x="457200" y="1556792"/>
            <a:ext cx="4690864" cy="4293208"/>
          </a:xfrm>
        </p:spPr>
        <p:txBody>
          <a:bodyPr/>
          <a:lstStyle/>
          <a:p>
            <a:r>
              <a:rPr lang="en-US" dirty="0">
                <a:ea typeface="ＭＳ Ｐゴシック" pitchFamily="-105" charset="-128"/>
                <a:cs typeface="ＭＳ Ｐゴシック" pitchFamily="-105" charset="-128"/>
              </a:rPr>
              <a:t>The methods used to reach target customers have adapted for the modern world. Most people now have access to a computer and/or a smartphone and will use search engines to look up whatever company or services they require. </a:t>
            </a:r>
          </a:p>
          <a:p>
            <a:r>
              <a:rPr lang="cy-GB" b="1" dirty="0">
                <a:solidFill>
                  <a:srgbClr val="C00000"/>
                </a:solidFill>
              </a:rPr>
              <a:t>Gwefan -</a:t>
            </a:r>
            <a:r>
              <a:rPr lang="cy-GB" b="1" dirty="0"/>
              <a:t> </a:t>
            </a:r>
            <a:r>
              <a:rPr lang="en-US" b="1" dirty="0">
                <a:solidFill>
                  <a:srgbClr val="0077E3"/>
                </a:solidFill>
                <a:ea typeface="ＭＳ Ｐゴシック" pitchFamily="-105" charset="-128"/>
                <a:cs typeface="ＭＳ Ｐゴシック" pitchFamily="-105" charset="-128"/>
              </a:rPr>
              <a:t>Website</a:t>
            </a:r>
            <a:br>
              <a:rPr lang="en-US" dirty="0">
                <a:ea typeface="ＭＳ Ｐゴシック" pitchFamily="-105" charset="-128"/>
                <a:cs typeface="ＭＳ Ｐゴシック" pitchFamily="-105" charset="-128"/>
              </a:rPr>
            </a:br>
            <a:r>
              <a:rPr lang="en-US" dirty="0">
                <a:ea typeface="ＭＳ Ｐゴシック" pitchFamily="-105" charset="-128"/>
                <a:cs typeface="ＭＳ Ｐゴシック" pitchFamily="-105" charset="-128"/>
              </a:rPr>
              <a:t>It is important to make sure your company is at the top of the list in a search engine and to have an eye-catching website that is easily navigable to showcase your product or service. </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pic>
        <p:nvPicPr>
          <p:cNvPr id="4" name="Picture 3" descr="Graphical user interface, application&#10;&#10;Description automatically generated">
            <a:extLst>
              <a:ext uri="{FF2B5EF4-FFF2-40B4-BE49-F238E27FC236}">
                <a16:creationId xmlns:a16="http://schemas.microsoft.com/office/drawing/2014/main" id="{3D58BF55-42B6-4E76-90F3-1AB4B537229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28689" y="1556792"/>
            <a:ext cx="3708182" cy="2472916"/>
          </a:xfrm>
          <a:prstGeom prst="rect">
            <a:avLst/>
          </a:prstGeo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972705-59E2-E54E-838E-32A108C464CE}"/>
              </a:ext>
            </a:extLst>
          </p:cNvPr>
          <p:cNvSpPr>
            <a:spLocks noGrp="1"/>
          </p:cNvSpPr>
          <p:nvPr>
            <p:ph type="title"/>
          </p:nvPr>
        </p:nvSpPr>
        <p:spPr/>
        <p:txBody>
          <a:bodyPr/>
          <a:lstStyle/>
          <a:p>
            <a:r>
              <a:rPr lang="en-US" dirty="0"/>
              <a:t>Stages involved in removing demolition waste</a:t>
            </a:r>
          </a:p>
        </p:txBody>
      </p:sp>
      <p:sp>
        <p:nvSpPr>
          <p:cNvPr id="3" name="Content Placeholder 2">
            <a:extLst>
              <a:ext uri="{FF2B5EF4-FFF2-40B4-BE49-F238E27FC236}">
                <a16:creationId xmlns:a16="http://schemas.microsoft.com/office/drawing/2014/main" id="{4AFF971A-8CF2-4D4C-A9A1-E473A68E2989}"/>
              </a:ext>
            </a:extLst>
          </p:cNvPr>
          <p:cNvSpPr>
            <a:spLocks noGrp="1"/>
          </p:cNvSpPr>
          <p:nvPr>
            <p:ph sz="quarter" idx="10"/>
          </p:nvPr>
        </p:nvSpPr>
        <p:spPr>
          <a:xfrm>
            <a:off x="457200" y="1988840"/>
            <a:ext cx="8229600" cy="4293208"/>
          </a:xfrm>
        </p:spPr>
        <p:txBody>
          <a:bodyPr/>
          <a:lstStyle/>
          <a:p>
            <a:pPr marL="342900" indent="-342900">
              <a:buClr>
                <a:srgbClr val="0077E3"/>
              </a:buClr>
              <a:buFont typeface="Arial" panose="020B0604020202020204" pitchFamily="34" charset="0"/>
              <a:buChar char="•"/>
            </a:pPr>
            <a:r>
              <a:rPr lang="cy-GB" b="1" dirty="0">
                <a:solidFill>
                  <a:srgbClr val="C00000"/>
                </a:solidFill>
              </a:rPr>
              <a:t>Cynllunio</a:t>
            </a:r>
            <a:r>
              <a:rPr lang="cy-GB" b="1" dirty="0"/>
              <a:t> - </a:t>
            </a:r>
            <a:r>
              <a:rPr lang="en-US" b="1" dirty="0">
                <a:solidFill>
                  <a:srgbClr val="0077E3"/>
                </a:solidFill>
              </a:rPr>
              <a:t>Planning</a:t>
            </a:r>
            <a:r>
              <a:rPr lang="en-US" b="1" dirty="0"/>
              <a:t>: </a:t>
            </a:r>
            <a:r>
              <a:rPr lang="en-US" dirty="0"/>
              <a:t>Ensures all permissions, plant, equipment policies and procedures are in place.</a:t>
            </a:r>
          </a:p>
          <a:p>
            <a:pPr marL="342900" indent="-342900">
              <a:buClr>
                <a:srgbClr val="0077E3"/>
              </a:buClr>
              <a:buFont typeface="Arial" panose="020B0604020202020204" pitchFamily="34" charset="0"/>
              <a:buChar char="•"/>
            </a:pPr>
            <a:r>
              <a:rPr lang="cy-GB" b="1" dirty="0">
                <a:solidFill>
                  <a:srgbClr val="C00000"/>
                </a:solidFill>
              </a:rPr>
              <a:t>Diogelwch y safle </a:t>
            </a:r>
            <a:r>
              <a:rPr lang="cy-GB" b="1" dirty="0"/>
              <a:t>- </a:t>
            </a:r>
            <a:r>
              <a:rPr lang="en-US" b="1" dirty="0">
                <a:solidFill>
                  <a:srgbClr val="0077E3"/>
                </a:solidFill>
              </a:rPr>
              <a:t>Site security</a:t>
            </a:r>
            <a:r>
              <a:rPr lang="en-US" b="1" dirty="0"/>
              <a:t>: </a:t>
            </a:r>
            <a:r>
              <a:rPr lang="en-US" dirty="0"/>
              <a:t>Protect the general public from work activities.</a:t>
            </a:r>
          </a:p>
          <a:p>
            <a:pPr marL="342900" indent="-342900">
              <a:buClr>
                <a:srgbClr val="0077E3"/>
              </a:buClr>
              <a:buFont typeface="Arial" panose="020B0604020202020204" pitchFamily="34" charset="0"/>
              <a:buChar char="•"/>
            </a:pPr>
            <a:r>
              <a:rPr lang="en-US" b="1" dirty="0"/>
              <a:t>Isolation of services: </a:t>
            </a:r>
            <a:r>
              <a:rPr lang="en-US" dirty="0"/>
              <a:t>Protect operatives and the environment.</a:t>
            </a:r>
          </a:p>
          <a:p>
            <a:pPr marL="342900" indent="-342900">
              <a:buClr>
                <a:srgbClr val="0077E3"/>
              </a:buClr>
              <a:buFont typeface="Arial" panose="020B0604020202020204" pitchFamily="34" charset="0"/>
              <a:buChar char="•"/>
            </a:pPr>
            <a:r>
              <a:rPr lang="en-US" b="1" dirty="0"/>
              <a:t>Removal of hazardous waste: </a:t>
            </a:r>
            <a:r>
              <a:rPr lang="en-US" dirty="0"/>
              <a:t>Protect operatives and the environment, including reduced land fill.</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p:txBody>
      </p:sp>
    </p:spTree>
    <p:extLst>
      <p:ext uri="{BB962C8B-B14F-4D97-AF65-F5344CB8AC3E}">
        <p14:creationId xmlns:p14="http://schemas.microsoft.com/office/powerpoint/2010/main" val="69407208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972705-59E2-E54E-838E-32A108C464CE}"/>
              </a:ext>
            </a:extLst>
          </p:cNvPr>
          <p:cNvSpPr>
            <a:spLocks noGrp="1"/>
          </p:cNvSpPr>
          <p:nvPr>
            <p:ph type="title"/>
          </p:nvPr>
        </p:nvSpPr>
        <p:spPr/>
        <p:txBody>
          <a:bodyPr/>
          <a:lstStyle/>
          <a:p>
            <a:r>
              <a:rPr lang="en-US" dirty="0"/>
              <a:t>Stages involved in removing demolition waste (continued)</a:t>
            </a:r>
          </a:p>
        </p:txBody>
      </p:sp>
      <p:sp>
        <p:nvSpPr>
          <p:cNvPr id="3" name="Content Placeholder 2">
            <a:extLst>
              <a:ext uri="{FF2B5EF4-FFF2-40B4-BE49-F238E27FC236}">
                <a16:creationId xmlns:a16="http://schemas.microsoft.com/office/drawing/2014/main" id="{4AFF971A-8CF2-4D4C-A9A1-E473A68E2989}"/>
              </a:ext>
            </a:extLst>
          </p:cNvPr>
          <p:cNvSpPr>
            <a:spLocks noGrp="1"/>
          </p:cNvSpPr>
          <p:nvPr>
            <p:ph sz="quarter" idx="10"/>
          </p:nvPr>
        </p:nvSpPr>
        <p:spPr>
          <a:xfrm>
            <a:off x="457200" y="2060848"/>
            <a:ext cx="8229600" cy="4293208"/>
          </a:xfrm>
        </p:spPr>
        <p:txBody>
          <a:bodyPr/>
          <a:lstStyle/>
          <a:p>
            <a:pPr marL="342900" indent="-342900">
              <a:buClr>
                <a:srgbClr val="0077E3"/>
              </a:buClr>
              <a:buFont typeface="Arial" panose="020B0604020202020204" pitchFamily="34" charset="0"/>
              <a:buChar char="•"/>
            </a:pPr>
            <a:r>
              <a:rPr lang="en-US" b="1" dirty="0"/>
              <a:t>Architectural salvage: </a:t>
            </a:r>
            <a:r>
              <a:rPr lang="en-US" dirty="0"/>
              <a:t>Removal of  specific items of value for reuse</a:t>
            </a:r>
          </a:p>
          <a:p>
            <a:pPr marL="342900" indent="-342900">
              <a:buClr>
                <a:srgbClr val="0077E3"/>
              </a:buClr>
              <a:buFont typeface="Arial" panose="020B0604020202020204" pitchFamily="34" charset="0"/>
              <a:buChar char="•"/>
            </a:pPr>
            <a:r>
              <a:rPr lang="en-US" b="1" dirty="0"/>
              <a:t>On-site processing of aggregates: </a:t>
            </a:r>
            <a:r>
              <a:rPr lang="en-US" dirty="0"/>
              <a:t>Can be reused on-site or shipped out ready processed.</a:t>
            </a:r>
          </a:p>
          <a:p>
            <a:pPr marL="342900" indent="-342900">
              <a:buClr>
                <a:srgbClr val="0077E3"/>
              </a:buClr>
              <a:buFont typeface="Arial" panose="020B0604020202020204" pitchFamily="34" charset="0"/>
              <a:buChar char="•"/>
            </a:pPr>
            <a:r>
              <a:rPr lang="en-US" b="1" dirty="0"/>
              <a:t>Recycling metal waste: </a:t>
            </a:r>
            <a:r>
              <a:rPr lang="en-US" dirty="0"/>
              <a:t>Reduced </a:t>
            </a:r>
            <a:r>
              <a:rPr lang="en-US"/>
              <a:t>carbon footprint. </a:t>
            </a: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p:txBody>
      </p:sp>
    </p:spTree>
    <p:extLst>
      <p:ext uri="{BB962C8B-B14F-4D97-AF65-F5344CB8AC3E}">
        <p14:creationId xmlns:p14="http://schemas.microsoft.com/office/powerpoint/2010/main" val="162518970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algn="ctr" eaLnBrk="1" hangingPunct="1">
              <a:lnSpc>
                <a:spcPct val="100000"/>
              </a:lnSpc>
            </a:pPr>
            <a:r>
              <a:rPr lang="cy-GB" sz="6000" dirty="0">
                <a:solidFill>
                  <a:srgbClr val="C00000"/>
                </a:solidFill>
                <a:ea typeface="ＭＳ Ｐゴシック" pitchFamily="-105" charset="-128"/>
                <a:cs typeface="ＭＳ Ｐゴシック" pitchFamily="-105" charset="-128"/>
              </a:rPr>
              <a:t>Unrhyw gwestiynau?</a:t>
            </a:r>
          </a:p>
          <a:p>
            <a:pPr marL="0" indent="0" algn="ctr" eaLnBrk="1" hangingPunct="1">
              <a:lnSpc>
                <a:spcPct val="100000"/>
              </a:lnSpc>
            </a:pPr>
            <a:endParaRPr sz="6000" dirty="0">
              <a:solidFill>
                <a:srgbClr val="C00000"/>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extLst>
      <p:ext uri="{BB962C8B-B14F-4D97-AF65-F5344CB8AC3E}">
        <p14:creationId xmlns:p14="http://schemas.microsoft.com/office/powerpoint/2010/main" val="28877037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GB" dirty="0"/>
              <a:t>Modern marketing methods (continued)</a:t>
            </a:r>
          </a:p>
        </p:txBody>
      </p:sp>
      <p:sp>
        <p:nvSpPr>
          <p:cNvPr id="5123" name="Content Placeholder 2"/>
          <p:cNvSpPr>
            <a:spLocks noGrp="1"/>
          </p:cNvSpPr>
          <p:nvPr>
            <p:ph sz="quarter" idx="10"/>
          </p:nvPr>
        </p:nvSpPr>
        <p:spPr>
          <a:xfrm>
            <a:off x="457200" y="1773654"/>
            <a:ext cx="3466728" cy="4293208"/>
          </a:xfrm>
        </p:spPr>
        <p:txBody>
          <a:bodyPr/>
          <a:lstStyle/>
          <a:p>
            <a:r>
              <a:rPr lang="cy-GB" b="1" dirty="0">
                <a:solidFill>
                  <a:srgbClr val="C00000"/>
                </a:solidFill>
              </a:rPr>
              <a:t>Cyfryngau cymdeithasol -</a:t>
            </a:r>
            <a:r>
              <a:rPr lang="cy-GB" dirty="0">
                <a:solidFill>
                  <a:srgbClr val="C00000"/>
                </a:solidFill>
              </a:rPr>
              <a:t> </a:t>
            </a:r>
            <a:r>
              <a:rPr lang="en-US" b="1" dirty="0">
                <a:solidFill>
                  <a:srgbClr val="0077E3"/>
                </a:solidFill>
                <a:ea typeface="ＭＳ Ｐゴシック" pitchFamily="-105" charset="-128"/>
                <a:cs typeface="ＭＳ Ｐゴシック" pitchFamily="-105" charset="-128"/>
              </a:rPr>
              <a:t>Social media </a:t>
            </a:r>
            <a:r>
              <a:rPr lang="en-US" dirty="0">
                <a:ea typeface="ＭＳ Ｐゴシック" pitchFamily="-105" charset="-128"/>
                <a:cs typeface="ＭＳ Ｐゴシック" pitchFamily="-105" charset="-128"/>
              </a:rPr>
              <a:t>is a relatively new method of advertising and reaching customers. Many businesses have their own Facebook, Twitter, Instagram and YouTube channels.</a:t>
            </a:r>
          </a:p>
          <a:p>
            <a:r>
              <a:rPr lang="en-US" b="1" dirty="0">
                <a:solidFill>
                  <a:srgbClr val="C00000"/>
                </a:solidFill>
                <a:ea typeface="ＭＳ Ｐゴシック" pitchFamily="-105" charset="-128"/>
                <a:cs typeface="ＭＳ Ｐゴシック" pitchFamily="-105" charset="-128"/>
              </a:rPr>
              <a:t>Teledu - </a:t>
            </a:r>
            <a:r>
              <a:rPr lang="en-US" b="1" dirty="0">
                <a:solidFill>
                  <a:srgbClr val="0077E3"/>
                </a:solidFill>
                <a:ea typeface="ＭＳ Ｐゴシック" pitchFamily="-105" charset="-128"/>
                <a:cs typeface="ＭＳ Ｐゴシック" pitchFamily="-105" charset="-128"/>
              </a:rPr>
              <a:t>TV</a:t>
            </a:r>
            <a:r>
              <a:rPr lang="en-US" dirty="0">
                <a:solidFill>
                  <a:srgbClr val="0077E3"/>
                </a:solidFill>
                <a:ea typeface="ＭＳ Ｐゴシック" pitchFamily="-105" charset="-128"/>
                <a:cs typeface="ＭＳ Ｐゴシック" pitchFamily="-105" charset="-128"/>
              </a:rPr>
              <a:t> </a:t>
            </a:r>
            <a:r>
              <a:rPr lang="en-US" dirty="0">
                <a:ea typeface="ＭＳ Ｐゴシック" pitchFamily="-105" charset="-128"/>
                <a:cs typeface="ＭＳ Ｐゴシック" pitchFamily="-105" charset="-128"/>
              </a:rPr>
              <a:t>is another method of advertising by using specialist channels you can reach your target customer.</a:t>
            </a:r>
          </a:p>
        </p:txBody>
      </p:sp>
      <p:pic>
        <p:nvPicPr>
          <p:cNvPr id="4" name="Picture 3" descr="A picture containing text, clipart&#10;&#10;Description automatically generated">
            <a:extLst>
              <a:ext uri="{FF2B5EF4-FFF2-40B4-BE49-F238E27FC236}">
                <a16:creationId xmlns:a16="http://schemas.microsoft.com/office/drawing/2014/main" id="{E53E0F03-6C13-47F4-BFA9-D976A739A15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79470" y="1665040"/>
            <a:ext cx="3805781" cy="3717032"/>
          </a:xfrm>
          <a:prstGeom prst="rect">
            <a:avLst/>
          </a:prstGeom>
        </p:spPr>
      </p:pic>
    </p:spTree>
    <p:extLst>
      <p:ext uri="{BB962C8B-B14F-4D97-AF65-F5344CB8AC3E}">
        <p14:creationId xmlns:p14="http://schemas.microsoft.com/office/powerpoint/2010/main" val="36299804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4B9129-9BC3-CA48-B4D1-F9F722F83FAC}"/>
              </a:ext>
            </a:extLst>
          </p:cNvPr>
          <p:cNvSpPr>
            <a:spLocks noGrp="1"/>
          </p:cNvSpPr>
          <p:nvPr>
            <p:ph type="title"/>
          </p:nvPr>
        </p:nvSpPr>
        <p:spPr/>
        <p:txBody>
          <a:bodyPr/>
          <a:lstStyle/>
          <a:p>
            <a:r>
              <a:rPr lang="cy-GB" dirty="0">
                <a:solidFill>
                  <a:srgbClr val="C00000"/>
                </a:solidFill>
              </a:rPr>
              <a:t>Pum lefel - </a:t>
            </a:r>
            <a:r>
              <a:rPr lang="en-US" dirty="0">
                <a:solidFill>
                  <a:schemeClr val="tx1">
                    <a:lumMod val="95000"/>
                    <a:lumOff val="5000"/>
                  </a:schemeClr>
                </a:solidFill>
              </a:rPr>
              <a:t>The</a:t>
            </a:r>
            <a:r>
              <a:rPr lang="en-US" dirty="0"/>
              <a:t> five levels </a:t>
            </a:r>
            <a:r>
              <a:rPr lang="en-US" dirty="0">
                <a:solidFill>
                  <a:schemeClr val="tx1">
                    <a:lumMod val="95000"/>
                    <a:lumOff val="5000"/>
                  </a:schemeClr>
                </a:solidFill>
              </a:rPr>
              <a:t>of social media engagement</a:t>
            </a:r>
          </a:p>
        </p:txBody>
      </p:sp>
      <p:pic>
        <p:nvPicPr>
          <p:cNvPr id="5" name="Picture 4" descr="Diagram&#10;&#10;Description automatically generated">
            <a:extLst>
              <a:ext uri="{FF2B5EF4-FFF2-40B4-BE49-F238E27FC236}">
                <a16:creationId xmlns:a16="http://schemas.microsoft.com/office/drawing/2014/main" id="{FF332BA7-E541-4591-A735-CA2BEDE5A63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b="14060"/>
          <a:stretch/>
        </p:blipFill>
        <p:spPr>
          <a:xfrm>
            <a:off x="1835696" y="1724934"/>
            <a:ext cx="5797109" cy="4104456"/>
          </a:xfrm>
          <a:prstGeom prst="rect">
            <a:avLst/>
          </a:prstGeom>
        </p:spPr>
      </p:pic>
    </p:spTree>
    <p:extLst>
      <p:ext uri="{BB962C8B-B14F-4D97-AF65-F5344CB8AC3E}">
        <p14:creationId xmlns:p14="http://schemas.microsoft.com/office/powerpoint/2010/main" val="14201916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dirty="0">
                <a:solidFill>
                  <a:srgbClr val="C00000"/>
                </a:solidFill>
              </a:rPr>
              <a:t>Mathau o fusnes - </a:t>
            </a:r>
            <a:r>
              <a:rPr lang="en-US" dirty="0"/>
              <a:t>Business types</a:t>
            </a:r>
          </a:p>
        </p:txBody>
      </p:sp>
      <p:sp>
        <p:nvSpPr>
          <p:cNvPr id="3" name="TextBox 2">
            <a:extLst>
              <a:ext uri="{FF2B5EF4-FFF2-40B4-BE49-F238E27FC236}">
                <a16:creationId xmlns:a16="http://schemas.microsoft.com/office/drawing/2014/main" id="{5DDFBF02-F096-AF43-B427-7E51586ED932}"/>
              </a:ext>
            </a:extLst>
          </p:cNvPr>
          <p:cNvSpPr txBox="1"/>
          <p:nvPr/>
        </p:nvSpPr>
        <p:spPr>
          <a:xfrm>
            <a:off x="457199" y="1484784"/>
            <a:ext cx="7571185" cy="2862322"/>
          </a:xfrm>
          <a:prstGeom prst="rect">
            <a:avLst/>
          </a:prstGeom>
          <a:noFill/>
        </p:spPr>
        <p:txBody>
          <a:bodyPr wrap="square" rtlCol="0">
            <a:spAutoFit/>
          </a:bodyPr>
          <a:lstStyle/>
          <a:p>
            <a:r>
              <a:rPr lang="en-US" dirty="0"/>
              <a:t>Companies vary in size from large businesses to self employed sole traders.</a:t>
            </a:r>
          </a:p>
          <a:p>
            <a:endParaRPr lang="en-US" dirty="0"/>
          </a:p>
          <a:p>
            <a:pPr marL="342900" indent="-342900">
              <a:buClr>
                <a:srgbClr val="0077E3"/>
              </a:buClr>
              <a:buFont typeface="Arial" panose="020B0604020202020204" pitchFamily="34" charset="0"/>
              <a:buChar char="•"/>
            </a:pPr>
            <a:r>
              <a:rPr lang="en-US" dirty="0"/>
              <a:t>Small to medium-sized enterprises (SMEs) are usually defined as those with fewer than 250 employees; however, most employ fewer than 10.</a:t>
            </a:r>
          </a:p>
          <a:p>
            <a:pPr marL="342900" indent="-342900">
              <a:buClr>
                <a:srgbClr val="0077E3"/>
              </a:buClr>
              <a:buFont typeface="Arial" panose="020B0604020202020204" pitchFamily="34" charset="0"/>
              <a:buChar char="•"/>
            </a:pPr>
            <a:endParaRPr lang="en-US" dirty="0"/>
          </a:p>
          <a:p>
            <a:pPr marL="342900" indent="-342900">
              <a:buClr>
                <a:srgbClr val="0077E3"/>
              </a:buClr>
              <a:buFont typeface="Arial" panose="020B0604020202020204" pitchFamily="34" charset="0"/>
              <a:buChar char="•"/>
            </a:pPr>
            <a:r>
              <a:rPr lang="en-US" dirty="0"/>
              <a:t>Large companies are those that employ more than than 250 </a:t>
            </a:r>
            <a:r>
              <a:rPr lang="en-US" dirty="0">
                <a:solidFill>
                  <a:srgbClr val="0077E3"/>
                </a:solidFill>
              </a:rPr>
              <a:t>employees - </a:t>
            </a:r>
            <a:r>
              <a:rPr lang="cy-GB" dirty="0">
                <a:solidFill>
                  <a:srgbClr val="C00000"/>
                </a:solidFill>
              </a:rPr>
              <a:t>weithwyr.</a:t>
            </a:r>
            <a:endParaRPr lang="en-US" dirty="0">
              <a:solidFill>
                <a:srgbClr val="C000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61026E-A652-EF45-981E-F8A049F4D134}"/>
              </a:ext>
            </a:extLst>
          </p:cNvPr>
          <p:cNvSpPr>
            <a:spLocks noGrp="1"/>
          </p:cNvSpPr>
          <p:nvPr>
            <p:ph type="title"/>
          </p:nvPr>
        </p:nvSpPr>
        <p:spPr>
          <a:xfrm>
            <a:off x="457200" y="980728"/>
            <a:ext cx="8229600" cy="504056"/>
          </a:xfrm>
        </p:spPr>
        <p:txBody>
          <a:bodyPr/>
          <a:lstStyle/>
          <a:p>
            <a:r>
              <a:rPr lang="en-US" dirty="0"/>
              <a:t>The impact of successful marketing on business</a:t>
            </a:r>
          </a:p>
        </p:txBody>
      </p:sp>
      <p:sp>
        <p:nvSpPr>
          <p:cNvPr id="3" name="Content Placeholder 2">
            <a:extLst>
              <a:ext uri="{FF2B5EF4-FFF2-40B4-BE49-F238E27FC236}">
                <a16:creationId xmlns:a16="http://schemas.microsoft.com/office/drawing/2014/main" id="{97E4492B-F4BB-FA4F-8618-C02EDA1EDA04}"/>
              </a:ext>
            </a:extLst>
          </p:cNvPr>
          <p:cNvSpPr>
            <a:spLocks noGrp="1"/>
          </p:cNvSpPr>
          <p:nvPr>
            <p:ph sz="quarter" idx="10"/>
          </p:nvPr>
        </p:nvSpPr>
        <p:spPr>
          <a:xfrm>
            <a:off x="457200" y="1484784"/>
            <a:ext cx="8435280" cy="4680520"/>
          </a:xfrm>
        </p:spPr>
        <p:txBody>
          <a:bodyPr/>
          <a:lstStyle/>
          <a:p>
            <a:r>
              <a:rPr lang="en-US" sz="1800" dirty="0"/>
              <a:t>To succeed in business, you need to build and maintain a reputation for delivering a professional, high-quality and reliable product or service. </a:t>
            </a:r>
          </a:p>
          <a:p>
            <a:r>
              <a:rPr lang="en-US" sz="1800" dirty="0"/>
              <a:t>With this in place and a successful marketing strategy, your business will be able to expand and grow. This brings new considerations, including:	                </a:t>
            </a:r>
          </a:p>
          <a:p>
            <a:pPr marL="342900" indent="-342900">
              <a:buClr>
                <a:srgbClr val="0077E3"/>
              </a:buClr>
              <a:buFont typeface="Arial" panose="020B0604020202020204" pitchFamily="34" charset="0"/>
              <a:buChar char="•"/>
            </a:pPr>
            <a:r>
              <a:rPr lang="en-US" sz="1800" dirty="0"/>
              <a:t>employing the right personnel that will work to the standards and values of your business </a:t>
            </a:r>
          </a:p>
          <a:p>
            <a:pPr marL="342900" indent="-342900">
              <a:buClr>
                <a:srgbClr val="0077E3"/>
              </a:buClr>
              <a:buFont typeface="Arial" panose="020B0604020202020204" pitchFamily="34" charset="0"/>
              <a:buChar char="•"/>
            </a:pPr>
            <a:r>
              <a:rPr lang="cy-GB" sz="1800" dirty="0">
                <a:solidFill>
                  <a:srgbClr val="C00000"/>
                </a:solidFill>
              </a:rPr>
              <a:t>arallgyfeirio - </a:t>
            </a:r>
            <a:r>
              <a:rPr lang="en-US" sz="1800" dirty="0">
                <a:solidFill>
                  <a:srgbClr val="0077E3"/>
                </a:solidFill>
              </a:rPr>
              <a:t>diversifying</a:t>
            </a:r>
            <a:r>
              <a:rPr lang="en-US" sz="1800" dirty="0"/>
              <a:t> into new or affiliated areas, to offer a complete contract package       </a:t>
            </a:r>
          </a:p>
          <a:p>
            <a:pPr marL="342900" indent="-342900">
              <a:buClr>
                <a:srgbClr val="0077E3"/>
              </a:buClr>
              <a:buFont typeface="Arial" panose="020B0604020202020204" pitchFamily="34" charset="0"/>
              <a:buChar char="•"/>
            </a:pPr>
            <a:r>
              <a:rPr lang="cy-GB" sz="1800" dirty="0">
                <a:solidFill>
                  <a:srgbClr val="C00000"/>
                </a:solidFill>
              </a:rPr>
              <a:t>buddsoddi -</a:t>
            </a:r>
            <a:r>
              <a:rPr lang="cy-GB" sz="1800" dirty="0">
                <a:solidFill>
                  <a:srgbClr val="0077E3"/>
                </a:solidFill>
              </a:rPr>
              <a:t> </a:t>
            </a:r>
            <a:r>
              <a:rPr lang="en-US" sz="1800" dirty="0">
                <a:solidFill>
                  <a:srgbClr val="0077E3"/>
                </a:solidFill>
              </a:rPr>
              <a:t>investing </a:t>
            </a:r>
            <a:r>
              <a:rPr lang="en-US" sz="1800" dirty="0"/>
              <a:t>in IT systems to increase efficiency and keep records.  	          </a:t>
            </a:r>
          </a:p>
          <a:p>
            <a:r>
              <a:rPr lang="en-US" sz="1800" dirty="0"/>
              <a:t>With success comes rewards for the team and any external investors </a:t>
            </a:r>
            <a:br>
              <a:rPr lang="en-US" sz="1800" dirty="0"/>
            </a:br>
            <a:r>
              <a:rPr lang="en-US" sz="1800" dirty="0"/>
              <a:t>or shareholders.</a:t>
            </a:r>
          </a:p>
          <a:p>
            <a:r>
              <a:rPr lang="en-US" sz="1600" dirty="0"/>
              <a:t>                                                         </a:t>
            </a:r>
          </a:p>
          <a:p>
            <a:r>
              <a:rPr lang="en-US" sz="1600" dirty="0"/>
              <a:t> </a:t>
            </a:r>
          </a:p>
          <a:p>
            <a:r>
              <a:rPr lang="en-US" sz="1600" dirty="0"/>
              <a:t> </a:t>
            </a:r>
          </a:p>
        </p:txBody>
      </p:sp>
    </p:spTree>
    <p:extLst>
      <p:ext uri="{BB962C8B-B14F-4D97-AF65-F5344CB8AC3E}">
        <p14:creationId xmlns:p14="http://schemas.microsoft.com/office/powerpoint/2010/main" val="23859192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F2270F94F19DF4FA93E73A9601C7A53" ma:contentTypeVersion="25" ma:contentTypeDescription="Create a new document." ma:contentTypeScope="" ma:versionID="db96716577cab786ac4e413ddf71e703">
  <xsd:schema xmlns:xsd="http://www.w3.org/2001/XMLSchema" xmlns:xs="http://www.w3.org/2001/XMLSchema" xmlns:p="http://schemas.microsoft.com/office/2006/metadata/properties" xmlns:ns2="dad92211-cb28-4906-b8cd-0d84e3cb6a24" xmlns:ns3="bf4a143a-b26d-45c4-bfc9-243eadc6ff02" xmlns:ns4="418e8c98-519b-4e3e-a77f-7ee33016068f" targetNamespace="http://schemas.microsoft.com/office/2006/metadata/properties" ma:root="true" ma:fieldsID="1ff919fac4d9ef9e5a5b03499f75e73c" ns2:_="" ns3:_="" ns4:_="">
    <xsd:import namespace="dad92211-cb28-4906-b8cd-0d84e3cb6a24"/>
    <xsd:import namespace="bf4a143a-b26d-45c4-bfc9-243eadc6ff02"/>
    <xsd:import namespace="418e8c98-519b-4e3e-a77f-7ee33016068f"/>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DateTaken" minOccurs="0"/>
                <xsd:element ref="ns3:MediaServiceOCR" minOccurs="0"/>
                <xsd:element ref="ns3:MediaServiceEventHashCode" minOccurs="0"/>
                <xsd:element ref="ns3:MediaServiceGenerationTime" minOccurs="0"/>
                <xsd:element ref="ns3:MediaServiceLocation" minOccurs="0"/>
                <xsd:element ref="ns3:MediaServiceAutoKeyPoints" minOccurs="0"/>
                <xsd:element ref="ns3:MediaServiceKeyPoints" minOccurs="0"/>
                <xsd:element ref="ns3:PriorityArea" minOccurs="0"/>
                <xsd:element ref="ns3:Campaign" minOccurs="0"/>
                <xsd:element ref="ns3:Geography" minOccurs="0"/>
                <xsd:element ref="ns3:Yearcreated" minOccurs="0"/>
                <xsd:element ref="ns3:MediaLengthInSeconds" minOccurs="0"/>
                <xsd:element ref="ns3:lcf76f155ced4ddcb4097134ff3c332f" minOccurs="0"/>
                <xsd:element ref="ns4:TaxCatchAll"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ad92211-cb28-4906-b8cd-0d84e3cb6a24"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f4a143a-b26d-45c4-bfc9-243eadc6ff02"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PriorityArea" ma:index="20" nillable="true" ma:displayName="Priority Area" ma:format="Dropdown" ma:internalName="PriorityArea">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Campaign" ma:index="21" nillable="true" ma:displayName="Campaign " ma:format="Dropdown" ma:internalName="Campaign">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Geography" ma:index="22" nillable="true" ma:displayName="Geography" ma:format="Dropdown" ma:internalName="Geography">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Yearcreated" ma:index="23" nillable="true" ma:displayName="Year created" ma:format="RadioButtons" ma:internalName="Yearcreated">
      <xsd:simpleType>
        <xsd:restriction base="dms:Choice">
          <xsd:enumeration value="2016"/>
          <xsd:enumeration value="2017"/>
          <xsd:enumeration value="2018"/>
          <xsd:enumeration value="2019"/>
          <xsd:enumeration value="2020"/>
        </xsd:restriction>
      </xsd:simpleType>
    </xsd:element>
    <xsd:element name="MediaLengthInSeconds" ma:index="24" nillable="true" ma:displayName="Length (seconds)" ma:internalName="MediaLengthInSeconds" ma:readOnly="true">
      <xsd:simpleType>
        <xsd:restriction base="dms:Unknown"/>
      </xsd:simpleType>
    </xsd:element>
    <xsd:element name="lcf76f155ced4ddcb4097134ff3c332f" ma:index="26"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8"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7" nillable="true" ma:displayName="Taxonomy Catch All Column" ma:hidden="true" ma:list="{c4a73a7c-d28e-4ead-a542-eec2f3c6ec34}" ma:internalName="TaxCatchAll" ma:showField="CatchAllData" ma:web="dad92211-cb28-4906-b8cd-0d84e3cb6a2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Campaign xmlns="bf4a143a-b26d-45c4-bfc9-243eadc6ff02" xsi:nil="true"/>
    <PriorityArea xmlns="bf4a143a-b26d-45c4-bfc9-243eadc6ff02" xsi:nil="true"/>
    <Geography xmlns="bf4a143a-b26d-45c4-bfc9-243eadc6ff02" xsi:nil="true"/>
    <lcf76f155ced4ddcb4097134ff3c332f xmlns="bf4a143a-b26d-45c4-bfc9-243eadc6ff02">
      <Terms xmlns="http://schemas.microsoft.com/office/infopath/2007/PartnerControls"/>
    </lcf76f155ced4ddcb4097134ff3c332f>
    <TaxCatchAll xmlns="418e8c98-519b-4e3e-a77f-7ee33016068f" xsi:nil="true"/>
    <Yearcreated xmlns="bf4a143a-b26d-45c4-bfc9-243eadc6ff02" xsi:nil="true"/>
  </documentManagement>
</p:properties>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B1DF9430-1537-4AE4-B7EF-09C1D8D26136}"/>
</file>

<file path=customXml/itemProps3.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3770</TotalTime>
  <Words>2850</Words>
  <Application>Microsoft Office PowerPoint</Application>
  <PresentationFormat>On-screen Show (4:3)</PresentationFormat>
  <Paragraphs>239</Paragraphs>
  <Slides>42</Slides>
  <Notes>34</Notes>
  <HiddenSlides>0</HiddenSlides>
  <MMClips>0</MMClips>
  <ScaleCrop>false</ScaleCrop>
  <HeadingPairs>
    <vt:vector size="6" baseType="variant">
      <vt:variant>
        <vt:lpstr>Fonts Used</vt:lpstr>
      </vt:variant>
      <vt:variant>
        <vt:i4>3</vt:i4>
      </vt:variant>
      <vt:variant>
        <vt:lpstr>Theme</vt:lpstr>
      </vt:variant>
      <vt:variant>
        <vt:i4>4</vt:i4>
      </vt:variant>
      <vt:variant>
        <vt:lpstr>Slide Titles</vt:lpstr>
      </vt:variant>
      <vt:variant>
        <vt:i4>42</vt:i4>
      </vt:variant>
    </vt:vector>
  </HeadingPairs>
  <TitlesOfParts>
    <vt:vector size="49" baseType="lpstr">
      <vt:lpstr>Arial</vt:lpstr>
      <vt:lpstr>Lucida Grande</vt:lpstr>
      <vt:lpstr>Times New Roman</vt:lpstr>
      <vt:lpstr>Default Design</vt:lpstr>
      <vt:lpstr>Default Design</vt:lpstr>
      <vt:lpstr>Default Design</vt:lpstr>
      <vt:lpstr>Default Design</vt:lpstr>
      <vt:lpstr>PowerPoint 4: Know the methods of promoting the services offered within the construction and built environment sector  </vt:lpstr>
      <vt:lpstr>Dulliau marchnata traddodiadol - Traditional marketing methods</vt:lpstr>
      <vt:lpstr>Traditional marketing methods (continued)</vt:lpstr>
      <vt:lpstr>Modern marketing methods</vt:lpstr>
      <vt:lpstr>Modern marketing methods (continued)</vt:lpstr>
      <vt:lpstr>Pum lefel - The five levels of social media engagement</vt:lpstr>
      <vt:lpstr>Mathau o fusnes - Business types</vt:lpstr>
      <vt:lpstr>The impact of successful marketing on business</vt:lpstr>
      <vt:lpstr>PowerPoint Presentation</vt:lpstr>
      <vt:lpstr>PowerPoint 5: Knowing the purpose of maintaining buildings, structures and installed services</vt:lpstr>
      <vt:lpstr>Cynnal a chadw heb ei gynllunio - Unplanned maintenance</vt:lpstr>
      <vt:lpstr>Planned maintenance</vt:lpstr>
      <vt:lpstr>Maintenance teams</vt:lpstr>
      <vt:lpstr>The purpose of servicing and maintenance</vt:lpstr>
      <vt:lpstr>The purpose of servicing and maintenance (continued)</vt:lpstr>
      <vt:lpstr>PowerPoint Presentation</vt:lpstr>
      <vt:lpstr>PowerPoint 6: Understanding repurposing of buildings and structures</vt:lpstr>
      <vt:lpstr>Newid defnydd - Change of use</vt:lpstr>
      <vt:lpstr>Change of use</vt:lpstr>
      <vt:lpstr>Change of use (continued)</vt:lpstr>
      <vt:lpstr>Change of use (continued)</vt:lpstr>
      <vt:lpstr>Moderneiddio ac adnewyddu - Modernisation and refurbishment</vt:lpstr>
      <vt:lpstr>Uwchraddio systemau - System upgrades</vt:lpstr>
      <vt:lpstr>System upgrades (continued)</vt:lpstr>
      <vt:lpstr>Recycling and reuse</vt:lpstr>
      <vt:lpstr>Achub nodweddion archeolegol - Architectural salvage</vt:lpstr>
      <vt:lpstr>Aggregates </vt:lpstr>
      <vt:lpstr>Metelau - Metals </vt:lpstr>
      <vt:lpstr>PowerPoint Presentation</vt:lpstr>
      <vt:lpstr>PowerPoint 7: Know the process for demolition and destruction of buildings and structures</vt:lpstr>
      <vt:lpstr>The main requirements in decommissioning</vt:lpstr>
      <vt:lpstr>Environment impact and health and safety</vt:lpstr>
      <vt:lpstr>Selecting the demolition method to use</vt:lpstr>
      <vt:lpstr>Risks associated with the demolition process</vt:lpstr>
      <vt:lpstr>Types of demolition</vt:lpstr>
      <vt:lpstr>Types of demolition (continued)</vt:lpstr>
      <vt:lpstr>Craen a phelen ddinistrio - Crane and wrecking ball</vt:lpstr>
      <vt:lpstr>Mewnffrwydrad - Implosion </vt:lpstr>
      <vt:lpstr>Mechanical demolition</vt:lpstr>
      <vt:lpstr>Stages involved in removing demolition waste</vt:lpstr>
      <vt:lpstr>Stages involved in removing demolition waste (continued)</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Ifan Williams</cp:lastModifiedBy>
  <cp:revision>280</cp:revision>
  <dcterms:created xsi:type="dcterms:W3CDTF">2013-05-28T00:38:54Z</dcterms:created>
  <dcterms:modified xsi:type="dcterms:W3CDTF">2022-06-24T13:13:46Z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0x0101003F2270F94F19DF4FA93E73A9601C7A53</vt:lpwstr>
  </property>
</Properties>
</file>