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5" r:id="rId5"/>
  </p:sldMasterIdLst>
  <p:notesMasterIdLst>
    <p:notesMasterId r:id="rId46"/>
  </p:notesMasterIdLst>
  <p:handoutMasterIdLst>
    <p:handoutMasterId r:id="rId47"/>
  </p:handoutMasterIdLst>
  <p:sldIdLst>
    <p:sldId id="256" r:id="rId6"/>
    <p:sldId id="504" r:id="rId7"/>
    <p:sldId id="505" r:id="rId8"/>
    <p:sldId id="507" r:id="rId9"/>
    <p:sldId id="508" r:id="rId10"/>
    <p:sldId id="509" r:id="rId11"/>
    <p:sldId id="510" r:id="rId12"/>
    <p:sldId id="305" r:id="rId13"/>
    <p:sldId id="463" r:id="rId14"/>
    <p:sldId id="301" r:id="rId15"/>
    <p:sldId id="423" r:id="rId16"/>
    <p:sldId id="421" r:id="rId17"/>
    <p:sldId id="462" r:id="rId18"/>
    <p:sldId id="461" r:id="rId19"/>
    <p:sldId id="419" r:id="rId20"/>
    <p:sldId id="460" r:id="rId21"/>
    <p:sldId id="300" r:id="rId22"/>
    <p:sldId id="299" r:id="rId23"/>
    <p:sldId id="425" r:id="rId24"/>
    <p:sldId id="426" r:id="rId25"/>
    <p:sldId id="464" r:id="rId26"/>
    <p:sldId id="341" r:id="rId27"/>
    <p:sldId id="267" r:id="rId28"/>
    <p:sldId id="511" r:id="rId29"/>
    <p:sldId id="512" r:id="rId30"/>
    <p:sldId id="513" r:id="rId31"/>
    <p:sldId id="514" r:id="rId32"/>
    <p:sldId id="515" r:id="rId33"/>
    <p:sldId id="516" r:id="rId34"/>
    <p:sldId id="517" r:id="rId35"/>
    <p:sldId id="518" r:id="rId36"/>
    <p:sldId id="519" r:id="rId37"/>
    <p:sldId id="520" r:id="rId38"/>
    <p:sldId id="521" r:id="rId39"/>
    <p:sldId id="522" r:id="rId40"/>
    <p:sldId id="523" r:id="rId41"/>
    <p:sldId id="524" r:id="rId42"/>
    <p:sldId id="525" r:id="rId43"/>
    <p:sldId id="526" r:id="rId44"/>
    <p:sldId id="527" r:id="rId45"/>
  </p:sldIdLst>
  <p:sldSz cx="9144000" cy="6858000" type="screen4x3"/>
  <p:notesSz cx="6858000" cy="9144000"/>
  <p:custDataLst>
    <p:tags r:id="rId4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5"/>
    <p:restoredTop sz="86323"/>
  </p:normalViewPr>
  <p:slideViewPr>
    <p:cSldViewPr showGuides="1">
      <p:cViewPr varScale="1">
        <p:scale>
          <a:sx n="74" d="100"/>
          <a:sy n="74" d="100"/>
        </p:scale>
        <p:origin x="1594" y="67"/>
      </p:cViewPr>
      <p:guideLst>
        <p:guide orient="horz" pos="2160"/>
        <p:guide pos="2880"/>
      </p:guideLst>
    </p:cSldViewPr>
  </p:slideViewPr>
  <p:outlineViewPr>
    <p:cViewPr>
      <p:scale>
        <a:sx n="33" d="100"/>
        <a:sy n="33" d="100"/>
      </p:scale>
      <p:origin x="0" y="-1864"/>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gs" Target="tags/tag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36.xml"/><Relationship Id="rId3" Type="http://schemas.openxmlformats.org/officeDocument/2006/relationships/slide" Target="slides/slide26.xml"/><Relationship Id="rId7" Type="http://schemas.openxmlformats.org/officeDocument/2006/relationships/slide" Target="slides/slide35.xml"/><Relationship Id="rId2" Type="http://schemas.openxmlformats.org/officeDocument/2006/relationships/slide" Target="slides/slide25.xml"/><Relationship Id="rId1" Type="http://schemas.openxmlformats.org/officeDocument/2006/relationships/slide" Target="slides/slide22.xml"/><Relationship Id="rId6" Type="http://schemas.openxmlformats.org/officeDocument/2006/relationships/slide" Target="slides/slide32.xml"/><Relationship Id="rId11" Type="http://schemas.openxmlformats.org/officeDocument/2006/relationships/slide" Target="slides/slide39.xml"/><Relationship Id="rId5" Type="http://schemas.openxmlformats.org/officeDocument/2006/relationships/slide" Target="slides/slide31.xml"/><Relationship Id="rId10" Type="http://schemas.openxmlformats.org/officeDocument/2006/relationships/slide" Target="slides/slide38.xml"/><Relationship Id="rId4" Type="http://schemas.openxmlformats.org/officeDocument/2006/relationships/slide" Target="slides/slide30.xml"/><Relationship Id="rId9"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7F00A95B-9AB7-BB6D-70CF-77F3F83E0E28}"/>
    <pc:docChg chg="addSld delSld modSld">
      <pc:chgData name="John Cartwright" userId="S::john.cartwright@hartlepoolfe.ac.uk::aab42552-d48d-4c7e-81cd-76fbfe8dfb3c" providerId="AD" clId="Web-{7F00A95B-9AB7-BB6D-70CF-77F3F83E0E28}" dt="2020-06-15T20:19:46.015" v="17" actId="14100"/>
      <pc:docMkLst>
        <pc:docMk/>
      </pc:docMkLst>
      <pc:sldChg chg="addSp modSp">
        <pc:chgData name="John Cartwright" userId="S::john.cartwright@hartlepoolfe.ac.uk::aab42552-d48d-4c7e-81cd-76fbfe8dfb3c" providerId="AD" clId="Web-{7F00A95B-9AB7-BB6D-70CF-77F3F83E0E28}" dt="2020-06-15T20:17:43.123" v="14" actId="14100"/>
        <pc:sldMkLst>
          <pc:docMk/>
          <pc:sldMk cId="3052134" sldId="299"/>
        </pc:sldMkLst>
        <pc:picChg chg="add mod">
          <ac:chgData name="John Cartwright" userId="S::john.cartwright@hartlepoolfe.ac.uk::aab42552-d48d-4c7e-81cd-76fbfe8dfb3c" providerId="AD" clId="Web-{7F00A95B-9AB7-BB6D-70CF-77F3F83E0E28}" dt="2020-06-15T20:17:43.123" v="14" actId="14100"/>
          <ac:picMkLst>
            <pc:docMk/>
            <pc:sldMk cId="3052134" sldId="299"/>
            <ac:picMk id="2" creationId="{AAFB0B16-54F2-4623-876F-ECD94947C6E7}"/>
          </ac:picMkLst>
        </pc:picChg>
      </pc:sldChg>
      <pc:sldChg chg="addSp modSp">
        <pc:chgData name="John Cartwright" userId="S::john.cartwright@hartlepoolfe.ac.uk::aab42552-d48d-4c7e-81cd-76fbfe8dfb3c" providerId="AD" clId="Web-{7F00A95B-9AB7-BB6D-70CF-77F3F83E0E28}" dt="2020-06-15T20:19:46.015" v="17" actId="14100"/>
        <pc:sldMkLst>
          <pc:docMk/>
          <pc:sldMk cId="2861389742" sldId="464"/>
        </pc:sldMkLst>
        <pc:picChg chg="add mod">
          <ac:chgData name="John Cartwright" userId="S::john.cartwright@hartlepoolfe.ac.uk::aab42552-d48d-4c7e-81cd-76fbfe8dfb3c" providerId="AD" clId="Web-{7F00A95B-9AB7-BB6D-70CF-77F3F83E0E28}" dt="2020-06-15T20:19:46.015" v="17" actId="14100"/>
          <ac:picMkLst>
            <pc:docMk/>
            <pc:sldMk cId="2861389742" sldId="464"/>
            <ac:picMk id="5" creationId="{B49EFCAE-8AB5-4D5B-B263-78814C07EA96}"/>
          </ac:picMkLst>
        </pc:picChg>
      </pc:sldChg>
      <pc:sldChg chg="addSp modSp">
        <pc:chgData name="John Cartwright" userId="S::john.cartwright@hartlepoolfe.ac.uk::aab42552-d48d-4c7e-81cd-76fbfe8dfb3c" providerId="AD" clId="Web-{7F00A95B-9AB7-BB6D-70CF-77F3F83E0E28}" dt="2020-06-15T20:13:39.762" v="2" actId="14100"/>
        <pc:sldMkLst>
          <pc:docMk/>
          <pc:sldMk cId="2948594593" sldId="507"/>
        </pc:sldMkLst>
        <pc:picChg chg="add mod">
          <ac:chgData name="John Cartwright" userId="S::john.cartwright@hartlepoolfe.ac.uk::aab42552-d48d-4c7e-81cd-76fbfe8dfb3c" providerId="AD" clId="Web-{7F00A95B-9AB7-BB6D-70CF-77F3F83E0E28}" dt="2020-06-15T20:13:39.762" v="2" actId="14100"/>
          <ac:picMkLst>
            <pc:docMk/>
            <pc:sldMk cId="2948594593" sldId="507"/>
            <ac:picMk id="2" creationId="{9DC476D0-EA17-4E7F-8A33-F84087A6E526}"/>
          </ac:picMkLst>
        </pc:picChg>
      </pc:sldChg>
      <pc:sldChg chg="addSp modSp">
        <pc:chgData name="John Cartwright" userId="S::john.cartwright@hartlepoolfe.ac.uk::aab42552-d48d-4c7e-81cd-76fbfe8dfb3c" providerId="AD" clId="Web-{7F00A95B-9AB7-BB6D-70CF-77F3F83E0E28}" dt="2020-06-15T20:16:14.794" v="10" actId="14100"/>
        <pc:sldMkLst>
          <pc:docMk/>
          <pc:sldMk cId="2693925001" sldId="509"/>
        </pc:sldMkLst>
        <pc:picChg chg="add mod">
          <ac:chgData name="John Cartwright" userId="S::john.cartwright@hartlepoolfe.ac.uk::aab42552-d48d-4c7e-81cd-76fbfe8dfb3c" providerId="AD" clId="Web-{7F00A95B-9AB7-BB6D-70CF-77F3F83E0E28}" dt="2020-06-15T20:16:14.794" v="10" actId="14100"/>
          <ac:picMkLst>
            <pc:docMk/>
            <pc:sldMk cId="2693925001" sldId="509"/>
            <ac:picMk id="2" creationId="{56E0E45C-0468-46B1-BF5B-512FD0F09A34}"/>
          </ac:picMkLst>
        </pc:picChg>
      </pc:sldChg>
      <pc:sldChg chg="addSp modSp">
        <pc:chgData name="John Cartwright" userId="S::john.cartwright@hartlepoolfe.ac.uk::aab42552-d48d-4c7e-81cd-76fbfe8dfb3c" providerId="AD" clId="Web-{7F00A95B-9AB7-BB6D-70CF-77F3F83E0E28}" dt="2020-06-15T20:15:31.091" v="5" actId="14100"/>
        <pc:sldMkLst>
          <pc:docMk/>
          <pc:sldMk cId="2948292087" sldId="510"/>
        </pc:sldMkLst>
        <pc:picChg chg="add mod">
          <ac:chgData name="John Cartwright" userId="S::john.cartwright@hartlepoolfe.ac.uk::aab42552-d48d-4c7e-81cd-76fbfe8dfb3c" providerId="AD" clId="Web-{7F00A95B-9AB7-BB6D-70CF-77F3F83E0E28}" dt="2020-06-15T20:15:31.091" v="5" actId="14100"/>
          <ac:picMkLst>
            <pc:docMk/>
            <pc:sldMk cId="2948292087" sldId="510"/>
            <ac:picMk id="2" creationId="{4E38BBA1-BF3A-4565-8EDD-FD419C405CCD}"/>
          </ac:picMkLst>
        </pc:picChg>
      </pc:sldChg>
      <pc:sldChg chg="add del replId">
        <pc:chgData name="John Cartwright" userId="S::john.cartwright@hartlepoolfe.ac.uk::aab42552-d48d-4c7e-81cd-76fbfe8dfb3c" providerId="AD" clId="Web-{7F00A95B-9AB7-BB6D-70CF-77F3F83E0E28}" dt="2020-06-15T20:16:00.185" v="7"/>
        <pc:sldMkLst>
          <pc:docMk/>
          <pc:sldMk cId="480970899" sldId="511"/>
        </pc:sldMkLst>
      </pc:sldChg>
    </pc:docChg>
  </pc:docChgLst>
  <pc:docChgLst>
    <pc:chgData name="Ifan Williams" userId="24941412-6a59-4984-a79e-a737f73a20c6" providerId="ADAL" clId="{9C76E6BF-A6D3-45C1-A801-A833CA0310E4}"/>
    <pc:docChg chg="custSel addSld modSld addMainMaster modMainMaster">
      <pc:chgData name="Ifan Williams" userId="24941412-6a59-4984-a79e-a737f73a20c6" providerId="ADAL" clId="{9C76E6BF-A6D3-45C1-A801-A833CA0310E4}" dt="2022-07-12T20:24:59.932" v="348" actId="207"/>
      <pc:docMkLst>
        <pc:docMk/>
      </pc:docMkLst>
      <pc:sldChg chg="modSp mod">
        <pc:chgData name="Ifan Williams" userId="24941412-6a59-4984-a79e-a737f73a20c6" providerId="ADAL" clId="{9C76E6BF-A6D3-45C1-A801-A833CA0310E4}" dt="2022-07-12T08:17:00.984" v="6" actId="207"/>
        <pc:sldMkLst>
          <pc:docMk/>
          <pc:sldMk cId="0" sldId="256"/>
        </pc:sldMkLst>
        <pc:spChg chg="mod">
          <ac:chgData name="Ifan Williams" userId="24941412-6a59-4984-a79e-a737f73a20c6" providerId="ADAL" clId="{9C76E6BF-A6D3-45C1-A801-A833CA0310E4}" dt="2022-07-12T08:17:00.984" v="6" actId="207"/>
          <ac:spMkLst>
            <pc:docMk/>
            <pc:sldMk cId="0" sldId="256"/>
            <ac:spMk id="2053" creationId="{00000000-0000-0000-0000-000000000000}"/>
          </ac:spMkLst>
        </pc:spChg>
      </pc:sldChg>
      <pc:sldChg chg="modSp mod">
        <pc:chgData name="Ifan Williams" userId="24941412-6a59-4984-a79e-a737f73a20c6" providerId="ADAL" clId="{9C76E6BF-A6D3-45C1-A801-A833CA0310E4}" dt="2022-07-12T08:48:48.263" v="183" actId="207"/>
        <pc:sldMkLst>
          <pc:docMk/>
          <pc:sldMk cId="0" sldId="267"/>
        </pc:sldMkLst>
        <pc:spChg chg="mod">
          <ac:chgData name="Ifan Williams" userId="24941412-6a59-4984-a79e-a737f73a20c6" providerId="ADAL" clId="{9C76E6BF-A6D3-45C1-A801-A833CA0310E4}" dt="2022-07-12T08:48:48.263" v="183" actId="207"/>
          <ac:spMkLst>
            <pc:docMk/>
            <pc:sldMk cId="0" sldId="267"/>
            <ac:spMk id="18434" creationId="{00000000-0000-0000-0000-000000000000}"/>
          </ac:spMkLst>
        </pc:spChg>
      </pc:sldChg>
      <pc:sldChg chg="modSp mod">
        <pc:chgData name="Ifan Williams" userId="24941412-6a59-4984-a79e-a737f73a20c6" providerId="ADAL" clId="{9C76E6BF-A6D3-45C1-A801-A833CA0310E4}" dt="2022-07-12T08:40:57.200" v="122" actId="207"/>
        <pc:sldMkLst>
          <pc:docMk/>
          <pc:sldMk cId="3052134" sldId="299"/>
        </pc:sldMkLst>
        <pc:spChg chg="mod">
          <ac:chgData name="Ifan Williams" userId="24941412-6a59-4984-a79e-a737f73a20c6" providerId="ADAL" clId="{9C76E6BF-A6D3-45C1-A801-A833CA0310E4}" dt="2022-07-12T08:40:57.200" v="122" actId="207"/>
          <ac:spMkLst>
            <pc:docMk/>
            <pc:sldMk cId="3052134" sldId="299"/>
            <ac:spMk id="9" creationId="{CF23D565-AEF1-B847-A0C5-BE864C58ED66}"/>
          </ac:spMkLst>
        </pc:spChg>
      </pc:sldChg>
      <pc:sldChg chg="modSp mod">
        <pc:chgData name="Ifan Williams" userId="24941412-6a59-4984-a79e-a737f73a20c6" providerId="ADAL" clId="{9C76E6BF-A6D3-45C1-A801-A833CA0310E4}" dt="2022-07-12T08:40:08.686" v="116" actId="207"/>
        <pc:sldMkLst>
          <pc:docMk/>
          <pc:sldMk cId="2671675699" sldId="300"/>
        </pc:sldMkLst>
        <pc:spChg chg="mod">
          <ac:chgData name="Ifan Williams" userId="24941412-6a59-4984-a79e-a737f73a20c6" providerId="ADAL" clId="{9C76E6BF-A6D3-45C1-A801-A833CA0310E4}" dt="2022-07-12T08:40:08.686" v="116" actId="207"/>
          <ac:spMkLst>
            <pc:docMk/>
            <pc:sldMk cId="2671675699" sldId="300"/>
            <ac:spMk id="13314" creationId="{3CE5FF48-D582-E74F-960B-9D7E81222FB4}"/>
          </ac:spMkLst>
        </pc:spChg>
      </pc:sldChg>
      <pc:sldChg chg="modSp mod">
        <pc:chgData name="Ifan Williams" userId="24941412-6a59-4984-a79e-a737f73a20c6" providerId="ADAL" clId="{9C76E6BF-A6D3-45C1-A801-A833CA0310E4}" dt="2022-07-12T08:35:23.634" v="94" actId="207"/>
        <pc:sldMkLst>
          <pc:docMk/>
          <pc:sldMk cId="434879729" sldId="305"/>
        </pc:sldMkLst>
        <pc:spChg chg="mod">
          <ac:chgData name="Ifan Williams" userId="24941412-6a59-4984-a79e-a737f73a20c6" providerId="ADAL" clId="{9C76E6BF-A6D3-45C1-A801-A833CA0310E4}" dt="2022-07-12T08:35:23.634" v="94" actId="207"/>
          <ac:spMkLst>
            <pc:docMk/>
            <pc:sldMk cId="434879729" sldId="305"/>
            <ac:spMk id="6" creationId="{1C73E821-0A08-C941-A6ED-5A3DC5AA8512}"/>
          </ac:spMkLst>
        </pc:spChg>
      </pc:sldChg>
      <pc:sldChg chg="modSp mod">
        <pc:chgData name="Ifan Williams" userId="24941412-6a59-4984-a79e-a737f73a20c6" providerId="ADAL" clId="{9C76E6BF-A6D3-45C1-A801-A833CA0310E4}" dt="2022-07-12T08:48:05.383" v="181" actId="207"/>
        <pc:sldMkLst>
          <pc:docMk/>
          <pc:sldMk cId="489430031" sldId="341"/>
        </pc:sldMkLst>
        <pc:spChg chg="mod">
          <ac:chgData name="Ifan Williams" userId="24941412-6a59-4984-a79e-a737f73a20c6" providerId="ADAL" clId="{9C76E6BF-A6D3-45C1-A801-A833CA0310E4}" dt="2022-07-12T08:46:18.177" v="162" actId="207"/>
          <ac:spMkLst>
            <pc:docMk/>
            <pc:sldMk cId="489430031" sldId="341"/>
            <ac:spMk id="174082" creationId="{69152B4F-C4DA-B544-B31C-D37CA567AAA6}"/>
          </ac:spMkLst>
        </pc:spChg>
        <pc:spChg chg="mod">
          <ac:chgData name="Ifan Williams" userId="24941412-6a59-4984-a79e-a737f73a20c6" providerId="ADAL" clId="{9C76E6BF-A6D3-45C1-A801-A833CA0310E4}" dt="2022-07-12T08:48:05.383" v="181" actId="207"/>
          <ac:spMkLst>
            <pc:docMk/>
            <pc:sldMk cId="489430031" sldId="341"/>
            <ac:spMk id="174083" creationId="{44F5D3FE-097F-C646-88B8-7C79F0E86BCE}"/>
          </ac:spMkLst>
        </pc:spChg>
      </pc:sldChg>
      <pc:sldChg chg="modSp mod">
        <pc:chgData name="Ifan Williams" userId="24941412-6a59-4984-a79e-a737f73a20c6" providerId="ADAL" clId="{9C76E6BF-A6D3-45C1-A801-A833CA0310E4}" dt="2022-07-12T08:37:31.276" v="105" actId="207"/>
        <pc:sldMkLst>
          <pc:docMk/>
          <pc:sldMk cId="767623452" sldId="419"/>
        </pc:sldMkLst>
        <pc:spChg chg="mod">
          <ac:chgData name="Ifan Williams" userId="24941412-6a59-4984-a79e-a737f73a20c6" providerId="ADAL" clId="{9C76E6BF-A6D3-45C1-A801-A833CA0310E4}" dt="2022-07-12T08:37:31.276" v="105" actId="207"/>
          <ac:spMkLst>
            <pc:docMk/>
            <pc:sldMk cId="767623452" sldId="419"/>
            <ac:spMk id="12291" creationId="{A5EC941E-F6DF-D14B-A49A-2120409BC7FE}"/>
          </ac:spMkLst>
        </pc:spChg>
      </pc:sldChg>
      <pc:sldChg chg="modSp mod">
        <pc:chgData name="Ifan Williams" userId="24941412-6a59-4984-a79e-a737f73a20c6" providerId="ADAL" clId="{9C76E6BF-A6D3-45C1-A801-A833CA0310E4}" dt="2022-07-12T08:41:58.844" v="131" actId="207"/>
        <pc:sldMkLst>
          <pc:docMk/>
          <pc:sldMk cId="1504670727" sldId="425"/>
        </pc:sldMkLst>
        <pc:spChg chg="mod">
          <ac:chgData name="Ifan Williams" userId="24941412-6a59-4984-a79e-a737f73a20c6" providerId="ADAL" clId="{9C76E6BF-A6D3-45C1-A801-A833CA0310E4}" dt="2022-07-12T08:41:58.844" v="131" actId="207"/>
          <ac:spMkLst>
            <pc:docMk/>
            <pc:sldMk cId="1504670727" sldId="425"/>
            <ac:spMk id="15361" creationId="{4CD0936D-772C-894D-8966-7220D2D0637A}"/>
          </ac:spMkLst>
        </pc:spChg>
      </pc:sldChg>
      <pc:sldChg chg="modSp mod">
        <pc:chgData name="Ifan Williams" userId="24941412-6a59-4984-a79e-a737f73a20c6" providerId="ADAL" clId="{9C76E6BF-A6D3-45C1-A801-A833CA0310E4}" dt="2022-07-12T08:44:09.139" v="152" actId="207"/>
        <pc:sldMkLst>
          <pc:docMk/>
          <pc:sldMk cId="802251015" sldId="426"/>
        </pc:sldMkLst>
        <pc:spChg chg="mod">
          <ac:chgData name="Ifan Williams" userId="24941412-6a59-4984-a79e-a737f73a20c6" providerId="ADAL" clId="{9C76E6BF-A6D3-45C1-A801-A833CA0310E4}" dt="2022-07-12T08:43:15.517" v="139" actId="207"/>
          <ac:spMkLst>
            <pc:docMk/>
            <pc:sldMk cId="802251015" sldId="426"/>
            <ac:spMk id="16385" creationId="{922EFC3A-569C-AF49-B108-9A06CFBE8FDB}"/>
          </ac:spMkLst>
        </pc:spChg>
        <pc:spChg chg="mod">
          <ac:chgData name="Ifan Williams" userId="24941412-6a59-4984-a79e-a737f73a20c6" providerId="ADAL" clId="{9C76E6BF-A6D3-45C1-A801-A833CA0310E4}" dt="2022-07-12T08:44:09.139" v="152" actId="207"/>
          <ac:spMkLst>
            <pc:docMk/>
            <pc:sldMk cId="802251015" sldId="426"/>
            <ac:spMk id="16387" creationId="{50FA034F-2690-7745-8291-48D9F91433BF}"/>
          </ac:spMkLst>
        </pc:spChg>
      </pc:sldChg>
      <pc:sldChg chg="modSp mod">
        <pc:chgData name="Ifan Williams" userId="24941412-6a59-4984-a79e-a737f73a20c6" providerId="ADAL" clId="{9C76E6BF-A6D3-45C1-A801-A833CA0310E4}" dt="2022-07-12T08:39:11.548" v="111" actId="207"/>
        <pc:sldMkLst>
          <pc:docMk/>
          <pc:sldMk cId="1676582061" sldId="460"/>
        </pc:sldMkLst>
        <pc:spChg chg="mod">
          <ac:chgData name="Ifan Williams" userId="24941412-6a59-4984-a79e-a737f73a20c6" providerId="ADAL" clId="{9C76E6BF-A6D3-45C1-A801-A833CA0310E4}" dt="2022-07-12T08:39:11.548" v="111" actId="207"/>
          <ac:spMkLst>
            <pc:docMk/>
            <pc:sldMk cId="1676582061" sldId="460"/>
            <ac:spMk id="17411" creationId="{3EA8E6F7-69C5-D244-8073-22AEE23456F0}"/>
          </ac:spMkLst>
        </pc:spChg>
      </pc:sldChg>
      <pc:sldChg chg="modSp mod">
        <pc:chgData name="Ifan Williams" userId="24941412-6a59-4984-a79e-a737f73a20c6" providerId="ADAL" clId="{9C76E6BF-A6D3-45C1-A801-A833CA0310E4}" dt="2022-07-12T08:36:41.259" v="99" actId="207"/>
        <pc:sldMkLst>
          <pc:docMk/>
          <pc:sldMk cId="2454942747" sldId="462"/>
        </pc:sldMkLst>
        <pc:spChg chg="mod">
          <ac:chgData name="Ifan Williams" userId="24941412-6a59-4984-a79e-a737f73a20c6" providerId="ADAL" clId="{9C76E6BF-A6D3-45C1-A801-A833CA0310E4}" dt="2022-07-12T08:36:41.259" v="99" actId="207"/>
          <ac:spMkLst>
            <pc:docMk/>
            <pc:sldMk cId="2454942747" sldId="462"/>
            <ac:spMk id="6" creationId="{1C73E821-0A08-C941-A6ED-5A3DC5AA8512}"/>
          </ac:spMkLst>
        </pc:spChg>
      </pc:sldChg>
      <pc:sldChg chg="modSp mod">
        <pc:chgData name="Ifan Williams" userId="24941412-6a59-4984-a79e-a737f73a20c6" providerId="ADAL" clId="{9C76E6BF-A6D3-45C1-A801-A833CA0310E4}" dt="2022-07-12T08:45:11.574" v="157" actId="207"/>
        <pc:sldMkLst>
          <pc:docMk/>
          <pc:sldMk cId="2861389742" sldId="464"/>
        </pc:sldMkLst>
        <pc:spChg chg="mod">
          <ac:chgData name="Ifan Williams" userId="24941412-6a59-4984-a79e-a737f73a20c6" providerId="ADAL" clId="{9C76E6BF-A6D3-45C1-A801-A833CA0310E4}" dt="2022-07-12T08:45:11.574" v="157" actId="207"/>
          <ac:spMkLst>
            <pc:docMk/>
            <pc:sldMk cId="2861389742" sldId="464"/>
            <ac:spMk id="3" creationId="{F80C53CE-36E0-2A48-8D46-8C8719F0C878}"/>
          </ac:spMkLst>
        </pc:spChg>
      </pc:sldChg>
      <pc:sldChg chg="modSp mod">
        <pc:chgData name="Ifan Williams" userId="24941412-6a59-4984-a79e-a737f73a20c6" providerId="ADAL" clId="{9C76E6BF-A6D3-45C1-A801-A833CA0310E4}" dt="2022-07-12T08:17:42.743" v="11" actId="207"/>
        <pc:sldMkLst>
          <pc:docMk/>
          <pc:sldMk cId="4205954825" sldId="504"/>
        </pc:sldMkLst>
        <pc:spChg chg="mod">
          <ac:chgData name="Ifan Williams" userId="24941412-6a59-4984-a79e-a737f73a20c6" providerId="ADAL" clId="{9C76E6BF-A6D3-45C1-A801-A833CA0310E4}" dt="2022-07-12T08:17:42.743" v="11" actId="207"/>
          <ac:spMkLst>
            <pc:docMk/>
            <pc:sldMk cId="4205954825" sldId="504"/>
            <ac:spMk id="527364" creationId="{19A691E1-F59C-FC4F-BEFF-1700AEA06202}"/>
          </ac:spMkLst>
        </pc:spChg>
      </pc:sldChg>
      <pc:sldChg chg="modSp mod">
        <pc:chgData name="Ifan Williams" userId="24941412-6a59-4984-a79e-a737f73a20c6" providerId="ADAL" clId="{9C76E6BF-A6D3-45C1-A801-A833CA0310E4}" dt="2022-07-12T08:19:50.293" v="18" actId="207"/>
        <pc:sldMkLst>
          <pc:docMk/>
          <pc:sldMk cId="435495835" sldId="505"/>
        </pc:sldMkLst>
        <pc:spChg chg="mod">
          <ac:chgData name="Ifan Williams" userId="24941412-6a59-4984-a79e-a737f73a20c6" providerId="ADAL" clId="{9C76E6BF-A6D3-45C1-A801-A833CA0310E4}" dt="2022-07-12T08:19:50.293" v="18" actId="207"/>
          <ac:spMkLst>
            <pc:docMk/>
            <pc:sldMk cId="435495835" sldId="505"/>
            <ac:spMk id="528389" creationId="{D95D1E7C-1210-3F45-A8BF-F4DE8E17D5E4}"/>
          </ac:spMkLst>
        </pc:spChg>
      </pc:sldChg>
      <pc:sldChg chg="modSp mod">
        <pc:chgData name="Ifan Williams" userId="24941412-6a59-4984-a79e-a737f73a20c6" providerId="ADAL" clId="{9C76E6BF-A6D3-45C1-A801-A833CA0310E4}" dt="2022-07-12T08:21:15.652" v="25" actId="207"/>
        <pc:sldMkLst>
          <pc:docMk/>
          <pc:sldMk cId="2948594593" sldId="507"/>
        </pc:sldMkLst>
        <pc:spChg chg="mod">
          <ac:chgData name="Ifan Williams" userId="24941412-6a59-4984-a79e-a737f73a20c6" providerId="ADAL" clId="{9C76E6BF-A6D3-45C1-A801-A833CA0310E4}" dt="2022-07-12T08:21:15.652" v="25" actId="207"/>
          <ac:spMkLst>
            <pc:docMk/>
            <pc:sldMk cId="2948594593" sldId="507"/>
            <ac:spMk id="530437" creationId="{72BBD272-94A0-4B47-A09E-B1FE53954B14}"/>
          </ac:spMkLst>
        </pc:spChg>
      </pc:sldChg>
      <pc:sldChg chg="modSp mod">
        <pc:chgData name="Ifan Williams" userId="24941412-6a59-4984-a79e-a737f73a20c6" providerId="ADAL" clId="{9C76E6BF-A6D3-45C1-A801-A833CA0310E4}" dt="2022-07-12T08:25:53.719" v="52" actId="207"/>
        <pc:sldMkLst>
          <pc:docMk/>
          <pc:sldMk cId="2801876166" sldId="508"/>
        </pc:sldMkLst>
        <pc:spChg chg="mod">
          <ac:chgData name="Ifan Williams" userId="24941412-6a59-4984-a79e-a737f73a20c6" providerId="ADAL" clId="{9C76E6BF-A6D3-45C1-A801-A833CA0310E4}" dt="2022-07-12T08:25:53.719" v="52" actId="207"/>
          <ac:spMkLst>
            <pc:docMk/>
            <pc:sldMk cId="2801876166" sldId="508"/>
            <ac:spMk id="531461" creationId="{DDF9A74D-7A7F-D64F-B935-99FA78DC14E9}"/>
          </ac:spMkLst>
        </pc:spChg>
      </pc:sldChg>
      <pc:sldChg chg="modSp mod">
        <pc:chgData name="Ifan Williams" userId="24941412-6a59-4984-a79e-a737f73a20c6" providerId="ADAL" clId="{9C76E6BF-A6D3-45C1-A801-A833CA0310E4}" dt="2022-07-12T08:27:17.237" v="62" actId="207"/>
        <pc:sldMkLst>
          <pc:docMk/>
          <pc:sldMk cId="2693925001" sldId="509"/>
        </pc:sldMkLst>
        <pc:spChg chg="mod">
          <ac:chgData name="Ifan Williams" userId="24941412-6a59-4984-a79e-a737f73a20c6" providerId="ADAL" clId="{9C76E6BF-A6D3-45C1-A801-A833CA0310E4}" dt="2022-07-12T08:27:17.237" v="62" actId="207"/>
          <ac:spMkLst>
            <pc:docMk/>
            <pc:sldMk cId="2693925001" sldId="509"/>
            <ac:spMk id="532485" creationId="{F5E0543E-DBAE-2943-AB2D-7CA3627A5802}"/>
          </ac:spMkLst>
        </pc:spChg>
      </pc:sldChg>
      <pc:sldChg chg="modSp mod">
        <pc:chgData name="Ifan Williams" userId="24941412-6a59-4984-a79e-a737f73a20c6" providerId="ADAL" clId="{9C76E6BF-A6D3-45C1-A801-A833CA0310E4}" dt="2022-07-12T08:34:49.504" v="89" actId="207"/>
        <pc:sldMkLst>
          <pc:docMk/>
          <pc:sldMk cId="2948292087" sldId="510"/>
        </pc:sldMkLst>
        <pc:spChg chg="mod">
          <ac:chgData name="Ifan Williams" userId="24941412-6a59-4984-a79e-a737f73a20c6" providerId="ADAL" clId="{9C76E6BF-A6D3-45C1-A801-A833CA0310E4}" dt="2022-07-12T08:34:49.504" v="89" actId="207"/>
          <ac:spMkLst>
            <pc:docMk/>
            <pc:sldMk cId="2948292087" sldId="510"/>
            <ac:spMk id="533509" creationId="{2ACF3076-289F-F942-A6AB-108BA7B2AB4A}"/>
          </ac:spMkLst>
        </pc:spChg>
      </pc:sldChg>
      <pc:sldChg chg="modSp add mod">
        <pc:chgData name="Ifan Williams" userId="24941412-6a59-4984-a79e-a737f73a20c6" providerId="ADAL" clId="{9C76E6BF-A6D3-45C1-A801-A833CA0310E4}" dt="2022-07-12T08:49:29.393" v="188" actId="207"/>
        <pc:sldMkLst>
          <pc:docMk/>
          <pc:sldMk cId="508351296" sldId="511"/>
        </pc:sldMkLst>
        <pc:spChg chg="mod">
          <ac:chgData name="Ifan Williams" userId="24941412-6a59-4984-a79e-a737f73a20c6" providerId="ADAL" clId="{9C76E6BF-A6D3-45C1-A801-A833CA0310E4}" dt="2022-07-12T08:49:29.393" v="188" actId="207"/>
          <ac:spMkLst>
            <pc:docMk/>
            <pc:sldMk cId="508351296" sldId="511"/>
            <ac:spMk id="2053" creationId="{00000000-0000-0000-0000-000000000000}"/>
          </ac:spMkLst>
        </pc:spChg>
      </pc:sldChg>
      <pc:sldChg chg="modSp add mod">
        <pc:chgData name="Ifan Williams" userId="24941412-6a59-4984-a79e-a737f73a20c6" providerId="ADAL" clId="{9C76E6BF-A6D3-45C1-A801-A833CA0310E4}" dt="2022-07-12T20:08:53.929" v="199" actId="207"/>
        <pc:sldMkLst>
          <pc:docMk/>
          <pc:sldMk cId="1756316640" sldId="512"/>
        </pc:sldMkLst>
        <pc:spChg chg="mod">
          <ac:chgData name="Ifan Williams" userId="24941412-6a59-4984-a79e-a737f73a20c6" providerId="ADAL" clId="{9C76E6BF-A6D3-45C1-A801-A833CA0310E4}" dt="2022-07-12T20:08:53.929" v="199" actId="207"/>
          <ac:spMkLst>
            <pc:docMk/>
            <pc:sldMk cId="1756316640" sldId="512"/>
            <ac:spMk id="163842" creationId="{348E1C20-77F2-0841-9EAB-594C4F660E00}"/>
          </ac:spMkLst>
        </pc:spChg>
        <pc:spChg chg="mod">
          <ac:chgData name="Ifan Williams" userId="24941412-6a59-4984-a79e-a737f73a20c6" providerId="ADAL" clId="{9C76E6BF-A6D3-45C1-A801-A833CA0310E4}" dt="2022-07-12T20:08:05.681" v="194" actId="207"/>
          <ac:spMkLst>
            <pc:docMk/>
            <pc:sldMk cId="1756316640" sldId="512"/>
            <ac:spMk id="163843" creationId="{C1BC3776-6E5A-234D-932D-F9B5FAEE6532}"/>
          </ac:spMkLst>
        </pc:spChg>
      </pc:sldChg>
      <pc:sldChg chg="modSp add mod">
        <pc:chgData name="Ifan Williams" userId="24941412-6a59-4984-a79e-a737f73a20c6" providerId="ADAL" clId="{9C76E6BF-A6D3-45C1-A801-A833CA0310E4}" dt="2022-07-12T20:10:36.017" v="213" actId="207"/>
        <pc:sldMkLst>
          <pc:docMk/>
          <pc:sldMk cId="2762137441" sldId="513"/>
        </pc:sldMkLst>
        <pc:spChg chg="mod">
          <ac:chgData name="Ifan Williams" userId="24941412-6a59-4984-a79e-a737f73a20c6" providerId="ADAL" clId="{9C76E6BF-A6D3-45C1-A801-A833CA0310E4}" dt="2022-07-12T20:10:36.017" v="213" actId="207"/>
          <ac:spMkLst>
            <pc:docMk/>
            <pc:sldMk cId="2762137441" sldId="513"/>
            <ac:spMk id="165891" creationId="{5DF83468-3E8A-B448-945F-4EBAB4A213A5}"/>
          </ac:spMkLst>
        </pc:spChg>
      </pc:sldChg>
      <pc:sldChg chg="modSp add mod">
        <pc:chgData name="Ifan Williams" userId="24941412-6a59-4984-a79e-a737f73a20c6" providerId="ADAL" clId="{9C76E6BF-A6D3-45C1-A801-A833CA0310E4}" dt="2022-07-12T20:11:35.658" v="222" actId="207"/>
        <pc:sldMkLst>
          <pc:docMk/>
          <pc:sldMk cId="1478768036" sldId="514"/>
        </pc:sldMkLst>
        <pc:spChg chg="mod">
          <ac:chgData name="Ifan Williams" userId="24941412-6a59-4984-a79e-a737f73a20c6" providerId="ADAL" clId="{9C76E6BF-A6D3-45C1-A801-A833CA0310E4}" dt="2022-07-12T20:11:35.658" v="222" actId="207"/>
          <ac:spMkLst>
            <pc:docMk/>
            <pc:sldMk cId="1478768036" sldId="514"/>
            <ac:spMk id="3" creationId="{ED3FD412-3FD8-0541-A34D-16721D34E6F2}"/>
          </ac:spMkLst>
        </pc:spChg>
      </pc:sldChg>
      <pc:sldChg chg="modSp add mod">
        <pc:chgData name="Ifan Williams" userId="24941412-6a59-4984-a79e-a737f73a20c6" providerId="ADAL" clId="{9C76E6BF-A6D3-45C1-A801-A833CA0310E4}" dt="2022-07-12T20:12:14.088" v="227" actId="207"/>
        <pc:sldMkLst>
          <pc:docMk/>
          <pc:sldMk cId="3695945217" sldId="515"/>
        </pc:sldMkLst>
        <pc:spChg chg="mod">
          <ac:chgData name="Ifan Williams" userId="24941412-6a59-4984-a79e-a737f73a20c6" providerId="ADAL" clId="{9C76E6BF-A6D3-45C1-A801-A833CA0310E4}" dt="2022-07-12T20:12:14.088" v="227" actId="207"/>
          <ac:spMkLst>
            <pc:docMk/>
            <pc:sldMk cId="3695945217" sldId="515"/>
            <ac:spMk id="2" creationId="{19229BE6-E60E-5B49-BC10-3203E4A514BE}"/>
          </ac:spMkLst>
        </pc:spChg>
      </pc:sldChg>
      <pc:sldChg chg="modSp add mod">
        <pc:chgData name="Ifan Williams" userId="24941412-6a59-4984-a79e-a737f73a20c6" providerId="ADAL" clId="{9C76E6BF-A6D3-45C1-A801-A833CA0310E4}" dt="2022-07-12T20:14:26.978" v="252" actId="207"/>
        <pc:sldMkLst>
          <pc:docMk/>
          <pc:sldMk cId="734626799" sldId="516"/>
        </pc:sldMkLst>
        <pc:spChg chg="mod">
          <ac:chgData name="Ifan Williams" userId="24941412-6a59-4984-a79e-a737f73a20c6" providerId="ADAL" clId="{9C76E6BF-A6D3-45C1-A801-A833CA0310E4}" dt="2022-07-12T20:14:26.978" v="252" actId="207"/>
          <ac:spMkLst>
            <pc:docMk/>
            <pc:sldMk cId="734626799" sldId="516"/>
            <ac:spMk id="3" creationId="{B320478C-53BA-624D-B30B-44AF7FEB94AA}"/>
          </ac:spMkLst>
        </pc:spChg>
      </pc:sldChg>
      <pc:sldChg chg="modSp add mod">
        <pc:chgData name="Ifan Williams" userId="24941412-6a59-4984-a79e-a737f73a20c6" providerId="ADAL" clId="{9C76E6BF-A6D3-45C1-A801-A833CA0310E4}" dt="2022-07-12T20:16:24.937" v="269" actId="207"/>
        <pc:sldMkLst>
          <pc:docMk/>
          <pc:sldMk cId="1616853266" sldId="517"/>
        </pc:sldMkLst>
        <pc:spChg chg="mod">
          <ac:chgData name="Ifan Williams" userId="24941412-6a59-4984-a79e-a737f73a20c6" providerId="ADAL" clId="{9C76E6BF-A6D3-45C1-A801-A833CA0310E4}" dt="2022-07-12T20:16:24.937" v="269" actId="207"/>
          <ac:spMkLst>
            <pc:docMk/>
            <pc:sldMk cId="1616853266" sldId="517"/>
            <ac:spMk id="167939" creationId="{E2BB11DE-B5C9-754E-820D-1AB97774791E}"/>
          </ac:spMkLst>
        </pc:spChg>
      </pc:sldChg>
      <pc:sldChg chg="modSp add mod">
        <pc:chgData name="Ifan Williams" userId="24941412-6a59-4984-a79e-a737f73a20c6" providerId="ADAL" clId="{9C76E6BF-A6D3-45C1-A801-A833CA0310E4}" dt="2022-07-12T20:18:37.737" v="302" actId="207"/>
        <pc:sldMkLst>
          <pc:docMk/>
          <pc:sldMk cId="2904909114" sldId="518"/>
        </pc:sldMkLst>
        <pc:spChg chg="mod">
          <ac:chgData name="Ifan Williams" userId="24941412-6a59-4984-a79e-a737f73a20c6" providerId="ADAL" clId="{9C76E6BF-A6D3-45C1-A801-A833CA0310E4}" dt="2022-07-12T20:18:37.737" v="302" actId="207"/>
          <ac:spMkLst>
            <pc:docMk/>
            <pc:sldMk cId="2904909114" sldId="518"/>
            <ac:spMk id="169987" creationId="{C5A88BFC-F0E1-B045-9B9A-E3C1DB752078}"/>
          </ac:spMkLst>
        </pc:spChg>
      </pc:sldChg>
      <pc:sldChg chg="modSp add mod">
        <pc:chgData name="Ifan Williams" userId="24941412-6a59-4984-a79e-a737f73a20c6" providerId="ADAL" clId="{9C76E6BF-A6D3-45C1-A801-A833CA0310E4}" dt="2022-07-12T20:19:18.498" v="308" actId="207"/>
        <pc:sldMkLst>
          <pc:docMk/>
          <pc:sldMk cId="3194984038" sldId="519"/>
        </pc:sldMkLst>
        <pc:spChg chg="mod">
          <ac:chgData name="Ifan Williams" userId="24941412-6a59-4984-a79e-a737f73a20c6" providerId="ADAL" clId="{9C76E6BF-A6D3-45C1-A801-A833CA0310E4}" dt="2022-07-12T20:19:18.498" v="308" actId="207"/>
          <ac:spMkLst>
            <pc:docMk/>
            <pc:sldMk cId="3194984038" sldId="519"/>
            <ac:spMk id="172034" creationId="{779B1358-BA67-2746-B248-D4DD086D7551}"/>
          </ac:spMkLst>
        </pc:spChg>
      </pc:sldChg>
      <pc:sldChg chg="modSp add mod">
        <pc:chgData name="Ifan Williams" userId="24941412-6a59-4984-a79e-a737f73a20c6" providerId="ADAL" clId="{9C76E6BF-A6D3-45C1-A801-A833CA0310E4}" dt="2022-07-12T20:20:36.406" v="316" actId="207"/>
        <pc:sldMkLst>
          <pc:docMk/>
          <pc:sldMk cId="3019684039" sldId="520"/>
        </pc:sldMkLst>
        <pc:spChg chg="mod">
          <ac:chgData name="Ifan Williams" userId="24941412-6a59-4984-a79e-a737f73a20c6" providerId="ADAL" clId="{9C76E6BF-A6D3-45C1-A801-A833CA0310E4}" dt="2022-07-12T20:20:36.406" v="316" actId="207"/>
          <ac:spMkLst>
            <pc:docMk/>
            <pc:sldMk cId="3019684039" sldId="520"/>
            <ac:spMk id="3" creationId="{93D3A31C-521B-8040-A7E2-18485AA34022}"/>
          </ac:spMkLst>
        </pc:spChg>
      </pc:sldChg>
      <pc:sldChg chg="modSp add mod">
        <pc:chgData name="Ifan Williams" userId="24941412-6a59-4984-a79e-a737f73a20c6" providerId="ADAL" clId="{9C76E6BF-A6D3-45C1-A801-A833CA0310E4}" dt="2022-07-12T20:21:16.376" v="321" actId="207"/>
        <pc:sldMkLst>
          <pc:docMk/>
          <pc:sldMk cId="3275005404" sldId="521"/>
        </pc:sldMkLst>
        <pc:spChg chg="mod">
          <ac:chgData name="Ifan Williams" userId="24941412-6a59-4984-a79e-a737f73a20c6" providerId="ADAL" clId="{9C76E6BF-A6D3-45C1-A801-A833CA0310E4}" dt="2022-07-12T20:21:16.376" v="321" actId="207"/>
          <ac:spMkLst>
            <pc:docMk/>
            <pc:sldMk cId="3275005404" sldId="521"/>
            <ac:spMk id="2" creationId="{1135DDEE-3578-7E42-8DED-3671B2BCFA10}"/>
          </ac:spMkLst>
        </pc:spChg>
      </pc:sldChg>
      <pc:sldChg chg="modSp add mod">
        <pc:chgData name="Ifan Williams" userId="24941412-6a59-4984-a79e-a737f73a20c6" providerId="ADAL" clId="{9C76E6BF-A6D3-45C1-A801-A833CA0310E4}" dt="2022-07-12T20:21:57.455" v="329" actId="207"/>
        <pc:sldMkLst>
          <pc:docMk/>
          <pc:sldMk cId="3445087862" sldId="522"/>
        </pc:sldMkLst>
        <pc:spChg chg="mod">
          <ac:chgData name="Ifan Williams" userId="24941412-6a59-4984-a79e-a737f73a20c6" providerId="ADAL" clId="{9C76E6BF-A6D3-45C1-A801-A833CA0310E4}" dt="2022-07-12T20:21:57.455" v="329" actId="207"/>
          <ac:spMkLst>
            <pc:docMk/>
            <pc:sldMk cId="3445087862" sldId="522"/>
            <ac:spMk id="29699" creationId="{C1BC584A-C86D-4044-99A8-5CE41315C9F3}"/>
          </ac:spMkLst>
        </pc:spChg>
      </pc:sldChg>
      <pc:sldChg chg="modSp add mod">
        <pc:chgData name="Ifan Williams" userId="24941412-6a59-4984-a79e-a737f73a20c6" providerId="ADAL" clId="{9C76E6BF-A6D3-45C1-A801-A833CA0310E4}" dt="2022-07-12T20:22:39" v="334" actId="207"/>
        <pc:sldMkLst>
          <pc:docMk/>
          <pc:sldMk cId="3488311287" sldId="523"/>
        </pc:sldMkLst>
        <pc:spChg chg="mod">
          <ac:chgData name="Ifan Williams" userId="24941412-6a59-4984-a79e-a737f73a20c6" providerId="ADAL" clId="{9C76E6BF-A6D3-45C1-A801-A833CA0310E4}" dt="2022-07-12T20:22:39" v="334" actId="207"/>
          <ac:spMkLst>
            <pc:docMk/>
            <pc:sldMk cId="3488311287" sldId="523"/>
            <ac:spMk id="33794" creationId="{BD4DECDB-EDE4-FB4E-9DDE-B5EF98560E8E}"/>
          </ac:spMkLst>
        </pc:spChg>
      </pc:sldChg>
      <pc:sldChg chg="add">
        <pc:chgData name="Ifan Williams" userId="24941412-6a59-4984-a79e-a737f73a20c6" providerId="ADAL" clId="{9C76E6BF-A6D3-45C1-A801-A833CA0310E4}" dt="2022-07-11T08:18:29.059" v="1"/>
        <pc:sldMkLst>
          <pc:docMk/>
          <pc:sldMk cId="3549600754" sldId="524"/>
        </pc:sldMkLst>
      </pc:sldChg>
      <pc:sldChg chg="modSp add mod">
        <pc:chgData name="Ifan Williams" userId="24941412-6a59-4984-a79e-a737f73a20c6" providerId="ADAL" clId="{9C76E6BF-A6D3-45C1-A801-A833CA0310E4}" dt="2022-07-12T20:23:51.374" v="341" actId="207"/>
        <pc:sldMkLst>
          <pc:docMk/>
          <pc:sldMk cId="1165844485" sldId="525"/>
        </pc:sldMkLst>
        <pc:spChg chg="mod">
          <ac:chgData name="Ifan Williams" userId="24941412-6a59-4984-a79e-a737f73a20c6" providerId="ADAL" clId="{9C76E6BF-A6D3-45C1-A801-A833CA0310E4}" dt="2022-07-12T20:23:51.374" v="341" actId="207"/>
          <ac:spMkLst>
            <pc:docMk/>
            <pc:sldMk cId="1165844485" sldId="525"/>
            <ac:spMk id="37891" creationId="{54621E08-2696-DF49-A4FD-8224F2929896}"/>
          </ac:spMkLst>
        </pc:spChg>
      </pc:sldChg>
      <pc:sldChg chg="modSp add mod">
        <pc:chgData name="Ifan Williams" userId="24941412-6a59-4984-a79e-a737f73a20c6" providerId="ADAL" clId="{9C76E6BF-A6D3-45C1-A801-A833CA0310E4}" dt="2022-07-12T20:24:29.023" v="346" actId="207"/>
        <pc:sldMkLst>
          <pc:docMk/>
          <pc:sldMk cId="3945896372" sldId="526"/>
        </pc:sldMkLst>
        <pc:spChg chg="mod">
          <ac:chgData name="Ifan Williams" userId="24941412-6a59-4984-a79e-a737f73a20c6" providerId="ADAL" clId="{9C76E6BF-A6D3-45C1-A801-A833CA0310E4}" dt="2022-07-12T20:24:29.023" v="346" actId="207"/>
          <ac:spMkLst>
            <pc:docMk/>
            <pc:sldMk cId="3945896372" sldId="526"/>
            <ac:spMk id="39938" creationId="{F68E6C65-60A5-DE43-9894-0E7FB3585B2B}"/>
          </ac:spMkLst>
        </pc:spChg>
      </pc:sldChg>
      <pc:sldChg chg="modSp add mod">
        <pc:chgData name="Ifan Williams" userId="24941412-6a59-4984-a79e-a737f73a20c6" providerId="ADAL" clId="{9C76E6BF-A6D3-45C1-A801-A833CA0310E4}" dt="2022-07-12T20:24:59.932" v="348" actId="207"/>
        <pc:sldMkLst>
          <pc:docMk/>
          <pc:sldMk cId="718587323" sldId="527"/>
        </pc:sldMkLst>
        <pc:spChg chg="mod">
          <ac:chgData name="Ifan Williams" userId="24941412-6a59-4984-a79e-a737f73a20c6" providerId="ADAL" clId="{9C76E6BF-A6D3-45C1-A801-A833CA0310E4}" dt="2022-07-12T20:24:59.932" v="348" actId="207"/>
          <ac:spMkLst>
            <pc:docMk/>
            <pc:sldMk cId="718587323" sldId="527"/>
            <ac:spMk id="18434" creationId="{00000000-0000-0000-0000-000000000000}"/>
          </ac:spMkLst>
        </pc:spChg>
      </pc:sldChg>
      <pc:sldMasterChg chg="modSldLayout">
        <pc:chgData name="Ifan Williams" userId="24941412-6a59-4984-a79e-a737f73a20c6" providerId="ADAL" clId="{9C76E6BF-A6D3-45C1-A801-A833CA0310E4}" dt="2022-07-11T08:18:29.059" v="0" actId="27028"/>
        <pc:sldMasterMkLst>
          <pc:docMk/>
          <pc:sldMasterMk cId="0" sldId="2147483651"/>
        </pc:sldMasterMkLst>
        <pc:sldLayoutChg chg="replId">
          <pc:chgData name="Ifan Williams" userId="24941412-6a59-4984-a79e-a737f73a20c6" providerId="ADAL" clId="{9C76E6BF-A6D3-45C1-A801-A833CA0310E4}" dt="2022-07-11T08:18:29.059" v="0" actId="27028"/>
          <pc:sldLayoutMkLst>
            <pc:docMk/>
            <pc:sldMasterMk cId="0" sldId="2147483651"/>
            <pc:sldLayoutMk cId="3731997740" sldId="2147483657"/>
          </pc:sldLayoutMkLst>
        </pc:sldLayoutChg>
      </pc:sldMasterChg>
      <pc:sldMasterChg chg="add addSldLayout">
        <pc:chgData name="Ifan Williams" userId="24941412-6a59-4984-a79e-a737f73a20c6" providerId="ADAL" clId="{9C76E6BF-A6D3-45C1-A801-A833CA0310E4}" dt="2022-07-11T08:18:29.059" v="0" actId="27028"/>
        <pc:sldMasterMkLst>
          <pc:docMk/>
          <pc:sldMasterMk cId="0" sldId="2147483655"/>
        </pc:sldMasterMkLst>
        <pc:sldLayoutChg chg="add">
          <pc:chgData name="Ifan Williams" userId="24941412-6a59-4984-a79e-a737f73a20c6" providerId="ADAL" clId="{9C76E6BF-A6D3-45C1-A801-A833CA0310E4}" dt="2022-07-11T08:18:29.059" v="0" actId="27028"/>
          <pc:sldLayoutMkLst>
            <pc:docMk/>
            <pc:sldMasterMk cId="0" sldId="2147483655"/>
            <pc:sldLayoutMk cId="2899201805" sldId="2147483653"/>
          </pc:sldLayoutMkLst>
        </pc:sldLayoutChg>
        <pc:sldLayoutChg chg="add">
          <pc:chgData name="Ifan Williams" userId="24941412-6a59-4984-a79e-a737f73a20c6" providerId="ADAL" clId="{9C76E6BF-A6D3-45C1-A801-A833CA0310E4}" dt="2022-07-11T08:18:29.059" v="0" actId="27028"/>
          <pc:sldLayoutMkLst>
            <pc:docMk/>
            <pc:sldMasterMk cId="0" sldId="2147483655"/>
            <pc:sldLayoutMk cId="0" sldId="2147483656"/>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7/12/2022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7E11424-68F5-A648-B630-2DED72F3C009}"/>
              </a:ext>
            </a:extLst>
          </p:cNvPr>
          <p:cNvSpPr>
            <a:spLocks noGrp="1" noChangeArrowheads="1"/>
          </p:cNvSpPr>
          <p:nvPr>
            <p:ph type="sldNum" sz="quarter" idx="5"/>
          </p:nvPr>
        </p:nvSpPr>
        <p:spPr>
          <a:ln/>
        </p:spPr>
        <p:txBody>
          <a:bodyPr/>
          <a:lstStyle/>
          <a:p>
            <a:fld id="{C0AC36B5-A163-8649-BE8B-87C116B7D95F}" type="slidenum">
              <a:rPr lang="en-US" altLang="en-US"/>
              <a:pPr/>
              <a:t>22</a:t>
            </a:fld>
            <a:endParaRPr lang="en-US" altLang="en-US"/>
          </a:p>
        </p:txBody>
      </p:sp>
      <p:sp>
        <p:nvSpPr>
          <p:cNvPr id="175106" name="Rectangle 2">
            <a:extLst>
              <a:ext uri="{FF2B5EF4-FFF2-40B4-BE49-F238E27FC236}">
                <a16:creationId xmlns:a16="http://schemas.microsoft.com/office/drawing/2014/main" id="{64093B94-08AB-CA43-B9A1-C111D1A7046E}"/>
              </a:ext>
            </a:extLst>
          </p:cNvPr>
          <p:cNvSpPr>
            <a:spLocks noGrp="1" noRot="1" noChangeAspect="1" noChangeArrowheads="1" noTextEdit="1"/>
          </p:cNvSpPr>
          <p:nvPr>
            <p:ph type="sldImg"/>
          </p:nvPr>
        </p:nvSpPr>
        <p:spPr>
          <a:ln/>
        </p:spPr>
      </p:sp>
      <p:sp>
        <p:nvSpPr>
          <p:cNvPr id="175107" name="Rectangle 3">
            <a:extLst>
              <a:ext uri="{FF2B5EF4-FFF2-40B4-BE49-F238E27FC236}">
                <a16:creationId xmlns:a16="http://schemas.microsoft.com/office/drawing/2014/main" id="{8E204741-D34C-2B45-84AB-E7CABD510980}"/>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4014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DFCA850-B938-3C4E-90AF-D4D2DAAE191B}"/>
              </a:ext>
            </a:extLst>
          </p:cNvPr>
          <p:cNvSpPr>
            <a:spLocks noGrp="1" noChangeArrowheads="1"/>
          </p:cNvSpPr>
          <p:nvPr>
            <p:ph type="sldNum" sz="quarter" idx="5"/>
          </p:nvPr>
        </p:nvSpPr>
        <p:spPr>
          <a:ln/>
        </p:spPr>
        <p:txBody>
          <a:bodyPr/>
          <a:lstStyle/>
          <a:p>
            <a:fld id="{D7B0B90D-A24B-D643-BC0C-CBF0E9272BEB}" type="slidenum">
              <a:rPr lang="en-US" altLang="en-US"/>
              <a:pPr/>
              <a:t>38</a:t>
            </a:fld>
            <a:endParaRPr lang="en-US" altLang="en-US"/>
          </a:p>
        </p:txBody>
      </p:sp>
      <p:sp>
        <p:nvSpPr>
          <p:cNvPr id="38914" name="Rectangle 2">
            <a:extLst>
              <a:ext uri="{FF2B5EF4-FFF2-40B4-BE49-F238E27FC236}">
                <a16:creationId xmlns:a16="http://schemas.microsoft.com/office/drawing/2014/main" id="{B9BDCA1D-8E56-F343-A8BE-C9E21D9B940C}"/>
              </a:ext>
            </a:extLst>
          </p:cNvPr>
          <p:cNvSpPr>
            <a:spLocks noGrp="1" noRot="1" noChangeAspect="1" noChangeArrowheads="1" noTextEdit="1"/>
          </p:cNvSpPr>
          <p:nvPr>
            <p:ph type="sldImg"/>
          </p:nvPr>
        </p:nvSpPr>
        <p:spPr>
          <a:ln/>
        </p:spPr>
      </p:sp>
      <p:sp>
        <p:nvSpPr>
          <p:cNvPr id="38915" name="Rectangle 3">
            <a:extLst>
              <a:ext uri="{FF2B5EF4-FFF2-40B4-BE49-F238E27FC236}">
                <a16:creationId xmlns:a16="http://schemas.microsoft.com/office/drawing/2014/main" id="{BEB01088-D0DF-2847-80AC-8D1F0C2AC04D}"/>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92088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12DD73A-6214-2A4D-BC32-D4E57F034BF5}"/>
              </a:ext>
            </a:extLst>
          </p:cNvPr>
          <p:cNvSpPr>
            <a:spLocks noGrp="1" noChangeArrowheads="1"/>
          </p:cNvSpPr>
          <p:nvPr>
            <p:ph type="sldNum" sz="quarter" idx="5"/>
          </p:nvPr>
        </p:nvSpPr>
        <p:spPr>
          <a:ln/>
        </p:spPr>
        <p:txBody>
          <a:bodyPr/>
          <a:lstStyle/>
          <a:p>
            <a:fld id="{226218A3-3DF9-3343-96E9-A46515DF8AC4}" type="slidenum">
              <a:rPr lang="en-US" altLang="en-US"/>
              <a:pPr/>
              <a:t>39</a:t>
            </a:fld>
            <a:endParaRPr lang="en-US" altLang="en-US"/>
          </a:p>
        </p:txBody>
      </p:sp>
      <p:sp>
        <p:nvSpPr>
          <p:cNvPr id="40962" name="Rectangle 2">
            <a:extLst>
              <a:ext uri="{FF2B5EF4-FFF2-40B4-BE49-F238E27FC236}">
                <a16:creationId xmlns:a16="http://schemas.microsoft.com/office/drawing/2014/main" id="{C74DFBB6-127F-0D4E-8755-103C357BBDB9}"/>
              </a:ext>
            </a:extLst>
          </p:cNvPr>
          <p:cNvSpPr>
            <a:spLocks noGrp="1" noRot="1" noChangeAspect="1" noChangeArrowheads="1" noTextEdit="1"/>
          </p:cNvSpPr>
          <p:nvPr>
            <p:ph type="sldImg"/>
          </p:nvPr>
        </p:nvSpPr>
        <p:spPr>
          <a:ln/>
        </p:spPr>
      </p:sp>
      <p:sp>
        <p:nvSpPr>
          <p:cNvPr id="40963" name="Rectangle 3">
            <a:extLst>
              <a:ext uri="{FF2B5EF4-FFF2-40B4-BE49-F238E27FC236}">
                <a16:creationId xmlns:a16="http://schemas.microsoft.com/office/drawing/2014/main" id="{7FFCCE59-EA1B-4F47-B806-9DE0EB9CB27C}"/>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67541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2C5E8CC-9306-7E46-9D54-3B2E66F598E6}"/>
              </a:ext>
            </a:extLst>
          </p:cNvPr>
          <p:cNvSpPr>
            <a:spLocks noGrp="1" noChangeArrowheads="1"/>
          </p:cNvSpPr>
          <p:nvPr>
            <p:ph type="sldNum" sz="quarter" idx="5"/>
          </p:nvPr>
        </p:nvSpPr>
        <p:spPr>
          <a:ln/>
        </p:spPr>
        <p:txBody>
          <a:bodyPr/>
          <a:lstStyle/>
          <a:p>
            <a:fld id="{4DA4DC7F-4280-B94A-B6CA-4464A2D2AC79}" type="slidenum">
              <a:rPr lang="en-US" altLang="en-US"/>
              <a:pPr/>
              <a:t>25</a:t>
            </a:fld>
            <a:endParaRPr lang="en-US" altLang="en-US"/>
          </a:p>
        </p:txBody>
      </p:sp>
      <p:sp>
        <p:nvSpPr>
          <p:cNvPr id="164866" name="Rectangle 2">
            <a:extLst>
              <a:ext uri="{FF2B5EF4-FFF2-40B4-BE49-F238E27FC236}">
                <a16:creationId xmlns:a16="http://schemas.microsoft.com/office/drawing/2014/main" id="{AAB62D78-20A4-C943-AA0B-89674A9A0EA9}"/>
              </a:ext>
            </a:extLst>
          </p:cNvPr>
          <p:cNvSpPr>
            <a:spLocks noGrp="1" noRot="1" noChangeAspect="1" noChangeArrowheads="1" noTextEdit="1"/>
          </p:cNvSpPr>
          <p:nvPr>
            <p:ph type="sldImg"/>
          </p:nvPr>
        </p:nvSpPr>
        <p:spPr>
          <a:ln/>
        </p:spPr>
      </p:sp>
      <p:sp>
        <p:nvSpPr>
          <p:cNvPr id="164867" name="Rectangle 3">
            <a:extLst>
              <a:ext uri="{FF2B5EF4-FFF2-40B4-BE49-F238E27FC236}">
                <a16:creationId xmlns:a16="http://schemas.microsoft.com/office/drawing/2014/main" id="{EBF0A73F-65F8-2941-9ED9-10F650F63E51}"/>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64117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B261473-843B-BF4F-B91A-69D2B3EDFB17}"/>
              </a:ext>
            </a:extLst>
          </p:cNvPr>
          <p:cNvSpPr>
            <a:spLocks noGrp="1" noChangeArrowheads="1"/>
          </p:cNvSpPr>
          <p:nvPr>
            <p:ph type="sldNum" sz="quarter" idx="5"/>
          </p:nvPr>
        </p:nvSpPr>
        <p:spPr>
          <a:ln/>
        </p:spPr>
        <p:txBody>
          <a:bodyPr/>
          <a:lstStyle/>
          <a:p>
            <a:fld id="{C2C4663B-B8E6-9A47-AE14-162EAE419848}" type="slidenum">
              <a:rPr lang="en-US" altLang="en-US"/>
              <a:pPr/>
              <a:t>26</a:t>
            </a:fld>
            <a:endParaRPr lang="en-US" altLang="en-US"/>
          </a:p>
        </p:txBody>
      </p:sp>
      <p:sp>
        <p:nvSpPr>
          <p:cNvPr id="166914" name="Rectangle 2">
            <a:extLst>
              <a:ext uri="{FF2B5EF4-FFF2-40B4-BE49-F238E27FC236}">
                <a16:creationId xmlns:a16="http://schemas.microsoft.com/office/drawing/2014/main" id="{E0BA7B2B-8E14-494B-8A9B-0A8C55F567A4}"/>
              </a:ext>
            </a:extLst>
          </p:cNvPr>
          <p:cNvSpPr>
            <a:spLocks noGrp="1" noRot="1" noChangeAspect="1" noChangeArrowheads="1" noTextEdit="1"/>
          </p:cNvSpPr>
          <p:nvPr>
            <p:ph type="sldImg"/>
          </p:nvPr>
        </p:nvSpPr>
        <p:spPr>
          <a:ln/>
        </p:spPr>
      </p:sp>
      <p:sp>
        <p:nvSpPr>
          <p:cNvPr id="166915" name="Rectangle 3">
            <a:extLst>
              <a:ext uri="{FF2B5EF4-FFF2-40B4-BE49-F238E27FC236}">
                <a16:creationId xmlns:a16="http://schemas.microsoft.com/office/drawing/2014/main" id="{7DFC566E-DBC9-E647-B092-46C138C8849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86037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E9A9CB9-5BF7-5E4C-A370-49D131C277E8}"/>
              </a:ext>
            </a:extLst>
          </p:cNvPr>
          <p:cNvSpPr>
            <a:spLocks noGrp="1" noChangeArrowheads="1"/>
          </p:cNvSpPr>
          <p:nvPr>
            <p:ph type="sldNum" sz="quarter" idx="5"/>
          </p:nvPr>
        </p:nvSpPr>
        <p:spPr>
          <a:ln/>
        </p:spPr>
        <p:txBody>
          <a:bodyPr/>
          <a:lstStyle/>
          <a:p>
            <a:fld id="{B9A80621-0D07-8645-91EC-792E8B5A8579}" type="slidenum">
              <a:rPr lang="en-US" altLang="en-US"/>
              <a:pPr/>
              <a:t>30</a:t>
            </a:fld>
            <a:endParaRPr lang="en-US" altLang="en-US"/>
          </a:p>
        </p:txBody>
      </p:sp>
      <p:sp>
        <p:nvSpPr>
          <p:cNvPr id="168962" name="Rectangle 2">
            <a:extLst>
              <a:ext uri="{FF2B5EF4-FFF2-40B4-BE49-F238E27FC236}">
                <a16:creationId xmlns:a16="http://schemas.microsoft.com/office/drawing/2014/main" id="{E4E8870A-9BC8-8B45-B922-C3CE81D2EF4A}"/>
              </a:ext>
            </a:extLst>
          </p:cNvPr>
          <p:cNvSpPr>
            <a:spLocks noGrp="1" noRot="1" noChangeAspect="1" noChangeArrowheads="1" noTextEdit="1"/>
          </p:cNvSpPr>
          <p:nvPr>
            <p:ph type="sldImg"/>
          </p:nvPr>
        </p:nvSpPr>
        <p:spPr>
          <a:ln/>
        </p:spPr>
      </p:sp>
      <p:sp>
        <p:nvSpPr>
          <p:cNvPr id="168963" name="Rectangle 3">
            <a:extLst>
              <a:ext uri="{FF2B5EF4-FFF2-40B4-BE49-F238E27FC236}">
                <a16:creationId xmlns:a16="http://schemas.microsoft.com/office/drawing/2014/main" id="{8A5A4759-6251-DD49-8097-495B71CAD2D5}"/>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64992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B51673F-CC26-A042-8769-19348CCEA796}"/>
              </a:ext>
            </a:extLst>
          </p:cNvPr>
          <p:cNvSpPr>
            <a:spLocks noGrp="1" noChangeArrowheads="1"/>
          </p:cNvSpPr>
          <p:nvPr>
            <p:ph type="sldNum" sz="quarter" idx="5"/>
          </p:nvPr>
        </p:nvSpPr>
        <p:spPr>
          <a:ln/>
        </p:spPr>
        <p:txBody>
          <a:bodyPr/>
          <a:lstStyle/>
          <a:p>
            <a:fld id="{F4CB46FC-DEBD-B840-9921-903E897B4764}" type="slidenum">
              <a:rPr lang="en-US" altLang="en-US"/>
              <a:pPr/>
              <a:t>31</a:t>
            </a:fld>
            <a:endParaRPr lang="en-US" altLang="en-US"/>
          </a:p>
        </p:txBody>
      </p:sp>
      <p:sp>
        <p:nvSpPr>
          <p:cNvPr id="171010" name="Rectangle 2">
            <a:extLst>
              <a:ext uri="{FF2B5EF4-FFF2-40B4-BE49-F238E27FC236}">
                <a16:creationId xmlns:a16="http://schemas.microsoft.com/office/drawing/2014/main" id="{545E2E3B-4DE4-0A46-A4E9-0FA3FBF24326}"/>
              </a:ext>
            </a:extLst>
          </p:cNvPr>
          <p:cNvSpPr>
            <a:spLocks noGrp="1" noRot="1" noChangeAspect="1" noChangeArrowheads="1" noTextEdit="1"/>
          </p:cNvSpPr>
          <p:nvPr>
            <p:ph type="sldImg"/>
          </p:nvPr>
        </p:nvSpPr>
        <p:spPr>
          <a:ln/>
        </p:spPr>
      </p:sp>
      <p:sp>
        <p:nvSpPr>
          <p:cNvPr id="171011" name="Rectangle 3">
            <a:extLst>
              <a:ext uri="{FF2B5EF4-FFF2-40B4-BE49-F238E27FC236}">
                <a16:creationId xmlns:a16="http://schemas.microsoft.com/office/drawing/2014/main" id="{A7487EB5-0948-3941-B264-6967FA29787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575953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AF0F1A7-AE3B-E145-9A34-A11FF19F8B42}"/>
              </a:ext>
            </a:extLst>
          </p:cNvPr>
          <p:cNvSpPr>
            <a:spLocks noGrp="1" noChangeArrowheads="1"/>
          </p:cNvSpPr>
          <p:nvPr>
            <p:ph type="sldNum" sz="quarter" idx="5"/>
          </p:nvPr>
        </p:nvSpPr>
        <p:spPr>
          <a:ln/>
        </p:spPr>
        <p:txBody>
          <a:bodyPr/>
          <a:lstStyle/>
          <a:p>
            <a:fld id="{F18D7D3E-C892-AD4C-87BF-953467FC73AF}" type="slidenum">
              <a:rPr lang="en-US" altLang="en-US"/>
              <a:pPr/>
              <a:t>32</a:t>
            </a:fld>
            <a:endParaRPr lang="en-US" altLang="en-US"/>
          </a:p>
        </p:txBody>
      </p:sp>
      <p:sp>
        <p:nvSpPr>
          <p:cNvPr id="173058" name="Rectangle 2">
            <a:extLst>
              <a:ext uri="{FF2B5EF4-FFF2-40B4-BE49-F238E27FC236}">
                <a16:creationId xmlns:a16="http://schemas.microsoft.com/office/drawing/2014/main" id="{C3C1A2A3-D232-6A40-92AF-DC8EBFBFB4BF}"/>
              </a:ext>
            </a:extLst>
          </p:cNvPr>
          <p:cNvSpPr>
            <a:spLocks noGrp="1" noRot="1" noChangeAspect="1" noChangeArrowheads="1" noTextEdit="1"/>
          </p:cNvSpPr>
          <p:nvPr>
            <p:ph type="sldImg"/>
          </p:nvPr>
        </p:nvSpPr>
        <p:spPr>
          <a:ln/>
        </p:spPr>
      </p:sp>
      <p:sp>
        <p:nvSpPr>
          <p:cNvPr id="173059" name="Rectangle 3">
            <a:extLst>
              <a:ext uri="{FF2B5EF4-FFF2-40B4-BE49-F238E27FC236}">
                <a16:creationId xmlns:a16="http://schemas.microsoft.com/office/drawing/2014/main" id="{FDA90BA1-D348-0C4E-A8E8-1C17F711C7B1}"/>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75050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2276438-09CA-8C4B-BCE0-1FEC11729431}"/>
              </a:ext>
            </a:extLst>
          </p:cNvPr>
          <p:cNvSpPr>
            <a:spLocks noGrp="1" noChangeArrowheads="1"/>
          </p:cNvSpPr>
          <p:nvPr>
            <p:ph type="sldNum" sz="quarter" idx="5"/>
          </p:nvPr>
        </p:nvSpPr>
        <p:spPr>
          <a:ln/>
        </p:spPr>
        <p:txBody>
          <a:bodyPr/>
          <a:lstStyle/>
          <a:p>
            <a:fld id="{B0038757-ED4A-164A-AD36-914162F1FA44}" type="slidenum">
              <a:rPr lang="en-US" altLang="en-US"/>
              <a:pPr/>
              <a:t>35</a:t>
            </a:fld>
            <a:endParaRPr lang="en-US" altLang="en-US"/>
          </a:p>
        </p:txBody>
      </p:sp>
      <p:sp>
        <p:nvSpPr>
          <p:cNvPr id="30722" name="Rectangle 2">
            <a:extLst>
              <a:ext uri="{FF2B5EF4-FFF2-40B4-BE49-F238E27FC236}">
                <a16:creationId xmlns:a16="http://schemas.microsoft.com/office/drawing/2014/main" id="{04D60DAD-017D-2642-949E-0172FDF80446}"/>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32ED30F5-8267-8449-BCEC-3697869B637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072877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9D3356B-0E74-AB42-8C51-C236EB449531}"/>
              </a:ext>
            </a:extLst>
          </p:cNvPr>
          <p:cNvSpPr>
            <a:spLocks noGrp="1" noChangeArrowheads="1"/>
          </p:cNvSpPr>
          <p:nvPr>
            <p:ph type="sldNum" sz="quarter" idx="5"/>
          </p:nvPr>
        </p:nvSpPr>
        <p:spPr>
          <a:ln/>
        </p:spPr>
        <p:txBody>
          <a:bodyPr/>
          <a:lstStyle/>
          <a:p>
            <a:fld id="{EC7CE272-AAF5-C540-BF04-7497280D370D}" type="slidenum">
              <a:rPr lang="en-US" altLang="en-US"/>
              <a:pPr/>
              <a:t>36</a:t>
            </a:fld>
            <a:endParaRPr lang="en-US" altLang="en-US"/>
          </a:p>
        </p:txBody>
      </p:sp>
      <p:sp>
        <p:nvSpPr>
          <p:cNvPr id="34818" name="Rectangle 2">
            <a:extLst>
              <a:ext uri="{FF2B5EF4-FFF2-40B4-BE49-F238E27FC236}">
                <a16:creationId xmlns:a16="http://schemas.microsoft.com/office/drawing/2014/main" id="{8A754C68-3F92-4647-A07C-BC7A60A5DEAD}"/>
              </a:ext>
            </a:extLst>
          </p:cNvPr>
          <p:cNvSpPr>
            <a:spLocks noGrp="1" noRot="1" noChangeAspect="1" noChangeArrowheads="1" noTextEdit="1"/>
          </p:cNvSpPr>
          <p:nvPr>
            <p:ph type="sldImg"/>
          </p:nvPr>
        </p:nvSpPr>
        <p:spPr>
          <a:ln/>
        </p:spPr>
      </p:sp>
      <p:sp>
        <p:nvSpPr>
          <p:cNvPr id="34819" name="Rectangle 3">
            <a:extLst>
              <a:ext uri="{FF2B5EF4-FFF2-40B4-BE49-F238E27FC236}">
                <a16:creationId xmlns:a16="http://schemas.microsoft.com/office/drawing/2014/main" id="{F702EB73-3315-664F-8DB2-D9E8AEBE8E9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74399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7623810-2D35-6841-9693-9EABAC192A7D}"/>
              </a:ext>
            </a:extLst>
          </p:cNvPr>
          <p:cNvSpPr>
            <a:spLocks noGrp="1" noChangeArrowheads="1"/>
          </p:cNvSpPr>
          <p:nvPr>
            <p:ph type="sldNum" sz="quarter" idx="5"/>
          </p:nvPr>
        </p:nvSpPr>
        <p:spPr>
          <a:ln/>
        </p:spPr>
        <p:txBody>
          <a:bodyPr/>
          <a:lstStyle/>
          <a:p>
            <a:fld id="{A716697B-72A8-2648-BBC7-5353FA746B93}" type="slidenum">
              <a:rPr lang="en-US" altLang="en-US"/>
              <a:pPr/>
              <a:t>37</a:t>
            </a:fld>
            <a:endParaRPr lang="en-US" altLang="en-US"/>
          </a:p>
        </p:txBody>
      </p:sp>
      <p:sp>
        <p:nvSpPr>
          <p:cNvPr id="36866" name="Rectangle 2">
            <a:extLst>
              <a:ext uri="{FF2B5EF4-FFF2-40B4-BE49-F238E27FC236}">
                <a16:creationId xmlns:a16="http://schemas.microsoft.com/office/drawing/2014/main" id="{5EF6A046-8EF8-5D44-91CE-E6C283DF069C}"/>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54F07518-1F98-CF49-8AAA-D9A26F25A4D1}"/>
              </a:ext>
            </a:extLst>
          </p:cNvPr>
          <p:cNvSpPr>
            <a:spLocks noGrp="1" noChangeArrowheads="1"/>
          </p:cNvSpPr>
          <p:nvPr>
            <p:ph type="body" idx="1"/>
          </p:nvPr>
        </p:nvSpPr>
        <p:spPr/>
        <p:txBody>
          <a:bodyPr/>
          <a:lstStyle/>
          <a:p>
            <a:endParaRPr lang="en-US" altLang="en-US" dirty="0">
              <a:solidFill>
                <a:srgbClr val="520052"/>
              </a:solidFill>
            </a:endParaRPr>
          </a:p>
        </p:txBody>
      </p:sp>
    </p:spTree>
    <p:extLst>
      <p:ext uri="{BB962C8B-B14F-4D97-AF65-F5344CB8AC3E}">
        <p14:creationId xmlns:p14="http://schemas.microsoft.com/office/powerpoint/2010/main" val="833769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6A65654-5D3B-8F40-BD99-C192037A6629}"/>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0BB7BAEF-EF35-9C49-B55A-3601A640E6B1}"/>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BE62678D-AD6D-A94E-B755-1C17AD15BBEB}"/>
              </a:ext>
            </a:extLst>
          </p:cNvPr>
          <p:cNvSpPr>
            <a:spLocks noGrp="1" noChangeArrowheads="1"/>
          </p:cNvSpPr>
          <p:nvPr>
            <p:ph type="sldNum" sz="quarter" idx="12"/>
          </p:nvPr>
        </p:nvSpPr>
        <p:spPr>
          <a:ln/>
        </p:spPr>
        <p:txBody>
          <a:bodyPr/>
          <a:lstStyle>
            <a:lvl1pPr>
              <a:defRPr/>
            </a:lvl1pPr>
          </a:lstStyle>
          <a:p>
            <a:pPr>
              <a:defRPr/>
            </a:pPr>
            <a:fld id="{C7EE4F2D-6A5F-3C4C-A8C7-12E2996D9DC1}" type="slidenum">
              <a:rPr lang="en-GB" altLang="en-US"/>
              <a:pPr>
                <a:defRPr/>
              </a:pPr>
              <a:t>‹#›</a:t>
            </a:fld>
            <a:endParaRPr lang="en-GB" altLang="en-US"/>
          </a:p>
        </p:txBody>
      </p:sp>
    </p:spTree>
    <p:extLst>
      <p:ext uri="{BB962C8B-B14F-4D97-AF65-F5344CB8AC3E}">
        <p14:creationId xmlns:p14="http://schemas.microsoft.com/office/powerpoint/2010/main" val="373199774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67361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46222-4B37-BE4A-972E-FDCFF991D05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0B19115-FA74-7C4C-A7FC-273A0CA5366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899201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7"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1219200"/>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95300" y="3324008"/>
            <a:ext cx="8153400" cy="1886384"/>
          </a:xfrm>
        </p:spPr>
        <p:txBody>
          <a:bodyPr anchor="t"/>
          <a:lstStyle/>
          <a:p>
            <a:br>
              <a:rPr lang="en-GB" dirty="0"/>
            </a:br>
            <a:r>
              <a:rPr lang="en-GB" dirty="0"/>
              <a:t>PowerPoint 3: Roles and responsibilities - </a:t>
            </a:r>
            <a:r>
              <a:rPr lang="cy-GB" dirty="0">
                <a:solidFill>
                  <a:srgbClr val="C00000"/>
                </a:solidFill>
              </a:rPr>
              <a:t>Rolau a chyfrifoldebau</a:t>
            </a:r>
            <a:endParaRPr lang="en-GB"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a:extLst>
              <a:ext uri="{FF2B5EF4-FFF2-40B4-BE49-F238E27FC236}">
                <a16:creationId xmlns:a16="http://schemas.microsoft.com/office/drawing/2014/main" id="{4B34CF86-F0AD-9846-8B46-C5003A0A0ACB}"/>
              </a:ext>
            </a:extLst>
          </p:cNvPr>
          <p:cNvSpPr>
            <a:spLocks noChangeArrowheads="1"/>
          </p:cNvSpPr>
          <p:nvPr/>
        </p:nvSpPr>
        <p:spPr bwMode="auto">
          <a:xfrm>
            <a:off x="488311" y="2120654"/>
            <a:ext cx="7991475" cy="4401205"/>
          </a:xfrm>
          <a:prstGeom prst="rect">
            <a:avLst/>
          </a:prstGeom>
          <a:noFill/>
          <a:ln>
            <a:noFill/>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US" altLang="en-US" dirty="0">
                <a:latin typeface="+mn-lt"/>
                <a:ea typeface="Arial Unicode MS" panose="020B0604020202020204" pitchFamily="34" charset="-128"/>
                <a:cs typeface="Arial Unicode MS" panose="020B0604020202020204" pitchFamily="34" charset="-128"/>
              </a:rPr>
              <a:t>‘Associated British Ports (ABP) has been hit with a </a:t>
            </a:r>
            <a:r>
              <a:rPr lang="en-US" altLang="en-US" b="1" i="1" dirty="0">
                <a:latin typeface="+mn-lt"/>
                <a:ea typeface="Arial Unicode MS" panose="020B0604020202020204" pitchFamily="34" charset="-128"/>
                <a:cs typeface="Arial Unicode MS" panose="020B0604020202020204" pitchFamily="34" charset="-128"/>
              </a:rPr>
              <a:t>second massive health and safety fine</a:t>
            </a:r>
            <a:r>
              <a:rPr lang="en-US" altLang="en-US" dirty="0">
                <a:latin typeface="+mn-lt"/>
                <a:ea typeface="Arial Unicode MS" panose="020B0604020202020204" pitchFamily="34" charset="-128"/>
                <a:cs typeface="Arial Unicode MS" panose="020B0604020202020204" pitchFamily="34" charset="-128"/>
              </a:rPr>
              <a:t> in six months after a court heard how its 'woefully inadequate' safety procedures led to a contract welder, Michael McKenna, being </a:t>
            </a:r>
            <a:r>
              <a:rPr lang="en-US" altLang="en-US" b="1" i="1" dirty="0">
                <a:latin typeface="+mn-lt"/>
                <a:ea typeface="Arial Unicode MS" panose="020B0604020202020204" pitchFamily="34" charset="-128"/>
                <a:cs typeface="Arial Unicode MS" panose="020B0604020202020204" pitchFamily="34" charset="-128"/>
              </a:rPr>
              <a:t>crushed to death</a:t>
            </a:r>
            <a:r>
              <a:rPr lang="en-US" altLang="en-US" dirty="0">
                <a:latin typeface="+mn-lt"/>
                <a:ea typeface="Arial Unicode MS" panose="020B0604020202020204" pitchFamily="34" charset="-128"/>
                <a:cs typeface="Arial Unicode MS" panose="020B0604020202020204" pitchFamily="34" charset="-128"/>
              </a:rPr>
              <a:t>. ABP was ordered to pay out a total of </a:t>
            </a:r>
            <a:r>
              <a:rPr lang="en-US" altLang="en-US" b="1" i="1" dirty="0">
                <a:latin typeface="+mn-lt"/>
                <a:ea typeface="Arial Unicode MS" panose="020B0604020202020204" pitchFamily="34" charset="-128"/>
                <a:cs typeface="Arial Unicode MS" panose="020B0604020202020204" pitchFamily="34" charset="-128"/>
              </a:rPr>
              <a:t>£250,000</a:t>
            </a:r>
            <a:r>
              <a:rPr lang="en-US" altLang="en-US" dirty="0">
                <a:latin typeface="+mn-lt"/>
                <a:ea typeface="Arial Unicode MS" panose="020B0604020202020204" pitchFamily="34" charset="-128"/>
                <a:cs typeface="Arial Unicode MS" panose="020B0604020202020204" pitchFamily="34" charset="-128"/>
              </a:rPr>
              <a:t> in fines and costs by Hull Crown Court after it was told of the fatality at ABP's Alexandra Dock in Hull.</a:t>
            </a:r>
          </a:p>
          <a:p>
            <a:pPr algn="just"/>
            <a:r>
              <a:rPr lang="en-GB" altLang="en-US" dirty="0">
                <a:latin typeface="+mn-lt"/>
                <a:cs typeface="Times New Roman" panose="02020603050405020304" pitchFamily="18" charset="0"/>
              </a:rPr>
              <a:t>The prosecution follows </a:t>
            </a:r>
            <a:r>
              <a:rPr lang="en-GB" altLang="en-US" b="1" i="1" dirty="0">
                <a:latin typeface="+mn-lt"/>
                <a:cs typeface="Times New Roman" panose="02020603050405020304" pitchFamily="18" charset="0"/>
              </a:rPr>
              <a:t>another fine of £200,000</a:t>
            </a:r>
            <a:r>
              <a:rPr lang="en-GB" altLang="en-US" dirty="0">
                <a:latin typeface="+mn-lt"/>
                <a:cs typeface="Times New Roman" panose="02020603050405020304" pitchFamily="18" charset="0"/>
              </a:rPr>
              <a:t> imposed on ABP in July after a worker was </a:t>
            </a:r>
            <a:r>
              <a:rPr lang="en-GB" altLang="en-US" b="1" i="1" dirty="0">
                <a:latin typeface="+mn-lt"/>
                <a:cs typeface="Times New Roman" panose="02020603050405020304" pitchFamily="18" charset="0"/>
              </a:rPr>
              <a:t>struck and killed</a:t>
            </a:r>
            <a:r>
              <a:rPr lang="en-GB" altLang="en-US" dirty="0">
                <a:latin typeface="+mn-lt"/>
                <a:cs typeface="Times New Roman" panose="02020603050405020304" pitchFamily="18" charset="0"/>
              </a:rPr>
              <a:t> by a falling metal coil at the same site just one month after McKenna's death.</a:t>
            </a:r>
            <a:r>
              <a:rPr lang="en-US" altLang="en-US" dirty="0">
                <a:latin typeface="+mn-lt"/>
              </a:rPr>
              <a:t>’</a:t>
            </a:r>
          </a:p>
          <a:p>
            <a:pPr algn="just"/>
            <a:endParaRPr lang="en-US" altLang="en-US" dirty="0">
              <a:latin typeface="+mn-lt"/>
            </a:endParaRPr>
          </a:p>
          <a:p>
            <a:pPr algn="just"/>
            <a:endParaRPr lang="en-US" altLang="en-US" dirty="0">
              <a:latin typeface="+mn-lt"/>
            </a:endParaRPr>
          </a:p>
          <a:p>
            <a:pPr algn="just"/>
            <a:r>
              <a:rPr lang="en-US" altLang="en-US" dirty="0">
                <a:latin typeface="+mn-lt"/>
              </a:rPr>
              <a:t>And it’s not just big firms that get prosecuted …</a:t>
            </a:r>
          </a:p>
          <a:p>
            <a:pPr algn="just"/>
            <a:endParaRPr lang="en-US" altLang="en-US" dirty="0">
              <a:latin typeface="+mn-lt"/>
            </a:endParaRPr>
          </a:p>
          <a:p>
            <a:pPr algn="just"/>
            <a:endParaRPr lang="en-US" altLang="en-US" dirty="0">
              <a:latin typeface="+mn-lt"/>
            </a:endParaRPr>
          </a:p>
        </p:txBody>
      </p:sp>
      <p:sp>
        <p:nvSpPr>
          <p:cNvPr id="2" name="TextBox 1">
            <a:extLst>
              <a:ext uri="{FF2B5EF4-FFF2-40B4-BE49-F238E27FC236}">
                <a16:creationId xmlns:a16="http://schemas.microsoft.com/office/drawing/2014/main" id="{5E39C03C-5724-4FD8-AFB9-AF8BDB9795A4}"/>
              </a:ext>
            </a:extLst>
          </p:cNvPr>
          <p:cNvSpPr txBox="1"/>
          <p:nvPr/>
        </p:nvSpPr>
        <p:spPr>
          <a:xfrm>
            <a:off x="467544" y="1446743"/>
            <a:ext cx="7470254" cy="461665"/>
          </a:xfrm>
          <a:prstGeom prst="rect">
            <a:avLst/>
          </a:prstGeom>
          <a:noFill/>
        </p:spPr>
        <p:txBody>
          <a:bodyPr wrap="square" rtlCol="0">
            <a:spAutoFit/>
          </a:bodyPr>
          <a:lstStyle/>
          <a:p>
            <a:r>
              <a:rPr lang="en-US" sz="2400" b="1" dirty="0">
                <a:solidFill>
                  <a:srgbClr val="0077E3"/>
                </a:solidFill>
                <a:latin typeface="+mj-lt"/>
              </a:rPr>
              <a:t>News report 1</a:t>
            </a:r>
            <a:endParaRPr lang="en-GB" sz="2400" b="1" dirty="0">
              <a:solidFill>
                <a:srgbClr val="0077E3"/>
              </a:solidFill>
              <a:latin typeface="+mj-lt"/>
            </a:endParaRPr>
          </a:p>
        </p:txBody>
      </p:sp>
    </p:spTree>
    <p:extLst>
      <p:ext uri="{BB962C8B-B14F-4D97-AF65-F5344CB8AC3E}">
        <p14:creationId xmlns:p14="http://schemas.microsoft.com/office/powerpoint/2010/main" val="158498093"/>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a:extLst>
              <a:ext uri="{FF2B5EF4-FFF2-40B4-BE49-F238E27FC236}">
                <a16:creationId xmlns:a16="http://schemas.microsoft.com/office/drawing/2014/main" id="{826E354A-4174-BA4B-BECE-5D4D2B1DCB90}"/>
              </a:ext>
            </a:extLst>
          </p:cNvPr>
          <p:cNvSpPr>
            <a:spLocks noChangeArrowheads="1"/>
          </p:cNvSpPr>
          <p:nvPr/>
        </p:nvSpPr>
        <p:spPr bwMode="auto">
          <a:xfrm>
            <a:off x="377032" y="2348880"/>
            <a:ext cx="8208962"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eaLnBrk="1" hangingPunct="1"/>
            <a:r>
              <a:rPr lang="en-GB" altLang="en-US" sz="2000" dirty="0">
                <a:latin typeface="+mn-lt"/>
              </a:rPr>
              <a:t>Mr Ian </a:t>
            </a:r>
            <a:r>
              <a:rPr lang="en-GB" altLang="en-US" sz="2000" dirty="0" err="1">
                <a:latin typeface="+mn-lt"/>
              </a:rPr>
              <a:t>Goom</a:t>
            </a:r>
            <a:r>
              <a:rPr lang="en-GB" altLang="en-US" sz="2000" dirty="0">
                <a:latin typeface="+mn-lt"/>
              </a:rPr>
              <a:t>, trading as Aztec Screeding, of Chalfont St Peter, Buckinghamshire was this week (17 July 2006)</a:t>
            </a:r>
            <a:r>
              <a:rPr lang="en-GB" altLang="en-US" sz="2000" b="1" i="1" dirty="0">
                <a:latin typeface="+mn-lt"/>
              </a:rPr>
              <a:t> fined £3,000 and ordered to pay £3,028 costs</a:t>
            </a:r>
            <a:r>
              <a:rPr lang="en-GB" altLang="en-US" sz="2000" dirty="0">
                <a:latin typeface="+mn-lt"/>
              </a:rPr>
              <a:t> at the City of London Magistrates Court. The prosecution, brought by the Health and Safety Executive (HSE), followed its investigation into an incident in which a construction worker’s </a:t>
            </a:r>
            <a:r>
              <a:rPr lang="en-GB" altLang="en-US" sz="2000" b="1" i="1" dirty="0">
                <a:latin typeface="+mn-lt"/>
              </a:rPr>
              <a:t>fingers were partially amputated</a:t>
            </a:r>
            <a:r>
              <a:rPr lang="en-GB" altLang="en-US" sz="2000" i="1" dirty="0">
                <a:latin typeface="+mn-lt"/>
              </a:rPr>
              <a:t>.</a:t>
            </a:r>
          </a:p>
          <a:p>
            <a:pPr algn="l" eaLnBrk="1" hangingPunct="1"/>
            <a:r>
              <a:rPr lang="en-GB" altLang="en-US" sz="2000" dirty="0">
                <a:latin typeface="+mn-lt"/>
              </a:rPr>
              <a:t>Speaking after the case, investigating inspector Simon Hester said: “</a:t>
            </a:r>
            <a:r>
              <a:rPr lang="en-GB" altLang="en-US" sz="2000" b="1" i="1" dirty="0">
                <a:latin typeface="+mn-lt"/>
              </a:rPr>
              <a:t>The risks associated employing young people are well known,</a:t>
            </a:r>
            <a:r>
              <a:rPr lang="en-GB" altLang="en-US" sz="2000" dirty="0">
                <a:latin typeface="+mn-lt"/>
              </a:rPr>
              <a:t> managers of young persons should take into account their inexperience and possible lack of awareness in assessing potential dangers</a:t>
            </a:r>
            <a:r>
              <a:rPr lang="en-GB" altLang="en-US" sz="2000" dirty="0">
                <a:latin typeface="+mn-lt"/>
                <a:cs typeface="Times New Roman" panose="02020603050405020304" pitchFamily="18" charset="0"/>
              </a:rPr>
              <a:t>.</a:t>
            </a:r>
            <a:endParaRPr lang="en-US" altLang="en-US" sz="2000" dirty="0">
              <a:latin typeface="+mn-lt"/>
            </a:endParaRPr>
          </a:p>
        </p:txBody>
      </p:sp>
      <p:sp>
        <p:nvSpPr>
          <p:cNvPr id="2" name="TextBox 1">
            <a:extLst>
              <a:ext uri="{FF2B5EF4-FFF2-40B4-BE49-F238E27FC236}">
                <a16:creationId xmlns:a16="http://schemas.microsoft.com/office/drawing/2014/main" id="{49A8EE86-85D3-41B5-BCB8-7B16FA9B3D10}"/>
              </a:ext>
            </a:extLst>
          </p:cNvPr>
          <p:cNvSpPr txBox="1"/>
          <p:nvPr/>
        </p:nvSpPr>
        <p:spPr>
          <a:xfrm>
            <a:off x="377032" y="1556792"/>
            <a:ext cx="7344816" cy="461665"/>
          </a:xfrm>
          <a:prstGeom prst="rect">
            <a:avLst/>
          </a:prstGeom>
          <a:noFill/>
        </p:spPr>
        <p:txBody>
          <a:bodyPr wrap="square" rtlCol="0">
            <a:spAutoFit/>
          </a:bodyPr>
          <a:lstStyle/>
          <a:p>
            <a:r>
              <a:rPr lang="en-US" sz="2400" b="1" dirty="0">
                <a:solidFill>
                  <a:srgbClr val="0077E3"/>
                </a:solidFill>
                <a:latin typeface="+mj-lt"/>
              </a:rPr>
              <a:t>News report 2</a:t>
            </a:r>
            <a:endParaRPr lang="en-GB" sz="2400" b="1" dirty="0">
              <a:solidFill>
                <a:srgbClr val="0077E3"/>
              </a:solidFill>
              <a:latin typeface="+mj-lt"/>
            </a:endParaRPr>
          </a:p>
        </p:txBody>
      </p:sp>
    </p:spTree>
    <p:extLst>
      <p:ext uri="{BB962C8B-B14F-4D97-AF65-F5344CB8AC3E}">
        <p14:creationId xmlns:p14="http://schemas.microsoft.com/office/powerpoint/2010/main" val="3062902715"/>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a:extLst>
              <a:ext uri="{FF2B5EF4-FFF2-40B4-BE49-F238E27FC236}">
                <a16:creationId xmlns:a16="http://schemas.microsoft.com/office/drawing/2014/main" id="{D0206DEC-81A2-7F4C-97F7-A84D7DA6CC1A}"/>
              </a:ext>
            </a:extLst>
          </p:cNvPr>
          <p:cNvSpPr txBox="1">
            <a:spLocks noChangeArrowheads="1"/>
          </p:cNvSpPr>
          <p:nvPr/>
        </p:nvSpPr>
        <p:spPr bwMode="auto">
          <a:xfrm>
            <a:off x="468313" y="1231899"/>
            <a:ext cx="7058025" cy="1384995"/>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But the Health and Safety at work act doesn’t just refer to employees.</a:t>
            </a:r>
          </a:p>
          <a:p>
            <a:endParaRPr lang="en-GB" altLang="en-US" sz="4400" dirty="0">
              <a:latin typeface="Comic Sans MS" panose="030F0902030302020204" pitchFamily="66" charset="0"/>
            </a:endParaRPr>
          </a:p>
        </p:txBody>
      </p:sp>
      <p:sp>
        <p:nvSpPr>
          <p:cNvPr id="9220" name="Rectangle 6">
            <a:extLst>
              <a:ext uri="{FF2B5EF4-FFF2-40B4-BE49-F238E27FC236}">
                <a16:creationId xmlns:a16="http://schemas.microsoft.com/office/drawing/2014/main" id="{D85D0DE8-3A0C-2641-BDA1-4110069A1AC6}"/>
              </a:ext>
            </a:extLst>
          </p:cNvPr>
          <p:cNvSpPr>
            <a:spLocks noChangeArrowheads="1"/>
          </p:cNvSpPr>
          <p:nvPr/>
        </p:nvSpPr>
        <p:spPr bwMode="auto">
          <a:xfrm>
            <a:off x="448034" y="2979868"/>
            <a:ext cx="79914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Let’s have another look at the ‘Principal duty’ of employers.</a:t>
            </a:r>
            <a:endParaRPr lang="en-US" altLang="en-US" dirty="0">
              <a:latin typeface="+mn-lt"/>
            </a:endParaRPr>
          </a:p>
        </p:txBody>
      </p:sp>
    </p:spTree>
    <p:extLst>
      <p:ext uri="{BB962C8B-B14F-4D97-AF65-F5344CB8AC3E}">
        <p14:creationId xmlns:p14="http://schemas.microsoft.com/office/powerpoint/2010/main" val="2217392374"/>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2">
            <a:extLst>
              <a:ext uri="{FF2B5EF4-FFF2-40B4-BE49-F238E27FC236}">
                <a16:creationId xmlns:a16="http://schemas.microsoft.com/office/drawing/2014/main" id="{96AB34B9-672C-2745-975F-552BDB4EB1D5}"/>
              </a:ext>
            </a:extLst>
          </p:cNvPr>
          <p:cNvSpPr txBox="1">
            <a:spLocks noChangeArrowheads="1"/>
          </p:cNvSpPr>
          <p:nvPr/>
        </p:nvSpPr>
        <p:spPr bwMode="auto">
          <a:xfrm>
            <a:off x="457200" y="2060848"/>
            <a:ext cx="8534400" cy="2246769"/>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b="1" u="sng">
                <a:latin typeface="+mn-lt"/>
              </a:rPr>
              <a:t>EMPLOYERS' DUTIES</a:t>
            </a:r>
          </a:p>
          <a:p>
            <a:pPr algn="l">
              <a:spcBef>
                <a:spcPct val="50000"/>
              </a:spcBef>
            </a:pPr>
            <a:r>
              <a:rPr lang="en-GB" altLang="en-US" b="1" i="1">
                <a:latin typeface="+mn-lt"/>
              </a:rPr>
              <a:t>The principal duty of employers is that imposed by the Health and Safety at Work, etc Act 1974 (HASWA),</a:t>
            </a:r>
            <a:r>
              <a:rPr lang="en-GB" altLang="en-US">
                <a:latin typeface="+mn-lt"/>
              </a:rPr>
              <a:t> </a:t>
            </a:r>
          </a:p>
          <a:p>
            <a:pPr algn="l">
              <a:spcBef>
                <a:spcPct val="50000"/>
              </a:spcBef>
            </a:pPr>
            <a:r>
              <a:rPr lang="en-GB" altLang="en-US" b="1">
                <a:latin typeface="+mn-lt"/>
              </a:rPr>
              <a:t>which is to ensure, so far as is reasonably practicable, the health, safety and welfare at work of their employees and anyone else who may be affected by their business activities.</a:t>
            </a:r>
            <a:r>
              <a:rPr lang="en-GB" altLang="en-US">
                <a:latin typeface="+mn-lt"/>
              </a:rPr>
              <a:t> </a:t>
            </a:r>
          </a:p>
        </p:txBody>
      </p:sp>
      <p:sp>
        <p:nvSpPr>
          <p:cNvPr id="6" name="Title 1">
            <a:extLst>
              <a:ext uri="{FF2B5EF4-FFF2-40B4-BE49-F238E27FC236}">
                <a16:creationId xmlns:a16="http://schemas.microsoft.com/office/drawing/2014/main" id="{1C73E821-0A08-C941-A6ED-5A3DC5AA8512}"/>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Duties of the employer - </a:t>
            </a:r>
            <a:r>
              <a:rPr lang="cy-GB" dirty="0">
                <a:solidFill>
                  <a:srgbClr val="C00000"/>
                </a:solidFill>
              </a:rPr>
              <a:t>Dyletswyddau’r cyflogwr</a:t>
            </a:r>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45494274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a:extLst>
              <a:ext uri="{FF2B5EF4-FFF2-40B4-BE49-F238E27FC236}">
                <a16:creationId xmlns:a16="http://schemas.microsoft.com/office/drawing/2014/main" id="{5F24E525-72D2-294A-B44C-488F5DE5AD98}"/>
              </a:ext>
            </a:extLst>
          </p:cNvPr>
          <p:cNvSpPr txBox="1">
            <a:spLocks noChangeArrowheads="1"/>
          </p:cNvSpPr>
          <p:nvPr/>
        </p:nvSpPr>
        <p:spPr bwMode="auto">
          <a:xfrm>
            <a:off x="684213" y="6308725"/>
            <a:ext cx="7488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eaLnBrk="1" hangingPunct="1">
              <a:spcBef>
                <a:spcPct val="50000"/>
              </a:spcBef>
            </a:pPr>
            <a:endParaRPr lang="en-GB" altLang="en-US"/>
          </a:p>
        </p:txBody>
      </p:sp>
      <p:sp>
        <p:nvSpPr>
          <p:cNvPr id="11267" name="Text Box 7">
            <a:extLst>
              <a:ext uri="{FF2B5EF4-FFF2-40B4-BE49-F238E27FC236}">
                <a16:creationId xmlns:a16="http://schemas.microsoft.com/office/drawing/2014/main" id="{C2FE96E5-0A21-4345-AC70-1DD5D40DFAB8}"/>
              </a:ext>
            </a:extLst>
          </p:cNvPr>
          <p:cNvSpPr txBox="1">
            <a:spLocks noChangeArrowheads="1"/>
          </p:cNvSpPr>
          <p:nvPr/>
        </p:nvSpPr>
        <p:spPr bwMode="auto">
          <a:xfrm>
            <a:off x="446609" y="1595005"/>
            <a:ext cx="7058025" cy="461665"/>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2400" b="1" dirty="0">
                <a:solidFill>
                  <a:srgbClr val="0077E3"/>
                </a:solidFill>
                <a:latin typeface="+mj-lt"/>
              </a:rPr>
              <a:t>Duties of the employer</a:t>
            </a:r>
          </a:p>
        </p:txBody>
      </p:sp>
      <p:sp>
        <p:nvSpPr>
          <p:cNvPr id="11268" name="Rectangle 8">
            <a:extLst>
              <a:ext uri="{FF2B5EF4-FFF2-40B4-BE49-F238E27FC236}">
                <a16:creationId xmlns:a16="http://schemas.microsoft.com/office/drawing/2014/main" id="{E91EA022-6568-524F-9762-3224E5B98C71}"/>
              </a:ext>
            </a:extLst>
          </p:cNvPr>
          <p:cNvSpPr>
            <a:spLocks noChangeArrowheads="1"/>
          </p:cNvSpPr>
          <p:nvPr/>
        </p:nvSpPr>
        <p:spPr bwMode="auto">
          <a:xfrm>
            <a:off x="468313" y="2924175"/>
            <a:ext cx="79914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This means that visitors to the site, and members of the public must be protected from harm too.</a:t>
            </a:r>
            <a:endParaRPr lang="en-US" altLang="en-US" dirty="0">
              <a:latin typeface="+mn-lt"/>
            </a:endParaRPr>
          </a:p>
        </p:txBody>
      </p:sp>
      <p:sp>
        <p:nvSpPr>
          <p:cNvPr id="11269" name="Text Box 9">
            <a:extLst>
              <a:ext uri="{FF2B5EF4-FFF2-40B4-BE49-F238E27FC236}">
                <a16:creationId xmlns:a16="http://schemas.microsoft.com/office/drawing/2014/main" id="{47AD6D61-3B7A-634C-91BD-3B8F229D1B25}"/>
              </a:ext>
            </a:extLst>
          </p:cNvPr>
          <p:cNvSpPr txBox="1">
            <a:spLocks noChangeArrowheads="1"/>
          </p:cNvSpPr>
          <p:nvPr/>
        </p:nvSpPr>
        <p:spPr bwMode="auto">
          <a:xfrm>
            <a:off x="446609" y="4626016"/>
            <a:ext cx="5040313" cy="400110"/>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dirty="0">
                <a:latin typeface="+mn-lt"/>
              </a:rPr>
              <a:t>For instance…</a:t>
            </a:r>
          </a:p>
        </p:txBody>
      </p:sp>
    </p:spTree>
    <p:extLst>
      <p:ext uri="{BB962C8B-B14F-4D97-AF65-F5344CB8AC3E}">
        <p14:creationId xmlns:p14="http://schemas.microsoft.com/office/powerpoint/2010/main" val="2060958755"/>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a:extLst>
              <a:ext uri="{FF2B5EF4-FFF2-40B4-BE49-F238E27FC236}">
                <a16:creationId xmlns:a16="http://schemas.microsoft.com/office/drawing/2014/main" id="{7A5B12B7-7466-0F40-A8D9-1D04E92C67BB}"/>
              </a:ext>
            </a:extLst>
          </p:cNvPr>
          <p:cNvSpPr>
            <a:spLocks noChangeArrowheads="1"/>
          </p:cNvSpPr>
          <p:nvPr/>
        </p:nvSpPr>
        <p:spPr bwMode="auto">
          <a:xfrm>
            <a:off x="539750" y="2276475"/>
            <a:ext cx="79914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In August 2005, Transco were fined £15 million following a gas main explosion which killed an entire family in a nearby house.</a:t>
            </a:r>
            <a:endParaRPr lang="en-US" altLang="en-US" dirty="0">
              <a:latin typeface="+mn-lt"/>
            </a:endParaRPr>
          </a:p>
        </p:txBody>
      </p:sp>
      <p:sp>
        <p:nvSpPr>
          <p:cNvPr id="12291" name="Text Box 4">
            <a:extLst>
              <a:ext uri="{FF2B5EF4-FFF2-40B4-BE49-F238E27FC236}">
                <a16:creationId xmlns:a16="http://schemas.microsoft.com/office/drawing/2014/main" id="{A5EC941E-F6DF-D14B-A49A-2120409BC7FE}"/>
              </a:ext>
            </a:extLst>
          </p:cNvPr>
          <p:cNvSpPr txBox="1">
            <a:spLocks noChangeArrowheads="1"/>
          </p:cNvSpPr>
          <p:nvPr/>
        </p:nvSpPr>
        <p:spPr bwMode="auto">
          <a:xfrm>
            <a:off x="539750" y="1357313"/>
            <a:ext cx="5904458" cy="1015663"/>
          </a:xfrm>
          <a:prstGeom prst="rect">
            <a:avLst/>
          </a:prstGeom>
          <a:noFill/>
          <a:ln w="38100">
            <a:noFill/>
            <a:miter lim="800000"/>
            <a:headEnd/>
            <a:tailEnd/>
          </a:ln>
          <a:effec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2400" b="1" dirty="0">
                <a:solidFill>
                  <a:srgbClr val="0077E3"/>
                </a:solidFill>
                <a:latin typeface="+mj-lt"/>
              </a:rPr>
              <a:t>Court judgement - </a:t>
            </a:r>
            <a:r>
              <a:rPr lang="cy-GB" sz="2400" b="1" dirty="0">
                <a:solidFill>
                  <a:srgbClr val="C00000"/>
                </a:solidFill>
                <a:latin typeface="+mj-lt"/>
              </a:rPr>
              <a:t>Dyfarniad llys</a:t>
            </a:r>
          </a:p>
          <a:p>
            <a:pPr algn="l">
              <a:spcBef>
                <a:spcPct val="50000"/>
              </a:spcBef>
            </a:pPr>
            <a:endParaRPr lang="en-GB" altLang="en-US" sz="2400" b="1" dirty="0">
              <a:solidFill>
                <a:srgbClr val="0077E3"/>
              </a:solidFill>
              <a:latin typeface="+mj-lt"/>
            </a:endParaRPr>
          </a:p>
        </p:txBody>
      </p:sp>
      <p:sp>
        <p:nvSpPr>
          <p:cNvPr id="12292" name="Text Box 5">
            <a:extLst>
              <a:ext uri="{FF2B5EF4-FFF2-40B4-BE49-F238E27FC236}">
                <a16:creationId xmlns:a16="http://schemas.microsoft.com/office/drawing/2014/main" id="{471FCFBC-D88C-3E4F-87D2-2A580372CF10}"/>
              </a:ext>
            </a:extLst>
          </p:cNvPr>
          <p:cNvSpPr txBox="1">
            <a:spLocks noChangeArrowheads="1"/>
          </p:cNvSpPr>
          <p:nvPr/>
        </p:nvSpPr>
        <p:spPr bwMode="auto">
          <a:xfrm>
            <a:off x="684213" y="6308725"/>
            <a:ext cx="7488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eaLnBrk="1" hangingPunct="1">
              <a:spcBef>
                <a:spcPct val="50000"/>
              </a:spcBef>
            </a:pPr>
            <a:endParaRPr lang="en-GB" altLang="en-US"/>
          </a:p>
        </p:txBody>
      </p:sp>
    </p:spTree>
    <p:extLst>
      <p:ext uri="{BB962C8B-B14F-4D97-AF65-F5344CB8AC3E}">
        <p14:creationId xmlns:p14="http://schemas.microsoft.com/office/powerpoint/2010/main" val="767623452"/>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4">
            <a:extLst>
              <a:ext uri="{FF2B5EF4-FFF2-40B4-BE49-F238E27FC236}">
                <a16:creationId xmlns:a16="http://schemas.microsoft.com/office/drawing/2014/main" id="{3EA8E6F7-69C5-D244-8073-22AEE23456F0}"/>
              </a:ext>
            </a:extLst>
          </p:cNvPr>
          <p:cNvSpPr>
            <a:spLocks noChangeArrowheads="1"/>
          </p:cNvSpPr>
          <p:nvPr/>
        </p:nvSpPr>
        <p:spPr bwMode="auto">
          <a:xfrm>
            <a:off x="457200" y="2060848"/>
            <a:ext cx="799147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Visitors to the site, and members of the public must be protected from harm too.</a:t>
            </a:r>
          </a:p>
          <a:p>
            <a:pPr algn="l"/>
            <a:endParaRPr lang="en-GB" altLang="en-US" dirty="0">
              <a:latin typeface="+mn-lt"/>
            </a:endParaRPr>
          </a:p>
          <a:p>
            <a:pPr algn="l"/>
            <a:r>
              <a:rPr lang="en-GB" altLang="en-US" dirty="0">
                <a:latin typeface="+mn-lt"/>
              </a:rPr>
              <a:t>The employer must go as far as is reasonably practicable to </a:t>
            </a:r>
            <a:r>
              <a:rPr lang="en-GB" altLang="en-US" dirty="0">
                <a:solidFill>
                  <a:srgbClr val="0077E3"/>
                </a:solidFill>
                <a:latin typeface="+mn-lt"/>
              </a:rPr>
              <a:t>ensure - </a:t>
            </a:r>
            <a:r>
              <a:rPr lang="cy-GB" dirty="0">
                <a:solidFill>
                  <a:srgbClr val="C00000"/>
                </a:solidFill>
                <a:latin typeface="+mn-lt"/>
              </a:rPr>
              <a:t>sicrhau</a:t>
            </a:r>
            <a:r>
              <a:rPr lang="en-GB" altLang="en-US" dirty="0">
                <a:latin typeface="+mn-lt"/>
              </a:rPr>
              <a:t> the safety and welfare of the public and their workforce.</a:t>
            </a:r>
            <a:endParaRPr lang="en-US" altLang="en-US" dirty="0">
              <a:latin typeface="+mn-lt"/>
            </a:endParaRPr>
          </a:p>
        </p:txBody>
      </p:sp>
      <p:sp>
        <p:nvSpPr>
          <p:cNvPr id="6" name="Title 1">
            <a:extLst>
              <a:ext uri="{FF2B5EF4-FFF2-40B4-BE49-F238E27FC236}">
                <a16:creationId xmlns:a16="http://schemas.microsoft.com/office/drawing/2014/main" id="{5A38402C-214A-E94C-AD22-2C31B46BC8CA}"/>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Duties of the employer</a:t>
            </a:r>
          </a:p>
        </p:txBody>
      </p:sp>
    </p:spTree>
    <p:extLst>
      <p:ext uri="{BB962C8B-B14F-4D97-AF65-F5344CB8AC3E}">
        <p14:creationId xmlns:p14="http://schemas.microsoft.com/office/powerpoint/2010/main" val="1676582061"/>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3">
            <a:extLst>
              <a:ext uri="{FF2B5EF4-FFF2-40B4-BE49-F238E27FC236}">
                <a16:creationId xmlns:a16="http://schemas.microsoft.com/office/drawing/2014/main" id="{8E7B8531-5A64-7940-83F9-5F595D93644C}"/>
              </a:ext>
            </a:extLst>
          </p:cNvPr>
          <p:cNvSpPr txBox="1">
            <a:spLocks noChangeArrowheads="1"/>
          </p:cNvSpPr>
          <p:nvPr/>
        </p:nvSpPr>
        <p:spPr bwMode="auto">
          <a:xfrm>
            <a:off x="971600" y="1606863"/>
            <a:ext cx="7200800" cy="1323439"/>
          </a:xfrm>
          <a:prstGeom prst="rect">
            <a:avLst/>
          </a:prstGeom>
          <a:noFill/>
          <a:ln w="38100">
            <a:noFill/>
            <a:miter lim="800000"/>
            <a:headEnd/>
            <a:tailEnd/>
          </a:ln>
          <a:effec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4000" dirty="0">
                <a:latin typeface="+mn-lt"/>
              </a:rPr>
              <a:t>Health and safety is everyone’s responsibility.</a:t>
            </a:r>
          </a:p>
        </p:txBody>
      </p:sp>
      <p:sp>
        <p:nvSpPr>
          <p:cNvPr id="13314" name="Text Box 4">
            <a:extLst>
              <a:ext uri="{FF2B5EF4-FFF2-40B4-BE49-F238E27FC236}">
                <a16:creationId xmlns:a16="http://schemas.microsoft.com/office/drawing/2014/main" id="{3CE5FF48-D582-E74F-960B-9D7E81222FB4}"/>
              </a:ext>
            </a:extLst>
          </p:cNvPr>
          <p:cNvSpPr txBox="1">
            <a:spLocks noChangeArrowheads="1"/>
          </p:cNvSpPr>
          <p:nvPr/>
        </p:nvSpPr>
        <p:spPr bwMode="auto">
          <a:xfrm>
            <a:off x="899592" y="3573016"/>
            <a:ext cx="7344816" cy="3170099"/>
          </a:xfrm>
          <a:prstGeom prst="rect">
            <a:avLst/>
          </a:prstGeom>
          <a:noFill/>
          <a:ln w="38100">
            <a:noFill/>
            <a:miter lim="800000"/>
            <a:headEnd/>
            <a:tailEnd/>
          </a:ln>
          <a:effec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4000" dirty="0">
                <a:solidFill>
                  <a:srgbClr val="0077E3"/>
                </a:solidFill>
                <a:latin typeface="+mn-lt"/>
              </a:rPr>
              <a:t>You have responsibilities too!</a:t>
            </a:r>
          </a:p>
          <a:p>
            <a:pPr algn="l">
              <a:spcBef>
                <a:spcPct val="50000"/>
              </a:spcBef>
            </a:pPr>
            <a:r>
              <a:rPr lang="cy-GB" sz="4000" dirty="0">
                <a:solidFill>
                  <a:srgbClr val="C00000"/>
                </a:solidFill>
                <a:latin typeface="+mn-lt"/>
              </a:rPr>
              <a:t>Mae gennych chi gyfrifoldebau hefyd!</a:t>
            </a:r>
          </a:p>
          <a:p>
            <a:pPr algn="l">
              <a:spcBef>
                <a:spcPct val="50000"/>
              </a:spcBef>
            </a:pPr>
            <a:endParaRPr lang="en-GB" altLang="en-US" sz="4000" dirty="0">
              <a:latin typeface="+mn-lt"/>
            </a:endParaRPr>
          </a:p>
        </p:txBody>
      </p:sp>
    </p:spTree>
    <p:extLst>
      <p:ext uri="{BB962C8B-B14F-4D97-AF65-F5344CB8AC3E}">
        <p14:creationId xmlns:p14="http://schemas.microsoft.com/office/powerpoint/2010/main" val="2671675699"/>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6">
            <a:extLst>
              <a:ext uri="{FF2B5EF4-FFF2-40B4-BE49-F238E27FC236}">
                <a16:creationId xmlns:a16="http://schemas.microsoft.com/office/drawing/2014/main" id="{9EE371B4-3119-F14C-BE09-7938A72C4AC6}"/>
              </a:ext>
            </a:extLst>
          </p:cNvPr>
          <p:cNvSpPr>
            <a:spLocks noChangeArrowheads="1"/>
          </p:cNvSpPr>
          <p:nvPr/>
        </p:nvSpPr>
        <p:spPr bwMode="auto">
          <a:xfrm>
            <a:off x="684213" y="1412875"/>
            <a:ext cx="7620000" cy="286232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Carry out all operations and work in the prescribed manner.</a:t>
            </a:r>
          </a:p>
          <a:p>
            <a:pPr marL="342900" indent="-342900" algn="l">
              <a:buClr>
                <a:srgbClr val="0077E3"/>
              </a:buClr>
              <a:buFont typeface="Arial" panose="020B0604020202020204" pitchFamily="34" charset="0"/>
              <a:buChar char="•"/>
            </a:pPr>
            <a:r>
              <a:rPr lang="en-US" altLang="en-US" dirty="0">
                <a:latin typeface="+mn-lt"/>
              </a:rPr>
              <a:t>Report any defects in plant or equipment immediately.</a:t>
            </a:r>
          </a:p>
          <a:p>
            <a:pPr marL="342900" indent="-342900" algn="l">
              <a:buClr>
                <a:srgbClr val="0077E3"/>
              </a:buClr>
              <a:buFont typeface="Arial" panose="020B0604020202020204" pitchFamily="34" charset="0"/>
              <a:buChar char="•"/>
            </a:pPr>
            <a:r>
              <a:rPr lang="en-US" altLang="en-US" dirty="0">
                <a:latin typeface="+mn-lt"/>
              </a:rPr>
              <a:t>Develop a personal concern for the safety of themselves and others.</a:t>
            </a:r>
          </a:p>
          <a:p>
            <a:pPr marL="342900" indent="-342900" algn="l">
              <a:buClr>
                <a:srgbClr val="0077E3"/>
              </a:buClr>
              <a:buFont typeface="Arial" panose="020B0604020202020204" pitchFamily="34" charset="0"/>
              <a:buChar char="•"/>
            </a:pPr>
            <a:r>
              <a:rPr lang="en-US" altLang="en-US" dirty="0">
                <a:latin typeface="+mn-lt"/>
              </a:rPr>
              <a:t>Suggest ways of eliminating hazards.</a:t>
            </a:r>
          </a:p>
          <a:p>
            <a:pPr marL="342900" indent="-342900">
              <a:buFont typeface="Arial" panose="020B0604020202020204" pitchFamily="34" charset="0"/>
              <a:buChar char="•"/>
            </a:pPr>
            <a:endParaRPr lang="en-US" altLang="en-US" b="1" dirty="0">
              <a:latin typeface="Comic Sans MS" panose="030F0902030302020204" pitchFamily="66" charset="0"/>
            </a:endParaRPr>
          </a:p>
          <a:p>
            <a:pPr marL="342900" indent="-342900">
              <a:buFont typeface="Arial" panose="020B0604020202020204" pitchFamily="34" charset="0"/>
              <a:buChar char="•"/>
            </a:pPr>
            <a:endParaRPr lang="en-US" altLang="en-US" b="1" dirty="0">
              <a:latin typeface="Comic Sans MS" panose="030F0902030302020204" pitchFamily="66" charset="0"/>
            </a:endParaRPr>
          </a:p>
          <a:p>
            <a:pPr marL="342900" indent="-342900">
              <a:buFont typeface="Arial" panose="020B0604020202020204" pitchFamily="34" charset="0"/>
              <a:buChar char="•"/>
            </a:pPr>
            <a:endParaRPr lang="en-US" altLang="en-US" b="1" dirty="0">
              <a:latin typeface="Comic Sans MS" panose="030F0902030302020204" pitchFamily="66" charset="0"/>
            </a:endParaRPr>
          </a:p>
          <a:p>
            <a:endParaRPr lang="en-US" altLang="en-US" sz="2000" b="1" dirty="0">
              <a:latin typeface="Comic Sans MS" panose="030F0902030302020204" pitchFamily="66" charset="0"/>
            </a:endParaRPr>
          </a:p>
        </p:txBody>
      </p:sp>
      <p:sp>
        <p:nvSpPr>
          <p:cNvPr id="9" name="Title 1">
            <a:extLst>
              <a:ext uri="{FF2B5EF4-FFF2-40B4-BE49-F238E27FC236}">
                <a16:creationId xmlns:a16="http://schemas.microsoft.com/office/drawing/2014/main" id="{CF23D565-AEF1-B847-A0C5-BE864C58ED66}"/>
              </a:ext>
            </a:extLst>
          </p:cNvPr>
          <p:cNvSpPr txBox="1">
            <a:spLocks/>
          </p:cNvSpPr>
          <p:nvPr/>
        </p:nvSpPr>
        <p:spPr>
          <a:xfrm>
            <a:off x="457200" y="90872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Employees will - </a:t>
            </a:r>
            <a:r>
              <a:rPr lang="cy-GB" dirty="0">
                <a:solidFill>
                  <a:srgbClr val="C00000"/>
                </a:solidFill>
              </a:rPr>
              <a:t>Bydd gweithwyr yn</a:t>
            </a:r>
          </a:p>
          <a:p>
            <a:endParaRPr lang="en-US" kern="0" dirty="0">
              <a:ea typeface="ＭＳ Ｐゴシック" pitchFamily="-105" charset="-128"/>
              <a:cs typeface="ＭＳ Ｐゴシック" pitchFamily="-105" charset="-128"/>
            </a:endParaRPr>
          </a:p>
        </p:txBody>
      </p:sp>
      <p:pic>
        <p:nvPicPr>
          <p:cNvPr id="4" name="Picture 3" descr="A picture containing person, outdoor, orange&#10;&#10;Description automatically generated">
            <a:extLst>
              <a:ext uri="{FF2B5EF4-FFF2-40B4-BE49-F238E27FC236}">
                <a16:creationId xmlns:a16="http://schemas.microsoft.com/office/drawing/2014/main" id="{7B80B705-18C5-45D9-BA4C-D4EFE451FFE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47345" y="3212976"/>
            <a:ext cx="4293483" cy="2862322"/>
          </a:xfrm>
          <a:prstGeom prst="rect">
            <a:avLst/>
          </a:prstGeom>
        </p:spPr>
      </p:pic>
    </p:spTree>
    <p:extLst>
      <p:ext uri="{BB962C8B-B14F-4D97-AF65-F5344CB8AC3E}">
        <p14:creationId xmlns:p14="http://schemas.microsoft.com/office/powerpoint/2010/main" val="3052134"/>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4CD0936D-772C-894D-8966-7220D2D0637A}"/>
              </a:ext>
            </a:extLst>
          </p:cNvPr>
          <p:cNvSpPr>
            <a:spLocks noChangeArrowheads="1"/>
          </p:cNvSpPr>
          <p:nvPr/>
        </p:nvSpPr>
        <p:spPr bwMode="auto">
          <a:xfrm>
            <a:off x="684213" y="1700213"/>
            <a:ext cx="7620000"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Avoid improvising or taking short-cuts, which would entail </a:t>
            </a:r>
            <a:r>
              <a:rPr lang="en-US" altLang="en-US" sz="2000" dirty="0" err="1">
                <a:latin typeface="+mn-lt"/>
              </a:rPr>
              <a:t>unauthorised</a:t>
            </a:r>
            <a:r>
              <a:rPr lang="en-US" altLang="en-US" sz="2000" dirty="0">
                <a:latin typeface="+mn-lt"/>
              </a:rPr>
              <a:t> and unnecessary </a:t>
            </a:r>
            <a:r>
              <a:rPr lang="en-US" altLang="en-US" sz="2000" dirty="0">
                <a:solidFill>
                  <a:srgbClr val="0077E3"/>
                </a:solidFill>
                <a:latin typeface="+mn-lt"/>
              </a:rPr>
              <a:t>risks – </a:t>
            </a:r>
            <a:r>
              <a:rPr lang="cy-GB" sz="2000" dirty="0">
                <a:solidFill>
                  <a:srgbClr val="C00000"/>
                </a:solidFill>
                <a:latin typeface="+mn-lt"/>
              </a:rPr>
              <a:t>risgiau.</a:t>
            </a:r>
            <a:endParaRPr lang="en-US" altLang="en-US" sz="2000" dirty="0">
              <a:solidFill>
                <a:srgbClr val="C00000"/>
              </a:solidFill>
              <a:latin typeface="+mn-lt"/>
            </a:endParaRPr>
          </a:p>
        </p:txBody>
      </p:sp>
      <p:sp>
        <p:nvSpPr>
          <p:cNvPr id="15364" name="Rectangle 5">
            <a:extLst>
              <a:ext uri="{FF2B5EF4-FFF2-40B4-BE49-F238E27FC236}">
                <a16:creationId xmlns:a16="http://schemas.microsoft.com/office/drawing/2014/main" id="{1CAAAF1B-F9C5-714E-AC14-D2636B021EDE}"/>
              </a:ext>
            </a:extLst>
          </p:cNvPr>
          <p:cNvSpPr>
            <a:spLocks noChangeArrowheads="1"/>
          </p:cNvSpPr>
          <p:nvPr/>
        </p:nvSpPr>
        <p:spPr bwMode="auto">
          <a:xfrm>
            <a:off x="679562" y="2710163"/>
            <a:ext cx="7620000"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Inform transferred and new employees of hazards involved in the operation/work of the department.</a:t>
            </a:r>
          </a:p>
        </p:txBody>
      </p:sp>
      <p:sp>
        <p:nvSpPr>
          <p:cNvPr id="15365" name="Rectangle 6">
            <a:extLst>
              <a:ext uri="{FF2B5EF4-FFF2-40B4-BE49-F238E27FC236}">
                <a16:creationId xmlns:a16="http://schemas.microsoft.com/office/drawing/2014/main" id="{D2BB882A-0EE1-084F-A58A-4DB1C330904D}"/>
              </a:ext>
            </a:extLst>
          </p:cNvPr>
          <p:cNvSpPr>
            <a:spLocks noChangeArrowheads="1"/>
          </p:cNvSpPr>
          <p:nvPr/>
        </p:nvSpPr>
        <p:spPr bwMode="auto">
          <a:xfrm>
            <a:off x="679562" y="3720113"/>
            <a:ext cx="7620000"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Report accidents/incidents which have led or may lead to damage to plant or equipment.</a:t>
            </a:r>
          </a:p>
        </p:txBody>
      </p:sp>
      <p:sp>
        <p:nvSpPr>
          <p:cNvPr id="8" name="Title 1">
            <a:extLst>
              <a:ext uri="{FF2B5EF4-FFF2-40B4-BE49-F238E27FC236}">
                <a16:creationId xmlns:a16="http://schemas.microsoft.com/office/drawing/2014/main" id="{464DCCA2-19EE-8947-8B4B-A915F395BB65}"/>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Employees will</a:t>
            </a:r>
          </a:p>
        </p:txBody>
      </p:sp>
    </p:spTree>
    <p:extLst>
      <p:ext uri="{BB962C8B-B14F-4D97-AF65-F5344CB8AC3E}">
        <p14:creationId xmlns:p14="http://schemas.microsoft.com/office/powerpoint/2010/main" val="1504670727"/>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4" name="Rectangle 4">
            <a:extLst>
              <a:ext uri="{FF2B5EF4-FFF2-40B4-BE49-F238E27FC236}">
                <a16:creationId xmlns:a16="http://schemas.microsoft.com/office/drawing/2014/main" id="{19A691E1-F59C-FC4F-BEFF-1700AEA06202}"/>
              </a:ext>
            </a:extLst>
          </p:cNvPr>
          <p:cNvSpPr>
            <a:spLocks noGrp="1" noChangeArrowheads="1"/>
          </p:cNvSpPr>
          <p:nvPr>
            <p:ph type="title"/>
          </p:nvPr>
        </p:nvSpPr>
        <p:spPr/>
        <p:txBody>
          <a:bodyPr/>
          <a:lstStyle/>
          <a:p>
            <a:r>
              <a:rPr lang="en-GB" altLang="en-US" dirty="0"/>
              <a:t>Employers’ responsibilities - </a:t>
            </a:r>
            <a:r>
              <a:rPr lang="cy-GB" dirty="0">
                <a:solidFill>
                  <a:srgbClr val="C00000"/>
                </a:solidFill>
              </a:rPr>
              <a:t>Cyfrifoldebau cyflogwyr</a:t>
            </a:r>
            <a:endParaRPr lang="en-GB" altLang="en-US" dirty="0">
              <a:solidFill>
                <a:srgbClr val="C00000"/>
              </a:solidFill>
            </a:endParaRPr>
          </a:p>
        </p:txBody>
      </p:sp>
      <p:sp>
        <p:nvSpPr>
          <p:cNvPr id="527365" name="Rectangle 5">
            <a:extLst>
              <a:ext uri="{FF2B5EF4-FFF2-40B4-BE49-F238E27FC236}">
                <a16:creationId xmlns:a16="http://schemas.microsoft.com/office/drawing/2014/main" id="{787D75FB-A554-BA4D-ADE7-3B98DACF76D9}"/>
              </a:ext>
            </a:extLst>
          </p:cNvPr>
          <p:cNvSpPr>
            <a:spLocks noGrp="1" noChangeArrowheads="1"/>
          </p:cNvSpPr>
          <p:nvPr>
            <p:ph type="body" idx="1"/>
          </p:nvPr>
        </p:nvSpPr>
        <p:spPr/>
        <p:txBody>
          <a:bodyPr/>
          <a:lstStyle/>
          <a:p>
            <a:r>
              <a:rPr lang="en-GB" altLang="en-US" dirty="0"/>
              <a:t>Employers have a responsibility to:</a:t>
            </a:r>
          </a:p>
          <a:p>
            <a:pPr lvl="1"/>
            <a:r>
              <a:rPr lang="en-GB" altLang="en-US" dirty="0"/>
              <a:t>provide information, instruction and training for employees</a:t>
            </a:r>
            <a:endParaRPr lang="en-GB" altLang="en-US" dirty="0">
              <a:sym typeface="Symbol" pitchFamily="2" charset="2"/>
            </a:endParaRPr>
          </a:p>
          <a:p>
            <a:pPr lvl="1"/>
            <a:r>
              <a:rPr lang="en-GB" altLang="en-US" dirty="0"/>
              <a:t>provide adequate supervision and safe systems of work and safe means of access and egress</a:t>
            </a:r>
            <a:endParaRPr lang="en-GB" altLang="en-US" dirty="0">
              <a:sym typeface="Symbol" pitchFamily="2" charset="2"/>
            </a:endParaRPr>
          </a:p>
          <a:p>
            <a:pPr lvl="1"/>
            <a:r>
              <a:rPr lang="en-GB" altLang="en-US" dirty="0"/>
              <a:t>provide and maintain machinery and equipment</a:t>
            </a:r>
            <a:endParaRPr lang="en-GB" altLang="en-US" dirty="0">
              <a:sym typeface="Symbol" pitchFamily="2" charset="2"/>
            </a:endParaRPr>
          </a:p>
          <a:p>
            <a:pPr lvl="1"/>
            <a:r>
              <a:rPr lang="en-GB" altLang="en-US" dirty="0"/>
              <a:t>provide safe handling, use and storage of materials and substances</a:t>
            </a:r>
          </a:p>
          <a:p>
            <a:pPr lvl="1"/>
            <a:r>
              <a:rPr lang="en-GB" altLang="en-US" dirty="0"/>
              <a:t>provide necessary personal protective clothing and equipment</a:t>
            </a:r>
          </a:p>
        </p:txBody>
      </p:sp>
    </p:spTree>
    <p:extLst>
      <p:ext uri="{BB962C8B-B14F-4D97-AF65-F5344CB8AC3E}">
        <p14:creationId xmlns:p14="http://schemas.microsoft.com/office/powerpoint/2010/main" val="42059548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922EFC3A-569C-AF49-B108-9A06CFBE8FDB}"/>
              </a:ext>
            </a:extLst>
          </p:cNvPr>
          <p:cNvSpPr>
            <a:spLocks noChangeArrowheads="1"/>
          </p:cNvSpPr>
          <p:nvPr/>
        </p:nvSpPr>
        <p:spPr bwMode="auto">
          <a:xfrm>
            <a:off x="740937" y="1697784"/>
            <a:ext cx="7359455" cy="101566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solidFill>
                  <a:srgbClr val="0077E3"/>
                </a:solidFill>
                <a:latin typeface="+mn-lt"/>
              </a:rPr>
              <a:t>Cooperate - </a:t>
            </a:r>
            <a:r>
              <a:rPr lang="cy-GB" altLang="en-US" dirty="0">
                <a:solidFill>
                  <a:srgbClr val="C00000"/>
                </a:solidFill>
                <a:latin typeface="+mn-lt"/>
              </a:rPr>
              <a:t>c</a:t>
            </a:r>
            <a:r>
              <a:rPr lang="cy-GB" sz="2000" dirty="0">
                <a:solidFill>
                  <a:srgbClr val="C00000"/>
                </a:solidFill>
                <a:latin typeface="+mn-lt"/>
              </a:rPr>
              <a:t>ydweithredu</a:t>
            </a:r>
            <a:r>
              <a:rPr lang="en-US" altLang="en-US" sz="2000" dirty="0">
                <a:latin typeface="+mn-lt"/>
              </a:rPr>
              <a:t> in the investigation of accidents with the objective of introducing methods to prevent a recurrence.</a:t>
            </a:r>
          </a:p>
        </p:txBody>
      </p:sp>
      <p:sp>
        <p:nvSpPr>
          <p:cNvPr id="16387" name="Rectangle 4">
            <a:extLst>
              <a:ext uri="{FF2B5EF4-FFF2-40B4-BE49-F238E27FC236}">
                <a16:creationId xmlns:a16="http://schemas.microsoft.com/office/drawing/2014/main" id="{50FA034F-2690-7745-8291-48D9F91433BF}"/>
              </a:ext>
            </a:extLst>
          </p:cNvPr>
          <p:cNvSpPr>
            <a:spLocks noChangeArrowheads="1"/>
          </p:cNvSpPr>
          <p:nvPr/>
        </p:nvSpPr>
        <p:spPr bwMode="auto">
          <a:xfrm>
            <a:off x="762000" y="2706656"/>
            <a:ext cx="7122368"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Set a personal example, especially to junior members of the </a:t>
            </a:r>
            <a:r>
              <a:rPr lang="en-US" altLang="en-US" sz="2000" dirty="0">
                <a:solidFill>
                  <a:srgbClr val="0077E3"/>
                </a:solidFill>
                <a:latin typeface="+mn-lt"/>
              </a:rPr>
              <a:t>department – </a:t>
            </a:r>
            <a:r>
              <a:rPr lang="en-US" altLang="en-US" sz="2000" dirty="0" err="1">
                <a:solidFill>
                  <a:srgbClr val="C00000"/>
                </a:solidFill>
                <a:latin typeface="+mn-lt"/>
              </a:rPr>
              <a:t>adran</a:t>
            </a:r>
            <a:r>
              <a:rPr lang="en-US" altLang="en-US" sz="2000" dirty="0">
                <a:solidFill>
                  <a:srgbClr val="C00000"/>
                </a:solidFill>
                <a:latin typeface="+mn-lt"/>
              </a:rPr>
              <a:t>.</a:t>
            </a:r>
          </a:p>
        </p:txBody>
      </p:sp>
      <p:sp>
        <p:nvSpPr>
          <p:cNvPr id="16388" name="Rectangle 5">
            <a:extLst>
              <a:ext uri="{FF2B5EF4-FFF2-40B4-BE49-F238E27FC236}">
                <a16:creationId xmlns:a16="http://schemas.microsoft.com/office/drawing/2014/main" id="{E4493352-35DA-A342-B6B4-1F27D1EA07C8}"/>
              </a:ext>
            </a:extLst>
          </p:cNvPr>
          <p:cNvSpPr>
            <a:spLocks noChangeArrowheads="1"/>
          </p:cNvSpPr>
          <p:nvPr/>
        </p:nvSpPr>
        <p:spPr bwMode="auto">
          <a:xfrm>
            <a:off x="762000" y="3737319"/>
            <a:ext cx="7338392" cy="10064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Use the correct tools and equipment for the operation or work, including any relevant safety equipment and protective clothing provided.</a:t>
            </a:r>
          </a:p>
        </p:txBody>
      </p:sp>
      <p:sp>
        <p:nvSpPr>
          <p:cNvPr id="8" name="Title 1">
            <a:extLst>
              <a:ext uri="{FF2B5EF4-FFF2-40B4-BE49-F238E27FC236}">
                <a16:creationId xmlns:a16="http://schemas.microsoft.com/office/drawing/2014/main" id="{41495A14-6D98-734F-BD55-3D37D0A05182}"/>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Employees will</a:t>
            </a:r>
          </a:p>
        </p:txBody>
      </p:sp>
    </p:spTree>
    <p:extLst>
      <p:ext uri="{BB962C8B-B14F-4D97-AF65-F5344CB8AC3E}">
        <p14:creationId xmlns:p14="http://schemas.microsoft.com/office/powerpoint/2010/main" val="802251015"/>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80C53CE-36E0-2A48-8D46-8C8719F0C878}"/>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Client responsibilities - </a:t>
            </a:r>
            <a:r>
              <a:rPr lang="cy-GB" dirty="0">
                <a:solidFill>
                  <a:srgbClr val="C00000"/>
                </a:solidFill>
              </a:rPr>
              <a:t>Cyfrifoldebau cleientiaid</a:t>
            </a:r>
          </a:p>
          <a:p>
            <a:endParaRPr lang="en-US" kern="0"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C787DE25-DBB9-314E-9B0B-53F534068250}"/>
              </a:ext>
            </a:extLst>
          </p:cNvPr>
          <p:cNvSpPr txBox="1"/>
          <p:nvPr/>
        </p:nvSpPr>
        <p:spPr>
          <a:xfrm>
            <a:off x="457200" y="1988840"/>
            <a:ext cx="4330824" cy="3477875"/>
          </a:xfrm>
          <a:prstGeom prst="rect">
            <a:avLst/>
          </a:prstGeom>
          <a:noFill/>
        </p:spPr>
        <p:txBody>
          <a:bodyPr wrap="square" rtlCol="0">
            <a:spAutoFit/>
          </a:bodyPr>
          <a:lstStyle/>
          <a:p>
            <a:r>
              <a:rPr lang="en-US" dirty="0"/>
              <a:t>While on site it is the responsibility of the main contractor (and workforce) to maintain the safety and welfare of themselves and others.</a:t>
            </a:r>
          </a:p>
          <a:p>
            <a:endParaRPr lang="en-US" dirty="0"/>
          </a:p>
          <a:p>
            <a:r>
              <a:rPr lang="en-US" dirty="0"/>
              <a:t>While planning and preparing the work it is the responsibility of the client to engage and work with the contractor to keep the site clean, </a:t>
            </a:r>
            <a:br>
              <a:rPr lang="en-US" dirty="0"/>
            </a:br>
            <a:r>
              <a:rPr lang="en-US" dirty="0"/>
              <a:t>tidy and safe at all times.</a:t>
            </a:r>
          </a:p>
        </p:txBody>
      </p:sp>
      <p:pic>
        <p:nvPicPr>
          <p:cNvPr id="7" name="Picture 6" descr="A picture containing outdoor, person, ground, orange&#10;&#10;Description automatically generated">
            <a:extLst>
              <a:ext uri="{FF2B5EF4-FFF2-40B4-BE49-F238E27FC236}">
                <a16:creationId xmlns:a16="http://schemas.microsoft.com/office/drawing/2014/main" id="{12BAEE12-9A16-48F3-BC98-6620D07F0B0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03633" y="1988840"/>
            <a:ext cx="4140367" cy="2762899"/>
          </a:xfrm>
          <a:prstGeom prst="rect">
            <a:avLst/>
          </a:prstGeom>
        </p:spPr>
      </p:pic>
    </p:spTree>
    <p:extLst>
      <p:ext uri="{BB962C8B-B14F-4D97-AF65-F5344CB8AC3E}">
        <p14:creationId xmlns:p14="http://schemas.microsoft.com/office/powerpoint/2010/main" val="2861389742"/>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69152B4F-C4DA-B544-B31C-D37CA567AAA6}"/>
              </a:ext>
            </a:extLst>
          </p:cNvPr>
          <p:cNvSpPr>
            <a:spLocks noGrp="1" noChangeArrowheads="1"/>
          </p:cNvSpPr>
          <p:nvPr>
            <p:ph type="title"/>
          </p:nvPr>
        </p:nvSpPr>
        <p:spPr/>
        <p:txBody>
          <a:bodyPr/>
          <a:lstStyle/>
          <a:p>
            <a:r>
              <a:rPr lang="en-GB" altLang="en-US" dirty="0"/>
              <a:t>Summary – preventing accidents - </a:t>
            </a:r>
            <a:r>
              <a:rPr lang="cy-GB" dirty="0">
                <a:solidFill>
                  <a:srgbClr val="C00000"/>
                </a:solidFill>
              </a:rPr>
              <a:t>Crynodeb – atal damweiniau</a:t>
            </a:r>
            <a:endParaRPr lang="en-US" altLang="en-US" dirty="0">
              <a:solidFill>
                <a:srgbClr val="C00000"/>
              </a:solidFill>
            </a:endParaRPr>
          </a:p>
        </p:txBody>
      </p:sp>
      <p:sp>
        <p:nvSpPr>
          <p:cNvPr id="174083" name="Rectangle 3">
            <a:extLst>
              <a:ext uri="{FF2B5EF4-FFF2-40B4-BE49-F238E27FC236}">
                <a16:creationId xmlns:a16="http://schemas.microsoft.com/office/drawing/2014/main" id="{44F5D3FE-097F-C646-88B8-7C79F0E86BCE}"/>
              </a:ext>
            </a:extLst>
          </p:cNvPr>
          <p:cNvSpPr>
            <a:spLocks noGrp="1" noChangeArrowheads="1"/>
          </p:cNvSpPr>
          <p:nvPr>
            <p:ph type="body" idx="1"/>
          </p:nvPr>
        </p:nvSpPr>
        <p:spPr>
          <a:xfrm>
            <a:off x="457200" y="2060848"/>
            <a:ext cx="8229600" cy="4248000"/>
          </a:xfrm>
        </p:spPr>
        <p:txBody>
          <a:bodyPr/>
          <a:lstStyle/>
          <a:p>
            <a:pPr>
              <a:tabLst>
                <a:tab pos="533400" algn="l"/>
              </a:tabLst>
            </a:pPr>
            <a:r>
              <a:rPr lang="en-GB" altLang="en-US" dirty="0"/>
              <a:t>All employees can help prevent accidents by:</a:t>
            </a:r>
          </a:p>
          <a:p>
            <a:pPr marL="534988" lvl="1" indent="-355600">
              <a:tabLst>
                <a:tab pos="533400" algn="l"/>
              </a:tabLst>
            </a:pPr>
            <a:r>
              <a:rPr lang="en-GB" altLang="en-US" dirty="0"/>
              <a:t>following the training and instructions given</a:t>
            </a:r>
          </a:p>
          <a:p>
            <a:pPr marL="534988" lvl="1" indent="-355600">
              <a:tabLst>
                <a:tab pos="533400" algn="l"/>
              </a:tabLst>
            </a:pPr>
            <a:r>
              <a:rPr lang="en-GB" altLang="en-US" dirty="0"/>
              <a:t>following the employer’s workplace procedures</a:t>
            </a:r>
          </a:p>
          <a:p>
            <a:pPr marL="534988" lvl="1" indent="-355600">
              <a:tabLst>
                <a:tab pos="533400" algn="l"/>
              </a:tabLst>
            </a:pPr>
            <a:r>
              <a:rPr lang="en-GB" altLang="en-US" dirty="0"/>
              <a:t>reporting hazardous situations</a:t>
            </a:r>
          </a:p>
          <a:p>
            <a:pPr marL="534988" lvl="1" indent="-355600">
              <a:tabLst>
                <a:tab pos="533400" algn="l"/>
              </a:tabLst>
            </a:pPr>
            <a:r>
              <a:rPr lang="en-GB" altLang="en-US" dirty="0"/>
              <a:t>keeping the workplace </a:t>
            </a:r>
            <a:r>
              <a:rPr lang="en-GB" altLang="en-US" dirty="0">
                <a:solidFill>
                  <a:srgbClr val="0077E3"/>
                </a:solidFill>
              </a:rPr>
              <a:t>clean and tidy - </a:t>
            </a:r>
            <a:r>
              <a:rPr lang="cy-GB" dirty="0">
                <a:solidFill>
                  <a:srgbClr val="C00000"/>
                </a:solidFill>
              </a:rPr>
              <a:t>lân a thaclus.</a:t>
            </a:r>
            <a:endParaRPr lang="en-GB" altLang="en-US" dirty="0">
              <a:solidFill>
                <a:srgbClr val="C00000"/>
              </a:solidFill>
            </a:endParaRPr>
          </a:p>
          <a:p>
            <a:pPr marL="534988" lvl="1" indent="-355600">
              <a:tabLst>
                <a:tab pos="533400" algn="l"/>
              </a:tabLst>
            </a:pPr>
            <a:r>
              <a:rPr lang="en-GB" altLang="en-US" dirty="0"/>
              <a:t>not fooling around at work</a:t>
            </a:r>
          </a:p>
          <a:p>
            <a:pPr marL="534988" lvl="1" indent="-355600">
              <a:tabLst>
                <a:tab pos="533400" algn="l"/>
              </a:tabLst>
            </a:pPr>
            <a:r>
              <a:rPr lang="en-GB" altLang="en-US" dirty="0"/>
              <a:t>using common sense and being </a:t>
            </a:r>
            <a:r>
              <a:rPr lang="en-GB" altLang="en-US" dirty="0">
                <a:solidFill>
                  <a:srgbClr val="0077E3"/>
                </a:solidFill>
              </a:rPr>
              <a:t>alert – </a:t>
            </a:r>
            <a:r>
              <a:rPr lang="cy-GB" dirty="0">
                <a:solidFill>
                  <a:srgbClr val="C00000"/>
                </a:solidFill>
              </a:rPr>
              <a:t>wyliadwrus.</a:t>
            </a:r>
            <a:endParaRPr lang="en-GB" altLang="en-US" dirty="0">
              <a:solidFill>
                <a:srgbClr val="C00000"/>
              </a:solidFill>
            </a:endParaRPr>
          </a:p>
          <a:p>
            <a:pPr marL="534988" lvl="1" indent="-355600">
              <a:tabLst>
                <a:tab pos="533400" algn="l"/>
              </a:tabLst>
            </a:pPr>
            <a:r>
              <a:rPr lang="en-GB" altLang="en-US" dirty="0"/>
              <a:t>asking when unsure of what to do or how to do something.</a:t>
            </a:r>
            <a:endParaRPr lang="en-US" altLang="en-US" dirty="0"/>
          </a:p>
        </p:txBody>
      </p:sp>
    </p:spTree>
    <p:extLst>
      <p:ext uri="{BB962C8B-B14F-4D97-AF65-F5344CB8AC3E}">
        <p14:creationId xmlns:p14="http://schemas.microsoft.com/office/powerpoint/2010/main" val="489430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GB" sz="2400" b="1" dirty="0">
                <a:effectLst/>
                <a:latin typeface="Arial" panose="020B0604020202020204" pitchFamily="34" charset="0"/>
                <a:ea typeface="Calibri" panose="020F0502020204030204" pitchFamily="34" charset="0"/>
                <a:cs typeface="Arial" panose="020B0604020202020204" pitchFamily="34" charset="0"/>
              </a:rPr>
              <a:t>Protecting health, safety and the environment when working in the construction and built environment sector</a:t>
            </a: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4: Accidents and injuries - </a:t>
            </a:r>
            <a:r>
              <a:rPr lang="cy-GB" dirty="0">
                <a:solidFill>
                  <a:srgbClr val="C00000"/>
                </a:solidFill>
              </a:rPr>
              <a:t>Damweiniau ac anafiadau</a:t>
            </a:r>
            <a:endParaRPr lang="en-GB" dirty="0">
              <a:solidFill>
                <a:srgbClr val="C00000"/>
              </a:solidFill>
            </a:endParaRPr>
          </a:p>
        </p:txBody>
      </p:sp>
    </p:spTree>
    <p:extLst>
      <p:ext uri="{BB962C8B-B14F-4D97-AF65-F5344CB8AC3E}">
        <p14:creationId xmlns:p14="http://schemas.microsoft.com/office/powerpoint/2010/main" val="508351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a:extLst>
              <a:ext uri="{FF2B5EF4-FFF2-40B4-BE49-F238E27FC236}">
                <a16:creationId xmlns:a16="http://schemas.microsoft.com/office/drawing/2014/main" id="{348E1C20-77F2-0841-9EAB-594C4F660E00}"/>
              </a:ext>
            </a:extLst>
          </p:cNvPr>
          <p:cNvSpPr>
            <a:spLocks noGrp="1" noChangeArrowheads="1"/>
          </p:cNvSpPr>
          <p:nvPr>
            <p:ph type="title"/>
          </p:nvPr>
        </p:nvSpPr>
        <p:spPr/>
        <p:txBody>
          <a:bodyPr/>
          <a:lstStyle/>
          <a:p>
            <a:r>
              <a:rPr lang="en-GB" altLang="en-US" dirty="0"/>
              <a:t>Accidents - </a:t>
            </a:r>
            <a:r>
              <a:rPr lang="cy-GB" dirty="0">
                <a:solidFill>
                  <a:srgbClr val="C00000"/>
                </a:solidFill>
              </a:rPr>
              <a:t>Damweiniau</a:t>
            </a:r>
            <a:endParaRPr lang="en-US" altLang="en-US" dirty="0">
              <a:solidFill>
                <a:srgbClr val="C00000"/>
              </a:solidFill>
            </a:endParaRPr>
          </a:p>
        </p:txBody>
      </p:sp>
      <p:sp>
        <p:nvSpPr>
          <p:cNvPr id="163843" name="Rectangle 3">
            <a:extLst>
              <a:ext uri="{FF2B5EF4-FFF2-40B4-BE49-F238E27FC236}">
                <a16:creationId xmlns:a16="http://schemas.microsoft.com/office/drawing/2014/main" id="{C1BC3776-6E5A-234D-932D-F9B5FAEE6532}"/>
              </a:ext>
            </a:extLst>
          </p:cNvPr>
          <p:cNvSpPr>
            <a:spLocks noGrp="1" noChangeArrowheads="1"/>
          </p:cNvSpPr>
          <p:nvPr>
            <p:ph type="body" idx="1"/>
          </p:nvPr>
        </p:nvSpPr>
        <p:spPr>
          <a:xfrm>
            <a:off x="457200" y="1512000"/>
            <a:ext cx="7931224" cy="4248000"/>
          </a:xfrm>
        </p:spPr>
        <p:txBody>
          <a:bodyPr/>
          <a:lstStyle/>
          <a:p>
            <a:pPr>
              <a:tabLst>
                <a:tab pos="533400" algn="l"/>
              </a:tabLst>
            </a:pPr>
            <a:r>
              <a:rPr lang="en-GB" altLang="en-US" dirty="0">
                <a:solidFill>
                  <a:srgbClr val="0077E3"/>
                </a:solidFill>
              </a:rPr>
              <a:t>What is an accident? </a:t>
            </a:r>
            <a:r>
              <a:rPr lang="cy-GB" dirty="0">
                <a:solidFill>
                  <a:srgbClr val="C00000"/>
                </a:solidFill>
              </a:rPr>
              <a:t>Beth yw damwain?</a:t>
            </a:r>
            <a:endParaRPr lang="en-GB" altLang="en-US" dirty="0">
              <a:solidFill>
                <a:srgbClr val="C00000"/>
              </a:solidFill>
            </a:endParaRPr>
          </a:p>
          <a:p>
            <a:pPr>
              <a:tabLst>
                <a:tab pos="533400" algn="l"/>
              </a:tabLst>
            </a:pPr>
            <a:r>
              <a:rPr lang="en-GB" altLang="en-US" dirty="0"/>
              <a:t>Definitions:</a:t>
            </a:r>
          </a:p>
          <a:p>
            <a:pPr marL="534988" lvl="1" indent="-355600">
              <a:tabLst>
                <a:tab pos="533400" algn="l"/>
              </a:tabLst>
            </a:pPr>
            <a:r>
              <a:rPr lang="en-GB" altLang="en-US" dirty="0"/>
              <a:t>An accident is an unforeseen, unplanned and uncontrolled event.</a:t>
            </a:r>
          </a:p>
          <a:p>
            <a:pPr marL="534988" lvl="1" indent="-355600">
              <a:tabLst>
                <a:tab pos="533400" algn="l"/>
              </a:tabLst>
            </a:pPr>
            <a:r>
              <a:rPr lang="en-US" altLang="en-US" dirty="0"/>
              <a:t>An unfortunate event resulting especially from carelessness or ignorance</a:t>
            </a:r>
            <a:r>
              <a:rPr lang="en-GB" altLang="en-US" dirty="0"/>
              <a:t>.</a:t>
            </a:r>
          </a:p>
          <a:p>
            <a:pPr>
              <a:tabLst>
                <a:tab pos="533400" algn="l"/>
              </a:tabLst>
            </a:pPr>
            <a:r>
              <a:rPr lang="en-GB" altLang="en-US" dirty="0"/>
              <a:t>Outcomes of accidents:</a:t>
            </a:r>
          </a:p>
          <a:p>
            <a:pPr marL="534988" lvl="1" indent="-355600">
              <a:tabLst>
                <a:tab pos="533400" algn="l"/>
              </a:tabLst>
            </a:pPr>
            <a:r>
              <a:rPr lang="en-GB" altLang="en-US" dirty="0"/>
              <a:t>Accidents lead to injury to persons, damage to plant (machinery/ equipment) or other loss.</a:t>
            </a:r>
          </a:p>
          <a:p>
            <a:pPr marL="534988" lvl="1" indent="-355600">
              <a:tabLst>
                <a:tab pos="533400" algn="l"/>
              </a:tabLst>
            </a:pPr>
            <a:r>
              <a:rPr lang="en-GB" altLang="en-US" dirty="0"/>
              <a:t>Some accidents lead to serious injury, fatality or serious damage to property.  </a:t>
            </a:r>
          </a:p>
        </p:txBody>
      </p:sp>
    </p:spTree>
    <p:extLst>
      <p:ext uri="{BB962C8B-B14F-4D97-AF65-F5344CB8AC3E}">
        <p14:creationId xmlns:p14="http://schemas.microsoft.com/office/powerpoint/2010/main" val="17563166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a:extLst>
              <a:ext uri="{FF2B5EF4-FFF2-40B4-BE49-F238E27FC236}">
                <a16:creationId xmlns:a16="http://schemas.microsoft.com/office/drawing/2014/main" id="{ABA75194-D94A-1F4A-B3D9-4D7D9DE2192F}"/>
              </a:ext>
            </a:extLst>
          </p:cNvPr>
          <p:cNvSpPr>
            <a:spLocks noGrp="1" noChangeArrowheads="1"/>
          </p:cNvSpPr>
          <p:nvPr>
            <p:ph type="title"/>
          </p:nvPr>
        </p:nvSpPr>
        <p:spPr/>
        <p:txBody>
          <a:bodyPr/>
          <a:lstStyle/>
          <a:p>
            <a:r>
              <a:rPr lang="en-GB" altLang="en-US"/>
              <a:t>What causes accidents?</a:t>
            </a:r>
            <a:endParaRPr lang="en-US" altLang="en-US"/>
          </a:p>
        </p:txBody>
      </p:sp>
      <p:sp>
        <p:nvSpPr>
          <p:cNvPr id="165891" name="Rectangle 3">
            <a:extLst>
              <a:ext uri="{FF2B5EF4-FFF2-40B4-BE49-F238E27FC236}">
                <a16:creationId xmlns:a16="http://schemas.microsoft.com/office/drawing/2014/main" id="{5DF83468-3E8A-B448-945F-4EBAB4A213A5}"/>
              </a:ext>
            </a:extLst>
          </p:cNvPr>
          <p:cNvSpPr>
            <a:spLocks noGrp="1" noChangeArrowheads="1"/>
          </p:cNvSpPr>
          <p:nvPr>
            <p:ph type="body" idx="1"/>
          </p:nvPr>
        </p:nvSpPr>
        <p:spPr>
          <a:xfrm>
            <a:off x="457200" y="1512000"/>
            <a:ext cx="8218488" cy="4248000"/>
          </a:xfrm>
        </p:spPr>
        <p:txBody>
          <a:bodyPr/>
          <a:lstStyle/>
          <a:p>
            <a:pPr>
              <a:tabLst>
                <a:tab pos="533400" algn="l"/>
              </a:tabLst>
            </a:pPr>
            <a:r>
              <a:rPr lang="en-US" altLang="en-US" dirty="0"/>
              <a:t>According to the Health and Safety Executive reports, the main causes of accidents on site are:</a:t>
            </a:r>
          </a:p>
          <a:p>
            <a:pPr marL="534988" lvl="1" indent="-355600">
              <a:tabLst>
                <a:tab pos="533400" algn="l"/>
              </a:tabLst>
            </a:pPr>
            <a:r>
              <a:rPr lang="cy-GB" dirty="0">
                <a:solidFill>
                  <a:srgbClr val="C00000"/>
                </a:solidFill>
              </a:rPr>
              <a:t>disgyn - </a:t>
            </a:r>
            <a:r>
              <a:rPr lang="en-US" altLang="en-US" dirty="0">
                <a:solidFill>
                  <a:srgbClr val="0077E3"/>
                </a:solidFill>
              </a:rPr>
              <a:t>falling</a:t>
            </a:r>
            <a:r>
              <a:rPr lang="en-US" altLang="en-US" dirty="0"/>
              <a:t> through fragile roofs and roof-lights </a:t>
            </a:r>
          </a:p>
          <a:p>
            <a:pPr marL="534988" lvl="1" indent="-355600">
              <a:tabLst>
                <a:tab pos="533400" algn="l"/>
              </a:tabLst>
            </a:pPr>
            <a:r>
              <a:rPr lang="en-US" altLang="en-US" dirty="0"/>
              <a:t>falling from ladders, scaffolds and other workplaces </a:t>
            </a:r>
          </a:p>
          <a:p>
            <a:pPr marL="534988" lvl="1" indent="-355600">
              <a:tabLst>
                <a:tab pos="533400" algn="l"/>
              </a:tabLst>
            </a:pPr>
            <a:r>
              <a:rPr lang="en-US" altLang="en-US" dirty="0"/>
              <a:t>being struck by excavators, lift trucks or dumpers; </a:t>
            </a:r>
          </a:p>
          <a:p>
            <a:pPr marL="534988" lvl="1" indent="-355600">
              <a:tabLst>
                <a:tab pos="533400" algn="l"/>
              </a:tabLst>
            </a:pPr>
            <a:r>
              <a:rPr lang="en-US" altLang="en-US" dirty="0">
                <a:solidFill>
                  <a:srgbClr val="0077E3"/>
                </a:solidFill>
              </a:rPr>
              <a:t>overturning vehicles </a:t>
            </a:r>
            <a:r>
              <a:rPr lang="en-US" altLang="en-US" dirty="0">
                <a:solidFill>
                  <a:srgbClr val="C00000"/>
                </a:solidFill>
              </a:rPr>
              <a:t>- </a:t>
            </a:r>
            <a:r>
              <a:rPr lang="cy-GB" dirty="0">
                <a:solidFill>
                  <a:srgbClr val="C00000"/>
                </a:solidFill>
              </a:rPr>
              <a:t>cerbydau’n troi drosodd.</a:t>
            </a:r>
            <a:endParaRPr lang="en-US" altLang="en-US" dirty="0">
              <a:solidFill>
                <a:srgbClr val="C00000"/>
              </a:solidFill>
            </a:endParaRPr>
          </a:p>
          <a:p>
            <a:pPr marL="534988" lvl="1" indent="-355600">
              <a:tabLst>
                <a:tab pos="533400" algn="l"/>
              </a:tabLst>
            </a:pPr>
            <a:r>
              <a:rPr lang="en-US" altLang="en-US" dirty="0"/>
              <a:t>being crushed by collapsing structures. </a:t>
            </a:r>
          </a:p>
        </p:txBody>
      </p:sp>
    </p:spTree>
    <p:extLst>
      <p:ext uri="{BB962C8B-B14F-4D97-AF65-F5344CB8AC3E}">
        <p14:creationId xmlns:p14="http://schemas.microsoft.com/office/powerpoint/2010/main" val="27621374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A10E9-25CB-FD47-9C15-6333CA489C88}"/>
              </a:ext>
            </a:extLst>
          </p:cNvPr>
          <p:cNvSpPr>
            <a:spLocks noGrp="1"/>
          </p:cNvSpPr>
          <p:nvPr>
            <p:ph type="title"/>
          </p:nvPr>
        </p:nvSpPr>
        <p:spPr/>
        <p:txBody>
          <a:bodyPr/>
          <a:lstStyle/>
          <a:p>
            <a:r>
              <a:rPr lang="en-US" dirty="0"/>
              <a:t>Cause of accidents continued</a:t>
            </a:r>
          </a:p>
        </p:txBody>
      </p:sp>
      <p:sp>
        <p:nvSpPr>
          <p:cNvPr id="3" name="Content Placeholder 2">
            <a:extLst>
              <a:ext uri="{FF2B5EF4-FFF2-40B4-BE49-F238E27FC236}">
                <a16:creationId xmlns:a16="http://schemas.microsoft.com/office/drawing/2014/main" id="{ED3FD412-3FD8-0541-A34D-16721D34E6F2}"/>
              </a:ext>
            </a:extLst>
          </p:cNvPr>
          <p:cNvSpPr>
            <a:spLocks noGrp="1"/>
          </p:cNvSpPr>
          <p:nvPr>
            <p:ph idx="1"/>
          </p:nvPr>
        </p:nvSpPr>
        <p:spPr/>
        <p:txBody>
          <a:bodyPr/>
          <a:lstStyle/>
          <a:p>
            <a:r>
              <a:rPr lang="en-US" dirty="0"/>
              <a:t>In summary the main causes of accidents, alongside inexperienced workers, are:</a:t>
            </a:r>
          </a:p>
          <a:p>
            <a:pPr marL="342900" indent="-342900">
              <a:buClr>
                <a:srgbClr val="0077E3"/>
              </a:buClr>
              <a:buFont typeface="Arial" panose="020B0604020202020204" pitchFamily="34" charset="0"/>
              <a:buChar char="•"/>
            </a:pPr>
            <a:r>
              <a:rPr lang="en-US" dirty="0">
                <a:solidFill>
                  <a:srgbClr val="0077E3"/>
                </a:solidFill>
              </a:rPr>
              <a:t>trips, slips and falls - </a:t>
            </a:r>
            <a:r>
              <a:rPr lang="cy-GB" dirty="0">
                <a:solidFill>
                  <a:srgbClr val="C00000"/>
                </a:solidFill>
              </a:rPr>
              <a:t>llithro, baglu a syrthio.</a:t>
            </a:r>
            <a:endParaRPr lang="en-US" dirty="0">
              <a:solidFill>
                <a:srgbClr val="C00000"/>
              </a:solidFill>
            </a:endParaRPr>
          </a:p>
          <a:p>
            <a:pPr marL="342900" indent="-342900">
              <a:buClr>
                <a:srgbClr val="0077E3"/>
              </a:buClr>
              <a:buFont typeface="Arial" panose="020B0604020202020204" pitchFamily="34" charset="0"/>
              <a:buChar char="•"/>
            </a:pPr>
            <a:r>
              <a:rPr lang="en-US" dirty="0"/>
              <a:t>hand-arm vibration that leads to loss of sensation in arms and fingers</a:t>
            </a:r>
          </a:p>
          <a:p>
            <a:pPr marL="342900" indent="-342900">
              <a:buClr>
                <a:srgbClr val="0077E3"/>
              </a:buClr>
              <a:buFont typeface="Arial" panose="020B0604020202020204" pitchFamily="34" charset="0"/>
              <a:buChar char="•"/>
            </a:pPr>
            <a:r>
              <a:rPr lang="en-US" dirty="0"/>
              <a:t>noise which can lead to industrial deafness.</a:t>
            </a:r>
          </a:p>
          <a:p>
            <a:endParaRPr lang="en-US" dirty="0"/>
          </a:p>
        </p:txBody>
      </p:sp>
    </p:spTree>
    <p:extLst>
      <p:ext uri="{BB962C8B-B14F-4D97-AF65-F5344CB8AC3E}">
        <p14:creationId xmlns:p14="http://schemas.microsoft.com/office/powerpoint/2010/main" val="1478768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9BE6-E60E-5B49-BC10-3203E4A514BE}"/>
              </a:ext>
            </a:extLst>
          </p:cNvPr>
          <p:cNvSpPr>
            <a:spLocks noGrp="1"/>
          </p:cNvSpPr>
          <p:nvPr>
            <p:ph type="title"/>
          </p:nvPr>
        </p:nvSpPr>
        <p:spPr/>
        <p:txBody>
          <a:bodyPr/>
          <a:lstStyle/>
          <a:p>
            <a:r>
              <a:rPr lang="en-US" dirty="0"/>
              <a:t>Consequences of accidents - </a:t>
            </a:r>
            <a:r>
              <a:rPr lang="cy-GB" dirty="0">
                <a:solidFill>
                  <a:srgbClr val="C00000"/>
                </a:solidFill>
              </a:rPr>
              <a:t>Effaith damweiniau</a:t>
            </a:r>
            <a:endParaRPr lang="en-US" dirty="0">
              <a:solidFill>
                <a:srgbClr val="C00000"/>
              </a:solidFill>
            </a:endParaRPr>
          </a:p>
        </p:txBody>
      </p:sp>
      <p:sp>
        <p:nvSpPr>
          <p:cNvPr id="3" name="Content Placeholder 2">
            <a:extLst>
              <a:ext uri="{FF2B5EF4-FFF2-40B4-BE49-F238E27FC236}">
                <a16:creationId xmlns:a16="http://schemas.microsoft.com/office/drawing/2014/main" id="{0583F24E-96A5-C841-A5A8-2A6E20175B38}"/>
              </a:ext>
            </a:extLst>
          </p:cNvPr>
          <p:cNvSpPr>
            <a:spLocks noGrp="1"/>
          </p:cNvSpPr>
          <p:nvPr>
            <p:ph idx="1"/>
          </p:nvPr>
        </p:nvSpPr>
        <p:spPr/>
        <p:txBody>
          <a:bodyPr/>
          <a:lstStyle/>
          <a:p>
            <a:r>
              <a:rPr lang="en-US" dirty="0"/>
              <a:t>If an accident occurs in the workplace it can have many serious consequences for the workers.</a:t>
            </a:r>
          </a:p>
          <a:p>
            <a:r>
              <a:rPr lang="en-US" dirty="0"/>
              <a:t>Workers who are not adequately protected on site can suffer from the following:</a:t>
            </a:r>
          </a:p>
          <a:p>
            <a:pPr marL="342900" indent="-342900">
              <a:buClr>
                <a:srgbClr val="0077E3"/>
              </a:buClr>
              <a:buFont typeface="Arial" panose="020B0604020202020204" pitchFamily="34" charset="0"/>
              <a:buChar char="•"/>
            </a:pPr>
            <a:r>
              <a:rPr lang="en-US" dirty="0"/>
              <a:t>respiratory illness, causing breathing difficulties</a:t>
            </a:r>
          </a:p>
          <a:p>
            <a:pPr marL="342900" indent="-342900">
              <a:buClr>
                <a:srgbClr val="0077E3"/>
              </a:buClr>
              <a:buFont typeface="Arial" panose="020B0604020202020204" pitchFamily="34" charset="0"/>
              <a:buChar char="•"/>
            </a:pPr>
            <a:r>
              <a:rPr lang="en-US" dirty="0"/>
              <a:t>dermatitis (a skin condition)</a:t>
            </a:r>
          </a:p>
          <a:p>
            <a:pPr marL="342900" indent="-342900">
              <a:buClr>
                <a:srgbClr val="0077E3"/>
              </a:buClr>
              <a:buFont typeface="Arial" panose="020B0604020202020204" pitchFamily="34" charset="0"/>
              <a:buChar char="•"/>
            </a:pPr>
            <a:r>
              <a:rPr lang="en-US" dirty="0"/>
              <a:t>muscular skeletal conditions, which are longstanding problems in the back and limbs.</a:t>
            </a:r>
          </a:p>
          <a:p>
            <a:endParaRPr lang="en-US" dirty="0"/>
          </a:p>
        </p:txBody>
      </p:sp>
    </p:spTree>
    <p:extLst>
      <p:ext uri="{BB962C8B-B14F-4D97-AF65-F5344CB8AC3E}">
        <p14:creationId xmlns:p14="http://schemas.microsoft.com/office/powerpoint/2010/main" val="36959452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71C7B-702E-0F45-BB5F-034212A37FDF}"/>
              </a:ext>
            </a:extLst>
          </p:cNvPr>
          <p:cNvSpPr>
            <a:spLocks noGrp="1"/>
          </p:cNvSpPr>
          <p:nvPr>
            <p:ph type="title"/>
          </p:nvPr>
        </p:nvSpPr>
        <p:spPr/>
        <p:txBody>
          <a:bodyPr/>
          <a:lstStyle/>
          <a:p>
            <a:r>
              <a:rPr lang="en-US" dirty="0"/>
              <a:t>Consequences of accidents continued</a:t>
            </a:r>
          </a:p>
        </p:txBody>
      </p:sp>
      <p:sp>
        <p:nvSpPr>
          <p:cNvPr id="3" name="Content Placeholder 2">
            <a:extLst>
              <a:ext uri="{FF2B5EF4-FFF2-40B4-BE49-F238E27FC236}">
                <a16:creationId xmlns:a16="http://schemas.microsoft.com/office/drawing/2014/main" id="{B320478C-53BA-624D-B30B-44AF7FEB94AA}"/>
              </a:ext>
            </a:extLst>
          </p:cNvPr>
          <p:cNvSpPr>
            <a:spLocks noGrp="1"/>
          </p:cNvSpPr>
          <p:nvPr>
            <p:ph idx="1"/>
          </p:nvPr>
        </p:nvSpPr>
        <p:spPr/>
        <p:txBody>
          <a:bodyPr/>
          <a:lstStyle/>
          <a:p>
            <a:r>
              <a:rPr lang="en-US" dirty="0"/>
              <a:t>Also:</a:t>
            </a:r>
          </a:p>
          <a:p>
            <a:pPr marL="342900" indent="-342900">
              <a:buClr>
                <a:srgbClr val="0077E3"/>
              </a:buClr>
              <a:buFont typeface="Arial" panose="020B0604020202020204" pitchFamily="34" charset="0"/>
              <a:buChar char="•"/>
            </a:pPr>
            <a:r>
              <a:rPr lang="cy-GB" dirty="0">
                <a:solidFill>
                  <a:srgbClr val="C00000"/>
                </a:solidFill>
              </a:rPr>
              <a:t>sioc drydanol - </a:t>
            </a:r>
            <a:r>
              <a:rPr lang="en-US" dirty="0">
                <a:solidFill>
                  <a:srgbClr val="0077E3"/>
                </a:solidFill>
              </a:rPr>
              <a:t>electric shock - </a:t>
            </a:r>
            <a:r>
              <a:rPr lang="en-US" dirty="0"/>
              <a:t>can be caused by either a faulty power tool or a poorly connected power supply</a:t>
            </a:r>
          </a:p>
          <a:p>
            <a:pPr marL="342900" indent="-342900">
              <a:buClr>
                <a:srgbClr val="0077E3"/>
              </a:buClr>
              <a:buFont typeface="Arial" panose="020B0604020202020204" pitchFamily="34" charset="0"/>
              <a:buChar char="•"/>
            </a:pPr>
            <a:r>
              <a:rPr lang="en-US" dirty="0"/>
              <a:t>bone fracture – can be caused by slips, trips and falls</a:t>
            </a:r>
          </a:p>
          <a:p>
            <a:pPr marL="342900" indent="-342900">
              <a:buClr>
                <a:srgbClr val="0077E3"/>
              </a:buClr>
              <a:buFont typeface="Arial" panose="020B0604020202020204" pitchFamily="34" charset="0"/>
              <a:buChar char="•"/>
            </a:pPr>
            <a:r>
              <a:rPr lang="cy-GB" dirty="0">
                <a:solidFill>
                  <a:srgbClr val="C00000"/>
                </a:solidFill>
              </a:rPr>
              <a:t>mân losgiadau - </a:t>
            </a:r>
            <a:r>
              <a:rPr lang="en-US" dirty="0">
                <a:solidFill>
                  <a:srgbClr val="0077E3"/>
                </a:solidFill>
              </a:rPr>
              <a:t>minor burns </a:t>
            </a:r>
            <a:r>
              <a:rPr lang="en-US" dirty="0"/>
              <a:t>– can be caused by poorly controlled fire or an overheated tool, for example</a:t>
            </a:r>
          </a:p>
          <a:p>
            <a:pPr marL="342900" indent="-342900">
              <a:buClr>
                <a:srgbClr val="0077E3"/>
              </a:buClr>
              <a:buFont typeface="Arial" panose="020B0604020202020204" pitchFamily="34" charset="0"/>
              <a:buChar char="•"/>
            </a:pPr>
            <a:r>
              <a:rPr lang="en-US" dirty="0"/>
              <a:t>cuts and splinters caused by not using the correct PPE. </a:t>
            </a:r>
            <a:endParaRPr lang="en-GB" dirty="0"/>
          </a:p>
          <a:p>
            <a:endParaRPr lang="en-US" dirty="0"/>
          </a:p>
        </p:txBody>
      </p:sp>
    </p:spTree>
    <p:extLst>
      <p:ext uri="{BB962C8B-B14F-4D97-AF65-F5344CB8AC3E}">
        <p14:creationId xmlns:p14="http://schemas.microsoft.com/office/powerpoint/2010/main" val="734626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8" name="Rectangle 4">
            <a:extLst>
              <a:ext uri="{FF2B5EF4-FFF2-40B4-BE49-F238E27FC236}">
                <a16:creationId xmlns:a16="http://schemas.microsoft.com/office/drawing/2014/main" id="{6C20CC7F-C2A7-DE44-8377-FA8F7DC27009}"/>
              </a:ext>
            </a:extLst>
          </p:cNvPr>
          <p:cNvSpPr>
            <a:spLocks noGrp="1" noChangeArrowheads="1"/>
          </p:cNvSpPr>
          <p:nvPr>
            <p:ph type="title"/>
          </p:nvPr>
        </p:nvSpPr>
        <p:spPr/>
        <p:txBody>
          <a:bodyPr/>
          <a:lstStyle/>
          <a:p>
            <a:r>
              <a:rPr lang="en-GB" altLang="en-US" dirty="0"/>
              <a:t>Employers’ responsibilities</a:t>
            </a:r>
          </a:p>
        </p:txBody>
      </p:sp>
      <p:sp>
        <p:nvSpPr>
          <p:cNvPr id="528389" name="Rectangle 5">
            <a:extLst>
              <a:ext uri="{FF2B5EF4-FFF2-40B4-BE49-F238E27FC236}">
                <a16:creationId xmlns:a16="http://schemas.microsoft.com/office/drawing/2014/main" id="{D95D1E7C-1210-3F45-A8BF-F4DE8E17D5E4}"/>
              </a:ext>
            </a:extLst>
          </p:cNvPr>
          <p:cNvSpPr>
            <a:spLocks noGrp="1" noChangeArrowheads="1"/>
          </p:cNvSpPr>
          <p:nvPr>
            <p:ph type="body" idx="1"/>
          </p:nvPr>
        </p:nvSpPr>
        <p:spPr/>
        <p:txBody>
          <a:bodyPr/>
          <a:lstStyle/>
          <a:p>
            <a:pPr lvl="1"/>
            <a:r>
              <a:rPr lang="en-GB" altLang="en-US" dirty="0"/>
              <a:t>provide a written safety policy (when an employer has 5 employees or more)</a:t>
            </a:r>
            <a:endParaRPr lang="en-GB" altLang="en-US" dirty="0">
              <a:sym typeface="Symbol" pitchFamily="2" charset="2"/>
            </a:endParaRPr>
          </a:p>
          <a:p>
            <a:pPr lvl="1"/>
            <a:r>
              <a:rPr lang="en-GB" altLang="en-US" dirty="0"/>
              <a:t>provide adequate welfare facilities</a:t>
            </a:r>
          </a:p>
          <a:p>
            <a:pPr lvl="1"/>
            <a:r>
              <a:rPr lang="en-GB" altLang="en-US" dirty="0"/>
              <a:t>consult with employees over </a:t>
            </a:r>
            <a:r>
              <a:rPr lang="en-GB" altLang="en-US" dirty="0">
                <a:solidFill>
                  <a:srgbClr val="0077E3"/>
                </a:solidFill>
              </a:rPr>
              <a:t>health and safety matters - </a:t>
            </a:r>
            <a:r>
              <a:rPr lang="cy-GB" dirty="0">
                <a:solidFill>
                  <a:srgbClr val="C00000"/>
                </a:solidFill>
              </a:rPr>
              <a:t>materion iechyd a diogelwch.</a:t>
            </a:r>
            <a:endParaRPr lang="en-GB" altLang="en-US" dirty="0">
              <a:solidFill>
                <a:srgbClr val="C00000"/>
              </a:solidFill>
              <a:sym typeface="Symbol" pitchFamily="2" charset="2"/>
            </a:endParaRPr>
          </a:p>
          <a:p>
            <a:pPr lvl="1"/>
            <a:r>
              <a:rPr lang="en-GB" altLang="en-US" dirty="0"/>
              <a:t>display certain signs and notices</a:t>
            </a:r>
            <a:endParaRPr lang="en-GB" altLang="en-US" dirty="0">
              <a:sym typeface="Symbol" pitchFamily="2" charset="2"/>
            </a:endParaRPr>
          </a:p>
          <a:p>
            <a:pPr lvl="1"/>
            <a:r>
              <a:rPr lang="en-GB" altLang="en-US" dirty="0"/>
              <a:t>have in place adequate measures for emergencies including fire</a:t>
            </a:r>
          </a:p>
          <a:p>
            <a:pPr lvl="1"/>
            <a:r>
              <a:rPr lang="en-GB" altLang="en-US" dirty="0"/>
              <a:t>not allow employees to do anything which is beyond the employees’ capabilities (as it might put them at risk)</a:t>
            </a:r>
          </a:p>
          <a:p>
            <a:pPr lvl="1"/>
            <a:endParaRPr lang="en-GB" altLang="en-US" dirty="0"/>
          </a:p>
        </p:txBody>
      </p:sp>
    </p:spTree>
    <p:extLst>
      <p:ext uri="{BB962C8B-B14F-4D97-AF65-F5344CB8AC3E}">
        <p14:creationId xmlns:p14="http://schemas.microsoft.com/office/powerpoint/2010/main" val="435495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a:extLst>
              <a:ext uri="{FF2B5EF4-FFF2-40B4-BE49-F238E27FC236}">
                <a16:creationId xmlns:a16="http://schemas.microsoft.com/office/drawing/2014/main" id="{8AF19752-9B93-2545-869B-4EC4501A4C60}"/>
              </a:ext>
            </a:extLst>
          </p:cNvPr>
          <p:cNvSpPr>
            <a:spLocks noGrp="1" noChangeArrowheads="1"/>
          </p:cNvSpPr>
          <p:nvPr>
            <p:ph type="title"/>
          </p:nvPr>
        </p:nvSpPr>
        <p:spPr/>
        <p:txBody>
          <a:bodyPr/>
          <a:lstStyle/>
          <a:p>
            <a:r>
              <a:rPr lang="en-GB" altLang="en-US"/>
              <a:t>Accidents – cost to employers</a:t>
            </a:r>
            <a:endParaRPr lang="en-US" altLang="en-US"/>
          </a:p>
        </p:txBody>
      </p:sp>
      <p:sp>
        <p:nvSpPr>
          <p:cNvPr id="167939" name="Rectangle 3">
            <a:extLst>
              <a:ext uri="{FF2B5EF4-FFF2-40B4-BE49-F238E27FC236}">
                <a16:creationId xmlns:a16="http://schemas.microsoft.com/office/drawing/2014/main" id="{E2BB11DE-B5C9-754E-820D-1AB97774791E}"/>
              </a:ext>
            </a:extLst>
          </p:cNvPr>
          <p:cNvSpPr>
            <a:spLocks noGrp="1" noChangeArrowheads="1"/>
          </p:cNvSpPr>
          <p:nvPr>
            <p:ph type="body" idx="1"/>
          </p:nvPr>
        </p:nvSpPr>
        <p:spPr/>
        <p:txBody>
          <a:bodyPr/>
          <a:lstStyle/>
          <a:p>
            <a:pPr>
              <a:tabLst>
                <a:tab pos="533400" algn="l"/>
              </a:tabLst>
            </a:pPr>
            <a:r>
              <a:rPr lang="en-GB" altLang="en-US" dirty="0"/>
              <a:t>Accidents can cost employers a lot of money, for example, through:</a:t>
            </a:r>
          </a:p>
          <a:p>
            <a:pPr marL="534988" lvl="1" indent="-355600">
              <a:tabLst>
                <a:tab pos="533400" algn="l"/>
              </a:tabLst>
            </a:pPr>
            <a:r>
              <a:rPr lang="en-GB" altLang="en-US" dirty="0"/>
              <a:t>increased insurance premiums</a:t>
            </a:r>
          </a:p>
          <a:p>
            <a:pPr marL="534988" lvl="1" indent="-355600">
              <a:tabLst>
                <a:tab pos="533400" algn="l"/>
              </a:tabLst>
            </a:pPr>
            <a:r>
              <a:rPr lang="en-GB" altLang="en-US" dirty="0">
                <a:solidFill>
                  <a:srgbClr val="0077E3"/>
                </a:solidFill>
              </a:rPr>
              <a:t>Fines - </a:t>
            </a:r>
            <a:r>
              <a:rPr lang="cy-GB" dirty="0">
                <a:solidFill>
                  <a:srgbClr val="C00000"/>
                </a:solidFill>
              </a:rPr>
              <a:t>dirwyon</a:t>
            </a:r>
            <a:endParaRPr lang="en-GB" altLang="en-US" dirty="0">
              <a:solidFill>
                <a:srgbClr val="C00000"/>
              </a:solidFill>
            </a:endParaRPr>
          </a:p>
          <a:p>
            <a:pPr marL="534988" lvl="1" indent="-355600">
              <a:tabLst>
                <a:tab pos="533400" algn="l"/>
              </a:tabLst>
            </a:pPr>
            <a:r>
              <a:rPr lang="en-GB" altLang="en-US" dirty="0">
                <a:solidFill>
                  <a:srgbClr val="0077E3"/>
                </a:solidFill>
              </a:rPr>
              <a:t>compensation claims - </a:t>
            </a:r>
            <a:r>
              <a:rPr lang="cy-GB" dirty="0">
                <a:solidFill>
                  <a:srgbClr val="C00000"/>
                </a:solidFill>
              </a:rPr>
              <a:t>hawliadau am iawndal</a:t>
            </a:r>
            <a:endParaRPr lang="en-GB" altLang="en-US" dirty="0">
              <a:solidFill>
                <a:srgbClr val="C00000"/>
              </a:solidFill>
            </a:endParaRPr>
          </a:p>
          <a:p>
            <a:pPr marL="534988" lvl="1" indent="-355600">
              <a:tabLst>
                <a:tab pos="533400" algn="l"/>
              </a:tabLst>
            </a:pPr>
            <a:r>
              <a:rPr lang="en-GB" altLang="en-US" dirty="0"/>
              <a:t>damage to property or machinery – replacement costs</a:t>
            </a:r>
          </a:p>
          <a:p>
            <a:pPr marL="534988" lvl="1" indent="-355600">
              <a:tabLst>
                <a:tab pos="533400" algn="l"/>
              </a:tabLst>
            </a:pPr>
            <a:r>
              <a:rPr lang="en-GB" altLang="en-US" dirty="0"/>
              <a:t>loss of production – time</a:t>
            </a:r>
          </a:p>
          <a:p>
            <a:pPr marL="534988" lvl="1" indent="-355600">
              <a:tabLst>
                <a:tab pos="533400" algn="l"/>
              </a:tabLst>
            </a:pPr>
            <a:r>
              <a:rPr lang="en-GB" altLang="en-US" dirty="0"/>
              <a:t>loss of the employee’s time.</a:t>
            </a:r>
            <a:endParaRPr lang="en-US" altLang="en-US" dirty="0"/>
          </a:p>
        </p:txBody>
      </p:sp>
    </p:spTree>
    <p:extLst>
      <p:ext uri="{BB962C8B-B14F-4D97-AF65-F5344CB8AC3E}">
        <p14:creationId xmlns:p14="http://schemas.microsoft.com/office/powerpoint/2010/main" val="1616853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F979CB24-B134-EA4A-ACE6-D268947A02A9}"/>
              </a:ext>
            </a:extLst>
          </p:cNvPr>
          <p:cNvSpPr>
            <a:spLocks noGrp="1" noChangeArrowheads="1"/>
          </p:cNvSpPr>
          <p:nvPr>
            <p:ph type="title"/>
          </p:nvPr>
        </p:nvSpPr>
        <p:spPr/>
        <p:txBody>
          <a:bodyPr/>
          <a:lstStyle/>
          <a:p>
            <a:r>
              <a:rPr lang="en-GB" altLang="en-US"/>
              <a:t>Accidents – cost to employees</a:t>
            </a:r>
            <a:endParaRPr lang="en-US" altLang="en-US"/>
          </a:p>
        </p:txBody>
      </p:sp>
      <p:sp>
        <p:nvSpPr>
          <p:cNvPr id="169987" name="Rectangle 3">
            <a:extLst>
              <a:ext uri="{FF2B5EF4-FFF2-40B4-BE49-F238E27FC236}">
                <a16:creationId xmlns:a16="http://schemas.microsoft.com/office/drawing/2014/main" id="{C5A88BFC-F0E1-B045-9B9A-E3C1DB752078}"/>
              </a:ext>
            </a:extLst>
          </p:cNvPr>
          <p:cNvSpPr>
            <a:spLocks noGrp="1" noChangeArrowheads="1"/>
          </p:cNvSpPr>
          <p:nvPr>
            <p:ph type="body" idx="1"/>
          </p:nvPr>
        </p:nvSpPr>
        <p:spPr/>
        <p:txBody>
          <a:bodyPr/>
          <a:lstStyle/>
          <a:p>
            <a:pPr>
              <a:tabLst>
                <a:tab pos="533400" algn="l"/>
              </a:tabLst>
            </a:pPr>
            <a:r>
              <a:rPr lang="en-GB" altLang="en-US" dirty="0"/>
              <a:t>Individual employees can suffer:</a:t>
            </a:r>
          </a:p>
          <a:p>
            <a:pPr marL="534988" lvl="1" indent="-355600">
              <a:tabLst>
                <a:tab pos="533400" algn="l"/>
              </a:tabLst>
            </a:pPr>
            <a:r>
              <a:rPr lang="en-GB" altLang="en-US" dirty="0">
                <a:solidFill>
                  <a:srgbClr val="0077E3"/>
                </a:solidFill>
              </a:rPr>
              <a:t>death - </a:t>
            </a:r>
            <a:r>
              <a:rPr lang="cy-GB" dirty="0">
                <a:solidFill>
                  <a:srgbClr val="C00000"/>
                </a:solidFill>
              </a:rPr>
              <a:t>marwolaeth</a:t>
            </a:r>
            <a:endParaRPr lang="en-GB" altLang="en-US" dirty="0">
              <a:solidFill>
                <a:srgbClr val="C00000"/>
              </a:solidFill>
            </a:endParaRPr>
          </a:p>
          <a:p>
            <a:pPr marL="534988" lvl="1" indent="-355600">
              <a:tabLst>
                <a:tab pos="533400" algn="l"/>
              </a:tabLst>
            </a:pPr>
            <a:r>
              <a:rPr lang="en-GB" altLang="en-US" dirty="0">
                <a:solidFill>
                  <a:srgbClr val="0077E3"/>
                </a:solidFill>
              </a:rPr>
              <a:t>serious injury - </a:t>
            </a:r>
            <a:r>
              <a:rPr lang="cy-GB" dirty="0">
                <a:solidFill>
                  <a:srgbClr val="C00000"/>
                </a:solidFill>
              </a:rPr>
              <a:t>anaf difrifol</a:t>
            </a:r>
            <a:endParaRPr lang="en-GB" altLang="en-US" dirty="0">
              <a:solidFill>
                <a:srgbClr val="C00000"/>
              </a:solidFill>
            </a:endParaRPr>
          </a:p>
          <a:p>
            <a:pPr marL="534988" lvl="1" indent="-355600">
              <a:tabLst>
                <a:tab pos="533400" algn="l"/>
              </a:tabLst>
            </a:pPr>
            <a:r>
              <a:rPr lang="en-GB" altLang="en-US" dirty="0"/>
              <a:t>pain and/or long-term suffering</a:t>
            </a:r>
          </a:p>
          <a:p>
            <a:pPr marL="534988" lvl="1" indent="-355600">
              <a:tabLst>
                <a:tab pos="533400" algn="l"/>
              </a:tabLst>
            </a:pPr>
            <a:r>
              <a:rPr lang="en-GB" altLang="en-US" dirty="0">
                <a:solidFill>
                  <a:srgbClr val="0077E3"/>
                </a:solidFill>
              </a:rPr>
              <a:t>disability </a:t>
            </a:r>
            <a:r>
              <a:rPr lang="en-GB" altLang="en-US" dirty="0">
                <a:solidFill>
                  <a:srgbClr val="C00000"/>
                </a:solidFill>
              </a:rPr>
              <a:t>- </a:t>
            </a:r>
            <a:r>
              <a:rPr lang="cy-GB" dirty="0">
                <a:solidFill>
                  <a:srgbClr val="C00000"/>
                </a:solidFill>
              </a:rPr>
              <a:t>anabledd.  </a:t>
            </a:r>
            <a:endParaRPr lang="en-GB" altLang="en-US" dirty="0">
              <a:solidFill>
                <a:srgbClr val="C00000"/>
              </a:solidFill>
            </a:endParaRPr>
          </a:p>
          <a:p>
            <a:pPr>
              <a:tabLst>
                <a:tab pos="533400" algn="l"/>
              </a:tabLst>
            </a:pPr>
            <a:r>
              <a:rPr lang="en-GB" altLang="en-US" dirty="0"/>
              <a:t>Also:</a:t>
            </a:r>
          </a:p>
          <a:p>
            <a:pPr marL="534988" lvl="1" indent="-355600">
              <a:tabLst>
                <a:tab pos="533400" algn="l"/>
              </a:tabLst>
            </a:pPr>
            <a:r>
              <a:rPr lang="en-GB" altLang="en-US" dirty="0"/>
              <a:t>wages can be lost through employees being absent from work as the site may be closed for an investigation, or through personal injury and being unable to go to work.</a:t>
            </a:r>
          </a:p>
          <a:p>
            <a:pPr>
              <a:tabLst>
                <a:tab pos="533400" algn="l"/>
              </a:tabLst>
            </a:pPr>
            <a:endParaRPr lang="en-US" altLang="en-US" dirty="0"/>
          </a:p>
        </p:txBody>
      </p:sp>
      <p:pic>
        <p:nvPicPr>
          <p:cNvPr id="4" name="Picture 3" descr="A picture containing person, outdoor&#10;&#10;Description automatically generated">
            <a:extLst>
              <a:ext uri="{FF2B5EF4-FFF2-40B4-BE49-F238E27FC236}">
                <a16:creationId xmlns:a16="http://schemas.microsoft.com/office/drawing/2014/main" id="{199DA555-EF35-4A96-BE64-F2DEF3021E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22838" y="1410336"/>
            <a:ext cx="4120623" cy="2730080"/>
          </a:xfrm>
          <a:prstGeom prst="rect">
            <a:avLst/>
          </a:prstGeom>
        </p:spPr>
      </p:pic>
    </p:spTree>
    <p:extLst>
      <p:ext uri="{BB962C8B-B14F-4D97-AF65-F5344CB8AC3E}">
        <p14:creationId xmlns:p14="http://schemas.microsoft.com/office/powerpoint/2010/main" val="29049091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a:extLst>
              <a:ext uri="{FF2B5EF4-FFF2-40B4-BE49-F238E27FC236}">
                <a16:creationId xmlns:a16="http://schemas.microsoft.com/office/drawing/2014/main" id="{779B1358-BA67-2746-B248-D4DD086D7551}"/>
              </a:ext>
            </a:extLst>
          </p:cNvPr>
          <p:cNvSpPr>
            <a:spLocks noGrp="1" noChangeArrowheads="1"/>
          </p:cNvSpPr>
          <p:nvPr>
            <p:ph type="title"/>
          </p:nvPr>
        </p:nvSpPr>
        <p:spPr/>
        <p:txBody>
          <a:bodyPr/>
          <a:lstStyle/>
          <a:p>
            <a:r>
              <a:rPr lang="en-GB" altLang="en-US" dirty="0"/>
              <a:t>Accidents – reporting - </a:t>
            </a:r>
            <a:r>
              <a:rPr lang="cy-GB" dirty="0">
                <a:solidFill>
                  <a:srgbClr val="C00000"/>
                </a:solidFill>
              </a:rPr>
              <a:t>Adrodd am ddamweiniau </a:t>
            </a:r>
            <a:endParaRPr lang="en-US" altLang="en-US" dirty="0">
              <a:solidFill>
                <a:srgbClr val="C00000"/>
              </a:solidFill>
            </a:endParaRPr>
          </a:p>
        </p:txBody>
      </p:sp>
      <p:sp>
        <p:nvSpPr>
          <p:cNvPr id="172035" name="Rectangle 3">
            <a:extLst>
              <a:ext uri="{FF2B5EF4-FFF2-40B4-BE49-F238E27FC236}">
                <a16:creationId xmlns:a16="http://schemas.microsoft.com/office/drawing/2014/main" id="{EB45E6A4-F1B1-2248-9A34-BDD19CDE2B58}"/>
              </a:ext>
            </a:extLst>
          </p:cNvPr>
          <p:cNvSpPr>
            <a:spLocks noGrp="1" noChangeArrowheads="1"/>
          </p:cNvSpPr>
          <p:nvPr>
            <p:ph type="body" idx="1"/>
          </p:nvPr>
        </p:nvSpPr>
        <p:spPr>
          <a:xfrm>
            <a:off x="457200" y="1512000"/>
            <a:ext cx="3898776" cy="4248000"/>
          </a:xfrm>
        </p:spPr>
        <p:txBody>
          <a:bodyPr/>
          <a:lstStyle/>
          <a:p>
            <a:pPr>
              <a:tabLst>
                <a:tab pos="533400" algn="l"/>
              </a:tabLst>
            </a:pPr>
            <a:r>
              <a:rPr lang="en-GB" altLang="en-US" dirty="0"/>
              <a:t>The law requires us to report accidents.</a:t>
            </a:r>
          </a:p>
          <a:p>
            <a:pPr marL="534988" lvl="1" indent="-355600">
              <a:tabLst>
                <a:tab pos="533400" algn="l"/>
              </a:tabLst>
            </a:pPr>
            <a:r>
              <a:rPr lang="en-GB" altLang="en-US" dirty="0"/>
              <a:t>All accidents need to be reported and entered into the accident book.</a:t>
            </a:r>
            <a:endParaRPr lang="en-GB" altLang="en-US" dirty="0">
              <a:sym typeface="Symbol" pitchFamily="2" charset="2"/>
            </a:endParaRPr>
          </a:p>
          <a:p>
            <a:pPr marL="534988" lvl="1" indent="-355600">
              <a:tabLst>
                <a:tab pos="533400" algn="l"/>
              </a:tabLst>
            </a:pPr>
            <a:r>
              <a:rPr lang="en-GB" altLang="en-US" dirty="0"/>
              <a:t>Serious accidents and those where employees are absent as a result of an accident for more than 3 days </a:t>
            </a:r>
            <a:r>
              <a:rPr lang="en-GB" altLang="en-US" u="sng" dirty="0"/>
              <a:t>must</a:t>
            </a:r>
            <a:r>
              <a:rPr lang="en-GB" altLang="en-US" dirty="0"/>
              <a:t> be reported to the Enforcing Authority (Health and Safety Executive).</a:t>
            </a:r>
            <a:endParaRPr lang="en-US" altLang="en-US" dirty="0"/>
          </a:p>
        </p:txBody>
      </p:sp>
      <p:pic>
        <p:nvPicPr>
          <p:cNvPr id="3" name="Picture 2">
            <a:extLst>
              <a:ext uri="{FF2B5EF4-FFF2-40B4-BE49-F238E27FC236}">
                <a16:creationId xmlns:a16="http://schemas.microsoft.com/office/drawing/2014/main" id="{F672482F-16D7-400E-AAFD-DA76D35C339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4192" y="2117687"/>
            <a:ext cx="4034252" cy="2679466"/>
          </a:xfrm>
          <a:prstGeom prst="rect">
            <a:avLst/>
          </a:prstGeom>
        </p:spPr>
      </p:pic>
    </p:spTree>
    <p:extLst>
      <p:ext uri="{BB962C8B-B14F-4D97-AF65-F5344CB8AC3E}">
        <p14:creationId xmlns:p14="http://schemas.microsoft.com/office/powerpoint/2010/main" val="31949840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FB2DF-3EF9-074E-BCFE-92002ABFB886}"/>
              </a:ext>
            </a:extLst>
          </p:cNvPr>
          <p:cNvSpPr>
            <a:spLocks noGrp="1"/>
          </p:cNvSpPr>
          <p:nvPr>
            <p:ph type="title"/>
          </p:nvPr>
        </p:nvSpPr>
        <p:spPr/>
        <p:txBody>
          <a:bodyPr/>
          <a:lstStyle/>
          <a:p>
            <a:r>
              <a:rPr lang="en-US" dirty="0"/>
              <a:t>Accident recording continued</a:t>
            </a:r>
          </a:p>
        </p:txBody>
      </p:sp>
      <p:sp>
        <p:nvSpPr>
          <p:cNvPr id="3" name="Content Placeholder 2">
            <a:extLst>
              <a:ext uri="{FF2B5EF4-FFF2-40B4-BE49-F238E27FC236}">
                <a16:creationId xmlns:a16="http://schemas.microsoft.com/office/drawing/2014/main" id="{93D3A31C-521B-8040-A7E2-18485AA34022}"/>
              </a:ext>
            </a:extLst>
          </p:cNvPr>
          <p:cNvSpPr>
            <a:spLocks noGrp="1"/>
          </p:cNvSpPr>
          <p:nvPr>
            <p:ph idx="1"/>
          </p:nvPr>
        </p:nvSpPr>
        <p:spPr>
          <a:xfrm>
            <a:off x="457200" y="1512000"/>
            <a:ext cx="5266928" cy="4248000"/>
          </a:xfrm>
        </p:spPr>
        <p:txBody>
          <a:bodyPr/>
          <a:lstStyle/>
          <a:p>
            <a:r>
              <a:rPr lang="en-US" dirty="0"/>
              <a:t>Accident book – this essential and mandatory document </a:t>
            </a:r>
            <a:r>
              <a:rPr lang="en-GB" dirty="0"/>
              <a:t>confirms all the details of an accident occurring on an </a:t>
            </a:r>
            <a:r>
              <a:rPr lang="en-GB" dirty="0">
                <a:solidFill>
                  <a:srgbClr val="0077E3"/>
                </a:solidFill>
              </a:rPr>
              <a:t>employer's premises</a:t>
            </a:r>
            <a:r>
              <a:rPr lang="en-GB" dirty="0"/>
              <a:t> </a:t>
            </a:r>
            <a:r>
              <a:rPr lang="en-GB" dirty="0">
                <a:solidFill>
                  <a:srgbClr val="C00000"/>
                </a:solidFill>
              </a:rPr>
              <a:t>- </a:t>
            </a:r>
            <a:r>
              <a:rPr lang="cy-GB" dirty="0">
                <a:solidFill>
                  <a:srgbClr val="C00000"/>
                </a:solidFill>
              </a:rPr>
              <a:t>safle’r cyflogwr</a:t>
            </a:r>
            <a:r>
              <a:rPr lang="cy-GB" dirty="0"/>
              <a:t>. </a:t>
            </a:r>
            <a:endParaRPr lang="en-GB" dirty="0"/>
          </a:p>
          <a:p>
            <a:r>
              <a:rPr lang="en-GB" dirty="0"/>
              <a:t>This will include the date and time of the accident, who was injured, the nature </a:t>
            </a:r>
            <a:br>
              <a:rPr lang="en-GB" dirty="0"/>
            </a:br>
            <a:r>
              <a:rPr lang="en-GB" dirty="0"/>
              <a:t>of the injuries and the cause of the accident (how it happened).</a:t>
            </a:r>
            <a:r>
              <a:rPr lang="en-US" dirty="0"/>
              <a:t> </a:t>
            </a:r>
          </a:p>
          <a:p>
            <a:r>
              <a:rPr lang="en-US" dirty="0"/>
              <a:t>It is the responsibility of the person who had the accident to record such details. If they are unable to do so, a competent person will complete the details on their behalf.</a:t>
            </a:r>
          </a:p>
          <a:p>
            <a:endParaRPr lang="en-US" dirty="0"/>
          </a:p>
        </p:txBody>
      </p:sp>
      <p:pic>
        <p:nvPicPr>
          <p:cNvPr id="6" name="Picture 5" descr="A picture containing person, person&#10;&#10;Description automatically generated">
            <a:extLst>
              <a:ext uri="{FF2B5EF4-FFF2-40B4-BE49-F238E27FC236}">
                <a16:creationId xmlns:a16="http://schemas.microsoft.com/office/drawing/2014/main" id="{851A966C-DCEA-4B7B-A901-6C13BA2ACCF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77123" y="2335425"/>
            <a:ext cx="3277234" cy="2187149"/>
          </a:xfrm>
          <a:prstGeom prst="rect">
            <a:avLst/>
          </a:prstGeom>
        </p:spPr>
      </p:pic>
    </p:spTree>
    <p:extLst>
      <p:ext uri="{BB962C8B-B14F-4D97-AF65-F5344CB8AC3E}">
        <p14:creationId xmlns:p14="http://schemas.microsoft.com/office/powerpoint/2010/main" val="30196840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5DDEE-3578-7E42-8DED-3671B2BCFA10}"/>
              </a:ext>
            </a:extLst>
          </p:cNvPr>
          <p:cNvSpPr>
            <a:spLocks noGrp="1"/>
          </p:cNvSpPr>
          <p:nvPr>
            <p:ph type="title"/>
          </p:nvPr>
        </p:nvSpPr>
        <p:spPr/>
        <p:txBody>
          <a:bodyPr/>
          <a:lstStyle/>
          <a:p>
            <a:r>
              <a:rPr lang="en-US" dirty="0"/>
              <a:t>Site safety </a:t>
            </a:r>
            <a:r>
              <a:rPr lang="en-US" dirty="0">
                <a:solidFill>
                  <a:srgbClr val="C00000"/>
                </a:solidFill>
              </a:rPr>
              <a:t>- </a:t>
            </a:r>
            <a:r>
              <a:rPr lang="cy-GB" dirty="0">
                <a:solidFill>
                  <a:srgbClr val="C00000"/>
                </a:solidFill>
              </a:rPr>
              <a:t>Diogelwch safle</a:t>
            </a:r>
            <a:endParaRPr lang="en-US" dirty="0">
              <a:solidFill>
                <a:srgbClr val="C00000"/>
              </a:solidFill>
            </a:endParaRPr>
          </a:p>
        </p:txBody>
      </p:sp>
      <p:sp>
        <p:nvSpPr>
          <p:cNvPr id="3" name="Content Placeholder 2">
            <a:extLst>
              <a:ext uri="{FF2B5EF4-FFF2-40B4-BE49-F238E27FC236}">
                <a16:creationId xmlns:a16="http://schemas.microsoft.com/office/drawing/2014/main" id="{F4F7072C-1DE5-514B-A8A2-A7F051DC7E7B}"/>
              </a:ext>
            </a:extLst>
          </p:cNvPr>
          <p:cNvSpPr>
            <a:spLocks noGrp="1"/>
          </p:cNvSpPr>
          <p:nvPr>
            <p:ph idx="1"/>
          </p:nvPr>
        </p:nvSpPr>
        <p:spPr/>
        <p:txBody>
          <a:bodyPr/>
          <a:lstStyle/>
          <a:p>
            <a:r>
              <a:rPr lang="en-US" dirty="0"/>
              <a:t>While on site it is paramount that you keep to the rules at all times and behave in a responsible way.</a:t>
            </a:r>
          </a:p>
          <a:p>
            <a:r>
              <a:rPr lang="en-US" dirty="0"/>
              <a:t>If you see something suspicious, or potentially dangerous, then you must report it to your supervisor and not ignore it.</a:t>
            </a:r>
          </a:p>
          <a:p>
            <a:r>
              <a:rPr lang="en-US" dirty="0"/>
              <a:t>It is essential that as an inexperienced person on site you seek advice and guidance</a:t>
            </a:r>
            <a:r>
              <a:rPr lang="en-GB" dirty="0"/>
              <a:t> whenever you feel that there is a potential to cause harm to you, colleagues or the public within the site environment.</a:t>
            </a:r>
          </a:p>
          <a:p>
            <a:endParaRPr lang="en-US" dirty="0"/>
          </a:p>
        </p:txBody>
      </p:sp>
    </p:spTree>
    <p:extLst>
      <p:ext uri="{BB962C8B-B14F-4D97-AF65-F5344CB8AC3E}">
        <p14:creationId xmlns:p14="http://schemas.microsoft.com/office/powerpoint/2010/main" val="32750054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D35EA982-3174-6E42-B76E-12AE6A1E75CD}"/>
              </a:ext>
            </a:extLst>
          </p:cNvPr>
          <p:cNvSpPr>
            <a:spLocks noGrp="1" noChangeArrowheads="1"/>
          </p:cNvSpPr>
          <p:nvPr>
            <p:ph type="title"/>
          </p:nvPr>
        </p:nvSpPr>
        <p:spPr/>
        <p:txBody>
          <a:bodyPr/>
          <a:lstStyle/>
          <a:p>
            <a:r>
              <a:rPr lang="en-GB" altLang="en-US"/>
              <a:t>Summary – preventing accidents</a:t>
            </a:r>
            <a:endParaRPr lang="en-US" altLang="en-US"/>
          </a:p>
        </p:txBody>
      </p:sp>
      <p:sp>
        <p:nvSpPr>
          <p:cNvPr id="29699" name="Rectangle 3">
            <a:extLst>
              <a:ext uri="{FF2B5EF4-FFF2-40B4-BE49-F238E27FC236}">
                <a16:creationId xmlns:a16="http://schemas.microsoft.com/office/drawing/2014/main" id="{C1BC584A-C86D-4044-99A8-5CE41315C9F3}"/>
              </a:ext>
            </a:extLst>
          </p:cNvPr>
          <p:cNvSpPr>
            <a:spLocks noGrp="1" noChangeArrowheads="1"/>
          </p:cNvSpPr>
          <p:nvPr>
            <p:ph type="body" idx="1"/>
          </p:nvPr>
        </p:nvSpPr>
        <p:spPr/>
        <p:txBody>
          <a:bodyPr/>
          <a:lstStyle/>
          <a:p>
            <a:pPr>
              <a:tabLst>
                <a:tab pos="533400" algn="l"/>
              </a:tabLst>
            </a:pPr>
            <a:r>
              <a:rPr lang="en-GB" altLang="en-US" dirty="0"/>
              <a:t>All employees can help prevent accidents by:</a:t>
            </a:r>
          </a:p>
          <a:p>
            <a:pPr marL="534988" lvl="1" indent="-355600">
              <a:tabLst>
                <a:tab pos="533400" algn="l"/>
              </a:tabLst>
            </a:pPr>
            <a:r>
              <a:rPr lang="en-GB" altLang="en-US" dirty="0"/>
              <a:t>following the training and instructions given</a:t>
            </a:r>
          </a:p>
          <a:p>
            <a:pPr marL="534988" lvl="1" indent="-355600">
              <a:tabLst>
                <a:tab pos="533400" algn="l"/>
              </a:tabLst>
            </a:pPr>
            <a:r>
              <a:rPr lang="en-GB" altLang="en-US" dirty="0"/>
              <a:t>following the employer’s workplace procedures</a:t>
            </a:r>
          </a:p>
          <a:p>
            <a:pPr marL="534988" lvl="1" indent="-355600">
              <a:tabLst>
                <a:tab pos="533400" algn="l"/>
              </a:tabLst>
            </a:pPr>
            <a:r>
              <a:rPr lang="en-GB" altLang="en-US" dirty="0"/>
              <a:t>reporting hazardous situations</a:t>
            </a:r>
          </a:p>
          <a:p>
            <a:pPr marL="534988" lvl="1" indent="-355600">
              <a:tabLst>
                <a:tab pos="533400" algn="l"/>
              </a:tabLst>
            </a:pPr>
            <a:r>
              <a:rPr lang="en-GB" altLang="en-US" dirty="0"/>
              <a:t>keeping the workplace clean and tidy</a:t>
            </a:r>
          </a:p>
          <a:p>
            <a:pPr marL="534988" lvl="1" indent="-355600">
              <a:tabLst>
                <a:tab pos="533400" algn="l"/>
              </a:tabLst>
            </a:pPr>
            <a:r>
              <a:rPr lang="en-GB" altLang="en-US" dirty="0"/>
              <a:t>not fooling around at work</a:t>
            </a:r>
          </a:p>
          <a:p>
            <a:pPr marL="534988" lvl="1" indent="-355600">
              <a:tabLst>
                <a:tab pos="533400" algn="l"/>
              </a:tabLst>
            </a:pPr>
            <a:r>
              <a:rPr lang="en-GB" altLang="en-US" dirty="0"/>
              <a:t>using common sense and being </a:t>
            </a:r>
            <a:r>
              <a:rPr lang="en-GB" altLang="en-US" dirty="0">
                <a:solidFill>
                  <a:srgbClr val="0077E3"/>
                </a:solidFill>
              </a:rPr>
              <a:t>alert - </a:t>
            </a:r>
            <a:r>
              <a:rPr lang="cy-GB" dirty="0">
                <a:solidFill>
                  <a:srgbClr val="C00000"/>
                </a:solidFill>
              </a:rPr>
              <a:t>wyliadwrus</a:t>
            </a:r>
            <a:endParaRPr lang="en-GB" altLang="en-US" dirty="0">
              <a:solidFill>
                <a:srgbClr val="C00000"/>
              </a:solidFill>
            </a:endParaRPr>
          </a:p>
          <a:p>
            <a:pPr marL="534988" lvl="1" indent="-355600">
              <a:tabLst>
                <a:tab pos="533400" algn="l"/>
              </a:tabLst>
            </a:pPr>
            <a:r>
              <a:rPr lang="en-GB" altLang="en-US" dirty="0"/>
              <a:t>asking when unsure of what to do or how to do something.</a:t>
            </a:r>
            <a:endParaRPr lang="en-US" altLang="en-US" dirty="0"/>
          </a:p>
        </p:txBody>
      </p:sp>
    </p:spTree>
    <p:extLst>
      <p:ext uri="{BB962C8B-B14F-4D97-AF65-F5344CB8AC3E}">
        <p14:creationId xmlns:p14="http://schemas.microsoft.com/office/powerpoint/2010/main" val="34450878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BD4DECDB-EDE4-FB4E-9DDE-B5EF98560E8E}"/>
              </a:ext>
            </a:extLst>
          </p:cNvPr>
          <p:cNvSpPr>
            <a:spLocks noGrp="1" noChangeArrowheads="1"/>
          </p:cNvSpPr>
          <p:nvPr>
            <p:ph type="title"/>
          </p:nvPr>
        </p:nvSpPr>
        <p:spPr/>
        <p:txBody>
          <a:bodyPr/>
          <a:lstStyle/>
          <a:p>
            <a:r>
              <a:rPr lang="en-GB" altLang="en-US" dirty="0"/>
              <a:t>First aid - </a:t>
            </a:r>
            <a:r>
              <a:rPr lang="cy-GB" dirty="0">
                <a:solidFill>
                  <a:srgbClr val="C00000"/>
                </a:solidFill>
              </a:rPr>
              <a:t>Cymorth cyntaf</a:t>
            </a:r>
            <a:endParaRPr lang="en-US" altLang="en-US" dirty="0">
              <a:solidFill>
                <a:srgbClr val="C00000"/>
              </a:solidFill>
            </a:endParaRPr>
          </a:p>
        </p:txBody>
      </p:sp>
      <p:sp>
        <p:nvSpPr>
          <p:cNvPr id="33795" name="Rectangle 3">
            <a:extLst>
              <a:ext uri="{FF2B5EF4-FFF2-40B4-BE49-F238E27FC236}">
                <a16:creationId xmlns:a16="http://schemas.microsoft.com/office/drawing/2014/main" id="{00416951-232E-AE4F-9309-8A8C29693578}"/>
              </a:ext>
            </a:extLst>
          </p:cNvPr>
          <p:cNvSpPr>
            <a:spLocks noGrp="1" noChangeArrowheads="1"/>
          </p:cNvSpPr>
          <p:nvPr>
            <p:ph type="body" idx="1"/>
          </p:nvPr>
        </p:nvSpPr>
        <p:spPr/>
        <p:txBody>
          <a:bodyPr/>
          <a:lstStyle/>
          <a:p>
            <a:pPr>
              <a:tabLst>
                <a:tab pos="533400" algn="l"/>
              </a:tabLst>
            </a:pPr>
            <a:r>
              <a:rPr lang="en-GB" altLang="en-US" dirty="0"/>
              <a:t>An employer has to make adequate first aid arrangements to:</a:t>
            </a:r>
          </a:p>
          <a:p>
            <a:pPr marL="534988" lvl="1" indent="-355600">
              <a:tabLst>
                <a:tab pos="533400" algn="l"/>
              </a:tabLst>
            </a:pPr>
            <a:r>
              <a:rPr lang="en-GB" altLang="en-US" dirty="0"/>
              <a:t>treat employees and others who are injured or become ill at work</a:t>
            </a:r>
          </a:p>
          <a:p>
            <a:pPr marL="534988" lvl="1" indent="-355600">
              <a:tabLst>
                <a:tab pos="533400" algn="l"/>
              </a:tabLst>
            </a:pPr>
            <a:r>
              <a:rPr lang="en-GB" altLang="en-US" dirty="0"/>
              <a:t>appoint a first aider(s), depending on the number of employees</a:t>
            </a:r>
          </a:p>
          <a:p>
            <a:pPr marL="534988" lvl="1" indent="-355600">
              <a:tabLst>
                <a:tab pos="533400" algn="l"/>
              </a:tabLst>
            </a:pPr>
            <a:r>
              <a:rPr lang="en-GB" altLang="en-US" dirty="0"/>
              <a:t>assess the risk involved in the workplace</a:t>
            </a:r>
          </a:p>
          <a:p>
            <a:pPr marL="534988" lvl="1" indent="-355600">
              <a:tabLst>
                <a:tab pos="533400" algn="l"/>
              </a:tabLst>
            </a:pPr>
            <a:r>
              <a:rPr lang="en-GB" altLang="en-US" dirty="0"/>
              <a:t>nominate an ‘appointed person’ to take charge where the risk is low and/or there are a few employees.</a:t>
            </a:r>
          </a:p>
          <a:p>
            <a:pPr>
              <a:tabLst>
                <a:tab pos="533400" algn="l"/>
              </a:tabLst>
            </a:pPr>
            <a:r>
              <a:rPr lang="en-GB" altLang="en-US" dirty="0"/>
              <a:t>Most large companies have first aiders and appointed persons.</a:t>
            </a:r>
            <a:endParaRPr lang="en-US" altLang="en-US" dirty="0"/>
          </a:p>
        </p:txBody>
      </p:sp>
    </p:spTree>
    <p:extLst>
      <p:ext uri="{BB962C8B-B14F-4D97-AF65-F5344CB8AC3E}">
        <p14:creationId xmlns:p14="http://schemas.microsoft.com/office/powerpoint/2010/main" val="3488311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599997B6-292D-FA44-99DC-8E6F512C57E2}"/>
              </a:ext>
            </a:extLst>
          </p:cNvPr>
          <p:cNvSpPr>
            <a:spLocks noGrp="1" noChangeArrowheads="1"/>
          </p:cNvSpPr>
          <p:nvPr>
            <p:ph type="title"/>
          </p:nvPr>
        </p:nvSpPr>
        <p:spPr/>
        <p:txBody>
          <a:bodyPr/>
          <a:lstStyle/>
          <a:p>
            <a:r>
              <a:rPr lang="en-GB" altLang="en-US" dirty="0"/>
              <a:t>First aid – the kit</a:t>
            </a:r>
            <a:endParaRPr lang="en-US" altLang="en-US" dirty="0"/>
          </a:p>
        </p:txBody>
      </p:sp>
      <p:sp>
        <p:nvSpPr>
          <p:cNvPr id="35843" name="Rectangle 3">
            <a:extLst>
              <a:ext uri="{FF2B5EF4-FFF2-40B4-BE49-F238E27FC236}">
                <a16:creationId xmlns:a16="http://schemas.microsoft.com/office/drawing/2014/main" id="{98C9B3AE-FDA4-5445-95A9-8D2C1BD1856F}"/>
              </a:ext>
            </a:extLst>
          </p:cNvPr>
          <p:cNvSpPr>
            <a:spLocks noGrp="1" noChangeArrowheads="1"/>
          </p:cNvSpPr>
          <p:nvPr>
            <p:ph type="body" idx="1"/>
          </p:nvPr>
        </p:nvSpPr>
        <p:spPr/>
        <p:txBody>
          <a:bodyPr/>
          <a:lstStyle/>
          <a:p>
            <a:pPr>
              <a:tabLst>
                <a:tab pos="533400" algn="l"/>
              </a:tabLst>
            </a:pPr>
            <a:r>
              <a:rPr lang="en-GB" altLang="en-US" sz="2000" dirty="0"/>
              <a:t>A basic first aid kit should contain:</a:t>
            </a:r>
          </a:p>
          <a:p>
            <a:pPr marL="1592263" lvl="3" indent="-355600">
              <a:tabLst>
                <a:tab pos="533400" algn="l"/>
              </a:tabLst>
            </a:pPr>
            <a:r>
              <a:rPr lang="en-GB" altLang="en-US" sz="1800" dirty="0"/>
              <a:t>20 </a:t>
            </a:r>
            <a:r>
              <a:rPr lang="en-GB" altLang="en-US" sz="1800" i="1" dirty="0"/>
              <a:t>x</a:t>
            </a:r>
            <a:r>
              <a:rPr lang="en-GB" altLang="en-US" sz="1800" dirty="0"/>
              <a:t> Individually wrapped sterile adhesive dressings (6)</a:t>
            </a:r>
          </a:p>
          <a:p>
            <a:pPr marL="1592263" lvl="3" indent="-355600">
              <a:tabLst>
                <a:tab pos="533400" algn="l"/>
              </a:tabLst>
            </a:pPr>
            <a:r>
              <a:rPr lang="en-GB" altLang="en-US" sz="1800" dirty="0"/>
              <a:t>2 </a:t>
            </a:r>
            <a:r>
              <a:rPr lang="en-GB" altLang="en-US" sz="1800" i="1" dirty="0"/>
              <a:t>x</a:t>
            </a:r>
            <a:r>
              <a:rPr lang="en-GB" altLang="en-US" sz="1800" dirty="0"/>
              <a:t> Sterile eye pads</a:t>
            </a:r>
            <a:endParaRPr lang="en-GB" altLang="en-US" sz="1800" dirty="0">
              <a:sym typeface="Symbol" pitchFamily="2" charset="2"/>
            </a:endParaRPr>
          </a:p>
          <a:p>
            <a:pPr marL="1592263" lvl="3" indent="-355600">
              <a:tabLst>
                <a:tab pos="533400" algn="l"/>
              </a:tabLst>
            </a:pPr>
            <a:r>
              <a:rPr lang="en-GB" altLang="en-US" sz="1800" dirty="0"/>
              <a:t>6 </a:t>
            </a:r>
            <a:r>
              <a:rPr lang="en-GB" altLang="en-US" sz="1800" i="1" dirty="0"/>
              <a:t>x</a:t>
            </a:r>
            <a:r>
              <a:rPr lang="en-GB" altLang="en-US" sz="1800" dirty="0"/>
              <a:t> Individually wrapped triangular bandages (2)</a:t>
            </a:r>
            <a:endParaRPr lang="en-GB" altLang="en-US" sz="1800" dirty="0">
              <a:sym typeface="Symbol" pitchFamily="2" charset="2"/>
            </a:endParaRPr>
          </a:p>
          <a:p>
            <a:pPr marL="1592263" lvl="3" indent="-355600">
              <a:tabLst>
                <a:tab pos="533400" algn="l"/>
              </a:tabLst>
            </a:pPr>
            <a:r>
              <a:rPr lang="en-GB" altLang="en-US" sz="1800" dirty="0"/>
              <a:t>6 </a:t>
            </a:r>
            <a:r>
              <a:rPr lang="en-GB" altLang="en-US" sz="1800" i="1" dirty="0"/>
              <a:t>x</a:t>
            </a:r>
            <a:r>
              <a:rPr lang="en-GB" altLang="en-US" sz="1800" dirty="0"/>
              <a:t> Safety pins (2)</a:t>
            </a:r>
            <a:endParaRPr lang="en-GB" altLang="en-US" sz="1800" dirty="0">
              <a:sym typeface="Symbol" pitchFamily="2" charset="2"/>
            </a:endParaRPr>
          </a:p>
          <a:p>
            <a:pPr marL="1592263" lvl="3" indent="-355600">
              <a:tabLst>
                <a:tab pos="533400" algn="l"/>
              </a:tabLst>
            </a:pPr>
            <a:r>
              <a:rPr lang="en-GB" altLang="en-US" sz="1800" dirty="0"/>
              <a:t>6 </a:t>
            </a:r>
            <a:r>
              <a:rPr lang="en-GB" altLang="en-US" sz="1800" i="1" dirty="0"/>
              <a:t>x</a:t>
            </a:r>
            <a:r>
              <a:rPr lang="en-GB" altLang="en-US" sz="1800" dirty="0"/>
              <a:t> Medium sized wrapped sterile un-medicated wound dressings</a:t>
            </a:r>
            <a:endParaRPr lang="en-GB" altLang="en-US" sz="1800" dirty="0">
              <a:sym typeface="Symbol" pitchFamily="2" charset="2"/>
            </a:endParaRPr>
          </a:p>
          <a:p>
            <a:pPr marL="1592263" lvl="3" indent="-355600">
              <a:tabLst>
                <a:tab pos="533400" algn="l"/>
              </a:tabLst>
            </a:pPr>
            <a:r>
              <a:rPr lang="en-GB" altLang="en-US" sz="1800" dirty="0"/>
              <a:t>2 </a:t>
            </a:r>
            <a:r>
              <a:rPr lang="en-GB" altLang="en-US" sz="1800" i="1" dirty="0"/>
              <a:t>x</a:t>
            </a:r>
            <a:r>
              <a:rPr lang="en-GB" altLang="en-US" sz="1800" dirty="0"/>
              <a:t> Large sized wrapped sterile un-medicated wound dressings (1)</a:t>
            </a:r>
            <a:endParaRPr lang="en-GB" altLang="en-US" sz="1800" dirty="0">
              <a:sym typeface="Symbol" pitchFamily="2" charset="2"/>
            </a:endParaRPr>
          </a:p>
          <a:p>
            <a:pPr marL="1592263" lvl="3" indent="-355600">
              <a:tabLst>
                <a:tab pos="533400" algn="l"/>
              </a:tabLst>
            </a:pPr>
            <a:r>
              <a:rPr lang="en-GB" altLang="en-US" sz="1800" dirty="0"/>
              <a:t>3 </a:t>
            </a:r>
            <a:r>
              <a:rPr lang="en-GB" altLang="en-US" sz="1800" i="1" dirty="0"/>
              <a:t>x</a:t>
            </a:r>
            <a:r>
              <a:rPr lang="en-GB" altLang="en-US" sz="1800" dirty="0"/>
              <a:t> Extra large sized wrapped sterile un-medicated wound dressings</a:t>
            </a:r>
            <a:endParaRPr lang="en-GB" altLang="en-US" sz="1800" dirty="0">
              <a:sym typeface="Symbol" pitchFamily="2" charset="2"/>
            </a:endParaRPr>
          </a:p>
          <a:p>
            <a:pPr marL="1592263" lvl="3" indent="-355600">
              <a:tabLst>
                <a:tab pos="533400" algn="l"/>
              </a:tabLst>
            </a:pPr>
            <a:r>
              <a:rPr lang="en-GB" altLang="en-US" sz="1800" dirty="0"/>
              <a:t>1 </a:t>
            </a:r>
            <a:r>
              <a:rPr lang="en-GB" altLang="en-US" sz="1800" i="1" dirty="0"/>
              <a:t>x</a:t>
            </a:r>
            <a:r>
              <a:rPr lang="en-GB" altLang="en-US" sz="1800" dirty="0"/>
              <a:t> Guidance leaflet ‘First Aid at Work’ (1).</a:t>
            </a:r>
          </a:p>
          <a:p>
            <a:pPr>
              <a:tabLst>
                <a:tab pos="533400" algn="l"/>
              </a:tabLst>
            </a:pPr>
            <a:endParaRPr lang="en-US" altLang="en-US" sz="2000" dirty="0"/>
          </a:p>
        </p:txBody>
      </p:sp>
      <p:sp>
        <p:nvSpPr>
          <p:cNvPr id="35844" name="Text Box 4">
            <a:extLst>
              <a:ext uri="{FF2B5EF4-FFF2-40B4-BE49-F238E27FC236}">
                <a16:creationId xmlns:a16="http://schemas.microsoft.com/office/drawing/2014/main" id="{A97F845A-FA78-DA45-838A-A2B595C5B0F7}"/>
              </a:ext>
            </a:extLst>
          </p:cNvPr>
          <p:cNvSpPr txBox="1">
            <a:spLocks noChangeArrowheads="1"/>
          </p:cNvSpPr>
          <p:nvPr/>
        </p:nvSpPr>
        <p:spPr bwMode="auto">
          <a:xfrm>
            <a:off x="1979712" y="5545200"/>
            <a:ext cx="4283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00000"/>
              </a:lnSpc>
              <a:spcBef>
                <a:spcPct val="0"/>
              </a:spcBef>
              <a:spcAft>
                <a:spcPct val="0"/>
              </a:spcAft>
            </a:pPr>
            <a:r>
              <a:rPr lang="en-GB" altLang="en-US" sz="1400" b="0" dirty="0">
                <a:solidFill>
                  <a:srgbClr val="520052"/>
                </a:solidFill>
                <a:latin typeface="Arial" panose="020B0604020202020204" pitchFamily="34" charset="0"/>
              </a:rPr>
              <a:t>(numbers in brackets apply to travelling first aid kits)</a:t>
            </a:r>
            <a:endParaRPr lang="en-US" altLang="en-US" sz="1400" b="0" dirty="0">
              <a:solidFill>
                <a:srgbClr val="520052"/>
              </a:solidFill>
              <a:latin typeface="Arial" panose="020B0604020202020204" pitchFamily="34" charset="0"/>
            </a:endParaRPr>
          </a:p>
        </p:txBody>
      </p:sp>
    </p:spTree>
    <p:extLst>
      <p:ext uri="{BB962C8B-B14F-4D97-AF65-F5344CB8AC3E}">
        <p14:creationId xmlns:p14="http://schemas.microsoft.com/office/powerpoint/2010/main" val="35496007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20865B6C-E57F-364D-9462-A9F36BE7A9EA}"/>
              </a:ext>
            </a:extLst>
          </p:cNvPr>
          <p:cNvSpPr>
            <a:spLocks noGrp="1" noChangeArrowheads="1"/>
          </p:cNvSpPr>
          <p:nvPr>
            <p:ph type="title"/>
          </p:nvPr>
        </p:nvSpPr>
        <p:spPr/>
        <p:txBody>
          <a:bodyPr/>
          <a:lstStyle/>
          <a:p>
            <a:r>
              <a:rPr lang="en-GB" altLang="en-US" dirty="0"/>
              <a:t>First aid – do you know?</a:t>
            </a:r>
            <a:endParaRPr lang="en-US" altLang="en-US" dirty="0"/>
          </a:p>
        </p:txBody>
      </p:sp>
      <p:sp>
        <p:nvSpPr>
          <p:cNvPr id="37891" name="Rectangle 3">
            <a:extLst>
              <a:ext uri="{FF2B5EF4-FFF2-40B4-BE49-F238E27FC236}">
                <a16:creationId xmlns:a16="http://schemas.microsoft.com/office/drawing/2014/main" id="{54621E08-2696-DF49-A4FD-8224F2929896}"/>
              </a:ext>
            </a:extLst>
          </p:cNvPr>
          <p:cNvSpPr>
            <a:spLocks noGrp="1" noChangeArrowheads="1"/>
          </p:cNvSpPr>
          <p:nvPr>
            <p:ph type="body" idx="1"/>
          </p:nvPr>
        </p:nvSpPr>
        <p:spPr/>
        <p:txBody>
          <a:bodyPr/>
          <a:lstStyle/>
          <a:p>
            <a:pPr>
              <a:tabLst>
                <a:tab pos="533400" algn="l"/>
              </a:tabLst>
            </a:pPr>
            <a:r>
              <a:rPr lang="en-GB" altLang="en-US" dirty="0"/>
              <a:t>It is important that all employees know about first aid arrangements in the workplace.</a:t>
            </a:r>
          </a:p>
          <a:p>
            <a:pPr>
              <a:tabLst>
                <a:tab pos="533400" algn="l"/>
              </a:tabLst>
            </a:pPr>
            <a:r>
              <a:rPr lang="en-GB" altLang="en-US" dirty="0"/>
              <a:t>Employers have to make these arrangements known to employees by:</a:t>
            </a:r>
          </a:p>
          <a:p>
            <a:pPr marL="534988" lvl="1" indent="-355600">
              <a:tabLst>
                <a:tab pos="533400" algn="l"/>
              </a:tabLst>
            </a:pPr>
            <a:r>
              <a:rPr lang="en-GB" altLang="en-US" dirty="0"/>
              <a:t>putting up notices to tell employees where the first aid kit is</a:t>
            </a:r>
          </a:p>
          <a:p>
            <a:pPr marL="534988" lvl="1" indent="-355600">
              <a:tabLst>
                <a:tab pos="533400" algn="l"/>
              </a:tabLst>
            </a:pPr>
            <a:r>
              <a:rPr lang="en-GB" altLang="en-US" dirty="0"/>
              <a:t>saying who and where the first aider or appointed person is.</a:t>
            </a:r>
          </a:p>
          <a:p>
            <a:pPr>
              <a:tabLst>
                <a:tab pos="533400" algn="l"/>
              </a:tabLst>
            </a:pPr>
            <a:r>
              <a:rPr lang="en-GB" altLang="en-US" dirty="0"/>
              <a:t>Ask yourself:</a:t>
            </a:r>
          </a:p>
          <a:p>
            <a:pPr marL="534988" lvl="1" indent="-355600">
              <a:tabLst>
                <a:tab pos="533400" algn="l"/>
              </a:tabLst>
            </a:pPr>
            <a:r>
              <a:rPr lang="en-GB" altLang="en-US" dirty="0"/>
              <a:t>Do you know where your own workplace first aid kit is?</a:t>
            </a:r>
          </a:p>
          <a:p>
            <a:pPr marL="534988" lvl="1" indent="-355600">
              <a:tabLst>
                <a:tab pos="533400" algn="l"/>
              </a:tabLst>
            </a:pPr>
            <a:r>
              <a:rPr lang="en-GB" altLang="en-US" dirty="0">
                <a:solidFill>
                  <a:srgbClr val="0077E3"/>
                </a:solidFill>
              </a:rPr>
              <a:t>Do you know who your appointed first aider is? </a:t>
            </a:r>
            <a:r>
              <a:rPr lang="en-GB" altLang="en-US" dirty="0"/>
              <a:t>- </a:t>
            </a:r>
            <a:r>
              <a:rPr lang="cy-GB" dirty="0">
                <a:solidFill>
                  <a:srgbClr val="C00000"/>
                </a:solidFill>
              </a:rPr>
              <a:t>Ydych chi’n gwybod pwy sydd wedi'i benodi’n swyddog cymorth cyntaf?</a:t>
            </a:r>
          </a:p>
          <a:p>
            <a:pPr marL="179388" lvl="1" indent="0">
              <a:buNone/>
              <a:tabLst>
                <a:tab pos="533400" algn="l"/>
              </a:tabLst>
            </a:pPr>
            <a:endParaRPr lang="en-US" altLang="en-US" dirty="0"/>
          </a:p>
        </p:txBody>
      </p:sp>
    </p:spTree>
    <p:extLst>
      <p:ext uri="{BB962C8B-B14F-4D97-AF65-F5344CB8AC3E}">
        <p14:creationId xmlns:p14="http://schemas.microsoft.com/office/powerpoint/2010/main" val="11658444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F68E6C65-60A5-DE43-9894-0E7FB3585B2B}"/>
              </a:ext>
            </a:extLst>
          </p:cNvPr>
          <p:cNvSpPr>
            <a:spLocks noGrp="1" noChangeArrowheads="1"/>
          </p:cNvSpPr>
          <p:nvPr>
            <p:ph type="title"/>
          </p:nvPr>
        </p:nvSpPr>
        <p:spPr/>
        <p:txBody>
          <a:bodyPr/>
          <a:lstStyle/>
          <a:p>
            <a:r>
              <a:rPr lang="en-GB" altLang="en-US" dirty="0"/>
              <a:t>Summary – first aid - </a:t>
            </a:r>
            <a:r>
              <a:rPr lang="cy-GB" dirty="0">
                <a:solidFill>
                  <a:srgbClr val="C00000"/>
                </a:solidFill>
              </a:rPr>
              <a:t>Crynodeb – cymorth cyntaf</a:t>
            </a:r>
            <a:endParaRPr lang="en-US" altLang="en-US" dirty="0">
              <a:solidFill>
                <a:srgbClr val="C00000"/>
              </a:solidFill>
            </a:endParaRPr>
          </a:p>
        </p:txBody>
      </p:sp>
      <p:sp>
        <p:nvSpPr>
          <p:cNvPr id="39939" name="Rectangle 3">
            <a:extLst>
              <a:ext uri="{FF2B5EF4-FFF2-40B4-BE49-F238E27FC236}">
                <a16:creationId xmlns:a16="http://schemas.microsoft.com/office/drawing/2014/main" id="{3CCC8A49-B0EE-B345-9418-7F60D260186C}"/>
              </a:ext>
            </a:extLst>
          </p:cNvPr>
          <p:cNvSpPr>
            <a:spLocks noGrp="1" noChangeArrowheads="1"/>
          </p:cNvSpPr>
          <p:nvPr>
            <p:ph type="body" idx="1"/>
          </p:nvPr>
        </p:nvSpPr>
        <p:spPr>
          <a:xfrm>
            <a:off x="858253" y="1602563"/>
            <a:ext cx="8229600" cy="4248000"/>
          </a:xfrm>
        </p:spPr>
        <p:txBody>
          <a:bodyPr/>
          <a:lstStyle/>
          <a:p>
            <a:pPr>
              <a:tabLst>
                <a:tab pos="533400" algn="l"/>
              </a:tabLst>
            </a:pPr>
            <a:r>
              <a:rPr lang="en-GB" altLang="en-US" dirty="0"/>
              <a:t>According to HSE figures, in 2020 there were approximately </a:t>
            </a:r>
            <a:r>
              <a:rPr lang="en-GB" dirty="0">
                <a:effectLst/>
                <a:ea typeface="Calibri" panose="020F0502020204030204" pitchFamily="34" charset="0"/>
                <a:cs typeface="Times New Roman" panose="02020603050405020304" pitchFamily="18" charset="0"/>
              </a:rPr>
              <a:t>61,000</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altLang="en-US" dirty="0"/>
              <a:t>accidents reported in construction!</a:t>
            </a:r>
          </a:p>
          <a:p>
            <a:pPr marL="534988" lvl="1" indent="-355600">
              <a:tabLst>
                <a:tab pos="533400" algn="l"/>
              </a:tabLst>
            </a:pPr>
            <a:r>
              <a:rPr lang="en-GB" altLang="en-US" dirty="0"/>
              <a:t>The majority of these could easily have been prevented by employers and operatives following basic safety procedures.</a:t>
            </a:r>
          </a:p>
          <a:p>
            <a:pPr marL="534988" lvl="1" indent="-355600">
              <a:tabLst>
                <a:tab pos="533400" algn="l"/>
              </a:tabLst>
            </a:pPr>
            <a:r>
              <a:rPr lang="en-GB" altLang="en-US" dirty="0"/>
              <a:t>An employer has to provide first aid materials to deal with minor injuries or conditions such as cuts, fractures, burns etc.</a:t>
            </a:r>
          </a:p>
          <a:p>
            <a:pPr marL="534988" lvl="1" indent="-355600">
              <a:tabLst>
                <a:tab pos="533400" algn="l"/>
              </a:tabLst>
            </a:pPr>
            <a:r>
              <a:rPr lang="en-GB" altLang="en-US" dirty="0"/>
              <a:t>If you follow safe working procedures, you can make a difference.</a:t>
            </a:r>
          </a:p>
          <a:p>
            <a:pPr>
              <a:tabLst>
                <a:tab pos="533400" algn="l"/>
              </a:tabLst>
            </a:pPr>
            <a:endParaRPr lang="en-US" altLang="en-US" dirty="0"/>
          </a:p>
        </p:txBody>
      </p:sp>
      <p:pic>
        <p:nvPicPr>
          <p:cNvPr id="2" name="Picture 1">
            <a:extLst>
              <a:ext uri="{FF2B5EF4-FFF2-40B4-BE49-F238E27FC236}">
                <a16:creationId xmlns:a16="http://schemas.microsoft.com/office/drawing/2014/main" id="{9A5094DB-A21B-453A-B25F-4D70A4EA1BD4}"/>
              </a:ext>
            </a:extLst>
          </p:cNvPr>
          <p:cNvPicPr>
            <a:picLocks noChangeAspect="1"/>
          </p:cNvPicPr>
          <p:nvPr/>
        </p:nvPicPr>
        <p:blipFill>
          <a:blip r:embed="rId3"/>
          <a:stretch>
            <a:fillRect/>
          </a:stretch>
        </p:blipFill>
        <p:spPr>
          <a:xfrm>
            <a:off x="6588224" y="4452287"/>
            <a:ext cx="1625515" cy="1610251"/>
          </a:xfrm>
          <a:prstGeom prst="rect">
            <a:avLst/>
          </a:prstGeom>
        </p:spPr>
      </p:pic>
    </p:spTree>
    <p:extLst>
      <p:ext uri="{BB962C8B-B14F-4D97-AF65-F5344CB8AC3E}">
        <p14:creationId xmlns:p14="http://schemas.microsoft.com/office/powerpoint/2010/main" val="3945896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6" name="Rectangle 4">
            <a:extLst>
              <a:ext uri="{FF2B5EF4-FFF2-40B4-BE49-F238E27FC236}">
                <a16:creationId xmlns:a16="http://schemas.microsoft.com/office/drawing/2014/main" id="{FDDB3FBF-5351-684D-AE1D-7FBD5B94B59B}"/>
              </a:ext>
            </a:extLst>
          </p:cNvPr>
          <p:cNvSpPr>
            <a:spLocks noGrp="1" noChangeArrowheads="1"/>
          </p:cNvSpPr>
          <p:nvPr>
            <p:ph type="title"/>
          </p:nvPr>
        </p:nvSpPr>
        <p:spPr/>
        <p:txBody>
          <a:bodyPr/>
          <a:lstStyle/>
          <a:p>
            <a:r>
              <a:rPr lang="en-GB" altLang="en-US" dirty="0"/>
              <a:t>Employers’ responsibilities</a:t>
            </a:r>
          </a:p>
        </p:txBody>
      </p:sp>
      <p:sp>
        <p:nvSpPr>
          <p:cNvPr id="530437" name="Rectangle 5">
            <a:extLst>
              <a:ext uri="{FF2B5EF4-FFF2-40B4-BE49-F238E27FC236}">
                <a16:creationId xmlns:a16="http://schemas.microsoft.com/office/drawing/2014/main" id="{72BBD272-94A0-4B47-A09E-B1FE53954B14}"/>
              </a:ext>
            </a:extLst>
          </p:cNvPr>
          <p:cNvSpPr>
            <a:spLocks noGrp="1" noChangeArrowheads="1"/>
          </p:cNvSpPr>
          <p:nvPr>
            <p:ph type="body" idx="1"/>
          </p:nvPr>
        </p:nvSpPr>
        <p:spPr/>
        <p:txBody>
          <a:bodyPr/>
          <a:lstStyle/>
          <a:p>
            <a:pPr lvl="1"/>
            <a:r>
              <a:rPr lang="en-GB" altLang="en-US" dirty="0"/>
              <a:t>record and report accidents, diseases and dangerous occurrences</a:t>
            </a:r>
            <a:endParaRPr lang="en-GB" altLang="en-US" dirty="0">
              <a:sym typeface="Symbol" pitchFamily="2" charset="2"/>
            </a:endParaRPr>
          </a:p>
          <a:p>
            <a:pPr lvl="1"/>
            <a:r>
              <a:rPr lang="en-GB" altLang="en-US" dirty="0"/>
              <a:t>protect employees from noise which may cause</a:t>
            </a:r>
            <a:r>
              <a:rPr lang="en-GB" altLang="en-US" dirty="0">
                <a:solidFill>
                  <a:srgbClr val="0077E3"/>
                </a:solidFill>
              </a:rPr>
              <a:t> hearing loss </a:t>
            </a:r>
            <a:r>
              <a:rPr lang="en-GB" altLang="en-US" dirty="0">
                <a:solidFill>
                  <a:srgbClr val="C00000"/>
                </a:solidFill>
              </a:rPr>
              <a:t>- </a:t>
            </a:r>
            <a:r>
              <a:rPr lang="cy-GB" dirty="0">
                <a:solidFill>
                  <a:srgbClr val="C00000"/>
                </a:solidFill>
              </a:rPr>
              <a:t>golli eu clyw</a:t>
            </a:r>
            <a:endParaRPr lang="en-GB" altLang="en-US" dirty="0">
              <a:solidFill>
                <a:srgbClr val="C00000"/>
              </a:solidFill>
              <a:sym typeface="Symbol" pitchFamily="2" charset="2"/>
            </a:endParaRPr>
          </a:p>
          <a:p>
            <a:pPr lvl="1"/>
            <a:r>
              <a:rPr lang="en-GB" altLang="en-US" dirty="0"/>
              <a:t>appoint someone competent to advise the   employer on health and safety</a:t>
            </a:r>
            <a:endParaRPr lang="en-GB" altLang="en-US" dirty="0">
              <a:sym typeface="Symbol" pitchFamily="2" charset="2"/>
            </a:endParaRPr>
          </a:p>
          <a:p>
            <a:pPr lvl="1"/>
            <a:r>
              <a:rPr lang="en-GB" altLang="en-US" dirty="0"/>
              <a:t>provide first aiders and facilities.</a:t>
            </a:r>
          </a:p>
        </p:txBody>
      </p:sp>
      <p:pic>
        <p:nvPicPr>
          <p:cNvPr id="5" name="Picture 4">
            <a:extLst>
              <a:ext uri="{FF2B5EF4-FFF2-40B4-BE49-F238E27FC236}">
                <a16:creationId xmlns:a16="http://schemas.microsoft.com/office/drawing/2014/main" id="{E482F45D-DCA7-43D9-A742-82C9CAB583FC}"/>
              </a:ext>
            </a:extLst>
          </p:cNvPr>
          <p:cNvPicPr>
            <a:picLocks noChangeAspect="1"/>
          </p:cNvPicPr>
          <p:nvPr/>
        </p:nvPicPr>
        <p:blipFill>
          <a:blip r:embed="rId2"/>
          <a:stretch>
            <a:fillRect/>
          </a:stretch>
        </p:blipFill>
        <p:spPr>
          <a:xfrm>
            <a:off x="5077709" y="3220813"/>
            <a:ext cx="4067944" cy="2692979"/>
          </a:xfrm>
          <a:prstGeom prst="rect">
            <a:avLst/>
          </a:prstGeom>
        </p:spPr>
      </p:pic>
    </p:spTree>
    <p:extLst>
      <p:ext uri="{BB962C8B-B14F-4D97-AF65-F5344CB8AC3E}">
        <p14:creationId xmlns:p14="http://schemas.microsoft.com/office/powerpoint/2010/main" val="29485945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718587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60" name="Rectangle 4">
            <a:extLst>
              <a:ext uri="{FF2B5EF4-FFF2-40B4-BE49-F238E27FC236}">
                <a16:creationId xmlns:a16="http://schemas.microsoft.com/office/drawing/2014/main" id="{5FAECA1A-45E7-2A46-94A6-AD86DFD1DE47}"/>
              </a:ext>
            </a:extLst>
          </p:cNvPr>
          <p:cNvSpPr>
            <a:spLocks noGrp="1" noChangeArrowheads="1"/>
          </p:cNvSpPr>
          <p:nvPr>
            <p:ph type="title"/>
          </p:nvPr>
        </p:nvSpPr>
        <p:spPr/>
        <p:txBody>
          <a:bodyPr/>
          <a:lstStyle/>
          <a:p>
            <a:r>
              <a:rPr lang="en-GB" altLang="en-US" dirty="0"/>
              <a:t>Employees’ responsibilities</a:t>
            </a:r>
          </a:p>
        </p:txBody>
      </p:sp>
      <p:sp>
        <p:nvSpPr>
          <p:cNvPr id="531461" name="Rectangle 5">
            <a:extLst>
              <a:ext uri="{FF2B5EF4-FFF2-40B4-BE49-F238E27FC236}">
                <a16:creationId xmlns:a16="http://schemas.microsoft.com/office/drawing/2014/main" id="{DDF9A74D-7A7F-D64F-B935-99FA78DC14E9}"/>
              </a:ext>
            </a:extLst>
          </p:cNvPr>
          <p:cNvSpPr>
            <a:spLocks noGrp="1" noChangeArrowheads="1"/>
          </p:cNvSpPr>
          <p:nvPr>
            <p:ph type="body" idx="1"/>
          </p:nvPr>
        </p:nvSpPr>
        <p:spPr>
          <a:xfrm>
            <a:off x="457200" y="1512000"/>
            <a:ext cx="8003232" cy="4248000"/>
          </a:xfrm>
        </p:spPr>
        <p:txBody>
          <a:bodyPr/>
          <a:lstStyle/>
          <a:p>
            <a:r>
              <a:rPr lang="en-GB" altLang="en-US" dirty="0"/>
              <a:t>Employees also have responsibilities. They must follow the training and instruction given and should:</a:t>
            </a:r>
            <a:endParaRPr lang="en-GB" altLang="en-US" dirty="0">
              <a:sym typeface="Symbol" pitchFamily="2" charset="2"/>
            </a:endParaRPr>
          </a:p>
          <a:p>
            <a:pPr lvl="1"/>
            <a:r>
              <a:rPr lang="en-GB" altLang="en-US" dirty="0"/>
              <a:t>wear the correct </a:t>
            </a:r>
            <a:r>
              <a:rPr lang="en-GB" altLang="en-US" dirty="0">
                <a:solidFill>
                  <a:srgbClr val="0077E3"/>
                </a:solidFill>
              </a:rPr>
              <a:t>clothing </a:t>
            </a:r>
            <a:r>
              <a:rPr lang="en-GB" altLang="en-US" dirty="0">
                <a:solidFill>
                  <a:srgbClr val="C00000"/>
                </a:solidFill>
              </a:rPr>
              <a:t>- </a:t>
            </a:r>
            <a:r>
              <a:rPr lang="cy-GB" dirty="0">
                <a:solidFill>
                  <a:srgbClr val="C00000"/>
                </a:solidFill>
              </a:rPr>
              <a:t> dillad.</a:t>
            </a:r>
            <a:endParaRPr lang="en-GB" altLang="en-US" dirty="0">
              <a:solidFill>
                <a:srgbClr val="C00000"/>
              </a:solidFill>
              <a:sym typeface="Symbol" pitchFamily="2" charset="2"/>
            </a:endParaRPr>
          </a:p>
          <a:p>
            <a:pPr lvl="1"/>
            <a:r>
              <a:rPr lang="en-GB" altLang="en-US" dirty="0">
                <a:solidFill>
                  <a:srgbClr val="0077E3"/>
                </a:solidFill>
              </a:rPr>
              <a:t>report any accidents </a:t>
            </a:r>
            <a:r>
              <a:rPr lang="en-GB" altLang="en-US" dirty="0">
                <a:solidFill>
                  <a:srgbClr val="C00000"/>
                </a:solidFill>
              </a:rPr>
              <a:t>– </a:t>
            </a:r>
            <a:r>
              <a:rPr lang="en-GB" altLang="en-US" dirty="0" err="1">
                <a:solidFill>
                  <a:srgbClr val="C00000"/>
                </a:solidFill>
                <a:latin typeface="Roboto" panose="02000000000000000000" pitchFamily="2" charset="0"/>
              </a:rPr>
              <a:t>d</a:t>
            </a:r>
            <a:r>
              <a:rPr lang="en-GB" b="0" i="0" dirty="0" err="1">
                <a:solidFill>
                  <a:srgbClr val="C00000"/>
                </a:solidFill>
                <a:effectLst/>
                <a:latin typeface="Roboto" panose="02000000000000000000" pitchFamily="2" charset="0"/>
              </a:rPr>
              <a:t>amweiniau</a:t>
            </a:r>
            <a:r>
              <a:rPr lang="en-GB" b="0" i="0" dirty="0">
                <a:solidFill>
                  <a:srgbClr val="C00000"/>
                </a:solidFill>
                <a:effectLst/>
                <a:latin typeface="Roboto" panose="02000000000000000000" pitchFamily="2" charset="0"/>
              </a:rPr>
              <a:t>.</a:t>
            </a:r>
            <a:endParaRPr lang="en-GB" altLang="en-US" dirty="0">
              <a:solidFill>
                <a:srgbClr val="C00000"/>
              </a:solidFill>
              <a:sym typeface="Symbol" pitchFamily="2" charset="2"/>
            </a:endParaRPr>
          </a:p>
          <a:p>
            <a:pPr lvl="1"/>
            <a:r>
              <a:rPr lang="en-GB" altLang="en-US" dirty="0"/>
              <a:t>report any hazardous situations</a:t>
            </a:r>
            <a:endParaRPr lang="en-GB" altLang="en-US" dirty="0">
              <a:sym typeface="Symbol" pitchFamily="2" charset="2"/>
            </a:endParaRPr>
          </a:p>
          <a:p>
            <a:pPr lvl="1"/>
            <a:r>
              <a:rPr lang="en-GB" altLang="en-US" dirty="0">
                <a:solidFill>
                  <a:srgbClr val="0077E3"/>
                </a:solidFill>
              </a:rPr>
              <a:t>always use the right equipment - </a:t>
            </a:r>
            <a:r>
              <a:rPr lang="cy-GB" dirty="0">
                <a:solidFill>
                  <a:srgbClr val="C00000"/>
                </a:solidFill>
              </a:rPr>
              <a:t>defnyddio’r cyfarpar cywir bob tro.</a:t>
            </a:r>
            <a:endParaRPr lang="en-GB" altLang="en-US" dirty="0">
              <a:solidFill>
                <a:srgbClr val="C00000"/>
              </a:solidFill>
              <a:sym typeface="Symbol" pitchFamily="2" charset="2"/>
            </a:endParaRPr>
          </a:p>
          <a:p>
            <a:pPr lvl="1"/>
            <a:r>
              <a:rPr lang="en-GB" altLang="en-US" dirty="0"/>
              <a:t>always use the correct and safe way of doing something</a:t>
            </a:r>
          </a:p>
          <a:p>
            <a:pPr lvl="1"/>
            <a:endParaRPr lang="en-GB" altLang="en-US" dirty="0"/>
          </a:p>
          <a:p>
            <a:endParaRPr lang="en-GB" altLang="en-US" dirty="0"/>
          </a:p>
        </p:txBody>
      </p:sp>
    </p:spTree>
    <p:extLst>
      <p:ext uri="{BB962C8B-B14F-4D97-AF65-F5344CB8AC3E}">
        <p14:creationId xmlns:p14="http://schemas.microsoft.com/office/powerpoint/2010/main" val="2801876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4" name="Rectangle 4">
            <a:extLst>
              <a:ext uri="{FF2B5EF4-FFF2-40B4-BE49-F238E27FC236}">
                <a16:creationId xmlns:a16="http://schemas.microsoft.com/office/drawing/2014/main" id="{4143CD9E-C019-924F-A241-233B72D5AE08}"/>
              </a:ext>
            </a:extLst>
          </p:cNvPr>
          <p:cNvSpPr>
            <a:spLocks noGrp="1" noChangeArrowheads="1"/>
          </p:cNvSpPr>
          <p:nvPr>
            <p:ph type="title"/>
          </p:nvPr>
        </p:nvSpPr>
        <p:spPr/>
        <p:txBody>
          <a:bodyPr/>
          <a:lstStyle/>
          <a:p>
            <a:r>
              <a:rPr lang="en-GB" altLang="en-US" dirty="0"/>
              <a:t>Employees’ responsibilities</a:t>
            </a:r>
          </a:p>
        </p:txBody>
      </p:sp>
      <p:sp>
        <p:nvSpPr>
          <p:cNvPr id="532485" name="Rectangle 5">
            <a:extLst>
              <a:ext uri="{FF2B5EF4-FFF2-40B4-BE49-F238E27FC236}">
                <a16:creationId xmlns:a16="http://schemas.microsoft.com/office/drawing/2014/main" id="{F5E0543E-DBAE-2943-AB2D-7CA3627A5802}"/>
              </a:ext>
            </a:extLst>
          </p:cNvPr>
          <p:cNvSpPr>
            <a:spLocks noGrp="1" noChangeArrowheads="1"/>
          </p:cNvSpPr>
          <p:nvPr>
            <p:ph type="body" idx="1"/>
          </p:nvPr>
        </p:nvSpPr>
        <p:spPr>
          <a:xfrm>
            <a:off x="457200" y="1512000"/>
            <a:ext cx="4873716" cy="4248000"/>
          </a:xfrm>
        </p:spPr>
        <p:txBody>
          <a:bodyPr/>
          <a:lstStyle/>
          <a:p>
            <a:pPr lvl="1"/>
            <a:r>
              <a:rPr lang="en-GB" altLang="en-US" dirty="0"/>
              <a:t>not do anything that they are prohibited from doing</a:t>
            </a:r>
            <a:endParaRPr lang="en-GB" altLang="en-US" dirty="0">
              <a:sym typeface="Symbol" pitchFamily="2" charset="2"/>
            </a:endParaRPr>
          </a:p>
          <a:p>
            <a:pPr lvl="1"/>
            <a:r>
              <a:rPr lang="en-GB" altLang="en-US" dirty="0"/>
              <a:t>observe any safety signs or notices</a:t>
            </a:r>
            <a:endParaRPr lang="en-GB" altLang="en-US" dirty="0">
              <a:sym typeface="Symbol" pitchFamily="2" charset="2"/>
            </a:endParaRPr>
          </a:p>
          <a:p>
            <a:pPr lvl="1"/>
            <a:r>
              <a:rPr lang="en-GB" altLang="en-US" dirty="0"/>
              <a:t>ask if unsure of anything</a:t>
            </a:r>
            <a:endParaRPr lang="en-GB" altLang="en-US" dirty="0">
              <a:sym typeface="Symbol" pitchFamily="2" charset="2"/>
            </a:endParaRPr>
          </a:p>
          <a:p>
            <a:pPr lvl="1"/>
            <a:r>
              <a:rPr lang="en-GB" altLang="en-US" dirty="0"/>
              <a:t>not do anything that they feel is too </a:t>
            </a:r>
            <a:r>
              <a:rPr lang="en-GB" altLang="en-US" dirty="0">
                <a:solidFill>
                  <a:srgbClr val="0077E3"/>
                </a:solidFill>
              </a:rPr>
              <a:t>dangerous </a:t>
            </a:r>
            <a:r>
              <a:rPr lang="en-GB" altLang="en-US" dirty="0">
                <a:solidFill>
                  <a:srgbClr val="C00000"/>
                </a:solidFill>
              </a:rPr>
              <a:t>– </a:t>
            </a:r>
            <a:r>
              <a:rPr lang="cy-GB" altLang="en-US" dirty="0">
                <a:solidFill>
                  <a:srgbClr val="C00000"/>
                </a:solidFill>
              </a:rPr>
              <a:t>p</a:t>
            </a:r>
            <a:r>
              <a:rPr lang="cy-GB" dirty="0">
                <a:solidFill>
                  <a:srgbClr val="C00000"/>
                </a:solidFill>
              </a:rPr>
              <a:t>eryglus.</a:t>
            </a:r>
            <a:endParaRPr lang="en-GB" altLang="en-US" dirty="0">
              <a:solidFill>
                <a:srgbClr val="C00000"/>
              </a:solidFill>
              <a:sym typeface="Symbol" pitchFamily="2" charset="2"/>
            </a:endParaRPr>
          </a:p>
          <a:p>
            <a:pPr lvl="1"/>
            <a:r>
              <a:rPr lang="en-GB" altLang="en-US" dirty="0"/>
              <a:t>not do anything that might harm themselves or others</a:t>
            </a:r>
          </a:p>
          <a:p>
            <a:endParaRPr lang="en-GB" altLang="en-US" dirty="0"/>
          </a:p>
        </p:txBody>
      </p:sp>
      <p:pic>
        <p:nvPicPr>
          <p:cNvPr id="2" name="Picture 1">
            <a:extLst>
              <a:ext uri="{FF2B5EF4-FFF2-40B4-BE49-F238E27FC236}">
                <a16:creationId xmlns:a16="http://schemas.microsoft.com/office/drawing/2014/main" id="{1CC8A3FF-54E2-4F04-A57D-4CE1CB820AB8}"/>
              </a:ext>
            </a:extLst>
          </p:cNvPr>
          <p:cNvPicPr>
            <a:picLocks noChangeAspect="1"/>
          </p:cNvPicPr>
          <p:nvPr/>
        </p:nvPicPr>
        <p:blipFill>
          <a:blip r:embed="rId2"/>
          <a:stretch>
            <a:fillRect/>
          </a:stretch>
        </p:blipFill>
        <p:spPr>
          <a:xfrm>
            <a:off x="5650689" y="2132856"/>
            <a:ext cx="3493311" cy="2883658"/>
          </a:xfrm>
          <a:prstGeom prst="rect">
            <a:avLst/>
          </a:prstGeom>
        </p:spPr>
      </p:pic>
    </p:spTree>
    <p:extLst>
      <p:ext uri="{BB962C8B-B14F-4D97-AF65-F5344CB8AC3E}">
        <p14:creationId xmlns:p14="http://schemas.microsoft.com/office/powerpoint/2010/main" val="2693925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8" name="Rectangle 4">
            <a:extLst>
              <a:ext uri="{FF2B5EF4-FFF2-40B4-BE49-F238E27FC236}">
                <a16:creationId xmlns:a16="http://schemas.microsoft.com/office/drawing/2014/main" id="{793DC47E-A4E8-9C41-9102-8B80BC1BD37D}"/>
              </a:ext>
            </a:extLst>
          </p:cNvPr>
          <p:cNvSpPr>
            <a:spLocks noGrp="1" noChangeArrowheads="1"/>
          </p:cNvSpPr>
          <p:nvPr>
            <p:ph type="title"/>
          </p:nvPr>
        </p:nvSpPr>
        <p:spPr/>
        <p:txBody>
          <a:bodyPr/>
          <a:lstStyle/>
          <a:p>
            <a:r>
              <a:rPr lang="en-GB" altLang="en-US" dirty="0"/>
              <a:t>Employees’ responsibilities</a:t>
            </a:r>
          </a:p>
        </p:txBody>
      </p:sp>
      <p:sp>
        <p:nvSpPr>
          <p:cNvPr id="533509" name="Rectangle 5">
            <a:extLst>
              <a:ext uri="{FF2B5EF4-FFF2-40B4-BE49-F238E27FC236}">
                <a16:creationId xmlns:a16="http://schemas.microsoft.com/office/drawing/2014/main" id="{2ACF3076-289F-F942-A6AB-108BA7B2AB4A}"/>
              </a:ext>
            </a:extLst>
          </p:cNvPr>
          <p:cNvSpPr>
            <a:spLocks noGrp="1" noChangeArrowheads="1"/>
          </p:cNvSpPr>
          <p:nvPr>
            <p:ph type="body" idx="1"/>
          </p:nvPr>
        </p:nvSpPr>
        <p:spPr/>
        <p:txBody>
          <a:bodyPr/>
          <a:lstStyle/>
          <a:p>
            <a:pPr lvl="1"/>
            <a:r>
              <a:rPr lang="en-GB" altLang="en-US" dirty="0"/>
              <a:t>keep the workplace clean and tidy</a:t>
            </a:r>
            <a:endParaRPr lang="en-GB" altLang="en-US" dirty="0">
              <a:sym typeface="Symbol" pitchFamily="2" charset="2"/>
            </a:endParaRPr>
          </a:p>
          <a:p>
            <a:pPr lvl="1"/>
            <a:r>
              <a:rPr lang="en-GB" altLang="en-US" dirty="0"/>
              <a:t>follow rules on smoking</a:t>
            </a:r>
            <a:endParaRPr lang="en-GB" altLang="en-US" dirty="0">
              <a:sym typeface="Symbol" pitchFamily="2" charset="2"/>
            </a:endParaRPr>
          </a:p>
          <a:p>
            <a:pPr lvl="1"/>
            <a:r>
              <a:rPr lang="en-GB" altLang="en-US" dirty="0">
                <a:solidFill>
                  <a:srgbClr val="0077E3"/>
                </a:solidFill>
              </a:rPr>
              <a:t>do not run - </a:t>
            </a:r>
            <a:r>
              <a:rPr lang="cy-GB" dirty="0">
                <a:solidFill>
                  <a:srgbClr val="C00000"/>
                </a:solidFill>
              </a:rPr>
              <a:t>peidio â rhedeg.</a:t>
            </a:r>
            <a:endParaRPr lang="en-GB" altLang="en-US" dirty="0">
              <a:solidFill>
                <a:srgbClr val="C00000"/>
              </a:solidFill>
              <a:sym typeface="Symbol" pitchFamily="2" charset="2"/>
            </a:endParaRPr>
          </a:p>
          <a:p>
            <a:pPr lvl="1"/>
            <a:r>
              <a:rPr lang="en-GB" altLang="en-US" dirty="0"/>
              <a:t>report any damaged equipment</a:t>
            </a:r>
            <a:endParaRPr lang="en-GB" altLang="en-US" dirty="0">
              <a:sym typeface="Symbol" pitchFamily="2" charset="2"/>
            </a:endParaRPr>
          </a:p>
          <a:p>
            <a:pPr lvl="1"/>
            <a:r>
              <a:rPr lang="en-GB" altLang="en-US" dirty="0"/>
              <a:t>not create any tripping</a:t>
            </a:r>
            <a:r>
              <a:rPr lang="en-GB" altLang="en-US" dirty="0">
                <a:solidFill>
                  <a:srgbClr val="0077E3"/>
                </a:solidFill>
              </a:rPr>
              <a:t> hazards </a:t>
            </a:r>
            <a:r>
              <a:rPr lang="en-GB" altLang="en-US" dirty="0">
                <a:solidFill>
                  <a:srgbClr val="C00000"/>
                </a:solidFill>
              </a:rPr>
              <a:t>– </a:t>
            </a:r>
            <a:r>
              <a:rPr lang="cy-GB" altLang="en-US" dirty="0">
                <a:solidFill>
                  <a:srgbClr val="C00000"/>
                </a:solidFill>
              </a:rPr>
              <a:t>p</a:t>
            </a:r>
            <a:r>
              <a:rPr lang="cy-GB" dirty="0">
                <a:solidFill>
                  <a:srgbClr val="C00000"/>
                </a:solidFill>
              </a:rPr>
              <a:t>eryglon.</a:t>
            </a:r>
            <a:endParaRPr lang="en-GB" altLang="en-US" dirty="0">
              <a:solidFill>
                <a:srgbClr val="C00000"/>
              </a:solidFill>
              <a:sym typeface="Symbol" pitchFamily="2" charset="2"/>
            </a:endParaRPr>
          </a:p>
          <a:p>
            <a:pPr lvl="1"/>
            <a:r>
              <a:rPr lang="en-GB" altLang="en-US" dirty="0"/>
              <a:t>cooperate with their employer</a:t>
            </a:r>
            <a:endParaRPr lang="en-GB" altLang="en-US" dirty="0">
              <a:sym typeface="Symbol" pitchFamily="2" charset="2"/>
            </a:endParaRPr>
          </a:p>
          <a:p>
            <a:pPr lvl="1"/>
            <a:r>
              <a:rPr lang="en-GB" altLang="en-US" dirty="0">
                <a:solidFill>
                  <a:srgbClr val="0077E3"/>
                </a:solidFill>
              </a:rPr>
              <a:t>cooperate with others </a:t>
            </a:r>
            <a:r>
              <a:rPr lang="en-GB" altLang="en-US" dirty="0">
                <a:solidFill>
                  <a:srgbClr val="C00000"/>
                </a:solidFill>
              </a:rPr>
              <a:t>- </a:t>
            </a:r>
            <a:r>
              <a:rPr lang="cy-GB" dirty="0">
                <a:solidFill>
                  <a:srgbClr val="C00000"/>
                </a:solidFill>
              </a:rPr>
              <a:t>cydweithredu ag eraill.</a:t>
            </a:r>
          </a:p>
          <a:p>
            <a:pPr marL="0" lvl="1" indent="0">
              <a:buNone/>
            </a:pPr>
            <a:endParaRPr lang="en-GB" altLang="en-US" dirty="0"/>
          </a:p>
        </p:txBody>
      </p:sp>
    </p:spTree>
    <p:extLst>
      <p:ext uri="{BB962C8B-B14F-4D97-AF65-F5344CB8AC3E}">
        <p14:creationId xmlns:p14="http://schemas.microsoft.com/office/powerpoint/2010/main" val="2948292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2">
            <a:extLst>
              <a:ext uri="{FF2B5EF4-FFF2-40B4-BE49-F238E27FC236}">
                <a16:creationId xmlns:a16="http://schemas.microsoft.com/office/drawing/2014/main" id="{96AB34B9-672C-2745-975F-552BDB4EB1D5}"/>
              </a:ext>
            </a:extLst>
          </p:cNvPr>
          <p:cNvSpPr txBox="1">
            <a:spLocks noChangeArrowheads="1"/>
          </p:cNvSpPr>
          <p:nvPr/>
        </p:nvSpPr>
        <p:spPr bwMode="auto">
          <a:xfrm>
            <a:off x="457200" y="2060848"/>
            <a:ext cx="8534400" cy="2246769"/>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b="1" u="sng" dirty="0">
                <a:latin typeface="+mn-lt"/>
              </a:rPr>
              <a:t>EMPLOYERS' DUTIES</a:t>
            </a:r>
          </a:p>
          <a:p>
            <a:pPr algn="l">
              <a:spcBef>
                <a:spcPct val="50000"/>
              </a:spcBef>
            </a:pPr>
            <a:r>
              <a:rPr lang="en-GB" altLang="en-US" b="1" i="1" dirty="0">
                <a:latin typeface="+mn-lt"/>
              </a:rPr>
              <a:t>The principal duty of employers is that imposed by the Health and Safety at Work, etc Act 1974 (HASWA),</a:t>
            </a:r>
            <a:r>
              <a:rPr lang="en-GB" altLang="en-US" dirty="0">
                <a:latin typeface="+mn-lt"/>
              </a:rPr>
              <a:t> </a:t>
            </a:r>
          </a:p>
          <a:p>
            <a:pPr algn="l">
              <a:spcBef>
                <a:spcPct val="50000"/>
              </a:spcBef>
            </a:pPr>
            <a:r>
              <a:rPr lang="en-GB" altLang="en-US" b="1" dirty="0">
                <a:latin typeface="+mn-lt"/>
              </a:rPr>
              <a:t>which is to ensure, so far as is reasonably practicable, the health, safety and welfare at work of their employees and anyone else who may be affected by their business activities.</a:t>
            </a:r>
            <a:r>
              <a:rPr lang="en-GB" altLang="en-US" dirty="0">
                <a:latin typeface="+mn-lt"/>
              </a:rPr>
              <a:t> </a:t>
            </a:r>
          </a:p>
        </p:txBody>
      </p:sp>
      <p:sp>
        <p:nvSpPr>
          <p:cNvPr id="6" name="Title 1">
            <a:extLst>
              <a:ext uri="{FF2B5EF4-FFF2-40B4-BE49-F238E27FC236}">
                <a16:creationId xmlns:a16="http://schemas.microsoft.com/office/drawing/2014/main" id="{1C73E821-0A08-C941-A6ED-5A3DC5AA8512}"/>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Duties of the employer </a:t>
            </a:r>
            <a:r>
              <a:rPr lang="en-US" kern="0" dirty="0">
                <a:solidFill>
                  <a:srgbClr val="C00000"/>
                </a:solidFill>
                <a:ea typeface="ＭＳ Ｐゴシック" pitchFamily="-105" charset="-128"/>
                <a:cs typeface="ＭＳ Ｐゴシック" pitchFamily="-105" charset="-128"/>
              </a:rPr>
              <a:t>- </a:t>
            </a:r>
            <a:r>
              <a:rPr lang="cy-GB" dirty="0">
                <a:solidFill>
                  <a:srgbClr val="C00000"/>
                </a:solidFill>
              </a:rPr>
              <a:t>Dyletswyddau’r cyflogwr</a:t>
            </a:r>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3487972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6434D6-E634-1C45-AE95-7B4C8FA9F670}"/>
              </a:ext>
            </a:extLst>
          </p:cNvPr>
          <p:cNvSpPr txBox="1"/>
          <p:nvPr/>
        </p:nvSpPr>
        <p:spPr>
          <a:xfrm>
            <a:off x="899592" y="1556792"/>
            <a:ext cx="6840760" cy="1015663"/>
          </a:xfrm>
          <a:prstGeom prst="rect">
            <a:avLst/>
          </a:prstGeom>
          <a:noFill/>
        </p:spPr>
        <p:txBody>
          <a:bodyPr wrap="square" rtlCol="0">
            <a:spAutoFit/>
          </a:bodyPr>
          <a:lstStyle/>
          <a:p>
            <a:r>
              <a:rPr lang="en-US" dirty="0"/>
              <a:t>Read the following news articles and determine what the employer could have done and the employee might have done to prevent such an accident.</a:t>
            </a:r>
          </a:p>
        </p:txBody>
      </p:sp>
    </p:spTree>
    <p:extLst>
      <p:ext uri="{BB962C8B-B14F-4D97-AF65-F5344CB8AC3E}">
        <p14:creationId xmlns:p14="http://schemas.microsoft.com/office/powerpoint/2010/main" val="2226663566"/>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Props1.xml><?xml version="1.0" encoding="utf-8"?>
<ds:datastoreItem xmlns:ds="http://schemas.openxmlformats.org/officeDocument/2006/customXml" ds:itemID="{8A8AF912-AB54-4793-870B-A687A56F8287}"/>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1302</TotalTime>
  <Words>2329</Words>
  <Application>Microsoft Office PowerPoint</Application>
  <PresentationFormat>On-screen Show (4:3)</PresentationFormat>
  <Paragraphs>227</Paragraphs>
  <Slides>40</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Arial</vt:lpstr>
      <vt:lpstr>Calibri</vt:lpstr>
      <vt:lpstr>Comic Sans MS</vt:lpstr>
      <vt:lpstr>Lucida Grande</vt:lpstr>
      <vt:lpstr>Roboto</vt:lpstr>
      <vt:lpstr>Tahoma</vt:lpstr>
      <vt:lpstr>Times New Roman</vt:lpstr>
      <vt:lpstr>Default Design</vt:lpstr>
      <vt:lpstr>Default Design</vt:lpstr>
      <vt:lpstr> PowerPoint 3: Roles and responsibilities - Rolau a chyfrifoldebau</vt:lpstr>
      <vt:lpstr>Employers’ responsibilities - Cyfrifoldebau cyflogwyr</vt:lpstr>
      <vt:lpstr>Employers’ responsibilities</vt:lpstr>
      <vt:lpstr>Employers’ responsibilities</vt:lpstr>
      <vt:lpstr>Employees’ responsibilities</vt:lpstr>
      <vt:lpstr>Employees’ responsibilities</vt:lpstr>
      <vt:lpstr>Employees’ responsibilities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 preventing accidents - Crynodeb – atal damweiniau</vt:lpstr>
      <vt:lpstr>PowerPoint Presentation</vt:lpstr>
      <vt:lpstr>  PowerPoint 4: Accidents and injuries - Damweiniau ac anafiadau</vt:lpstr>
      <vt:lpstr>Accidents - Damweiniau</vt:lpstr>
      <vt:lpstr>What causes accidents?</vt:lpstr>
      <vt:lpstr>Cause of accidents continued</vt:lpstr>
      <vt:lpstr>Consequences of accidents - Effaith damweiniau</vt:lpstr>
      <vt:lpstr>Consequences of accidents continued</vt:lpstr>
      <vt:lpstr>Accidents – cost to employers</vt:lpstr>
      <vt:lpstr>Accidents – cost to employees</vt:lpstr>
      <vt:lpstr>Accidents – reporting - Adrodd am ddamweiniau </vt:lpstr>
      <vt:lpstr>Accident recording continued</vt:lpstr>
      <vt:lpstr>Site safety - Diogelwch safle</vt:lpstr>
      <vt:lpstr>Summary – preventing accidents</vt:lpstr>
      <vt:lpstr>First aid - Cymorth cyntaf</vt:lpstr>
      <vt:lpstr>First aid – the kit</vt:lpstr>
      <vt:lpstr>First aid – do you know?</vt:lpstr>
      <vt:lpstr>Summary – first aid - Crynodeb – cymorth cyntaf</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190</cp:revision>
  <dcterms:created xsi:type="dcterms:W3CDTF">2013-05-28T00:38:54Z</dcterms:created>
  <dcterms:modified xsi:type="dcterms:W3CDTF">2022-07-12T20:25:05Z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