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 id="2147483653" r:id="rId5"/>
  </p:sldMasterIdLst>
  <p:notesMasterIdLst>
    <p:notesMasterId r:id="rId43"/>
  </p:notesMasterIdLst>
  <p:handoutMasterIdLst>
    <p:handoutMasterId r:id="rId44"/>
  </p:handoutMasterIdLst>
  <p:sldIdLst>
    <p:sldId id="256" r:id="rId6"/>
    <p:sldId id="328" r:id="rId7"/>
    <p:sldId id="331" r:id="rId8"/>
    <p:sldId id="332" r:id="rId9"/>
    <p:sldId id="333" r:id="rId10"/>
    <p:sldId id="334" r:id="rId11"/>
    <p:sldId id="335" r:id="rId12"/>
    <p:sldId id="338" r:id="rId13"/>
    <p:sldId id="339" r:id="rId14"/>
    <p:sldId id="340" r:id="rId15"/>
    <p:sldId id="342" r:id="rId16"/>
    <p:sldId id="343" r:id="rId17"/>
    <p:sldId id="344" r:id="rId18"/>
    <p:sldId id="345" r:id="rId19"/>
    <p:sldId id="341" r:id="rId20"/>
    <p:sldId id="267" r:id="rId21"/>
    <p:sldId id="346" r:id="rId22"/>
    <p:sldId id="347" r:id="rId23"/>
    <p:sldId id="348" r:id="rId24"/>
    <p:sldId id="349" r:id="rId25"/>
    <p:sldId id="350" r:id="rId26"/>
    <p:sldId id="351" r:id="rId27"/>
    <p:sldId id="352" r:id="rId28"/>
    <p:sldId id="353" r:id="rId29"/>
    <p:sldId id="354" r:id="rId30"/>
    <p:sldId id="355" r:id="rId31"/>
    <p:sldId id="356" r:id="rId32"/>
    <p:sldId id="357" r:id="rId33"/>
    <p:sldId id="358" r:id="rId34"/>
    <p:sldId id="359" r:id="rId35"/>
    <p:sldId id="360" r:id="rId36"/>
    <p:sldId id="361" r:id="rId37"/>
    <p:sldId id="362" r:id="rId38"/>
    <p:sldId id="363" r:id="rId39"/>
    <p:sldId id="364" r:id="rId40"/>
    <p:sldId id="365" r:id="rId41"/>
    <p:sldId id="366" r:id="rId42"/>
  </p:sldIdLst>
  <p:sldSz cx="9144000" cy="6858000" type="screen4x3"/>
  <p:notesSz cx="6858000" cy="9144000"/>
  <p:custDataLst>
    <p:tags r:id="rId4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ell Hellier" initials="NH" lastIdx="6" clrIdx="0">
    <p:extLst>
      <p:ext uri="{19B8F6BF-5375-455C-9EA6-DF929625EA0E}">
        <p15:presenceInfo xmlns:p15="http://schemas.microsoft.com/office/powerpoint/2012/main" userId="S-1-5-21-2141923205-296626691-623648099-42385" providerId="AD"/>
      </p:ext>
    </p:extLst>
  </p:cmAuthor>
  <p:cmAuthor id="2" name="Claire Brooks" initials="CB" lastIdx="5" clrIdx="1">
    <p:extLst>
      <p:ext uri="{19B8F6BF-5375-455C-9EA6-DF929625EA0E}">
        <p15:presenceInfo xmlns:p15="http://schemas.microsoft.com/office/powerpoint/2012/main" userId="S::Claire.Brooks@cityandguilds.com::045b5ce1-bb15-4c22-aa7e-c7b600949989" providerId="AD"/>
      </p:ext>
    </p:extLst>
  </p:cmAuthor>
  <p:cmAuthor id="3" name="mark ablett" initials="ma" lastIdx="4" clrIdx="2">
    <p:extLst>
      <p:ext uri="{19B8F6BF-5375-455C-9EA6-DF929625EA0E}">
        <p15:presenceInfo xmlns:p15="http://schemas.microsoft.com/office/powerpoint/2012/main" userId="23d989d0d59f8ce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D90656-FF8B-468F-8F79-BDEE8E1CE13D}" v="1" dt="2022-05-31T22:05:51.49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86" autoAdjust="0"/>
    <p:restoredTop sz="92443" autoAdjust="0"/>
  </p:normalViewPr>
  <p:slideViewPr>
    <p:cSldViewPr showGuides="1">
      <p:cViewPr varScale="1">
        <p:scale>
          <a:sx n="79" d="100"/>
          <a:sy n="79" d="100"/>
        </p:scale>
        <p:origin x="1608" y="77"/>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ags" Target="tags/tag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handoutMaster" Target="handoutMasters/handoutMaster1.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48" Type="http://schemas.openxmlformats.org/officeDocument/2006/relationships/viewProps" Target="viewProps.xml"/><Relationship Id="rId8" Type="http://schemas.openxmlformats.org/officeDocument/2006/relationships/slide" Target="slides/slide3.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commentAuthors" Target="commentAuthor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fan Williams" userId="24941412-6a59-4984-a79e-a737f73a20c6" providerId="ADAL" clId="{4DD90656-FF8B-468F-8F79-BDEE8E1CE13D}"/>
    <pc:docChg chg="undo custSel addSld modSld addMainMaster">
      <pc:chgData name="Ifan Williams" userId="24941412-6a59-4984-a79e-a737f73a20c6" providerId="ADAL" clId="{4DD90656-FF8B-468F-8F79-BDEE8E1CE13D}" dt="2022-05-31T22:37:55.021" v="282" actId="113"/>
      <pc:docMkLst>
        <pc:docMk/>
      </pc:docMkLst>
      <pc:sldChg chg="modSp mod">
        <pc:chgData name="Ifan Williams" userId="24941412-6a59-4984-a79e-a737f73a20c6" providerId="ADAL" clId="{4DD90656-FF8B-468F-8F79-BDEE8E1CE13D}" dt="2022-05-31T22:05:05.040" v="47" actId="207"/>
        <pc:sldMkLst>
          <pc:docMk/>
          <pc:sldMk cId="0" sldId="328"/>
        </pc:sldMkLst>
        <pc:spChg chg="mod">
          <ac:chgData name="Ifan Williams" userId="24941412-6a59-4984-a79e-a737f73a20c6" providerId="ADAL" clId="{4DD90656-FF8B-468F-8F79-BDEE8E1CE13D}" dt="2022-05-31T22:05:05.040" v="47" actId="207"/>
          <ac:spMkLst>
            <pc:docMk/>
            <pc:sldMk cId="0" sldId="328"/>
            <ac:spMk id="3074" creationId="{00000000-0000-0000-0000-000000000000}"/>
          </ac:spMkLst>
        </pc:spChg>
        <pc:spChg chg="mod">
          <ac:chgData name="Ifan Williams" userId="24941412-6a59-4984-a79e-a737f73a20c6" providerId="ADAL" clId="{4DD90656-FF8B-468F-8F79-BDEE8E1CE13D}" dt="2022-05-31T22:04:48.600" v="46" actId="1076"/>
          <ac:spMkLst>
            <pc:docMk/>
            <pc:sldMk cId="0" sldId="328"/>
            <ac:spMk id="3075" creationId="{00000000-0000-0000-0000-000000000000}"/>
          </ac:spMkLst>
        </pc:spChg>
        <pc:picChg chg="mod">
          <ac:chgData name="Ifan Williams" userId="24941412-6a59-4984-a79e-a737f73a20c6" providerId="ADAL" clId="{4DD90656-FF8B-468F-8F79-BDEE8E1CE13D}" dt="2022-05-31T22:04:25.237" v="43" actId="14100"/>
          <ac:picMkLst>
            <pc:docMk/>
            <pc:sldMk cId="0" sldId="328"/>
            <ac:picMk id="6" creationId="{D53DCCE9-D42D-4B6B-BFF7-20EE83CD21B3}"/>
          </ac:picMkLst>
        </pc:picChg>
      </pc:sldChg>
      <pc:sldChg chg="addSp modSp mod">
        <pc:chgData name="Ifan Williams" userId="24941412-6a59-4984-a79e-a737f73a20c6" providerId="ADAL" clId="{4DD90656-FF8B-468F-8F79-BDEE8E1CE13D}" dt="2022-05-31T22:07:01.598" v="64" actId="1076"/>
        <pc:sldMkLst>
          <pc:docMk/>
          <pc:sldMk cId="0" sldId="331"/>
        </pc:sldMkLst>
        <pc:spChg chg="add mod">
          <ac:chgData name="Ifan Williams" userId="24941412-6a59-4984-a79e-a737f73a20c6" providerId="ADAL" clId="{4DD90656-FF8B-468F-8F79-BDEE8E1CE13D}" dt="2022-05-31T22:07:01.598" v="64" actId="1076"/>
          <ac:spMkLst>
            <pc:docMk/>
            <pc:sldMk cId="0" sldId="331"/>
            <ac:spMk id="5" creationId="{FFEF352B-7CF3-D6CB-ABCE-F3861DB218B9}"/>
          </ac:spMkLst>
        </pc:spChg>
      </pc:sldChg>
      <pc:sldChg chg="addSp modSp mod">
        <pc:chgData name="Ifan Williams" userId="24941412-6a59-4984-a79e-a737f73a20c6" providerId="ADAL" clId="{4DD90656-FF8B-468F-8F79-BDEE8E1CE13D}" dt="2022-05-31T22:11:12.594" v="90" actId="1076"/>
        <pc:sldMkLst>
          <pc:docMk/>
          <pc:sldMk cId="0" sldId="332"/>
        </pc:sldMkLst>
        <pc:spChg chg="mod">
          <ac:chgData name="Ifan Williams" userId="24941412-6a59-4984-a79e-a737f73a20c6" providerId="ADAL" clId="{4DD90656-FF8B-468F-8F79-BDEE8E1CE13D}" dt="2022-05-31T22:10:05.208" v="78" actId="1076"/>
          <ac:spMkLst>
            <pc:docMk/>
            <pc:sldMk cId="0" sldId="332"/>
            <ac:spMk id="3" creationId="{00000000-0000-0000-0000-000000000000}"/>
          </ac:spMkLst>
        </pc:spChg>
        <pc:spChg chg="add mod">
          <ac:chgData name="Ifan Williams" userId="24941412-6a59-4984-a79e-a737f73a20c6" providerId="ADAL" clId="{4DD90656-FF8B-468F-8F79-BDEE8E1CE13D}" dt="2022-05-31T22:11:02.146" v="89" actId="20577"/>
          <ac:spMkLst>
            <pc:docMk/>
            <pc:sldMk cId="0" sldId="332"/>
            <ac:spMk id="8" creationId="{CBC3493D-B004-1267-17F2-F6BA7F02A36E}"/>
          </ac:spMkLst>
        </pc:spChg>
        <pc:spChg chg="add mod">
          <ac:chgData name="Ifan Williams" userId="24941412-6a59-4984-a79e-a737f73a20c6" providerId="ADAL" clId="{4DD90656-FF8B-468F-8F79-BDEE8E1CE13D}" dt="2022-05-31T22:09:20.454" v="74" actId="1076"/>
          <ac:spMkLst>
            <pc:docMk/>
            <pc:sldMk cId="0" sldId="332"/>
            <ac:spMk id="10" creationId="{B5BA8560-DCFA-092B-5023-BCAEB7ECBC82}"/>
          </ac:spMkLst>
        </pc:spChg>
        <pc:spChg chg="add mod">
          <ac:chgData name="Ifan Williams" userId="24941412-6a59-4984-a79e-a737f73a20c6" providerId="ADAL" clId="{4DD90656-FF8B-468F-8F79-BDEE8E1CE13D}" dt="2022-05-31T22:11:12.594" v="90" actId="1076"/>
          <ac:spMkLst>
            <pc:docMk/>
            <pc:sldMk cId="0" sldId="332"/>
            <ac:spMk id="12" creationId="{27CBDEE7-5D8E-D065-2B2D-A6CABA4E1ED7}"/>
          </ac:spMkLst>
        </pc:spChg>
        <pc:picChg chg="mod">
          <ac:chgData name="Ifan Williams" userId="24941412-6a59-4984-a79e-a737f73a20c6" providerId="ADAL" clId="{4DD90656-FF8B-468F-8F79-BDEE8E1CE13D}" dt="2022-05-31T22:10:18.317" v="80" actId="1076"/>
          <ac:picMkLst>
            <pc:docMk/>
            <pc:sldMk cId="0" sldId="332"/>
            <ac:picMk id="7" creationId="{BB31E44C-A9BE-4FF9-8555-4CE0F5AA8E11}"/>
          </ac:picMkLst>
        </pc:picChg>
        <pc:picChg chg="mod">
          <ac:chgData name="Ifan Williams" userId="24941412-6a59-4984-a79e-a737f73a20c6" providerId="ADAL" clId="{4DD90656-FF8B-468F-8F79-BDEE8E1CE13D}" dt="2022-05-31T22:08:55.290" v="69" actId="1076"/>
          <ac:picMkLst>
            <pc:docMk/>
            <pc:sldMk cId="0" sldId="332"/>
            <ac:picMk id="9" creationId="{7A04B740-EB42-4465-A84A-8B9F8B5A7C30}"/>
          </ac:picMkLst>
        </pc:picChg>
      </pc:sldChg>
      <pc:sldChg chg="addSp modSp mod">
        <pc:chgData name="Ifan Williams" userId="24941412-6a59-4984-a79e-a737f73a20c6" providerId="ADAL" clId="{4DD90656-FF8B-468F-8F79-BDEE8E1CE13D}" dt="2022-05-31T22:13:27.084" v="102" actId="207"/>
        <pc:sldMkLst>
          <pc:docMk/>
          <pc:sldMk cId="0" sldId="333"/>
        </pc:sldMkLst>
        <pc:spChg chg="add mod">
          <ac:chgData name="Ifan Williams" userId="24941412-6a59-4984-a79e-a737f73a20c6" providerId="ADAL" clId="{4DD90656-FF8B-468F-8F79-BDEE8E1CE13D}" dt="2022-05-31T22:12:42.116" v="98" actId="1076"/>
          <ac:spMkLst>
            <pc:docMk/>
            <pc:sldMk cId="0" sldId="333"/>
            <ac:spMk id="8" creationId="{891E3E62-9D69-9FEE-5C9E-8420A609AEFA}"/>
          </ac:spMkLst>
        </pc:spChg>
        <pc:spChg chg="add mod">
          <ac:chgData name="Ifan Williams" userId="24941412-6a59-4984-a79e-a737f73a20c6" providerId="ADAL" clId="{4DD90656-FF8B-468F-8F79-BDEE8E1CE13D}" dt="2022-05-31T22:13:27.084" v="102" actId="207"/>
          <ac:spMkLst>
            <pc:docMk/>
            <pc:sldMk cId="0" sldId="333"/>
            <ac:spMk id="10" creationId="{68BD8608-5C2E-C52B-E51A-307FF98AC5E9}"/>
          </ac:spMkLst>
        </pc:spChg>
        <pc:picChg chg="mod">
          <ac:chgData name="Ifan Williams" userId="24941412-6a59-4984-a79e-a737f73a20c6" providerId="ADAL" clId="{4DD90656-FF8B-468F-8F79-BDEE8E1CE13D}" dt="2022-05-31T22:12:39.372" v="97" actId="1076"/>
          <ac:picMkLst>
            <pc:docMk/>
            <pc:sldMk cId="0" sldId="333"/>
            <ac:picMk id="7" creationId="{722E20F5-A52D-49FC-8ECD-987E69085A02}"/>
          </ac:picMkLst>
        </pc:picChg>
        <pc:picChg chg="mod">
          <ac:chgData name="Ifan Williams" userId="24941412-6a59-4984-a79e-a737f73a20c6" providerId="ADAL" clId="{4DD90656-FF8B-468F-8F79-BDEE8E1CE13D}" dt="2022-05-31T22:13:22.151" v="101" actId="1076"/>
          <ac:picMkLst>
            <pc:docMk/>
            <pc:sldMk cId="0" sldId="333"/>
            <ac:picMk id="11" creationId="{F09A19A8-24B9-4BDE-8EB0-06E899DA5A40}"/>
          </ac:picMkLst>
        </pc:picChg>
      </pc:sldChg>
      <pc:sldChg chg="addSp modSp mod">
        <pc:chgData name="Ifan Williams" userId="24941412-6a59-4984-a79e-a737f73a20c6" providerId="ADAL" clId="{4DD90656-FF8B-468F-8F79-BDEE8E1CE13D}" dt="2022-05-31T22:16:19.715" v="114" actId="207"/>
        <pc:sldMkLst>
          <pc:docMk/>
          <pc:sldMk cId="0" sldId="334"/>
        </pc:sldMkLst>
        <pc:spChg chg="mod">
          <ac:chgData name="Ifan Williams" userId="24941412-6a59-4984-a79e-a737f73a20c6" providerId="ADAL" clId="{4DD90656-FF8B-468F-8F79-BDEE8E1CE13D}" dt="2022-05-31T22:16:12.461" v="113" actId="207"/>
          <ac:spMkLst>
            <pc:docMk/>
            <pc:sldMk cId="0" sldId="334"/>
            <ac:spMk id="3" creationId="{00000000-0000-0000-0000-000000000000}"/>
          </ac:spMkLst>
        </pc:spChg>
        <pc:spChg chg="add mod">
          <ac:chgData name="Ifan Williams" userId="24941412-6a59-4984-a79e-a737f73a20c6" providerId="ADAL" clId="{4DD90656-FF8B-468F-8F79-BDEE8E1CE13D}" dt="2022-05-31T22:15:04.440" v="106" actId="207"/>
          <ac:spMkLst>
            <pc:docMk/>
            <pc:sldMk cId="0" sldId="334"/>
            <ac:spMk id="8" creationId="{45F03029-BE49-49D8-C65C-4FA35AAF80C6}"/>
          </ac:spMkLst>
        </pc:spChg>
        <pc:spChg chg="add mod">
          <ac:chgData name="Ifan Williams" userId="24941412-6a59-4984-a79e-a737f73a20c6" providerId="ADAL" clId="{4DD90656-FF8B-468F-8F79-BDEE8E1CE13D}" dt="2022-05-31T22:16:03.935" v="112" actId="207"/>
          <ac:spMkLst>
            <pc:docMk/>
            <pc:sldMk cId="0" sldId="334"/>
            <ac:spMk id="10" creationId="{B86431CE-5326-4EB8-0D3B-800F4C16C7DD}"/>
          </ac:spMkLst>
        </pc:spChg>
        <pc:spChg chg="mod">
          <ac:chgData name="Ifan Williams" userId="24941412-6a59-4984-a79e-a737f73a20c6" providerId="ADAL" clId="{4DD90656-FF8B-468F-8F79-BDEE8E1CE13D}" dt="2022-05-31T22:16:19.715" v="114" actId="207"/>
          <ac:spMkLst>
            <pc:docMk/>
            <pc:sldMk cId="0" sldId="334"/>
            <ac:spMk id="12" creationId="{1A2B8417-591D-4A91-932F-5D4DE84A8EFD}"/>
          </ac:spMkLst>
        </pc:spChg>
        <pc:picChg chg="mod">
          <ac:chgData name="Ifan Williams" userId="24941412-6a59-4984-a79e-a737f73a20c6" providerId="ADAL" clId="{4DD90656-FF8B-468F-8F79-BDEE8E1CE13D}" dt="2022-05-31T22:15:52.062" v="110" actId="1076"/>
          <ac:picMkLst>
            <pc:docMk/>
            <pc:sldMk cId="0" sldId="334"/>
            <ac:picMk id="9" creationId="{8683CF48-59F7-4FFF-934B-0761B65E2299}"/>
          </ac:picMkLst>
        </pc:picChg>
      </pc:sldChg>
      <pc:sldChg chg="addSp modSp mod">
        <pc:chgData name="Ifan Williams" userId="24941412-6a59-4984-a79e-a737f73a20c6" providerId="ADAL" clId="{4DD90656-FF8B-468F-8F79-BDEE8E1CE13D}" dt="2022-05-31T22:18:00.131" v="124" actId="1076"/>
        <pc:sldMkLst>
          <pc:docMk/>
          <pc:sldMk cId="0" sldId="335"/>
        </pc:sldMkLst>
        <pc:spChg chg="mod">
          <ac:chgData name="Ifan Williams" userId="24941412-6a59-4984-a79e-a737f73a20c6" providerId="ADAL" clId="{4DD90656-FF8B-468F-8F79-BDEE8E1CE13D}" dt="2022-05-31T22:17:35.512" v="119" actId="1076"/>
          <ac:spMkLst>
            <pc:docMk/>
            <pc:sldMk cId="0" sldId="335"/>
            <ac:spMk id="2" creationId="{00000000-0000-0000-0000-000000000000}"/>
          </ac:spMkLst>
        </pc:spChg>
        <pc:spChg chg="mod">
          <ac:chgData name="Ifan Williams" userId="24941412-6a59-4984-a79e-a737f73a20c6" providerId="ADAL" clId="{4DD90656-FF8B-468F-8F79-BDEE8E1CE13D}" dt="2022-05-31T22:17:21.467" v="116"/>
          <ac:spMkLst>
            <pc:docMk/>
            <pc:sldMk cId="0" sldId="335"/>
            <ac:spMk id="3" creationId="{00000000-0000-0000-0000-000000000000}"/>
          </ac:spMkLst>
        </pc:spChg>
        <pc:spChg chg="add mod">
          <ac:chgData name="Ifan Williams" userId="24941412-6a59-4984-a79e-a737f73a20c6" providerId="ADAL" clId="{4DD90656-FF8B-468F-8F79-BDEE8E1CE13D}" dt="2022-05-31T22:18:00.131" v="124" actId="1076"/>
          <ac:spMkLst>
            <pc:docMk/>
            <pc:sldMk cId="0" sldId="335"/>
            <ac:spMk id="6" creationId="{7DCFD8C7-4109-FF31-07FA-FAA1944BA559}"/>
          </ac:spMkLst>
        </pc:spChg>
      </pc:sldChg>
      <pc:sldChg chg="addSp modSp mod">
        <pc:chgData name="Ifan Williams" userId="24941412-6a59-4984-a79e-a737f73a20c6" providerId="ADAL" clId="{4DD90656-FF8B-468F-8F79-BDEE8E1CE13D}" dt="2022-05-31T22:18:58.211" v="131" actId="1076"/>
        <pc:sldMkLst>
          <pc:docMk/>
          <pc:sldMk cId="0" sldId="338"/>
        </pc:sldMkLst>
        <pc:spChg chg="add mod">
          <ac:chgData name="Ifan Williams" userId="24941412-6a59-4984-a79e-a737f73a20c6" providerId="ADAL" clId="{4DD90656-FF8B-468F-8F79-BDEE8E1CE13D}" dt="2022-05-31T22:18:58.211" v="131" actId="1076"/>
          <ac:spMkLst>
            <pc:docMk/>
            <pc:sldMk cId="0" sldId="338"/>
            <ac:spMk id="5" creationId="{E26649BF-75B4-0376-BDD8-6115195A2A10}"/>
          </ac:spMkLst>
        </pc:spChg>
        <pc:spChg chg="mod">
          <ac:chgData name="Ifan Williams" userId="24941412-6a59-4984-a79e-a737f73a20c6" providerId="ADAL" clId="{4DD90656-FF8B-468F-8F79-BDEE8E1CE13D}" dt="2022-05-31T22:18:51.829" v="130" actId="1076"/>
          <ac:spMkLst>
            <pc:docMk/>
            <pc:sldMk cId="0" sldId="338"/>
            <ac:spMk id="3074" creationId="{00000000-0000-0000-0000-000000000000}"/>
          </ac:spMkLst>
        </pc:spChg>
      </pc:sldChg>
      <pc:sldChg chg="addSp modSp mod">
        <pc:chgData name="Ifan Williams" userId="24941412-6a59-4984-a79e-a737f73a20c6" providerId="ADAL" clId="{4DD90656-FF8B-468F-8F79-BDEE8E1CE13D}" dt="2022-05-31T22:21:15.593" v="145" actId="255"/>
        <pc:sldMkLst>
          <pc:docMk/>
          <pc:sldMk cId="0" sldId="339"/>
        </pc:sldMkLst>
        <pc:spChg chg="mod">
          <ac:chgData name="Ifan Williams" userId="24941412-6a59-4984-a79e-a737f73a20c6" providerId="ADAL" clId="{4DD90656-FF8B-468F-8F79-BDEE8E1CE13D}" dt="2022-05-31T22:21:15.593" v="145" actId="255"/>
          <ac:spMkLst>
            <pc:docMk/>
            <pc:sldMk cId="0" sldId="339"/>
            <ac:spMk id="2" creationId="{00000000-0000-0000-0000-000000000000}"/>
          </ac:spMkLst>
        </pc:spChg>
        <pc:spChg chg="add mod">
          <ac:chgData name="Ifan Williams" userId="24941412-6a59-4984-a79e-a737f73a20c6" providerId="ADAL" clId="{4DD90656-FF8B-468F-8F79-BDEE8E1CE13D}" dt="2022-05-31T22:20:58.664" v="144" actId="255"/>
          <ac:spMkLst>
            <pc:docMk/>
            <pc:sldMk cId="0" sldId="339"/>
            <ac:spMk id="9" creationId="{63A44AD1-9FE3-5FF2-FD17-3589D5D18E78}"/>
          </ac:spMkLst>
        </pc:spChg>
      </pc:sldChg>
      <pc:sldChg chg="addSp modSp mod">
        <pc:chgData name="Ifan Williams" userId="24941412-6a59-4984-a79e-a737f73a20c6" providerId="ADAL" clId="{4DD90656-FF8B-468F-8F79-BDEE8E1CE13D}" dt="2022-05-31T22:22:57.999" v="155" actId="1076"/>
        <pc:sldMkLst>
          <pc:docMk/>
          <pc:sldMk cId="0" sldId="340"/>
        </pc:sldMkLst>
        <pc:spChg chg="mod">
          <ac:chgData name="Ifan Williams" userId="24941412-6a59-4984-a79e-a737f73a20c6" providerId="ADAL" clId="{4DD90656-FF8B-468F-8F79-BDEE8E1CE13D}" dt="2022-05-31T22:22:35.899" v="150" actId="1076"/>
          <ac:spMkLst>
            <pc:docMk/>
            <pc:sldMk cId="0" sldId="340"/>
            <ac:spMk id="2" creationId="{00000000-0000-0000-0000-000000000000}"/>
          </ac:spMkLst>
        </pc:spChg>
        <pc:spChg chg="add mod">
          <ac:chgData name="Ifan Williams" userId="24941412-6a59-4984-a79e-a737f73a20c6" providerId="ADAL" clId="{4DD90656-FF8B-468F-8F79-BDEE8E1CE13D}" dt="2022-05-31T22:22:57.999" v="155" actId="1076"/>
          <ac:spMkLst>
            <pc:docMk/>
            <pc:sldMk cId="0" sldId="340"/>
            <ac:spMk id="9" creationId="{C574E85F-5156-D692-9008-AB8171FBA258}"/>
          </ac:spMkLst>
        </pc:spChg>
        <pc:spChg chg="mod">
          <ac:chgData name="Ifan Williams" userId="24941412-6a59-4984-a79e-a737f73a20c6" providerId="ADAL" clId="{4DD90656-FF8B-468F-8F79-BDEE8E1CE13D}" dt="2022-05-31T22:22:23.267" v="148" actId="1076"/>
          <ac:spMkLst>
            <pc:docMk/>
            <pc:sldMk cId="0" sldId="340"/>
            <ac:spMk id="10" creationId="{4835C133-8185-41A1-9BFB-18DEEC4BF78A}"/>
          </ac:spMkLst>
        </pc:spChg>
        <pc:picChg chg="mod">
          <ac:chgData name="Ifan Williams" userId="24941412-6a59-4984-a79e-a737f73a20c6" providerId="ADAL" clId="{4DD90656-FF8B-468F-8F79-BDEE8E1CE13D}" dt="2022-05-31T22:22:29.743" v="149" actId="1076"/>
          <ac:picMkLst>
            <pc:docMk/>
            <pc:sldMk cId="0" sldId="340"/>
            <ac:picMk id="12" creationId="{74411445-B5FD-49D4-8CF0-6D07F24760BC}"/>
          </ac:picMkLst>
        </pc:picChg>
      </pc:sldChg>
      <pc:sldChg chg="addSp modSp mod">
        <pc:chgData name="Ifan Williams" userId="24941412-6a59-4984-a79e-a737f73a20c6" providerId="ADAL" clId="{4DD90656-FF8B-468F-8F79-BDEE8E1CE13D}" dt="2022-05-31T22:24:10.507" v="161" actId="255"/>
        <pc:sldMkLst>
          <pc:docMk/>
          <pc:sldMk cId="3756208489" sldId="343"/>
        </pc:sldMkLst>
        <pc:spChg chg="mod">
          <ac:chgData name="Ifan Williams" userId="24941412-6a59-4984-a79e-a737f73a20c6" providerId="ADAL" clId="{4DD90656-FF8B-468F-8F79-BDEE8E1CE13D}" dt="2022-05-31T22:23:53.271" v="156" actId="1076"/>
          <ac:spMkLst>
            <pc:docMk/>
            <pc:sldMk cId="3756208489" sldId="343"/>
            <ac:spMk id="2" creationId="{2EFDE2EB-B6F5-5E40-988F-E57AA7325880}"/>
          </ac:spMkLst>
        </pc:spChg>
        <pc:spChg chg="add mod">
          <ac:chgData name="Ifan Williams" userId="24941412-6a59-4984-a79e-a737f73a20c6" providerId="ADAL" clId="{4DD90656-FF8B-468F-8F79-BDEE8E1CE13D}" dt="2022-05-31T22:24:10.507" v="161" actId="255"/>
          <ac:spMkLst>
            <pc:docMk/>
            <pc:sldMk cId="3756208489" sldId="343"/>
            <ac:spMk id="9" creationId="{CC67F80E-01D5-E929-8D70-DD9B7217AF46}"/>
          </ac:spMkLst>
        </pc:spChg>
      </pc:sldChg>
      <pc:sldChg chg="addSp modSp mod">
        <pc:chgData name="Ifan Williams" userId="24941412-6a59-4984-a79e-a737f73a20c6" providerId="ADAL" clId="{4DD90656-FF8B-468F-8F79-BDEE8E1CE13D}" dt="2022-05-31T22:25:09.247" v="168" actId="1076"/>
        <pc:sldMkLst>
          <pc:docMk/>
          <pc:sldMk cId="1132366855" sldId="345"/>
        </pc:sldMkLst>
        <pc:spChg chg="mod">
          <ac:chgData name="Ifan Williams" userId="24941412-6a59-4984-a79e-a737f73a20c6" providerId="ADAL" clId="{4DD90656-FF8B-468F-8F79-BDEE8E1CE13D}" dt="2022-05-31T22:24:47.747" v="162" actId="1076"/>
          <ac:spMkLst>
            <pc:docMk/>
            <pc:sldMk cId="1132366855" sldId="345"/>
            <ac:spMk id="2" creationId="{D4132CB4-4AA5-154C-AEC8-13699DF2B954}"/>
          </ac:spMkLst>
        </pc:spChg>
        <pc:spChg chg="add mod">
          <ac:chgData name="Ifan Williams" userId="24941412-6a59-4984-a79e-a737f73a20c6" providerId="ADAL" clId="{4DD90656-FF8B-468F-8F79-BDEE8E1CE13D}" dt="2022-05-31T22:25:09.247" v="168" actId="1076"/>
          <ac:spMkLst>
            <pc:docMk/>
            <pc:sldMk cId="1132366855" sldId="345"/>
            <ac:spMk id="6" creationId="{5247CF86-5D44-2B22-F1BC-993F639A1286}"/>
          </ac:spMkLst>
        </pc:spChg>
      </pc:sldChg>
      <pc:sldChg chg="add">
        <pc:chgData name="Ifan Williams" userId="24941412-6a59-4984-a79e-a737f73a20c6" providerId="ADAL" clId="{4DD90656-FF8B-468F-8F79-BDEE8E1CE13D}" dt="2022-05-30T21:34:42.344" v="1"/>
        <pc:sldMkLst>
          <pc:docMk/>
          <pc:sldMk cId="1160524309" sldId="346"/>
        </pc:sldMkLst>
      </pc:sldChg>
      <pc:sldChg chg="addSp modSp add mod">
        <pc:chgData name="Ifan Williams" userId="24941412-6a59-4984-a79e-a737f73a20c6" providerId="ADAL" clId="{4DD90656-FF8B-468F-8F79-BDEE8E1CE13D}" dt="2022-05-31T22:26:22.238" v="175" actId="1076"/>
        <pc:sldMkLst>
          <pc:docMk/>
          <pc:sldMk cId="3383841516" sldId="347"/>
        </pc:sldMkLst>
        <pc:spChg chg="add mod">
          <ac:chgData name="Ifan Williams" userId="24941412-6a59-4984-a79e-a737f73a20c6" providerId="ADAL" clId="{4DD90656-FF8B-468F-8F79-BDEE8E1CE13D}" dt="2022-05-31T22:26:22.238" v="175" actId="1076"/>
          <ac:spMkLst>
            <pc:docMk/>
            <pc:sldMk cId="3383841516" sldId="347"/>
            <ac:spMk id="8" creationId="{C5B2BC1A-F1EE-C737-1FB8-0265BBE40CD9}"/>
          </ac:spMkLst>
        </pc:spChg>
        <pc:spChg chg="mod">
          <ac:chgData name="Ifan Williams" userId="24941412-6a59-4984-a79e-a737f73a20c6" providerId="ADAL" clId="{4DD90656-FF8B-468F-8F79-BDEE8E1CE13D}" dt="2022-05-31T22:26:01.563" v="169" actId="1076"/>
          <ac:spMkLst>
            <pc:docMk/>
            <pc:sldMk cId="3383841516" sldId="347"/>
            <ac:spMk id="3074" creationId="{00000000-0000-0000-0000-000000000000}"/>
          </ac:spMkLst>
        </pc:spChg>
      </pc:sldChg>
      <pc:sldChg chg="add">
        <pc:chgData name="Ifan Williams" userId="24941412-6a59-4984-a79e-a737f73a20c6" providerId="ADAL" clId="{4DD90656-FF8B-468F-8F79-BDEE8E1CE13D}" dt="2022-05-30T21:34:54.573" v="5"/>
        <pc:sldMkLst>
          <pc:docMk/>
          <pc:sldMk cId="333887682" sldId="348"/>
        </pc:sldMkLst>
      </pc:sldChg>
      <pc:sldChg chg="add">
        <pc:chgData name="Ifan Williams" userId="24941412-6a59-4984-a79e-a737f73a20c6" providerId="ADAL" clId="{4DD90656-FF8B-468F-8F79-BDEE8E1CE13D}" dt="2022-05-30T21:34:58.627" v="7"/>
        <pc:sldMkLst>
          <pc:docMk/>
          <pc:sldMk cId="268192427" sldId="349"/>
        </pc:sldMkLst>
      </pc:sldChg>
      <pc:sldChg chg="addSp modSp add mod">
        <pc:chgData name="Ifan Williams" userId="24941412-6a59-4984-a79e-a737f73a20c6" providerId="ADAL" clId="{4DD90656-FF8B-468F-8F79-BDEE8E1CE13D}" dt="2022-05-31T22:28:23.320" v="189" actId="1076"/>
        <pc:sldMkLst>
          <pc:docMk/>
          <pc:sldMk cId="3186075704" sldId="350"/>
        </pc:sldMkLst>
        <pc:spChg chg="mod">
          <ac:chgData name="Ifan Williams" userId="24941412-6a59-4984-a79e-a737f73a20c6" providerId="ADAL" clId="{4DD90656-FF8B-468F-8F79-BDEE8E1CE13D}" dt="2022-05-31T22:28:23.320" v="189" actId="1076"/>
          <ac:spMkLst>
            <pc:docMk/>
            <pc:sldMk cId="3186075704" sldId="350"/>
            <ac:spMk id="2" creationId="{00000000-0000-0000-0000-000000000000}"/>
          </ac:spMkLst>
        </pc:spChg>
        <pc:spChg chg="mod">
          <ac:chgData name="Ifan Williams" userId="24941412-6a59-4984-a79e-a737f73a20c6" providerId="ADAL" clId="{4DD90656-FF8B-468F-8F79-BDEE8E1CE13D}" dt="2022-05-31T22:27:53.851" v="185" actId="1076"/>
          <ac:spMkLst>
            <pc:docMk/>
            <pc:sldMk cId="3186075704" sldId="350"/>
            <ac:spMk id="3" creationId="{00000000-0000-0000-0000-000000000000}"/>
          </ac:spMkLst>
        </pc:spChg>
        <pc:spChg chg="add mod">
          <ac:chgData name="Ifan Williams" userId="24941412-6a59-4984-a79e-a737f73a20c6" providerId="ADAL" clId="{4DD90656-FF8B-468F-8F79-BDEE8E1CE13D}" dt="2022-05-31T22:28:17.615" v="188" actId="1076"/>
          <ac:spMkLst>
            <pc:docMk/>
            <pc:sldMk cId="3186075704" sldId="350"/>
            <ac:spMk id="5" creationId="{3749BA57-04EF-269A-17CC-847AB50711DC}"/>
          </ac:spMkLst>
        </pc:spChg>
      </pc:sldChg>
      <pc:sldChg chg="addSp modSp add mod">
        <pc:chgData name="Ifan Williams" userId="24941412-6a59-4984-a79e-a737f73a20c6" providerId="ADAL" clId="{4DD90656-FF8B-468F-8F79-BDEE8E1CE13D}" dt="2022-05-31T22:29:07.591" v="193" actId="207"/>
        <pc:sldMkLst>
          <pc:docMk/>
          <pc:sldMk cId="492595039" sldId="351"/>
        </pc:sldMkLst>
        <pc:spChg chg="mod">
          <ac:chgData name="Ifan Williams" userId="24941412-6a59-4984-a79e-a737f73a20c6" providerId="ADAL" clId="{4DD90656-FF8B-468F-8F79-BDEE8E1CE13D}" dt="2022-05-31T22:29:07.591" v="193" actId="207"/>
          <ac:spMkLst>
            <pc:docMk/>
            <pc:sldMk cId="492595039" sldId="351"/>
            <ac:spMk id="3" creationId="{CEF5D1DE-DCE1-7040-9E85-B0F700E987BF}"/>
          </ac:spMkLst>
        </pc:spChg>
        <pc:spChg chg="add mod">
          <ac:chgData name="Ifan Williams" userId="24941412-6a59-4984-a79e-a737f73a20c6" providerId="ADAL" clId="{4DD90656-FF8B-468F-8F79-BDEE8E1CE13D}" dt="2022-05-31T22:28:59.671" v="192" actId="207"/>
          <ac:spMkLst>
            <pc:docMk/>
            <pc:sldMk cId="492595039" sldId="351"/>
            <ac:spMk id="6" creationId="{1756852C-01B6-A020-B43F-81610A611B4B}"/>
          </ac:spMkLst>
        </pc:spChg>
      </pc:sldChg>
      <pc:sldChg chg="add">
        <pc:chgData name="Ifan Williams" userId="24941412-6a59-4984-a79e-a737f73a20c6" providerId="ADAL" clId="{4DD90656-FF8B-468F-8F79-BDEE8E1CE13D}" dt="2022-05-30T21:35:10.281" v="13"/>
        <pc:sldMkLst>
          <pc:docMk/>
          <pc:sldMk cId="648114502" sldId="352"/>
        </pc:sldMkLst>
      </pc:sldChg>
      <pc:sldChg chg="add">
        <pc:chgData name="Ifan Williams" userId="24941412-6a59-4984-a79e-a737f73a20c6" providerId="ADAL" clId="{4DD90656-FF8B-468F-8F79-BDEE8E1CE13D}" dt="2022-05-30T21:35:13.959" v="15"/>
        <pc:sldMkLst>
          <pc:docMk/>
          <pc:sldMk cId="334059131" sldId="353"/>
        </pc:sldMkLst>
      </pc:sldChg>
      <pc:sldChg chg="addSp modSp add mod">
        <pc:chgData name="Ifan Williams" userId="24941412-6a59-4984-a79e-a737f73a20c6" providerId="ADAL" clId="{4DD90656-FF8B-468F-8F79-BDEE8E1CE13D}" dt="2022-05-31T22:32:29.302" v="247" actId="1076"/>
        <pc:sldMkLst>
          <pc:docMk/>
          <pc:sldMk cId="3025999586" sldId="354"/>
        </pc:sldMkLst>
        <pc:spChg chg="mod">
          <ac:chgData name="Ifan Williams" userId="24941412-6a59-4984-a79e-a737f73a20c6" providerId="ADAL" clId="{4DD90656-FF8B-468F-8F79-BDEE8E1CE13D}" dt="2022-05-31T22:32:15.474" v="246" actId="20577"/>
          <ac:spMkLst>
            <pc:docMk/>
            <pc:sldMk cId="3025999586" sldId="354"/>
            <ac:spMk id="5" creationId="{7B847BF2-4E2A-4FE4-A0DB-384C72017B7A}"/>
          </ac:spMkLst>
        </pc:spChg>
        <pc:spChg chg="add mod">
          <ac:chgData name="Ifan Williams" userId="24941412-6a59-4984-a79e-a737f73a20c6" providerId="ADAL" clId="{4DD90656-FF8B-468F-8F79-BDEE8E1CE13D}" dt="2022-05-31T22:32:29.302" v="247" actId="1076"/>
          <ac:spMkLst>
            <pc:docMk/>
            <pc:sldMk cId="3025999586" sldId="354"/>
            <ac:spMk id="6" creationId="{4848782D-29B7-1D7D-6670-5DADEFD99526}"/>
          </ac:spMkLst>
        </pc:spChg>
      </pc:sldChg>
      <pc:sldChg chg="add">
        <pc:chgData name="Ifan Williams" userId="24941412-6a59-4984-a79e-a737f73a20c6" providerId="ADAL" clId="{4DD90656-FF8B-468F-8F79-BDEE8E1CE13D}" dt="2022-05-30T21:35:22.385" v="19"/>
        <pc:sldMkLst>
          <pc:docMk/>
          <pc:sldMk cId="3989044924" sldId="355"/>
        </pc:sldMkLst>
      </pc:sldChg>
      <pc:sldChg chg="add">
        <pc:chgData name="Ifan Williams" userId="24941412-6a59-4984-a79e-a737f73a20c6" providerId="ADAL" clId="{4DD90656-FF8B-468F-8F79-BDEE8E1CE13D}" dt="2022-05-30T21:35:49.852" v="21"/>
        <pc:sldMkLst>
          <pc:docMk/>
          <pc:sldMk cId="412286926" sldId="356"/>
        </pc:sldMkLst>
      </pc:sldChg>
      <pc:sldChg chg="addSp modSp add mod">
        <pc:chgData name="Ifan Williams" userId="24941412-6a59-4984-a79e-a737f73a20c6" providerId="ADAL" clId="{4DD90656-FF8B-468F-8F79-BDEE8E1CE13D}" dt="2022-05-31T22:33:57.299" v="256" actId="1076"/>
        <pc:sldMkLst>
          <pc:docMk/>
          <pc:sldMk cId="3952760486" sldId="357"/>
        </pc:sldMkLst>
        <pc:spChg chg="add mod">
          <ac:chgData name="Ifan Williams" userId="24941412-6a59-4984-a79e-a737f73a20c6" providerId="ADAL" clId="{4DD90656-FF8B-468F-8F79-BDEE8E1CE13D}" dt="2022-05-31T22:33:57.299" v="256" actId="1076"/>
          <ac:spMkLst>
            <pc:docMk/>
            <pc:sldMk cId="3952760486" sldId="357"/>
            <ac:spMk id="10" creationId="{918CA71E-47EA-ABA9-6C41-CBF62805BDE9}"/>
          </ac:spMkLst>
        </pc:spChg>
        <pc:spChg chg="mod">
          <ac:chgData name="Ifan Williams" userId="24941412-6a59-4984-a79e-a737f73a20c6" providerId="ADAL" clId="{4DD90656-FF8B-468F-8F79-BDEE8E1CE13D}" dt="2022-05-31T22:33:19.602" v="250" actId="1076"/>
          <ac:spMkLst>
            <pc:docMk/>
            <pc:sldMk cId="3952760486" sldId="357"/>
            <ac:spMk id="3074" creationId="{00000000-0000-0000-0000-000000000000}"/>
          </ac:spMkLst>
        </pc:spChg>
        <pc:spChg chg="mod">
          <ac:chgData name="Ifan Williams" userId="24941412-6a59-4984-a79e-a737f73a20c6" providerId="ADAL" clId="{4DD90656-FF8B-468F-8F79-BDEE8E1CE13D}" dt="2022-05-31T22:33:23.976" v="251" actId="1076"/>
          <ac:spMkLst>
            <pc:docMk/>
            <pc:sldMk cId="3952760486" sldId="357"/>
            <ac:spMk id="3075" creationId="{00000000-0000-0000-0000-000000000000}"/>
          </ac:spMkLst>
        </pc:spChg>
      </pc:sldChg>
      <pc:sldChg chg="add">
        <pc:chgData name="Ifan Williams" userId="24941412-6a59-4984-a79e-a737f73a20c6" providerId="ADAL" clId="{4DD90656-FF8B-468F-8F79-BDEE8E1CE13D}" dt="2022-05-30T21:36:04.287" v="25"/>
        <pc:sldMkLst>
          <pc:docMk/>
          <pc:sldMk cId="2817686033" sldId="358"/>
        </pc:sldMkLst>
      </pc:sldChg>
      <pc:sldChg chg="add">
        <pc:chgData name="Ifan Williams" userId="24941412-6a59-4984-a79e-a737f73a20c6" providerId="ADAL" clId="{4DD90656-FF8B-468F-8F79-BDEE8E1CE13D}" dt="2022-05-30T21:36:07.939" v="27"/>
        <pc:sldMkLst>
          <pc:docMk/>
          <pc:sldMk cId="3309886471" sldId="359"/>
        </pc:sldMkLst>
      </pc:sldChg>
      <pc:sldChg chg="add">
        <pc:chgData name="Ifan Williams" userId="24941412-6a59-4984-a79e-a737f73a20c6" providerId="ADAL" clId="{4DD90656-FF8B-468F-8F79-BDEE8E1CE13D}" dt="2022-05-30T21:36:11.355" v="29"/>
        <pc:sldMkLst>
          <pc:docMk/>
          <pc:sldMk cId="403592548" sldId="360"/>
        </pc:sldMkLst>
      </pc:sldChg>
      <pc:sldChg chg="addSp modSp add mod">
        <pc:chgData name="Ifan Williams" userId="24941412-6a59-4984-a79e-a737f73a20c6" providerId="ADAL" clId="{4DD90656-FF8B-468F-8F79-BDEE8E1CE13D}" dt="2022-05-31T22:35:26.245" v="268" actId="1076"/>
        <pc:sldMkLst>
          <pc:docMk/>
          <pc:sldMk cId="886300544" sldId="361"/>
        </pc:sldMkLst>
        <pc:spChg chg="mod">
          <ac:chgData name="Ifan Williams" userId="24941412-6a59-4984-a79e-a737f73a20c6" providerId="ADAL" clId="{4DD90656-FF8B-468F-8F79-BDEE8E1CE13D}" dt="2022-05-31T22:35:26.245" v="268" actId="1076"/>
          <ac:spMkLst>
            <pc:docMk/>
            <pc:sldMk cId="886300544" sldId="361"/>
            <ac:spMk id="2" creationId="{00000000-0000-0000-0000-000000000000}"/>
          </ac:spMkLst>
        </pc:spChg>
        <pc:spChg chg="mod">
          <ac:chgData name="Ifan Williams" userId="24941412-6a59-4984-a79e-a737f73a20c6" providerId="ADAL" clId="{4DD90656-FF8B-468F-8F79-BDEE8E1CE13D}" dt="2022-05-31T22:34:53.860" v="260"/>
          <ac:spMkLst>
            <pc:docMk/>
            <pc:sldMk cId="886300544" sldId="361"/>
            <ac:spMk id="3" creationId="{00000000-0000-0000-0000-000000000000}"/>
          </ac:spMkLst>
        </pc:spChg>
        <pc:spChg chg="add mod">
          <ac:chgData name="Ifan Williams" userId="24941412-6a59-4984-a79e-a737f73a20c6" providerId="ADAL" clId="{4DD90656-FF8B-468F-8F79-BDEE8E1CE13D}" dt="2022-05-31T22:35:22.216" v="267" actId="1076"/>
          <ac:spMkLst>
            <pc:docMk/>
            <pc:sldMk cId="886300544" sldId="361"/>
            <ac:spMk id="7" creationId="{BCA21DD5-991F-DC2B-228D-69730D87A8D8}"/>
          </ac:spMkLst>
        </pc:spChg>
      </pc:sldChg>
      <pc:sldChg chg="add">
        <pc:chgData name="Ifan Williams" userId="24941412-6a59-4984-a79e-a737f73a20c6" providerId="ADAL" clId="{4DD90656-FF8B-468F-8F79-BDEE8E1CE13D}" dt="2022-05-30T21:36:26.708" v="33"/>
        <pc:sldMkLst>
          <pc:docMk/>
          <pc:sldMk cId="2693460510" sldId="362"/>
        </pc:sldMkLst>
      </pc:sldChg>
      <pc:sldChg chg="addSp modSp add mod">
        <pc:chgData name="Ifan Williams" userId="24941412-6a59-4984-a79e-a737f73a20c6" providerId="ADAL" clId="{4DD90656-FF8B-468F-8F79-BDEE8E1CE13D}" dt="2022-05-31T22:36:48.275" v="277" actId="1076"/>
        <pc:sldMkLst>
          <pc:docMk/>
          <pc:sldMk cId="655631949" sldId="363"/>
        </pc:sldMkLst>
        <pc:spChg chg="mod">
          <ac:chgData name="Ifan Williams" userId="24941412-6a59-4984-a79e-a737f73a20c6" providerId="ADAL" clId="{4DD90656-FF8B-468F-8F79-BDEE8E1CE13D}" dt="2022-05-31T22:36:26.218" v="271" actId="1076"/>
          <ac:spMkLst>
            <pc:docMk/>
            <pc:sldMk cId="655631949" sldId="363"/>
            <ac:spMk id="2" creationId="{902D9FB8-3A75-CD46-A272-85C3FE443EDE}"/>
          </ac:spMkLst>
        </pc:spChg>
        <pc:spChg chg="add mod">
          <ac:chgData name="Ifan Williams" userId="24941412-6a59-4984-a79e-a737f73a20c6" providerId="ADAL" clId="{4DD90656-FF8B-468F-8F79-BDEE8E1CE13D}" dt="2022-05-31T22:36:48.275" v="277" actId="1076"/>
          <ac:spMkLst>
            <pc:docMk/>
            <pc:sldMk cId="655631949" sldId="363"/>
            <ac:spMk id="5" creationId="{33C79022-6034-CD76-9CBD-FAA70CA04C7E}"/>
          </ac:spMkLst>
        </pc:spChg>
      </pc:sldChg>
      <pc:sldChg chg="add">
        <pc:chgData name="Ifan Williams" userId="24941412-6a59-4984-a79e-a737f73a20c6" providerId="ADAL" clId="{4DD90656-FF8B-468F-8F79-BDEE8E1CE13D}" dt="2022-05-30T21:36:35.825" v="37"/>
        <pc:sldMkLst>
          <pc:docMk/>
          <pc:sldMk cId="2264327226" sldId="364"/>
        </pc:sldMkLst>
      </pc:sldChg>
      <pc:sldChg chg="addSp modSp add mod">
        <pc:chgData name="Ifan Williams" userId="24941412-6a59-4984-a79e-a737f73a20c6" providerId="ADAL" clId="{4DD90656-FF8B-468F-8F79-BDEE8E1CE13D}" dt="2022-05-31T22:37:55.021" v="282" actId="113"/>
        <pc:sldMkLst>
          <pc:docMk/>
          <pc:sldMk cId="2944558297" sldId="365"/>
        </pc:sldMkLst>
        <pc:spChg chg="add mod">
          <ac:chgData name="Ifan Williams" userId="24941412-6a59-4984-a79e-a737f73a20c6" providerId="ADAL" clId="{4DD90656-FF8B-468F-8F79-BDEE8E1CE13D}" dt="2022-05-31T22:37:55.021" v="282" actId="113"/>
          <ac:spMkLst>
            <pc:docMk/>
            <pc:sldMk cId="2944558297" sldId="365"/>
            <ac:spMk id="6" creationId="{54774F5B-7E61-E9EF-2D86-D3F4031A4FF9}"/>
          </ac:spMkLst>
        </pc:spChg>
      </pc:sldChg>
      <pc:sldChg chg="add">
        <pc:chgData name="Ifan Williams" userId="24941412-6a59-4984-a79e-a737f73a20c6" providerId="ADAL" clId="{4DD90656-FF8B-468F-8F79-BDEE8E1CE13D}" dt="2022-05-30T21:37:01.490" v="41"/>
        <pc:sldMkLst>
          <pc:docMk/>
          <pc:sldMk cId="855627749" sldId="366"/>
        </pc:sldMkLst>
      </pc:sldChg>
      <pc:sldMasterChg chg="add addSldLayout">
        <pc:chgData name="Ifan Williams" userId="24941412-6a59-4984-a79e-a737f73a20c6" providerId="ADAL" clId="{4DD90656-FF8B-468F-8F79-BDEE8E1CE13D}" dt="2022-05-30T21:34:42.344" v="0" actId="27028"/>
        <pc:sldMasterMkLst>
          <pc:docMk/>
          <pc:sldMasterMk cId="0" sldId="2147483653"/>
        </pc:sldMasterMkLst>
        <pc:sldLayoutChg chg="add">
          <pc:chgData name="Ifan Williams" userId="24941412-6a59-4984-a79e-a737f73a20c6" providerId="ADAL" clId="{4DD90656-FF8B-468F-8F79-BDEE8E1CE13D}" dt="2022-05-30T21:34:42.344" v="0" actId="27028"/>
          <pc:sldLayoutMkLst>
            <pc:docMk/>
            <pc:sldMasterMk cId="0" sldId="2147483653"/>
            <pc:sldLayoutMk cId="0" sldId="2147483654"/>
          </pc:sldLayoutMkLst>
        </pc:sldLayoutChg>
      </pc:sldMasterChg>
    </pc:docChg>
  </pc:docChgLst>
  <pc:docChgLst>
    <pc:chgData name="Rachael Harrison" userId="3d0f6613-2183-48a7-8949-7da9e40c01c7" providerId="ADAL" clId="{18222D8E-AA22-4035-8FD4-9C09EBB0AA2E}"/>
    <pc:docChg chg="undo custSel modSld">
      <pc:chgData name="Rachael Harrison" userId="3d0f6613-2183-48a7-8949-7da9e40c01c7" providerId="ADAL" clId="{18222D8E-AA22-4035-8FD4-9C09EBB0AA2E}" dt="2020-12-23T16:57:24.765" v="502" actId="1076"/>
      <pc:docMkLst>
        <pc:docMk/>
      </pc:docMkLst>
      <pc:sldChg chg="modSp mod">
        <pc:chgData name="Rachael Harrison" userId="3d0f6613-2183-48a7-8949-7da9e40c01c7" providerId="ADAL" clId="{18222D8E-AA22-4035-8FD4-9C09EBB0AA2E}" dt="2020-12-23T16:37:23.245" v="52" actId="20577"/>
        <pc:sldMkLst>
          <pc:docMk/>
          <pc:sldMk cId="0" sldId="328"/>
        </pc:sldMkLst>
        <pc:spChg chg="mod">
          <ac:chgData name="Rachael Harrison" userId="3d0f6613-2183-48a7-8949-7da9e40c01c7" providerId="ADAL" clId="{18222D8E-AA22-4035-8FD4-9C09EBB0AA2E}" dt="2020-12-23T16:37:23.245" v="52" actId="20577"/>
          <ac:spMkLst>
            <pc:docMk/>
            <pc:sldMk cId="0" sldId="328"/>
            <ac:spMk id="3075" creationId="{00000000-0000-0000-0000-000000000000}"/>
          </ac:spMkLst>
        </pc:spChg>
      </pc:sldChg>
      <pc:sldChg chg="modSp mod">
        <pc:chgData name="Rachael Harrison" userId="3d0f6613-2183-48a7-8949-7da9e40c01c7" providerId="ADAL" clId="{18222D8E-AA22-4035-8FD4-9C09EBB0AA2E}" dt="2020-12-23T16:37:40.952" v="54" actId="20577"/>
        <pc:sldMkLst>
          <pc:docMk/>
          <pc:sldMk cId="0" sldId="331"/>
        </pc:sldMkLst>
        <pc:spChg chg="mod">
          <ac:chgData name="Rachael Harrison" userId="3d0f6613-2183-48a7-8949-7da9e40c01c7" providerId="ADAL" clId="{18222D8E-AA22-4035-8FD4-9C09EBB0AA2E}" dt="2020-12-23T16:37:35.812" v="53" actId="20577"/>
          <ac:spMkLst>
            <pc:docMk/>
            <pc:sldMk cId="0" sldId="331"/>
            <ac:spMk id="3" creationId="{00000000-0000-0000-0000-000000000000}"/>
          </ac:spMkLst>
        </pc:spChg>
        <pc:spChg chg="mod">
          <ac:chgData name="Rachael Harrison" userId="3d0f6613-2183-48a7-8949-7da9e40c01c7" providerId="ADAL" clId="{18222D8E-AA22-4035-8FD4-9C09EBB0AA2E}" dt="2020-12-23T16:37:40.952" v="54" actId="20577"/>
          <ac:spMkLst>
            <pc:docMk/>
            <pc:sldMk cId="0" sldId="331"/>
            <ac:spMk id="9" creationId="{ACDEFD99-87F3-40F1-905D-33A94A33973C}"/>
          </ac:spMkLst>
        </pc:spChg>
      </pc:sldChg>
      <pc:sldChg chg="modSp mod">
        <pc:chgData name="Rachael Harrison" userId="3d0f6613-2183-48a7-8949-7da9e40c01c7" providerId="ADAL" clId="{18222D8E-AA22-4035-8FD4-9C09EBB0AA2E}" dt="2020-12-23T16:37:59.449" v="81" actId="6549"/>
        <pc:sldMkLst>
          <pc:docMk/>
          <pc:sldMk cId="0" sldId="332"/>
        </pc:sldMkLst>
        <pc:spChg chg="mod">
          <ac:chgData name="Rachael Harrison" userId="3d0f6613-2183-48a7-8949-7da9e40c01c7" providerId="ADAL" clId="{18222D8E-AA22-4035-8FD4-9C09EBB0AA2E}" dt="2020-12-23T16:37:59.449" v="81" actId="6549"/>
          <ac:spMkLst>
            <pc:docMk/>
            <pc:sldMk cId="0" sldId="332"/>
            <ac:spMk id="3" creationId="{00000000-0000-0000-0000-000000000000}"/>
          </ac:spMkLst>
        </pc:spChg>
        <pc:spChg chg="mod">
          <ac:chgData name="Rachael Harrison" userId="3d0f6613-2183-48a7-8949-7da9e40c01c7" providerId="ADAL" clId="{18222D8E-AA22-4035-8FD4-9C09EBB0AA2E}" dt="2020-12-23T16:37:56.800" v="80" actId="20577"/>
          <ac:spMkLst>
            <pc:docMk/>
            <pc:sldMk cId="0" sldId="332"/>
            <ac:spMk id="11" creationId="{854B99A1-8F5D-4DAC-8D41-EDA4DB2C45A8}"/>
          </ac:spMkLst>
        </pc:spChg>
      </pc:sldChg>
      <pc:sldChg chg="modSp mod">
        <pc:chgData name="Rachael Harrison" userId="3d0f6613-2183-48a7-8949-7da9e40c01c7" providerId="ADAL" clId="{18222D8E-AA22-4035-8FD4-9C09EBB0AA2E}" dt="2020-12-23T16:38:46.123" v="100" actId="14100"/>
        <pc:sldMkLst>
          <pc:docMk/>
          <pc:sldMk cId="0" sldId="333"/>
        </pc:sldMkLst>
        <pc:spChg chg="mod">
          <ac:chgData name="Rachael Harrison" userId="3d0f6613-2183-48a7-8949-7da9e40c01c7" providerId="ADAL" clId="{18222D8E-AA22-4035-8FD4-9C09EBB0AA2E}" dt="2020-12-23T16:38:14.634" v="82" actId="6549"/>
          <ac:spMkLst>
            <pc:docMk/>
            <pc:sldMk cId="0" sldId="333"/>
            <ac:spMk id="3" creationId="{00000000-0000-0000-0000-000000000000}"/>
          </ac:spMkLst>
        </pc:spChg>
        <pc:spChg chg="mod">
          <ac:chgData name="Rachael Harrison" userId="3d0f6613-2183-48a7-8949-7da9e40c01c7" providerId="ADAL" clId="{18222D8E-AA22-4035-8FD4-9C09EBB0AA2E}" dt="2020-12-23T16:38:46.123" v="100" actId="14100"/>
          <ac:spMkLst>
            <pc:docMk/>
            <pc:sldMk cId="0" sldId="333"/>
            <ac:spMk id="9" creationId="{E8772169-8DD6-4063-AA9F-39AE9E4BBED0}"/>
          </ac:spMkLst>
        </pc:spChg>
        <pc:picChg chg="mod">
          <ac:chgData name="Rachael Harrison" userId="3d0f6613-2183-48a7-8949-7da9e40c01c7" providerId="ADAL" clId="{18222D8E-AA22-4035-8FD4-9C09EBB0AA2E}" dt="2020-12-23T16:38:43.027" v="99" actId="1038"/>
          <ac:picMkLst>
            <pc:docMk/>
            <pc:sldMk cId="0" sldId="333"/>
            <ac:picMk id="7" creationId="{722E20F5-A52D-49FC-8ECD-987E69085A02}"/>
          </ac:picMkLst>
        </pc:picChg>
      </pc:sldChg>
      <pc:sldChg chg="modSp mod">
        <pc:chgData name="Rachael Harrison" userId="3d0f6613-2183-48a7-8949-7da9e40c01c7" providerId="ADAL" clId="{18222D8E-AA22-4035-8FD4-9C09EBB0AA2E}" dt="2020-12-23T16:39:48.508" v="119" actId="1076"/>
        <pc:sldMkLst>
          <pc:docMk/>
          <pc:sldMk cId="0" sldId="334"/>
        </pc:sldMkLst>
        <pc:spChg chg="mod">
          <ac:chgData name="Rachael Harrison" userId="3d0f6613-2183-48a7-8949-7da9e40c01c7" providerId="ADAL" clId="{18222D8E-AA22-4035-8FD4-9C09EBB0AA2E}" dt="2020-12-23T16:39:48.508" v="119" actId="1076"/>
          <ac:spMkLst>
            <pc:docMk/>
            <pc:sldMk cId="0" sldId="334"/>
            <ac:spMk id="3" creationId="{00000000-0000-0000-0000-000000000000}"/>
          </ac:spMkLst>
        </pc:spChg>
        <pc:spChg chg="mod">
          <ac:chgData name="Rachael Harrison" userId="3d0f6613-2183-48a7-8949-7da9e40c01c7" providerId="ADAL" clId="{18222D8E-AA22-4035-8FD4-9C09EBB0AA2E}" dt="2020-12-23T16:39:40.566" v="117" actId="1076"/>
          <ac:spMkLst>
            <pc:docMk/>
            <pc:sldMk cId="0" sldId="334"/>
            <ac:spMk id="12" creationId="{1A2B8417-591D-4A91-932F-5D4DE84A8EFD}"/>
          </ac:spMkLst>
        </pc:spChg>
        <pc:picChg chg="mod">
          <ac:chgData name="Rachael Harrison" userId="3d0f6613-2183-48a7-8949-7da9e40c01c7" providerId="ADAL" clId="{18222D8E-AA22-4035-8FD4-9C09EBB0AA2E}" dt="2020-12-23T16:39:46.351" v="118" actId="1076"/>
          <ac:picMkLst>
            <pc:docMk/>
            <pc:sldMk cId="0" sldId="334"/>
            <ac:picMk id="7" creationId="{14E1B4C3-7B74-4A03-BEC8-09926A57F236}"/>
          </ac:picMkLst>
        </pc:picChg>
      </pc:sldChg>
      <pc:sldChg chg="modSp mod">
        <pc:chgData name="Rachael Harrison" userId="3d0f6613-2183-48a7-8949-7da9e40c01c7" providerId="ADAL" clId="{18222D8E-AA22-4035-8FD4-9C09EBB0AA2E}" dt="2020-12-23T16:41:52.049" v="200" actId="14100"/>
        <pc:sldMkLst>
          <pc:docMk/>
          <pc:sldMk cId="0" sldId="335"/>
        </pc:sldMkLst>
        <pc:spChg chg="mod">
          <ac:chgData name="Rachael Harrison" userId="3d0f6613-2183-48a7-8949-7da9e40c01c7" providerId="ADAL" clId="{18222D8E-AA22-4035-8FD4-9C09EBB0AA2E}" dt="2020-12-23T16:41:52.049" v="200" actId="14100"/>
          <ac:spMkLst>
            <pc:docMk/>
            <pc:sldMk cId="0" sldId="335"/>
            <ac:spMk id="3" creationId="{00000000-0000-0000-0000-000000000000}"/>
          </ac:spMkLst>
        </pc:spChg>
      </pc:sldChg>
      <pc:sldChg chg="modSp mod">
        <pc:chgData name="Rachael Harrison" userId="3d0f6613-2183-48a7-8949-7da9e40c01c7" providerId="ADAL" clId="{18222D8E-AA22-4035-8FD4-9C09EBB0AA2E}" dt="2020-12-23T16:42:29.785" v="211" actId="20577"/>
        <pc:sldMkLst>
          <pc:docMk/>
          <pc:sldMk cId="0" sldId="338"/>
        </pc:sldMkLst>
        <pc:spChg chg="mod">
          <ac:chgData name="Rachael Harrison" userId="3d0f6613-2183-48a7-8949-7da9e40c01c7" providerId="ADAL" clId="{18222D8E-AA22-4035-8FD4-9C09EBB0AA2E}" dt="2020-12-23T16:42:29.785" v="211" actId="20577"/>
          <ac:spMkLst>
            <pc:docMk/>
            <pc:sldMk cId="0" sldId="338"/>
            <ac:spMk id="3075" creationId="{00000000-0000-0000-0000-000000000000}"/>
          </ac:spMkLst>
        </pc:spChg>
      </pc:sldChg>
      <pc:sldChg chg="addSp modSp mod">
        <pc:chgData name="Rachael Harrison" userId="3d0f6613-2183-48a7-8949-7da9e40c01c7" providerId="ADAL" clId="{18222D8E-AA22-4035-8FD4-9C09EBB0AA2E}" dt="2020-12-23T16:44:33.803" v="238" actId="403"/>
        <pc:sldMkLst>
          <pc:docMk/>
          <pc:sldMk cId="0" sldId="339"/>
        </pc:sldMkLst>
        <pc:spChg chg="mod">
          <ac:chgData name="Rachael Harrison" userId="3d0f6613-2183-48a7-8949-7da9e40c01c7" providerId="ADAL" clId="{18222D8E-AA22-4035-8FD4-9C09EBB0AA2E}" dt="2020-12-23T16:44:33.803" v="238" actId="403"/>
          <ac:spMkLst>
            <pc:docMk/>
            <pc:sldMk cId="0" sldId="339"/>
            <ac:spMk id="3" creationId="{00000000-0000-0000-0000-000000000000}"/>
          </ac:spMkLst>
        </pc:spChg>
        <pc:spChg chg="add mod">
          <ac:chgData name="Rachael Harrison" userId="3d0f6613-2183-48a7-8949-7da9e40c01c7" providerId="ADAL" clId="{18222D8E-AA22-4035-8FD4-9C09EBB0AA2E}" dt="2020-12-23T16:44:29.761" v="237" actId="14100"/>
          <ac:spMkLst>
            <pc:docMk/>
            <pc:sldMk cId="0" sldId="339"/>
            <ac:spMk id="4" creationId="{84C88492-BC03-46FF-B9C8-BE24E0483AD1}"/>
          </ac:spMkLst>
        </pc:spChg>
      </pc:sldChg>
      <pc:sldChg chg="modSp mod">
        <pc:chgData name="Rachael Harrison" userId="3d0f6613-2183-48a7-8949-7da9e40c01c7" providerId="ADAL" clId="{18222D8E-AA22-4035-8FD4-9C09EBB0AA2E}" dt="2020-12-23T16:45:13.050" v="254" actId="403"/>
        <pc:sldMkLst>
          <pc:docMk/>
          <pc:sldMk cId="0" sldId="340"/>
        </pc:sldMkLst>
        <pc:spChg chg="mod">
          <ac:chgData name="Rachael Harrison" userId="3d0f6613-2183-48a7-8949-7da9e40c01c7" providerId="ADAL" clId="{18222D8E-AA22-4035-8FD4-9C09EBB0AA2E}" dt="2020-12-23T16:45:13.050" v="254" actId="403"/>
          <ac:spMkLst>
            <pc:docMk/>
            <pc:sldMk cId="0" sldId="340"/>
            <ac:spMk id="8" creationId="{C7AF8447-9317-4DB8-9865-5C6CC896102B}"/>
          </ac:spMkLst>
        </pc:spChg>
        <pc:spChg chg="mod">
          <ac:chgData name="Rachael Harrison" userId="3d0f6613-2183-48a7-8949-7da9e40c01c7" providerId="ADAL" clId="{18222D8E-AA22-4035-8FD4-9C09EBB0AA2E}" dt="2020-12-23T16:45:05.553" v="253" actId="14100"/>
          <ac:spMkLst>
            <pc:docMk/>
            <pc:sldMk cId="0" sldId="340"/>
            <ac:spMk id="10" creationId="{4835C133-8185-41A1-9BFB-18DEEC4BF78A}"/>
          </ac:spMkLst>
        </pc:spChg>
        <pc:picChg chg="mod">
          <ac:chgData name="Rachael Harrison" userId="3d0f6613-2183-48a7-8949-7da9e40c01c7" providerId="ADAL" clId="{18222D8E-AA22-4035-8FD4-9C09EBB0AA2E}" dt="2020-12-23T16:44:54.288" v="248" actId="1036"/>
          <ac:picMkLst>
            <pc:docMk/>
            <pc:sldMk cId="0" sldId="340"/>
            <ac:picMk id="14" creationId="{580B917C-9B4A-40BC-BB02-9D921EAD43BA}"/>
          </ac:picMkLst>
        </pc:picChg>
      </pc:sldChg>
      <pc:sldChg chg="modSp mod">
        <pc:chgData name="Rachael Harrison" userId="3d0f6613-2183-48a7-8949-7da9e40c01c7" providerId="ADAL" clId="{18222D8E-AA22-4035-8FD4-9C09EBB0AA2E}" dt="2020-12-23T16:57:24.765" v="502" actId="1076"/>
        <pc:sldMkLst>
          <pc:docMk/>
          <pc:sldMk cId="2965270407" sldId="341"/>
        </pc:sldMkLst>
        <pc:spChg chg="mod">
          <ac:chgData name="Rachael Harrison" userId="3d0f6613-2183-48a7-8949-7da9e40c01c7" providerId="ADAL" clId="{18222D8E-AA22-4035-8FD4-9C09EBB0AA2E}" dt="2020-12-23T16:57:24.765" v="502" actId="1076"/>
          <ac:spMkLst>
            <pc:docMk/>
            <pc:sldMk cId="2965270407" sldId="341"/>
            <ac:spMk id="3" creationId="{6A5341E2-DBEA-8C42-9CCA-112344EF7A6B}"/>
          </ac:spMkLst>
        </pc:spChg>
      </pc:sldChg>
      <pc:sldChg chg="modSp mod">
        <pc:chgData name="Rachael Harrison" userId="3d0f6613-2183-48a7-8949-7da9e40c01c7" providerId="ADAL" clId="{18222D8E-AA22-4035-8FD4-9C09EBB0AA2E}" dt="2020-12-23T16:46:11.163" v="276" actId="1076"/>
        <pc:sldMkLst>
          <pc:docMk/>
          <pc:sldMk cId="1048595799" sldId="342"/>
        </pc:sldMkLst>
        <pc:spChg chg="mod">
          <ac:chgData name="Rachael Harrison" userId="3d0f6613-2183-48a7-8949-7da9e40c01c7" providerId="ADAL" clId="{18222D8E-AA22-4035-8FD4-9C09EBB0AA2E}" dt="2020-12-23T16:46:08.120" v="275" actId="1076"/>
          <ac:spMkLst>
            <pc:docMk/>
            <pc:sldMk cId="1048595799" sldId="342"/>
            <ac:spMk id="5" creationId="{CA04472B-D86C-5C4D-9A22-044F390CEF7A}"/>
          </ac:spMkLst>
        </pc:spChg>
        <pc:spChg chg="mod">
          <ac:chgData name="Rachael Harrison" userId="3d0f6613-2183-48a7-8949-7da9e40c01c7" providerId="ADAL" clId="{18222D8E-AA22-4035-8FD4-9C09EBB0AA2E}" dt="2020-12-23T16:46:03.729" v="274" actId="1076"/>
          <ac:spMkLst>
            <pc:docMk/>
            <pc:sldMk cId="1048595799" sldId="342"/>
            <ac:spMk id="6" creationId="{F211878C-A892-2746-AAA9-5E935A5176DE}"/>
          </ac:spMkLst>
        </pc:spChg>
        <pc:picChg chg="mod">
          <ac:chgData name="Rachael Harrison" userId="3d0f6613-2183-48a7-8949-7da9e40c01c7" providerId="ADAL" clId="{18222D8E-AA22-4035-8FD4-9C09EBB0AA2E}" dt="2020-12-23T16:45:57.478" v="271" actId="1076"/>
          <ac:picMkLst>
            <pc:docMk/>
            <pc:sldMk cId="1048595799" sldId="342"/>
            <ac:picMk id="9" creationId="{59C731B6-3B2C-45C5-A818-70F7BB5EAB52}"/>
          </ac:picMkLst>
        </pc:picChg>
        <pc:picChg chg="mod">
          <ac:chgData name="Rachael Harrison" userId="3d0f6613-2183-48a7-8949-7da9e40c01c7" providerId="ADAL" clId="{18222D8E-AA22-4035-8FD4-9C09EBB0AA2E}" dt="2020-12-23T16:46:11.163" v="276" actId="1076"/>
          <ac:picMkLst>
            <pc:docMk/>
            <pc:sldMk cId="1048595799" sldId="342"/>
            <ac:picMk id="13" creationId="{0560EFC1-9DB1-4B1B-86D5-7E2A11F7D746}"/>
          </ac:picMkLst>
        </pc:picChg>
        <pc:picChg chg="mod">
          <ac:chgData name="Rachael Harrison" userId="3d0f6613-2183-48a7-8949-7da9e40c01c7" providerId="ADAL" clId="{18222D8E-AA22-4035-8FD4-9C09EBB0AA2E}" dt="2020-12-23T16:45:59.140" v="272" actId="1076"/>
          <ac:picMkLst>
            <pc:docMk/>
            <pc:sldMk cId="1048595799" sldId="342"/>
            <ac:picMk id="15" creationId="{407D2EDF-C96B-4235-9592-E7A298894227}"/>
          </ac:picMkLst>
        </pc:picChg>
      </pc:sldChg>
      <pc:sldChg chg="modSp mod">
        <pc:chgData name="Rachael Harrison" userId="3d0f6613-2183-48a7-8949-7da9e40c01c7" providerId="ADAL" clId="{18222D8E-AA22-4035-8FD4-9C09EBB0AA2E}" dt="2020-12-23T16:47:02.711" v="304" actId="1076"/>
        <pc:sldMkLst>
          <pc:docMk/>
          <pc:sldMk cId="3756208489" sldId="343"/>
        </pc:sldMkLst>
        <pc:spChg chg="mod">
          <ac:chgData name="Rachael Harrison" userId="3d0f6613-2183-48a7-8949-7da9e40c01c7" providerId="ADAL" clId="{18222D8E-AA22-4035-8FD4-9C09EBB0AA2E}" dt="2020-12-23T16:46:31.626" v="292" actId="20577"/>
          <ac:spMkLst>
            <pc:docMk/>
            <pc:sldMk cId="3756208489" sldId="343"/>
            <ac:spMk id="3" creationId="{F78504BA-05C2-4E43-A0C9-5630F40A8E2C}"/>
          </ac:spMkLst>
        </pc:spChg>
        <pc:spChg chg="mod">
          <ac:chgData name="Rachael Harrison" userId="3d0f6613-2183-48a7-8949-7da9e40c01c7" providerId="ADAL" clId="{18222D8E-AA22-4035-8FD4-9C09EBB0AA2E}" dt="2020-12-23T16:47:02.711" v="304" actId="1076"/>
          <ac:spMkLst>
            <pc:docMk/>
            <pc:sldMk cId="3756208489" sldId="343"/>
            <ac:spMk id="13" creationId="{9B009C9D-451F-4D80-99BA-2330C67923C1}"/>
          </ac:spMkLst>
        </pc:spChg>
        <pc:spChg chg="mod">
          <ac:chgData name="Rachael Harrison" userId="3d0f6613-2183-48a7-8949-7da9e40c01c7" providerId="ADAL" clId="{18222D8E-AA22-4035-8FD4-9C09EBB0AA2E}" dt="2020-12-23T16:46:51.182" v="299" actId="1076"/>
          <ac:spMkLst>
            <pc:docMk/>
            <pc:sldMk cId="3756208489" sldId="343"/>
            <ac:spMk id="19" creationId="{FC6724F6-A09C-46BD-83CD-CCB3AA09025D}"/>
          </ac:spMkLst>
        </pc:spChg>
        <pc:picChg chg="mod">
          <ac:chgData name="Rachael Harrison" userId="3d0f6613-2183-48a7-8949-7da9e40c01c7" providerId="ADAL" clId="{18222D8E-AA22-4035-8FD4-9C09EBB0AA2E}" dt="2020-12-23T16:46:47.914" v="298" actId="1076"/>
          <ac:picMkLst>
            <pc:docMk/>
            <pc:sldMk cId="3756208489" sldId="343"/>
            <ac:picMk id="8" creationId="{FA728150-407E-4728-BDF6-FC24994EB47B}"/>
          </ac:picMkLst>
        </pc:picChg>
      </pc:sldChg>
      <pc:sldChg chg="modSp mod">
        <pc:chgData name="Rachael Harrison" userId="3d0f6613-2183-48a7-8949-7da9e40c01c7" providerId="ADAL" clId="{18222D8E-AA22-4035-8FD4-9C09EBB0AA2E}" dt="2020-12-23T16:49:35.772" v="408" actId="1076"/>
        <pc:sldMkLst>
          <pc:docMk/>
          <pc:sldMk cId="3723111807" sldId="344"/>
        </pc:sldMkLst>
        <pc:spChg chg="mod">
          <ac:chgData name="Rachael Harrison" userId="3d0f6613-2183-48a7-8949-7da9e40c01c7" providerId="ADAL" clId="{18222D8E-AA22-4035-8FD4-9C09EBB0AA2E}" dt="2020-12-23T16:49:35.772" v="408" actId="1076"/>
          <ac:spMkLst>
            <pc:docMk/>
            <pc:sldMk cId="3723111807" sldId="344"/>
            <ac:spMk id="3" creationId="{5151EB39-8C18-1943-ABBB-F4F26FEF19EA}"/>
          </ac:spMkLst>
        </pc:spChg>
        <pc:spChg chg="mod">
          <ac:chgData name="Rachael Harrison" userId="3d0f6613-2183-48a7-8949-7da9e40c01c7" providerId="ADAL" clId="{18222D8E-AA22-4035-8FD4-9C09EBB0AA2E}" dt="2020-12-23T16:49:32.401" v="407" actId="108"/>
          <ac:spMkLst>
            <pc:docMk/>
            <pc:sldMk cId="3723111807" sldId="344"/>
            <ac:spMk id="8" creationId="{2FE5E45A-F4E3-44CD-BD5F-45CB8C6E19D2}"/>
          </ac:spMkLst>
        </pc:spChg>
        <pc:picChg chg="mod">
          <ac:chgData name="Rachael Harrison" userId="3d0f6613-2183-48a7-8949-7da9e40c01c7" providerId="ADAL" clId="{18222D8E-AA22-4035-8FD4-9C09EBB0AA2E}" dt="2020-12-23T16:47:12.908" v="307" actId="1076"/>
          <ac:picMkLst>
            <pc:docMk/>
            <pc:sldMk cId="3723111807" sldId="344"/>
            <ac:picMk id="5" creationId="{9111B114-6581-4754-8949-D4BC6EFFA664}"/>
          </ac:picMkLst>
        </pc:picChg>
      </pc:sldChg>
      <pc:sldChg chg="modSp mod">
        <pc:chgData name="Rachael Harrison" userId="3d0f6613-2183-48a7-8949-7da9e40c01c7" providerId="ADAL" clId="{18222D8E-AA22-4035-8FD4-9C09EBB0AA2E}" dt="2020-12-23T16:50:59.912" v="498" actId="20577"/>
        <pc:sldMkLst>
          <pc:docMk/>
          <pc:sldMk cId="1132366855" sldId="345"/>
        </pc:sldMkLst>
        <pc:spChg chg="mod">
          <ac:chgData name="Rachael Harrison" userId="3d0f6613-2183-48a7-8949-7da9e40c01c7" providerId="ADAL" clId="{18222D8E-AA22-4035-8FD4-9C09EBB0AA2E}" dt="2020-12-23T16:50:59.912" v="498" actId="20577"/>
          <ac:spMkLst>
            <pc:docMk/>
            <pc:sldMk cId="1132366855" sldId="345"/>
            <ac:spMk id="7" creationId="{1F25A716-167B-754D-8505-FC96C73CC08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5/31/2022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2275208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22906431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38940387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23337237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19202495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9458458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24941667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a:t>
            </a:r>
            <a:r>
              <a:rPr lang="en-US" dirty="0" err="1"/>
              <a:t>www.welshchapels.org</a:t>
            </a:r>
            <a:r>
              <a:rPr lang="en-US" dirty="0"/>
              <a:t>/</a:t>
            </a:r>
            <a:r>
              <a:rPr lang="en-US" dirty="0" err="1"/>
              <a:t>wp</a:t>
            </a:r>
            <a:r>
              <a:rPr lang="en-US" dirty="0"/>
              <a:t>-content/uploads/2019/02/Finished-300x300.jpg</a:t>
            </a:r>
          </a:p>
          <a:p>
            <a:endParaRPr lang="en-US" dirty="0"/>
          </a:p>
          <a:p>
            <a:r>
              <a:rPr lang="en-US" dirty="0"/>
              <a:t>https://i2-prod.walesonline.co.uk/incoming/article7869841.ece/ALTERNATES/s810/Main-image-Glas-Hirfryn-exterior-3479-2120-1.jpg</a:t>
            </a:r>
          </a:p>
          <a:p>
            <a:r>
              <a:rPr lang="en-US" dirty="0"/>
              <a:t>https://i0.wp.com/</a:t>
            </a:r>
            <a:r>
              <a:rPr lang="en-US" dirty="0" err="1"/>
              <a:t>www.hisour.com</a:t>
            </a:r>
            <a:r>
              <a:rPr lang="en-US" dirty="0"/>
              <a:t>/wp-content/uploads/2018/06/</a:t>
            </a:r>
            <a:r>
              <a:rPr lang="en-US" dirty="0" err="1"/>
              <a:t>Early-houses-in-Wales.jpg?fit</a:t>
            </a:r>
            <a:r>
              <a:rPr lang="en-US" dirty="0"/>
              <a:t>=960%2C640&amp;ssl=1</a:t>
            </a:r>
          </a:p>
        </p:txBody>
      </p:sp>
      <p:sp>
        <p:nvSpPr>
          <p:cNvPr id="4" name="Slide Number Placeholder 3"/>
          <p:cNvSpPr>
            <a:spLocks noGrp="1"/>
          </p:cNvSpPr>
          <p:nvPr>
            <p:ph type="sldNum" sz="quarter" idx="10"/>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6144836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24789064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37113310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a:p>
        </p:txBody>
      </p:sp>
    </p:spTree>
    <p:extLst>
      <p:ext uri="{BB962C8B-B14F-4D97-AF65-F5344CB8AC3E}">
        <p14:creationId xmlns:p14="http://schemas.microsoft.com/office/powerpoint/2010/main" val="35461782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35134171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a:p>
        </p:txBody>
      </p:sp>
    </p:spTree>
    <p:extLst>
      <p:ext uri="{BB962C8B-B14F-4D97-AF65-F5344CB8AC3E}">
        <p14:creationId xmlns:p14="http://schemas.microsoft.com/office/powerpoint/2010/main" val="38571801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26</a:t>
            </a:fld>
            <a:endParaRPr lang="en-GB"/>
          </a:p>
        </p:txBody>
      </p:sp>
    </p:spTree>
    <p:extLst>
      <p:ext uri="{BB962C8B-B14F-4D97-AF65-F5344CB8AC3E}">
        <p14:creationId xmlns:p14="http://schemas.microsoft.com/office/powerpoint/2010/main" val="17419175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_</a:t>
            </a:r>
          </a:p>
        </p:txBody>
      </p:sp>
      <p:sp>
        <p:nvSpPr>
          <p:cNvPr id="4" name="Slide Number Placeholder 3"/>
          <p:cNvSpPr>
            <a:spLocks noGrp="1"/>
          </p:cNvSpPr>
          <p:nvPr>
            <p:ph type="sldNum" sz="quarter" idx="5"/>
          </p:nvPr>
        </p:nvSpPr>
        <p:spPr/>
        <p:txBody>
          <a:bodyPr/>
          <a:lstStyle/>
          <a:p>
            <a:fld id="{1D847933-502B-D146-9428-3DDD196AD935}" type="slidenum">
              <a:rPr lang="en-GB" smtClean="0"/>
              <a:pPr/>
              <a:t>27</a:t>
            </a:fld>
            <a:endParaRPr lang="en-GB"/>
          </a:p>
        </p:txBody>
      </p:sp>
    </p:spTree>
    <p:extLst>
      <p:ext uri="{BB962C8B-B14F-4D97-AF65-F5344CB8AC3E}">
        <p14:creationId xmlns:p14="http://schemas.microsoft.com/office/powerpoint/2010/main" val="19202495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28</a:t>
            </a:fld>
            <a:endParaRPr lang="en-GB"/>
          </a:p>
        </p:txBody>
      </p:sp>
    </p:spTree>
    <p:extLst>
      <p:ext uri="{BB962C8B-B14F-4D97-AF65-F5344CB8AC3E}">
        <p14:creationId xmlns:p14="http://schemas.microsoft.com/office/powerpoint/2010/main" val="11761696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29</a:t>
            </a:fld>
            <a:endParaRPr lang="en-GB"/>
          </a:p>
        </p:txBody>
      </p:sp>
    </p:spTree>
    <p:extLst>
      <p:ext uri="{BB962C8B-B14F-4D97-AF65-F5344CB8AC3E}">
        <p14:creationId xmlns:p14="http://schemas.microsoft.com/office/powerpoint/2010/main" val="2412649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30</a:t>
            </a:fld>
            <a:endParaRPr lang="en-GB"/>
          </a:p>
        </p:txBody>
      </p:sp>
    </p:spTree>
    <p:extLst>
      <p:ext uri="{BB962C8B-B14F-4D97-AF65-F5344CB8AC3E}">
        <p14:creationId xmlns:p14="http://schemas.microsoft.com/office/powerpoint/2010/main" val="32264095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31</a:t>
            </a:fld>
            <a:endParaRPr lang="en-GB"/>
          </a:p>
        </p:txBody>
      </p:sp>
    </p:spTree>
    <p:extLst>
      <p:ext uri="{BB962C8B-B14F-4D97-AF65-F5344CB8AC3E}">
        <p14:creationId xmlns:p14="http://schemas.microsoft.com/office/powerpoint/2010/main" val="33900207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32</a:t>
            </a:fld>
            <a:endParaRPr lang="en-GB"/>
          </a:p>
        </p:txBody>
      </p:sp>
    </p:spTree>
    <p:extLst>
      <p:ext uri="{BB962C8B-B14F-4D97-AF65-F5344CB8AC3E}">
        <p14:creationId xmlns:p14="http://schemas.microsoft.com/office/powerpoint/2010/main" val="37166466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33</a:t>
            </a:fld>
            <a:endParaRPr lang="en-GB"/>
          </a:p>
        </p:txBody>
      </p:sp>
    </p:spTree>
    <p:extLst>
      <p:ext uri="{BB962C8B-B14F-4D97-AF65-F5344CB8AC3E}">
        <p14:creationId xmlns:p14="http://schemas.microsoft.com/office/powerpoint/2010/main" val="20682761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34</a:t>
            </a:fld>
            <a:endParaRPr lang="en-GB"/>
          </a:p>
        </p:txBody>
      </p:sp>
    </p:spTree>
    <p:extLst>
      <p:ext uri="{BB962C8B-B14F-4D97-AF65-F5344CB8AC3E}">
        <p14:creationId xmlns:p14="http://schemas.microsoft.com/office/powerpoint/2010/main" val="31230528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35</a:t>
            </a:fld>
            <a:endParaRPr lang="en-GB"/>
          </a:p>
        </p:txBody>
      </p:sp>
    </p:spTree>
    <p:extLst>
      <p:ext uri="{BB962C8B-B14F-4D97-AF65-F5344CB8AC3E}">
        <p14:creationId xmlns:p14="http://schemas.microsoft.com/office/powerpoint/2010/main" val="24014163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36</a:t>
            </a:fld>
            <a:endParaRPr lang="en-GB"/>
          </a:p>
        </p:txBody>
      </p:sp>
    </p:spTree>
    <p:extLst>
      <p:ext uri="{BB962C8B-B14F-4D97-AF65-F5344CB8AC3E}">
        <p14:creationId xmlns:p14="http://schemas.microsoft.com/office/powerpoint/2010/main" val="23805766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757175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19348495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42260113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3273287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469651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32333359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emf"/></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2021 City and Guilds of London Institute. All rights reserved.</a:t>
            </a:r>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1" baseline="0" dirty="0">
                <a:solidFill>
                  <a:schemeClr val="tx1"/>
                </a:solidFill>
              </a:rPr>
              <a:t>Construction and Building Services Engineering </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4"/>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2021 City and Guilds of London Institute. All rights reserved.</a:t>
            </a:r>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4"/>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4"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21.jpeg"/><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s://www.walesonline.co.uk/business/business-news/what-cardiff-look-like-10-12311665"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6.tiff"/></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file:////var/folders/s8/bj6qgqw52rz_bdh9zpsn4_bh0000gn/T/com.microsoft.Word/WebArchiveCopyPasteTempFiles/Cardiff_old_town_hall%252C_Glamorganshire.jpeg" TargetMode="External"/><Relationship Id="rId5" Type="http://schemas.openxmlformats.org/officeDocument/2006/relationships/image" Target="../media/image37.jpeg"/><Relationship Id="rId4" Type="http://schemas.openxmlformats.org/officeDocument/2006/relationships/image" Target="file:////var/folders/s8/bj6qgqw52rz_bdh9zpsn4_bh0000gn/T/com.microsoft.Word/WebArchiveCopyPasteTempFiles/800px-Cardiff_City_Hall_cropped.jpg"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27.xml.rels><?xml version="1.0" encoding="UTF-8" standalone="yes"?>
<Relationships xmlns="http://schemas.openxmlformats.org/package/2006/relationships"><Relationship Id="rId3" Type="http://schemas.openxmlformats.org/officeDocument/2006/relationships/hyperlink" Target="https://www.walesonline.co.uk/business/business-news/what-cardiff-look-like-10-12311665"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6.tiff"/></Relationships>
</file>

<file path=ppt/slides/_rels/slide2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2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3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r>
              <a:rPr lang="en-GB" sz="6600" dirty="0">
                <a:solidFill>
                  <a:schemeClr val="bg1"/>
                </a:solidFill>
                <a:ea typeface="ＭＳ Ｐゴシック" pitchFamily="-105" charset="-128"/>
                <a:cs typeface="ＭＳ Ｐゴシック" pitchFamily="-105" charset="-128"/>
              </a:rPr>
              <a:t> 1.1</a:t>
            </a:r>
            <a:endParaRPr sz="6600" dirty="0">
              <a:solidFill>
                <a:schemeClr val="bg1"/>
              </a:solidFill>
              <a:ea typeface="ＭＳ Ｐゴシック" pitchFamily="-105" charset="-128"/>
              <a:cs typeface="ＭＳ Ｐゴシック" pitchFamily="-105" charset="-128"/>
            </a:endParaRPr>
          </a:p>
        </p:txBody>
      </p:sp>
      <p:sp>
        <p:nvSpPr>
          <p:cNvPr id="2054" name="TextBox 9"/>
          <p:cNvSpPr txBox="1">
            <a:spLocks noChangeArrowheads="1"/>
          </p:cNvSpPr>
          <p:nvPr/>
        </p:nvSpPr>
        <p:spPr bwMode="auto">
          <a:xfrm>
            <a:off x="723900" y="2206136"/>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101: Introduction to the Built Environment</a:t>
            </a:r>
          </a:p>
        </p:txBody>
      </p:sp>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1: The types and purposes of buildings in the built environment </a:t>
            </a:r>
          </a:p>
        </p:txBody>
      </p:sp>
      <p:sp>
        <p:nvSpPr>
          <p:cNvPr id="5" name="TextBox 9">
            <a:extLst>
              <a:ext uri="{FF2B5EF4-FFF2-40B4-BE49-F238E27FC236}">
                <a16:creationId xmlns:a16="http://schemas.microsoft.com/office/drawing/2014/main" id="{4175AF00-9432-4E5F-B736-B425695CA722}"/>
              </a:ext>
            </a:extLst>
          </p:cNvPr>
          <p:cNvSpPr txBox="1">
            <a:spLocks noChangeArrowheads="1"/>
          </p:cNvSpPr>
          <p:nvPr/>
        </p:nvSpPr>
        <p:spPr bwMode="auto">
          <a:xfrm>
            <a:off x="459432" y="2206136"/>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101: Introduction to the built environment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09471" y="1012061"/>
            <a:ext cx="8229600" cy="382588"/>
          </a:xfrm>
        </p:spPr>
        <p:txBody>
          <a:bodyPr/>
          <a:lstStyle/>
          <a:p>
            <a:r>
              <a:rPr lang="en-US" dirty="0"/>
              <a:t>Modern public buildings</a:t>
            </a:r>
          </a:p>
        </p:txBody>
      </p:sp>
      <p:sp>
        <p:nvSpPr>
          <p:cNvPr id="3" name="Content Placeholder 2"/>
          <p:cNvSpPr>
            <a:spLocks noGrp="1"/>
          </p:cNvSpPr>
          <p:nvPr>
            <p:ph sz="quarter" idx="10"/>
          </p:nvPr>
        </p:nvSpPr>
        <p:spPr/>
        <p:txBody>
          <a:bodyPr/>
          <a:lstStyle/>
          <a:p>
            <a:r>
              <a:rPr lang="en-US" sz="1600" dirty="0"/>
              <a:t>                                                  </a:t>
            </a:r>
          </a:p>
        </p:txBody>
      </p:sp>
      <p:sp>
        <p:nvSpPr>
          <p:cNvPr id="8" name="TextBox 7">
            <a:extLst>
              <a:ext uri="{FF2B5EF4-FFF2-40B4-BE49-F238E27FC236}">
                <a16:creationId xmlns:a16="http://schemas.microsoft.com/office/drawing/2014/main" id="{C7AF8447-9317-4DB8-9865-5C6CC896102B}"/>
              </a:ext>
            </a:extLst>
          </p:cNvPr>
          <p:cNvSpPr txBox="1"/>
          <p:nvPr/>
        </p:nvSpPr>
        <p:spPr>
          <a:xfrm>
            <a:off x="107504" y="4870901"/>
            <a:ext cx="5112568" cy="1015663"/>
          </a:xfrm>
          <a:prstGeom prst="rect">
            <a:avLst/>
          </a:prstGeom>
          <a:noFill/>
        </p:spPr>
        <p:txBody>
          <a:bodyPr wrap="square">
            <a:spAutoFit/>
          </a:bodyPr>
          <a:lstStyle/>
          <a:p>
            <a:r>
              <a:rPr lang="en-GB" dirty="0"/>
              <a:t>The Senedd, also known as the National Assembly building, home of the Welsh Assembly</a:t>
            </a:r>
          </a:p>
        </p:txBody>
      </p:sp>
      <p:sp>
        <p:nvSpPr>
          <p:cNvPr id="10" name="TextBox 9">
            <a:extLst>
              <a:ext uri="{FF2B5EF4-FFF2-40B4-BE49-F238E27FC236}">
                <a16:creationId xmlns:a16="http://schemas.microsoft.com/office/drawing/2014/main" id="{4835C133-8185-41A1-9BFB-18DEEC4BF78A}"/>
              </a:ext>
            </a:extLst>
          </p:cNvPr>
          <p:cNvSpPr txBox="1"/>
          <p:nvPr/>
        </p:nvSpPr>
        <p:spPr>
          <a:xfrm>
            <a:off x="5526859" y="5513339"/>
            <a:ext cx="3657600" cy="400110"/>
          </a:xfrm>
          <a:prstGeom prst="rect">
            <a:avLst/>
          </a:prstGeom>
          <a:noFill/>
        </p:spPr>
        <p:txBody>
          <a:bodyPr wrap="square">
            <a:spAutoFit/>
          </a:bodyPr>
          <a:lstStyle/>
          <a:p>
            <a:r>
              <a:rPr lang="en-GB" dirty="0"/>
              <a:t>The Millennium Centre Cardiff</a:t>
            </a:r>
          </a:p>
        </p:txBody>
      </p:sp>
      <p:pic>
        <p:nvPicPr>
          <p:cNvPr id="12" name="Picture 11" descr="A large building&#10;&#10;Description automatically generated">
            <a:extLst>
              <a:ext uri="{FF2B5EF4-FFF2-40B4-BE49-F238E27FC236}">
                <a16:creationId xmlns:a16="http://schemas.microsoft.com/office/drawing/2014/main" id="{74411445-B5FD-49D4-8CF0-6D07F24760B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076056" y="2285608"/>
            <a:ext cx="4067944" cy="3190373"/>
          </a:xfrm>
          <a:prstGeom prst="rect">
            <a:avLst/>
          </a:prstGeom>
        </p:spPr>
      </p:pic>
      <p:pic>
        <p:nvPicPr>
          <p:cNvPr id="14" name="Picture 13" descr="A large building in the background&#10;&#10;Description automatically generated">
            <a:extLst>
              <a:ext uri="{FF2B5EF4-FFF2-40B4-BE49-F238E27FC236}">
                <a16:creationId xmlns:a16="http://schemas.microsoft.com/office/drawing/2014/main" id="{580B917C-9B4A-40BC-BB02-9D921EAD43B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37471" y="1714179"/>
            <a:ext cx="4572000" cy="3048000"/>
          </a:xfrm>
          <a:prstGeom prst="rect">
            <a:avLst/>
          </a:prstGeom>
        </p:spPr>
      </p:pic>
      <p:sp>
        <p:nvSpPr>
          <p:cNvPr id="9" name="TextBox 8">
            <a:extLst>
              <a:ext uri="{FF2B5EF4-FFF2-40B4-BE49-F238E27FC236}">
                <a16:creationId xmlns:a16="http://schemas.microsoft.com/office/drawing/2014/main" id="{C574E85F-5156-D692-9008-AB8171FBA258}"/>
              </a:ext>
            </a:extLst>
          </p:cNvPr>
          <p:cNvSpPr txBox="1"/>
          <p:nvPr/>
        </p:nvSpPr>
        <p:spPr>
          <a:xfrm>
            <a:off x="0" y="971436"/>
            <a:ext cx="4572000" cy="461665"/>
          </a:xfrm>
          <a:prstGeom prst="rect">
            <a:avLst/>
          </a:prstGeom>
          <a:noFill/>
        </p:spPr>
        <p:txBody>
          <a:bodyPr wrap="square">
            <a:spAutoFit/>
          </a:bodyPr>
          <a:lstStyle/>
          <a:p>
            <a:r>
              <a:rPr lang="cy-GB" sz="2400" b="1" dirty="0">
                <a:solidFill>
                  <a:srgbClr val="C00000"/>
                </a:solidFill>
              </a:rPr>
              <a:t>Adeiladau cyhoeddus modern</a:t>
            </a:r>
            <a:endParaRPr lang="en-GB" sz="2400" b="1" dirty="0">
              <a:solidFill>
                <a:srgbClr val="C0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7E5F73-4789-7E45-8AE5-4277A9D9AAEF}"/>
              </a:ext>
            </a:extLst>
          </p:cNvPr>
          <p:cNvSpPr>
            <a:spLocks noGrp="1"/>
          </p:cNvSpPr>
          <p:nvPr>
            <p:ph type="title"/>
          </p:nvPr>
        </p:nvSpPr>
        <p:spPr/>
        <p:txBody>
          <a:bodyPr/>
          <a:lstStyle/>
          <a:p>
            <a:r>
              <a:rPr lang="en-US" dirty="0"/>
              <a:t>Police stations and prisons</a:t>
            </a:r>
          </a:p>
        </p:txBody>
      </p:sp>
      <p:sp>
        <p:nvSpPr>
          <p:cNvPr id="5" name="TextBox 4">
            <a:extLst>
              <a:ext uri="{FF2B5EF4-FFF2-40B4-BE49-F238E27FC236}">
                <a16:creationId xmlns:a16="http://schemas.microsoft.com/office/drawing/2014/main" id="{CA04472B-D86C-5C4D-9A22-044F390CEF7A}"/>
              </a:ext>
            </a:extLst>
          </p:cNvPr>
          <p:cNvSpPr txBox="1"/>
          <p:nvPr/>
        </p:nvSpPr>
        <p:spPr>
          <a:xfrm>
            <a:off x="4132564" y="1353097"/>
            <a:ext cx="4242309" cy="707886"/>
          </a:xfrm>
          <a:prstGeom prst="rect">
            <a:avLst/>
          </a:prstGeom>
          <a:noFill/>
        </p:spPr>
        <p:txBody>
          <a:bodyPr wrap="square" rtlCol="0">
            <a:spAutoFit/>
          </a:bodyPr>
          <a:lstStyle/>
          <a:p>
            <a:r>
              <a:rPr lang="en-US" dirty="0"/>
              <a:t>A traditional local police station and a modern regional police station </a:t>
            </a:r>
          </a:p>
        </p:txBody>
      </p:sp>
      <p:sp>
        <p:nvSpPr>
          <p:cNvPr id="6" name="TextBox 5">
            <a:extLst>
              <a:ext uri="{FF2B5EF4-FFF2-40B4-BE49-F238E27FC236}">
                <a16:creationId xmlns:a16="http://schemas.microsoft.com/office/drawing/2014/main" id="{F211878C-A892-2746-AAA9-5E935A5176DE}"/>
              </a:ext>
            </a:extLst>
          </p:cNvPr>
          <p:cNvSpPr txBox="1"/>
          <p:nvPr/>
        </p:nvSpPr>
        <p:spPr>
          <a:xfrm>
            <a:off x="5244996" y="5366929"/>
            <a:ext cx="4752528" cy="400110"/>
          </a:xfrm>
          <a:prstGeom prst="rect">
            <a:avLst/>
          </a:prstGeom>
          <a:noFill/>
        </p:spPr>
        <p:txBody>
          <a:bodyPr wrap="square" rtlCol="0">
            <a:spAutoFit/>
          </a:bodyPr>
          <a:lstStyle/>
          <a:p>
            <a:r>
              <a:rPr lang="en-US" dirty="0"/>
              <a:t>A modern Welsh prison </a:t>
            </a:r>
          </a:p>
        </p:txBody>
      </p:sp>
      <p:pic>
        <p:nvPicPr>
          <p:cNvPr id="9" name="Picture 8" descr="A picture containing outdoor, road, building, parked&#10;&#10;Description automatically generated">
            <a:extLst>
              <a:ext uri="{FF2B5EF4-FFF2-40B4-BE49-F238E27FC236}">
                <a16:creationId xmlns:a16="http://schemas.microsoft.com/office/drawing/2014/main" id="{59C731B6-3B2C-45C5-A818-70F7BB5EAB5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602880" y="2392244"/>
            <a:ext cx="4462028" cy="2974685"/>
          </a:xfrm>
          <a:prstGeom prst="rect">
            <a:avLst/>
          </a:prstGeom>
        </p:spPr>
      </p:pic>
      <p:pic>
        <p:nvPicPr>
          <p:cNvPr id="13" name="Picture 12" descr="A house that is parked on the side of a road&#10;&#10;Description automatically generated">
            <a:extLst>
              <a:ext uri="{FF2B5EF4-FFF2-40B4-BE49-F238E27FC236}">
                <a16:creationId xmlns:a16="http://schemas.microsoft.com/office/drawing/2014/main" id="{0560EFC1-9DB1-4B1B-86D5-7E2A11F7D746}"/>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7953" r="14161" b="33039"/>
          <a:stretch/>
        </p:blipFill>
        <p:spPr>
          <a:xfrm>
            <a:off x="395536" y="3483216"/>
            <a:ext cx="3647486" cy="2351904"/>
          </a:xfrm>
          <a:prstGeom prst="rect">
            <a:avLst/>
          </a:prstGeom>
        </p:spPr>
      </p:pic>
      <p:pic>
        <p:nvPicPr>
          <p:cNvPr id="15" name="Picture 14" descr="A large brick building&#10;&#10;Description automatically generated">
            <a:extLst>
              <a:ext uri="{FF2B5EF4-FFF2-40B4-BE49-F238E27FC236}">
                <a16:creationId xmlns:a16="http://schemas.microsoft.com/office/drawing/2014/main" id="{407D2EDF-C96B-4235-9592-E7A298894227}"/>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41168" y="1390588"/>
            <a:ext cx="3691396" cy="2523859"/>
          </a:xfrm>
          <a:prstGeom prst="rect">
            <a:avLst/>
          </a:prstGeom>
        </p:spPr>
      </p:pic>
    </p:spTree>
    <p:extLst>
      <p:ext uri="{BB962C8B-B14F-4D97-AF65-F5344CB8AC3E}">
        <p14:creationId xmlns:p14="http://schemas.microsoft.com/office/powerpoint/2010/main" val="10485957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DE2EB-B6F5-5E40-988F-E57AA7325880}"/>
              </a:ext>
            </a:extLst>
          </p:cNvPr>
          <p:cNvSpPr>
            <a:spLocks noGrp="1"/>
          </p:cNvSpPr>
          <p:nvPr>
            <p:ph type="title"/>
          </p:nvPr>
        </p:nvSpPr>
        <p:spPr>
          <a:xfrm>
            <a:off x="2987824" y="1055615"/>
            <a:ext cx="8229600" cy="382588"/>
          </a:xfrm>
        </p:spPr>
        <p:txBody>
          <a:bodyPr/>
          <a:lstStyle/>
          <a:p>
            <a:r>
              <a:rPr lang="en-US" dirty="0"/>
              <a:t>Places of worship</a:t>
            </a:r>
          </a:p>
        </p:txBody>
      </p:sp>
      <p:sp>
        <p:nvSpPr>
          <p:cNvPr id="3" name="Content Placeholder 2">
            <a:extLst>
              <a:ext uri="{FF2B5EF4-FFF2-40B4-BE49-F238E27FC236}">
                <a16:creationId xmlns:a16="http://schemas.microsoft.com/office/drawing/2014/main" id="{F78504BA-05C2-4E43-A0C9-5630F40A8E2C}"/>
              </a:ext>
            </a:extLst>
          </p:cNvPr>
          <p:cNvSpPr>
            <a:spLocks noGrp="1"/>
          </p:cNvSpPr>
          <p:nvPr>
            <p:ph sz="quarter" idx="10"/>
          </p:nvPr>
        </p:nvSpPr>
        <p:spPr>
          <a:xfrm>
            <a:off x="457199" y="1628800"/>
            <a:ext cx="5426016" cy="742268"/>
          </a:xfrm>
        </p:spPr>
        <p:txBody>
          <a:bodyPr/>
          <a:lstStyle/>
          <a:p>
            <a:r>
              <a:rPr lang="en-US" dirty="0"/>
              <a:t>The design of places of worship is often linked to religious beliefs and these can often be easily distinguished by their architectural appearance.</a:t>
            </a:r>
          </a:p>
          <a:p>
            <a:endParaRPr lang="en-US" dirty="0"/>
          </a:p>
        </p:txBody>
      </p:sp>
      <p:sp>
        <p:nvSpPr>
          <p:cNvPr id="13" name="TextBox 12">
            <a:extLst>
              <a:ext uri="{FF2B5EF4-FFF2-40B4-BE49-F238E27FC236}">
                <a16:creationId xmlns:a16="http://schemas.microsoft.com/office/drawing/2014/main" id="{9B009C9D-451F-4D80-99BA-2330C67923C1}"/>
              </a:ext>
            </a:extLst>
          </p:cNvPr>
          <p:cNvSpPr txBox="1"/>
          <p:nvPr/>
        </p:nvSpPr>
        <p:spPr>
          <a:xfrm>
            <a:off x="6228193" y="5618908"/>
            <a:ext cx="3491880" cy="707886"/>
          </a:xfrm>
          <a:prstGeom prst="rect">
            <a:avLst/>
          </a:prstGeom>
          <a:noFill/>
        </p:spPr>
        <p:txBody>
          <a:bodyPr wrap="square">
            <a:spAutoFit/>
          </a:bodyPr>
          <a:lstStyle/>
          <a:p>
            <a:r>
              <a:rPr lang="en-GB" dirty="0"/>
              <a:t>Holy Trinity Church, Llandudno in Wales</a:t>
            </a:r>
          </a:p>
        </p:txBody>
      </p:sp>
      <p:pic>
        <p:nvPicPr>
          <p:cNvPr id="8" name="Picture 7" descr="The tower of the building&#10;&#10;Description automatically generated">
            <a:extLst>
              <a:ext uri="{FF2B5EF4-FFF2-40B4-BE49-F238E27FC236}">
                <a16:creationId xmlns:a16="http://schemas.microsoft.com/office/drawing/2014/main" id="{FA728150-407E-4728-BDF6-FC24994EB47B}"/>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57199" y="2561665"/>
            <a:ext cx="3806377" cy="2903222"/>
          </a:xfrm>
          <a:prstGeom prst="rect">
            <a:avLst/>
          </a:prstGeom>
        </p:spPr>
      </p:pic>
      <p:pic>
        <p:nvPicPr>
          <p:cNvPr id="11" name="Picture 10" descr="A large tall tower with a clock at the top of a building&#10;&#10;Description automatically generated">
            <a:extLst>
              <a:ext uri="{FF2B5EF4-FFF2-40B4-BE49-F238E27FC236}">
                <a16:creationId xmlns:a16="http://schemas.microsoft.com/office/drawing/2014/main" id="{FFADBD9F-5D12-4A01-A1DD-5A8F05C79E8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95767" y="1246448"/>
            <a:ext cx="2909827" cy="4365104"/>
          </a:xfrm>
          <a:prstGeom prst="rect">
            <a:avLst/>
          </a:prstGeom>
        </p:spPr>
      </p:pic>
      <p:sp>
        <p:nvSpPr>
          <p:cNvPr id="19" name="TextBox 18">
            <a:extLst>
              <a:ext uri="{FF2B5EF4-FFF2-40B4-BE49-F238E27FC236}">
                <a16:creationId xmlns:a16="http://schemas.microsoft.com/office/drawing/2014/main" id="{FC6724F6-A09C-46BD-83CD-CCB3AA09025D}"/>
              </a:ext>
            </a:extLst>
          </p:cNvPr>
          <p:cNvSpPr txBox="1"/>
          <p:nvPr/>
        </p:nvSpPr>
        <p:spPr>
          <a:xfrm>
            <a:off x="1099568" y="5477306"/>
            <a:ext cx="3386636" cy="400110"/>
          </a:xfrm>
          <a:prstGeom prst="rect">
            <a:avLst/>
          </a:prstGeom>
          <a:noFill/>
        </p:spPr>
        <p:txBody>
          <a:bodyPr wrap="square">
            <a:spAutoFit/>
          </a:bodyPr>
          <a:lstStyle/>
          <a:p>
            <a:r>
              <a:rPr lang="en-GB" dirty="0"/>
              <a:t>Mosque in Oxfordshire, UK</a:t>
            </a:r>
          </a:p>
        </p:txBody>
      </p:sp>
      <p:sp>
        <p:nvSpPr>
          <p:cNvPr id="9" name="TextBox 8">
            <a:extLst>
              <a:ext uri="{FF2B5EF4-FFF2-40B4-BE49-F238E27FC236}">
                <a16:creationId xmlns:a16="http://schemas.microsoft.com/office/drawing/2014/main" id="{CC67F80E-01D5-E929-8D70-DD9B7217AF46}"/>
              </a:ext>
            </a:extLst>
          </p:cNvPr>
          <p:cNvSpPr txBox="1"/>
          <p:nvPr/>
        </p:nvSpPr>
        <p:spPr>
          <a:xfrm>
            <a:off x="107504" y="1055615"/>
            <a:ext cx="5607994" cy="461665"/>
          </a:xfrm>
          <a:prstGeom prst="rect">
            <a:avLst/>
          </a:prstGeom>
          <a:noFill/>
        </p:spPr>
        <p:txBody>
          <a:bodyPr wrap="square">
            <a:spAutoFit/>
          </a:bodyPr>
          <a:lstStyle/>
          <a:p>
            <a:r>
              <a:rPr lang="cy-GB" sz="2400" b="1" dirty="0">
                <a:solidFill>
                  <a:srgbClr val="C00000"/>
                </a:solidFill>
              </a:rPr>
              <a:t>Mannau addoli</a:t>
            </a:r>
            <a:endParaRPr lang="en-GB" sz="2400" b="1" dirty="0">
              <a:solidFill>
                <a:srgbClr val="C00000"/>
              </a:solidFill>
            </a:endParaRPr>
          </a:p>
        </p:txBody>
      </p:sp>
    </p:spTree>
    <p:extLst>
      <p:ext uri="{BB962C8B-B14F-4D97-AF65-F5344CB8AC3E}">
        <p14:creationId xmlns:p14="http://schemas.microsoft.com/office/powerpoint/2010/main" val="37562084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0E5E0-2EF4-A241-95CD-20B085096F1A}"/>
              </a:ext>
            </a:extLst>
          </p:cNvPr>
          <p:cNvSpPr>
            <a:spLocks noGrp="1"/>
          </p:cNvSpPr>
          <p:nvPr>
            <p:ph type="title"/>
          </p:nvPr>
        </p:nvSpPr>
        <p:spPr/>
        <p:txBody>
          <a:bodyPr/>
          <a:lstStyle/>
          <a:p>
            <a:r>
              <a:rPr lang="en-US" dirty="0"/>
              <a:t>Workmen's institute </a:t>
            </a:r>
          </a:p>
        </p:txBody>
      </p:sp>
      <p:sp>
        <p:nvSpPr>
          <p:cNvPr id="3" name="Content Placeholder 2">
            <a:extLst>
              <a:ext uri="{FF2B5EF4-FFF2-40B4-BE49-F238E27FC236}">
                <a16:creationId xmlns:a16="http://schemas.microsoft.com/office/drawing/2014/main" id="{5151EB39-8C18-1943-ABBB-F4F26FEF19EA}"/>
              </a:ext>
            </a:extLst>
          </p:cNvPr>
          <p:cNvSpPr>
            <a:spLocks noGrp="1"/>
          </p:cNvSpPr>
          <p:nvPr>
            <p:ph sz="quarter" idx="10"/>
          </p:nvPr>
        </p:nvSpPr>
        <p:spPr>
          <a:xfrm>
            <a:off x="449224" y="3857807"/>
            <a:ext cx="3940693" cy="3536888"/>
          </a:xfrm>
        </p:spPr>
        <p:txBody>
          <a:bodyPr/>
          <a:lstStyle/>
          <a:p>
            <a:r>
              <a:rPr lang="en-GB" dirty="0"/>
              <a:t>In England and Wales, the number of club certificates – licences granted by local authorities – has dropped 15% since 2008, with many clubs now having been demolished or converted into flats.</a:t>
            </a:r>
          </a:p>
          <a:p>
            <a:endParaRPr lang="en-GB" dirty="0"/>
          </a:p>
        </p:txBody>
      </p:sp>
      <p:pic>
        <p:nvPicPr>
          <p:cNvPr id="5" name="Picture 4" descr="A house that has a sign on the side of a building&#10;&#10;Description automatically generated">
            <a:extLst>
              <a:ext uri="{FF2B5EF4-FFF2-40B4-BE49-F238E27FC236}">
                <a16:creationId xmlns:a16="http://schemas.microsoft.com/office/drawing/2014/main" id="{9111B114-6581-4754-8949-D4BC6EFFA66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123259" y="3391292"/>
            <a:ext cx="3940693" cy="2824870"/>
          </a:xfrm>
          <a:prstGeom prst="rect">
            <a:avLst/>
          </a:prstGeom>
        </p:spPr>
      </p:pic>
      <p:sp>
        <p:nvSpPr>
          <p:cNvPr id="8" name="TextBox 7">
            <a:extLst>
              <a:ext uri="{FF2B5EF4-FFF2-40B4-BE49-F238E27FC236}">
                <a16:creationId xmlns:a16="http://schemas.microsoft.com/office/drawing/2014/main" id="{2FE5E45A-F4E3-44CD-BD5F-45CB8C6E19D2}"/>
              </a:ext>
            </a:extLst>
          </p:cNvPr>
          <p:cNvSpPr txBox="1"/>
          <p:nvPr/>
        </p:nvSpPr>
        <p:spPr>
          <a:xfrm>
            <a:off x="373450" y="1421444"/>
            <a:ext cx="8706542" cy="2246769"/>
          </a:xfrm>
          <a:prstGeom prst="rect">
            <a:avLst/>
          </a:prstGeom>
          <a:noFill/>
        </p:spPr>
        <p:txBody>
          <a:bodyPr wrap="square">
            <a:spAutoFit/>
          </a:bodyPr>
          <a:lstStyle/>
          <a:p>
            <a:r>
              <a:rPr lang="en-GB" dirty="0">
                <a:latin typeface="+mn-lt"/>
                <a:ea typeface="ＭＳ Ｐゴシック" charset="-128"/>
              </a:rPr>
              <a:t>Traditional working men’s clubs are declining across their traditional stronghold in the South Wales Valleys. These private social clubs were first created in the nineteenth century within industrial communities, providing recreation and education for working class men and their families. Clubs have commonly been affiliated with a particular industry, such as the miners’ institute; with the armed forces, such as the Royal British Legion; or with political parties.</a:t>
            </a:r>
          </a:p>
        </p:txBody>
      </p:sp>
    </p:spTree>
    <p:extLst>
      <p:ext uri="{BB962C8B-B14F-4D97-AF65-F5344CB8AC3E}">
        <p14:creationId xmlns:p14="http://schemas.microsoft.com/office/powerpoint/2010/main" val="37231118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132CB4-4AA5-154C-AEC8-13699DF2B954}"/>
              </a:ext>
            </a:extLst>
          </p:cNvPr>
          <p:cNvSpPr>
            <a:spLocks noGrp="1"/>
          </p:cNvSpPr>
          <p:nvPr>
            <p:ph type="title"/>
          </p:nvPr>
        </p:nvSpPr>
        <p:spPr>
          <a:xfrm>
            <a:off x="4788024" y="980728"/>
            <a:ext cx="8229600" cy="382588"/>
          </a:xfrm>
        </p:spPr>
        <p:txBody>
          <a:bodyPr/>
          <a:lstStyle/>
          <a:p>
            <a:r>
              <a:rPr lang="en-US" dirty="0"/>
              <a:t>Railway stations</a:t>
            </a:r>
          </a:p>
        </p:txBody>
      </p:sp>
      <p:sp>
        <p:nvSpPr>
          <p:cNvPr id="7" name="TextBox 6">
            <a:extLst>
              <a:ext uri="{FF2B5EF4-FFF2-40B4-BE49-F238E27FC236}">
                <a16:creationId xmlns:a16="http://schemas.microsoft.com/office/drawing/2014/main" id="{1F25A716-167B-754D-8505-FC96C73CC089}"/>
              </a:ext>
            </a:extLst>
          </p:cNvPr>
          <p:cNvSpPr txBox="1"/>
          <p:nvPr/>
        </p:nvSpPr>
        <p:spPr>
          <a:xfrm>
            <a:off x="395536" y="1844824"/>
            <a:ext cx="3701160" cy="2862322"/>
          </a:xfrm>
          <a:prstGeom prst="rect">
            <a:avLst/>
          </a:prstGeom>
          <a:noFill/>
        </p:spPr>
        <p:txBody>
          <a:bodyPr wrap="square" rtlCol="0">
            <a:spAutoFit/>
          </a:bodyPr>
          <a:lstStyle/>
          <a:p>
            <a:r>
              <a:rPr lang="en-US" dirty="0"/>
              <a:t>Following the closure of many rail services following the </a:t>
            </a:r>
            <a:r>
              <a:rPr lang="en-US" dirty="0" err="1"/>
              <a:t>Beeching</a:t>
            </a:r>
            <a:r>
              <a:rPr lang="en-US" dirty="0"/>
              <a:t> report in 1963, there has been little investment in the railways in Wales. However, Transport for Wales are planning four new stations across the regions of Wales by 2024.</a:t>
            </a:r>
          </a:p>
        </p:txBody>
      </p:sp>
      <p:pic>
        <p:nvPicPr>
          <p:cNvPr id="5" name="Picture 4" descr="A group of people walking in front of a building&#10;&#10;Description automatically generated">
            <a:extLst>
              <a:ext uri="{FF2B5EF4-FFF2-40B4-BE49-F238E27FC236}">
                <a16:creationId xmlns:a16="http://schemas.microsoft.com/office/drawing/2014/main" id="{2A664AE9-779D-4266-9FB2-652D9D8AC9C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337568" y="1628799"/>
            <a:ext cx="4829590" cy="3529809"/>
          </a:xfrm>
          <a:prstGeom prst="rect">
            <a:avLst/>
          </a:prstGeom>
        </p:spPr>
      </p:pic>
      <p:sp>
        <p:nvSpPr>
          <p:cNvPr id="6" name="TextBox 5">
            <a:extLst>
              <a:ext uri="{FF2B5EF4-FFF2-40B4-BE49-F238E27FC236}">
                <a16:creationId xmlns:a16="http://schemas.microsoft.com/office/drawing/2014/main" id="{5247CF86-5D44-2B22-F1BC-993F639A1286}"/>
              </a:ext>
            </a:extLst>
          </p:cNvPr>
          <p:cNvSpPr txBox="1"/>
          <p:nvPr/>
        </p:nvSpPr>
        <p:spPr>
          <a:xfrm>
            <a:off x="395536" y="980728"/>
            <a:ext cx="6507804" cy="461665"/>
          </a:xfrm>
          <a:prstGeom prst="rect">
            <a:avLst/>
          </a:prstGeom>
          <a:noFill/>
        </p:spPr>
        <p:txBody>
          <a:bodyPr wrap="square">
            <a:spAutoFit/>
          </a:bodyPr>
          <a:lstStyle/>
          <a:p>
            <a:r>
              <a:rPr lang="cy-GB" sz="2400" b="1" dirty="0">
                <a:solidFill>
                  <a:srgbClr val="C00000"/>
                </a:solidFill>
              </a:rPr>
              <a:t>Gorsafoedd rheilffordd</a:t>
            </a:r>
            <a:endParaRPr lang="en-GB" sz="2400" b="1" dirty="0">
              <a:solidFill>
                <a:srgbClr val="C00000"/>
              </a:solidFill>
            </a:endParaRPr>
          </a:p>
        </p:txBody>
      </p:sp>
    </p:spTree>
    <p:extLst>
      <p:ext uri="{BB962C8B-B14F-4D97-AF65-F5344CB8AC3E}">
        <p14:creationId xmlns:p14="http://schemas.microsoft.com/office/powerpoint/2010/main" val="11323668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78F4FC-B92C-B448-831B-7CC910D1AADE}"/>
              </a:ext>
            </a:extLst>
          </p:cNvPr>
          <p:cNvSpPr>
            <a:spLocks noGrp="1"/>
          </p:cNvSpPr>
          <p:nvPr>
            <p:ph type="title"/>
          </p:nvPr>
        </p:nvSpPr>
        <p:spPr/>
        <p:txBody>
          <a:bodyPr/>
          <a:lstStyle/>
          <a:p>
            <a:r>
              <a:rPr lang="en-US" dirty="0"/>
              <a:t>Cardiff development plan</a:t>
            </a:r>
          </a:p>
        </p:txBody>
      </p:sp>
      <p:sp>
        <p:nvSpPr>
          <p:cNvPr id="3" name="Content Placeholder 2">
            <a:extLst>
              <a:ext uri="{FF2B5EF4-FFF2-40B4-BE49-F238E27FC236}">
                <a16:creationId xmlns:a16="http://schemas.microsoft.com/office/drawing/2014/main" id="{6A5341E2-DBEA-8C42-9CCA-112344EF7A6B}"/>
              </a:ext>
            </a:extLst>
          </p:cNvPr>
          <p:cNvSpPr>
            <a:spLocks noGrp="1"/>
          </p:cNvSpPr>
          <p:nvPr>
            <p:ph sz="quarter" idx="10"/>
          </p:nvPr>
        </p:nvSpPr>
        <p:spPr>
          <a:xfrm>
            <a:off x="1007604" y="4970868"/>
            <a:ext cx="7128792" cy="881396"/>
          </a:xfrm>
        </p:spPr>
        <p:txBody>
          <a:bodyPr/>
          <a:lstStyle/>
          <a:p>
            <a:r>
              <a:rPr lang="en-US" dirty="0"/>
              <a:t>Link to what Cardiff will look like: </a:t>
            </a:r>
            <a:r>
              <a:rPr lang="en-US" sz="1800" dirty="0">
                <a:hlinkClick r:id="rId3"/>
              </a:rPr>
              <a:t>www.walesonline.co.uk/business/business-news/what-cardiff-look-like-10-12311665</a:t>
            </a:r>
            <a:r>
              <a:rPr lang="en-US" sz="1800" dirty="0"/>
              <a:t> </a:t>
            </a:r>
            <a:endParaRPr lang="en-US" dirty="0"/>
          </a:p>
          <a:p>
            <a:endParaRPr lang="en-US" dirty="0"/>
          </a:p>
        </p:txBody>
      </p:sp>
      <p:sp>
        <p:nvSpPr>
          <p:cNvPr id="4" name="Rectangle 3">
            <a:extLst>
              <a:ext uri="{FF2B5EF4-FFF2-40B4-BE49-F238E27FC236}">
                <a16:creationId xmlns:a16="http://schemas.microsoft.com/office/drawing/2014/main" id="{B2888A9F-721D-964B-96B3-D54BF3ED37DD}"/>
              </a:ext>
            </a:extLst>
          </p:cNvPr>
          <p:cNvSpPr/>
          <p:nvPr/>
        </p:nvSpPr>
        <p:spPr>
          <a:xfrm>
            <a:off x="2286000" y="2921169"/>
            <a:ext cx="4572000" cy="400110"/>
          </a:xfrm>
          <a:prstGeom prst="rect">
            <a:avLst/>
          </a:prstGeom>
        </p:spPr>
        <p:txBody>
          <a:bodyPr>
            <a:spAutoFit/>
          </a:bodyPr>
          <a:lstStyle/>
          <a:p>
            <a:endParaRPr lang="en-US" dirty="0"/>
          </a:p>
        </p:txBody>
      </p:sp>
      <p:pic>
        <p:nvPicPr>
          <p:cNvPr id="5" name="Picture 4">
            <a:extLst>
              <a:ext uri="{FF2B5EF4-FFF2-40B4-BE49-F238E27FC236}">
                <a16:creationId xmlns:a16="http://schemas.microsoft.com/office/drawing/2014/main" id="{F4A92832-3531-DB4C-84E3-422A11703812}"/>
              </a:ext>
            </a:extLst>
          </p:cNvPr>
          <p:cNvPicPr>
            <a:picLocks noChangeAspect="1"/>
          </p:cNvPicPr>
          <p:nvPr/>
        </p:nvPicPr>
        <p:blipFill>
          <a:blip r:embed="rId4"/>
          <a:stretch>
            <a:fillRect/>
          </a:stretch>
        </p:blipFill>
        <p:spPr>
          <a:xfrm>
            <a:off x="1043608" y="1475269"/>
            <a:ext cx="6415718" cy="3458713"/>
          </a:xfrm>
          <a:prstGeom prst="rect">
            <a:avLst/>
          </a:prstGeom>
        </p:spPr>
      </p:pic>
    </p:spTree>
    <p:extLst>
      <p:ext uri="{BB962C8B-B14F-4D97-AF65-F5344CB8AC3E}">
        <p14:creationId xmlns:p14="http://schemas.microsoft.com/office/powerpoint/2010/main" val="29652704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6288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67544" y="1669976"/>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101: Introduction to the built environment</a:t>
            </a:r>
            <a:r>
              <a:rPr lang="en-GB" sz="2400" dirty="0"/>
              <a:t> </a:t>
            </a:r>
          </a:p>
          <a:p>
            <a:endParaRPr lang="en-GB" sz="2400" b="1" dirty="0"/>
          </a:p>
          <a:p>
            <a:endParaRPr lang="en-GB" sz="2400" b="1" dirty="0"/>
          </a:p>
        </p:txBody>
      </p:sp>
      <p:sp>
        <p:nvSpPr>
          <p:cNvPr id="2053" name="Rectangle 15"/>
          <p:cNvSpPr>
            <a:spLocks noGrp="1" noChangeArrowheads="1"/>
          </p:cNvSpPr>
          <p:nvPr>
            <p:ph type="title"/>
          </p:nvPr>
        </p:nvSpPr>
        <p:spPr>
          <a:xfrm>
            <a:off x="457200" y="2372670"/>
            <a:ext cx="8153400" cy="2514600"/>
          </a:xfrm>
        </p:spPr>
        <p:txBody>
          <a:bodyPr anchor="t"/>
          <a:lstStyle/>
          <a:p>
            <a:r>
              <a:rPr lang="en-US" dirty="0"/>
              <a:t>PowerPoint 2: Key construction design areas and changes over time</a:t>
            </a:r>
            <a:br>
              <a:rPr lang="en-US" dirty="0"/>
            </a:br>
            <a:br>
              <a:rPr lang="en-US" dirty="0"/>
            </a:br>
            <a:r>
              <a:rPr lang="en-US" sz="2000" b="0" dirty="0">
                <a:solidFill>
                  <a:schemeClr val="tx1"/>
                </a:solidFill>
                <a:latin typeface="+mn-lt"/>
              </a:rPr>
              <a:t>What defines a traditional build and modern built construction?</a:t>
            </a:r>
            <a:br>
              <a:rPr lang="en-GB" dirty="0"/>
            </a:br>
            <a:br>
              <a:rPr lang="en-US" dirty="0"/>
            </a:br>
            <a:br>
              <a:rPr lang="en-US" dirty="0"/>
            </a:br>
            <a:endParaRPr lang="en-GB" dirty="0"/>
          </a:p>
        </p:txBody>
      </p:sp>
    </p:spTree>
    <p:extLst>
      <p:ext uri="{BB962C8B-B14F-4D97-AF65-F5344CB8AC3E}">
        <p14:creationId xmlns:p14="http://schemas.microsoft.com/office/powerpoint/2010/main" val="11605243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788024" y="969450"/>
            <a:ext cx="8229600" cy="382588"/>
          </a:xfrm>
        </p:spPr>
        <p:txBody>
          <a:bodyPr/>
          <a:lstStyle/>
          <a:p>
            <a:r>
              <a:rPr lang="en-US" dirty="0">
                <a:ea typeface="ＭＳ Ｐゴシック" pitchFamily="-105" charset="-128"/>
                <a:cs typeface="ＭＳ Ｐゴシック" pitchFamily="-105" charset="-128"/>
              </a:rPr>
              <a:t>Traditional buildings</a:t>
            </a:r>
          </a:p>
        </p:txBody>
      </p:sp>
      <p:sp>
        <p:nvSpPr>
          <p:cNvPr id="3075" name="Content Placeholder 2"/>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A traditional building is one that was built before 1919 using solid wall construction methods, usually using locally sourced stone, slate, bricks or timber.</a:t>
            </a:r>
          </a:p>
          <a:p>
            <a:pPr marL="0" indent="0"/>
            <a:endParaRPr lang="en-GB" sz="1600" dirty="0">
              <a:ea typeface="ＭＳ Ｐゴシック" pitchFamily="-105" charset="-128"/>
              <a:cs typeface="ＭＳ Ｐゴシック" pitchFamily="-105" charset="-128"/>
            </a:endParaRPr>
          </a:p>
        </p:txBody>
      </p:sp>
      <p:pic>
        <p:nvPicPr>
          <p:cNvPr id="3" name="Picture 2" descr="A picture containing building, sky, outdoor, road&#10;&#10;Description automatically generated">
            <a:extLst>
              <a:ext uri="{FF2B5EF4-FFF2-40B4-BE49-F238E27FC236}">
                <a16:creationId xmlns:a16="http://schemas.microsoft.com/office/drawing/2014/main" id="{E0A22FEB-EF18-42C1-ACC9-255201C7464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2800884"/>
            <a:ext cx="3491772" cy="2327615"/>
          </a:xfrm>
          <a:prstGeom prst="rect">
            <a:avLst/>
          </a:prstGeom>
        </p:spPr>
      </p:pic>
      <p:pic>
        <p:nvPicPr>
          <p:cNvPr id="4" name="Picture 3" descr="A picture containing building, sky, outdoor, house&#10;&#10;Description automatically generated">
            <a:extLst>
              <a:ext uri="{FF2B5EF4-FFF2-40B4-BE49-F238E27FC236}">
                <a16:creationId xmlns:a16="http://schemas.microsoft.com/office/drawing/2014/main" id="{020BF7B8-779A-499D-A023-CA6F72AD04B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491772" y="2800883"/>
            <a:ext cx="3103486" cy="2327615"/>
          </a:xfrm>
          <a:prstGeom prst="rect">
            <a:avLst/>
          </a:prstGeom>
        </p:spPr>
      </p:pic>
      <p:pic>
        <p:nvPicPr>
          <p:cNvPr id="5" name="Picture 4">
            <a:extLst>
              <a:ext uri="{FF2B5EF4-FFF2-40B4-BE49-F238E27FC236}">
                <a16:creationId xmlns:a16="http://schemas.microsoft.com/office/drawing/2014/main" id="{1AFBE2C3-AC72-4831-A838-60DED66D9CC4}"/>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300192" y="2800882"/>
            <a:ext cx="2909518" cy="2327614"/>
          </a:xfrm>
          <a:prstGeom prst="rect">
            <a:avLst/>
          </a:prstGeom>
        </p:spPr>
      </p:pic>
      <p:sp>
        <p:nvSpPr>
          <p:cNvPr id="8" name="TextBox 7">
            <a:extLst>
              <a:ext uri="{FF2B5EF4-FFF2-40B4-BE49-F238E27FC236}">
                <a16:creationId xmlns:a16="http://schemas.microsoft.com/office/drawing/2014/main" id="{C5B2BC1A-F1EE-C737-1FB8-0265BBE40CD9}"/>
              </a:ext>
            </a:extLst>
          </p:cNvPr>
          <p:cNvSpPr txBox="1"/>
          <p:nvPr/>
        </p:nvSpPr>
        <p:spPr>
          <a:xfrm>
            <a:off x="827584" y="929911"/>
            <a:ext cx="6507804" cy="461665"/>
          </a:xfrm>
          <a:prstGeom prst="rect">
            <a:avLst/>
          </a:prstGeom>
          <a:noFill/>
        </p:spPr>
        <p:txBody>
          <a:bodyPr wrap="square">
            <a:spAutoFit/>
          </a:bodyPr>
          <a:lstStyle/>
          <a:p>
            <a:r>
              <a:rPr lang="cy-GB" sz="2400" b="1" dirty="0">
                <a:solidFill>
                  <a:srgbClr val="C00000"/>
                </a:solidFill>
              </a:rPr>
              <a:t>Adeiladau traddodiadol</a:t>
            </a:r>
            <a:endParaRPr lang="en-GB" sz="2400" b="1" dirty="0">
              <a:solidFill>
                <a:srgbClr val="C00000"/>
              </a:solidFill>
            </a:endParaRPr>
          </a:p>
        </p:txBody>
      </p:sp>
    </p:spTree>
    <p:extLst>
      <p:ext uri="{BB962C8B-B14F-4D97-AF65-F5344CB8AC3E}">
        <p14:creationId xmlns:p14="http://schemas.microsoft.com/office/powerpoint/2010/main" val="33838415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Traditional buildings (continued)</a:t>
            </a:r>
          </a:p>
        </p:txBody>
      </p:sp>
      <p:sp>
        <p:nvSpPr>
          <p:cNvPr id="5123" name="Content Placeholder 2"/>
          <p:cNvSpPr>
            <a:spLocks noGrp="1"/>
          </p:cNvSpPr>
          <p:nvPr>
            <p:ph sz="quarter" idx="10"/>
          </p:nvPr>
        </p:nvSpPr>
        <p:spPr>
          <a:xfrm>
            <a:off x="457200" y="1445492"/>
            <a:ext cx="8291264" cy="4248000"/>
          </a:xfrm>
        </p:spPr>
        <p:txBody>
          <a:bodyPr/>
          <a:lstStyle/>
          <a:p>
            <a:pPr>
              <a:defRPr/>
            </a:pPr>
            <a:r>
              <a:rPr lang="en-US" dirty="0"/>
              <a:t>Many traditional buildings have a historical and cultural importance to the community and are of value to the heritage of Wales. The most valuable of these are often listed buildings.</a:t>
            </a:r>
          </a:p>
          <a:p>
            <a:pPr marL="0" indent="0"/>
            <a:endParaRPr lang="en-US" dirty="0">
              <a:ea typeface="ＭＳ Ｐゴシック" pitchFamily="-105" charset="-128"/>
              <a:cs typeface="ＭＳ Ｐゴシック" pitchFamily="-105" charset="-128"/>
            </a:endParaRPr>
          </a:p>
        </p:txBody>
      </p:sp>
      <p:pic>
        <p:nvPicPr>
          <p:cNvPr id="4" name="Picture 3"/>
          <p:cNvPicPr/>
          <p:nvPr/>
        </p:nvPicPr>
        <p:blipFill rotWithShape="1">
          <a:blip r:embed="rId3" cstate="print">
            <a:extLst>
              <a:ext uri="{28A0092B-C50C-407E-A947-70E740481C1C}">
                <a14:useLocalDpi xmlns:a14="http://schemas.microsoft.com/office/drawing/2010/main"/>
              </a:ext>
            </a:extLst>
          </a:blip>
          <a:srcRect/>
          <a:stretch/>
        </p:blipFill>
        <p:spPr bwMode="auto">
          <a:xfrm>
            <a:off x="0" y="2933903"/>
            <a:ext cx="2376263" cy="1893659"/>
          </a:xfrm>
          <a:prstGeom prst="rect">
            <a:avLst/>
          </a:prstGeom>
          <a:noFill/>
          <a:ln>
            <a:noFill/>
          </a:ln>
        </p:spPr>
      </p:pic>
      <p:sp>
        <p:nvSpPr>
          <p:cNvPr id="2" name="TextBox 1">
            <a:extLst>
              <a:ext uri="{FF2B5EF4-FFF2-40B4-BE49-F238E27FC236}">
                <a16:creationId xmlns:a16="http://schemas.microsoft.com/office/drawing/2014/main" id="{37F2AB55-1B08-134F-979F-820B23E2CD25}"/>
              </a:ext>
            </a:extLst>
          </p:cNvPr>
          <p:cNvSpPr txBox="1"/>
          <p:nvPr/>
        </p:nvSpPr>
        <p:spPr>
          <a:xfrm>
            <a:off x="4716016" y="3717032"/>
            <a:ext cx="45719" cy="864096"/>
          </a:xfrm>
          <a:prstGeom prst="rect">
            <a:avLst/>
          </a:prstGeom>
          <a:noFill/>
        </p:spPr>
        <p:txBody>
          <a:bodyPr wrap="square" rtlCol="0">
            <a:spAutoFit/>
          </a:bodyPr>
          <a:lstStyle/>
          <a:p>
            <a:endParaRPr lang="en-US" dirty="0"/>
          </a:p>
        </p:txBody>
      </p:sp>
      <p:sp>
        <p:nvSpPr>
          <p:cNvPr id="3" name="TextBox 2">
            <a:extLst>
              <a:ext uri="{FF2B5EF4-FFF2-40B4-BE49-F238E27FC236}">
                <a16:creationId xmlns:a16="http://schemas.microsoft.com/office/drawing/2014/main" id="{71EA8504-A8C9-1E49-A978-DB08B735FC48}"/>
              </a:ext>
            </a:extLst>
          </p:cNvPr>
          <p:cNvSpPr txBox="1"/>
          <p:nvPr/>
        </p:nvSpPr>
        <p:spPr>
          <a:xfrm>
            <a:off x="2816031" y="4862495"/>
            <a:ext cx="2844402" cy="830997"/>
          </a:xfrm>
          <a:prstGeom prst="rect">
            <a:avLst/>
          </a:prstGeom>
          <a:noFill/>
        </p:spPr>
        <p:txBody>
          <a:bodyPr wrap="square" rtlCol="0">
            <a:spAutoFit/>
          </a:bodyPr>
          <a:lstStyle/>
          <a:p>
            <a:pPr lvl="2">
              <a:defRPr/>
            </a:pPr>
            <a:r>
              <a:rPr lang="en-US" sz="1600" dirty="0"/>
              <a:t>Llwyn </a:t>
            </a:r>
            <a:r>
              <a:rPr lang="en-US" sz="1600" dirty="0" err="1"/>
              <a:t>Celyn</a:t>
            </a:r>
            <a:r>
              <a:rPr lang="en-US" sz="1600" dirty="0"/>
              <a:t>, owned by the Landmark Trust</a:t>
            </a:r>
          </a:p>
        </p:txBody>
      </p:sp>
      <p:sp>
        <p:nvSpPr>
          <p:cNvPr id="6" name="TextBox 5">
            <a:extLst>
              <a:ext uri="{FF2B5EF4-FFF2-40B4-BE49-F238E27FC236}">
                <a16:creationId xmlns:a16="http://schemas.microsoft.com/office/drawing/2014/main" id="{A7D5DEAC-24C7-8D4C-9775-8E7A20B11CC9}"/>
              </a:ext>
            </a:extLst>
          </p:cNvPr>
          <p:cNvSpPr txBox="1"/>
          <p:nvPr/>
        </p:nvSpPr>
        <p:spPr>
          <a:xfrm>
            <a:off x="6836666" y="4962908"/>
            <a:ext cx="2307334" cy="584775"/>
          </a:xfrm>
          <a:prstGeom prst="rect">
            <a:avLst/>
          </a:prstGeom>
          <a:noFill/>
        </p:spPr>
        <p:txBody>
          <a:bodyPr wrap="square" rtlCol="0">
            <a:spAutoFit/>
          </a:bodyPr>
          <a:lstStyle/>
          <a:p>
            <a:r>
              <a:rPr lang="en-US" sz="1600" dirty="0"/>
              <a:t>The Old Market Hall, Llanidloes, </a:t>
            </a:r>
            <a:r>
              <a:rPr lang="en-US" sz="1600" dirty="0" err="1"/>
              <a:t>Powys</a:t>
            </a:r>
            <a:endParaRPr lang="en-US" sz="1600" dirty="0"/>
          </a:p>
        </p:txBody>
      </p:sp>
      <p:pic>
        <p:nvPicPr>
          <p:cNvPr id="8" name="Picture 7">
            <a:extLst>
              <a:ext uri="{FF2B5EF4-FFF2-40B4-BE49-F238E27FC236}">
                <a16:creationId xmlns:a16="http://schemas.microsoft.com/office/drawing/2014/main" id="{61FD70CF-9971-4F96-BBCC-CC6CDDC92A0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816031" y="3046390"/>
            <a:ext cx="3088054" cy="1749598"/>
          </a:xfrm>
          <a:prstGeom prst="rect">
            <a:avLst/>
          </a:prstGeom>
        </p:spPr>
      </p:pic>
      <p:sp>
        <p:nvSpPr>
          <p:cNvPr id="13" name="TextBox 12">
            <a:extLst>
              <a:ext uri="{FF2B5EF4-FFF2-40B4-BE49-F238E27FC236}">
                <a16:creationId xmlns:a16="http://schemas.microsoft.com/office/drawing/2014/main" id="{B7779C62-017E-4395-A7A9-BB1B8AB18C1C}"/>
              </a:ext>
            </a:extLst>
          </p:cNvPr>
          <p:cNvSpPr txBox="1"/>
          <p:nvPr/>
        </p:nvSpPr>
        <p:spPr>
          <a:xfrm>
            <a:off x="-396552" y="4878613"/>
            <a:ext cx="2439660" cy="584775"/>
          </a:xfrm>
          <a:prstGeom prst="rect">
            <a:avLst/>
          </a:prstGeom>
          <a:noFill/>
        </p:spPr>
        <p:txBody>
          <a:bodyPr wrap="square">
            <a:spAutoFit/>
          </a:bodyPr>
          <a:lstStyle/>
          <a:p>
            <a:pPr lvl="2">
              <a:defRPr/>
            </a:pPr>
            <a:r>
              <a:rPr lang="en-US" sz="1600" dirty="0" err="1"/>
              <a:t>Yr</a:t>
            </a:r>
            <a:r>
              <a:rPr lang="en-US" sz="1600" dirty="0"/>
              <a:t> Hen </a:t>
            </a:r>
            <a:r>
              <a:rPr lang="en-US" sz="1600" dirty="0" err="1"/>
              <a:t>Gapel</a:t>
            </a:r>
            <a:r>
              <a:rPr lang="en-US" sz="1600" dirty="0"/>
              <a:t>, </a:t>
            </a:r>
          </a:p>
          <a:p>
            <a:pPr lvl="2">
              <a:defRPr/>
            </a:pPr>
            <a:r>
              <a:rPr lang="en-US" sz="1600" dirty="0" err="1"/>
              <a:t>Llwynrhydown</a:t>
            </a:r>
            <a:endParaRPr lang="en-US" sz="1600" dirty="0"/>
          </a:p>
        </p:txBody>
      </p:sp>
      <p:pic>
        <p:nvPicPr>
          <p:cNvPr id="11" name="Picture 10" descr="A picture containing building, outdoor, roof&#10;&#10;Description automatically generated">
            <a:extLst>
              <a:ext uri="{FF2B5EF4-FFF2-40B4-BE49-F238E27FC236}">
                <a16:creationId xmlns:a16="http://schemas.microsoft.com/office/drawing/2014/main" id="{F2A0A0D9-9388-4E87-A3AA-A598F9096CE6}"/>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345315" y="2975706"/>
            <a:ext cx="2798685" cy="1865790"/>
          </a:xfrm>
          <a:prstGeom prst="rect">
            <a:avLst/>
          </a:prstGeom>
        </p:spPr>
      </p:pic>
    </p:spTree>
    <p:extLst>
      <p:ext uri="{BB962C8B-B14F-4D97-AF65-F5344CB8AC3E}">
        <p14:creationId xmlns:p14="http://schemas.microsoft.com/office/powerpoint/2010/main" val="3338876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cy-GB" dirty="0">
                <a:solidFill>
                  <a:srgbClr val="C00000"/>
                </a:solidFill>
              </a:rPr>
              <a:t>Adeiladau domestig</a:t>
            </a:r>
            <a:br>
              <a:rPr lang="cy-GB" dirty="0"/>
            </a:br>
            <a:r>
              <a:rPr lang="en-US" dirty="0">
                <a:ea typeface="ＭＳ Ｐゴシック" pitchFamily="-105" charset="-128"/>
                <a:cs typeface="ＭＳ Ｐゴシック" pitchFamily="-105" charset="-128"/>
              </a:rPr>
              <a:t>Domestic buildings</a:t>
            </a:r>
          </a:p>
        </p:txBody>
      </p:sp>
      <p:sp>
        <p:nvSpPr>
          <p:cNvPr id="3075" name="Content Placeholder 2"/>
          <p:cNvSpPr>
            <a:spLocks noGrp="1"/>
          </p:cNvSpPr>
          <p:nvPr>
            <p:ph sz="quarter" idx="10"/>
          </p:nvPr>
        </p:nvSpPr>
        <p:spPr>
          <a:xfrm>
            <a:off x="251520" y="1988840"/>
            <a:ext cx="4114800" cy="4248000"/>
          </a:xfrm>
        </p:spPr>
        <p:txBody>
          <a:bodyPr/>
          <a:lstStyle/>
          <a:p>
            <a:pPr marL="0" indent="0"/>
            <a:r>
              <a:rPr lang="en-GB" dirty="0">
                <a:ea typeface="ＭＳ Ｐゴシック" pitchFamily="-105" charset="-128"/>
                <a:cs typeface="ＭＳ Ｐゴシック" pitchFamily="-105" charset="-128"/>
              </a:rPr>
              <a:t>A domestic building is one that has been designed and built for a single household to live in. Examples of domestic buildings include the following.</a:t>
            </a:r>
          </a:p>
          <a:p>
            <a:pPr marL="0" indent="0"/>
            <a:r>
              <a:rPr lang="en-GB" b="1" dirty="0">
                <a:ea typeface="ＭＳ Ｐゴシック" pitchFamily="-105" charset="-128"/>
                <a:cs typeface="ＭＳ Ｐゴシック" pitchFamily="-105" charset="-128"/>
              </a:rPr>
              <a:t>Bungalow: </a:t>
            </a:r>
            <a:r>
              <a:rPr lang="en-GB" dirty="0">
                <a:ea typeface="ＭＳ Ｐゴシック" pitchFamily="-105" charset="-128"/>
                <a:cs typeface="ＭＳ Ｐゴシック" pitchFamily="-105" charset="-128"/>
              </a:rPr>
              <a:t>A single-storey house with no stairs.</a:t>
            </a:r>
          </a:p>
          <a:p>
            <a:r>
              <a:rPr lang="en-GB" b="1" dirty="0">
                <a:ea typeface="ＭＳ Ｐゴシック" pitchFamily="-105" charset="-128"/>
                <a:cs typeface="ＭＳ Ｐゴシック" pitchFamily="-105" charset="-128"/>
              </a:rPr>
              <a:t>Dormer bungalow: </a:t>
            </a:r>
            <a:r>
              <a:rPr lang="en-GB" dirty="0">
                <a:ea typeface="ＭＳ Ｐゴシック" pitchFamily="-105" charset="-128"/>
                <a:cs typeface="ＭＳ Ｐゴシック" pitchFamily="-105" charset="-128"/>
              </a:rPr>
              <a:t>A single-storey house with stairs and habitable rooms in the roof space. Protruding</a:t>
            </a:r>
            <a:r>
              <a:rPr lang="en-US" dirty="0">
                <a:ea typeface="ＭＳ Ｐゴシック" pitchFamily="-105" charset="-128"/>
                <a:cs typeface="ＭＳ Ｐゴシック" pitchFamily="-105" charset="-128"/>
              </a:rPr>
              <a:t> windows called dormer windows give the building their name.</a:t>
            </a:r>
          </a:p>
        </p:txBody>
      </p:sp>
      <p:pic>
        <p:nvPicPr>
          <p:cNvPr id="3" name="Picture 2" descr="A house with bushes in front of a brick building&#10;&#10;Description automatically generated">
            <a:extLst>
              <a:ext uri="{FF2B5EF4-FFF2-40B4-BE49-F238E27FC236}">
                <a16:creationId xmlns:a16="http://schemas.microsoft.com/office/drawing/2014/main" id="{0BF7D436-76EC-4F52-ABCA-0A771FE87DE0}"/>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302540" y="3716277"/>
            <a:ext cx="3841460" cy="2377019"/>
          </a:xfrm>
          <a:prstGeom prst="rect">
            <a:avLst/>
          </a:prstGeom>
        </p:spPr>
      </p:pic>
      <p:pic>
        <p:nvPicPr>
          <p:cNvPr id="6" name="Picture 5" descr="A small house in the middle of a road&#10;&#10;Description automatically generated">
            <a:extLst>
              <a:ext uri="{FF2B5EF4-FFF2-40B4-BE49-F238E27FC236}">
                <a16:creationId xmlns:a16="http://schemas.microsoft.com/office/drawing/2014/main" id="{D53DCCE9-D42D-4B6B-BFF7-20EE83CD21B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309238" y="1088277"/>
            <a:ext cx="3834761" cy="2556747"/>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Material behind the changes of non-residential buildings</a:t>
            </a:r>
          </a:p>
        </p:txBody>
      </p:sp>
      <p:sp>
        <p:nvSpPr>
          <p:cNvPr id="3" name="Content Placeholder 2"/>
          <p:cNvSpPr>
            <a:spLocks noGrp="1"/>
          </p:cNvSpPr>
          <p:nvPr>
            <p:ph sz="quarter" idx="10"/>
          </p:nvPr>
        </p:nvSpPr>
        <p:spPr>
          <a:xfrm>
            <a:off x="457200" y="1456035"/>
            <a:ext cx="8229600" cy="1399587"/>
          </a:xfrm>
        </p:spPr>
        <p:txBody>
          <a:bodyPr/>
          <a:lstStyle/>
          <a:p>
            <a:r>
              <a:rPr lang="en-GB" dirty="0"/>
              <a:t>With the development of technology and new materials in construction, buildings have been able to be upscaled to facilitate larger open-plan spaces, taller buildings and large glass facades, that would have been too expensive to be viable prior to the mid-20th century.</a:t>
            </a:r>
          </a:p>
        </p:txBody>
      </p:sp>
      <p:sp>
        <p:nvSpPr>
          <p:cNvPr id="5" name="Rectangle 6">
            <a:extLst>
              <a:ext uri="{FF2B5EF4-FFF2-40B4-BE49-F238E27FC236}">
                <a16:creationId xmlns:a16="http://schemas.microsoft.com/office/drawing/2014/main" id="{C71D0C76-C64E-8B4A-BB63-C37468F7EE9D}"/>
              </a:ext>
            </a:extLst>
          </p:cNvPr>
          <p:cNvSpPr>
            <a:spLocks noChangeArrowheads="1"/>
          </p:cNvSpPr>
          <p:nvPr/>
        </p:nvSpPr>
        <p:spPr bwMode="auto">
          <a:xfrm>
            <a:off x="179512" y="249289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a:extLst>
              <a:ext uri="{FF2B5EF4-FFF2-40B4-BE49-F238E27FC236}">
                <a16:creationId xmlns:a16="http://schemas.microsoft.com/office/drawing/2014/main" id="{68F1BD6B-2A01-D047-8417-18CAE2D88372}"/>
              </a:ext>
            </a:extLst>
          </p:cNvPr>
          <p:cNvSpPr txBox="1"/>
          <p:nvPr/>
        </p:nvSpPr>
        <p:spPr>
          <a:xfrm>
            <a:off x="5179041" y="5238278"/>
            <a:ext cx="3316597" cy="830997"/>
          </a:xfrm>
          <a:prstGeom prst="rect">
            <a:avLst/>
          </a:prstGeom>
          <a:noFill/>
        </p:spPr>
        <p:txBody>
          <a:bodyPr wrap="square" rtlCol="0">
            <a:spAutoFit/>
          </a:bodyPr>
          <a:lstStyle/>
          <a:p>
            <a:r>
              <a:rPr lang="en-US" sz="1600" dirty="0"/>
              <a:t>A mix of steel and technology allows the Principality (Millennium) Stadium roof to open and close.</a:t>
            </a:r>
          </a:p>
        </p:txBody>
      </p:sp>
      <p:sp>
        <p:nvSpPr>
          <p:cNvPr id="9" name="TextBox 8">
            <a:extLst>
              <a:ext uri="{FF2B5EF4-FFF2-40B4-BE49-F238E27FC236}">
                <a16:creationId xmlns:a16="http://schemas.microsoft.com/office/drawing/2014/main" id="{BA084F6A-7B57-4BED-9679-966C43C892C4}"/>
              </a:ext>
            </a:extLst>
          </p:cNvPr>
          <p:cNvSpPr txBox="1"/>
          <p:nvPr/>
        </p:nvSpPr>
        <p:spPr>
          <a:xfrm>
            <a:off x="794858" y="5238278"/>
            <a:ext cx="2843961" cy="338554"/>
          </a:xfrm>
          <a:prstGeom prst="rect">
            <a:avLst/>
          </a:prstGeom>
          <a:noFill/>
        </p:spPr>
        <p:txBody>
          <a:bodyPr wrap="square">
            <a:spAutoFit/>
          </a:bodyPr>
          <a:lstStyle/>
          <a:p>
            <a:r>
              <a:rPr lang="en-GB" sz="1600" dirty="0"/>
              <a:t>Meridian Tower, Swansea</a:t>
            </a:r>
          </a:p>
        </p:txBody>
      </p:sp>
      <p:pic>
        <p:nvPicPr>
          <p:cNvPr id="8" name="Picture 7">
            <a:extLst>
              <a:ext uri="{FF2B5EF4-FFF2-40B4-BE49-F238E27FC236}">
                <a16:creationId xmlns:a16="http://schemas.microsoft.com/office/drawing/2014/main" id="{BC8A6EF2-9409-4C04-A047-220DA14BD3E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941041" y="2826082"/>
            <a:ext cx="3554597" cy="2369731"/>
          </a:xfrm>
          <a:prstGeom prst="rect">
            <a:avLst/>
          </a:prstGeom>
        </p:spPr>
      </p:pic>
      <p:pic>
        <p:nvPicPr>
          <p:cNvPr id="11" name="Picture 10" descr="A picture containing sky, outdoor, building, tower&#10;&#10;Description automatically generated">
            <a:extLst>
              <a:ext uri="{FF2B5EF4-FFF2-40B4-BE49-F238E27FC236}">
                <a16:creationId xmlns:a16="http://schemas.microsoft.com/office/drawing/2014/main" id="{96F7C346-486A-4D6D-8D80-B1F086161F2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29361" y="2855626"/>
            <a:ext cx="3374956" cy="2310645"/>
          </a:xfrm>
          <a:prstGeom prst="rect">
            <a:avLst/>
          </a:prstGeom>
        </p:spPr>
      </p:pic>
    </p:spTree>
    <p:extLst>
      <p:ext uri="{BB962C8B-B14F-4D97-AF65-F5344CB8AC3E}">
        <p14:creationId xmlns:p14="http://schemas.microsoft.com/office/powerpoint/2010/main" val="2681924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20072" y="908058"/>
            <a:ext cx="4680520" cy="382588"/>
          </a:xfrm>
        </p:spPr>
        <p:txBody>
          <a:bodyPr/>
          <a:lstStyle/>
          <a:p>
            <a:r>
              <a:rPr lang="en-GB" dirty="0"/>
              <a:t>Pre-1919 design and construction</a:t>
            </a:r>
          </a:p>
        </p:txBody>
      </p:sp>
      <p:sp>
        <p:nvSpPr>
          <p:cNvPr id="3" name="Content Placeholder 2"/>
          <p:cNvSpPr>
            <a:spLocks noGrp="1"/>
          </p:cNvSpPr>
          <p:nvPr>
            <p:ph sz="quarter" idx="10"/>
          </p:nvPr>
        </p:nvSpPr>
        <p:spPr>
          <a:xfrm>
            <a:off x="467544" y="1628800"/>
            <a:ext cx="8507288" cy="4824536"/>
          </a:xfrm>
        </p:spPr>
        <p:txBody>
          <a:bodyPr/>
          <a:lstStyle/>
          <a:p>
            <a:r>
              <a:rPr lang="en-GB" b="1" dirty="0">
                <a:solidFill>
                  <a:schemeClr val="tx2"/>
                </a:solidFill>
              </a:rPr>
              <a:t>Walls </a:t>
            </a:r>
            <a:br>
              <a:rPr lang="en-GB" b="1" dirty="0">
                <a:solidFill>
                  <a:schemeClr val="tx2"/>
                </a:solidFill>
              </a:rPr>
            </a:br>
            <a:r>
              <a:rPr lang="en-GB" dirty="0">
                <a:solidFill>
                  <a:schemeClr val="tx2"/>
                </a:solidFill>
              </a:rPr>
              <a:t>Local materials were generally used as transportation costs were high.  Hence the use of stone or slate in North Wales and timber in the Borders.</a:t>
            </a:r>
          </a:p>
          <a:p>
            <a:r>
              <a:rPr lang="en-GB" dirty="0">
                <a:solidFill>
                  <a:schemeClr val="tx2"/>
                </a:solidFill>
              </a:rPr>
              <a:t>Climate affected construction – houses in the west of Wales were built lower with very thick walls and smaller windows to keep out wind-driven rain.</a:t>
            </a:r>
          </a:p>
          <a:p>
            <a:r>
              <a:rPr lang="en-GB" dirty="0">
                <a:solidFill>
                  <a:schemeClr val="tx2"/>
                </a:solidFill>
              </a:rPr>
              <a:t>The climate in the east is more mild, which means houses could be taller, with thinner walls – and oak grows very well in the area so is available for construction.</a:t>
            </a:r>
          </a:p>
          <a:p>
            <a:r>
              <a:rPr lang="en-GB" dirty="0">
                <a:solidFill>
                  <a:schemeClr val="tx2"/>
                </a:solidFill>
              </a:rPr>
              <a:t>Railways and canals appearing with industrialisation saw the introduction of brick (Wrexham, Welsh Valleys) and ultimately made cavity wall construction possible.</a:t>
            </a:r>
          </a:p>
          <a:p>
            <a:endParaRPr lang="en-GB" dirty="0"/>
          </a:p>
        </p:txBody>
      </p:sp>
      <p:sp>
        <p:nvSpPr>
          <p:cNvPr id="5" name="TextBox 4">
            <a:extLst>
              <a:ext uri="{FF2B5EF4-FFF2-40B4-BE49-F238E27FC236}">
                <a16:creationId xmlns:a16="http://schemas.microsoft.com/office/drawing/2014/main" id="{3749BA57-04EF-269A-17CC-847AB50711DC}"/>
              </a:ext>
            </a:extLst>
          </p:cNvPr>
          <p:cNvSpPr txBox="1"/>
          <p:nvPr/>
        </p:nvSpPr>
        <p:spPr>
          <a:xfrm>
            <a:off x="971600" y="908058"/>
            <a:ext cx="4067944" cy="830997"/>
          </a:xfrm>
          <a:prstGeom prst="rect">
            <a:avLst/>
          </a:prstGeom>
          <a:noFill/>
        </p:spPr>
        <p:txBody>
          <a:bodyPr wrap="square">
            <a:spAutoFit/>
          </a:bodyPr>
          <a:lstStyle/>
          <a:p>
            <a:r>
              <a:rPr lang="cy-GB" sz="2400" b="1" dirty="0">
                <a:solidFill>
                  <a:srgbClr val="C00000"/>
                </a:solidFill>
              </a:rPr>
              <a:t>Dylunio ac adeiladu cyn 1919</a:t>
            </a:r>
            <a:endParaRPr lang="en-GB" sz="2400" b="1" dirty="0">
              <a:solidFill>
                <a:srgbClr val="C00000"/>
              </a:solidFill>
            </a:endParaRPr>
          </a:p>
        </p:txBody>
      </p:sp>
    </p:spTree>
    <p:extLst>
      <p:ext uri="{BB962C8B-B14F-4D97-AF65-F5344CB8AC3E}">
        <p14:creationId xmlns:p14="http://schemas.microsoft.com/office/powerpoint/2010/main" val="31860757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963C2-9F90-EE44-825B-88385FD1C8F2}"/>
              </a:ext>
            </a:extLst>
          </p:cNvPr>
          <p:cNvSpPr>
            <a:spLocks noGrp="1"/>
          </p:cNvSpPr>
          <p:nvPr>
            <p:ph type="title"/>
          </p:nvPr>
        </p:nvSpPr>
        <p:spPr/>
        <p:txBody>
          <a:bodyPr/>
          <a:lstStyle/>
          <a:p>
            <a:r>
              <a:rPr lang="en-GB" dirty="0"/>
              <a:t>Pre-1919 design and construction</a:t>
            </a:r>
            <a:endParaRPr lang="en-US" dirty="0"/>
          </a:p>
        </p:txBody>
      </p:sp>
      <p:sp>
        <p:nvSpPr>
          <p:cNvPr id="3" name="Content Placeholder 2">
            <a:extLst>
              <a:ext uri="{FF2B5EF4-FFF2-40B4-BE49-F238E27FC236}">
                <a16:creationId xmlns:a16="http://schemas.microsoft.com/office/drawing/2014/main" id="{CEF5D1DE-DCE1-7040-9E85-B0F700E987BF}"/>
              </a:ext>
            </a:extLst>
          </p:cNvPr>
          <p:cNvSpPr>
            <a:spLocks noGrp="1"/>
          </p:cNvSpPr>
          <p:nvPr>
            <p:ph sz="quarter" idx="10"/>
          </p:nvPr>
        </p:nvSpPr>
        <p:spPr>
          <a:xfrm>
            <a:off x="457200" y="2079480"/>
            <a:ext cx="3106688" cy="2645664"/>
          </a:xfrm>
        </p:spPr>
        <p:txBody>
          <a:bodyPr/>
          <a:lstStyle/>
          <a:p>
            <a:r>
              <a:rPr lang="en-GB" b="1" dirty="0">
                <a:solidFill>
                  <a:srgbClr val="0077E3"/>
                </a:solidFill>
              </a:rPr>
              <a:t>Roofs </a:t>
            </a:r>
          </a:p>
          <a:p>
            <a:r>
              <a:rPr lang="en-US" dirty="0"/>
              <a:t>Roof covers again were dependent on the local resources available, with stone tiles, slate, thatch and corrugated iron being the main materials used.</a:t>
            </a:r>
          </a:p>
        </p:txBody>
      </p:sp>
      <p:pic>
        <p:nvPicPr>
          <p:cNvPr id="5" name="Picture 4" descr="A picture containing outdoor, stone, concrete&#10;&#10;Description automatically generated">
            <a:extLst>
              <a:ext uri="{FF2B5EF4-FFF2-40B4-BE49-F238E27FC236}">
                <a16:creationId xmlns:a16="http://schemas.microsoft.com/office/drawing/2014/main" id="{46A20610-7CA7-4F89-BE18-D7B8494CC06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138412" y="1763849"/>
            <a:ext cx="5004861" cy="3330302"/>
          </a:xfrm>
          <a:prstGeom prst="rect">
            <a:avLst/>
          </a:prstGeom>
        </p:spPr>
      </p:pic>
      <p:sp>
        <p:nvSpPr>
          <p:cNvPr id="6" name="TextBox 5">
            <a:extLst>
              <a:ext uri="{FF2B5EF4-FFF2-40B4-BE49-F238E27FC236}">
                <a16:creationId xmlns:a16="http://schemas.microsoft.com/office/drawing/2014/main" id="{1756852C-01B6-A020-B43F-81610A611B4B}"/>
              </a:ext>
            </a:extLst>
          </p:cNvPr>
          <p:cNvSpPr txBox="1"/>
          <p:nvPr/>
        </p:nvSpPr>
        <p:spPr>
          <a:xfrm>
            <a:off x="323528" y="1679370"/>
            <a:ext cx="4572000" cy="400110"/>
          </a:xfrm>
          <a:prstGeom prst="rect">
            <a:avLst/>
          </a:prstGeom>
          <a:noFill/>
        </p:spPr>
        <p:txBody>
          <a:bodyPr wrap="square">
            <a:spAutoFit/>
          </a:bodyPr>
          <a:lstStyle/>
          <a:p>
            <a:r>
              <a:rPr lang="cy-GB" b="1" dirty="0">
                <a:solidFill>
                  <a:srgbClr val="C00000"/>
                </a:solidFill>
              </a:rPr>
              <a:t>Toeau </a:t>
            </a:r>
          </a:p>
        </p:txBody>
      </p:sp>
    </p:spTree>
    <p:extLst>
      <p:ext uri="{BB962C8B-B14F-4D97-AF65-F5344CB8AC3E}">
        <p14:creationId xmlns:p14="http://schemas.microsoft.com/office/powerpoint/2010/main" val="4925950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Earlier designs of public buildings</a:t>
            </a:r>
          </a:p>
        </p:txBody>
      </p:sp>
      <p:sp>
        <p:nvSpPr>
          <p:cNvPr id="5" name="Content Placeholder 4">
            <a:extLst>
              <a:ext uri="{FF2B5EF4-FFF2-40B4-BE49-F238E27FC236}">
                <a16:creationId xmlns:a16="http://schemas.microsoft.com/office/drawing/2014/main" id="{7B847BF2-4E2A-4FE4-A0DB-384C72017B7A}"/>
              </a:ext>
            </a:extLst>
          </p:cNvPr>
          <p:cNvSpPr>
            <a:spLocks noGrp="1"/>
          </p:cNvSpPr>
          <p:nvPr>
            <p:ph sz="quarter" idx="10"/>
          </p:nvPr>
        </p:nvSpPr>
        <p:spPr>
          <a:xfrm>
            <a:off x="457200" y="1577557"/>
            <a:ext cx="8369479" cy="1563411"/>
          </a:xfrm>
        </p:spPr>
        <p:txBody>
          <a:bodyPr/>
          <a:lstStyle/>
          <a:p>
            <a:r>
              <a:rPr lang="en-US" dirty="0">
                <a:solidFill>
                  <a:schemeClr val="tx2"/>
                </a:solidFill>
                <a:ea typeface="ＭＳ Ｐゴシック" pitchFamily="-105" charset="-128"/>
                <a:cs typeface="ＭＳ Ｐゴシック" pitchFamily="-105" charset="-128"/>
              </a:rPr>
              <a:t>Traditionally these buildings were built with grand facades and expensive materials in order to act as a status symbol for the area. They were often additionally funded by wealthy benefactors.</a:t>
            </a:r>
          </a:p>
          <a:p>
            <a:endParaRPr lang="en-US" dirty="0">
              <a:solidFill>
                <a:schemeClr val="tx2"/>
              </a:solidFill>
              <a:ea typeface="ＭＳ Ｐゴシック" pitchFamily="-105" charset="-128"/>
              <a:cs typeface="ＭＳ Ｐゴシック" pitchFamily="-105" charset="-128"/>
            </a:endParaRPr>
          </a:p>
          <a:p>
            <a:endParaRPr lang="en-US" dirty="0">
              <a:solidFill>
                <a:schemeClr val="tx2"/>
              </a:solidFill>
              <a:ea typeface="ＭＳ Ｐゴシック" pitchFamily="-105" charset="-128"/>
              <a:cs typeface="ＭＳ Ｐゴシック" pitchFamily="-105" charset="-128"/>
            </a:endParaRPr>
          </a:p>
          <a:p>
            <a:endParaRPr lang="en-US" dirty="0">
              <a:solidFill>
                <a:schemeClr val="tx2"/>
              </a:solidFill>
              <a:ea typeface="ＭＳ Ｐゴシック" pitchFamily="-105" charset="-128"/>
              <a:cs typeface="ＭＳ Ｐゴシック" pitchFamily="-105" charset="-128"/>
            </a:endParaRPr>
          </a:p>
          <a:p>
            <a:endParaRPr lang="en-GB" dirty="0"/>
          </a:p>
        </p:txBody>
      </p:sp>
      <p:sp>
        <p:nvSpPr>
          <p:cNvPr id="7" name="Rectangle 12">
            <a:extLst>
              <a:ext uri="{FF2B5EF4-FFF2-40B4-BE49-F238E27FC236}">
                <a16:creationId xmlns:a16="http://schemas.microsoft.com/office/drawing/2014/main" id="{06036235-3043-E544-B1F8-3A209CCEA1A0}"/>
              </a:ext>
            </a:extLst>
          </p:cNvPr>
          <p:cNvSpPr>
            <a:spLocks noChangeArrowheads="1"/>
          </p:cNvSpPr>
          <p:nvPr/>
        </p:nvSpPr>
        <p:spPr bwMode="auto">
          <a:xfrm>
            <a:off x="132365" y="548680"/>
            <a:ext cx="9454844"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2059" name="Picture 2" descr="A large green field in front of a building&#10;&#10;Description automatically generated">
            <a:extLst>
              <a:ext uri="{FF2B5EF4-FFF2-40B4-BE49-F238E27FC236}">
                <a16:creationId xmlns:a16="http://schemas.microsoft.com/office/drawing/2014/main" id="{DE76584A-532B-D640-A2DC-FA4722A38710}"/>
              </a:ext>
            </a:extLst>
          </p:cNvPr>
          <p:cNvPicPr>
            <a:picLocks noChangeAspect="1" noChangeArrowheads="1"/>
          </p:cNvPicPr>
          <p:nvPr/>
        </p:nvPicPr>
        <p:blipFill>
          <a:blip r:embed="rId3" r:link="rId4" cstate="print">
            <a:extLst>
              <a:ext uri="{28A0092B-C50C-407E-A947-70E740481C1C}">
                <a14:useLocalDpi xmlns:a14="http://schemas.microsoft.com/office/drawing/2010/main"/>
              </a:ext>
            </a:extLst>
          </a:blip>
          <a:srcRect/>
          <a:stretch>
            <a:fillRect/>
          </a:stretch>
        </p:blipFill>
        <p:spPr bwMode="auto">
          <a:xfrm>
            <a:off x="317321" y="3140968"/>
            <a:ext cx="3966648" cy="190947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5B07A77F-7D20-7947-A329-0F1DB6C5F85B}"/>
              </a:ext>
            </a:extLst>
          </p:cNvPr>
          <p:cNvSpPr txBox="1"/>
          <p:nvPr/>
        </p:nvSpPr>
        <p:spPr>
          <a:xfrm>
            <a:off x="4423848" y="3140968"/>
            <a:ext cx="2808312" cy="2062103"/>
          </a:xfrm>
          <a:prstGeom prst="rect">
            <a:avLst/>
          </a:prstGeom>
          <a:noFill/>
        </p:spPr>
        <p:txBody>
          <a:bodyPr wrap="square" rtlCol="0">
            <a:spAutoFit/>
          </a:bodyPr>
          <a:lstStyle/>
          <a:p>
            <a:r>
              <a:rPr lang="en-US" sz="1600" dirty="0"/>
              <a:t>Cardiff City hall was opened in October 1906 by Lord Bute and was built on land purchased from the marquess of Bute for £161,000. It replaced the fourth town hall that was found on St Mary’s Street.</a:t>
            </a:r>
          </a:p>
        </p:txBody>
      </p:sp>
      <p:pic>
        <p:nvPicPr>
          <p:cNvPr id="25" name="Picture 24" descr="A vintage photo of an old building&#10;&#10;Description automatically generated">
            <a:extLst>
              <a:ext uri="{FF2B5EF4-FFF2-40B4-BE49-F238E27FC236}">
                <a16:creationId xmlns:a16="http://schemas.microsoft.com/office/drawing/2014/main" id="{41283769-F2B0-E248-B091-DE484EDFAE0F}"/>
              </a:ext>
            </a:extLst>
          </p:cNvPr>
          <p:cNvPicPr/>
          <p:nvPr/>
        </p:nvPicPr>
        <p:blipFill rotWithShape="1">
          <a:blip r:embed="rId5" r:link="rId6" cstate="print">
            <a:extLst>
              <a:ext uri="{28A0092B-C50C-407E-A947-70E740481C1C}">
                <a14:useLocalDpi xmlns:a14="http://schemas.microsoft.com/office/drawing/2010/main"/>
              </a:ext>
            </a:extLst>
          </a:blip>
          <a:srcRect/>
          <a:stretch>
            <a:fillRect/>
          </a:stretch>
        </p:blipFill>
        <p:spPr bwMode="auto">
          <a:xfrm>
            <a:off x="7253994" y="2888340"/>
            <a:ext cx="1739900" cy="2565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81145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Modern design post mid-20th century</a:t>
            </a:r>
          </a:p>
        </p:txBody>
      </p:sp>
      <p:sp>
        <p:nvSpPr>
          <p:cNvPr id="5" name="Content Placeholder 4">
            <a:extLst>
              <a:ext uri="{FF2B5EF4-FFF2-40B4-BE49-F238E27FC236}">
                <a16:creationId xmlns:a16="http://schemas.microsoft.com/office/drawing/2014/main" id="{7B847BF2-4E2A-4FE4-A0DB-384C72017B7A}"/>
              </a:ext>
            </a:extLst>
          </p:cNvPr>
          <p:cNvSpPr>
            <a:spLocks noGrp="1"/>
          </p:cNvSpPr>
          <p:nvPr>
            <p:ph sz="quarter" idx="10"/>
          </p:nvPr>
        </p:nvSpPr>
        <p:spPr>
          <a:xfrm>
            <a:off x="457200" y="1512000"/>
            <a:ext cx="5136866" cy="4338000"/>
          </a:xfrm>
        </p:spPr>
        <p:txBody>
          <a:bodyPr/>
          <a:lstStyle/>
          <a:p>
            <a:r>
              <a:rPr lang="en-US" dirty="0">
                <a:solidFill>
                  <a:schemeClr val="tx2"/>
                </a:solidFill>
                <a:ea typeface="ＭＳ Ｐゴシック" pitchFamily="-105" charset="-128"/>
                <a:cs typeface="ＭＳ Ｐゴシック" pitchFamily="-105" charset="-128"/>
              </a:rPr>
              <a:t>More modern public buildings tend to be less ornate, with a focus on function over aesthetics as funding became more  restrictive and local authorities more accountable.</a:t>
            </a:r>
          </a:p>
          <a:p>
            <a:r>
              <a:rPr lang="en-GB" dirty="0"/>
              <a:t>New private developments tended to be built in the suburbs as transport infrastructures improved. These were often built by private companies for homeowners, rather than by the council for social housing. This led to a wider range of construction styles and materials, which were used to meet the expectations of private homeowners.</a:t>
            </a:r>
          </a:p>
        </p:txBody>
      </p:sp>
      <p:sp>
        <p:nvSpPr>
          <p:cNvPr id="3" name="TextBox 2">
            <a:extLst>
              <a:ext uri="{FF2B5EF4-FFF2-40B4-BE49-F238E27FC236}">
                <a16:creationId xmlns:a16="http://schemas.microsoft.com/office/drawing/2014/main" id="{EAF2C53F-3625-394E-89AE-A57E2DD0AF9A}"/>
              </a:ext>
            </a:extLst>
          </p:cNvPr>
          <p:cNvSpPr txBox="1"/>
          <p:nvPr/>
        </p:nvSpPr>
        <p:spPr>
          <a:xfrm>
            <a:off x="5894448" y="5298231"/>
            <a:ext cx="3322712" cy="584775"/>
          </a:xfrm>
          <a:prstGeom prst="rect">
            <a:avLst/>
          </a:prstGeom>
          <a:noFill/>
        </p:spPr>
        <p:txBody>
          <a:bodyPr wrap="square" rtlCol="0">
            <a:spAutoFit/>
          </a:bodyPr>
          <a:lstStyle/>
          <a:p>
            <a:r>
              <a:rPr lang="en-US" sz="1600" dirty="0"/>
              <a:t>Examples of 1960s and 1970s house designs</a:t>
            </a:r>
          </a:p>
        </p:txBody>
      </p:sp>
      <p:pic>
        <p:nvPicPr>
          <p:cNvPr id="6" name="Picture 5" descr="A picture containing text, building, window&#10;&#10;Description automatically generated">
            <a:extLst>
              <a:ext uri="{FF2B5EF4-FFF2-40B4-BE49-F238E27FC236}">
                <a16:creationId xmlns:a16="http://schemas.microsoft.com/office/drawing/2014/main" id="{DC6809D4-F232-468D-8D91-11619CB6905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72121" y="1132610"/>
            <a:ext cx="2853629" cy="2397048"/>
          </a:xfrm>
          <a:prstGeom prst="rect">
            <a:avLst/>
          </a:prstGeom>
        </p:spPr>
      </p:pic>
      <p:pic>
        <p:nvPicPr>
          <p:cNvPr id="8" name="Picture 7" descr="Graphical user interface, diagram, application&#10;&#10;Description automatically generated">
            <a:extLst>
              <a:ext uri="{FF2B5EF4-FFF2-40B4-BE49-F238E27FC236}">
                <a16:creationId xmlns:a16="http://schemas.microsoft.com/office/drawing/2014/main" id="{212793A2-6D41-4D27-97EF-2D89D431BB6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796136" y="3529658"/>
            <a:ext cx="3218954" cy="1768573"/>
          </a:xfrm>
          <a:prstGeom prst="rect">
            <a:avLst/>
          </a:prstGeom>
        </p:spPr>
      </p:pic>
    </p:spTree>
    <p:extLst>
      <p:ext uri="{BB962C8B-B14F-4D97-AF65-F5344CB8AC3E}">
        <p14:creationId xmlns:p14="http://schemas.microsoft.com/office/powerpoint/2010/main" val="3340591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Factors affecting design and construction</a:t>
            </a:r>
          </a:p>
        </p:txBody>
      </p:sp>
      <p:sp>
        <p:nvSpPr>
          <p:cNvPr id="5" name="Content Placeholder 4">
            <a:extLst>
              <a:ext uri="{FF2B5EF4-FFF2-40B4-BE49-F238E27FC236}">
                <a16:creationId xmlns:a16="http://schemas.microsoft.com/office/drawing/2014/main" id="{7B847BF2-4E2A-4FE4-A0DB-384C72017B7A}"/>
              </a:ext>
            </a:extLst>
          </p:cNvPr>
          <p:cNvSpPr>
            <a:spLocks noGrp="1"/>
          </p:cNvSpPr>
          <p:nvPr>
            <p:ph sz="quarter" idx="10"/>
          </p:nvPr>
        </p:nvSpPr>
        <p:spPr>
          <a:xfrm>
            <a:off x="755576" y="1844824"/>
            <a:ext cx="8229600" cy="4248000"/>
          </a:xfrm>
        </p:spPr>
        <p:txBody>
          <a:bodyPr/>
          <a:lstStyle/>
          <a:p>
            <a:r>
              <a:rPr lang="en-GB" b="1" dirty="0">
                <a:solidFill>
                  <a:srgbClr val="0077E3"/>
                </a:solidFill>
              </a:rPr>
              <a:t>                                    Future design</a:t>
            </a:r>
          </a:p>
          <a:p>
            <a:r>
              <a:rPr lang="en-GB" dirty="0"/>
              <a:t>The buildings of the future will become even more environmentally friendly as non-renewable natural resources become more limited. Renewable energy sources will power and heat homes and businesses. Low carbon materials, such as timber, blended cements, compacted fly ash blocks and rammed earth walls, may all be used more frequently.</a:t>
            </a:r>
          </a:p>
          <a:p>
            <a:r>
              <a:rPr lang="en-GB" dirty="0"/>
              <a:t>Insulation and the positioning of buildings and windows will play a crucial part in reducing the  carbon footprint of future developments.</a:t>
            </a:r>
          </a:p>
          <a:p>
            <a:r>
              <a:rPr lang="en-GB" dirty="0"/>
              <a:t>An increased use of technology will allow more people to work from smart homes that monitor and control lighting, heating, communications and security.</a:t>
            </a:r>
          </a:p>
        </p:txBody>
      </p:sp>
      <p:sp>
        <p:nvSpPr>
          <p:cNvPr id="6" name="TextBox 5">
            <a:extLst>
              <a:ext uri="{FF2B5EF4-FFF2-40B4-BE49-F238E27FC236}">
                <a16:creationId xmlns:a16="http://schemas.microsoft.com/office/drawing/2014/main" id="{4848782D-29B7-1D7D-6670-5DADEFD99526}"/>
              </a:ext>
            </a:extLst>
          </p:cNvPr>
          <p:cNvSpPr txBox="1"/>
          <p:nvPr/>
        </p:nvSpPr>
        <p:spPr>
          <a:xfrm>
            <a:off x="126460" y="1832509"/>
            <a:ext cx="4572000" cy="400110"/>
          </a:xfrm>
          <a:prstGeom prst="rect">
            <a:avLst/>
          </a:prstGeom>
          <a:noFill/>
        </p:spPr>
        <p:txBody>
          <a:bodyPr wrap="square">
            <a:spAutoFit/>
          </a:bodyPr>
          <a:lstStyle/>
          <a:p>
            <a:r>
              <a:rPr lang="cy-GB" b="1" dirty="0">
                <a:solidFill>
                  <a:srgbClr val="C00000"/>
                </a:solidFill>
              </a:rPr>
              <a:t>Dyluniad yn y dyfodol</a:t>
            </a:r>
          </a:p>
        </p:txBody>
      </p:sp>
    </p:spTree>
    <p:extLst>
      <p:ext uri="{BB962C8B-B14F-4D97-AF65-F5344CB8AC3E}">
        <p14:creationId xmlns:p14="http://schemas.microsoft.com/office/powerpoint/2010/main" val="30259995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6312F-4CE5-D740-A7D0-36347CD5E680}"/>
              </a:ext>
            </a:extLst>
          </p:cNvPr>
          <p:cNvSpPr>
            <a:spLocks noGrp="1"/>
          </p:cNvSpPr>
          <p:nvPr>
            <p:ph type="title"/>
          </p:nvPr>
        </p:nvSpPr>
        <p:spPr/>
        <p:txBody>
          <a:bodyPr/>
          <a:lstStyle/>
          <a:p>
            <a:r>
              <a:rPr lang="en-US" dirty="0"/>
              <a:t>What will the homes of the future look like?</a:t>
            </a:r>
          </a:p>
        </p:txBody>
      </p:sp>
      <p:pic>
        <p:nvPicPr>
          <p:cNvPr id="4" name="Picture 3" descr="A picture containing text&#10;&#10;Description automatically generated">
            <a:extLst>
              <a:ext uri="{FF2B5EF4-FFF2-40B4-BE49-F238E27FC236}">
                <a16:creationId xmlns:a16="http://schemas.microsoft.com/office/drawing/2014/main" id="{890A1E8A-5E43-4813-A80B-02DC15B358C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15113" y="3655041"/>
            <a:ext cx="3871189" cy="2177544"/>
          </a:xfrm>
          <a:prstGeom prst="rect">
            <a:avLst/>
          </a:prstGeom>
        </p:spPr>
      </p:pic>
      <p:pic>
        <p:nvPicPr>
          <p:cNvPr id="6" name="Picture 5" descr="A picture containing outdoor, building, window&#10;&#10;Description automatically generated">
            <a:extLst>
              <a:ext uri="{FF2B5EF4-FFF2-40B4-BE49-F238E27FC236}">
                <a16:creationId xmlns:a16="http://schemas.microsoft.com/office/drawing/2014/main" id="{85F6B0F1-B493-40C5-B1B8-1965C76FE90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452914" y="1572976"/>
            <a:ext cx="2921782" cy="1947855"/>
          </a:xfrm>
          <a:prstGeom prst="rect">
            <a:avLst/>
          </a:prstGeom>
        </p:spPr>
      </p:pic>
      <p:pic>
        <p:nvPicPr>
          <p:cNvPr id="5" name="Picture 4" descr="Diagram&#10;&#10;Description automatically generated">
            <a:extLst>
              <a:ext uri="{FF2B5EF4-FFF2-40B4-BE49-F238E27FC236}">
                <a16:creationId xmlns:a16="http://schemas.microsoft.com/office/drawing/2014/main" id="{167EF1BF-5AE3-4072-AA61-91A321E117DD}"/>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508104" y="3655041"/>
            <a:ext cx="2592288" cy="2592288"/>
          </a:xfrm>
          <a:prstGeom prst="rect">
            <a:avLst/>
          </a:prstGeom>
        </p:spPr>
      </p:pic>
      <p:pic>
        <p:nvPicPr>
          <p:cNvPr id="8" name="Picture 7">
            <a:extLst>
              <a:ext uri="{FF2B5EF4-FFF2-40B4-BE49-F238E27FC236}">
                <a16:creationId xmlns:a16="http://schemas.microsoft.com/office/drawing/2014/main" id="{261675A6-A372-4E62-8F4A-92456D0599E5}"/>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4786833" y="1797638"/>
            <a:ext cx="3864596" cy="1608518"/>
          </a:xfrm>
          <a:prstGeom prst="rect">
            <a:avLst/>
          </a:prstGeom>
        </p:spPr>
      </p:pic>
    </p:spTree>
    <p:extLst>
      <p:ext uri="{BB962C8B-B14F-4D97-AF65-F5344CB8AC3E}">
        <p14:creationId xmlns:p14="http://schemas.microsoft.com/office/powerpoint/2010/main" val="39890449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78F4FC-B92C-B448-831B-7CC910D1AADE}"/>
              </a:ext>
            </a:extLst>
          </p:cNvPr>
          <p:cNvSpPr>
            <a:spLocks noGrp="1"/>
          </p:cNvSpPr>
          <p:nvPr>
            <p:ph type="title"/>
          </p:nvPr>
        </p:nvSpPr>
        <p:spPr/>
        <p:txBody>
          <a:bodyPr/>
          <a:lstStyle/>
          <a:p>
            <a:r>
              <a:rPr lang="en-US" dirty="0"/>
              <a:t>Cardiff development plan</a:t>
            </a:r>
          </a:p>
        </p:txBody>
      </p:sp>
      <p:sp>
        <p:nvSpPr>
          <p:cNvPr id="3" name="Content Placeholder 2">
            <a:extLst>
              <a:ext uri="{FF2B5EF4-FFF2-40B4-BE49-F238E27FC236}">
                <a16:creationId xmlns:a16="http://schemas.microsoft.com/office/drawing/2014/main" id="{6A5341E2-DBEA-8C42-9CCA-112344EF7A6B}"/>
              </a:ext>
            </a:extLst>
          </p:cNvPr>
          <p:cNvSpPr>
            <a:spLocks noGrp="1"/>
          </p:cNvSpPr>
          <p:nvPr>
            <p:ph sz="quarter" idx="10"/>
          </p:nvPr>
        </p:nvSpPr>
        <p:spPr>
          <a:xfrm>
            <a:off x="457200" y="4851860"/>
            <a:ext cx="8229600" cy="881396"/>
          </a:xfrm>
        </p:spPr>
        <p:txBody>
          <a:bodyPr/>
          <a:lstStyle/>
          <a:p>
            <a:r>
              <a:rPr lang="en-US" dirty="0"/>
              <a:t>What Cardiff will look like:</a:t>
            </a:r>
          </a:p>
          <a:p>
            <a:r>
              <a:rPr lang="en-US" sz="1600" dirty="0">
                <a:hlinkClick r:id="rId3"/>
              </a:rPr>
              <a:t>https://</a:t>
            </a:r>
            <a:r>
              <a:rPr lang="en-US" sz="1600" dirty="0" err="1">
                <a:hlinkClick r:id="rId3"/>
              </a:rPr>
              <a:t>www.walesonline.co.uk</a:t>
            </a:r>
            <a:r>
              <a:rPr lang="en-US" sz="1600" dirty="0">
                <a:hlinkClick r:id="rId3"/>
              </a:rPr>
              <a:t>/business/business-news/what-cardiff-look-like-10-12311665</a:t>
            </a:r>
            <a:endParaRPr lang="en-US" sz="1600" dirty="0"/>
          </a:p>
          <a:p>
            <a:endParaRPr lang="en-US" dirty="0"/>
          </a:p>
        </p:txBody>
      </p:sp>
      <p:sp>
        <p:nvSpPr>
          <p:cNvPr id="4" name="Rectangle 3">
            <a:extLst>
              <a:ext uri="{FF2B5EF4-FFF2-40B4-BE49-F238E27FC236}">
                <a16:creationId xmlns:a16="http://schemas.microsoft.com/office/drawing/2014/main" id="{B2888A9F-721D-964B-96B3-D54BF3ED37DD}"/>
              </a:ext>
            </a:extLst>
          </p:cNvPr>
          <p:cNvSpPr/>
          <p:nvPr/>
        </p:nvSpPr>
        <p:spPr>
          <a:xfrm>
            <a:off x="2286000" y="2921169"/>
            <a:ext cx="4572000" cy="400110"/>
          </a:xfrm>
          <a:prstGeom prst="rect">
            <a:avLst/>
          </a:prstGeom>
        </p:spPr>
        <p:txBody>
          <a:bodyPr>
            <a:spAutoFit/>
          </a:bodyPr>
          <a:lstStyle/>
          <a:p>
            <a:endParaRPr lang="en-US" dirty="0"/>
          </a:p>
        </p:txBody>
      </p:sp>
      <p:pic>
        <p:nvPicPr>
          <p:cNvPr id="5" name="Picture 4">
            <a:extLst>
              <a:ext uri="{FF2B5EF4-FFF2-40B4-BE49-F238E27FC236}">
                <a16:creationId xmlns:a16="http://schemas.microsoft.com/office/drawing/2014/main" id="{F4A92832-3531-DB4C-84E3-422A11703812}"/>
              </a:ext>
            </a:extLst>
          </p:cNvPr>
          <p:cNvPicPr>
            <a:picLocks noChangeAspect="1"/>
          </p:cNvPicPr>
          <p:nvPr/>
        </p:nvPicPr>
        <p:blipFill>
          <a:blip r:embed="rId4"/>
          <a:stretch>
            <a:fillRect/>
          </a:stretch>
        </p:blipFill>
        <p:spPr>
          <a:xfrm>
            <a:off x="1331640" y="1451985"/>
            <a:ext cx="6192688" cy="3338478"/>
          </a:xfrm>
          <a:prstGeom prst="rect">
            <a:avLst/>
          </a:prstGeom>
        </p:spPr>
      </p:pic>
    </p:spTree>
    <p:extLst>
      <p:ext uri="{BB962C8B-B14F-4D97-AF65-F5344CB8AC3E}">
        <p14:creationId xmlns:p14="http://schemas.microsoft.com/office/powerpoint/2010/main" val="4122869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195736" y="1037356"/>
            <a:ext cx="8229600" cy="382588"/>
          </a:xfrm>
        </p:spPr>
        <p:txBody>
          <a:bodyPr/>
          <a:lstStyle/>
          <a:p>
            <a:r>
              <a:rPr lang="en-US" dirty="0">
                <a:ea typeface="ＭＳ Ｐゴシック" pitchFamily="-105" charset="-128"/>
                <a:cs typeface="ＭＳ Ｐゴシック" pitchFamily="-105" charset="-128"/>
              </a:rPr>
              <a:t>Retail </a:t>
            </a:r>
          </a:p>
        </p:txBody>
      </p:sp>
      <p:sp>
        <p:nvSpPr>
          <p:cNvPr id="3075" name="Content Placeholder 2"/>
          <p:cNvSpPr>
            <a:spLocks noGrp="1"/>
          </p:cNvSpPr>
          <p:nvPr>
            <p:ph sz="quarter" idx="10"/>
          </p:nvPr>
        </p:nvSpPr>
        <p:spPr>
          <a:xfrm>
            <a:off x="457200" y="1483868"/>
            <a:ext cx="4042792" cy="4338000"/>
          </a:xfrm>
        </p:spPr>
        <p:txBody>
          <a:bodyPr/>
          <a:lstStyle/>
          <a:p>
            <a:pPr marL="0" lvl="1" indent="0">
              <a:buNone/>
            </a:pPr>
            <a:r>
              <a:rPr lang="en-US" dirty="0"/>
              <a:t>Traditional retail outlets include:</a:t>
            </a:r>
          </a:p>
          <a:p>
            <a:pPr lvl="1"/>
            <a:r>
              <a:rPr lang="en-US" dirty="0"/>
              <a:t>Local shops serving the local community. </a:t>
            </a:r>
          </a:p>
          <a:p>
            <a:pPr lvl="1"/>
            <a:r>
              <a:rPr lang="en-US" dirty="0"/>
              <a:t>Individual shops selling a variety of items including clothing, hardware, meat, vegetables and furniture.</a:t>
            </a:r>
          </a:p>
          <a:p>
            <a:pPr marL="0" lvl="1" indent="0">
              <a:buNone/>
            </a:pPr>
            <a:endParaRPr lang="en-US" dirty="0"/>
          </a:p>
        </p:txBody>
      </p:sp>
      <p:sp>
        <p:nvSpPr>
          <p:cNvPr id="9" name="TextBox 8">
            <a:extLst>
              <a:ext uri="{FF2B5EF4-FFF2-40B4-BE49-F238E27FC236}">
                <a16:creationId xmlns:a16="http://schemas.microsoft.com/office/drawing/2014/main" id="{78B076F3-6188-46FD-B7CD-5BC7D59345AD}"/>
              </a:ext>
            </a:extLst>
          </p:cNvPr>
          <p:cNvSpPr txBox="1"/>
          <p:nvPr/>
        </p:nvSpPr>
        <p:spPr>
          <a:xfrm>
            <a:off x="-113567" y="4076052"/>
            <a:ext cx="5184326" cy="1631216"/>
          </a:xfrm>
          <a:prstGeom prst="rect">
            <a:avLst/>
          </a:prstGeom>
          <a:noFill/>
        </p:spPr>
        <p:txBody>
          <a:bodyPr wrap="square">
            <a:spAutoFit/>
          </a:bodyPr>
          <a:lstStyle/>
          <a:p>
            <a:pPr lvl="1"/>
            <a:r>
              <a:rPr lang="en-US" dirty="0"/>
              <a:t>Modern retail </a:t>
            </a:r>
            <a:r>
              <a:rPr lang="en-US" dirty="0" err="1"/>
              <a:t>centres</a:t>
            </a:r>
            <a:r>
              <a:rPr lang="en-US" dirty="0"/>
              <a:t>:</a:t>
            </a:r>
          </a:p>
          <a:p>
            <a:pPr marL="673200" lvl="2" indent="-216000">
              <a:buClr>
                <a:srgbClr val="0077E3"/>
              </a:buClr>
              <a:buFont typeface="Arial" panose="020B0604020202020204" pitchFamily="34" charset="0"/>
              <a:buChar char="•"/>
            </a:pPr>
            <a:r>
              <a:rPr lang="en-US" dirty="0"/>
              <a:t>Often based out of town with free parking.</a:t>
            </a:r>
          </a:p>
          <a:p>
            <a:pPr marL="673200" lvl="2" indent="-216000">
              <a:buClr>
                <a:srgbClr val="0077E3"/>
              </a:buClr>
              <a:buFont typeface="Arial" panose="020B0604020202020204" pitchFamily="34" charset="0"/>
              <a:buChar char="•"/>
            </a:pPr>
            <a:r>
              <a:rPr lang="en-US" dirty="0"/>
              <a:t>Everything under one roof.</a:t>
            </a:r>
          </a:p>
          <a:p>
            <a:pPr marL="673200" lvl="2" indent="-216000">
              <a:buClr>
                <a:srgbClr val="0077E3"/>
              </a:buClr>
              <a:buFont typeface="Arial" panose="020B0604020202020204" pitchFamily="34" charset="0"/>
              <a:buChar char="•"/>
            </a:pPr>
            <a:r>
              <a:rPr lang="en-US" dirty="0"/>
              <a:t>Serving a much wider community.</a:t>
            </a:r>
          </a:p>
        </p:txBody>
      </p:sp>
      <p:pic>
        <p:nvPicPr>
          <p:cNvPr id="8" name="Picture 7">
            <a:extLst>
              <a:ext uri="{FF2B5EF4-FFF2-40B4-BE49-F238E27FC236}">
                <a16:creationId xmlns:a16="http://schemas.microsoft.com/office/drawing/2014/main" id="{CF937BC5-548E-4D0E-A9DA-D3FF2C9BB6A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00" y="1167131"/>
            <a:ext cx="4114800" cy="2743200"/>
          </a:xfrm>
          <a:prstGeom prst="rect">
            <a:avLst/>
          </a:prstGeom>
        </p:spPr>
      </p:pic>
      <p:pic>
        <p:nvPicPr>
          <p:cNvPr id="3" name="Picture 2" descr="A picture containing text, long, subway&#10;&#10;Description automatically generated">
            <a:extLst>
              <a:ext uri="{FF2B5EF4-FFF2-40B4-BE49-F238E27FC236}">
                <a16:creationId xmlns:a16="http://schemas.microsoft.com/office/drawing/2014/main" id="{8F8DF8A2-D7CD-48E9-8C3F-17FC0E82E7FD}"/>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364088" y="3717032"/>
            <a:ext cx="3779912" cy="2358262"/>
          </a:xfrm>
          <a:prstGeom prst="rect">
            <a:avLst/>
          </a:prstGeom>
        </p:spPr>
      </p:pic>
      <p:sp>
        <p:nvSpPr>
          <p:cNvPr id="10" name="TextBox 9">
            <a:extLst>
              <a:ext uri="{FF2B5EF4-FFF2-40B4-BE49-F238E27FC236}">
                <a16:creationId xmlns:a16="http://schemas.microsoft.com/office/drawing/2014/main" id="{918CA71E-47EA-ABA9-6C41-CBF62805BDE9}"/>
              </a:ext>
            </a:extLst>
          </p:cNvPr>
          <p:cNvSpPr txBox="1"/>
          <p:nvPr/>
        </p:nvSpPr>
        <p:spPr>
          <a:xfrm>
            <a:off x="107504" y="990241"/>
            <a:ext cx="4630366" cy="461665"/>
          </a:xfrm>
          <a:prstGeom prst="rect">
            <a:avLst/>
          </a:prstGeom>
          <a:noFill/>
        </p:spPr>
        <p:txBody>
          <a:bodyPr wrap="square">
            <a:spAutoFit/>
          </a:bodyPr>
          <a:lstStyle/>
          <a:p>
            <a:r>
              <a:rPr lang="cy-GB" sz="2400" b="1" dirty="0">
                <a:solidFill>
                  <a:srgbClr val="C00000"/>
                </a:solidFill>
              </a:rPr>
              <a:t>Manwerthu </a:t>
            </a:r>
            <a:endParaRPr lang="en-GB" sz="2400" b="1" dirty="0">
              <a:solidFill>
                <a:srgbClr val="C00000"/>
              </a:solidFill>
            </a:endParaRPr>
          </a:p>
        </p:txBody>
      </p:sp>
    </p:spTree>
    <p:extLst>
      <p:ext uri="{BB962C8B-B14F-4D97-AF65-F5344CB8AC3E}">
        <p14:creationId xmlns:p14="http://schemas.microsoft.com/office/powerpoint/2010/main" val="39527604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Offices</a:t>
            </a:r>
          </a:p>
        </p:txBody>
      </p:sp>
      <p:sp>
        <p:nvSpPr>
          <p:cNvPr id="3" name="Content Placeholder 2"/>
          <p:cNvSpPr>
            <a:spLocks noGrp="1"/>
          </p:cNvSpPr>
          <p:nvPr>
            <p:ph sz="quarter" idx="10"/>
          </p:nvPr>
        </p:nvSpPr>
        <p:spPr/>
        <p:txBody>
          <a:bodyPr/>
          <a:lstStyle/>
          <a:p>
            <a:pPr marL="0" lvl="1" indent="0">
              <a:buNone/>
            </a:pPr>
            <a:r>
              <a:rPr lang="en-US" dirty="0">
                <a:ea typeface="ＭＳ Ｐゴシック" pitchFamily="-105" charset="-128"/>
                <a:cs typeface="ＭＳ Ｐゴシック" pitchFamily="-105" charset="-128"/>
              </a:rPr>
              <a:t>Offices were traditionally based within a high street setting and were accessible to the general public. Modern offices are often based in business parks or in bespoke office complexes.</a:t>
            </a:r>
          </a:p>
          <a:p>
            <a:pPr marL="0" lvl="1" indent="0">
              <a:buNone/>
            </a:pPr>
            <a:endParaRPr lang="en-US" dirty="0">
              <a:ea typeface="ＭＳ Ｐゴシック" pitchFamily="-105" charset="-128"/>
              <a:cs typeface="ＭＳ Ｐゴシック" pitchFamily="-105" charset="-128"/>
            </a:endParaRPr>
          </a:p>
          <a:p>
            <a:pPr marL="0" lvl="1" indent="0">
              <a:buNone/>
            </a:pPr>
            <a:endParaRPr lang="en-US" dirty="0">
              <a:ea typeface="ＭＳ Ｐゴシック" pitchFamily="-105" charset="-128"/>
              <a:cs typeface="ＭＳ Ｐゴシック" pitchFamily="-105" charset="-128"/>
            </a:endParaRPr>
          </a:p>
          <a:p>
            <a:endParaRPr lang="en-US" dirty="0"/>
          </a:p>
        </p:txBody>
      </p:sp>
      <p:pic>
        <p:nvPicPr>
          <p:cNvPr id="7" name="Picture 6" descr="A picture containing text, city&#10;&#10;Description automatically generated">
            <a:extLst>
              <a:ext uri="{FF2B5EF4-FFF2-40B4-BE49-F238E27FC236}">
                <a16:creationId xmlns:a16="http://schemas.microsoft.com/office/drawing/2014/main" id="{D76419A1-A238-4F82-9122-C7625F97C3A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738965" y="2708920"/>
            <a:ext cx="4427984" cy="2491084"/>
          </a:xfrm>
          <a:prstGeom prst="rect">
            <a:avLst/>
          </a:prstGeom>
        </p:spPr>
      </p:pic>
    </p:spTree>
    <p:extLst>
      <p:ext uri="{BB962C8B-B14F-4D97-AF65-F5344CB8AC3E}">
        <p14:creationId xmlns:p14="http://schemas.microsoft.com/office/powerpoint/2010/main" val="28176860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Domestic buildings (continued)</a:t>
            </a:r>
            <a:endParaRPr lang="en-US" dirty="0"/>
          </a:p>
        </p:txBody>
      </p:sp>
      <p:sp>
        <p:nvSpPr>
          <p:cNvPr id="3" name="Content Placeholder 2"/>
          <p:cNvSpPr>
            <a:spLocks noGrp="1"/>
          </p:cNvSpPr>
          <p:nvPr>
            <p:ph sz="quarter" idx="10"/>
          </p:nvPr>
        </p:nvSpPr>
        <p:spPr>
          <a:xfrm>
            <a:off x="441663" y="1556792"/>
            <a:ext cx="4274354" cy="4044595"/>
          </a:xfrm>
        </p:spPr>
        <p:txBody>
          <a:bodyPr/>
          <a:lstStyle/>
          <a:p>
            <a:r>
              <a:rPr lang="en-US" b="1" dirty="0">
                <a:ea typeface="ＭＳ Ｐゴシック" pitchFamily="-105" charset="-128"/>
                <a:cs typeface="ＭＳ Ｐゴシック" pitchFamily="-105" charset="-128"/>
              </a:rPr>
              <a:t>Semi-detached: </a:t>
            </a:r>
            <a:r>
              <a:rPr lang="en-US" dirty="0">
                <a:ea typeface="ＭＳ Ｐゴシック" pitchFamily="-105" charset="-128"/>
                <a:cs typeface="ＭＳ Ｐゴシック" pitchFamily="-105" charset="-128"/>
              </a:rPr>
              <a:t>A house that shares a single party wall with one other property.</a:t>
            </a:r>
          </a:p>
          <a:p>
            <a:endParaRPr lang="en-US" b="1" dirty="0">
              <a:ea typeface="ＭＳ Ｐゴシック" pitchFamily="-105" charset="-128"/>
              <a:cs typeface="ＭＳ Ｐゴシック" pitchFamily="-105" charset="-128"/>
            </a:endParaRPr>
          </a:p>
          <a:p>
            <a:endParaRPr lang="en-US" b="1" dirty="0">
              <a:ea typeface="ＭＳ Ｐゴシック" pitchFamily="-105" charset="-128"/>
              <a:cs typeface="ＭＳ Ｐゴシック" pitchFamily="-105" charset="-128"/>
            </a:endParaRPr>
          </a:p>
          <a:p>
            <a:endParaRPr lang="en-US" b="1" dirty="0">
              <a:ea typeface="ＭＳ Ｐゴシック" pitchFamily="-105" charset="-128"/>
              <a:cs typeface="ＭＳ Ｐゴシック" pitchFamily="-105" charset="-128"/>
            </a:endParaRPr>
          </a:p>
          <a:p>
            <a:endParaRPr lang="en-US" b="1" dirty="0">
              <a:ea typeface="ＭＳ Ｐゴシック" pitchFamily="-105" charset="-128"/>
              <a:cs typeface="ＭＳ Ｐゴシック" pitchFamily="-105" charset="-128"/>
            </a:endParaRPr>
          </a:p>
          <a:p>
            <a:r>
              <a:rPr lang="en-US" sz="1600" dirty="0">
                <a:ea typeface="ＭＳ Ｐゴシック" pitchFamily="-105" charset="-128"/>
                <a:cs typeface="ＭＳ Ｐゴシック" pitchFamily="-105" charset="-128"/>
              </a:rPr>
              <a:t> </a:t>
            </a:r>
          </a:p>
          <a:p>
            <a:endParaRPr lang="en-US" sz="1600" dirty="0"/>
          </a:p>
          <a:p>
            <a:endParaRPr lang="en-US" sz="1600" dirty="0"/>
          </a:p>
          <a:p>
            <a:endParaRPr lang="en-US" sz="1000" dirty="0"/>
          </a:p>
          <a:p>
            <a:endParaRPr lang="en-US" dirty="0"/>
          </a:p>
          <a:p>
            <a:endParaRPr lang="en-US" dirty="0"/>
          </a:p>
          <a:p>
            <a:endParaRPr lang="en-US" dirty="0"/>
          </a:p>
        </p:txBody>
      </p:sp>
      <p:pic>
        <p:nvPicPr>
          <p:cNvPr id="4" name="Picture 3"/>
          <p:cNvPicPr/>
          <p:nvPr/>
        </p:nvPicPr>
        <p:blipFill rotWithShape="1">
          <a:blip r:embed="rId3" cstate="print">
            <a:extLst>
              <a:ext uri="{28A0092B-C50C-407E-A947-70E740481C1C}">
                <a14:useLocalDpi xmlns:a14="http://schemas.microsoft.com/office/drawing/2010/main"/>
              </a:ext>
            </a:extLst>
          </a:blip>
          <a:srcRect r="-944"/>
          <a:stretch/>
        </p:blipFill>
        <p:spPr bwMode="auto">
          <a:xfrm>
            <a:off x="5004048" y="2738659"/>
            <a:ext cx="3528392" cy="2862728"/>
          </a:xfrm>
          <a:prstGeom prst="rect">
            <a:avLst/>
          </a:prstGeom>
          <a:noFill/>
          <a:ln>
            <a:noFill/>
          </a:ln>
          <a:extLst>
            <a:ext uri="{53640926-AAD7-44d8-BBD7-CCE9431645EC}">
              <a14:shadowObscured xmlns:a14="http://schemas.microsoft.com/office/drawing/2010/main" xmlns=""/>
            </a:ext>
          </a:extLst>
        </p:spPr>
      </p:pic>
      <p:pic>
        <p:nvPicPr>
          <p:cNvPr id="7" name="Picture 6" descr="An old brick house with trees in the background&#10;&#10;Description automatically generated">
            <a:extLst>
              <a:ext uri="{FF2B5EF4-FFF2-40B4-BE49-F238E27FC236}">
                <a16:creationId xmlns:a16="http://schemas.microsoft.com/office/drawing/2014/main" id="{68D9D55B-B818-4502-8360-3864A8822A3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420861" y="2577568"/>
            <a:ext cx="3779912" cy="3023819"/>
          </a:xfrm>
          <a:prstGeom prst="rect">
            <a:avLst/>
          </a:prstGeom>
        </p:spPr>
      </p:pic>
      <p:sp>
        <p:nvSpPr>
          <p:cNvPr id="9" name="TextBox 8">
            <a:extLst>
              <a:ext uri="{FF2B5EF4-FFF2-40B4-BE49-F238E27FC236}">
                <a16:creationId xmlns:a16="http://schemas.microsoft.com/office/drawing/2014/main" id="{ACDEFD99-87F3-40F1-905D-33A94A33973C}"/>
              </a:ext>
            </a:extLst>
          </p:cNvPr>
          <p:cNvSpPr txBox="1"/>
          <p:nvPr/>
        </p:nvSpPr>
        <p:spPr>
          <a:xfrm>
            <a:off x="5004048" y="1556792"/>
            <a:ext cx="3698289" cy="1015663"/>
          </a:xfrm>
          <a:prstGeom prst="rect">
            <a:avLst/>
          </a:prstGeom>
          <a:noFill/>
        </p:spPr>
        <p:txBody>
          <a:bodyPr wrap="square">
            <a:spAutoFit/>
          </a:bodyPr>
          <a:lstStyle/>
          <a:p>
            <a:r>
              <a:rPr lang="en-US" b="1" dirty="0">
                <a:ea typeface="ＭＳ Ｐゴシック" pitchFamily="-105" charset="-128"/>
                <a:cs typeface="ＭＳ Ｐゴシック" pitchFamily="-105" charset="-128"/>
              </a:rPr>
              <a:t>Link detached: </a:t>
            </a:r>
            <a:r>
              <a:rPr lang="en-US" dirty="0">
                <a:ea typeface="ＭＳ Ｐゴシック" pitchFamily="-105" charset="-128"/>
                <a:cs typeface="ＭＳ Ｐゴシック" pitchFamily="-105" charset="-128"/>
              </a:rPr>
              <a:t>A house that adjoins another by sharing a garage party wall.</a:t>
            </a:r>
          </a:p>
        </p:txBody>
      </p:sp>
      <p:sp>
        <p:nvSpPr>
          <p:cNvPr id="5" name="TextBox 4">
            <a:extLst>
              <a:ext uri="{FF2B5EF4-FFF2-40B4-BE49-F238E27FC236}">
                <a16:creationId xmlns:a16="http://schemas.microsoft.com/office/drawing/2014/main" id="{FFEF352B-7CF3-D6CB-ABCE-F3861DB218B9}"/>
              </a:ext>
            </a:extLst>
          </p:cNvPr>
          <p:cNvSpPr txBox="1"/>
          <p:nvPr/>
        </p:nvSpPr>
        <p:spPr>
          <a:xfrm>
            <a:off x="5931124" y="783795"/>
            <a:ext cx="2304256" cy="830997"/>
          </a:xfrm>
          <a:prstGeom prst="rect">
            <a:avLst/>
          </a:prstGeom>
          <a:noFill/>
        </p:spPr>
        <p:txBody>
          <a:bodyPr wrap="square" rtlCol="0">
            <a:spAutoFit/>
          </a:bodyPr>
          <a:lstStyle/>
          <a:p>
            <a:r>
              <a:rPr lang="en-GB" sz="2800" b="1" u="sng" dirty="0" err="1">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T</a:t>
            </a:r>
            <a:r>
              <a:rPr lang="en-GB" sz="2800" b="1" u="sng" dirty="0" err="1">
                <a:solidFill>
                  <a:srgbClr val="C00000"/>
                </a:solidFill>
                <a:effectLst/>
                <a:latin typeface="Calibri" panose="020F0502020204030204" pitchFamily="34" charset="0"/>
                <a:ea typeface="Calibri" panose="020F0502020204030204" pitchFamily="34" charset="0"/>
                <a:cs typeface="Calibri" panose="020F0502020204030204" pitchFamily="34" charset="0"/>
              </a:rPr>
              <a:t>ŷ</a:t>
            </a:r>
            <a:r>
              <a:rPr lang="en-GB" sz="2800" b="1" u="sng"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 </a:t>
            </a:r>
            <a:r>
              <a:rPr lang="en-GB" sz="2800" b="1" u="sng" dirty="0">
                <a:solidFill>
                  <a:srgbClr val="0077E3"/>
                </a:solidFill>
                <a:effectLst/>
                <a:latin typeface="Calibri" panose="020F0502020204030204" pitchFamily="34" charset="0"/>
                <a:ea typeface="Calibri" panose="020F0502020204030204" pitchFamily="34" charset="0"/>
                <a:cs typeface="Calibri" panose="020F0502020204030204" pitchFamily="34" charset="0"/>
              </a:rPr>
              <a:t>- House</a:t>
            </a:r>
            <a:endParaRPr lang="en-GB" sz="2800" b="1" u="sng" dirty="0">
              <a:solidFill>
                <a:srgbClr val="0077E3"/>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E76C2-69AD-B94A-AFEC-BB163D403CB7}"/>
              </a:ext>
            </a:extLst>
          </p:cNvPr>
          <p:cNvSpPr>
            <a:spLocks noGrp="1"/>
          </p:cNvSpPr>
          <p:nvPr>
            <p:ph type="title"/>
          </p:nvPr>
        </p:nvSpPr>
        <p:spPr/>
        <p:txBody>
          <a:bodyPr/>
          <a:lstStyle/>
          <a:p>
            <a:r>
              <a:rPr lang="en-US" dirty="0"/>
              <a:t>Banks and financial institutions</a:t>
            </a:r>
          </a:p>
        </p:txBody>
      </p:sp>
      <p:sp>
        <p:nvSpPr>
          <p:cNvPr id="3" name="Content Placeholder 2">
            <a:extLst>
              <a:ext uri="{FF2B5EF4-FFF2-40B4-BE49-F238E27FC236}">
                <a16:creationId xmlns:a16="http://schemas.microsoft.com/office/drawing/2014/main" id="{4AAF60FC-D2D5-D44D-9FDF-910ED1EAD413}"/>
              </a:ext>
            </a:extLst>
          </p:cNvPr>
          <p:cNvSpPr>
            <a:spLocks noGrp="1"/>
          </p:cNvSpPr>
          <p:nvPr>
            <p:ph sz="quarter" idx="10"/>
          </p:nvPr>
        </p:nvSpPr>
        <p:spPr>
          <a:xfrm>
            <a:off x="457200" y="1385512"/>
            <a:ext cx="8229600" cy="1611439"/>
          </a:xfrm>
        </p:spPr>
        <p:txBody>
          <a:bodyPr/>
          <a:lstStyle/>
          <a:p>
            <a:r>
              <a:rPr lang="en-US" dirty="0"/>
              <a:t>Banks were traditionally opulent buildings built on the high street, demonstrating the  wealth and success of the company that ran them. With the decline of the high street and the rise of internet banking many of these buildings have now been converted into public houses in which the hardwood and stone interiors can still be enjoyed. </a:t>
            </a:r>
          </a:p>
        </p:txBody>
      </p:sp>
      <p:pic>
        <p:nvPicPr>
          <p:cNvPr id="5" name="Picture 4" descr="A picture containing building, outdoor, street&#10;&#10;Description automatically generated">
            <a:extLst>
              <a:ext uri="{FF2B5EF4-FFF2-40B4-BE49-F238E27FC236}">
                <a16:creationId xmlns:a16="http://schemas.microsoft.com/office/drawing/2014/main" id="{39B7309B-28B6-4B7D-B988-A1C2E287B1C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23528" y="3202529"/>
            <a:ext cx="3995936" cy="2645743"/>
          </a:xfrm>
          <a:prstGeom prst="rect">
            <a:avLst/>
          </a:prstGeom>
        </p:spPr>
      </p:pic>
      <p:pic>
        <p:nvPicPr>
          <p:cNvPr id="6" name="Picture 5" descr="A picture containing text, nature, night, store&#10;&#10;Description automatically generated">
            <a:extLst>
              <a:ext uri="{FF2B5EF4-FFF2-40B4-BE49-F238E27FC236}">
                <a16:creationId xmlns:a16="http://schemas.microsoft.com/office/drawing/2014/main" id="{0E191164-79D3-47AF-AF99-80C12695582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16016" y="3202529"/>
            <a:ext cx="3744051" cy="2808350"/>
          </a:xfrm>
          <a:prstGeom prst="rect">
            <a:avLst/>
          </a:prstGeom>
        </p:spPr>
      </p:pic>
    </p:spTree>
    <p:extLst>
      <p:ext uri="{BB962C8B-B14F-4D97-AF65-F5344CB8AC3E}">
        <p14:creationId xmlns:p14="http://schemas.microsoft.com/office/powerpoint/2010/main" val="33098864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Leisure </a:t>
            </a:r>
          </a:p>
        </p:txBody>
      </p:sp>
      <p:sp>
        <p:nvSpPr>
          <p:cNvPr id="3" name="Content Placeholder 2"/>
          <p:cNvSpPr>
            <a:spLocks noGrp="1"/>
          </p:cNvSpPr>
          <p:nvPr>
            <p:ph sz="quarter" idx="10"/>
          </p:nvPr>
        </p:nvSpPr>
        <p:spPr>
          <a:xfrm>
            <a:off x="457200" y="1512000"/>
            <a:ext cx="8075240" cy="4248000"/>
          </a:xfrm>
        </p:spPr>
        <p:txBody>
          <a:bodyPr/>
          <a:lstStyle/>
          <a:p>
            <a:r>
              <a:rPr lang="en-US" dirty="0"/>
              <a:t>Traditional playing fields are being replaced with multi-pitch football </a:t>
            </a:r>
            <a:r>
              <a:rPr lang="en-US" dirty="0" err="1"/>
              <a:t>centres</a:t>
            </a:r>
            <a:r>
              <a:rPr lang="en-US" dirty="0"/>
              <a:t> and leisure </a:t>
            </a:r>
            <a:r>
              <a:rPr lang="en-US" dirty="0" err="1"/>
              <a:t>centres</a:t>
            </a:r>
            <a:r>
              <a:rPr lang="en-US" dirty="0"/>
              <a:t> that cater for the whole family. These </a:t>
            </a:r>
            <a:r>
              <a:rPr lang="en-US" dirty="0" err="1"/>
              <a:t>centres</a:t>
            </a:r>
            <a:r>
              <a:rPr lang="en-US" dirty="0"/>
              <a:t> often include gyms, saunas, swimming pools, and squash and badminton courts. </a:t>
            </a:r>
          </a:p>
          <a:p>
            <a:endParaRPr lang="en-US" dirty="0"/>
          </a:p>
          <a:p>
            <a:endParaRPr lang="en-US" dirty="0"/>
          </a:p>
        </p:txBody>
      </p:sp>
      <p:pic>
        <p:nvPicPr>
          <p:cNvPr id="7" name="Picture 6" descr="A picture containing text, sky, outdoor, tree&#10;&#10;Description automatically generated">
            <a:extLst>
              <a:ext uri="{FF2B5EF4-FFF2-40B4-BE49-F238E27FC236}">
                <a16:creationId xmlns:a16="http://schemas.microsoft.com/office/drawing/2014/main" id="{77421A35-6F00-4423-97B1-56AFEF47326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112021" y="2780928"/>
            <a:ext cx="4031979" cy="2688178"/>
          </a:xfrm>
          <a:prstGeom prst="rect">
            <a:avLst/>
          </a:prstGeom>
        </p:spPr>
      </p:pic>
    </p:spTree>
    <p:extLst>
      <p:ext uri="{BB962C8B-B14F-4D97-AF65-F5344CB8AC3E}">
        <p14:creationId xmlns:p14="http://schemas.microsoft.com/office/powerpoint/2010/main" val="4035925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95936" y="1012930"/>
            <a:ext cx="8229600" cy="382588"/>
          </a:xfrm>
        </p:spPr>
        <p:txBody>
          <a:bodyPr/>
          <a:lstStyle/>
          <a:p>
            <a:r>
              <a:rPr lang="en-US" dirty="0"/>
              <a:t>Industrial buildings</a:t>
            </a:r>
          </a:p>
        </p:txBody>
      </p:sp>
      <p:sp>
        <p:nvSpPr>
          <p:cNvPr id="3" name="Content Placeholder 2"/>
          <p:cNvSpPr>
            <a:spLocks noGrp="1"/>
          </p:cNvSpPr>
          <p:nvPr>
            <p:ph sz="quarter" idx="10"/>
          </p:nvPr>
        </p:nvSpPr>
        <p:spPr/>
        <p:txBody>
          <a:bodyPr/>
          <a:lstStyle/>
          <a:p>
            <a:r>
              <a:rPr lang="en-US" dirty="0"/>
              <a:t>Industrial buildings include factories, warehouses and agricultural buildings.</a:t>
            </a:r>
          </a:p>
          <a:p>
            <a:r>
              <a:rPr lang="en-US" dirty="0"/>
              <a:t> </a:t>
            </a:r>
          </a:p>
        </p:txBody>
      </p:sp>
      <p:sp>
        <p:nvSpPr>
          <p:cNvPr id="6" name="TextBox 5">
            <a:extLst>
              <a:ext uri="{FF2B5EF4-FFF2-40B4-BE49-F238E27FC236}">
                <a16:creationId xmlns:a16="http://schemas.microsoft.com/office/drawing/2014/main" id="{4EA0901C-D565-402C-84E6-9E290E3AED1C}"/>
              </a:ext>
            </a:extLst>
          </p:cNvPr>
          <p:cNvSpPr txBox="1"/>
          <p:nvPr/>
        </p:nvSpPr>
        <p:spPr>
          <a:xfrm>
            <a:off x="395535" y="2175901"/>
            <a:ext cx="3857377" cy="3477875"/>
          </a:xfrm>
          <a:prstGeom prst="rect">
            <a:avLst/>
          </a:prstGeom>
          <a:noFill/>
        </p:spPr>
        <p:txBody>
          <a:bodyPr wrap="square">
            <a:spAutoFit/>
          </a:bodyPr>
          <a:lstStyle/>
          <a:p>
            <a:r>
              <a:rPr lang="en-US" sz="2000" dirty="0">
                <a:latin typeface="+mn-lt"/>
              </a:rPr>
              <a:t>Normally these are large, open units that are used flexibly. They can be large  storage spaces or can be used for the manufacturing of goods</a:t>
            </a:r>
            <a:r>
              <a:rPr lang="en-US" dirty="0">
                <a:latin typeface="+mn-lt"/>
              </a:rPr>
              <a:t>. Generally they are located</a:t>
            </a:r>
            <a:r>
              <a:rPr lang="en-US" sz="2000" dirty="0">
                <a:latin typeface="+mn-lt"/>
              </a:rPr>
              <a:t> away from town </a:t>
            </a:r>
            <a:r>
              <a:rPr lang="en-US" sz="2000" dirty="0" err="1">
                <a:latin typeface="+mn-lt"/>
              </a:rPr>
              <a:t>centres</a:t>
            </a:r>
            <a:r>
              <a:rPr lang="en-US" sz="2000" dirty="0">
                <a:latin typeface="+mn-lt"/>
              </a:rPr>
              <a:t> and close to major network routes to enable the quick transport of goods around the country or to ports for international transportation.</a:t>
            </a:r>
          </a:p>
        </p:txBody>
      </p:sp>
      <p:pic>
        <p:nvPicPr>
          <p:cNvPr id="8" name="Picture 7" descr="A picture containing text, indoor, scene, warehouse&#10;&#10;Description automatically generated">
            <a:extLst>
              <a:ext uri="{FF2B5EF4-FFF2-40B4-BE49-F238E27FC236}">
                <a16:creationId xmlns:a16="http://schemas.microsoft.com/office/drawing/2014/main" id="{25DAC835-5580-47B9-8FA1-6DD57803DA5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891088" y="2363162"/>
            <a:ext cx="4232377" cy="3170100"/>
          </a:xfrm>
          <a:prstGeom prst="rect">
            <a:avLst/>
          </a:prstGeom>
        </p:spPr>
      </p:pic>
      <p:sp>
        <p:nvSpPr>
          <p:cNvPr id="7" name="TextBox 6">
            <a:extLst>
              <a:ext uri="{FF2B5EF4-FFF2-40B4-BE49-F238E27FC236}">
                <a16:creationId xmlns:a16="http://schemas.microsoft.com/office/drawing/2014/main" id="{BCA21DD5-991F-DC2B-228D-69730D87A8D8}"/>
              </a:ext>
            </a:extLst>
          </p:cNvPr>
          <p:cNvSpPr txBox="1"/>
          <p:nvPr/>
        </p:nvSpPr>
        <p:spPr>
          <a:xfrm>
            <a:off x="38223" y="964579"/>
            <a:ext cx="4572000" cy="461665"/>
          </a:xfrm>
          <a:prstGeom prst="rect">
            <a:avLst/>
          </a:prstGeom>
          <a:noFill/>
        </p:spPr>
        <p:txBody>
          <a:bodyPr wrap="square">
            <a:spAutoFit/>
          </a:bodyPr>
          <a:lstStyle/>
          <a:p>
            <a:r>
              <a:rPr lang="cy-GB" sz="2400" b="1" dirty="0">
                <a:solidFill>
                  <a:srgbClr val="C00000"/>
                </a:solidFill>
              </a:rPr>
              <a:t>Adeiladau diwydiannol</a:t>
            </a:r>
            <a:endParaRPr lang="en-GB" sz="2400" b="1" dirty="0">
              <a:solidFill>
                <a:srgbClr val="C00000"/>
              </a:solidFill>
            </a:endParaRPr>
          </a:p>
        </p:txBody>
      </p:sp>
    </p:spTree>
    <p:extLst>
      <p:ext uri="{BB962C8B-B14F-4D97-AF65-F5344CB8AC3E}">
        <p14:creationId xmlns:p14="http://schemas.microsoft.com/office/powerpoint/2010/main" val="8863005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8C919D-F473-6840-91AA-B0A835213B88}"/>
              </a:ext>
            </a:extLst>
          </p:cNvPr>
          <p:cNvSpPr>
            <a:spLocks noGrp="1"/>
          </p:cNvSpPr>
          <p:nvPr>
            <p:ph type="title"/>
          </p:nvPr>
        </p:nvSpPr>
        <p:spPr/>
        <p:txBody>
          <a:bodyPr/>
          <a:lstStyle/>
          <a:p>
            <a:r>
              <a:rPr lang="en-US" dirty="0"/>
              <a:t>Agricultural </a:t>
            </a:r>
          </a:p>
        </p:txBody>
      </p:sp>
      <p:sp>
        <p:nvSpPr>
          <p:cNvPr id="3" name="Content Placeholder 2">
            <a:extLst>
              <a:ext uri="{FF2B5EF4-FFF2-40B4-BE49-F238E27FC236}">
                <a16:creationId xmlns:a16="http://schemas.microsoft.com/office/drawing/2014/main" id="{76A8D3BF-066C-404A-B98B-DB61BB230F2A}"/>
              </a:ext>
            </a:extLst>
          </p:cNvPr>
          <p:cNvSpPr>
            <a:spLocks noGrp="1"/>
          </p:cNvSpPr>
          <p:nvPr>
            <p:ph sz="quarter" idx="10"/>
          </p:nvPr>
        </p:nvSpPr>
        <p:spPr>
          <a:xfrm>
            <a:off x="457200" y="1512000"/>
            <a:ext cx="4258816" cy="4248000"/>
          </a:xfrm>
        </p:spPr>
        <p:txBody>
          <a:bodyPr/>
          <a:lstStyle/>
          <a:p>
            <a:r>
              <a:rPr lang="en-US" dirty="0"/>
              <a:t>With supermarkets driving the price of foods, farming has had to change to meet the needs of their customers.  Agricultural barns or intensive animal production sheds have replaced  smaller farm units, enabling farmers to scale-up production and accommodate more commercial methods and larger equipment.</a:t>
            </a:r>
          </a:p>
          <a:p>
            <a:r>
              <a:rPr lang="en-US" dirty="0"/>
              <a:t>Many smaller farms without the capacity to up-scale have had to diversify to meet the growing demand for locally sourced foods.</a:t>
            </a:r>
          </a:p>
        </p:txBody>
      </p:sp>
      <p:pic>
        <p:nvPicPr>
          <p:cNvPr id="5" name="Picture 4">
            <a:extLst>
              <a:ext uri="{FF2B5EF4-FFF2-40B4-BE49-F238E27FC236}">
                <a16:creationId xmlns:a16="http://schemas.microsoft.com/office/drawing/2014/main" id="{E716186A-DF3C-467D-8EAF-5735BAFAEA0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029199" y="2897038"/>
            <a:ext cx="4123549" cy="2747020"/>
          </a:xfrm>
          <a:prstGeom prst="rect">
            <a:avLst/>
          </a:prstGeom>
        </p:spPr>
      </p:pic>
    </p:spTree>
    <p:extLst>
      <p:ext uri="{BB962C8B-B14F-4D97-AF65-F5344CB8AC3E}">
        <p14:creationId xmlns:p14="http://schemas.microsoft.com/office/powerpoint/2010/main" val="26934605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2D9FB8-3A75-CD46-A272-85C3FE443EDE}"/>
              </a:ext>
            </a:extLst>
          </p:cNvPr>
          <p:cNvSpPr>
            <a:spLocks noGrp="1"/>
          </p:cNvSpPr>
          <p:nvPr>
            <p:ph type="title"/>
          </p:nvPr>
        </p:nvSpPr>
        <p:spPr>
          <a:xfrm>
            <a:off x="274423" y="1359396"/>
            <a:ext cx="8229600" cy="382588"/>
          </a:xfrm>
        </p:spPr>
        <p:txBody>
          <a:bodyPr/>
          <a:lstStyle/>
          <a:p>
            <a:r>
              <a:rPr lang="en-US" dirty="0"/>
              <a:t>Examples of solid wall construction</a:t>
            </a:r>
          </a:p>
        </p:txBody>
      </p:sp>
      <p:pic>
        <p:nvPicPr>
          <p:cNvPr id="7" name="Picture 6">
            <a:extLst>
              <a:ext uri="{FF2B5EF4-FFF2-40B4-BE49-F238E27FC236}">
                <a16:creationId xmlns:a16="http://schemas.microsoft.com/office/drawing/2014/main" id="{CBF9547E-DE18-4B3A-A3B7-8AAAA7A96A81}"/>
              </a:ext>
              <a:ext uri="{C183D7F6-B498-43B3-948B-1728B52AA6E4}">
                <adec:decorative xmlns:adec="http://schemas.microsoft.com/office/drawing/2017/decorative" val="0"/>
              </a:ext>
            </a:extLst>
          </p:cNvPr>
          <p:cNvPicPr>
            <a:picLocks noChangeAspect="1"/>
          </p:cNvPicPr>
          <p:nvPr/>
        </p:nvPicPr>
        <p:blipFill rotWithShape="1">
          <a:blip r:embed="rId3"/>
          <a:srcRect b="8432"/>
          <a:stretch/>
        </p:blipFill>
        <p:spPr>
          <a:xfrm>
            <a:off x="2555776" y="1772816"/>
            <a:ext cx="3209544" cy="3960440"/>
          </a:xfrm>
          <a:prstGeom prst="rect">
            <a:avLst/>
          </a:prstGeom>
        </p:spPr>
      </p:pic>
      <p:sp>
        <p:nvSpPr>
          <p:cNvPr id="5" name="TextBox 4">
            <a:extLst>
              <a:ext uri="{FF2B5EF4-FFF2-40B4-BE49-F238E27FC236}">
                <a16:creationId xmlns:a16="http://schemas.microsoft.com/office/drawing/2014/main" id="{33C79022-6034-CD76-9CBD-FAA70CA04C7E}"/>
              </a:ext>
            </a:extLst>
          </p:cNvPr>
          <p:cNvSpPr txBox="1"/>
          <p:nvPr/>
        </p:nvSpPr>
        <p:spPr>
          <a:xfrm>
            <a:off x="179512" y="930962"/>
            <a:ext cx="6048672" cy="461665"/>
          </a:xfrm>
          <a:prstGeom prst="rect">
            <a:avLst/>
          </a:prstGeom>
          <a:noFill/>
        </p:spPr>
        <p:txBody>
          <a:bodyPr wrap="square">
            <a:spAutoFit/>
          </a:bodyPr>
          <a:lstStyle/>
          <a:p>
            <a:r>
              <a:rPr lang="cy-GB" sz="2400" b="1" dirty="0">
                <a:solidFill>
                  <a:srgbClr val="C00000"/>
                </a:solidFill>
              </a:rPr>
              <a:t>Enghreifftiau o adeiladu waliau solet</a:t>
            </a:r>
            <a:endParaRPr lang="en-GB" sz="2400" b="1" dirty="0">
              <a:solidFill>
                <a:srgbClr val="C00000"/>
              </a:solidFill>
            </a:endParaRPr>
          </a:p>
        </p:txBody>
      </p:sp>
    </p:spTree>
    <p:extLst>
      <p:ext uri="{BB962C8B-B14F-4D97-AF65-F5344CB8AC3E}">
        <p14:creationId xmlns:p14="http://schemas.microsoft.com/office/powerpoint/2010/main" val="6556319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Post-1919 construction</a:t>
            </a:r>
          </a:p>
        </p:txBody>
      </p:sp>
      <p:sp>
        <p:nvSpPr>
          <p:cNvPr id="3" name="Content Placeholder 2"/>
          <p:cNvSpPr>
            <a:spLocks noGrp="1"/>
          </p:cNvSpPr>
          <p:nvPr>
            <p:ph sz="quarter" idx="10"/>
          </p:nvPr>
        </p:nvSpPr>
        <p:spPr/>
        <p:txBody>
          <a:bodyPr/>
          <a:lstStyle/>
          <a:p>
            <a:r>
              <a:rPr lang="en-US" dirty="0"/>
              <a:t>Any building constructed after 1919 includes a cavity, this ensures that the inner leaf remains dry and increases the thermal insulation.</a:t>
            </a:r>
          </a:p>
          <a:p>
            <a:r>
              <a:rPr lang="en-US" dirty="0"/>
              <a:t>Two examples of early cavity wall construction:</a:t>
            </a:r>
          </a:p>
          <a:p>
            <a:endParaRPr lang="en-US" dirty="0"/>
          </a:p>
        </p:txBody>
      </p:sp>
      <p:pic>
        <p:nvPicPr>
          <p:cNvPr id="6" name="Picture 5">
            <a:extLst>
              <a:ext uri="{FF2B5EF4-FFF2-40B4-BE49-F238E27FC236}">
                <a16:creationId xmlns:a16="http://schemas.microsoft.com/office/drawing/2014/main" id="{65AC428A-B69D-40A5-AD24-5B7362F6F8F5}"/>
              </a:ext>
              <a:ext uri="{C183D7F6-B498-43B3-948B-1728B52AA6E4}">
                <adec:decorative xmlns:adec="http://schemas.microsoft.com/office/drawing/2017/decorative" val="1"/>
              </a:ext>
            </a:extLst>
          </p:cNvPr>
          <p:cNvPicPr>
            <a:picLocks noChangeAspect="1"/>
          </p:cNvPicPr>
          <p:nvPr/>
        </p:nvPicPr>
        <p:blipFill rotWithShape="1">
          <a:blip r:embed="rId3"/>
          <a:srcRect b="8349"/>
          <a:stretch/>
        </p:blipFill>
        <p:spPr>
          <a:xfrm>
            <a:off x="3635896" y="2852936"/>
            <a:ext cx="2987189" cy="3169144"/>
          </a:xfrm>
          <a:prstGeom prst="rect">
            <a:avLst/>
          </a:prstGeom>
        </p:spPr>
      </p:pic>
    </p:spTree>
    <p:extLst>
      <p:ext uri="{BB962C8B-B14F-4D97-AF65-F5344CB8AC3E}">
        <p14:creationId xmlns:p14="http://schemas.microsoft.com/office/powerpoint/2010/main" val="22643272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6D00F2-ED29-914F-A836-2AF0B49BE32E}"/>
              </a:ext>
            </a:extLst>
          </p:cNvPr>
          <p:cNvSpPr>
            <a:spLocks noGrp="1"/>
          </p:cNvSpPr>
          <p:nvPr>
            <p:ph type="title"/>
          </p:nvPr>
        </p:nvSpPr>
        <p:spPr/>
        <p:txBody>
          <a:bodyPr/>
          <a:lstStyle/>
          <a:p>
            <a:r>
              <a:rPr lang="en-US" dirty="0"/>
              <a:t>Modern cavity wall development</a:t>
            </a:r>
          </a:p>
        </p:txBody>
      </p:sp>
      <p:sp>
        <p:nvSpPr>
          <p:cNvPr id="8" name="Content Placeholder 7">
            <a:extLst>
              <a:ext uri="{FF2B5EF4-FFF2-40B4-BE49-F238E27FC236}">
                <a16:creationId xmlns:a16="http://schemas.microsoft.com/office/drawing/2014/main" id="{D0591ADE-43F0-2840-91A0-C129D761DEC5}"/>
              </a:ext>
            </a:extLst>
          </p:cNvPr>
          <p:cNvSpPr>
            <a:spLocks noGrp="1"/>
          </p:cNvSpPr>
          <p:nvPr>
            <p:ph sz="quarter" idx="10"/>
          </p:nvPr>
        </p:nvSpPr>
        <p:spPr>
          <a:xfrm>
            <a:off x="457200" y="1512000"/>
            <a:ext cx="4546848" cy="4248000"/>
          </a:xfrm>
        </p:spPr>
        <p:txBody>
          <a:bodyPr/>
          <a:lstStyle/>
          <a:p>
            <a:r>
              <a:rPr lang="en-US" dirty="0"/>
              <a:t>There are various modern methods used to provide a cavity and incorporate insulate during external wall construction. Some are shown here.</a:t>
            </a:r>
          </a:p>
        </p:txBody>
      </p:sp>
      <p:pic>
        <p:nvPicPr>
          <p:cNvPr id="4" name="Picture 3">
            <a:extLst>
              <a:ext uri="{FF2B5EF4-FFF2-40B4-BE49-F238E27FC236}">
                <a16:creationId xmlns:a16="http://schemas.microsoft.com/office/drawing/2014/main" id="{119438D8-6203-450C-9480-0BD7E371D0BE}"/>
              </a:ext>
              <a:ext uri="{C183D7F6-B498-43B3-948B-1728B52AA6E4}">
                <adec:decorative xmlns:adec="http://schemas.microsoft.com/office/drawing/2017/decorative" val="1"/>
              </a:ext>
            </a:extLst>
          </p:cNvPr>
          <p:cNvPicPr>
            <a:picLocks noChangeAspect="1"/>
          </p:cNvPicPr>
          <p:nvPr/>
        </p:nvPicPr>
        <p:blipFill rotWithShape="1">
          <a:blip r:embed="rId3"/>
          <a:srcRect l="7824" t="14970" b="7963"/>
          <a:stretch/>
        </p:blipFill>
        <p:spPr>
          <a:xfrm>
            <a:off x="5292079" y="1447787"/>
            <a:ext cx="3236561" cy="3960440"/>
          </a:xfrm>
          <a:prstGeom prst="rect">
            <a:avLst/>
          </a:prstGeom>
        </p:spPr>
      </p:pic>
      <p:sp>
        <p:nvSpPr>
          <p:cNvPr id="6" name="TextBox 5">
            <a:extLst>
              <a:ext uri="{FF2B5EF4-FFF2-40B4-BE49-F238E27FC236}">
                <a16:creationId xmlns:a16="http://schemas.microsoft.com/office/drawing/2014/main" id="{54774F5B-7E61-E9EF-2D86-D3F4031A4FF9}"/>
              </a:ext>
            </a:extLst>
          </p:cNvPr>
          <p:cNvSpPr txBox="1"/>
          <p:nvPr/>
        </p:nvSpPr>
        <p:spPr>
          <a:xfrm>
            <a:off x="413909" y="3629121"/>
            <a:ext cx="4572000" cy="830997"/>
          </a:xfrm>
          <a:prstGeom prst="rect">
            <a:avLst/>
          </a:prstGeom>
          <a:noFill/>
        </p:spPr>
        <p:txBody>
          <a:bodyPr wrap="square">
            <a:spAutoFit/>
          </a:bodyPr>
          <a:lstStyle/>
          <a:p>
            <a:r>
              <a:rPr lang="cy-GB" sz="2400" b="1" dirty="0">
                <a:solidFill>
                  <a:srgbClr val="C00000"/>
                </a:solidFill>
              </a:rPr>
              <a:t>Datblygiad waliau ceudod modern</a:t>
            </a:r>
            <a:endParaRPr lang="en-GB" sz="2400" b="1" dirty="0">
              <a:solidFill>
                <a:srgbClr val="C00000"/>
              </a:solidFill>
            </a:endParaRPr>
          </a:p>
        </p:txBody>
      </p:sp>
    </p:spTree>
    <p:extLst>
      <p:ext uri="{BB962C8B-B14F-4D97-AF65-F5344CB8AC3E}">
        <p14:creationId xmlns:p14="http://schemas.microsoft.com/office/powerpoint/2010/main" val="29445582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8556277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856" y="1152197"/>
            <a:ext cx="8229600" cy="382588"/>
          </a:xfrm>
        </p:spPr>
        <p:txBody>
          <a:bodyPr/>
          <a:lstStyle/>
          <a:p>
            <a:r>
              <a:rPr lang="en-US" dirty="0">
                <a:ea typeface="ＭＳ Ｐゴシック" pitchFamily="-105" charset="-128"/>
                <a:cs typeface="ＭＳ Ｐゴシック" pitchFamily="-105" charset="-128"/>
              </a:rPr>
              <a:t>Domestic buildings (continued)</a:t>
            </a:r>
            <a:endParaRPr lang="en-US" b="0" dirty="0"/>
          </a:p>
        </p:txBody>
      </p:sp>
      <p:sp>
        <p:nvSpPr>
          <p:cNvPr id="3" name="Content Placeholder 2"/>
          <p:cNvSpPr>
            <a:spLocks noGrp="1"/>
          </p:cNvSpPr>
          <p:nvPr>
            <p:ph sz="quarter" idx="10"/>
          </p:nvPr>
        </p:nvSpPr>
        <p:spPr>
          <a:xfrm>
            <a:off x="4964477" y="4877758"/>
            <a:ext cx="4179523" cy="707886"/>
          </a:xfrm>
        </p:spPr>
        <p:txBody>
          <a:bodyPr/>
          <a:lstStyle/>
          <a:p>
            <a:r>
              <a:rPr lang="en-US" b="1" dirty="0"/>
              <a:t>Terrace: </a:t>
            </a:r>
            <a:r>
              <a:rPr lang="en-US" dirty="0"/>
              <a:t>A house that shares party walls with a house on either side.</a:t>
            </a:r>
          </a:p>
        </p:txBody>
      </p:sp>
      <p:pic>
        <p:nvPicPr>
          <p:cNvPr id="7" name="Picture 6" descr="A street scene with focus on the side of a building&#10;&#10;Description automatically generated">
            <a:extLst>
              <a:ext uri="{FF2B5EF4-FFF2-40B4-BE49-F238E27FC236}">
                <a16:creationId xmlns:a16="http://schemas.microsoft.com/office/drawing/2014/main" id="{BB31E44C-A9BE-4FF9-8555-4CE0F5AA8E1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6818" y="3212976"/>
            <a:ext cx="3837112" cy="2625357"/>
          </a:xfrm>
          <a:prstGeom prst="rect">
            <a:avLst/>
          </a:prstGeom>
        </p:spPr>
      </p:pic>
      <p:pic>
        <p:nvPicPr>
          <p:cNvPr id="9" name="Picture 8" descr="A large brick building with grass in front of a house&#10;&#10;Description automatically generated">
            <a:extLst>
              <a:ext uri="{FF2B5EF4-FFF2-40B4-BE49-F238E27FC236}">
                <a16:creationId xmlns:a16="http://schemas.microsoft.com/office/drawing/2014/main" id="{7A04B740-EB42-4465-A84A-8B9F8B5A7C3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20071" y="1695867"/>
            <a:ext cx="3521107" cy="2589974"/>
          </a:xfrm>
          <a:prstGeom prst="rect">
            <a:avLst/>
          </a:prstGeom>
        </p:spPr>
      </p:pic>
      <p:sp>
        <p:nvSpPr>
          <p:cNvPr id="11" name="TextBox 10">
            <a:extLst>
              <a:ext uri="{FF2B5EF4-FFF2-40B4-BE49-F238E27FC236}">
                <a16:creationId xmlns:a16="http://schemas.microsoft.com/office/drawing/2014/main" id="{854B99A1-8F5D-4DAC-8D41-EDA4DB2C45A8}"/>
              </a:ext>
            </a:extLst>
          </p:cNvPr>
          <p:cNvSpPr txBox="1"/>
          <p:nvPr/>
        </p:nvSpPr>
        <p:spPr>
          <a:xfrm>
            <a:off x="402821" y="1780147"/>
            <a:ext cx="4169179" cy="1015663"/>
          </a:xfrm>
          <a:prstGeom prst="rect">
            <a:avLst/>
          </a:prstGeom>
          <a:noFill/>
        </p:spPr>
        <p:txBody>
          <a:bodyPr wrap="square">
            <a:spAutoFit/>
          </a:bodyPr>
          <a:lstStyle/>
          <a:p>
            <a:r>
              <a:rPr lang="en-US" b="1" dirty="0"/>
              <a:t>Detached: </a:t>
            </a:r>
            <a:r>
              <a:rPr lang="en-US" dirty="0"/>
              <a:t>A house that is free-standing and shares no party walls with another building. </a:t>
            </a:r>
          </a:p>
        </p:txBody>
      </p:sp>
      <p:sp>
        <p:nvSpPr>
          <p:cNvPr id="8" name="TextBox 7">
            <a:extLst>
              <a:ext uri="{FF2B5EF4-FFF2-40B4-BE49-F238E27FC236}">
                <a16:creationId xmlns:a16="http://schemas.microsoft.com/office/drawing/2014/main" id="{CBC3493D-B004-1267-17F2-F6BA7F02A36E}"/>
              </a:ext>
            </a:extLst>
          </p:cNvPr>
          <p:cNvSpPr txBox="1"/>
          <p:nvPr/>
        </p:nvSpPr>
        <p:spPr>
          <a:xfrm>
            <a:off x="6012160" y="1300936"/>
            <a:ext cx="4572000" cy="461665"/>
          </a:xfrm>
          <a:prstGeom prst="rect">
            <a:avLst/>
          </a:prstGeom>
          <a:noFill/>
        </p:spPr>
        <p:txBody>
          <a:bodyPr wrap="square">
            <a:spAutoFit/>
          </a:bodyPr>
          <a:lstStyle/>
          <a:p>
            <a:r>
              <a:rPr lang="cy-GB" sz="2400" b="1" dirty="0">
                <a:solidFill>
                  <a:srgbClr val="C00000"/>
                </a:solidFill>
              </a:rPr>
              <a:t>Tŷ sengl -</a:t>
            </a:r>
            <a:endParaRPr lang="en-GB" sz="2400" dirty="0">
              <a:solidFill>
                <a:srgbClr val="C00000"/>
              </a:solidFill>
            </a:endParaRPr>
          </a:p>
        </p:txBody>
      </p:sp>
      <p:sp>
        <p:nvSpPr>
          <p:cNvPr id="10" name="TextBox 9">
            <a:extLst>
              <a:ext uri="{FF2B5EF4-FFF2-40B4-BE49-F238E27FC236}">
                <a16:creationId xmlns:a16="http://schemas.microsoft.com/office/drawing/2014/main" id="{B5BA8560-DCFA-092B-5023-BCAEB7ECBC82}"/>
              </a:ext>
            </a:extLst>
          </p:cNvPr>
          <p:cNvSpPr txBox="1"/>
          <p:nvPr/>
        </p:nvSpPr>
        <p:spPr>
          <a:xfrm>
            <a:off x="7524328" y="1300935"/>
            <a:ext cx="5291846" cy="461665"/>
          </a:xfrm>
          <a:prstGeom prst="rect">
            <a:avLst/>
          </a:prstGeom>
          <a:noFill/>
        </p:spPr>
        <p:txBody>
          <a:bodyPr wrap="square">
            <a:spAutoFit/>
          </a:bodyPr>
          <a:lstStyle/>
          <a:p>
            <a:r>
              <a:rPr lang="en-US" sz="2400" b="1" dirty="0">
                <a:solidFill>
                  <a:srgbClr val="0077E3"/>
                </a:solidFill>
              </a:rPr>
              <a:t>Detached</a:t>
            </a:r>
            <a:endParaRPr lang="en-GB" sz="2400" dirty="0">
              <a:solidFill>
                <a:srgbClr val="0077E3"/>
              </a:solidFill>
            </a:endParaRPr>
          </a:p>
        </p:txBody>
      </p:sp>
      <p:sp>
        <p:nvSpPr>
          <p:cNvPr id="12" name="TextBox 11">
            <a:extLst>
              <a:ext uri="{FF2B5EF4-FFF2-40B4-BE49-F238E27FC236}">
                <a16:creationId xmlns:a16="http://schemas.microsoft.com/office/drawing/2014/main" id="{27CBDEE7-5D8E-D065-2B2D-A6CABA4E1ED7}"/>
              </a:ext>
            </a:extLst>
          </p:cNvPr>
          <p:cNvSpPr txBox="1"/>
          <p:nvPr/>
        </p:nvSpPr>
        <p:spPr>
          <a:xfrm>
            <a:off x="3851406" y="4782030"/>
            <a:ext cx="6405664" cy="461665"/>
          </a:xfrm>
          <a:prstGeom prst="rect">
            <a:avLst/>
          </a:prstGeom>
          <a:noFill/>
        </p:spPr>
        <p:txBody>
          <a:bodyPr wrap="square">
            <a:spAutoFit/>
          </a:bodyPr>
          <a:lstStyle/>
          <a:p>
            <a:r>
              <a:rPr lang="cy-GB" sz="2400" b="1" dirty="0">
                <a:solidFill>
                  <a:srgbClr val="C00000"/>
                </a:solidFill>
              </a:rPr>
              <a:t>Teras -</a:t>
            </a:r>
            <a:endParaRPr lang="en-GB" sz="2400" dirty="0">
              <a:solidFill>
                <a:srgbClr val="C0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Domestic buildings (continued)</a:t>
            </a:r>
            <a:endParaRPr lang="en-US" dirty="0"/>
          </a:p>
        </p:txBody>
      </p:sp>
      <p:sp>
        <p:nvSpPr>
          <p:cNvPr id="3" name="Content Placeholder 2"/>
          <p:cNvSpPr>
            <a:spLocks noGrp="1"/>
          </p:cNvSpPr>
          <p:nvPr>
            <p:ph sz="quarter" idx="10"/>
          </p:nvPr>
        </p:nvSpPr>
        <p:spPr>
          <a:xfrm>
            <a:off x="1043608" y="5066564"/>
            <a:ext cx="3970784" cy="1015663"/>
          </a:xfrm>
        </p:spPr>
        <p:txBody>
          <a:bodyPr/>
          <a:lstStyle/>
          <a:p>
            <a:r>
              <a:rPr lang="en-US" b="1" dirty="0"/>
              <a:t>Chalets: </a:t>
            </a:r>
            <a:r>
              <a:rPr lang="en-US" dirty="0"/>
              <a:t>A wooden built house with overhanging eaves.</a:t>
            </a:r>
          </a:p>
          <a:p>
            <a:endParaRPr lang="en-US" sz="1000" dirty="0"/>
          </a:p>
        </p:txBody>
      </p:sp>
      <p:pic>
        <p:nvPicPr>
          <p:cNvPr id="7" name="Picture 6" descr="A tall building&#10;&#10;Description automatically generated">
            <a:extLst>
              <a:ext uri="{FF2B5EF4-FFF2-40B4-BE49-F238E27FC236}">
                <a16:creationId xmlns:a16="http://schemas.microsoft.com/office/drawing/2014/main" id="{722E20F5-A52D-49FC-8ECD-987E69085A0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014392" y="1296278"/>
            <a:ext cx="2737971" cy="3650628"/>
          </a:xfrm>
          <a:prstGeom prst="rect">
            <a:avLst/>
          </a:prstGeom>
        </p:spPr>
      </p:pic>
      <p:sp>
        <p:nvSpPr>
          <p:cNvPr id="9" name="TextBox 8">
            <a:extLst>
              <a:ext uri="{FF2B5EF4-FFF2-40B4-BE49-F238E27FC236}">
                <a16:creationId xmlns:a16="http://schemas.microsoft.com/office/drawing/2014/main" id="{E8772169-8DD6-4063-AA9F-39AE9E4BBED0}"/>
              </a:ext>
            </a:extLst>
          </p:cNvPr>
          <p:cNvSpPr txBox="1"/>
          <p:nvPr/>
        </p:nvSpPr>
        <p:spPr>
          <a:xfrm>
            <a:off x="5125764" y="5063019"/>
            <a:ext cx="3561036" cy="1015663"/>
          </a:xfrm>
          <a:prstGeom prst="rect">
            <a:avLst/>
          </a:prstGeom>
          <a:noFill/>
        </p:spPr>
        <p:txBody>
          <a:bodyPr wrap="square">
            <a:spAutoFit/>
          </a:bodyPr>
          <a:lstStyle/>
          <a:p>
            <a:r>
              <a:rPr lang="en-US" b="1" dirty="0"/>
              <a:t>High rise: </a:t>
            </a:r>
            <a:r>
              <a:rPr lang="en-US" dirty="0"/>
              <a:t>A building with 11 storeys or more, normally containing single-</a:t>
            </a:r>
            <a:r>
              <a:rPr lang="en-US" dirty="0" err="1"/>
              <a:t>storey</a:t>
            </a:r>
            <a:r>
              <a:rPr lang="en-US" dirty="0"/>
              <a:t> flats.</a:t>
            </a:r>
          </a:p>
        </p:txBody>
      </p:sp>
      <p:pic>
        <p:nvPicPr>
          <p:cNvPr id="11" name="Picture 10" descr="A picture containing grass, outdoor, building, track&#10;&#10;Description automatically generated">
            <a:extLst>
              <a:ext uri="{FF2B5EF4-FFF2-40B4-BE49-F238E27FC236}">
                <a16:creationId xmlns:a16="http://schemas.microsoft.com/office/drawing/2014/main" id="{F09A19A8-24B9-4BDE-8EB0-06E899DA5A4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320239" y="1696151"/>
            <a:ext cx="2671292" cy="3216242"/>
          </a:xfrm>
          <a:prstGeom prst="rect">
            <a:avLst/>
          </a:prstGeom>
        </p:spPr>
      </p:pic>
      <p:sp>
        <p:nvSpPr>
          <p:cNvPr id="8" name="TextBox 7">
            <a:extLst>
              <a:ext uri="{FF2B5EF4-FFF2-40B4-BE49-F238E27FC236}">
                <a16:creationId xmlns:a16="http://schemas.microsoft.com/office/drawing/2014/main" id="{891E3E62-9D69-9FEE-5C9E-8420A609AEFA}"/>
              </a:ext>
            </a:extLst>
          </p:cNvPr>
          <p:cNvSpPr txBox="1"/>
          <p:nvPr/>
        </p:nvSpPr>
        <p:spPr>
          <a:xfrm>
            <a:off x="7726761" y="1916832"/>
            <a:ext cx="1577664" cy="707886"/>
          </a:xfrm>
          <a:prstGeom prst="rect">
            <a:avLst/>
          </a:prstGeom>
          <a:noFill/>
        </p:spPr>
        <p:txBody>
          <a:bodyPr wrap="square">
            <a:spAutoFit/>
          </a:bodyPr>
          <a:lstStyle/>
          <a:p>
            <a:r>
              <a:rPr lang="cy-GB" b="1" dirty="0">
                <a:solidFill>
                  <a:srgbClr val="C00000"/>
                </a:solidFill>
              </a:rPr>
              <a:t>Adeilad uchel iawn</a:t>
            </a:r>
            <a:endParaRPr lang="en-GB" dirty="0">
              <a:solidFill>
                <a:srgbClr val="C00000"/>
              </a:solidFill>
            </a:endParaRPr>
          </a:p>
        </p:txBody>
      </p:sp>
      <p:sp>
        <p:nvSpPr>
          <p:cNvPr id="10" name="TextBox 9">
            <a:extLst>
              <a:ext uri="{FF2B5EF4-FFF2-40B4-BE49-F238E27FC236}">
                <a16:creationId xmlns:a16="http://schemas.microsoft.com/office/drawing/2014/main" id="{68BD8608-5C2E-C52B-E51A-307FF98AC5E9}"/>
              </a:ext>
            </a:extLst>
          </p:cNvPr>
          <p:cNvSpPr txBox="1"/>
          <p:nvPr/>
        </p:nvSpPr>
        <p:spPr>
          <a:xfrm>
            <a:off x="-99757" y="2568582"/>
            <a:ext cx="4649820" cy="400110"/>
          </a:xfrm>
          <a:prstGeom prst="rect">
            <a:avLst/>
          </a:prstGeom>
          <a:noFill/>
        </p:spPr>
        <p:txBody>
          <a:bodyPr wrap="square">
            <a:spAutoFit/>
          </a:bodyPr>
          <a:lstStyle/>
          <a:p>
            <a:r>
              <a:rPr lang="cy-GB" b="1" dirty="0">
                <a:solidFill>
                  <a:srgbClr val="C00000"/>
                </a:solidFill>
              </a:rPr>
              <a:t>Cabannau</a:t>
            </a:r>
            <a:endParaRPr lang="en-GB" dirty="0">
              <a:solidFill>
                <a:srgbClr val="C0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Domestic buildings (continued)</a:t>
            </a:r>
            <a:endParaRPr lang="en-US" dirty="0"/>
          </a:p>
        </p:txBody>
      </p:sp>
      <p:sp>
        <p:nvSpPr>
          <p:cNvPr id="3" name="Content Placeholder 2"/>
          <p:cNvSpPr>
            <a:spLocks noGrp="1"/>
          </p:cNvSpPr>
          <p:nvPr>
            <p:ph sz="quarter" idx="10"/>
          </p:nvPr>
        </p:nvSpPr>
        <p:spPr>
          <a:xfrm>
            <a:off x="899592" y="4582062"/>
            <a:ext cx="4680520" cy="1232225"/>
          </a:xfrm>
        </p:spPr>
        <p:txBody>
          <a:bodyPr/>
          <a:lstStyle/>
          <a:p>
            <a:r>
              <a:rPr lang="en-US" b="1" dirty="0">
                <a:solidFill>
                  <a:srgbClr val="0077E3"/>
                </a:solidFill>
              </a:rPr>
              <a:t>Conversions</a:t>
            </a:r>
            <a:r>
              <a:rPr lang="en-US" b="1" dirty="0"/>
              <a:t>: </a:t>
            </a:r>
            <a:r>
              <a:rPr lang="en-US" dirty="0"/>
              <a:t>When a building has been repurposed from its original use to become living accommodation, i.e. barns, warehouses, water mills and windmills.</a:t>
            </a:r>
          </a:p>
        </p:txBody>
      </p:sp>
      <p:pic>
        <p:nvPicPr>
          <p:cNvPr id="7" name="Picture 6" descr="A large brick building with grass in front of a house&#10;&#10;Description automatically generated">
            <a:extLst>
              <a:ext uri="{FF2B5EF4-FFF2-40B4-BE49-F238E27FC236}">
                <a16:creationId xmlns:a16="http://schemas.microsoft.com/office/drawing/2014/main" id="{14E1B4C3-7B74-4A03-BEC8-09926A57F23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641452" y="3654648"/>
            <a:ext cx="3350736" cy="2513052"/>
          </a:xfrm>
          <a:prstGeom prst="rect">
            <a:avLst/>
          </a:prstGeom>
        </p:spPr>
      </p:pic>
      <p:pic>
        <p:nvPicPr>
          <p:cNvPr id="9" name="Picture 8" descr="A large brick building&#10;&#10;Description automatically generated">
            <a:extLst>
              <a:ext uri="{FF2B5EF4-FFF2-40B4-BE49-F238E27FC236}">
                <a16:creationId xmlns:a16="http://schemas.microsoft.com/office/drawing/2014/main" id="{8683CF48-59F7-4FFF-934B-0761B65E2299}"/>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51520" y="1390588"/>
            <a:ext cx="5047621" cy="2346052"/>
          </a:xfrm>
          <a:prstGeom prst="rect">
            <a:avLst/>
          </a:prstGeom>
        </p:spPr>
      </p:pic>
      <p:sp>
        <p:nvSpPr>
          <p:cNvPr id="12" name="TextBox 11">
            <a:extLst>
              <a:ext uri="{FF2B5EF4-FFF2-40B4-BE49-F238E27FC236}">
                <a16:creationId xmlns:a16="http://schemas.microsoft.com/office/drawing/2014/main" id="{1A2B8417-591D-4A91-932F-5D4DE84A8EFD}"/>
              </a:ext>
            </a:extLst>
          </p:cNvPr>
          <p:cNvSpPr txBox="1"/>
          <p:nvPr/>
        </p:nvSpPr>
        <p:spPr>
          <a:xfrm>
            <a:off x="5760324" y="1679578"/>
            <a:ext cx="2883603" cy="1631216"/>
          </a:xfrm>
          <a:prstGeom prst="rect">
            <a:avLst/>
          </a:prstGeom>
          <a:noFill/>
        </p:spPr>
        <p:txBody>
          <a:bodyPr wrap="square">
            <a:spAutoFit/>
          </a:bodyPr>
          <a:lstStyle/>
          <a:p>
            <a:r>
              <a:rPr lang="en-US" b="1" dirty="0">
                <a:solidFill>
                  <a:srgbClr val="0077E3"/>
                </a:solidFill>
              </a:rPr>
              <a:t>Apartments</a:t>
            </a:r>
            <a:r>
              <a:rPr lang="en-US" b="1" dirty="0"/>
              <a:t>: </a:t>
            </a:r>
            <a:r>
              <a:rPr lang="en-US" dirty="0"/>
              <a:t>Self-contained living accommodation, normally found in a small block or complex.</a:t>
            </a:r>
          </a:p>
        </p:txBody>
      </p:sp>
      <p:sp>
        <p:nvSpPr>
          <p:cNvPr id="8" name="TextBox 7">
            <a:extLst>
              <a:ext uri="{FF2B5EF4-FFF2-40B4-BE49-F238E27FC236}">
                <a16:creationId xmlns:a16="http://schemas.microsoft.com/office/drawing/2014/main" id="{45F03029-BE49-49D8-C65C-4FA35AAF80C6}"/>
              </a:ext>
            </a:extLst>
          </p:cNvPr>
          <p:cNvSpPr txBox="1"/>
          <p:nvPr/>
        </p:nvSpPr>
        <p:spPr>
          <a:xfrm>
            <a:off x="5760324" y="1279468"/>
            <a:ext cx="4572000" cy="400110"/>
          </a:xfrm>
          <a:prstGeom prst="rect">
            <a:avLst/>
          </a:prstGeom>
          <a:noFill/>
        </p:spPr>
        <p:txBody>
          <a:bodyPr wrap="square">
            <a:spAutoFit/>
          </a:bodyPr>
          <a:lstStyle/>
          <a:p>
            <a:r>
              <a:rPr lang="cy-GB" b="1" dirty="0">
                <a:solidFill>
                  <a:srgbClr val="C00000"/>
                </a:solidFill>
              </a:rPr>
              <a:t>Rhandai</a:t>
            </a:r>
            <a:endParaRPr lang="en-GB" dirty="0">
              <a:solidFill>
                <a:srgbClr val="C00000"/>
              </a:solidFill>
            </a:endParaRPr>
          </a:p>
        </p:txBody>
      </p:sp>
      <p:sp>
        <p:nvSpPr>
          <p:cNvPr id="10" name="TextBox 9">
            <a:extLst>
              <a:ext uri="{FF2B5EF4-FFF2-40B4-BE49-F238E27FC236}">
                <a16:creationId xmlns:a16="http://schemas.microsoft.com/office/drawing/2014/main" id="{B86431CE-5326-4EB8-0D3B-800F4C16C7DD}"/>
              </a:ext>
            </a:extLst>
          </p:cNvPr>
          <p:cNvSpPr txBox="1"/>
          <p:nvPr/>
        </p:nvSpPr>
        <p:spPr>
          <a:xfrm>
            <a:off x="827584" y="4210080"/>
            <a:ext cx="5165386" cy="400110"/>
          </a:xfrm>
          <a:prstGeom prst="rect">
            <a:avLst/>
          </a:prstGeom>
          <a:noFill/>
        </p:spPr>
        <p:txBody>
          <a:bodyPr wrap="square">
            <a:spAutoFit/>
          </a:bodyPr>
          <a:lstStyle/>
          <a:p>
            <a:r>
              <a:rPr lang="cy-GB" b="1" dirty="0">
                <a:solidFill>
                  <a:srgbClr val="C00000"/>
                </a:solidFill>
              </a:rPr>
              <a:t>Addasiadau</a:t>
            </a:r>
            <a:endParaRPr lang="en-GB" dirty="0">
              <a:solidFill>
                <a:srgbClr val="C0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0" y="1008000"/>
            <a:ext cx="8229600" cy="382588"/>
          </a:xfrm>
        </p:spPr>
        <p:txBody>
          <a:bodyPr/>
          <a:lstStyle/>
          <a:p>
            <a:r>
              <a:rPr lang="en-US" dirty="0"/>
              <a:t>Definition of building heights</a:t>
            </a:r>
            <a:br>
              <a:rPr lang="en-US" dirty="0"/>
            </a:br>
            <a:br>
              <a:rPr lang="en-US" dirty="0"/>
            </a:br>
            <a:endParaRPr lang="en-US" dirty="0"/>
          </a:p>
        </p:txBody>
      </p:sp>
      <p:sp>
        <p:nvSpPr>
          <p:cNvPr id="3" name="Content Placeholder 2"/>
          <p:cNvSpPr>
            <a:spLocks noGrp="1"/>
          </p:cNvSpPr>
          <p:nvPr>
            <p:ph sz="quarter" idx="10"/>
          </p:nvPr>
        </p:nvSpPr>
        <p:spPr>
          <a:xfrm>
            <a:off x="323528" y="1716886"/>
            <a:ext cx="4680520" cy="4248000"/>
          </a:xfrm>
        </p:spPr>
        <p:txBody>
          <a:bodyPr/>
          <a:lstStyle/>
          <a:p>
            <a:pPr marL="285750" indent="-285750">
              <a:buClr>
                <a:srgbClr val="0077E3"/>
              </a:buClr>
              <a:buFont typeface="Arial" panose="020B0604020202020204" pitchFamily="34" charset="0"/>
              <a:buChar char="•"/>
            </a:pPr>
            <a:r>
              <a:rPr lang="en-US" dirty="0"/>
              <a:t>A low-rise building is any building that has 1–3 storeys.</a:t>
            </a:r>
          </a:p>
          <a:p>
            <a:pPr marL="285750" indent="-285750">
              <a:buClr>
                <a:srgbClr val="0077E3"/>
              </a:buClr>
              <a:buFont typeface="Arial" panose="020B0604020202020204" pitchFamily="34" charset="0"/>
              <a:buChar char="•"/>
            </a:pPr>
            <a:r>
              <a:rPr lang="en-US" dirty="0"/>
              <a:t>A medium-rise building has 4–8 storeys.</a:t>
            </a:r>
          </a:p>
          <a:p>
            <a:pPr marL="285750" indent="-285750">
              <a:buClr>
                <a:srgbClr val="0077E3"/>
              </a:buClr>
              <a:buFont typeface="Arial" panose="020B0604020202020204" pitchFamily="34" charset="0"/>
              <a:buChar char="•"/>
            </a:pPr>
            <a:r>
              <a:rPr lang="en-US" dirty="0"/>
              <a:t>A high-rise building has 8 or more storeys.</a:t>
            </a:r>
          </a:p>
          <a:p>
            <a:pPr marL="285750" indent="-285750">
              <a:buClr>
                <a:srgbClr val="0077E3"/>
              </a:buClr>
              <a:buFont typeface="Arial" panose="020B0604020202020204" pitchFamily="34" charset="0"/>
              <a:buChar char="•"/>
            </a:pPr>
            <a:r>
              <a:rPr lang="en-US" dirty="0"/>
              <a:t>A super high-rise building has over 40 storeys.</a:t>
            </a:r>
          </a:p>
          <a:p>
            <a:r>
              <a:rPr lang="en-US" sz="1600" dirty="0"/>
              <a:t>*Note: storey height is measured to the floor and not to the roof.</a:t>
            </a:r>
          </a:p>
        </p:txBody>
      </p:sp>
      <p:pic>
        <p:nvPicPr>
          <p:cNvPr id="5" name="Picture 4" descr="Chart, bar chart, box and whisker chart&#10;&#10;Description automatically generated">
            <a:extLst>
              <a:ext uri="{FF2B5EF4-FFF2-40B4-BE49-F238E27FC236}">
                <a16:creationId xmlns:a16="http://schemas.microsoft.com/office/drawing/2014/main" id="{5B4125C5-59F0-4DDA-ACFC-C518659E0167}"/>
              </a:ext>
            </a:extLst>
          </p:cNvPr>
          <p:cNvPicPr>
            <a:picLocks noChangeAspect="1"/>
          </p:cNvPicPr>
          <p:nvPr/>
        </p:nvPicPr>
        <p:blipFill rotWithShape="1">
          <a:blip r:embed="rId3"/>
          <a:srcRect b="9530"/>
          <a:stretch/>
        </p:blipFill>
        <p:spPr>
          <a:xfrm>
            <a:off x="5038338" y="1986684"/>
            <a:ext cx="3901440" cy="3863316"/>
          </a:xfrm>
          <a:prstGeom prst="rect">
            <a:avLst/>
          </a:prstGeom>
        </p:spPr>
      </p:pic>
      <p:sp>
        <p:nvSpPr>
          <p:cNvPr id="6" name="TextBox 5">
            <a:extLst>
              <a:ext uri="{FF2B5EF4-FFF2-40B4-BE49-F238E27FC236}">
                <a16:creationId xmlns:a16="http://schemas.microsoft.com/office/drawing/2014/main" id="{7DCFD8C7-4109-FF31-07FA-FAA1944BA559}"/>
              </a:ext>
            </a:extLst>
          </p:cNvPr>
          <p:cNvSpPr txBox="1"/>
          <p:nvPr/>
        </p:nvSpPr>
        <p:spPr>
          <a:xfrm>
            <a:off x="107504" y="968461"/>
            <a:ext cx="4572000" cy="461665"/>
          </a:xfrm>
          <a:prstGeom prst="rect">
            <a:avLst/>
          </a:prstGeom>
          <a:noFill/>
        </p:spPr>
        <p:txBody>
          <a:bodyPr wrap="square">
            <a:spAutoFit/>
          </a:bodyPr>
          <a:lstStyle/>
          <a:p>
            <a:r>
              <a:rPr lang="cy-GB" sz="2400" b="1" dirty="0">
                <a:solidFill>
                  <a:srgbClr val="C00000"/>
                </a:solidFill>
              </a:rPr>
              <a:t>Diffiniad o uchder adeiladau</a:t>
            </a:r>
            <a:endParaRPr lang="en-GB" sz="2400" b="1" dirty="0">
              <a:solidFill>
                <a:srgbClr val="C0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707904" y="1034111"/>
            <a:ext cx="8229600" cy="382588"/>
          </a:xfrm>
        </p:spPr>
        <p:txBody>
          <a:bodyPr/>
          <a:lstStyle/>
          <a:p>
            <a:r>
              <a:rPr lang="en-US" dirty="0">
                <a:ea typeface="ＭＳ Ｐゴシック" pitchFamily="-105" charset="-128"/>
                <a:cs typeface="ＭＳ Ｐゴシック" pitchFamily="-105" charset="-128"/>
              </a:rPr>
              <a:t>Public buildings</a:t>
            </a:r>
          </a:p>
        </p:txBody>
      </p:sp>
      <p:sp>
        <p:nvSpPr>
          <p:cNvPr id="3075" name="Content Placeholder 2"/>
          <p:cNvSpPr>
            <a:spLocks noGrp="1"/>
          </p:cNvSpPr>
          <p:nvPr>
            <p:ph sz="quarter" idx="10"/>
          </p:nvPr>
        </p:nvSpPr>
        <p:spPr>
          <a:xfrm>
            <a:off x="395536" y="1556792"/>
            <a:ext cx="8229600" cy="4248000"/>
          </a:xfrm>
        </p:spPr>
        <p:txBody>
          <a:bodyPr/>
          <a:lstStyle/>
          <a:p>
            <a:pPr marL="0" indent="0"/>
            <a:r>
              <a:rPr lang="en-GB" b="1" dirty="0">
                <a:solidFill>
                  <a:schemeClr val="tx2"/>
                </a:solidFill>
                <a:ea typeface="ＭＳ Ｐゴシック" pitchFamily="-105" charset="-128"/>
                <a:cs typeface="ＭＳ Ｐゴシック" pitchFamily="-105" charset="-128"/>
              </a:rPr>
              <a:t>What is a public building?</a:t>
            </a:r>
          </a:p>
          <a:p>
            <a:pPr marL="0" indent="0"/>
            <a:r>
              <a:rPr lang="en-GB" dirty="0">
                <a:solidFill>
                  <a:schemeClr val="tx2"/>
                </a:solidFill>
                <a:ea typeface="ＭＳ Ｐゴシック" pitchFamily="-105" charset="-128"/>
                <a:cs typeface="ＭＳ Ｐゴシック" pitchFamily="-105" charset="-128"/>
              </a:rPr>
              <a:t>A public building is any type of building that belongs to and is funded by the government, council, town or city and is used by the general public.</a:t>
            </a:r>
          </a:p>
          <a:p>
            <a:r>
              <a:rPr lang="en-GB" dirty="0">
                <a:solidFill>
                  <a:schemeClr val="tx2"/>
                </a:solidFill>
                <a:ea typeface="ＭＳ Ｐゴシック" pitchFamily="-105" charset="-128"/>
                <a:cs typeface="ＭＳ Ｐゴシック" pitchFamily="-105" charset="-128"/>
              </a:rPr>
              <a:t>Examples include: libraries, police stations, courts and prisons, schools, colleges and universities, hospitals, local and central government buildings such as council offices and town halls, places of worship, workmen’s institutes and railway stations. </a:t>
            </a:r>
          </a:p>
        </p:txBody>
      </p:sp>
      <p:sp>
        <p:nvSpPr>
          <p:cNvPr id="5" name="TextBox 4">
            <a:extLst>
              <a:ext uri="{FF2B5EF4-FFF2-40B4-BE49-F238E27FC236}">
                <a16:creationId xmlns:a16="http://schemas.microsoft.com/office/drawing/2014/main" id="{E26649BF-75B4-0376-BDD8-6115195A2A10}"/>
              </a:ext>
            </a:extLst>
          </p:cNvPr>
          <p:cNvSpPr txBox="1"/>
          <p:nvPr/>
        </p:nvSpPr>
        <p:spPr>
          <a:xfrm>
            <a:off x="179512" y="986599"/>
            <a:ext cx="4572000" cy="461665"/>
          </a:xfrm>
          <a:prstGeom prst="rect">
            <a:avLst/>
          </a:prstGeom>
          <a:noFill/>
        </p:spPr>
        <p:txBody>
          <a:bodyPr wrap="square">
            <a:spAutoFit/>
          </a:bodyPr>
          <a:lstStyle/>
          <a:p>
            <a:r>
              <a:rPr lang="cy-GB" sz="2400" b="1" dirty="0">
                <a:solidFill>
                  <a:srgbClr val="C00000"/>
                </a:solidFill>
              </a:rPr>
              <a:t>Adeiladau cyhoeddus</a:t>
            </a:r>
            <a:endParaRPr lang="en-GB" sz="2400" b="1" dirty="0">
              <a:solidFill>
                <a:srgbClr val="C0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8064" y="1053801"/>
            <a:ext cx="5472608" cy="382588"/>
          </a:xfrm>
        </p:spPr>
        <p:txBody>
          <a:bodyPr/>
          <a:lstStyle/>
          <a:p>
            <a:r>
              <a:rPr lang="en-US" sz="2300" dirty="0"/>
              <a:t>Traditional public buildings</a:t>
            </a:r>
          </a:p>
        </p:txBody>
      </p:sp>
      <p:sp>
        <p:nvSpPr>
          <p:cNvPr id="3" name="Content Placeholder 2"/>
          <p:cNvSpPr>
            <a:spLocks noGrp="1"/>
          </p:cNvSpPr>
          <p:nvPr>
            <p:ph sz="quarter" idx="10"/>
          </p:nvPr>
        </p:nvSpPr>
        <p:spPr>
          <a:xfrm>
            <a:off x="418316" y="4509120"/>
            <a:ext cx="3433604" cy="432048"/>
          </a:xfrm>
        </p:spPr>
        <p:txBody>
          <a:bodyPr/>
          <a:lstStyle/>
          <a:p>
            <a:r>
              <a:rPr lang="en-US" dirty="0"/>
              <a:t>The National Library of Wales  </a:t>
            </a:r>
          </a:p>
          <a:p>
            <a:r>
              <a:rPr lang="en-US" dirty="0"/>
              <a:t>                                                                                        </a:t>
            </a:r>
          </a:p>
          <a:p>
            <a:r>
              <a:rPr lang="en-US" dirty="0"/>
              <a:t>                                                                                                                               </a:t>
            </a:r>
          </a:p>
        </p:txBody>
      </p:sp>
      <p:pic>
        <p:nvPicPr>
          <p:cNvPr id="8" name="Picture 7" descr="A large stone building with a clock tower&#10;&#10;Description automatically generated">
            <a:extLst>
              <a:ext uri="{FF2B5EF4-FFF2-40B4-BE49-F238E27FC236}">
                <a16:creationId xmlns:a16="http://schemas.microsoft.com/office/drawing/2014/main" id="{1CA0BA75-1EF8-4942-B03D-ABE047FA52A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00" y="2240868"/>
            <a:ext cx="4427984" cy="2829076"/>
          </a:xfrm>
          <a:prstGeom prst="rect">
            <a:avLst/>
          </a:prstGeom>
        </p:spPr>
      </p:pic>
      <p:pic>
        <p:nvPicPr>
          <p:cNvPr id="12" name="Picture 11" descr="A castle on top of a grass covered field&#10;&#10;Description automatically generated">
            <a:extLst>
              <a:ext uri="{FF2B5EF4-FFF2-40B4-BE49-F238E27FC236}">
                <a16:creationId xmlns:a16="http://schemas.microsoft.com/office/drawing/2014/main" id="{7DCD517C-BC54-46A4-8D3B-4BD88897439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50617" y="1563176"/>
            <a:ext cx="4243614" cy="2829076"/>
          </a:xfrm>
          <a:prstGeom prst="rect">
            <a:avLst/>
          </a:prstGeom>
        </p:spPr>
      </p:pic>
      <p:sp>
        <p:nvSpPr>
          <p:cNvPr id="4" name="TextBox 3">
            <a:extLst>
              <a:ext uri="{FF2B5EF4-FFF2-40B4-BE49-F238E27FC236}">
                <a16:creationId xmlns:a16="http://schemas.microsoft.com/office/drawing/2014/main" id="{84C88492-BC03-46FF-B9C8-BE24E0483AD1}"/>
              </a:ext>
            </a:extLst>
          </p:cNvPr>
          <p:cNvSpPr txBox="1"/>
          <p:nvPr/>
        </p:nvSpPr>
        <p:spPr>
          <a:xfrm>
            <a:off x="4846300" y="5157192"/>
            <a:ext cx="2678028" cy="400110"/>
          </a:xfrm>
          <a:prstGeom prst="rect">
            <a:avLst/>
          </a:prstGeom>
          <a:noFill/>
        </p:spPr>
        <p:txBody>
          <a:bodyPr wrap="square" rtlCol="0">
            <a:spAutoFit/>
          </a:bodyPr>
          <a:lstStyle/>
          <a:p>
            <a:r>
              <a:rPr lang="en-US" sz="2000" dirty="0"/>
              <a:t>Cardiff Crown Court</a:t>
            </a:r>
            <a:endParaRPr lang="en-GB" dirty="0"/>
          </a:p>
        </p:txBody>
      </p:sp>
      <p:sp>
        <p:nvSpPr>
          <p:cNvPr id="9" name="TextBox 8">
            <a:extLst>
              <a:ext uri="{FF2B5EF4-FFF2-40B4-BE49-F238E27FC236}">
                <a16:creationId xmlns:a16="http://schemas.microsoft.com/office/drawing/2014/main" id="{63A44AD1-9FE3-5FF2-FD17-3589D5D18E78}"/>
              </a:ext>
            </a:extLst>
          </p:cNvPr>
          <p:cNvSpPr txBox="1"/>
          <p:nvPr/>
        </p:nvSpPr>
        <p:spPr>
          <a:xfrm>
            <a:off x="-20271" y="1014263"/>
            <a:ext cx="5921450" cy="461665"/>
          </a:xfrm>
          <a:prstGeom prst="rect">
            <a:avLst/>
          </a:prstGeom>
          <a:noFill/>
        </p:spPr>
        <p:txBody>
          <a:bodyPr wrap="square">
            <a:spAutoFit/>
          </a:bodyPr>
          <a:lstStyle/>
          <a:p>
            <a:r>
              <a:rPr lang="cy-GB" sz="2300" b="1" dirty="0">
                <a:solidFill>
                  <a:srgbClr val="C00000"/>
                </a:solidFill>
              </a:rPr>
              <a:t>Adeiladau cyhoeddus traddodiadol</a:t>
            </a:r>
            <a:endParaRPr lang="en-GB" sz="2300" b="1" dirty="0">
              <a:solidFill>
                <a:srgbClr val="C00000"/>
              </a:solidFill>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Campaign xmlns="bf4a143a-b26d-45c4-bfc9-243eadc6ff02" xsi:nil="true"/>
    <PriorityArea xmlns="bf4a143a-b26d-45c4-bfc9-243eadc6ff02" xsi:nil="true"/>
    <Geography xmlns="bf4a143a-b26d-45c4-bfc9-243eadc6ff02" xsi:nil="true"/>
    <lcf76f155ced4ddcb4097134ff3c332f xmlns="bf4a143a-b26d-45c4-bfc9-243eadc6ff02">
      <Terms xmlns="http://schemas.microsoft.com/office/infopath/2007/PartnerControls"/>
    </lcf76f155ced4ddcb4097134ff3c332f>
    <TaxCatchAll xmlns="418e8c98-519b-4e3e-a77f-7ee33016068f" xsi:nil="true"/>
    <Yearcreated xmlns="bf4a143a-b26d-45c4-bfc9-243eadc6ff0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F2270F94F19DF4FA93E73A9601C7A53" ma:contentTypeVersion="25" ma:contentTypeDescription="Create a new document." ma:contentTypeScope="" ma:versionID="db96716577cab786ac4e413ddf71e703">
  <xsd:schema xmlns:xsd="http://www.w3.org/2001/XMLSchema" xmlns:xs="http://www.w3.org/2001/XMLSchema" xmlns:p="http://schemas.microsoft.com/office/2006/metadata/properties" xmlns:ns2="dad92211-cb28-4906-b8cd-0d84e3cb6a24" xmlns:ns3="bf4a143a-b26d-45c4-bfc9-243eadc6ff02" xmlns:ns4="418e8c98-519b-4e3e-a77f-7ee33016068f" targetNamespace="http://schemas.microsoft.com/office/2006/metadata/properties" ma:root="true" ma:fieldsID="1ff919fac4d9ef9e5a5b03499f75e73c" ns2:_="" ns3:_="" ns4:_="">
    <xsd:import namespace="dad92211-cb28-4906-b8cd-0d84e3cb6a24"/>
    <xsd:import namespace="bf4a143a-b26d-45c4-bfc9-243eadc6ff02"/>
    <xsd:import namespace="418e8c98-519b-4e3e-a77f-7ee33016068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DateTaken" minOccurs="0"/>
                <xsd:element ref="ns3:MediaServiceOCR" minOccurs="0"/>
                <xsd:element ref="ns3:MediaServiceEventHashCode" minOccurs="0"/>
                <xsd:element ref="ns3:MediaServiceGenerationTime" minOccurs="0"/>
                <xsd:element ref="ns3:MediaServiceLocation" minOccurs="0"/>
                <xsd:element ref="ns3:MediaServiceAutoKeyPoints" minOccurs="0"/>
                <xsd:element ref="ns3:MediaServiceKeyPoints" minOccurs="0"/>
                <xsd:element ref="ns3:PriorityArea" minOccurs="0"/>
                <xsd:element ref="ns3:Campaign" minOccurs="0"/>
                <xsd:element ref="ns3:Geography" minOccurs="0"/>
                <xsd:element ref="ns3:Yearcreated"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ad92211-cb28-4906-b8cd-0d84e3cb6a2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f4a143a-b26d-45c4-bfc9-243eadc6ff02"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PriorityArea" ma:index="20" nillable="true" ma:displayName="Priority Area" ma:format="Dropdown" ma:internalName="PriorityArea">
      <xsd:complexType>
        <xsd:complexContent>
          <xsd:extension base="dms:MultiChoice">
            <xsd:sequence>
              <xsd:element name="Value" maxOccurs="unbounded" minOccurs="0" nillable="true">
                <xsd:simpleType>
                  <xsd:restriction base="dms:Choice">
                    <xsd:enumeration value="Choice 1"/>
                    <xsd:enumeration value="Choice 2"/>
                    <xsd:enumeration value="Choice 3"/>
                  </xsd:restriction>
                </xsd:simpleType>
              </xsd:element>
            </xsd:sequence>
          </xsd:extension>
        </xsd:complexContent>
      </xsd:complexType>
    </xsd:element>
    <xsd:element name="Campaign" ma:index="21" nillable="true" ma:displayName="Campaign " ma:format="Dropdown" ma:internalName="Campaign">
      <xsd:complexType>
        <xsd:complexContent>
          <xsd:extension base="dms:MultiChoice">
            <xsd:sequence>
              <xsd:element name="Value" maxOccurs="unbounded" minOccurs="0" nillable="true">
                <xsd:simpleType>
                  <xsd:restriction base="dms:Choice">
                    <xsd:enumeration value="Choice 1"/>
                    <xsd:enumeration value="Choice 2"/>
                    <xsd:enumeration value="Choice 3"/>
                  </xsd:restriction>
                </xsd:simpleType>
              </xsd:element>
            </xsd:sequence>
          </xsd:extension>
        </xsd:complexContent>
      </xsd:complexType>
    </xsd:element>
    <xsd:element name="Geography" ma:index="22" nillable="true" ma:displayName="Geography" ma:format="Dropdown" ma:internalName="Geography">
      <xsd:complexType>
        <xsd:complexContent>
          <xsd:extension base="dms:MultiChoice">
            <xsd:sequence>
              <xsd:element name="Value" maxOccurs="unbounded" minOccurs="0" nillable="true">
                <xsd:simpleType>
                  <xsd:restriction base="dms:Choice">
                    <xsd:enumeration value="Choice 1"/>
                    <xsd:enumeration value="Choice 2"/>
                    <xsd:enumeration value="Choice 3"/>
                  </xsd:restriction>
                </xsd:simpleType>
              </xsd:element>
            </xsd:sequence>
          </xsd:extension>
        </xsd:complexContent>
      </xsd:complexType>
    </xsd:element>
    <xsd:element name="Yearcreated" ma:index="23" nillable="true" ma:displayName="Year created" ma:format="RadioButtons" ma:internalName="Yearcreated">
      <xsd:simpleType>
        <xsd:restriction base="dms:Choice">
          <xsd:enumeration value="2016"/>
          <xsd:enumeration value="2017"/>
          <xsd:enumeration value="2018"/>
          <xsd:enumeration value="2019"/>
          <xsd:enumeration value="2020"/>
        </xsd:restriction>
      </xsd:simpleType>
    </xsd:element>
    <xsd:element name="MediaLengthInSeconds" ma:index="24" nillable="true" ma:displayName="Length (seconds)"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18e8c98-519b-4e3e-a77f-7ee33016068f" elementFormDefault="qualified">
    <xsd:import namespace="http://schemas.microsoft.com/office/2006/documentManagement/types"/>
    <xsd:import namespace="http://schemas.microsoft.com/office/infopath/2007/PartnerControls"/>
    <xsd:element name="TaxCatchAll" ma:index="27" nillable="true" ma:displayName="Taxonomy Catch All Column" ma:hidden="true" ma:list="{c4a73a7c-d28e-4ead-a542-eec2f3c6ec34}" ma:internalName="TaxCatchAll" ma:showField="CatchAllData" ma:web="dad92211-cb28-4906-b8cd-0d84e3cb6a2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1036693-0DAE-48A3-A42A-8F3FD82F9C74}">
  <ds:schemaRefs>
    <ds:schemaRef ds:uri="http://schemas.microsoft.com/sharepoint/v3/contenttype/forms"/>
  </ds:schemaRefs>
</ds:datastoreItem>
</file>

<file path=customXml/itemProps2.xml><?xml version="1.0" encoding="utf-8"?>
<ds:datastoreItem xmlns:ds="http://schemas.openxmlformats.org/officeDocument/2006/customXml" ds:itemID="{A5CCB350-B76C-41FC-AE69-633CA55F79C0}">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infopath/2007/PartnerControls"/>
    <ds:schemaRef ds:uri="http://schemas.microsoft.com/office/2006/documentManagement/types"/>
    <ds:schemaRef ds:uri="7d91badd-8922-4db1-9652-4fbca8a6b7df"/>
    <ds:schemaRef ds:uri="1c5831b9-66da-4f16-a409-834213ecdb8e"/>
    <ds:schemaRef ds:uri="http://www.w3.org/XML/1998/namespace"/>
    <ds:schemaRef ds:uri="http://purl.org/dc/dcmitype/"/>
  </ds:schemaRefs>
</ds:datastoreItem>
</file>

<file path=customXml/itemProps3.xml><?xml version="1.0" encoding="utf-8"?>
<ds:datastoreItem xmlns:ds="http://schemas.openxmlformats.org/officeDocument/2006/customXml" ds:itemID="{3C8E6453-DE18-49F6-BE5C-67B2DB5FBE4A}"/>
</file>

<file path=docProps/app.xml><?xml version="1.0" encoding="utf-8"?>
<Properties xmlns="http://schemas.openxmlformats.org/officeDocument/2006/extended-properties" xmlns:vt="http://schemas.openxmlformats.org/officeDocument/2006/docPropsVTypes">
  <Template/>
  <TotalTime>1771</TotalTime>
  <Words>1903</Words>
  <Application>Microsoft Office PowerPoint</Application>
  <PresentationFormat>On-screen Show (4:3)</PresentationFormat>
  <Paragraphs>197</Paragraphs>
  <Slides>37</Slides>
  <Notes>31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37</vt:i4>
      </vt:variant>
    </vt:vector>
  </HeadingPairs>
  <TitlesOfParts>
    <vt:vector size="43" baseType="lpstr">
      <vt:lpstr>Arial</vt:lpstr>
      <vt:lpstr>Calibri</vt:lpstr>
      <vt:lpstr>Lucida Grande</vt:lpstr>
      <vt:lpstr>Times New Roman</vt:lpstr>
      <vt:lpstr>Default Design</vt:lpstr>
      <vt:lpstr>Default Design</vt:lpstr>
      <vt:lpstr>PowerPoint 1: The types and purposes of buildings in the built environment </vt:lpstr>
      <vt:lpstr>Adeiladau domestig Domestic buildings</vt:lpstr>
      <vt:lpstr>Domestic buildings (continued)</vt:lpstr>
      <vt:lpstr>Domestic buildings (continued)</vt:lpstr>
      <vt:lpstr>Domestic buildings (continued)</vt:lpstr>
      <vt:lpstr>Domestic buildings (continued)</vt:lpstr>
      <vt:lpstr>Definition of building heights  </vt:lpstr>
      <vt:lpstr>Public buildings</vt:lpstr>
      <vt:lpstr>Traditional public buildings</vt:lpstr>
      <vt:lpstr>Modern public buildings</vt:lpstr>
      <vt:lpstr>Police stations and prisons</vt:lpstr>
      <vt:lpstr>Places of worship</vt:lpstr>
      <vt:lpstr>Workmen's institute </vt:lpstr>
      <vt:lpstr>Railway stations</vt:lpstr>
      <vt:lpstr>Cardiff development plan</vt:lpstr>
      <vt:lpstr>PowerPoint Presentation</vt:lpstr>
      <vt:lpstr>PowerPoint 2: Key construction design areas and changes over time  What defines a traditional build and modern built construction?   </vt:lpstr>
      <vt:lpstr>Traditional buildings</vt:lpstr>
      <vt:lpstr>Traditional buildings (continued)</vt:lpstr>
      <vt:lpstr>Material behind the changes of non-residential buildings</vt:lpstr>
      <vt:lpstr>Pre-1919 design and construction</vt:lpstr>
      <vt:lpstr>Pre-1919 design and construction</vt:lpstr>
      <vt:lpstr>Earlier designs of public buildings</vt:lpstr>
      <vt:lpstr>Modern design post mid-20th century</vt:lpstr>
      <vt:lpstr>Factors affecting design and construction</vt:lpstr>
      <vt:lpstr>What will the homes of the future look like?</vt:lpstr>
      <vt:lpstr>Cardiff development plan</vt:lpstr>
      <vt:lpstr>Retail </vt:lpstr>
      <vt:lpstr>Offices</vt:lpstr>
      <vt:lpstr>Banks and financial institutions</vt:lpstr>
      <vt:lpstr>Leisure </vt:lpstr>
      <vt:lpstr>Industrial buildings</vt:lpstr>
      <vt:lpstr>Agricultural </vt:lpstr>
      <vt:lpstr>Examples of solid wall construction</vt:lpstr>
      <vt:lpstr>Post-1919 construction</vt:lpstr>
      <vt:lpstr>Modern cavity wall development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Ifan Williams</cp:lastModifiedBy>
  <cp:revision>186</cp:revision>
  <dcterms:created xsi:type="dcterms:W3CDTF">2013-05-28T00:38:54Z</dcterms:created>
  <dcterms:modified xsi:type="dcterms:W3CDTF">2022-05-31T22:38:01Z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0x010100BF0F53B212927044AA6183A8C6980CAA</vt:lpwstr>
  </property>
</Properties>
</file>