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 id="2147483655" r:id="rId5"/>
    <p:sldMasterId id="2147483660" r:id="rId6"/>
  </p:sldMasterIdLst>
  <p:notesMasterIdLst>
    <p:notesMasterId r:id="rId64"/>
  </p:notesMasterIdLst>
  <p:handoutMasterIdLst>
    <p:handoutMasterId r:id="rId65"/>
  </p:handoutMasterIdLst>
  <p:sldIdLst>
    <p:sldId id="256" r:id="rId7"/>
    <p:sldId id="344" r:id="rId8"/>
    <p:sldId id="371" r:id="rId9"/>
    <p:sldId id="350" r:id="rId10"/>
    <p:sldId id="366" r:id="rId11"/>
    <p:sldId id="367" r:id="rId12"/>
    <p:sldId id="351" r:id="rId13"/>
    <p:sldId id="370" r:id="rId14"/>
    <p:sldId id="352" r:id="rId15"/>
    <p:sldId id="368" r:id="rId16"/>
    <p:sldId id="353" r:id="rId17"/>
    <p:sldId id="369" r:id="rId18"/>
    <p:sldId id="354" r:id="rId19"/>
    <p:sldId id="355" r:id="rId20"/>
    <p:sldId id="372" r:id="rId21"/>
    <p:sldId id="267" r:id="rId22"/>
    <p:sldId id="373" r:id="rId23"/>
    <p:sldId id="374" r:id="rId24"/>
    <p:sldId id="375" r:id="rId25"/>
    <p:sldId id="376" r:id="rId26"/>
    <p:sldId id="377" r:id="rId27"/>
    <p:sldId id="388" r:id="rId28"/>
    <p:sldId id="379" r:id="rId29"/>
    <p:sldId id="378" r:id="rId30"/>
    <p:sldId id="380" r:id="rId31"/>
    <p:sldId id="387" r:id="rId32"/>
    <p:sldId id="382" r:id="rId33"/>
    <p:sldId id="381" r:id="rId34"/>
    <p:sldId id="383" r:id="rId35"/>
    <p:sldId id="384" r:id="rId36"/>
    <p:sldId id="385" r:id="rId37"/>
    <p:sldId id="386" r:id="rId38"/>
    <p:sldId id="389" r:id="rId39"/>
    <p:sldId id="390" r:id="rId40"/>
    <p:sldId id="391" r:id="rId41"/>
    <p:sldId id="392" r:id="rId42"/>
    <p:sldId id="393" r:id="rId43"/>
    <p:sldId id="394" r:id="rId44"/>
    <p:sldId id="395" r:id="rId45"/>
    <p:sldId id="396" r:id="rId46"/>
    <p:sldId id="397" r:id="rId47"/>
    <p:sldId id="398" r:id="rId48"/>
    <p:sldId id="399" r:id="rId49"/>
    <p:sldId id="400" r:id="rId50"/>
    <p:sldId id="401" r:id="rId51"/>
    <p:sldId id="402" r:id="rId52"/>
    <p:sldId id="403" r:id="rId53"/>
    <p:sldId id="404" r:id="rId54"/>
    <p:sldId id="405" r:id="rId55"/>
    <p:sldId id="406" r:id="rId56"/>
    <p:sldId id="407" r:id="rId57"/>
    <p:sldId id="408" r:id="rId58"/>
    <p:sldId id="409" r:id="rId59"/>
    <p:sldId id="410" r:id="rId60"/>
    <p:sldId id="411" r:id="rId61"/>
    <p:sldId id="412" r:id="rId62"/>
    <p:sldId id="413" r:id="rId63"/>
  </p:sldIdLst>
  <p:sldSz cx="9144000" cy="6858000" type="screen4x3"/>
  <p:notesSz cx="6858000" cy="9144000"/>
  <p:custDataLst>
    <p:tags r:id="rId6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082" autoAdjust="0"/>
    <p:restoredTop sz="86395"/>
  </p:normalViewPr>
  <p:slideViewPr>
    <p:cSldViewPr showGuides="1">
      <p:cViewPr varScale="1">
        <p:scale>
          <a:sx n="86" d="100"/>
          <a:sy n="86" d="100"/>
        </p:scale>
        <p:origin x="874" y="4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viewProps" Target="viewProps.xml"/><Relationship Id="rId7" Type="http://schemas.openxmlformats.org/officeDocument/2006/relationships/slide" Target="slides/slide1.xml"/><Relationship Id="rId71"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tags" Target="tags/tag1.xml"/><Relationship Id="rId5" Type="http://schemas.openxmlformats.org/officeDocument/2006/relationships/slideMaster" Target="slideMasters/slideMaster2.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presProps" Target="presProp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fan Williams" userId="24941412-6a59-4984-a79e-a737f73a20c6" providerId="ADAL" clId="{7E35D743-79FF-4F80-BAC7-0F78EB7BF081}"/>
    <pc:docChg chg="undo custSel modSld">
      <pc:chgData name="Ifan Williams" userId="24941412-6a59-4984-a79e-a737f73a20c6" providerId="ADAL" clId="{7E35D743-79FF-4F80-BAC7-0F78EB7BF081}" dt="2022-07-02T19:52:43.126" v="86" actId="1076"/>
      <pc:docMkLst>
        <pc:docMk/>
      </pc:docMkLst>
      <pc:sldChg chg="modSp mod">
        <pc:chgData name="Ifan Williams" userId="24941412-6a59-4984-a79e-a737f73a20c6" providerId="ADAL" clId="{7E35D743-79FF-4F80-BAC7-0F78EB7BF081}" dt="2022-07-02T19:40:00.820" v="7" actId="207"/>
        <pc:sldMkLst>
          <pc:docMk/>
          <pc:sldMk cId="61044417" sldId="400"/>
        </pc:sldMkLst>
        <pc:spChg chg="mod">
          <ac:chgData name="Ifan Williams" userId="24941412-6a59-4984-a79e-a737f73a20c6" providerId="ADAL" clId="{7E35D743-79FF-4F80-BAC7-0F78EB7BF081}" dt="2022-07-02T19:40:00.820" v="7" actId="207"/>
          <ac:spMkLst>
            <pc:docMk/>
            <pc:sldMk cId="61044417" sldId="400"/>
            <ac:spMk id="3" creationId="{59717B48-E8D4-4E06-A3A1-563319F7F954}"/>
          </ac:spMkLst>
        </pc:spChg>
      </pc:sldChg>
      <pc:sldChg chg="modSp mod">
        <pc:chgData name="Ifan Williams" userId="24941412-6a59-4984-a79e-a737f73a20c6" providerId="ADAL" clId="{7E35D743-79FF-4F80-BAC7-0F78EB7BF081}" dt="2022-07-02T19:42:37.875" v="12" actId="207"/>
        <pc:sldMkLst>
          <pc:docMk/>
          <pc:sldMk cId="2491064555" sldId="401"/>
        </pc:sldMkLst>
        <pc:spChg chg="mod">
          <ac:chgData name="Ifan Williams" userId="24941412-6a59-4984-a79e-a737f73a20c6" providerId="ADAL" clId="{7E35D743-79FF-4F80-BAC7-0F78EB7BF081}" dt="2022-07-02T19:42:37.875" v="12" actId="207"/>
          <ac:spMkLst>
            <pc:docMk/>
            <pc:sldMk cId="2491064555" sldId="401"/>
            <ac:spMk id="2" creationId="{1F710C3B-F9DD-4B42-AAFF-F63566B40916}"/>
          </ac:spMkLst>
        </pc:spChg>
      </pc:sldChg>
      <pc:sldChg chg="modSp mod">
        <pc:chgData name="Ifan Williams" userId="24941412-6a59-4984-a79e-a737f73a20c6" providerId="ADAL" clId="{7E35D743-79FF-4F80-BAC7-0F78EB7BF081}" dt="2022-07-02T19:43:50.147" v="17" actId="20577"/>
        <pc:sldMkLst>
          <pc:docMk/>
          <pc:sldMk cId="1805541052" sldId="403"/>
        </pc:sldMkLst>
        <pc:spChg chg="mod">
          <ac:chgData name="Ifan Williams" userId="24941412-6a59-4984-a79e-a737f73a20c6" providerId="ADAL" clId="{7E35D743-79FF-4F80-BAC7-0F78EB7BF081}" dt="2022-07-02T19:43:50.147" v="17" actId="20577"/>
          <ac:spMkLst>
            <pc:docMk/>
            <pc:sldMk cId="1805541052" sldId="403"/>
            <ac:spMk id="4" creationId="{255A59A7-2916-4633-9545-6CFF0CD07EAE}"/>
          </ac:spMkLst>
        </pc:spChg>
      </pc:sldChg>
      <pc:sldChg chg="modSp mod">
        <pc:chgData name="Ifan Williams" userId="24941412-6a59-4984-a79e-a737f73a20c6" providerId="ADAL" clId="{7E35D743-79FF-4F80-BAC7-0F78EB7BF081}" dt="2022-07-02T19:46:05.010" v="34" actId="207"/>
        <pc:sldMkLst>
          <pc:docMk/>
          <pc:sldMk cId="1819864790" sldId="405"/>
        </pc:sldMkLst>
        <pc:spChg chg="mod">
          <ac:chgData name="Ifan Williams" userId="24941412-6a59-4984-a79e-a737f73a20c6" providerId="ADAL" clId="{7E35D743-79FF-4F80-BAC7-0F78EB7BF081}" dt="2022-07-02T19:45:20.147" v="27" actId="20577"/>
          <ac:spMkLst>
            <pc:docMk/>
            <pc:sldMk cId="1819864790" sldId="405"/>
            <ac:spMk id="117762" creationId="{7ACDC08E-974D-6744-AD0A-A2A1B1350146}"/>
          </ac:spMkLst>
        </pc:spChg>
        <pc:spChg chg="mod">
          <ac:chgData name="Ifan Williams" userId="24941412-6a59-4984-a79e-a737f73a20c6" providerId="ADAL" clId="{7E35D743-79FF-4F80-BAC7-0F78EB7BF081}" dt="2022-07-02T19:46:05.010" v="34" actId="207"/>
          <ac:spMkLst>
            <pc:docMk/>
            <pc:sldMk cId="1819864790" sldId="405"/>
            <ac:spMk id="117763" creationId="{1344E606-D42B-0745-9595-0C5C88FC7D75}"/>
          </ac:spMkLst>
        </pc:spChg>
      </pc:sldChg>
      <pc:sldChg chg="modSp mod">
        <pc:chgData name="Ifan Williams" userId="24941412-6a59-4984-a79e-a737f73a20c6" providerId="ADAL" clId="{7E35D743-79FF-4F80-BAC7-0F78EB7BF081}" dt="2022-07-02T19:48:01.956" v="46" actId="207"/>
        <pc:sldMkLst>
          <pc:docMk/>
          <pc:sldMk cId="3566869091" sldId="407"/>
        </pc:sldMkLst>
        <pc:spChg chg="mod">
          <ac:chgData name="Ifan Williams" userId="24941412-6a59-4984-a79e-a737f73a20c6" providerId="ADAL" clId="{7E35D743-79FF-4F80-BAC7-0F78EB7BF081}" dt="2022-07-02T19:48:01.956" v="46" actId="207"/>
          <ac:spMkLst>
            <pc:docMk/>
            <pc:sldMk cId="3566869091" sldId="407"/>
            <ac:spMk id="3" creationId="{BD2611BA-9877-489F-815E-BF92511F7872}"/>
          </ac:spMkLst>
        </pc:spChg>
      </pc:sldChg>
      <pc:sldChg chg="modSp mod">
        <pc:chgData name="Ifan Williams" userId="24941412-6a59-4984-a79e-a737f73a20c6" providerId="ADAL" clId="{7E35D743-79FF-4F80-BAC7-0F78EB7BF081}" dt="2022-07-02T19:49:23.453" v="59" actId="20577"/>
        <pc:sldMkLst>
          <pc:docMk/>
          <pc:sldMk cId="2476276717" sldId="408"/>
        </pc:sldMkLst>
        <pc:spChg chg="mod">
          <ac:chgData name="Ifan Williams" userId="24941412-6a59-4984-a79e-a737f73a20c6" providerId="ADAL" clId="{7E35D743-79FF-4F80-BAC7-0F78EB7BF081}" dt="2022-07-02T19:49:23.453" v="59" actId="20577"/>
          <ac:spMkLst>
            <pc:docMk/>
            <pc:sldMk cId="2476276717" sldId="408"/>
            <ac:spMk id="3" creationId="{155077A5-1ADB-4FE3-BC36-516278B009F6}"/>
          </ac:spMkLst>
        </pc:spChg>
      </pc:sldChg>
      <pc:sldChg chg="modSp mod">
        <pc:chgData name="Ifan Williams" userId="24941412-6a59-4984-a79e-a737f73a20c6" providerId="ADAL" clId="{7E35D743-79FF-4F80-BAC7-0F78EB7BF081}" dt="2022-07-02T19:50:52.742" v="71" actId="207"/>
        <pc:sldMkLst>
          <pc:docMk/>
          <pc:sldMk cId="181641360" sldId="410"/>
        </pc:sldMkLst>
        <pc:spChg chg="mod">
          <ac:chgData name="Ifan Williams" userId="24941412-6a59-4984-a79e-a737f73a20c6" providerId="ADAL" clId="{7E35D743-79FF-4F80-BAC7-0F78EB7BF081}" dt="2022-07-02T19:50:52.742" v="71" actId="207"/>
          <ac:spMkLst>
            <pc:docMk/>
            <pc:sldMk cId="181641360" sldId="410"/>
            <ac:spMk id="3" creationId="{05FF1C7E-39A1-4059-A9BE-CE49B42804EE}"/>
          </ac:spMkLst>
        </pc:spChg>
      </pc:sldChg>
      <pc:sldChg chg="modSp mod">
        <pc:chgData name="Ifan Williams" userId="24941412-6a59-4984-a79e-a737f73a20c6" providerId="ADAL" clId="{7E35D743-79FF-4F80-BAC7-0F78EB7BF081}" dt="2022-07-02T19:51:33.287" v="76" actId="207"/>
        <pc:sldMkLst>
          <pc:docMk/>
          <pc:sldMk cId="2184370586" sldId="412"/>
        </pc:sldMkLst>
        <pc:spChg chg="mod">
          <ac:chgData name="Ifan Williams" userId="24941412-6a59-4984-a79e-a737f73a20c6" providerId="ADAL" clId="{7E35D743-79FF-4F80-BAC7-0F78EB7BF081}" dt="2022-07-02T19:51:33.287" v="76" actId="207"/>
          <ac:spMkLst>
            <pc:docMk/>
            <pc:sldMk cId="2184370586" sldId="412"/>
            <ac:spMk id="2" creationId="{1B965490-E3CA-4108-B0E5-47E761C527E2}"/>
          </ac:spMkLst>
        </pc:spChg>
      </pc:sldChg>
      <pc:sldChg chg="addSp modSp mod">
        <pc:chgData name="Ifan Williams" userId="24941412-6a59-4984-a79e-a737f73a20c6" providerId="ADAL" clId="{7E35D743-79FF-4F80-BAC7-0F78EB7BF081}" dt="2022-07-02T19:52:43.126" v="86" actId="1076"/>
        <pc:sldMkLst>
          <pc:docMk/>
          <pc:sldMk cId="2923123516" sldId="413"/>
        </pc:sldMkLst>
        <pc:spChg chg="add mod">
          <ac:chgData name="Ifan Williams" userId="24941412-6a59-4984-a79e-a737f73a20c6" providerId="ADAL" clId="{7E35D743-79FF-4F80-BAC7-0F78EB7BF081}" dt="2022-07-02T19:52:43.126" v="86" actId="1076"/>
          <ac:spMkLst>
            <pc:docMk/>
            <pc:sldMk cId="2923123516" sldId="413"/>
            <ac:spMk id="4" creationId="{771A0913-8977-CFBD-4CCE-38B1601565E1}"/>
          </ac:spMkLst>
        </pc:spChg>
        <pc:spChg chg="mod">
          <ac:chgData name="Ifan Williams" userId="24941412-6a59-4984-a79e-a737f73a20c6" providerId="ADAL" clId="{7E35D743-79FF-4F80-BAC7-0F78EB7BF081}" dt="2022-07-02T19:52:33.690" v="83" actId="1076"/>
          <ac:spMkLst>
            <pc:docMk/>
            <pc:sldMk cId="2923123516" sldId="413"/>
            <ac:spMk id="18434" creationId="{00000000-0000-0000-0000-000000000000}"/>
          </ac:spMkLst>
        </pc:spChg>
      </pc:sldChg>
    </pc:docChg>
  </pc:docChgLst>
  <pc:docChgLst>
    <pc:chgData name="Ifan Williams" userId="24941412-6a59-4984-a79e-a737f73a20c6" providerId="ADAL" clId="{F6802913-FE5A-41F2-A15E-CF4946587C95}"/>
    <pc:docChg chg="undo custSel addSld delSld modSld sldOrd addMainMaster delMainMaster modMainMaster">
      <pc:chgData name="Ifan Williams" userId="24941412-6a59-4984-a79e-a737f73a20c6" providerId="ADAL" clId="{F6802913-FE5A-41F2-A15E-CF4946587C95}" dt="2022-07-01T14:21:56.511" v="582" actId="1076"/>
      <pc:docMkLst>
        <pc:docMk/>
      </pc:docMkLst>
      <pc:sldChg chg="modSp mod">
        <pc:chgData name="Ifan Williams" userId="24941412-6a59-4984-a79e-a737f73a20c6" providerId="ADAL" clId="{F6802913-FE5A-41F2-A15E-CF4946587C95}" dt="2022-07-01T11:50:18.474" v="77" actId="20577"/>
        <pc:sldMkLst>
          <pc:docMk/>
          <pc:sldMk cId="0" sldId="256"/>
        </pc:sldMkLst>
        <pc:spChg chg="mod">
          <ac:chgData name="Ifan Williams" userId="24941412-6a59-4984-a79e-a737f73a20c6" providerId="ADAL" clId="{F6802913-FE5A-41F2-A15E-CF4946587C95}" dt="2022-07-01T11:50:18.474" v="77" actId="20577"/>
          <ac:spMkLst>
            <pc:docMk/>
            <pc:sldMk cId="0" sldId="256"/>
            <ac:spMk id="2053" creationId="{00000000-0000-0000-0000-000000000000}"/>
          </ac:spMkLst>
        </pc:spChg>
      </pc:sldChg>
      <pc:sldChg chg="modSp mod">
        <pc:chgData name="Ifan Williams" userId="24941412-6a59-4984-a79e-a737f73a20c6" providerId="ADAL" clId="{F6802913-FE5A-41F2-A15E-CF4946587C95}" dt="2022-07-01T11:52:06.742" v="84" actId="207"/>
        <pc:sldMkLst>
          <pc:docMk/>
          <pc:sldMk cId="3587744392" sldId="344"/>
        </pc:sldMkLst>
        <pc:spChg chg="mod">
          <ac:chgData name="Ifan Williams" userId="24941412-6a59-4984-a79e-a737f73a20c6" providerId="ADAL" clId="{F6802913-FE5A-41F2-A15E-CF4946587C95}" dt="2022-07-01T11:52:06.742" v="84" actId="207"/>
          <ac:spMkLst>
            <pc:docMk/>
            <pc:sldMk cId="3587744392" sldId="344"/>
            <ac:spMk id="3" creationId="{3F610AD9-D074-43CF-8195-CD5CCB8BDECC}"/>
          </ac:spMkLst>
        </pc:spChg>
      </pc:sldChg>
      <pc:sldChg chg="modSp mod">
        <pc:chgData name="Ifan Williams" userId="24941412-6a59-4984-a79e-a737f73a20c6" providerId="ADAL" clId="{F6802913-FE5A-41F2-A15E-CF4946587C95}" dt="2022-07-01T11:56:46.087" v="115" actId="207"/>
        <pc:sldMkLst>
          <pc:docMk/>
          <pc:sldMk cId="1549179850" sldId="350"/>
        </pc:sldMkLst>
        <pc:spChg chg="mod">
          <ac:chgData name="Ifan Williams" userId="24941412-6a59-4984-a79e-a737f73a20c6" providerId="ADAL" clId="{F6802913-FE5A-41F2-A15E-CF4946587C95}" dt="2022-07-01T11:56:46.087" v="115" actId="207"/>
          <ac:spMkLst>
            <pc:docMk/>
            <pc:sldMk cId="1549179850" sldId="350"/>
            <ac:spMk id="2" creationId="{5445C9D8-4B23-49F1-B0B1-722B6DCB57F0}"/>
          </ac:spMkLst>
        </pc:spChg>
      </pc:sldChg>
      <pc:sldChg chg="modSp mod">
        <pc:chgData name="Ifan Williams" userId="24941412-6a59-4984-a79e-a737f73a20c6" providerId="ADAL" clId="{F6802913-FE5A-41F2-A15E-CF4946587C95}" dt="2022-07-01T12:00:15.642" v="143" actId="207"/>
        <pc:sldMkLst>
          <pc:docMk/>
          <pc:sldMk cId="2819373826" sldId="351"/>
        </pc:sldMkLst>
        <pc:spChg chg="mod">
          <ac:chgData name="Ifan Williams" userId="24941412-6a59-4984-a79e-a737f73a20c6" providerId="ADAL" clId="{F6802913-FE5A-41F2-A15E-CF4946587C95}" dt="2022-07-01T12:00:15.642" v="143" actId="207"/>
          <ac:spMkLst>
            <pc:docMk/>
            <pc:sldMk cId="2819373826" sldId="351"/>
            <ac:spMk id="3" creationId="{F95E0008-9417-4C12-AC8C-FBD04FCE8329}"/>
          </ac:spMkLst>
        </pc:spChg>
      </pc:sldChg>
      <pc:sldChg chg="modSp mod">
        <pc:chgData name="Ifan Williams" userId="24941412-6a59-4984-a79e-a737f73a20c6" providerId="ADAL" clId="{F6802913-FE5A-41F2-A15E-CF4946587C95}" dt="2022-07-01T12:23:29.940" v="156" actId="207"/>
        <pc:sldMkLst>
          <pc:docMk/>
          <pc:sldMk cId="483440745" sldId="352"/>
        </pc:sldMkLst>
        <pc:spChg chg="mod">
          <ac:chgData name="Ifan Williams" userId="24941412-6a59-4984-a79e-a737f73a20c6" providerId="ADAL" clId="{F6802913-FE5A-41F2-A15E-CF4946587C95}" dt="2022-07-01T12:23:29.940" v="156" actId="207"/>
          <ac:spMkLst>
            <pc:docMk/>
            <pc:sldMk cId="483440745" sldId="352"/>
            <ac:spMk id="3" creationId="{EAC2A298-2B56-4C0A-9298-C69C12B60B6A}"/>
          </ac:spMkLst>
        </pc:spChg>
      </pc:sldChg>
      <pc:sldChg chg="modSp mod">
        <pc:chgData name="Ifan Williams" userId="24941412-6a59-4984-a79e-a737f73a20c6" providerId="ADAL" clId="{F6802913-FE5A-41F2-A15E-CF4946587C95}" dt="2022-07-01T12:28:46.090" v="161" actId="207"/>
        <pc:sldMkLst>
          <pc:docMk/>
          <pc:sldMk cId="2582068227" sldId="353"/>
        </pc:sldMkLst>
        <pc:spChg chg="mod">
          <ac:chgData name="Ifan Williams" userId="24941412-6a59-4984-a79e-a737f73a20c6" providerId="ADAL" clId="{F6802913-FE5A-41F2-A15E-CF4946587C95}" dt="2022-07-01T12:28:46.090" v="161" actId="207"/>
          <ac:spMkLst>
            <pc:docMk/>
            <pc:sldMk cId="2582068227" sldId="353"/>
            <ac:spMk id="2" creationId="{77DE7211-2F45-4CD2-9CC3-14BDD93FDDEA}"/>
          </ac:spMkLst>
        </pc:spChg>
      </pc:sldChg>
      <pc:sldChg chg="modSp mod">
        <pc:chgData name="Ifan Williams" userId="24941412-6a59-4984-a79e-a737f73a20c6" providerId="ADAL" clId="{F6802913-FE5A-41F2-A15E-CF4946587C95}" dt="2022-07-01T12:31:59.343" v="185" actId="207"/>
        <pc:sldMkLst>
          <pc:docMk/>
          <pc:sldMk cId="503514564" sldId="354"/>
        </pc:sldMkLst>
        <pc:spChg chg="mod">
          <ac:chgData name="Ifan Williams" userId="24941412-6a59-4984-a79e-a737f73a20c6" providerId="ADAL" clId="{F6802913-FE5A-41F2-A15E-CF4946587C95}" dt="2022-07-01T12:31:59.343" v="185" actId="207"/>
          <ac:spMkLst>
            <pc:docMk/>
            <pc:sldMk cId="503514564" sldId="354"/>
            <ac:spMk id="3" creationId="{81A11F76-A378-4C04-9CC6-9AA0E5CEE167}"/>
          </ac:spMkLst>
        </pc:spChg>
      </pc:sldChg>
      <pc:sldChg chg="modSp mod">
        <pc:chgData name="Ifan Williams" userId="24941412-6a59-4984-a79e-a737f73a20c6" providerId="ADAL" clId="{F6802913-FE5A-41F2-A15E-CF4946587C95}" dt="2022-07-01T12:34:56.980" v="194" actId="207"/>
        <pc:sldMkLst>
          <pc:docMk/>
          <pc:sldMk cId="1588605413" sldId="355"/>
        </pc:sldMkLst>
        <pc:spChg chg="mod">
          <ac:chgData name="Ifan Williams" userId="24941412-6a59-4984-a79e-a737f73a20c6" providerId="ADAL" clId="{F6802913-FE5A-41F2-A15E-CF4946587C95}" dt="2022-07-01T12:34:56.980" v="194" actId="207"/>
          <ac:spMkLst>
            <pc:docMk/>
            <pc:sldMk cId="1588605413" sldId="355"/>
            <ac:spMk id="3" creationId="{AA53B5AD-D6E7-4D7E-AE4E-8783716B0F8D}"/>
          </ac:spMkLst>
        </pc:spChg>
      </pc:sldChg>
      <pc:sldChg chg="modSp mod">
        <pc:chgData name="Ifan Williams" userId="24941412-6a59-4984-a79e-a737f73a20c6" providerId="ADAL" clId="{F6802913-FE5A-41F2-A15E-CF4946587C95}" dt="2022-07-01T11:58:00.104" v="120" actId="207"/>
        <pc:sldMkLst>
          <pc:docMk/>
          <pc:sldMk cId="38565678" sldId="366"/>
        </pc:sldMkLst>
        <pc:spChg chg="mod">
          <ac:chgData name="Ifan Williams" userId="24941412-6a59-4984-a79e-a737f73a20c6" providerId="ADAL" clId="{F6802913-FE5A-41F2-A15E-CF4946587C95}" dt="2022-07-01T11:58:00.104" v="120" actId="207"/>
          <ac:spMkLst>
            <pc:docMk/>
            <pc:sldMk cId="38565678" sldId="366"/>
            <ac:spMk id="2" creationId="{47EEA4D6-04BF-4DA2-BA46-8D541D40DF79}"/>
          </ac:spMkLst>
        </pc:spChg>
      </pc:sldChg>
      <pc:sldChg chg="modSp mod">
        <pc:chgData name="Ifan Williams" userId="24941412-6a59-4984-a79e-a737f73a20c6" providerId="ADAL" clId="{F6802913-FE5A-41F2-A15E-CF4946587C95}" dt="2022-07-01T11:58:53.184" v="129" actId="207"/>
        <pc:sldMkLst>
          <pc:docMk/>
          <pc:sldMk cId="726776742" sldId="367"/>
        </pc:sldMkLst>
        <pc:spChg chg="mod">
          <ac:chgData name="Ifan Williams" userId="24941412-6a59-4984-a79e-a737f73a20c6" providerId="ADAL" clId="{F6802913-FE5A-41F2-A15E-CF4946587C95}" dt="2022-07-01T11:58:53.184" v="129" actId="207"/>
          <ac:spMkLst>
            <pc:docMk/>
            <pc:sldMk cId="726776742" sldId="367"/>
            <ac:spMk id="3" creationId="{D28862B3-49C4-4453-8EEE-2C7D19E296C2}"/>
          </ac:spMkLst>
        </pc:spChg>
      </pc:sldChg>
      <pc:sldChg chg="modSp mod">
        <pc:chgData name="Ifan Williams" userId="24941412-6a59-4984-a79e-a737f73a20c6" providerId="ADAL" clId="{F6802913-FE5A-41F2-A15E-CF4946587C95}" dt="2022-07-01T12:30:15.619" v="168" actId="207"/>
        <pc:sldMkLst>
          <pc:docMk/>
          <pc:sldMk cId="1750191745" sldId="369"/>
        </pc:sldMkLst>
        <pc:spChg chg="mod">
          <ac:chgData name="Ifan Williams" userId="24941412-6a59-4984-a79e-a737f73a20c6" providerId="ADAL" clId="{F6802913-FE5A-41F2-A15E-CF4946587C95}" dt="2022-07-01T12:30:15.619" v="168" actId="207"/>
          <ac:spMkLst>
            <pc:docMk/>
            <pc:sldMk cId="1750191745" sldId="369"/>
            <ac:spMk id="3" creationId="{FA452E91-C69D-4A5A-BF6C-D3822309B109}"/>
          </ac:spMkLst>
        </pc:spChg>
      </pc:sldChg>
      <pc:sldChg chg="modSp mod">
        <pc:chgData name="Ifan Williams" userId="24941412-6a59-4984-a79e-a737f73a20c6" providerId="ADAL" clId="{F6802913-FE5A-41F2-A15E-CF4946587C95}" dt="2022-07-01T12:03:45.868" v="150" actId="207"/>
        <pc:sldMkLst>
          <pc:docMk/>
          <pc:sldMk cId="1948505038" sldId="370"/>
        </pc:sldMkLst>
        <pc:spChg chg="mod">
          <ac:chgData name="Ifan Williams" userId="24941412-6a59-4984-a79e-a737f73a20c6" providerId="ADAL" clId="{F6802913-FE5A-41F2-A15E-CF4946587C95}" dt="2022-07-01T12:03:45.868" v="150" actId="207"/>
          <ac:spMkLst>
            <pc:docMk/>
            <pc:sldMk cId="1948505038" sldId="370"/>
            <ac:spMk id="3" creationId="{56A73621-CE0C-412A-816C-81F787F75219}"/>
          </ac:spMkLst>
        </pc:spChg>
      </pc:sldChg>
      <pc:sldChg chg="modSp mod">
        <pc:chgData name="Ifan Williams" userId="24941412-6a59-4984-a79e-a737f73a20c6" providerId="ADAL" clId="{F6802913-FE5A-41F2-A15E-CF4946587C95}" dt="2022-07-01T11:55:29.007" v="110" actId="207"/>
        <pc:sldMkLst>
          <pc:docMk/>
          <pc:sldMk cId="2833034805" sldId="371"/>
        </pc:sldMkLst>
        <pc:spChg chg="mod">
          <ac:chgData name="Ifan Williams" userId="24941412-6a59-4984-a79e-a737f73a20c6" providerId="ADAL" clId="{F6802913-FE5A-41F2-A15E-CF4946587C95}" dt="2022-07-01T11:55:29.007" v="110" actId="207"/>
          <ac:spMkLst>
            <pc:docMk/>
            <pc:sldMk cId="2833034805" sldId="371"/>
            <ac:spMk id="3" creationId="{624CC2D9-AF6B-41DC-96B2-2F2900823820}"/>
          </ac:spMkLst>
        </pc:spChg>
      </pc:sldChg>
      <pc:sldChg chg="modSp mod">
        <pc:chgData name="Ifan Williams" userId="24941412-6a59-4984-a79e-a737f73a20c6" providerId="ADAL" clId="{F6802913-FE5A-41F2-A15E-CF4946587C95}" dt="2022-07-01T12:35:34.475" v="199" actId="207"/>
        <pc:sldMkLst>
          <pc:docMk/>
          <pc:sldMk cId="200628283" sldId="372"/>
        </pc:sldMkLst>
        <pc:spChg chg="mod">
          <ac:chgData name="Ifan Williams" userId="24941412-6a59-4984-a79e-a737f73a20c6" providerId="ADAL" clId="{F6802913-FE5A-41F2-A15E-CF4946587C95}" dt="2022-07-01T12:35:34.475" v="199" actId="207"/>
          <ac:spMkLst>
            <pc:docMk/>
            <pc:sldMk cId="200628283" sldId="372"/>
            <ac:spMk id="2" creationId="{0DE243BA-94DB-4810-845C-DC6C199F05FB}"/>
          </ac:spMkLst>
        </pc:spChg>
      </pc:sldChg>
      <pc:sldChg chg="modSp add mod">
        <pc:chgData name="Ifan Williams" userId="24941412-6a59-4984-a79e-a737f73a20c6" providerId="ADAL" clId="{F6802913-FE5A-41F2-A15E-CF4946587C95}" dt="2022-07-01T12:36:19.206" v="204" actId="207"/>
        <pc:sldMkLst>
          <pc:docMk/>
          <pc:sldMk cId="3553544689" sldId="373"/>
        </pc:sldMkLst>
        <pc:spChg chg="mod">
          <ac:chgData name="Ifan Williams" userId="24941412-6a59-4984-a79e-a737f73a20c6" providerId="ADAL" clId="{F6802913-FE5A-41F2-A15E-CF4946587C95}" dt="2022-07-01T12:36:19.206" v="204" actId="207"/>
          <ac:spMkLst>
            <pc:docMk/>
            <pc:sldMk cId="3553544689" sldId="373"/>
            <ac:spMk id="2053" creationId="{00000000-0000-0000-0000-000000000000}"/>
          </ac:spMkLst>
        </pc:spChg>
      </pc:sldChg>
      <pc:sldChg chg="modSp add mod">
        <pc:chgData name="Ifan Williams" userId="24941412-6a59-4984-a79e-a737f73a20c6" providerId="ADAL" clId="{F6802913-FE5A-41F2-A15E-CF4946587C95}" dt="2022-07-01T12:36:49.637" v="209" actId="207"/>
        <pc:sldMkLst>
          <pc:docMk/>
          <pc:sldMk cId="554812306" sldId="374"/>
        </pc:sldMkLst>
        <pc:spChg chg="mod">
          <ac:chgData name="Ifan Williams" userId="24941412-6a59-4984-a79e-a737f73a20c6" providerId="ADAL" clId="{F6802913-FE5A-41F2-A15E-CF4946587C95}" dt="2022-07-01T12:36:49.637" v="209" actId="207"/>
          <ac:spMkLst>
            <pc:docMk/>
            <pc:sldMk cId="554812306" sldId="374"/>
            <ac:spMk id="147458" creationId="{DCD2896A-D398-FF41-BDE8-A4097647521E}"/>
          </ac:spMkLst>
        </pc:spChg>
      </pc:sldChg>
      <pc:sldChg chg="modSp add mod">
        <pc:chgData name="Ifan Williams" userId="24941412-6a59-4984-a79e-a737f73a20c6" providerId="ADAL" clId="{F6802913-FE5A-41F2-A15E-CF4946587C95}" dt="2022-07-01T12:37:42.628" v="214" actId="207"/>
        <pc:sldMkLst>
          <pc:docMk/>
          <pc:sldMk cId="3091373152" sldId="375"/>
        </pc:sldMkLst>
        <pc:spChg chg="mod">
          <ac:chgData name="Ifan Williams" userId="24941412-6a59-4984-a79e-a737f73a20c6" providerId="ADAL" clId="{F6802913-FE5A-41F2-A15E-CF4946587C95}" dt="2022-07-01T12:37:42.628" v="214" actId="207"/>
          <ac:spMkLst>
            <pc:docMk/>
            <pc:sldMk cId="3091373152" sldId="375"/>
            <ac:spMk id="3" creationId="{00000000-0000-0000-0000-000000000000}"/>
          </ac:spMkLst>
        </pc:spChg>
      </pc:sldChg>
      <pc:sldChg chg="modSp add mod">
        <pc:chgData name="Ifan Williams" userId="24941412-6a59-4984-a79e-a737f73a20c6" providerId="ADAL" clId="{F6802913-FE5A-41F2-A15E-CF4946587C95}" dt="2022-07-01T12:39:13.156" v="221" actId="207"/>
        <pc:sldMkLst>
          <pc:docMk/>
          <pc:sldMk cId="3416432672" sldId="376"/>
        </pc:sldMkLst>
        <pc:spChg chg="mod">
          <ac:chgData name="Ifan Williams" userId="24941412-6a59-4984-a79e-a737f73a20c6" providerId="ADAL" clId="{F6802913-FE5A-41F2-A15E-CF4946587C95}" dt="2022-07-01T12:39:13.156" v="221" actId="207"/>
          <ac:spMkLst>
            <pc:docMk/>
            <pc:sldMk cId="3416432672" sldId="376"/>
            <ac:spMk id="30723" creationId="{503B22BA-CFFE-5D45-974F-7CC4825316FD}"/>
          </ac:spMkLst>
        </pc:spChg>
      </pc:sldChg>
      <pc:sldChg chg="modSp add mod">
        <pc:chgData name="Ifan Williams" userId="24941412-6a59-4984-a79e-a737f73a20c6" providerId="ADAL" clId="{F6802913-FE5A-41F2-A15E-CF4946587C95}" dt="2022-07-01T12:42:08.396" v="229" actId="207"/>
        <pc:sldMkLst>
          <pc:docMk/>
          <pc:sldMk cId="690377181" sldId="377"/>
        </pc:sldMkLst>
        <pc:spChg chg="mod">
          <ac:chgData name="Ifan Williams" userId="24941412-6a59-4984-a79e-a737f73a20c6" providerId="ADAL" clId="{F6802913-FE5A-41F2-A15E-CF4946587C95}" dt="2022-07-01T12:42:08.396" v="229" actId="207"/>
          <ac:spMkLst>
            <pc:docMk/>
            <pc:sldMk cId="690377181" sldId="377"/>
            <ac:spMk id="8" creationId="{9989F881-B44F-4072-A446-6C7229CFD7C5}"/>
          </ac:spMkLst>
        </pc:spChg>
      </pc:sldChg>
      <pc:sldChg chg="add ord">
        <pc:chgData name="Ifan Williams" userId="24941412-6a59-4984-a79e-a737f73a20c6" providerId="ADAL" clId="{F6802913-FE5A-41F2-A15E-CF4946587C95}" dt="2022-07-01T13:02:36.040" v="289"/>
        <pc:sldMkLst>
          <pc:docMk/>
          <pc:sldMk cId="712561041" sldId="378"/>
        </pc:sldMkLst>
      </pc:sldChg>
      <pc:sldChg chg="modSp add mod">
        <pc:chgData name="Ifan Williams" userId="24941412-6a59-4984-a79e-a737f73a20c6" providerId="ADAL" clId="{F6802913-FE5A-41F2-A15E-CF4946587C95}" dt="2022-07-01T12:45:45.982" v="281" actId="207"/>
        <pc:sldMkLst>
          <pc:docMk/>
          <pc:sldMk cId="2857526233" sldId="379"/>
        </pc:sldMkLst>
        <pc:spChg chg="mod">
          <ac:chgData name="Ifan Williams" userId="24941412-6a59-4984-a79e-a737f73a20c6" providerId="ADAL" clId="{F6802913-FE5A-41F2-A15E-CF4946587C95}" dt="2022-07-01T12:45:45.982" v="281" actId="207"/>
          <ac:spMkLst>
            <pc:docMk/>
            <pc:sldMk cId="2857526233" sldId="379"/>
            <ac:spMk id="6" creationId="{00000000-0000-0000-0000-000000000000}"/>
          </ac:spMkLst>
        </pc:spChg>
      </pc:sldChg>
      <pc:sldChg chg="add">
        <pc:chgData name="Ifan Williams" userId="24941412-6a59-4984-a79e-a737f73a20c6" providerId="ADAL" clId="{F6802913-FE5A-41F2-A15E-CF4946587C95}" dt="2022-07-01T11:39:41.171" v="15"/>
        <pc:sldMkLst>
          <pc:docMk/>
          <pc:sldMk cId="3388793537" sldId="380"/>
        </pc:sldMkLst>
      </pc:sldChg>
      <pc:sldChg chg="modSp add mod">
        <pc:chgData name="Ifan Williams" userId="24941412-6a59-4984-a79e-a737f73a20c6" providerId="ADAL" clId="{F6802913-FE5A-41F2-A15E-CF4946587C95}" dt="2022-07-01T13:13:31.279" v="313" actId="1076"/>
        <pc:sldMkLst>
          <pc:docMk/>
          <pc:sldMk cId="2778300596" sldId="381"/>
        </pc:sldMkLst>
        <pc:spChg chg="mod">
          <ac:chgData name="Ifan Williams" userId="24941412-6a59-4984-a79e-a737f73a20c6" providerId="ADAL" clId="{F6802913-FE5A-41F2-A15E-CF4946587C95}" dt="2022-07-01T13:13:31.279" v="313" actId="1076"/>
          <ac:spMkLst>
            <pc:docMk/>
            <pc:sldMk cId="2778300596" sldId="381"/>
            <ac:spMk id="3" creationId="{B85A7290-9923-4051-BC3D-306EF5A1FAA1}"/>
          </ac:spMkLst>
        </pc:spChg>
      </pc:sldChg>
      <pc:sldChg chg="modSp add mod ord">
        <pc:chgData name="Ifan Williams" userId="24941412-6a59-4984-a79e-a737f73a20c6" providerId="ADAL" clId="{F6802913-FE5A-41F2-A15E-CF4946587C95}" dt="2022-07-01T13:11:12.901" v="307" actId="207"/>
        <pc:sldMkLst>
          <pc:docMk/>
          <pc:sldMk cId="1114492260" sldId="382"/>
        </pc:sldMkLst>
        <pc:spChg chg="mod">
          <ac:chgData name="Ifan Williams" userId="24941412-6a59-4984-a79e-a737f73a20c6" providerId="ADAL" clId="{F6802913-FE5A-41F2-A15E-CF4946587C95}" dt="2022-07-01T13:11:12.901" v="307" actId="207"/>
          <ac:spMkLst>
            <pc:docMk/>
            <pc:sldMk cId="1114492260" sldId="382"/>
            <ac:spMk id="2" creationId="{25259556-E199-42E6-8428-B654B36782A8}"/>
          </ac:spMkLst>
        </pc:spChg>
      </pc:sldChg>
      <pc:sldChg chg="modSp add mod">
        <pc:chgData name="Ifan Williams" userId="24941412-6a59-4984-a79e-a737f73a20c6" providerId="ADAL" clId="{F6802913-FE5A-41F2-A15E-CF4946587C95}" dt="2022-07-01T13:14:10.445" v="320" actId="207"/>
        <pc:sldMkLst>
          <pc:docMk/>
          <pc:sldMk cId="3334669229" sldId="383"/>
        </pc:sldMkLst>
        <pc:spChg chg="mod">
          <ac:chgData name="Ifan Williams" userId="24941412-6a59-4984-a79e-a737f73a20c6" providerId="ADAL" clId="{F6802913-FE5A-41F2-A15E-CF4946587C95}" dt="2022-07-01T13:14:10.445" v="320" actId="207"/>
          <ac:spMkLst>
            <pc:docMk/>
            <pc:sldMk cId="3334669229" sldId="383"/>
            <ac:spMk id="5" creationId="{18E50201-51D4-484A-A851-B2469C8F9C93}"/>
          </ac:spMkLst>
        </pc:spChg>
      </pc:sldChg>
      <pc:sldChg chg="modSp add mod">
        <pc:chgData name="Ifan Williams" userId="24941412-6a59-4984-a79e-a737f73a20c6" providerId="ADAL" clId="{F6802913-FE5A-41F2-A15E-CF4946587C95}" dt="2022-07-01T13:16:23.637" v="335" actId="207"/>
        <pc:sldMkLst>
          <pc:docMk/>
          <pc:sldMk cId="3474860890" sldId="384"/>
        </pc:sldMkLst>
        <pc:spChg chg="mod">
          <ac:chgData name="Ifan Williams" userId="24941412-6a59-4984-a79e-a737f73a20c6" providerId="ADAL" clId="{F6802913-FE5A-41F2-A15E-CF4946587C95}" dt="2022-07-01T13:16:23.637" v="335" actId="207"/>
          <ac:spMkLst>
            <pc:docMk/>
            <pc:sldMk cId="3474860890" sldId="384"/>
            <ac:spMk id="3" creationId="{454BBF89-6CBA-4BB2-B8D4-56BB6E8ACE2D}"/>
          </ac:spMkLst>
        </pc:spChg>
      </pc:sldChg>
      <pc:sldChg chg="modSp add mod">
        <pc:chgData name="Ifan Williams" userId="24941412-6a59-4984-a79e-a737f73a20c6" providerId="ADAL" clId="{F6802913-FE5A-41F2-A15E-CF4946587C95}" dt="2022-07-01T13:16:58.995" v="340" actId="207"/>
        <pc:sldMkLst>
          <pc:docMk/>
          <pc:sldMk cId="1958738598" sldId="385"/>
        </pc:sldMkLst>
        <pc:spChg chg="mod">
          <ac:chgData name="Ifan Williams" userId="24941412-6a59-4984-a79e-a737f73a20c6" providerId="ADAL" clId="{F6802913-FE5A-41F2-A15E-CF4946587C95}" dt="2022-07-01T13:16:58.995" v="340" actId="207"/>
          <ac:spMkLst>
            <pc:docMk/>
            <pc:sldMk cId="1958738598" sldId="385"/>
            <ac:spMk id="2" creationId="{C662899C-A660-485C-9E90-93F7FB173863}"/>
          </ac:spMkLst>
        </pc:spChg>
      </pc:sldChg>
      <pc:sldChg chg="modSp add mod ord">
        <pc:chgData name="Ifan Williams" userId="24941412-6a59-4984-a79e-a737f73a20c6" providerId="ADAL" clId="{F6802913-FE5A-41F2-A15E-CF4946587C95}" dt="2022-07-01T13:17:19.179" v="342" actId="207"/>
        <pc:sldMkLst>
          <pc:docMk/>
          <pc:sldMk cId="4197876234" sldId="386"/>
        </pc:sldMkLst>
        <pc:spChg chg="mod">
          <ac:chgData name="Ifan Williams" userId="24941412-6a59-4984-a79e-a737f73a20c6" providerId="ADAL" clId="{F6802913-FE5A-41F2-A15E-CF4946587C95}" dt="2022-07-01T13:17:19.179" v="342" actId="207"/>
          <ac:spMkLst>
            <pc:docMk/>
            <pc:sldMk cId="4197876234" sldId="386"/>
            <ac:spMk id="18434" creationId="{00000000-0000-0000-0000-000000000000}"/>
          </ac:spMkLst>
        </pc:spChg>
      </pc:sldChg>
      <pc:sldChg chg="add ord">
        <pc:chgData name="Ifan Williams" userId="24941412-6a59-4984-a79e-a737f73a20c6" providerId="ADAL" clId="{F6802913-FE5A-41F2-A15E-CF4946587C95}" dt="2022-07-01T13:03:07.025" v="293"/>
        <pc:sldMkLst>
          <pc:docMk/>
          <pc:sldMk cId="896482740" sldId="387"/>
        </pc:sldMkLst>
      </pc:sldChg>
      <pc:sldChg chg="modSp add mod ord">
        <pc:chgData name="Ifan Williams" userId="24941412-6a59-4984-a79e-a737f73a20c6" providerId="ADAL" clId="{F6802913-FE5A-41F2-A15E-CF4946587C95}" dt="2022-07-01T13:04:09.569" v="300" actId="207"/>
        <pc:sldMkLst>
          <pc:docMk/>
          <pc:sldMk cId="2307083713" sldId="388"/>
        </pc:sldMkLst>
        <pc:spChg chg="mod">
          <ac:chgData name="Ifan Williams" userId="24941412-6a59-4984-a79e-a737f73a20c6" providerId="ADAL" clId="{F6802913-FE5A-41F2-A15E-CF4946587C95}" dt="2022-07-01T13:04:09.569" v="300" actId="207"/>
          <ac:spMkLst>
            <pc:docMk/>
            <pc:sldMk cId="2307083713" sldId="388"/>
            <ac:spMk id="150531" creationId="{7CF9B775-038C-E54F-A077-F65E21B8353C}"/>
          </ac:spMkLst>
        </pc:spChg>
      </pc:sldChg>
      <pc:sldChg chg="modSp add mod">
        <pc:chgData name="Ifan Williams" userId="24941412-6a59-4984-a79e-a737f73a20c6" providerId="ADAL" clId="{F6802913-FE5A-41F2-A15E-CF4946587C95}" dt="2022-07-01T14:13:03.234" v="509" actId="207"/>
        <pc:sldMkLst>
          <pc:docMk/>
          <pc:sldMk cId="839784380" sldId="389"/>
        </pc:sldMkLst>
        <pc:spChg chg="mod">
          <ac:chgData name="Ifan Williams" userId="24941412-6a59-4984-a79e-a737f73a20c6" providerId="ADAL" clId="{F6802913-FE5A-41F2-A15E-CF4946587C95}" dt="2022-07-01T14:13:03.234" v="509" actId="207"/>
          <ac:spMkLst>
            <pc:docMk/>
            <pc:sldMk cId="839784380" sldId="389"/>
            <ac:spMk id="2053" creationId="{00000000-0000-0000-0000-000000000000}"/>
          </ac:spMkLst>
        </pc:spChg>
      </pc:sldChg>
      <pc:sldChg chg="modSp add del mod">
        <pc:chgData name="Ifan Williams" userId="24941412-6a59-4984-a79e-a737f73a20c6" providerId="ADAL" clId="{F6802913-FE5A-41F2-A15E-CF4946587C95}" dt="2022-07-01T14:07:04.649" v="431" actId="2696"/>
        <pc:sldMkLst>
          <pc:docMk/>
          <pc:sldMk cId="4154294449" sldId="389"/>
        </pc:sldMkLst>
        <pc:spChg chg="mod">
          <ac:chgData name="Ifan Williams" userId="24941412-6a59-4984-a79e-a737f73a20c6" providerId="ADAL" clId="{F6802913-FE5A-41F2-A15E-CF4946587C95}" dt="2022-07-01T13:17:51.171" v="347" actId="207"/>
          <ac:spMkLst>
            <pc:docMk/>
            <pc:sldMk cId="4154294449" sldId="389"/>
            <ac:spMk id="2053" creationId="{00000000-0000-0000-0000-000000000000}"/>
          </ac:spMkLst>
        </pc:spChg>
      </pc:sldChg>
      <pc:sldChg chg="modSp add del mod">
        <pc:chgData name="Ifan Williams" userId="24941412-6a59-4984-a79e-a737f73a20c6" providerId="ADAL" clId="{F6802913-FE5A-41F2-A15E-CF4946587C95}" dt="2022-07-01T14:07:09.665" v="432" actId="2696"/>
        <pc:sldMkLst>
          <pc:docMk/>
          <pc:sldMk cId="3936164877" sldId="390"/>
        </pc:sldMkLst>
        <pc:spChg chg="mod">
          <ac:chgData name="Ifan Williams" userId="24941412-6a59-4984-a79e-a737f73a20c6" providerId="ADAL" clId="{F6802913-FE5A-41F2-A15E-CF4946587C95}" dt="2022-07-01T13:18:24.907" v="352" actId="207"/>
          <ac:spMkLst>
            <pc:docMk/>
            <pc:sldMk cId="3936164877" sldId="390"/>
            <ac:spMk id="3074" creationId="{00000000-0000-0000-0000-000000000000}"/>
          </ac:spMkLst>
        </pc:spChg>
      </pc:sldChg>
      <pc:sldChg chg="modSp add mod">
        <pc:chgData name="Ifan Williams" userId="24941412-6a59-4984-a79e-a737f73a20c6" providerId="ADAL" clId="{F6802913-FE5A-41F2-A15E-CF4946587C95}" dt="2022-07-01T14:14:10.648" v="524" actId="207"/>
        <pc:sldMkLst>
          <pc:docMk/>
          <pc:sldMk cId="4291444432" sldId="390"/>
        </pc:sldMkLst>
        <pc:spChg chg="mod">
          <ac:chgData name="Ifan Williams" userId="24941412-6a59-4984-a79e-a737f73a20c6" providerId="ADAL" clId="{F6802913-FE5A-41F2-A15E-CF4946587C95}" dt="2022-07-01T14:13:35.935" v="514" actId="207"/>
          <ac:spMkLst>
            <pc:docMk/>
            <pc:sldMk cId="4291444432" sldId="390"/>
            <ac:spMk id="3074" creationId="{00000000-0000-0000-0000-000000000000}"/>
          </ac:spMkLst>
        </pc:spChg>
        <pc:spChg chg="mod">
          <ac:chgData name="Ifan Williams" userId="24941412-6a59-4984-a79e-a737f73a20c6" providerId="ADAL" clId="{F6802913-FE5A-41F2-A15E-CF4946587C95}" dt="2022-07-01T14:14:10.648" v="524" actId="207"/>
          <ac:spMkLst>
            <pc:docMk/>
            <pc:sldMk cId="4291444432" sldId="390"/>
            <ac:spMk id="3075" creationId="{00000000-0000-0000-0000-000000000000}"/>
          </ac:spMkLst>
        </pc:spChg>
      </pc:sldChg>
      <pc:sldChg chg="modSp add del mod">
        <pc:chgData name="Ifan Williams" userId="24941412-6a59-4984-a79e-a737f73a20c6" providerId="ADAL" clId="{F6802913-FE5A-41F2-A15E-CF4946587C95}" dt="2022-07-01T14:14:47.945" v="532" actId="207"/>
        <pc:sldMkLst>
          <pc:docMk/>
          <pc:sldMk cId="876901562" sldId="391"/>
        </pc:sldMkLst>
        <pc:spChg chg="mod">
          <ac:chgData name="Ifan Williams" userId="24941412-6a59-4984-a79e-a737f73a20c6" providerId="ADAL" clId="{F6802913-FE5A-41F2-A15E-CF4946587C95}" dt="2022-07-01T14:14:47.945" v="532" actId="207"/>
          <ac:spMkLst>
            <pc:docMk/>
            <pc:sldMk cId="876901562" sldId="391"/>
            <ac:spMk id="5" creationId="{56E510F4-127D-4418-8D2E-E10D8CFACE16}"/>
          </ac:spMkLst>
        </pc:spChg>
      </pc:sldChg>
      <pc:sldChg chg="modSp add del mod">
        <pc:chgData name="Ifan Williams" userId="24941412-6a59-4984-a79e-a737f73a20c6" providerId="ADAL" clId="{F6802913-FE5A-41F2-A15E-CF4946587C95}" dt="2022-07-01T14:16:03.290" v="540" actId="207"/>
        <pc:sldMkLst>
          <pc:docMk/>
          <pc:sldMk cId="1073270699" sldId="392"/>
        </pc:sldMkLst>
        <pc:spChg chg="mod">
          <ac:chgData name="Ifan Williams" userId="24941412-6a59-4984-a79e-a737f73a20c6" providerId="ADAL" clId="{F6802913-FE5A-41F2-A15E-CF4946587C95}" dt="2022-07-01T13:24:57.496" v="373" actId="207"/>
          <ac:spMkLst>
            <pc:docMk/>
            <pc:sldMk cId="1073270699" sldId="392"/>
            <ac:spMk id="98306" creationId="{094ACB60-2BB6-8140-B95A-49C85189B362}"/>
          </ac:spMkLst>
        </pc:spChg>
        <pc:spChg chg="mod">
          <ac:chgData name="Ifan Williams" userId="24941412-6a59-4984-a79e-a737f73a20c6" providerId="ADAL" clId="{F6802913-FE5A-41F2-A15E-CF4946587C95}" dt="2022-07-01T14:16:03.290" v="540" actId="207"/>
          <ac:spMkLst>
            <pc:docMk/>
            <pc:sldMk cId="1073270699" sldId="392"/>
            <ac:spMk id="98307" creationId="{318260BD-7087-694F-ABB6-CD2C702E187A}"/>
          </ac:spMkLst>
        </pc:spChg>
      </pc:sldChg>
      <pc:sldChg chg="modSp add del mod">
        <pc:chgData name="Ifan Williams" userId="24941412-6a59-4984-a79e-a737f73a20c6" providerId="ADAL" clId="{F6802913-FE5A-41F2-A15E-CF4946587C95}" dt="2022-07-01T14:16:54.748" v="549" actId="207"/>
        <pc:sldMkLst>
          <pc:docMk/>
          <pc:sldMk cId="1776094202" sldId="393"/>
        </pc:sldMkLst>
        <pc:spChg chg="mod">
          <ac:chgData name="Ifan Williams" userId="24941412-6a59-4984-a79e-a737f73a20c6" providerId="ADAL" clId="{F6802913-FE5A-41F2-A15E-CF4946587C95}" dt="2022-07-01T14:16:54.748" v="549" actId="207"/>
          <ac:spMkLst>
            <pc:docMk/>
            <pc:sldMk cId="1776094202" sldId="393"/>
            <ac:spMk id="153603" creationId="{43483870-F807-E341-A752-EA28A887E127}"/>
          </ac:spMkLst>
        </pc:spChg>
      </pc:sldChg>
      <pc:sldChg chg="add">
        <pc:chgData name="Ifan Williams" userId="24941412-6a59-4984-a79e-a737f73a20c6" providerId="ADAL" clId="{F6802913-FE5A-41F2-A15E-CF4946587C95}" dt="2022-07-01T14:09:58.059" v="467"/>
        <pc:sldMkLst>
          <pc:docMk/>
          <pc:sldMk cId="2454603004" sldId="394"/>
        </pc:sldMkLst>
      </pc:sldChg>
      <pc:sldChg chg="add del">
        <pc:chgData name="Ifan Williams" userId="24941412-6a59-4984-a79e-a737f73a20c6" providerId="ADAL" clId="{F6802913-FE5A-41F2-A15E-CF4946587C95}" dt="2022-07-01T14:07:23.209" v="436" actId="2696"/>
        <pc:sldMkLst>
          <pc:docMk/>
          <pc:sldMk cId="4057798933" sldId="394"/>
        </pc:sldMkLst>
      </pc:sldChg>
      <pc:sldChg chg="modSp add mod">
        <pc:chgData name="Ifan Williams" userId="24941412-6a59-4984-a79e-a737f73a20c6" providerId="ADAL" clId="{F6802913-FE5A-41F2-A15E-CF4946587C95}" dt="2022-07-01T14:18:18.332" v="556" actId="207"/>
        <pc:sldMkLst>
          <pc:docMk/>
          <pc:sldMk cId="1764592575" sldId="395"/>
        </pc:sldMkLst>
        <pc:spChg chg="mod">
          <ac:chgData name="Ifan Williams" userId="24941412-6a59-4984-a79e-a737f73a20c6" providerId="ADAL" clId="{F6802913-FE5A-41F2-A15E-CF4946587C95}" dt="2022-07-01T14:18:18.332" v="556" actId="207"/>
          <ac:spMkLst>
            <pc:docMk/>
            <pc:sldMk cId="1764592575" sldId="395"/>
            <ac:spMk id="3" creationId="{8401C156-6D25-4D05-ADD0-60CC9B9A2AC6}"/>
          </ac:spMkLst>
        </pc:spChg>
      </pc:sldChg>
      <pc:sldChg chg="modSp add del mod">
        <pc:chgData name="Ifan Williams" userId="24941412-6a59-4984-a79e-a737f73a20c6" providerId="ADAL" clId="{F6802913-FE5A-41F2-A15E-CF4946587C95}" dt="2022-07-01T14:07:26.778" v="437" actId="2696"/>
        <pc:sldMkLst>
          <pc:docMk/>
          <pc:sldMk cId="2454603004" sldId="395"/>
        </pc:sldMkLst>
        <pc:spChg chg="mod">
          <ac:chgData name="Ifan Williams" userId="24941412-6a59-4984-a79e-a737f73a20c6" providerId="ADAL" clId="{F6802913-FE5A-41F2-A15E-CF4946587C95}" dt="2022-07-01T13:34:22.886" v="389" actId="207"/>
          <ac:spMkLst>
            <pc:docMk/>
            <pc:sldMk cId="2454603004" sldId="395"/>
            <ac:spMk id="100355" creationId="{85BDD7C6-E440-8945-A2A7-AD8C3B63440D}"/>
          </ac:spMkLst>
        </pc:spChg>
      </pc:sldChg>
      <pc:sldChg chg="modSp add mod">
        <pc:chgData name="Ifan Williams" userId="24941412-6a59-4984-a79e-a737f73a20c6" providerId="ADAL" clId="{F6802913-FE5A-41F2-A15E-CF4946587C95}" dt="2022-07-01T14:19:09.858" v="561" actId="207"/>
        <pc:sldMkLst>
          <pc:docMk/>
          <pc:sldMk cId="568295904" sldId="396"/>
        </pc:sldMkLst>
        <pc:spChg chg="mod">
          <ac:chgData name="Ifan Williams" userId="24941412-6a59-4984-a79e-a737f73a20c6" providerId="ADAL" clId="{F6802913-FE5A-41F2-A15E-CF4946587C95}" dt="2022-07-01T14:19:09.858" v="561" actId="207"/>
          <ac:spMkLst>
            <pc:docMk/>
            <pc:sldMk cId="568295904" sldId="396"/>
            <ac:spMk id="2" creationId="{67F9C76D-EBF8-4FA5-8797-718245903EC2}"/>
          </ac:spMkLst>
        </pc:spChg>
      </pc:sldChg>
      <pc:sldChg chg="modSp add del mod">
        <pc:chgData name="Ifan Williams" userId="24941412-6a59-4984-a79e-a737f73a20c6" providerId="ADAL" clId="{F6802913-FE5A-41F2-A15E-CF4946587C95}" dt="2022-07-01T14:07:30.146" v="438" actId="2696"/>
        <pc:sldMkLst>
          <pc:docMk/>
          <pc:sldMk cId="1764592575" sldId="396"/>
        </pc:sldMkLst>
        <pc:spChg chg="mod">
          <ac:chgData name="Ifan Williams" userId="24941412-6a59-4984-a79e-a737f73a20c6" providerId="ADAL" clId="{F6802913-FE5A-41F2-A15E-CF4946587C95}" dt="2022-07-01T13:36:30.398" v="395" actId="207"/>
          <ac:spMkLst>
            <pc:docMk/>
            <pc:sldMk cId="1764592575" sldId="396"/>
            <ac:spMk id="3" creationId="{8401C156-6D25-4D05-ADD0-60CC9B9A2AC6}"/>
          </ac:spMkLst>
        </pc:spChg>
      </pc:sldChg>
      <pc:sldChg chg="modSp add mod">
        <pc:chgData name="Ifan Williams" userId="24941412-6a59-4984-a79e-a737f73a20c6" providerId="ADAL" clId="{F6802913-FE5A-41F2-A15E-CF4946587C95}" dt="2022-07-01T14:20:00.809" v="566" actId="207"/>
        <pc:sldMkLst>
          <pc:docMk/>
          <pc:sldMk cId="9661674" sldId="397"/>
        </pc:sldMkLst>
        <pc:spChg chg="mod">
          <ac:chgData name="Ifan Williams" userId="24941412-6a59-4984-a79e-a737f73a20c6" providerId="ADAL" clId="{F6802913-FE5A-41F2-A15E-CF4946587C95}" dt="2022-07-01T14:20:00.809" v="566" actId="207"/>
          <ac:spMkLst>
            <pc:docMk/>
            <pc:sldMk cId="9661674" sldId="397"/>
            <ac:spMk id="5" creationId="{63F47171-DBDC-4440-8CC7-F045F34D0F85}"/>
          </ac:spMkLst>
        </pc:spChg>
      </pc:sldChg>
      <pc:sldChg chg="modSp add del mod">
        <pc:chgData name="Ifan Williams" userId="24941412-6a59-4984-a79e-a737f73a20c6" providerId="ADAL" clId="{F6802913-FE5A-41F2-A15E-CF4946587C95}" dt="2022-07-01T14:07:32.954" v="439" actId="2696"/>
        <pc:sldMkLst>
          <pc:docMk/>
          <pc:sldMk cId="568295904" sldId="397"/>
        </pc:sldMkLst>
        <pc:spChg chg="mod">
          <ac:chgData name="Ifan Williams" userId="24941412-6a59-4984-a79e-a737f73a20c6" providerId="ADAL" clId="{F6802913-FE5A-41F2-A15E-CF4946587C95}" dt="2022-07-01T13:37:43.342" v="400" actId="207"/>
          <ac:spMkLst>
            <pc:docMk/>
            <pc:sldMk cId="568295904" sldId="397"/>
            <ac:spMk id="2" creationId="{67F9C76D-EBF8-4FA5-8797-718245903EC2}"/>
          </ac:spMkLst>
        </pc:spChg>
      </pc:sldChg>
      <pc:sldChg chg="modSp add del mod">
        <pc:chgData name="Ifan Williams" userId="24941412-6a59-4984-a79e-a737f73a20c6" providerId="ADAL" clId="{F6802913-FE5A-41F2-A15E-CF4946587C95}" dt="2022-07-01T14:07:36.081" v="440" actId="2696"/>
        <pc:sldMkLst>
          <pc:docMk/>
          <pc:sldMk cId="9661674" sldId="398"/>
        </pc:sldMkLst>
        <pc:spChg chg="mod">
          <ac:chgData name="Ifan Williams" userId="24941412-6a59-4984-a79e-a737f73a20c6" providerId="ADAL" clId="{F6802913-FE5A-41F2-A15E-CF4946587C95}" dt="2022-07-01T13:40:37.708" v="430" actId="207"/>
          <ac:spMkLst>
            <pc:docMk/>
            <pc:sldMk cId="9661674" sldId="398"/>
            <ac:spMk id="3" creationId="{52BD55F5-2B09-4275-94A6-F6ACE9DA05EE}"/>
          </ac:spMkLst>
        </pc:spChg>
      </pc:sldChg>
      <pc:sldChg chg="modSp add mod">
        <pc:chgData name="Ifan Williams" userId="24941412-6a59-4984-a79e-a737f73a20c6" providerId="ADAL" clId="{F6802913-FE5A-41F2-A15E-CF4946587C95}" dt="2022-07-01T14:20:53.309" v="574" actId="207"/>
        <pc:sldMkLst>
          <pc:docMk/>
          <pc:sldMk cId="2694570286" sldId="398"/>
        </pc:sldMkLst>
        <pc:spChg chg="mod">
          <ac:chgData name="Ifan Williams" userId="24941412-6a59-4984-a79e-a737f73a20c6" providerId="ADAL" clId="{F6802913-FE5A-41F2-A15E-CF4946587C95}" dt="2022-07-01T14:20:53.309" v="574" actId="207"/>
          <ac:spMkLst>
            <pc:docMk/>
            <pc:sldMk cId="2694570286" sldId="398"/>
            <ac:spMk id="3" creationId="{89B6C55B-0818-4EDE-874C-650B6D2A69D2}"/>
          </ac:spMkLst>
        </pc:spChg>
      </pc:sldChg>
      <pc:sldChg chg="add del">
        <pc:chgData name="Ifan Williams" userId="24941412-6a59-4984-a79e-a737f73a20c6" providerId="ADAL" clId="{F6802913-FE5A-41F2-A15E-CF4946587C95}" dt="2022-07-01T14:07:38.665" v="441" actId="2696"/>
        <pc:sldMkLst>
          <pc:docMk/>
          <pc:sldMk cId="61044417" sldId="399"/>
        </pc:sldMkLst>
      </pc:sldChg>
      <pc:sldChg chg="modSp add mod">
        <pc:chgData name="Ifan Williams" userId="24941412-6a59-4984-a79e-a737f73a20c6" providerId="ADAL" clId="{F6802913-FE5A-41F2-A15E-CF4946587C95}" dt="2022-07-01T14:21:56.511" v="582" actId="1076"/>
        <pc:sldMkLst>
          <pc:docMk/>
          <pc:sldMk cId="3144428901" sldId="399"/>
        </pc:sldMkLst>
        <pc:spChg chg="mod">
          <ac:chgData name="Ifan Williams" userId="24941412-6a59-4984-a79e-a737f73a20c6" providerId="ADAL" clId="{F6802913-FE5A-41F2-A15E-CF4946587C95}" dt="2022-07-01T14:21:56.511" v="582" actId="1076"/>
          <ac:spMkLst>
            <pc:docMk/>
            <pc:sldMk cId="3144428901" sldId="399"/>
            <ac:spMk id="2" creationId="{B9D810D9-C99C-4825-9FD6-7FEE0E27A564}"/>
          </ac:spMkLst>
        </pc:spChg>
        <pc:spChg chg="mod">
          <ac:chgData name="Ifan Williams" userId="24941412-6a59-4984-a79e-a737f73a20c6" providerId="ADAL" clId="{F6802913-FE5A-41F2-A15E-CF4946587C95}" dt="2022-07-01T14:21:52.519" v="581" actId="1076"/>
          <ac:spMkLst>
            <pc:docMk/>
            <pc:sldMk cId="3144428901" sldId="399"/>
            <ac:spMk id="3" creationId="{C285EFF3-C04F-4842-B60A-6E8392636B91}"/>
          </ac:spMkLst>
        </pc:spChg>
      </pc:sldChg>
      <pc:sldChg chg="add">
        <pc:chgData name="Ifan Williams" userId="24941412-6a59-4984-a79e-a737f73a20c6" providerId="ADAL" clId="{F6802913-FE5A-41F2-A15E-CF4946587C95}" dt="2022-07-01T14:09:58.999" v="479"/>
        <pc:sldMkLst>
          <pc:docMk/>
          <pc:sldMk cId="61044417" sldId="400"/>
        </pc:sldMkLst>
      </pc:sldChg>
      <pc:sldChg chg="add del">
        <pc:chgData name="Ifan Williams" userId="24941412-6a59-4984-a79e-a737f73a20c6" providerId="ADAL" clId="{F6802913-FE5A-41F2-A15E-CF4946587C95}" dt="2022-07-01T14:07:41.657" v="442" actId="2696"/>
        <pc:sldMkLst>
          <pc:docMk/>
          <pc:sldMk cId="2694570286" sldId="400"/>
        </pc:sldMkLst>
      </pc:sldChg>
      <pc:sldChg chg="add">
        <pc:chgData name="Ifan Williams" userId="24941412-6a59-4984-a79e-a737f73a20c6" providerId="ADAL" clId="{F6802913-FE5A-41F2-A15E-CF4946587C95}" dt="2022-07-01T14:09:59.031" v="481"/>
        <pc:sldMkLst>
          <pc:docMk/>
          <pc:sldMk cId="2491064555" sldId="401"/>
        </pc:sldMkLst>
      </pc:sldChg>
      <pc:sldChg chg="add del">
        <pc:chgData name="Ifan Williams" userId="24941412-6a59-4984-a79e-a737f73a20c6" providerId="ADAL" clId="{F6802913-FE5A-41F2-A15E-CF4946587C95}" dt="2022-07-01T14:07:44.218" v="443" actId="2696"/>
        <pc:sldMkLst>
          <pc:docMk/>
          <pc:sldMk cId="3144428901" sldId="401"/>
        </pc:sldMkLst>
      </pc:sldChg>
      <pc:sldChg chg="add del">
        <pc:chgData name="Ifan Williams" userId="24941412-6a59-4984-a79e-a737f73a20c6" providerId="ADAL" clId="{F6802913-FE5A-41F2-A15E-CF4946587C95}" dt="2022-07-01T14:07:46.961" v="444" actId="2696"/>
        <pc:sldMkLst>
          <pc:docMk/>
          <pc:sldMk cId="2491064555" sldId="402"/>
        </pc:sldMkLst>
      </pc:sldChg>
      <pc:sldChg chg="add">
        <pc:chgData name="Ifan Williams" userId="24941412-6a59-4984-a79e-a737f73a20c6" providerId="ADAL" clId="{F6802913-FE5A-41F2-A15E-CF4946587C95}" dt="2022-07-01T14:09:59.216" v="483"/>
        <pc:sldMkLst>
          <pc:docMk/>
          <pc:sldMk cId="4057798933" sldId="402"/>
        </pc:sldMkLst>
      </pc:sldChg>
      <pc:sldChg chg="add del">
        <pc:chgData name="Ifan Williams" userId="24941412-6a59-4984-a79e-a737f73a20c6" providerId="ADAL" clId="{F6802913-FE5A-41F2-A15E-CF4946587C95}" dt="2022-07-01T14:09:59.332" v="485"/>
        <pc:sldMkLst>
          <pc:docMk/>
          <pc:sldMk cId="1805541052" sldId="403"/>
        </pc:sldMkLst>
      </pc:sldChg>
      <pc:sldChg chg="add del">
        <pc:chgData name="Ifan Williams" userId="24941412-6a59-4984-a79e-a737f73a20c6" providerId="ADAL" clId="{F6802913-FE5A-41F2-A15E-CF4946587C95}" dt="2022-07-01T14:09:59.363" v="487"/>
        <pc:sldMkLst>
          <pc:docMk/>
          <pc:sldMk cId="2671936949" sldId="404"/>
        </pc:sldMkLst>
      </pc:sldChg>
      <pc:sldChg chg="add del">
        <pc:chgData name="Ifan Williams" userId="24941412-6a59-4984-a79e-a737f73a20c6" providerId="ADAL" clId="{F6802913-FE5A-41F2-A15E-CF4946587C95}" dt="2022-07-01T14:09:59.401" v="489"/>
        <pc:sldMkLst>
          <pc:docMk/>
          <pc:sldMk cId="1819864790" sldId="405"/>
        </pc:sldMkLst>
      </pc:sldChg>
      <pc:sldChg chg="add del">
        <pc:chgData name="Ifan Williams" userId="24941412-6a59-4984-a79e-a737f73a20c6" providerId="ADAL" clId="{F6802913-FE5A-41F2-A15E-CF4946587C95}" dt="2022-07-01T14:09:59.432" v="491"/>
        <pc:sldMkLst>
          <pc:docMk/>
          <pc:sldMk cId="485798882" sldId="406"/>
        </pc:sldMkLst>
      </pc:sldChg>
      <pc:sldChg chg="add del">
        <pc:chgData name="Ifan Williams" userId="24941412-6a59-4984-a79e-a737f73a20c6" providerId="ADAL" clId="{F6802913-FE5A-41F2-A15E-CF4946587C95}" dt="2022-07-01T14:09:59.463" v="493"/>
        <pc:sldMkLst>
          <pc:docMk/>
          <pc:sldMk cId="3566869091" sldId="407"/>
        </pc:sldMkLst>
      </pc:sldChg>
      <pc:sldChg chg="add del">
        <pc:chgData name="Ifan Williams" userId="24941412-6a59-4984-a79e-a737f73a20c6" providerId="ADAL" clId="{F6802913-FE5A-41F2-A15E-CF4946587C95}" dt="2022-07-01T14:09:59.501" v="495"/>
        <pc:sldMkLst>
          <pc:docMk/>
          <pc:sldMk cId="2476276717" sldId="408"/>
        </pc:sldMkLst>
      </pc:sldChg>
      <pc:sldChg chg="add del">
        <pc:chgData name="Ifan Williams" userId="24941412-6a59-4984-a79e-a737f73a20c6" providerId="ADAL" clId="{F6802913-FE5A-41F2-A15E-CF4946587C95}" dt="2022-07-01T14:09:59.532" v="497"/>
        <pc:sldMkLst>
          <pc:docMk/>
          <pc:sldMk cId="698378865" sldId="409"/>
        </pc:sldMkLst>
      </pc:sldChg>
      <pc:sldChg chg="add del">
        <pc:chgData name="Ifan Williams" userId="24941412-6a59-4984-a79e-a737f73a20c6" providerId="ADAL" clId="{F6802913-FE5A-41F2-A15E-CF4946587C95}" dt="2022-07-01T14:09:59.563" v="499"/>
        <pc:sldMkLst>
          <pc:docMk/>
          <pc:sldMk cId="181641360" sldId="410"/>
        </pc:sldMkLst>
      </pc:sldChg>
      <pc:sldChg chg="add del">
        <pc:chgData name="Ifan Williams" userId="24941412-6a59-4984-a79e-a737f73a20c6" providerId="ADAL" clId="{F6802913-FE5A-41F2-A15E-CF4946587C95}" dt="2022-07-01T14:09:59.585" v="501"/>
        <pc:sldMkLst>
          <pc:docMk/>
          <pc:sldMk cId="2056815773" sldId="411"/>
        </pc:sldMkLst>
      </pc:sldChg>
      <pc:sldChg chg="add del">
        <pc:chgData name="Ifan Williams" userId="24941412-6a59-4984-a79e-a737f73a20c6" providerId="ADAL" clId="{F6802913-FE5A-41F2-A15E-CF4946587C95}" dt="2022-07-01T14:09:59.617" v="503"/>
        <pc:sldMkLst>
          <pc:docMk/>
          <pc:sldMk cId="2184370586" sldId="412"/>
        </pc:sldMkLst>
      </pc:sldChg>
      <pc:sldChg chg="add del">
        <pc:chgData name="Ifan Williams" userId="24941412-6a59-4984-a79e-a737f73a20c6" providerId="ADAL" clId="{F6802913-FE5A-41F2-A15E-CF4946587C95}" dt="2022-07-01T14:08:11.369" v="455" actId="2696"/>
        <pc:sldMkLst>
          <pc:docMk/>
          <pc:sldMk cId="1343717769" sldId="413"/>
        </pc:sldMkLst>
      </pc:sldChg>
      <pc:sldChg chg="add">
        <pc:chgData name="Ifan Williams" userId="24941412-6a59-4984-a79e-a737f73a20c6" providerId="ADAL" clId="{F6802913-FE5A-41F2-A15E-CF4946587C95}" dt="2022-07-01T14:09:59.664" v="505"/>
        <pc:sldMkLst>
          <pc:docMk/>
          <pc:sldMk cId="2923123516" sldId="413"/>
        </pc:sldMkLst>
      </pc:sldChg>
      <pc:sldMasterChg chg="add replId addSldLayout modSldLayout">
        <pc:chgData name="Ifan Williams" userId="24941412-6a59-4984-a79e-a737f73a20c6" providerId="ADAL" clId="{F6802913-FE5A-41F2-A15E-CF4946587C95}" dt="2022-07-01T11:44:52.108" v="44" actId="27028"/>
        <pc:sldMasterMkLst>
          <pc:docMk/>
          <pc:sldMasterMk cId="0" sldId="2147483655"/>
        </pc:sldMasterMkLst>
        <pc:sldLayoutChg chg="add">
          <pc:chgData name="Ifan Williams" userId="24941412-6a59-4984-a79e-a737f73a20c6" providerId="ADAL" clId="{F6802913-FE5A-41F2-A15E-CF4946587C95}" dt="2022-07-01T11:39:41.104" v="10" actId="27028"/>
          <pc:sldLayoutMkLst>
            <pc:docMk/>
            <pc:sldMasterMk cId="0" sldId="2147483655"/>
            <pc:sldLayoutMk cId="474874333" sldId="2147483654"/>
          </pc:sldLayoutMkLst>
        </pc:sldLayoutChg>
        <pc:sldLayoutChg chg="add replId">
          <pc:chgData name="Ifan Williams" userId="24941412-6a59-4984-a79e-a737f73a20c6" providerId="ADAL" clId="{F6802913-FE5A-41F2-A15E-CF4946587C95}" dt="2022-07-01T11:39:41.104" v="10" actId="27028"/>
          <pc:sldLayoutMkLst>
            <pc:docMk/>
            <pc:sldMasterMk cId="0" sldId="2147483655"/>
            <pc:sldLayoutMk cId="0" sldId="2147483656"/>
          </pc:sldLayoutMkLst>
        </pc:sldLayoutChg>
        <pc:sldLayoutChg chg="add replId">
          <pc:chgData name="Ifan Williams" userId="24941412-6a59-4984-a79e-a737f73a20c6" providerId="ADAL" clId="{F6802913-FE5A-41F2-A15E-CF4946587C95}" dt="2022-07-01T11:44:52.108" v="44" actId="27028"/>
          <pc:sldLayoutMkLst>
            <pc:docMk/>
            <pc:sldMasterMk cId="0" sldId="2147483655"/>
            <pc:sldLayoutMk cId="854956886" sldId="2147483659"/>
          </pc:sldLayoutMkLst>
        </pc:sldLayoutChg>
      </pc:sldMasterChg>
      <pc:sldMasterChg chg="add del addSldLayout delSldLayout">
        <pc:chgData name="Ifan Williams" userId="24941412-6a59-4984-a79e-a737f73a20c6" providerId="ADAL" clId="{F6802913-FE5A-41F2-A15E-CF4946587C95}" dt="2022-07-01T14:08:11.369" v="455" actId="2696"/>
        <pc:sldMasterMkLst>
          <pc:docMk/>
          <pc:sldMasterMk cId="0" sldId="2147483657"/>
        </pc:sldMasterMkLst>
        <pc:sldLayoutChg chg="add del">
          <pc:chgData name="Ifan Williams" userId="24941412-6a59-4984-a79e-a737f73a20c6" providerId="ADAL" clId="{F6802913-FE5A-41F2-A15E-CF4946587C95}" dt="2022-07-01T14:08:08.977" v="454" actId="2696"/>
          <pc:sldLayoutMkLst>
            <pc:docMk/>
            <pc:sldMasterMk cId="0" sldId="2147483657"/>
            <pc:sldLayoutMk cId="985043077" sldId="2147483653"/>
          </pc:sldLayoutMkLst>
        </pc:sldLayoutChg>
        <pc:sldLayoutChg chg="add del">
          <pc:chgData name="Ifan Williams" userId="24941412-6a59-4984-a79e-a737f73a20c6" providerId="ADAL" clId="{F6802913-FE5A-41F2-A15E-CF4946587C95}" dt="2022-07-01T14:08:11.369" v="455" actId="2696"/>
          <pc:sldLayoutMkLst>
            <pc:docMk/>
            <pc:sldMasterMk cId="0" sldId="2147483657"/>
            <pc:sldLayoutMk cId="0" sldId="2147483658"/>
          </pc:sldLayoutMkLst>
        </pc:sldLayoutChg>
      </pc:sldMasterChg>
      <pc:sldMasterChg chg="add addSldLayout">
        <pc:chgData name="Ifan Williams" userId="24941412-6a59-4984-a79e-a737f73a20c6" providerId="ADAL" clId="{F6802913-FE5A-41F2-A15E-CF4946587C95}" dt="2022-07-01T14:09:57.928" v="460" actId="27028"/>
        <pc:sldMasterMkLst>
          <pc:docMk/>
          <pc:sldMasterMk cId="0" sldId="2147483660"/>
        </pc:sldMasterMkLst>
        <pc:sldLayoutChg chg="add">
          <pc:chgData name="Ifan Williams" userId="24941412-6a59-4984-a79e-a737f73a20c6" providerId="ADAL" clId="{F6802913-FE5A-41F2-A15E-CF4946587C95}" dt="2022-07-01T14:09:57.928" v="460" actId="27028"/>
          <pc:sldLayoutMkLst>
            <pc:docMk/>
            <pc:sldMasterMk cId="0" sldId="2147483660"/>
            <pc:sldLayoutMk cId="985043077" sldId="2147483653"/>
          </pc:sldLayoutMkLst>
        </pc:sldLayoutChg>
        <pc:sldLayoutChg chg="add">
          <pc:chgData name="Ifan Williams" userId="24941412-6a59-4984-a79e-a737f73a20c6" providerId="ADAL" clId="{F6802913-FE5A-41F2-A15E-CF4946587C95}" dt="2022-07-01T14:09:57.843" v="456" actId="27028"/>
          <pc:sldLayoutMkLst>
            <pc:docMk/>
            <pc:sldMasterMk cId="0" sldId="2147483660"/>
            <pc:sldLayoutMk cId="0" sldId="2147483661"/>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7/2/2022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F76060DE-9181-3C45-9E8B-4355320DA9BD}"/>
              </a:ext>
            </a:extLst>
          </p:cNvPr>
          <p:cNvSpPr>
            <a:spLocks noGrp="1" noChangeArrowheads="1"/>
          </p:cNvSpPr>
          <p:nvPr>
            <p:ph type="sldNum" sz="quarter" idx="5"/>
          </p:nvPr>
        </p:nvSpPr>
        <p:spPr>
          <a:ln/>
        </p:spPr>
        <p:txBody>
          <a:bodyPr/>
          <a:lstStyle/>
          <a:p>
            <a:fld id="{F2DE2853-F316-0447-96E0-AF465B0A9F34}" type="slidenum">
              <a:rPr lang="en-GB" altLang="en-US"/>
              <a:pPr/>
              <a:t>20</a:t>
            </a:fld>
            <a:endParaRPr lang="en-GB" altLang="en-US" dirty="0"/>
          </a:p>
        </p:txBody>
      </p:sp>
      <p:sp>
        <p:nvSpPr>
          <p:cNvPr id="35842" name="Rectangle 2">
            <a:extLst>
              <a:ext uri="{FF2B5EF4-FFF2-40B4-BE49-F238E27FC236}">
                <a16:creationId xmlns:a16="http://schemas.microsoft.com/office/drawing/2014/main" id="{3CC04159-D7C4-B74C-BF33-E8CD92E65D8D}"/>
              </a:ext>
            </a:extLst>
          </p:cNvPr>
          <p:cNvSpPr>
            <a:spLocks noGrp="1" noRot="1" noChangeAspect="1" noChangeArrowheads="1" noTextEdit="1"/>
          </p:cNvSpPr>
          <p:nvPr>
            <p:ph type="sldImg"/>
          </p:nvPr>
        </p:nvSpPr>
        <p:spPr>
          <a:ln/>
        </p:spPr>
      </p:sp>
      <p:sp>
        <p:nvSpPr>
          <p:cNvPr id="35843" name="Rectangle 3">
            <a:extLst>
              <a:ext uri="{FF2B5EF4-FFF2-40B4-BE49-F238E27FC236}">
                <a16:creationId xmlns:a16="http://schemas.microsoft.com/office/drawing/2014/main" id="{685A8C5B-CB62-304B-842B-4E990279644B}"/>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073689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dirty="0"/>
          </a:p>
        </p:txBody>
      </p:sp>
    </p:spTree>
    <p:extLst>
      <p:ext uri="{BB962C8B-B14F-4D97-AF65-F5344CB8AC3E}">
        <p14:creationId xmlns:p14="http://schemas.microsoft.com/office/powerpoint/2010/main" val="2877778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55551CDF-A45C-2C46-9F19-A68192FDB575}"/>
              </a:ext>
            </a:extLst>
          </p:cNvPr>
          <p:cNvSpPr>
            <a:spLocks noGrp="1" noChangeArrowheads="1"/>
          </p:cNvSpPr>
          <p:nvPr>
            <p:ph type="sldNum" sz="quarter" idx="5"/>
          </p:nvPr>
        </p:nvSpPr>
        <p:spPr>
          <a:ln/>
        </p:spPr>
        <p:txBody>
          <a:bodyPr/>
          <a:lstStyle/>
          <a:p>
            <a:fld id="{634D3138-5C9D-8248-AEFE-FFE2F3F26FD2}" type="slidenum">
              <a:rPr lang="en-GB" altLang="en-US"/>
              <a:pPr/>
              <a:t>24</a:t>
            </a:fld>
            <a:endParaRPr lang="en-GB" altLang="en-US" dirty="0"/>
          </a:p>
        </p:txBody>
      </p:sp>
      <p:sp>
        <p:nvSpPr>
          <p:cNvPr id="41986" name="Rectangle 2">
            <a:extLst>
              <a:ext uri="{FF2B5EF4-FFF2-40B4-BE49-F238E27FC236}">
                <a16:creationId xmlns:a16="http://schemas.microsoft.com/office/drawing/2014/main" id="{A89A2A53-1453-C24C-B999-28BDBDAB46B7}"/>
              </a:ext>
            </a:extLst>
          </p:cNvPr>
          <p:cNvSpPr>
            <a:spLocks noGrp="1" noRot="1" noChangeAspect="1" noChangeArrowheads="1" noTextEdit="1"/>
          </p:cNvSpPr>
          <p:nvPr>
            <p:ph type="sldImg"/>
          </p:nvPr>
        </p:nvSpPr>
        <p:spPr>
          <a:ln/>
        </p:spPr>
      </p:sp>
      <p:sp>
        <p:nvSpPr>
          <p:cNvPr id="41987" name="Rectangle 3">
            <a:extLst>
              <a:ext uri="{FF2B5EF4-FFF2-40B4-BE49-F238E27FC236}">
                <a16:creationId xmlns:a16="http://schemas.microsoft.com/office/drawing/2014/main" id="{A3A11A54-9F42-0645-908D-1F555D78C238}"/>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278037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55551CDF-A45C-2C46-9F19-A68192FDB575}"/>
              </a:ext>
            </a:extLst>
          </p:cNvPr>
          <p:cNvSpPr>
            <a:spLocks noGrp="1" noChangeArrowheads="1"/>
          </p:cNvSpPr>
          <p:nvPr>
            <p:ph type="sldNum" sz="quarter" idx="5"/>
          </p:nvPr>
        </p:nvSpPr>
        <p:spPr>
          <a:ln/>
        </p:spPr>
        <p:txBody>
          <a:bodyPr/>
          <a:lstStyle/>
          <a:p>
            <a:fld id="{634D3138-5C9D-8248-AEFE-FFE2F3F26FD2}" type="slidenum">
              <a:rPr lang="en-GB" altLang="en-US"/>
              <a:pPr/>
              <a:t>25</a:t>
            </a:fld>
            <a:endParaRPr lang="en-GB" altLang="en-US" dirty="0"/>
          </a:p>
        </p:txBody>
      </p:sp>
      <p:sp>
        <p:nvSpPr>
          <p:cNvPr id="41986" name="Rectangle 2">
            <a:extLst>
              <a:ext uri="{FF2B5EF4-FFF2-40B4-BE49-F238E27FC236}">
                <a16:creationId xmlns:a16="http://schemas.microsoft.com/office/drawing/2014/main" id="{A89A2A53-1453-C24C-B999-28BDBDAB46B7}"/>
              </a:ext>
            </a:extLst>
          </p:cNvPr>
          <p:cNvSpPr>
            <a:spLocks noGrp="1" noRot="1" noChangeAspect="1" noChangeArrowheads="1" noTextEdit="1"/>
          </p:cNvSpPr>
          <p:nvPr>
            <p:ph type="sldImg"/>
          </p:nvPr>
        </p:nvSpPr>
        <p:spPr>
          <a:ln/>
        </p:spPr>
      </p:sp>
      <p:sp>
        <p:nvSpPr>
          <p:cNvPr id="41987" name="Rectangle 3">
            <a:extLst>
              <a:ext uri="{FF2B5EF4-FFF2-40B4-BE49-F238E27FC236}">
                <a16:creationId xmlns:a16="http://schemas.microsoft.com/office/drawing/2014/main" id="{A3A11A54-9F42-0645-908D-1F555D78C238}"/>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657691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275792A-1C3C-9244-8349-24DAC49F9754}"/>
              </a:ext>
            </a:extLst>
          </p:cNvPr>
          <p:cNvSpPr>
            <a:spLocks noGrp="1"/>
          </p:cNvSpPr>
          <p:nvPr>
            <p:ph type="dt" sz="half" idx="10"/>
          </p:nvPr>
        </p:nvSpPr>
        <p:spPr/>
        <p:txBody>
          <a:bodyPr/>
          <a:lstStyle>
            <a:lvl1pPr>
              <a:defRPr/>
            </a:lvl1pPr>
          </a:lstStyle>
          <a:p>
            <a:endParaRPr lang="en-GB" altLang="en-US" dirty="0"/>
          </a:p>
        </p:txBody>
      </p:sp>
      <p:sp>
        <p:nvSpPr>
          <p:cNvPr id="3" name="Footer Placeholder 2">
            <a:extLst>
              <a:ext uri="{FF2B5EF4-FFF2-40B4-BE49-F238E27FC236}">
                <a16:creationId xmlns:a16="http://schemas.microsoft.com/office/drawing/2014/main" id="{36369AE3-B656-7843-AEA8-F889E28E007A}"/>
              </a:ext>
            </a:extLst>
          </p:cNvPr>
          <p:cNvSpPr>
            <a:spLocks noGrp="1"/>
          </p:cNvSpPr>
          <p:nvPr>
            <p:ph type="ftr" sz="quarter" idx="11"/>
          </p:nvPr>
        </p:nvSpPr>
        <p:spPr/>
        <p:txBody>
          <a:bodyPr/>
          <a:lstStyle>
            <a:lvl1pPr>
              <a:defRPr/>
            </a:lvl1pPr>
          </a:lstStyle>
          <a:p>
            <a:endParaRPr lang="en-GB" altLang="en-US" dirty="0"/>
          </a:p>
        </p:txBody>
      </p:sp>
      <p:sp>
        <p:nvSpPr>
          <p:cNvPr id="4" name="Slide Number Placeholder 3">
            <a:extLst>
              <a:ext uri="{FF2B5EF4-FFF2-40B4-BE49-F238E27FC236}">
                <a16:creationId xmlns:a16="http://schemas.microsoft.com/office/drawing/2014/main" id="{23170CA6-B7A4-A645-B7F8-D6C32A6B1C2A}"/>
              </a:ext>
            </a:extLst>
          </p:cNvPr>
          <p:cNvSpPr>
            <a:spLocks noGrp="1"/>
          </p:cNvSpPr>
          <p:nvPr>
            <p:ph type="sldNum" sz="quarter" idx="12"/>
          </p:nvPr>
        </p:nvSpPr>
        <p:spPr/>
        <p:txBody>
          <a:bodyPr/>
          <a:lstStyle>
            <a:lvl1pPr>
              <a:defRPr/>
            </a:lvl1pPr>
          </a:lstStyle>
          <a:p>
            <a:endParaRPr lang="en-GB" altLang="en-US" dirty="0"/>
          </a:p>
        </p:txBody>
      </p:sp>
    </p:spTree>
    <p:extLst>
      <p:ext uri="{BB962C8B-B14F-4D97-AF65-F5344CB8AC3E}">
        <p14:creationId xmlns:p14="http://schemas.microsoft.com/office/powerpoint/2010/main" val="474874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5C3367-74DE-1D4B-9179-49629054ABC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E8F963B-4BBE-C24F-98DA-E371119DB757}"/>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F1D4A21-2DB0-C040-85FE-BC52CBF3514E}"/>
              </a:ext>
            </a:extLst>
          </p:cNvPr>
          <p:cNvSpPr>
            <a:spLocks noGrp="1"/>
          </p:cNvSpPr>
          <p:nvPr>
            <p:ph type="dt" sz="half" idx="10"/>
          </p:nvPr>
        </p:nvSpPr>
        <p:spPr/>
        <p:txBody>
          <a:bodyPr/>
          <a:lstStyle>
            <a:lvl1pPr>
              <a:defRPr/>
            </a:lvl1pPr>
          </a:lstStyle>
          <a:p>
            <a:endParaRPr lang="en-GB" altLang="en-US" dirty="0"/>
          </a:p>
        </p:txBody>
      </p:sp>
      <p:sp>
        <p:nvSpPr>
          <p:cNvPr id="5" name="Footer Placeholder 4">
            <a:extLst>
              <a:ext uri="{FF2B5EF4-FFF2-40B4-BE49-F238E27FC236}">
                <a16:creationId xmlns:a16="http://schemas.microsoft.com/office/drawing/2014/main" id="{2BEB9D74-C510-4A49-A10D-5D2307777686}"/>
              </a:ext>
            </a:extLst>
          </p:cNvPr>
          <p:cNvSpPr>
            <a:spLocks noGrp="1"/>
          </p:cNvSpPr>
          <p:nvPr>
            <p:ph type="ftr" sz="quarter" idx="11"/>
          </p:nvPr>
        </p:nvSpPr>
        <p:spPr/>
        <p:txBody>
          <a:bodyPr/>
          <a:lstStyle>
            <a:lvl1pPr>
              <a:defRPr/>
            </a:lvl1pPr>
          </a:lstStyle>
          <a:p>
            <a:endParaRPr lang="en-GB" altLang="en-US" dirty="0"/>
          </a:p>
        </p:txBody>
      </p:sp>
      <p:sp>
        <p:nvSpPr>
          <p:cNvPr id="6" name="Slide Number Placeholder 5">
            <a:extLst>
              <a:ext uri="{FF2B5EF4-FFF2-40B4-BE49-F238E27FC236}">
                <a16:creationId xmlns:a16="http://schemas.microsoft.com/office/drawing/2014/main" id="{9FD0BAF9-FBA7-E949-9F58-071223E1077D}"/>
              </a:ext>
            </a:extLst>
          </p:cNvPr>
          <p:cNvSpPr>
            <a:spLocks noGrp="1"/>
          </p:cNvSpPr>
          <p:nvPr>
            <p:ph type="sldNum" sz="quarter" idx="12"/>
          </p:nvPr>
        </p:nvSpPr>
        <p:spPr/>
        <p:txBody>
          <a:bodyPr/>
          <a:lstStyle>
            <a:lvl1pPr>
              <a:defRPr/>
            </a:lvl1pPr>
          </a:lstStyle>
          <a:p>
            <a:fld id="{B95B7B70-993F-1946-B747-83F17F068EDB}" type="slidenum">
              <a:rPr lang="en-GB" altLang="en-US"/>
              <a:pPr/>
              <a:t>‹#›</a:t>
            </a:fld>
            <a:endParaRPr lang="en-GB" altLang="en-US" dirty="0"/>
          </a:p>
        </p:txBody>
      </p:sp>
    </p:spTree>
    <p:extLst>
      <p:ext uri="{BB962C8B-B14F-4D97-AF65-F5344CB8AC3E}">
        <p14:creationId xmlns:p14="http://schemas.microsoft.com/office/powerpoint/2010/main" val="8549568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5C3367-74DE-1D4B-9179-49629054ABC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E8F963B-4BBE-C24F-98DA-E371119DB757}"/>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F1D4A21-2DB0-C040-85FE-BC52CBF3514E}"/>
              </a:ext>
            </a:extLst>
          </p:cNvPr>
          <p:cNvSpPr>
            <a:spLocks noGrp="1"/>
          </p:cNvSpPr>
          <p:nvPr>
            <p:ph type="dt" sz="half" idx="10"/>
          </p:nvPr>
        </p:nvSpPr>
        <p:spPr/>
        <p:txBody>
          <a:bodyPr/>
          <a:lstStyle>
            <a:lvl1pPr>
              <a:defRPr/>
            </a:lvl1pPr>
          </a:lstStyle>
          <a:p>
            <a:endParaRPr lang="en-GB" altLang="en-US"/>
          </a:p>
        </p:txBody>
      </p:sp>
      <p:sp>
        <p:nvSpPr>
          <p:cNvPr id="5" name="Footer Placeholder 4">
            <a:extLst>
              <a:ext uri="{FF2B5EF4-FFF2-40B4-BE49-F238E27FC236}">
                <a16:creationId xmlns:a16="http://schemas.microsoft.com/office/drawing/2014/main" id="{2BEB9D74-C510-4A49-A10D-5D2307777686}"/>
              </a:ext>
            </a:extLst>
          </p:cNvPr>
          <p:cNvSpPr>
            <a:spLocks noGrp="1"/>
          </p:cNvSpPr>
          <p:nvPr>
            <p:ph type="ftr" sz="quarter" idx="11"/>
          </p:nvPr>
        </p:nvSpPr>
        <p:spPr/>
        <p:txBody>
          <a:bodyPr/>
          <a:lstStyle>
            <a:lvl1pPr>
              <a:defRPr/>
            </a:lvl1pPr>
          </a:lstStyle>
          <a:p>
            <a:endParaRPr lang="en-GB" altLang="en-US"/>
          </a:p>
        </p:txBody>
      </p:sp>
      <p:sp>
        <p:nvSpPr>
          <p:cNvPr id="6" name="Slide Number Placeholder 5">
            <a:extLst>
              <a:ext uri="{FF2B5EF4-FFF2-40B4-BE49-F238E27FC236}">
                <a16:creationId xmlns:a16="http://schemas.microsoft.com/office/drawing/2014/main" id="{9FD0BAF9-FBA7-E949-9F58-071223E1077D}"/>
              </a:ext>
            </a:extLst>
          </p:cNvPr>
          <p:cNvSpPr>
            <a:spLocks noGrp="1"/>
          </p:cNvSpPr>
          <p:nvPr>
            <p:ph type="sldNum" sz="quarter" idx="12"/>
          </p:nvPr>
        </p:nvSpPr>
        <p:spPr/>
        <p:txBody>
          <a:bodyPr/>
          <a:lstStyle>
            <a:lvl1pPr>
              <a:defRPr/>
            </a:lvl1pPr>
          </a:lstStyle>
          <a:p>
            <a:fld id="{B95B7B70-993F-1946-B747-83F17F068EDB}" type="slidenum">
              <a:rPr lang="en-GB" altLang="en-US"/>
              <a:pPr/>
              <a:t>‹#›</a:t>
            </a:fld>
            <a:endParaRPr lang="en-GB" altLang="en-US"/>
          </a:p>
        </p:txBody>
      </p:sp>
    </p:spTree>
    <p:extLst>
      <p:ext uri="{BB962C8B-B14F-4D97-AF65-F5344CB8AC3E}">
        <p14:creationId xmlns:p14="http://schemas.microsoft.com/office/powerpoint/2010/main" val="9850430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emf"/></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2.emf"/><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2.emf"/><Relationship Id="rId4" Type="http://schemas.openxmlformats.org/officeDocument/2006/relationships/image" Target="../media/image3.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a:t>
            </a:r>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4"/>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endParaRP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a:t>
            </a:r>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6"/>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4" r:id="rId1"/>
    <p:sldLayoutId id="2147483659" r:id="rId2"/>
    <p:sldLayoutId id="2147483656" r:id="rId3"/>
  </p:sldLayoutIdLst>
  <p:hf sldNum="0"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endParaRP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a:t>
            </a:r>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5"/>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61" r:id="rId2"/>
  </p:sldLayoutIdLst>
  <p:hf sldNum="0"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hyperlink" Target="https://www.michaelpage.com.au/advice/career-advice/career-progression/how-social-activities-can-be-networking-opportunities" TargetMode="External"/><Relationship Id="rId2" Type="http://schemas.openxmlformats.org/officeDocument/2006/relationships/hyperlink" Target="https://www.michaelpage.com.au/advice/career-advice/career-progression/five-daily-habits-advance-your-career" TargetMode="External"/><Relationship Id="rId1" Type="http://schemas.openxmlformats.org/officeDocument/2006/relationships/slideLayout" Target="../slideLayouts/slideLayout5.xml"/><Relationship Id="rId4" Type="http://schemas.openxmlformats.org/officeDocument/2006/relationships/hyperlink" Target="https://www.michaelpage.com.au/advice/career-advice/changing-jobs/making-career-change" TargetMode="Externa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104: Employability in the construction and the built environment sector</a:t>
            </a:r>
          </a:p>
        </p:txBody>
      </p:sp>
      <p:sp>
        <p:nvSpPr>
          <p:cNvPr id="2053" name="Rectangle 15"/>
          <p:cNvSpPr>
            <a:spLocks noGrp="1" noChangeArrowheads="1"/>
          </p:cNvSpPr>
          <p:nvPr>
            <p:ph type="title"/>
          </p:nvPr>
        </p:nvSpPr>
        <p:spPr>
          <a:xfrm>
            <a:off x="457200" y="2944800"/>
            <a:ext cx="8153400" cy="2514600"/>
          </a:xfrm>
        </p:spPr>
        <p:txBody>
          <a:bodyPr anchor="t"/>
          <a:lstStyle/>
          <a:p>
            <a:br>
              <a:rPr lang="en-GB" dirty="0"/>
            </a:br>
            <a:br>
              <a:rPr lang="en-GB" dirty="0"/>
            </a:br>
            <a:r>
              <a:rPr lang="en-GB" dirty="0"/>
              <a:t>PowerPoint 4: </a:t>
            </a:r>
            <a:r>
              <a:rPr lang="cy-GB" dirty="0">
                <a:solidFill>
                  <a:srgbClr val="C00000"/>
                </a:solidFill>
              </a:rPr>
              <a:t>Technegau datrys problemau – </a:t>
            </a:r>
            <a:br>
              <a:rPr lang="cy-GB" dirty="0">
                <a:solidFill>
                  <a:srgbClr val="C00000"/>
                </a:solidFill>
              </a:rPr>
            </a:br>
            <a:r>
              <a:rPr lang="cy-GB" dirty="0">
                <a:solidFill>
                  <a:srgbClr val="C00000"/>
                </a:solidFill>
              </a:rPr>
              <a:t>                          </a:t>
            </a:r>
            <a:r>
              <a:rPr lang="en-GB" dirty="0"/>
              <a:t>Problem-solving techniques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7FFA7-18CC-4A76-B8A9-77844EE0CAC1}"/>
              </a:ext>
            </a:extLst>
          </p:cNvPr>
          <p:cNvSpPr>
            <a:spLocks noGrp="1"/>
          </p:cNvSpPr>
          <p:nvPr>
            <p:ph type="title"/>
          </p:nvPr>
        </p:nvSpPr>
        <p:spPr/>
        <p:txBody>
          <a:bodyPr/>
          <a:lstStyle/>
          <a:p>
            <a:r>
              <a:rPr lang="en-GB" dirty="0"/>
              <a:t>Tools and equipment problems (continued)</a:t>
            </a:r>
          </a:p>
        </p:txBody>
      </p:sp>
      <p:sp>
        <p:nvSpPr>
          <p:cNvPr id="3" name="Content Placeholder 2">
            <a:extLst>
              <a:ext uri="{FF2B5EF4-FFF2-40B4-BE49-F238E27FC236}">
                <a16:creationId xmlns:a16="http://schemas.microsoft.com/office/drawing/2014/main" id="{E5D38C7A-989C-406D-A100-97652D345428}"/>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GB" dirty="0"/>
              <a:t>A tool breaks – e.g. a chisel is broken or blunt. It is best to use good quality tools to prevent lots of purchases. To solve this avoid buying cheap as you eventually buy twice!</a:t>
            </a:r>
          </a:p>
          <a:p>
            <a:pPr marL="342900" indent="-342900">
              <a:buClr>
                <a:srgbClr val="0077E3"/>
              </a:buClr>
              <a:buFont typeface="Arial" panose="020B0604020202020204" pitchFamily="34" charset="0"/>
              <a:buChar char="•"/>
            </a:pPr>
            <a:r>
              <a:rPr lang="en-GB" dirty="0"/>
              <a:t>A machine such as an excavator or dumper breaks down and is unusable. To resolve this, ensure tools are maintained and looked after properly.</a:t>
            </a:r>
          </a:p>
          <a:p>
            <a:pPr marL="342900" indent="-342900">
              <a:buClr>
                <a:srgbClr val="0077E3"/>
              </a:buClr>
              <a:buFont typeface="Arial" panose="020B0604020202020204" pitchFamily="34" charset="0"/>
              <a:buChar char="•"/>
            </a:pPr>
            <a:r>
              <a:rPr lang="en-GB" dirty="0"/>
              <a:t>If access equipment is faulty or not safe to use then it should not be used but must be reported immediately. Employers should ensure staff look after tools and equipment and report any defects. This avoids any problems with workers and tools.</a:t>
            </a:r>
          </a:p>
        </p:txBody>
      </p:sp>
    </p:spTree>
    <p:extLst>
      <p:ext uri="{BB962C8B-B14F-4D97-AF65-F5344CB8AC3E}">
        <p14:creationId xmlns:p14="http://schemas.microsoft.com/office/powerpoint/2010/main" val="5984282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DE7211-2F45-4CD2-9CC3-14BDD93FDDEA}"/>
              </a:ext>
            </a:extLst>
          </p:cNvPr>
          <p:cNvSpPr>
            <a:spLocks noGrp="1"/>
          </p:cNvSpPr>
          <p:nvPr>
            <p:ph type="title"/>
          </p:nvPr>
        </p:nvSpPr>
        <p:spPr/>
        <p:txBody>
          <a:bodyPr/>
          <a:lstStyle/>
          <a:p>
            <a:r>
              <a:rPr lang="en-GB" dirty="0"/>
              <a:t>Safety problems - </a:t>
            </a:r>
            <a:r>
              <a:rPr lang="cy-GB" dirty="0">
                <a:solidFill>
                  <a:srgbClr val="C00000"/>
                </a:solidFill>
              </a:rPr>
              <a:t>Problemau diogelwch</a:t>
            </a:r>
            <a:br>
              <a:rPr lang="en-GB" dirty="0"/>
            </a:br>
            <a:br>
              <a:rPr lang="en-GB" dirty="0"/>
            </a:br>
            <a:br>
              <a:rPr lang="en-GB" dirty="0"/>
            </a:br>
            <a:endParaRPr lang="en-GB" dirty="0"/>
          </a:p>
        </p:txBody>
      </p:sp>
      <p:sp>
        <p:nvSpPr>
          <p:cNvPr id="3" name="Content Placeholder 2">
            <a:extLst>
              <a:ext uri="{FF2B5EF4-FFF2-40B4-BE49-F238E27FC236}">
                <a16:creationId xmlns:a16="http://schemas.microsoft.com/office/drawing/2014/main" id="{8C8D26B6-F635-4928-AAA8-26BFE635D8E0}"/>
              </a:ext>
            </a:extLst>
          </p:cNvPr>
          <p:cNvSpPr>
            <a:spLocks noGrp="1"/>
          </p:cNvSpPr>
          <p:nvPr>
            <p:ph sz="quarter" idx="10"/>
          </p:nvPr>
        </p:nvSpPr>
        <p:spPr>
          <a:xfrm>
            <a:off x="457200" y="1512000"/>
            <a:ext cx="4834880" cy="4248000"/>
          </a:xfrm>
        </p:spPr>
        <p:txBody>
          <a:bodyPr/>
          <a:lstStyle/>
          <a:p>
            <a:r>
              <a:rPr lang="en-GB" dirty="0"/>
              <a:t>Safety will always be an issue onsite if rules are not kept.</a:t>
            </a:r>
          </a:p>
          <a:p>
            <a:r>
              <a:rPr lang="en-GB" dirty="0"/>
              <a:t>Employees who abuse the procedures put in place to ensure the safety of others will be reprimanded and disciplined accordingly. A solution to safety problems is to appoint a competent person to set up a safety policy and series of safety checks.</a:t>
            </a:r>
          </a:p>
          <a:p>
            <a:r>
              <a:rPr lang="en-GB" dirty="0"/>
              <a:t>Once the checks are in place, the guidance will be clear for everyone to follow.</a:t>
            </a:r>
          </a:p>
        </p:txBody>
      </p:sp>
      <p:pic>
        <p:nvPicPr>
          <p:cNvPr id="6" name="Picture 5">
            <a:extLst>
              <a:ext uri="{FF2B5EF4-FFF2-40B4-BE49-F238E27FC236}">
                <a16:creationId xmlns:a16="http://schemas.microsoft.com/office/drawing/2014/main" id="{06CFE3AC-E06C-4AD8-9E39-A63E6C60B69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36096" y="2404505"/>
            <a:ext cx="3058194" cy="2048990"/>
          </a:xfrm>
          <a:prstGeom prst="rect">
            <a:avLst/>
          </a:prstGeom>
        </p:spPr>
      </p:pic>
    </p:spTree>
    <p:extLst>
      <p:ext uri="{BB962C8B-B14F-4D97-AF65-F5344CB8AC3E}">
        <p14:creationId xmlns:p14="http://schemas.microsoft.com/office/powerpoint/2010/main" val="25820682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963D90-12C1-425F-AEE9-6FA744BD9663}"/>
              </a:ext>
            </a:extLst>
          </p:cNvPr>
          <p:cNvSpPr>
            <a:spLocks noGrp="1"/>
          </p:cNvSpPr>
          <p:nvPr>
            <p:ph type="title"/>
          </p:nvPr>
        </p:nvSpPr>
        <p:spPr/>
        <p:txBody>
          <a:bodyPr/>
          <a:lstStyle/>
          <a:p>
            <a:r>
              <a:rPr lang="en-GB" dirty="0"/>
              <a:t>Safety problems (continued)</a:t>
            </a:r>
          </a:p>
        </p:txBody>
      </p:sp>
      <p:sp>
        <p:nvSpPr>
          <p:cNvPr id="3" name="Content Placeholder 2">
            <a:extLst>
              <a:ext uri="{FF2B5EF4-FFF2-40B4-BE49-F238E27FC236}">
                <a16:creationId xmlns:a16="http://schemas.microsoft.com/office/drawing/2014/main" id="{FA452E91-C69D-4A5A-BF6C-D3822309B109}"/>
              </a:ext>
            </a:extLst>
          </p:cNvPr>
          <p:cNvSpPr>
            <a:spLocks noGrp="1"/>
          </p:cNvSpPr>
          <p:nvPr>
            <p:ph sz="quarter" idx="10"/>
          </p:nvPr>
        </p:nvSpPr>
        <p:spPr>
          <a:xfrm>
            <a:off x="323528" y="1916832"/>
            <a:ext cx="4968552" cy="4248000"/>
          </a:xfrm>
        </p:spPr>
        <p:txBody>
          <a:bodyPr/>
          <a:lstStyle/>
          <a:p>
            <a:r>
              <a:rPr lang="en-GB" dirty="0"/>
              <a:t>A method statement will be required along with risk assessments prior to any work being carried out.</a:t>
            </a:r>
          </a:p>
          <a:p>
            <a:r>
              <a:rPr lang="en-GB" dirty="0"/>
              <a:t>Once the checks are in place the guidance will be clear for everyone to follow.</a:t>
            </a:r>
          </a:p>
          <a:p>
            <a:r>
              <a:rPr lang="en-GB" dirty="0"/>
              <a:t>Discipline processes will be implemented if the employers do not follow </a:t>
            </a:r>
            <a:r>
              <a:rPr lang="en-GB" dirty="0">
                <a:solidFill>
                  <a:srgbClr val="0077E3"/>
                </a:solidFill>
              </a:rPr>
              <a:t>procedures - </a:t>
            </a:r>
            <a:r>
              <a:rPr lang="cy-GB" dirty="0">
                <a:solidFill>
                  <a:srgbClr val="C00000"/>
                </a:solidFill>
              </a:rPr>
              <a:t>gweithdrefnau.</a:t>
            </a:r>
          </a:p>
          <a:p>
            <a:endParaRPr lang="en-GB" dirty="0"/>
          </a:p>
          <a:p>
            <a:endParaRPr lang="en-GB" dirty="0"/>
          </a:p>
        </p:txBody>
      </p:sp>
      <p:pic>
        <p:nvPicPr>
          <p:cNvPr id="6" name="Picture 5" descr="A person wearing a safety vest&#10;&#10;Description automatically generated with medium confidence">
            <a:extLst>
              <a:ext uri="{FF2B5EF4-FFF2-40B4-BE49-F238E27FC236}">
                <a16:creationId xmlns:a16="http://schemas.microsoft.com/office/drawing/2014/main" id="{3171C95F-CC56-40AD-9F71-50FFB50AE91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35263" y="1700808"/>
            <a:ext cx="3140968" cy="3140968"/>
          </a:xfrm>
          <a:prstGeom prst="rect">
            <a:avLst/>
          </a:prstGeom>
        </p:spPr>
      </p:pic>
    </p:spTree>
    <p:extLst>
      <p:ext uri="{BB962C8B-B14F-4D97-AF65-F5344CB8AC3E}">
        <p14:creationId xmlns:p14="http://schemas.microsoft.com/office/powerpoint/2010/main" val="17501917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EE937-1449-4EA3-9899-FB0DAB5699C9}"/>
              </a:ext>
            </a:extLst>
          </p:cNvPr>
          <p:cNvSpPr>
            <a:spLocks noGrp="1"/>
          </p:cNvSpPr>
          <p:nvPr>
            <p:ph type="title"/>
          </p:nvPr>
        </p:nvSpPr>
        <p:spPr/>
        <p:txBody>
          <a:bodyPr/>
          <a:lstStyle/>
          <a:p>
            <a:r>
              <a:rPr lang="en-GB" dirty="0"/>
              <a:t>Environment problems</a:t>
            </a:r>
          </a:p>
        </p:txBody>
      </p:sp>
      <p:sp>
        <p:nvSpPr>
          <p:cNvPr id="3" name="Content Placeholder 2">
            <a:extLst>
              <a:ext uri="{FF2B5EF4-FFF2-40B4-BE49-F238E27FC236}">
                <a16:creationId xmlns:a16="http://schemas.microsoft.com/office/drawing/2014/main" id="{81A11F76-A378-4C04-9CC6-9AA0E5CEE167}"/>
              </a:ext>
            </a:extLst>
          </p:cNvPr>
          <p:cNvSpPr>
            <a:spLocks noGrp="1"/>
          </p:cNvSpPr>
          <p:nvPr>
            <p:ph sz="quarter" idx="10"/>
          </p:nvPr>
        </p:nvSpPr>
        <p:spPr/>
        <p:txBody>
          <a:bodyPr/>
          <a:lstStyle/>
          <a:p>
            <a:r>
              <a:rPr lang="en-GB" dirty="0"/>
              <a:t>Environmental issues can cause a whole host of problems within the built environment. The following can contribute to environmental concerns:</a:t>
            </a:r>
          </a:p>
          <a:p>
            <a:pPr marL="342900" indent="-342900">
              <a:buClr>
                <a:srgbClr val="0077E3"/>
              </a:buClr>
              <a:buFont typeface="Arial" panose="020B0604020202020204" pitchFamily="34" charset="0"/>
              <a:buChar char="•"/>
            </a:pPr>
            <a:r>
              <a:rPr lang="en-GB" dirty="0">
                <a:solidFill>
                  <a:srgbClr val="0077E3"/>
                </a:solidFill>
              </a:rPr>
              <a:t>poor planning </a:t>
            </a:r>
            <a:r>
              <a:rPr lang="en-GB" dirty="0">
                <a:solidFill>
                  <a:srgbClr val="C00000"/>
                </a:solidFill>
              </a:rPr>
              <a:t>- </a:t>
            </a:r>
            <a:r>
              <a:rPr lang="cy-GB" dirty="0">
                <a:solidFill>
                  <a:srgbClr val="C00000"/>
                </a:solidFill>
              </a:rPr>
              <a:t>cynllunio gwael</a:t>
            </a:r>
            <a:endParaRPr lang="en-GB" dirty="0">
              <a:solidFill>
                <a:srgbClr val="C00000"/>
              </a:solidFill>
            </a:endParaRPr>
          </a:p>
          <a:p>
            <a:pPr marL="342900" indent="-342900">
              <a:buClr>
                <a:srgbClr val="0077E3"/>
              </a:buClr>
              <a:buFont typeface="Arial" panose="020B0604020202020204" pitchFamily="34" charset="0"/>
              <a:buChar char="•"/>
            </a:pPr>
            <a:r>
              <a:rPr lang="en-GB" dirty="0"/>
              <a:t>inconsiderate workforce</a:t>
            </a:r>
          </a:p>
          <a:p>
            <a:pPr marL="342900" indent="-342900">
              <a:buClr>
                <a:srgbClr val="0077E3"/>
              </a:buClr>
              <a:buFont typeface="Arial" panose="020B0604020202020204" pitchFamily="34" charset="0"/>
              <a:buChar char="•"/>
            </a:pPr>
            <a:r>
              <a:rPr lang="en-GB" dirty="0"/>
              <a:t>lack of care and neglect</a:t>
            </a:r>
          </a:p>
          <a:p>
            <a:pPr marL="342900" indent="-342900">
              <a:buClr>
                <a:srgbClr val="0077E3"/>
              </a:buClr>
              <a:buFont typeface="Arial" panose="020B0604020202020204" pitchFamily="34" charset="0"/>
              <a:buChar char="•"/>
            </a:pPr>
            <a:r>
              <a:rPr lang="en-GB" dirty="0"/>
              <a:t>poor air quality, ventilation</a:t>
            </a:r>
          </a:p>
          <a:p>
            <a:pPr marL="342900" indent="-342900">
              <a:buClr>
                <a:srgbClr val="0077E3"/>
              </a:buClr>
              <a:buFont typeface="Arial" panose="020B0604020202020204" pitchFamily="34" charset="0"/>
              <a:buChar char="•"/>
            </a:pPr>
            <a:r>
              <a:rPr lang="en-GB" dirty="0">
                <a:solidFill>
                  <a:srgbClr val="0077E3"/>
                </a:solidFill>
              </a:rPr>
              <a:t>poor noise </a:t>
            </a:r>
            <a:r>
              <a:rPr lang="en-GB" dirty="0">
                <a:solidFill>
                  <a:srgbClr val="C00000"/>
                </a:solidFill>
              </a:rPr>
              <a:t>- </a:t>
            </a:r>
            <a:r>
              <a:rPr lang="cy-GB" dirty="0">
                <a:solidFill>
                  <a:srgbClr val="C00000"/>
                </a:solidFill>
              </a:rPr>
              <a:t>sŵn gwael</a:t>
            </a:r>
            <a:endParaRPr lang="en-GB" dirty="0">
              <a:solidFill>
                <a:srgbClr val="C00000"/>
              </a:solidFill>
            </a:endParaRPr>
          </a:p>
          <a:p>
            <a:pPr marL="342900" indent="-342900">
              <a:buClr>
                <a:srgbClr val="0077E3"/>
              </a:buClr>
              <a:buFont typeface="Arial" panose="020B0604020202020204" pitchFamily="34" charset="0"/>
              <a:buChar char="•"/>
            </a:pPr>
            <a:r>
              <a:rPr lang="en-GB" dirty="0"/>
              <a:t>poor ergonomics.</a:t>
            </a:r>
          </a:p>
          <a:p>
            <a:pPr marL="342900" indent="-342900">
              <a:buFont typeface="Arial" panose="020B0604020202020204" pitchFamily="34" charset="0"/>
              <a:buChar char="•"/>
            </a:pPr>
            <a:endParaRPr lang="en-GB" dirty="0"/>
          </a:p>
          <a:p>
            <a:endParaRPr lang="en-GB" dirty="0"/>
          </a:p>
          <a:p>
            <a:endParaRPr lang="en-GB" dirty="0"/>
          </a:p>
        </p:txBody>
      </p:sp>
      <p:pic>
        <p:nvPicPr>
          <p:cNvPr id="6" name="Picture 5" descr="A picture containing logo&#10;&#10;Description automatically generated">
            <a:extLst>
              <a:ext uri="{FF2B5EF4-FFF2-40B4-BE49-F238E27FC236}">
                <a16:creationId xmlns:a16="http://schemas.microsoft.com/office/drawing/2014/main" id="{45095B88-2D3E-4D2D-95EF-836A333A52A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16016" y="2276872"/>
            <a:ext cx="3888432" cy="3888432"/>
          </a:xfrm>
          <a:prstGeom prst="rect">
            <a:avLst/>
          </a:prstGeom>
        </p:spPr>
      </p:pic>
    </p:spTree>
    <p:extLst>
      <p:ext uri="{BB962C8B-B14F-4D97-AF65-F5344CB8AC3E}">
        <p14:creationId xmlns:p14="http://schemas.microsoft.com/office/powerpoint/2010/main" val="5035145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AE44D-59EE-481F-B9A7-160C16E24B6A}"/>
              </a:ext>
            </a:extLst>
          </p:cNvPr>
          <p:cNvSpPr>
            <a:spLocks noGrp="1"/>
          </p:cNvSpPr>
          <p:nvPr>
            <p:ph type="title"/>
          </p:nvPr>
        </p:nvSpPr>
        <p:spPr/>
        <p:txBody>
          <a:bodyPr/>
          <a:lstStyle/>
          <a:p>
            <a:r>
              <a:rPr lang="en-GB" dirty="0"/>
              <a:t>Environmental solutions</a:t>
            </a:r>
          </a:p>
        </p:txBody>
      </p:sp>
      <p:sp>
        <p:nvSpPr>
          <p:cNvPr id="3" name="Content Placeholder 2">
            <a:extLst>
              <a:ext uri="{FF2B5EF4-FFF2-40B4-BE49-F238E27FC236}">
                <a16:creationId xmlns:a16="http://schemas.microsoft.com/office/drawing/2014/main" id="{AA53B5AD-D6E7-4D7E-AE4E-8783716B0F8D}"/>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GB" dirty="0"/>
              <a:t>Poor planning: ensure that a team of competent people plan activities.</a:t>
            </a:r>
          </a:p>
          <a:p>
            <a:pPr marL="342900" indent="-342900">
              <a:buClr>
                <a:srgbClr val="0077E3"/>
              </a:buClr>
              <a:buFont typeface="Arial" panose="020B0604020202020204" pitchFamily="34" charset="0"/>
              <a:buChar char="•"/>
            </a:pPr>
            <a:r>
              <a:rPr lang="en-GB" dirty="0"/>
              <a:t>Inconsiderate or inexperienced workforce: ensure the workforce are briefed thoroughly on how to protect the environment.</a:t>
            </a:r>
          </a:p>
          <a:p>
            <a:pPr marL="342900" indent="-342900">
              <a:buClr>
                <a:srgbClr val="0077E3"/>
              </a:buClr>
              <a:buFont typeface="Arial" panose="020B0604020202020204" pitchFamily="34" charset="0"/>
              <a:buChar char="•"/>
            </a:pPr>
            <a:r>
              <a:rPr lang="en-GB" dirty="0"/>
              <a:t>Lack of care or neglect: ensure adequate training and supervision is put in place to educate the workforce.</a:t>
            </a:r>
          </a:p>
          <a:p>
            <a:pPr marL="342900" indent="-342900">
              <a:buClr>
                <a:srgbClr val="0077E3"/>
              </a:buClr>
              <a:buFont typeface="Arial" panose="020B0604020202020204" pitchFamily="34" charset="0"/>
              <a:buChar char="•"/>
            </a:pPr>
            <a:r>
              <a:rPr lang="en-GB" dirty="0"/>
              <a:t>Poor air quality, ventilation: ensure that the workplace is ventilated, well lit and employees have sufficient protection for themselves and for the </a:t>
            </a:r>
            <a:r>
              <a:rPr lang="en-GB" dirty="0">
                <a:solidFill>
                  <a:srgbClr val="0077E3"/>
                </a:solidFill>
              </a:rPr>
              <a:t>environment – </a:t>
            </a:r>
            <a:r>
              <a:rPr lang="cy-GB" sz="2000" dirty="0">
                <a:solidFill>
                  <a:srgbClr val="C00000"/>
                </a:solidFill>
              </a:rPr>
              <a:t>amgylchedd.</a:t>
            </a:r>
            <a:endParaRPr lang="en-GB" dirty="0">
              <a:solidFill>
                <a:srgbClr val="C00000"/>
              </a:solidFill>
            </a:endParaRPr>
          </a:p>
          <a:p>
            <a:pPr marL="342900" indent="-342900">
              <a:buClr>
                <a:srgbClr val="0077E3"/>
              </a:buClr>
              <a:buFont typeface="Arial" panose="020B0604020202020204" pitchFamily="34" charset="0"/>
              <a:buChar char="•"/>
            </a:pPr>
            <a:r>
              <a:rPr lang="en-GB" dirty="0"/>
              <a:t>Poor noise quality: ensure any resources used that will be noisy are dampened or encased to avoid noise pollution.</a:t>
            </a:r>
          </a:p>
          <a:p>
            <a:endParaRPr lang="en-GB" dirty="0"/>
          </a:p>
        </p:txBody>
      </p:sp>
    </p:spTree>
    <p:extLst>
      <p:ext uri="{BB962C8B-B14F-4D97-AF65-F5344CB8AC3E}">
        <p14:creationId xmlns:p14="http://schemas.microsoft.com/office/powerpoint/2010/main" val="15886054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243BA-94DB-4810-845C-DC6C199F05FB}"/>
              </a:ext>
            </a:extLst>
          </p:cNvPr>
          <p:cNvSpPr>
            <a:spLocks noGrp="1"/>
          </p:cNvSpPr>
          <p:nvPr>
            <p:ph type="title"/>
          </p:nvPr>
        </p:nvSpPr>
        <p:spPr/>
        <p:txBody>
          <a:bodyPr/>
          <a:lstStyle/>
          <a:p>
            <a:r>
              <a:rPr lang="en-GB" dirty="0"/>
              <a:t>Problem solving </a:t>
            </a:r>
            <a:r>
              <a:rPr lang="en-GB" dirty="0">
                <a:solidFill>
                  <a:srgbClr val="C00000"/>
                </a:solidFill>
              </a:rPr>
              <a:t>- </a:t>
            </a:r>
            <a:r>
              <a:rPr lang="cy-GB" dirty="0">
                <a:solidFill>
                  <a:srgbClr val="C00000"/>
                </a:solidFill>
              </a:rPr>
              <a:t>Datrys problemau </a:t>
            </a:r>
            <a:r>
              <a:rPr lang="en-GB" dirty="0"/>
              <a:t>	</a:t>
            </a:r>
          </a:p>
        </p:txBody>
      </p:sp>
      <p:sp>
        <p:nvSpPr>
          <p:cNvPr id="3" name="Content Placeholder 2">
            <a:extLst>
              <a:ext uri="{FF2B5EF4-FFF2-40B4-BE49-F238E27FC236}">
                <a16:creationId xmlns:a16="http://schemas.microsoft.com/office/drawing/2014/main" id="{07F6102C-C46D-4F17-A6B2-E68C7084B8DC}"/>
              </a:ext>
            </a:extLst>
          </p:cNvPr>
          <p:cNvSpPr>
            <a:spLocks noGrp="1"/>
          </p:cNvSpPr>
          <p:nvPr>
            <p:ph sz="quarter" idx="10"/>
          </p:nvPr>
        </p:nvSpPr>
        <p:spPr/>
        <p:txBody>
          <a:bodyPr/>
          <a:lstStyle/>
          <a:p>
            <a:r>
              <a:rPr lang="en-GB" dirty="0"/>
              <a:t>In an ideal world, problems would not occur. However, we all know that because of poor planning, poor management, inexperience, inconsistencies, lack of effort or even just being in the wrong place at the wrong time, problems can happen.</a:t>
            </a:r>
          </a:p>
          <a:p>
            <a:r>
              <a:rPr lang="en-GB" dirty="0"/>
              <a:t>It is up to the individual to work within a team to solve problems as quickly as possible with the aim to cause the least damage to people or property, hassle, concern, loss of earnings or even prevent loss of life.</a:t>
            </a:r>
          </a:p>
        </p:txBody>
      </p:sp>
    </p:spTree>
    <p:extLst>
      <p:ext uri="{BB962C8B-B14F-4D97-AF65-F5344CB8AC3E}">
        <p14:creationId xmlns:p14="http://schemas.microsoft.com/office/powerpoint/2010/main" val="2006282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104: Employability in the construction and built environment sector</a:t>
            </a:r>
          </a:p>
        </p:txBody>
      </p:sp>
      <p:sp>
        <p:nvSpPr>
          <p:cNvPr id="2053" name="Rectangle 15"/>
          <p:cNvSpPr>
            <a:spLocks noGrp="1" noChangeArrowheads="1"/>
          </p:cNvSpPr>
          <p:nvPr>
            <p:ph type="title"/>
          </p:nvPr>
        </p:nvSpPr>
        <p:spPr>
          <a:xfrm>
            <a:off x="457200" y="2944800"/>
            <a:ext cx="8153400" cy="2514600"/>
          </a:xfrm>
        </p:spPr>
        <p:txBody>
          <a:bodyPr anchor="t"/>
          <a:lstStyle/>
          <a:p>
            <a:br>
              <a:rPr lang="en-GB" dirty="0"/>
            </a:br>
            <a:br>
              <a:rPr lang="en-GB" dirty="0"/>
            </a:br>
            <a:r>
              <a:rPr lang="en-GB" dirty="0"/>
              <a:t>PowerPoint 5: Communication and teamwork - </a:t>
            </a:r>
            <a:r>
              <a:rPr lang="cy-GB" dirty="0">
                <a:solidFill>
                  <a:srgbClr val="C00000"/>
                </a:solidFill>
              </a:rPr>
              <a:t>Cyfathrebu a gwaith tîm</a:t>
            </a:r>
            <a:r>
              <a:rPr lang="en-GB" dirty="0">
                <a:solidFill>
                  <a:srgbClr val="C00000"/>
                </a:solidFill>
              </a:rPr>
              <a:t> </a:t>
            </a:r>
          </a:p>
        </p:txBody>
      </p:sp>
    </p:spTree>
    <p:extLst>
      <p:ext uri="{BB962C8B-B14F-4D97-AF65-F5344CB8AC3E}">
        <p14:creationId xmlns:p14="http://schemas.microsoft.com/office/powerpoint/2010/main" val="35535446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a:extLst>
              <a:ext uri="{FF2B5EF4-FFF2-40B4-BE49-F238E27FC236}">
                <a16:creationId xmlns:a16="http://schemas.microsoft.com/office/drawing/2014/main" id="{DCD2896A-D398-FF41-BDE8-A4097647521E}"/>
              </a:ext>
            </a:extLst>
          </p:cNvPr>
          <p:cNvSpPr>
            <a:spLocks noGrp="1" noChangeArrowheads="1"/>
          </p:cNvSpPr>
          <p:nvPr>
            <p:ph type="title"/>
          </p:nvPr>
        </p:nvSpPr>
        <p:spPr/>
        <p:txBody>
          <a:bodyPr/>
          <a:lstStyle/>
          <a:p>
            <a:r>
              <a:rPr lang="en-US" altLang="en-US" dirty="0"/>
              <a:t>Communication </a:t>
            </a:r>
            <a:r>
              <a:rPr lang="en-US" altLang="en-US" dirty="0">
                <a:solidFill>
                  <a:srgbClr val="C00000"/>
                </a:solidFill>
              </a:rPr>
              <a:t>- </a:t>
            </a:r>
            <a:r>
              <a:rPr lang="cy-GB" dirty="0">
                <a:solidFill>
                  <a:srgbClr val="C00000"/>
                </a:solidFill>
              </a:rPr>
              <a:t>Cyfathrebu</a:t>
            </a:r>
            <a:endParaRPr lang="en-US" altLang="en-US" dirty="0">
              <a:solidFill>
                <a:srgbClr val="C00000"/>
              </a:solidFill>
            </a:endParaRPr>
          </a:p>
        </p:txBody>
      </p:sp>
      <p:sp>
        <p:nvSpPr>
          <p:cNvPr id="147459" name="Rectangle 3">
            <a:extLst>
              <a:ext uri="{FF2B5EF4-FFF2-40B4-BE49-F238E27FC236}">
                <a16:creationId xmlns:a16="http://schemas.microsoft.com/office/drawing/2014/main" id="{30D0F3E3-A370-ED4E-8FE8-5741C7A090DD}"/>
              </a:ext>
            </a:extLst>
          </p:cNvPr>
          <p:cNvSpPr>
            <a:spLocks noGrp="1" noChangeArrowheads="1"/>
          </p:cNvSpPr>
          <p:nvPr>
            <p:ph type="body" idx="1"/>
          </p:nvPr>
        </p:nvSpPr>
        <p:spPr/>
        <p:txBody>
          <a:bodyPr/>
          <a:lstStyle/>
          <a:p>
            <a:pPr>
              <a:lnSpc>
                <a:spcPct val="100000"/>
              </a:lnSpc>
              <a:spcBef>
                <a:spcPts val="0"/>
              </a:spcBef>
            </a:pPr>
            <a:r>
              <a:rPr lang="en-GB" dirty="0"/>
              <a:t>Communication is the process of exchanging information. </a:t>
            </a:r>
            <a:br>
              <a:rPr lang="en-GB" dirty="0"/>
            </a:br>
            <a:r>
              <a:rPr lang="en-GB" dirty="0"/>
              <a:t>Your </a:t>
            </a:r>
            <a:r>
              <a:rPr lang="en-GB" dirty="0">
                <a:cs typeface="Times New Roman" panose="02020603050405020304" pitchFamily="18" charset="0"/>
              </a:rPr>
              <a:t>c</a:t>
            </a:r>
            <a:r>
              <a:rPr lang="en-GB" altLang="en-US" dirty="0">
                <a:cs typeface="Times New Roman" panose="02020603050405020304" pitchFamily="18" charset="0"/>
              </a:rPr>
              <a:t>ommunication skills are probably the most important skills you have. It is something we do all the time, so most of us have plenty of practice. But it is important to communicate effectively. </a:t>
            </a:r>
          </a:p>
          <a:p>
            <a:pPr>
              <a:lnSpc>
                <a:spcPct val="100000"/>
              </a:lnSpc>
            </a:pPr>
            <a:r>
              <a:rPr lang="en-GB" altLang="en-US" dirty="0"/>
              <a:t>During your time on site you will need to communicate with many people using different communication methods. If you do not communicate effectively and efficiently then problems can occur.</a:t>
            </a:r>
          </a:p>
          <a:p>
            <a:pPr>
              <a:lnSpc>
                <a:spcPct val="100000"/>
              </a:lnSpc>
            </a:pPr>
            <a:r>
              <a:rPr lang="en-GB" dirty="0"/>
              <a:t>Construction sites are information-intensive environments. The efficiency and effectiveness of the construction process strongly depends on the quality of communication.</a:t>
            </a:r>
            <a:endParaRPr lang="en-GB" altLang="en-US" dirty="0"/>
          </a:p>
          <a:p>
            <a:pPr>
              <a:spcBef>
                <a:spcPts val="0"/>
              </a:spcBef>
            </a:pPr>
            <a:br>
              <a:rPr lang="pl-PL" altLang="en-US" sz="2000" dirty="0">
                <a:cs typeface="Times New Roman" panose="02020603050405020304" pitchFamily="18" charset="0"/>
              </a:rPr>
            </a:br>
            <a:endParaRPr lang="en-GB" altLang="en-US" sz="2000" dirty="0">
              <a:cs typeface="Times New Roman" panose="02020603050405020304" pitchFamily="18" charset="0"/>
            </a:endParaRPr>
          </a:p>
        </p:txBody>
      </p:sp>
    </p:spTree>
    <p:extLst>
      <p:ext uri="{BB962C8B-B14F-4D97-AF65-F5344CB8AC3E}">
        <p14:creationId xmlns:p14="http://schemas.microsoft.com/office/powerpoint/2010/main" val="5548123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Importance of communication continued</a:t>
            </a:r>
            <a:endParaRPr lang="en-GB" dirty="0"/>
          </a:p>
        </p:txBody>
      </p:sp>
      <p:sp>
        <p:nvSpPr>
          <p:cNvPr id="3" name="Content Placeholder 2"/>
          <p:cNvSpPr>
            <a:spLocks noGrp="1"/>
          </p:cNvSpPr>
          <p:nvPr>
            <p:ph sz="quarter" idx="10"/>
          </p:nvPr>
        </p:nvSpPr>
        <p:spPr/>
        <p:txBody>
          <a:bodyPr/>
          <a:lstStyle/>
          <a:p>
            <a:pPr eaLnBrk="1" hangingPunct="1">
              <a:defRPr/>
            </a:pPr>
            <a:r>
              <a:rPr lang="en-GB" dirty="0"/>
              <a:t>Good communication is important, as it can help to:</a:t>
            </a:r>
          </a:p>
          <a:p>
            <a:pPr marL="342900" indent="-342900" eaLnBrk="1" hangingPunct="1">
              <a:buClr>
                <a:srgbClr val="0077E3"/>
              </a:buClr>
              <a:buFont typeface="Arial" pitchFamily="34" charset="0"/>
              <a:buChar char="•"/>
              <a:defRPr/>
            </a:pPr>
            <a:r>
              <a:rPr lang="en-GB" dirty="0"/>
              <a:t>increase work productivity</a:t>
            </a:r>
          </a:p>
          <a:p>
            <a:pPr marL="342900" indent="-342900" eaLnBrk="1" hangingPunct="1">
              <a:buClr>
                <a:srgbClr val="0077E3"/>
              </a:buClr>
              <a:buFont typeface="Arial" pitchFamily="34" charset="0"/>
              <a:buChar char="•"/>
              <a:defRPr/>
            </a:pPr>
            <a:r>
              <a:rPr lang="cy-GB" dirty="0">
                <a:solidFill>
                  <a:srgbClr val="C00000"/>
                </a:solidFill>
              </a:rPr>
              <a:t>sicrhau - </a:t>
            </a:r>
            <a:r>
              <a:rPr lang="en-GB" dirty="0">
                <a:solidFill>
                  <a:srgbClr val="0077E3"/>
                </a:solidFill>
              </a:rPr>
              <a:t>ensure</a:t>
            </a:r>
            <a:r>
              <a:rPr lang="en-GB" dirty="0"/>
              <a:t> smooth day-to-day running of the site</a:t>
            </a:r>
          </a:p>
          <a:p>
            <a:pPr marL="342900" indent="-342900" eaLnBrk="1" hangingPunct="1">
              <a:buClr>
                <a:srgbClr val="0077E3"/>
              </a:buClr>
              <a:buFont typeface="Arial" pitchFamily="34" charset="0"/>
              <a:buChar char="•"/>
              <a:defRPr/>
            </a:pPr>
            <a:r>
              <a:rPr lang="en-GB" dirty="0"/>
              <a:t>reduce unseen costs – storage, damage, returned deliveries, </a:t>
            </a:r>
            <a:br>
              <a:rPr lang="en-GB" dirty="0"/>
            </a:br>
            <a:r>
              <a:rPr lang="en-GB" dirty="0"/>
              <a:t>slow work progress </a:t>
            </a:r>
          </a:p>
          <a:p>
            <a:pPr marL="342900" indent="-342900" eaLnBrk="1" hangingPunct="1">
              <a:buClr>
                <a:srgbClr val="0077E3"/>
              </a:buClr>
              <a:buFont typeface="Arial" pitchFamily="34" charset="0"/>
              <a:buChar char="•"/>
              <a:defRPr/>
            </a:pPr>
            <a:r>
              <a:rPr lang="en-GB" dirty="0"/>
              <a:t>enhance morale and friendship among the workforce</a:t>
            </a:r>
          </a:p>
          <a:p>
            <a:pPr marL="342900" indent="-342900" eaLnBrk="1" hangingPunct="1">
              <a:buClr>
                <a:srgbClr val="0077E3"/>
              </a:buClr>
              <a:buFont typeface="Arial" pitchFamily="34" charset="0"/>
              <a:buChar char="•"/>
              <a:defRPr/>
            </a:pPr>
            <a:r>
              <a:rPr lang="en-GB" dirty="0"/>
              <a:t>encourage quick relaying of information between members </a:t>
            </a:r>
            <a:br>
              <a:rPr lang="en-GB" dirty="0"/>
            </a:br>
            <a:r>
              <a:rPr lang="en-GB" dirty="0"/>
              <a:t>of the workforce.</a:t>
            </a:r>
          </a:p>
          <a:p>
            <a:endParaRPr lang="en-GB" dirty="0"/>
          </a:p>
        </p:txBody>
      </p:sp>
    </p:spTree>
    <p:extLst>
      <p:ext uri="{BB962C8B-B14F-4D97-AF65-F5344CB8AC3E}">
        <p14:creationId xmlns:p14="http://schemas.microsoft.com/office/powerpoint/2010/main" val="3091373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0BE8B-6406-450A-AB91-4F1DA4A44740}"/>
              </a:ext>
            </a:extLst>
          </p:cNvPr>
          <p:cNvSpPr>
            <a:spLocks noGrp="1"/>
          </p:cNvSpPr>
          <p:nvPr>
            <p:ph type="title"/>
          </p:nvPr>
        </p:nvSpPr>
        <p:spPr/>
        <p:txBody>
          <a:bodyPr/>
          <a:lstStyle/>
          <a:p>
            <a:r>
              <a:rPr lang="en-GB" dirty="0"/>
              <a:t>Problem-solving techniques in the workplace</a:t>
            </a:r>
          </a:p>
        </p:txBody>
      </p:sp>
      <p:sp>
        <p:nvSpPr>
          <p:cNvPr id="3" name="Content Placeholder 2">
            <a:extLst>
              <a:ext uri="{FF2B5EF4-FFF2-40B4-BE49-F238E27FC236}">
                <a16:creationId xmlns:a16="http://schemas.microsoft.com/office/drawing/2014/main" id="{3F610AD9-D074-43CF-8195-CD5CCB8BDECC}"/>
              </a:ext>
            </a:extLst>
          </p:cNvPr>
          <p:cNvSpPr>
            <a:spLocks noGrp="1"/>
          </p:cNvSpPr>
          <p:nvPr>
            <p:ph sz="quarter" idx="10"/>
          </p:nvPr>
        </p:nvSpPr>
        <p:spPr/>
        <p:txBody>
          <a:bodyPr/>
          <a:lstStyle/>
          <a:p>
            <a:r>
              <a:rPr lang="en-GB" dirty="0"/>
              <a:t>Employers are looking for employees who can use their own initiative in the </a:t>
            </a:r>
            <a:r>
              <a:rPr lang="en-GB" dirty="0">
                <a:solidFill>
                  <a:srgbClr val="0077E3"/>
                </a:solidFill>
              </a:rPr>
              <a:t>workplace - </a:t>
            </a:r>
            <a:r>
              <a:rPr lang="cy-GB" dirty="0">
                <a:solidFill>
                  <a:srgbClr val="C00000"/>
                </a:solidFill>
              </a:rPr>
              <a:t>gweithle.</a:t>
            </a:r>
            <a:endParaRPr lang="en-GB" dirty="0">
              <a:solidFill>
                <a:srgbClr val="C00000"/>
              </a:solidFill>
            </a:endParaRPr>
          </a:p>
          <a:p>
            <a:r>
              <a:rPr lang="en-GB" dirty="0"/>
              <a:t>An employee can demonstrate this in a variety of ways.</a:t>
            </a:r>
          </a:p>
          <a:p>
            <a:r>
              <a:rPr lang="en-GB" dirty="0"/>
              <a:t>Employees must present themselves in the correct manner with a supervisor who is looking for responsible, trustworthy staff who show a good attention to detail in their work.</a:t>
            </a:r>
          </a:p>
          <a:p>
            <a:r>
              <a:rPr lang="en-GB" dirty="0"/>
              <a:t> </a:t>
            </a:r>
          </a:p>
        </p:txBody>
      </p:sp>
    </p:spTree>
    <p:extLst>
      <p:ext uri="{BB962C8B-B14F-4D97-AF65-F5344CB8AC3E}">
        <p14:creationId xmlns:p14="http://schemas.microsoft.com/office/powerpoint/2010/main" val="35877443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ECFC5814-64A4-1944-A1E2-3D407D860826}"/>
              </a:ext>
            </a:extLst>
          </p:cNvPr>
          <p:cNvSpPr>
            <a:spLocks noGrp="1" noChangeArrowheads="1"/>
          </p:cNvSpPr>
          <p:nvPr>
            <p:ph type="title"/>
          </p:nvPr>
        </p:nvSpPr>
        <p:spPr/>
        <p:txBody>
          <a:bodyPr/>
          <a:lstStyle/>
          <a:p>
            <a:r>
              <a:rPr lang="en-GB" altLang="en-US" dirty="0">
                <a:latin typeface="+mn-lt"/>
              </a:rPr>
              <a:t>Important information</a:t>
            </a:r>
          </a:p>
        </p:txBody>
      </p:sp>
      <p:sp>
        <p:nvSpPr>
          <p:cNvPr id="30723" name="Rectangle 3">
            <a:extLst>
              <a:ext uri="{FF2B5EF4-FFF2-40B4-BE49-F238E27FC236}">
                <a16:creationId xmlns:a16="http://schemas.microsoft.com/office/drawing/2014/main" id="{503B22BA-CFFE-5D45-974F-7CC4825316FD}"/>
              </a:ext>
            </a:extLst>
          </p:cNvPr>
          <p:cNvSpPr>
            <a:spLocks noGrp="1" noChangeArrowheads="1"/>
          </p:cNvSpPr>
          <p:nvPr>
            <p:ph type="body" idx="1"/>
          </p:nvPr>
        </p:nvSpPr>
        <p:spPr>
          <a:xfrm>
            <a:off x="457200" y="1512000"/>
            <a:ext cx="7211144" cy="4248000"/>
          </a:xfrm>
        </p:spPr>
        <p:txBody>
          <a:bodyPr/>
          <a:lstStyle/>
          <a:p>
            <a:pPr>
              <a:lnSpc>
                <a:spcPct val="90000"/>
              </a:lnSpc>
            </a:pPr>
            <a:r>
              <a:rPr lang="en-GB" altLang="en-US" dirty="0"/>
              <a:t>Your communication on site is essential as you may be required to pass on information promptly and accurately.</a:t>
            </a:r>
          </a:p>
          <a:p>
            <a:pPr>
              <a:lnSpc>
                <a:spcPct val="100000"/>
              </a:lnSpc>
            </a:pPr>
            <a:r>
              <a:rPr lang="en-GB" altLang="en-US" dirty="0"/>
              <a:t>For example, y</a:t>
            </a:r>
            <a:r>
              <a:rPr lang="en-GB" altLang="en-US" sz="2000" dirty="0"/>
              <a:t>ou may find that there is a time where you need to explain the vital detail of the drawing you are working from</a:t>
            </a:r>
            <a:r>
              <a:rPr lang="en-GB" altLang="en-US" dirty="0"/>
              <a:t>. e</a:t>
            </a:r>
            <a:r>
              <a:rPr lang="en-GB" altLang="en-US" sz="2000" dirty="0"/>
              <a:t>.g. key features in a wall, certain position of drains, fall from a roof or recessed panel of </a:t>
            </a:r>
            <a:r>
              <a:rPr lang="en-GB" altLang="en-US" sz="2000" dirty="0">
                <a:solidFill>
                  <a:srgbClr val="0077E3"/>
                </a:solidFill>
              </a:rPr>
              <a:t>brickwork</a:t>
            </a:r>
            <a:r>
              <a:rPr lang="en-GB" altLang="en-US" sz="2000" dirty="0"/>
              <a:t> </a:t>
            </a:r>
            <a:r>
              <a:rPr lang="en-GB" altLang="en-US" sz="2000" dirty="0">
                <a:solidFill>
                  <a:srgbClr val="C00000"/>
                </a:solidFill>
              </a:rPr>
              <a:t>- g</a:t>
            </a:r>
            <a:r>
              <a:rPr lang="cy-GB" dirty="0">
                <a:solidFill>
                  <a:srgbClr val="C00000"/>
                </a:solidFill>
              </a:rPr>
              <a:t>waith brics</a:t>
            </a:r>
            <a:r>
              <a:rPr lang="en-GB" altLang="en-US" sz="2000" dirty="0">
                <a:solidFill>
                  <a:srgbClr val="C00000"/>
                </a:solidFill>
                <a:latin typeface="Comic Sans MS" panose="030F0902030302020204" pitchFamily="66" charset="0"/>
              </a:rPr>
              <a:t>.</a:t>
            </a:r>
          </a:p>
          <a:p>
            <a:pPr>
              <a:lnSpc>
                <a:spcPct val="90000"/>
              </a:lnSpc>
            </a:pPr>
            <a:endParaRPr lang="en-GB" altLang="en-US" dirty="0"/>
          </a:p>
          <a:p>
            <a:pPr>
              <a:lnSpc>
                <a:spcPct val="90000"/>
              </a:lnSpc>
            </a:pPr>
            <a:endParaRPr lang="en-GB" altLang="en-US" dirty="0"/>
          </a:p>
          <a:p>
            <a:pPr>
              <a:lnSpc>
                <a:spcPct val="90000"/>
              </a:lnSpc>
            </a:pPr>
            <a:endParaRPr lang="en-GB" altLang="en-US" dirty="0"/>
          </a:p>
        </p:txBody>
      </p:sp>
    </p:spTree>
    <p:extLst>
      <p:ext uri="{BB962C8B-B14F-4D97-AF65-F5344CB8AC3E}">
        <p14:creationId xmlns:p14="http://schemas.microsoft.com/office/powerpoint/2010/main" val="34164326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t>Communication methods: verbal</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488344"/>
            <a:ext cx="7787208" cy="4361656"/>
          </a:xfrm>
        </p:spPr>
        <p:txBody>
          <a:bodyPr/>
          <a:lstStyle/>
          <a:p>
            <a:pPr eaLnBrk="1" hangingPunct="1"/>
            <a:r>
              <a:rPr lang="en-GB" dirty="0"/>
              <a:t>Verbal communication is the quickest and most common method of communicating. We use speech in two ways:</a:t>
            </a:r>
          </a:p>
          <a:p>
            <a:pPr marL="342900" indent="-342900" eaLnBrk="1" hangingPunct="1">
              <a:buClr>
                <a:srgbClr val="E30613"/>
              </a:buClr>
              <a:buFont typeface="Arial" pitchFamily="34" charset="0"/>
              <a:buChar char="•"/>
              <a:defRPr/>
            </a:pPr>
            <a:endParaRPr lang="en-GB" dirty="0"/>
          </a:p>
          <a:p>
            <a:pPr marL="342900" indent="-342900" eaLnBrk="1" hangingPunct="1">
              <a:buClr>
                <a:srgbClr val="E30613"/>
              </a:buClr>
              <a:buFont typeface="Arial" pitchFamily="34" charset="0"/>
              <a:buChar char="•"/>
              <a:defRPr/>
            </a:pPr>
            <a:endParaRPr lang="en-GB" dirty="0"/>
          </a:p>
          <a:p>
            <a:pPr eaLnBrk="1" hangingPunct="1">
              <a:defRPr/>
            </a:pPr>
            <a:endParaRPr lang="en-GB" dirty="0"/>
          </a:p>
          <a:p>
            <a:pPr lvl="3">
              <a:defRPr/>
            </a:pPr>
            <a:endParaRPr lang="en-US" dirty="0"/>
          </a:p>
          <a:p>
            <a:pPr marL="0" indent="0"/>
            <a:endParaRPr lang="en-US" dirty="0">
              <a:ea typeface="ＭＳ Ｐゴシック" pitchFamily="-105" charset="-128"/>
              <a:cs typeface="ＭＳ Ｐゴシック" pitchFamily="-105" charset="-128"/>
            </a:endParaRPr>
          </a:p>
        </p:txBody>
      </p:sp>
      <p:pic>
        <p:nvPicPr>
          <p:cNvPr id="8194"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5830580" y="1916832"/>
            <a:ext cx="2890101" cy="192673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a:extLst>
              <a:ext uri="{FF2B5EF4-FFF2-40B4-BE49-F238E27FC236}">
                <a16:creationId xmlns:a16="http://schemas.microsoft.com/office/drawing/2014/main" id="{9FB0E060-DA66-4780-85F7-7D57E1382400}"/>
              </a:ext>
            </a:extLst>
          </p:cNvPr>
          <p:cNvSpPr txBox="1"/>
          <p:nvPr/>
        </p:nvSpPr>
        <p:spPr>
          <a:xfrm>
            <a:off x="423339" y="2132856"/>
            <a:ext cx="4572000" cy="1323439"/>
          </a:xfrm>
          <a:prstGeom prst="rect">
            <a:avLst/>
          </a:prstGeom>
          <a:noFill/>
        </p:spPr>
        <p:txBody>
          <a:bodyPr wrap="square">
            <a:spAutoFit/>
          </a:bodyPr>
          <a:lstStyle/>
          <a:p>
            <a:pPr marL="342900" indent="-342900" eaLnBrk="1" hangingPunct="1">
              <a:buClr>
                <a:srgbClr val="0077E3"/>
              </a:buClr>
              <a:buFont typeface="Arial" pitchFamily="34" charset="0"/>
              <a:buChar char="•"/>
            </a:pPr>
            <a:r>
              <a:rPr lang="en-GB" dirty="0"/>
              <a:t>informal – general conversations with your friends and family etc;</a:t>
            </a:r>
          </a:p>
          <a:p>
            <a:pPr marL="342900" indent="-342900" eaLnBrk="1" hangingPunct="1">
              <a:buClr>
                <a:srgbClr val="0077E3"/>
              </a:buClr>
              <a:buFont typeface="Arial" pitchFamily="34" charset="0"/>
              <a:buChar char="•"/>
            </a:pPr>
            <a:r>
              <a:rPr lang="en-GB" dirty="0"/>
              <a:t>formal – at work, during interviews, on the phone to customers.</a:t>
            </a:r>
          </a:p>
        </p:txBody>
      </p:sp>
      <p:sp>
        <p:nvSpPr>
          <p:cNvPr id="8" name="TextBox 7">
            <a:extLst>
              <a:ext uri="{FF2B5EF4-FFF2-40B4-BE49-F238E27FC236}">
                <a16:creationId xmlns:a16="http://schemas.microsoft.com/office/drawing/2014/main" id="{9989F881-B44F-4072-A446-6C7229CFD7C5}"/>
              </a:ext>
            </a:extLst>
          </p:cNvPr>
          <p:cNvSpPr txBox="1"/>
          <p:nvPr/>
        </p:nvSpPr>
        <p:spPr>
          <a:xfrm>
            <a:off x="442432" y="3811949"/>
            <a:ext cx="7787207" cy="1631216"/>
          </a:xfrm>
          <a:prstGeom prst="rect">
            <a:avLst/>
          </a:prstGeom>
          <a:noFill/>
        </p:spPr>
        <p:txBody>
          <a:bodyPr wrap="square">
            <a:spAutoFit/>
          </a:bodyPr>
          <a:lstStyle/>
          <a:p>
            <a:pPr eaLnBrk="1" hangingPunct="1">
              <a:defRPr/>
            </a:pPr>
            <a:r>
              <a:rPr lang="en-GB" dirty="0"/>
              <a:t>Verbal communication at work includes:</a:t>
            </a:r>
          </a:p>
          <a:p>
            <a:pPr marL="342900" indent="-342900" eaLnBrk="1" hangingPunct="1">
              <a:buClr>
                <a:srgbClr val="0077E3"/>
              </a:buClr>
              <a:buFont typeface="Arial" pitchFamily="34" charset="0"/>
              <a:buChar char="•"/>
              <a:defRPr/>
            </a:pPr>
            <a:r>
              <a:rPr lang="en-GB" dirty="0"/>
              <a:t>meetings and group discussions</a:t>
            </a:r>
          </a:p>
          <a:p>
            <a:pPr marL="342900" indent="-342900" eaLnBrk="1" hangingPunct="1">
              <a:buClr>
                <a:srgbClr val="0077E3"/>
              </a:buClr>
              <a:buFont typeface="Arial" pitchFamily="34" charset="0"/>
              <a:buChar char="•"/>
              <a:defRPr/>
            </a:pPr>
            <a:r>
              <a:rPr lang="en-GB" dirty="0"/>
              <a:t>face-to-face, one-on-one conversations (formal and informal)</a:t>
            </a:r>
          </a:p>
          <a:p>
            <a:pPr marL="342900" indent="-342900" eaLnBrk="1" hangingPunct="1">
              <a:buClr>
                <a:srgbClr val="0077E3"/>
              </a:buClr>
              <a:buFont typeface="Arial" pitchFamily="34" charset="0"/>
              <a:buChar char="•"/>
              <a:defRPr/>
            </a:pPr>
            <a:r>
              <a:rPr lang="en-GB" dirty="0"/>
              <a:t>telephone and video calls</a:t>
            </a:r>
          </a:p>
          <a:p>
            <a:pPr marL="342900" indent="-342900" eaLnBrk="1" hangingPunct="1">
              <a:buClr>
                <a:srgbClr val="0077E3"/>
              </a:buClr>
              <a:buFont typeface="Arial" pitchFamily="34" charset="0"/>
              <a:buChar char="•"/>
              <a:defRPr/>
            </a:pPr>
            <a:r>
              <a:rPr lang="en-GB" dirty="0">
                <a:solidFill>
                  <a:srgbClr val="0077E3"/>
                </a:solidFill>
              </a:rPr>
              <a:t>oral presentations - </a:t>
            </a:r>
            <a:r>
              <a:rPr lang="cy-GB" dirty="0">
                <a:solidFill>
                  <a:srgbClr val="C00000"/>
                </a:solidFill>
              </a:rPr>
              <a:t>cyflwyniadau llafar.</a:t>
            </a:r>
            <a:endParaRPr lang="en-GB" dirty="0">
              <a:solidFill>
                <a:srgbClr val="C00000"/>
              </a:solidFill>
            </a:endParaRPr>
          </a:p>
        </p:txBody>
      </p:sp>
    </p:spTree>
    <p:extLst>
      <p:ext uri="{BB962C8B-B14F-4D97-AF65-F5344CB8AC3E}">
        <p14:creationId xmlns:p14="http://schemas.microsoft.com/office/powerpoint/2010/main" val="6903771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Rectangle 3">
            <a:extLst>
              <a:ext uri="{FF2B5EF4-FFF2-40B4-BE49-F238E27FC236}">
                <a16:creationId xmlns:a16="http://schemas.microsoft.com/office/drawing/2014/main" id="{7CF9B775-038C-E54F-A077-F65E21B8353C}"/>
              </a:ext>
            </a:extLst>
          </p:cNvPr>
          <p:cNvSpPr>
            <a:spLocks noGrp="1" noChangeArrowheads="1"/>
          </p:cNvSpPr>
          <p:nvPr>
            <p:ph type="body" idx="1"/>
          </p:nvPr>
        </p:nvSpPr>
        <p:spPr>
          <a:xfrm>
            <a:off x="476458" y="1772816"/>
            <a:ext cx="5103654" cy="1800498"/>
          </a:xfrm>
        </p:spPr>
        <p:txBody>
          <a:bodyPr/>
          <a:lstStyle/>
          <a:p>
            <a:pPr>
              <a:lnSpc>
                <a:spcPct val="100000"/>
              </a:lnSpc>
            </a:pPr>
            <a:r>
              <a:rPr lang="en-GB" altLang="en-US" sz="1600" dirty="0">
                <a:cs typeface="Times New Roman" panose="02020603050405020304" pitchFamily="18" charset="0"/>
              </a:rPr>
              <a:t> </a:t>
            </a:r>
            <a:br>
              <a:rPr lang="pl-PL" altLang="en-US" sz="2000" dirty="0">
                <a:cs typeface="Times New Roman" panose="02020603050405020304" pitchFamily="18" charset="0"/>
              </a:rPr>
            </a:br>
            <a:r>
              <a:rPr lang="en-GB" altLang="en-US" dirty="0">
                <a:cs typeface="Times New Roman" panose="02020603050405020304" pitchFamily="18" charset="0"/>
              </a:rPr>
              <a:t>When you first start work, listening to and following instructions will be the most important part of working with others. </a:t>
            </a:r>
            <a:br>
              <a:rPr lang="en-GB" altLang="en-US" dirty="0">
                <a:cs typeface="Times New Roman" panose="02020603050405020304" pitchFamily="18" charset="0"/>
              </a:rPr>
            </a:br>
            <a:r>
              <a:rPr lang="en-GB" altLang="en-US" dirty="0">
                <a:cs typeface="Times New Roman" panose="02020603050405020304" pitchFamily="18" charset="0"/>
              </a:rPr>
              <a:t>But you will also be expected to keep people informed about your work and may have to deal with calls on site. </a:t>
            </a:r>
          </a:p>
          <a:p>
            <a:pPr>
              <a:lnSpc>
                <a:spcPct val="100000"/>
              </a:lnSpc>
            </a:pPr>
            <a:r>
              <a:rPr lang="en-GB" dirty="0"/>
              <a:t>The amount of information required by an individual can change according to the </a:t>
            </a:r>
            <a:r>
              <a:rPr lang="en-GB" dirty="0">
                <a:solidFill>
                  <a:srgbClr val="0077E3"/>
                </a:solidFill>
              </a:rPr>
              <a:t>circumstances - </a:t>
            </a:r>
            <a:r>
              <a:rPr lang="cy-GB" dirty="0">
                <a:solidFill>
                  <a:srgbClr val="C00000"/>
                </a:solidFill>
              </a:rPr>
              <a:t>amgylchiadau.</a:t>
            </a:r>
            <a:endParaRPr lang="en-GB" dirty="0">
              <a:solidFill>
                <a:srgbClr val="C00000"/>
              </a:solidFill>
            </a:endParaRPr>
          </a:p>
          <a:p>
            <a:pPr>
              <a:lnSpc>
                <a:spcPct val="100000"/>
              </a:lnSpc>
            </a:pPr>
            <a:br>
              <a:rPr lang="pl-PL" altLang="en-US" sz="2400" dirty="0">
                <a:cs typeface="Times New Roman" panose="02020603050405020304" pitchFamily="18" charset="0"/>
              </a:rPr>
            </a:br>
            <a:r>
              <a:rPr lang="pl-PL" altLang="en-US" sz="400" dirty="0">
                <a:cs typeface="Times New Roman" panose="02020603050405020304" pitchFamily="18" charset="0"/>
              </a:rPr>
              <a:t> </a:t>
            </a:r>
            <a:br>
              <a:rPr lang="pl-PL" altLang="en-US" sz="400" dirty="0">
                <a:cs typeface="Times New Roman" panose="02020603050405020304" pitchFamily="18" charset="0"/>
              </a:rPr>
            </a:br>
            <a:endParaRPr lang="en-GB" altLang="en-US" sz="400" dirty="0">
              <a:cs typeface="Times New Roman" panose="02020603050405020304" pitchFamily="18" charset="0"/>
            </a:endParaRPr>
          </a:p>
        </p:txBody>
      </p:sp>
      <p:pic>
        <p:nvPicPr>
          <p:cNvPr id="150532" name="Picture 4">
            <a:extLst>
              <a:ext uri="{FF2B5EF4-FFF2-40B4-BE49-F238E27FC236}">
                <a16:creationId xmlns:a16="http://schemas.microsoft.com/office/drawing/2014/main" id="{8BAF5536-6102-C64B-A105-62C6DB1178C4}"/>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796136" y="1988840"/>
            <a:ext cx="2741456" cy="2072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9F3046BA-591C-487A-8BEE-4E5F3DC2C0A8}"/>
              </a:ext>
            </a:extLst>
          </p:cNvPr>
          <p:cNvSpPr>
            <a:spLocks noGrp="1"/>
          </p:cNvSpPr>
          <p:nvPr>
            <p:ph type="title"/>
          </p:nvPr>
        </p:nvSpPr>
        <p:spPr>
          <a:xfrm>
            <a:off x="457200" y="1008000"/>
            <a:ext cx="8229600" cy="382588"/>
          </a:xfrm>
        </p:spPr>
        <p:txBody>
          <a:bodyPr/>
          <a:lstStyle/>
          <a:p>
            <a:r>
              <a:rPr lang="en-US" dirty="0"/>
              <a:t>Communication methods: listening and following instructions</a:t>
            </a:r>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3070837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Communication methods: written</a:t>
            </a:r>
          </a:p>
        </p:txBody>
      </p:sp>
      <p:sp>
        <p:nvSpPr>
          <p:cNvPr id="6" name="Content Placeholder 2"/>
          <p:cNvSpPr>
            <a:spLocks noGrp="1"/>
          </p:cNvSpPr>
          <p:nvPr>
            <p:ph sz="quarter" idx="10"/>
          </p:nvPr>
        </p:nvSpPr>
        <p:spPr>
          <a:xfrm>
            <a:off x="457200" y="1556792"/>
            <a:ext cx="8229600" cy="4756150"/>
          </a:xfrm>
        </p:spPr>
        <p:txBody>
          <a:bodyPr/>
          <a:lstStyle/>
          <a:p>
            <a:pPr eaLnBrk="1" hangingPunct="1">
              <a:lnSpc>
                <a:spcPct val="100000"/>
              </a:lnSpc>
              <a:defRPr/>
            </a:pPr>
            <a:r>
              <a:rPr lang="en-GB" sz="1800" dirty="0"/>
              <a:t>Written communication methods include:</a:t>
            </a:r>
          </a:p>
          <a:p>
            <a:pPr marL="285750" indent="-285750" eaLnBrk="1" hangingPunct="1">
              <a:lnSpc>
                <a:spcPct val="100000"/>
              </a:lnSpc>
              <a:buClr>
                <a:srgbClr val="0077E3"/>
              </a:buClr>
              <a:buFont typeface="Arial" pitchFamily="34" charset="0"/>
              <a:buChar char="•"/>
              <a:defRPr/>
            </a:pPr>
            <a:r>
              <a:rPr lang="cy-GB" sz="1800" dirty="0">
                <a:solidFill>
                  <a:srgbClr val="C00000"/>
                </a:solidFill>
              </a:rPr>
              <a:t>llythyrau</a:t>
            </a:r>
            <a:r>
              <a:rPr lang="cy-GB" sz="1800" dirty="0"/>
              <a:t> </a:t>
            </a:r>
            <a:r>
              <a:rPr lang="cy-GB" sz="1800" dirty="0">
                <a:solidFill>
                  <a:srgbClr val="0077E3"/>
                </a:solidFill>
              </a:rPr>
              <a:t>- </a:t>
            </a:r>
            <a:r>
              <a:rPr lang="en-GB" sz="1800" dirty="0">
                <a:solidFill>
                  <a:srgbClr val="0077E3"/>
                </a:solidFill>
              </a:rPr>
              <a:t>letters </a:t>
            </a:r>
            <a:r>
              <a:rPr lang="en-GB" sz="1800" dirty="0"/>
              <a:t>– personal and official</a:t>
            </a:r>
          </a:p>
          <a:p>
            <a:pPr marL="285750" indent="-285750" eaLnBrk="1" hangingPunct="1">
              <a:lnSpc>
                <a:spcPct val="100000"/>
              </a:lnSpc>
              <a:buClr>
                <a:srgbClr val="0077E3"/>
              </a:buClr>
              <a:buFont typeface="Arial" pitchFamily="34" charset="0"/>
              <a:buChar char="•"/>
              <a:defRPr/>
            </a:pPr>
            <a:r>
              <a:rPr lang="en-GB" sz="1800" dirty="0"/>
              <a:t>memos and notes – short and precise </a:t>
            </a:r>
          </a:p>
          <a:p>
            <a:pPr marL="285750" indent="-285750" eaLnBrk="1" hangingPunct="1">
              <a:lnSpc>
                <a:spcPct val="100000"/>
              </a:lnSpc>
              <a:buClr>
                <a:srgbClr val="0077E3"/>
              </a:buClr>
              <a:buFont typeface="Arial" pitchFamily="34" charset="0"/>
              <a:buChar char="•"/>
              <a:defRPr/>
            </a:pPr>
            <a:r>
              <a:rPr lang="en-GB" sz="1800" dirty="0"/>
              <a:t>timesheets – various forms</a:t>
            </a:r>
          </a:p>
          <a:p>
            <a:pPr marL="285750" indent="-285750" eaLnBrk="1" hangingPunct="1">
              <a:lnSpc>
                <a:spcPct val="100000"/>
              </a:lnSpc>
              <a:buClr>
                <a:srgbClr val="0077E3"/>
              </a:buClr>
              <a:buFont typeface="Arial" pitchFamily="34" charset="0"/>
              <a:buChar char="•"/>
              <a:defRPr/>
            </a:pPr>
            <a:r>
              <a:rPr lang="en-GB" sz="1800" dirty="0"/>
              <a:t>invoices – used to bill customers</a:t>
            </a:r>
          </a:p>
          <a:p>
            <a:pPr marL="285750" indent="-285750" eaLnBrk="1" hangingPunct="1">
              <a:lnSpc>
                <a:spcPct val="100000"/>
              </a:lnSpc>
              <a:buClr>
                <a:srgbClr val="0077E3"/>
              </a:buClr>
              <a:buFont typeface="Arial" pitchFamily="34" charset="0"/>
              <a:buChar char="•"/>
              <a:defRPr/>
            </a:pPr>
            <a:r>
              <a:rPr lang="en-GB" sz="1800" dirty="0"/>
              <a:t>drawings and sketches </a:t>
            </a:r>
          </a:p>
          <a:p>
            <a:pPr marL="285750" indent="-285750" eaLnBrk="1" hangingPunct="1">
              <a:lnSpc>
                <a:spcPct val="100000"/>
              </a:lnSpc>
              <a:buClr>
                <a:srgbClr val="0077E3"/>
              </a:buClr>
              <a:buFont typeface="Arial" pitchFamily="34" charset="0"/>
              <a:buChar char="•"/>
              <a:defRPr/>
            </a:pPr>
            <a:r>
              <a:rPr lang="cy-GB" sz="1800" dirty="0">
                <a:solidFill>
                  <a:srgbClr val="C00000"/>
                </a:solidFill>
              </a:rPr>
              <a:t>manylebau ac amserlenni - </a:t>
            </a:r>
            <a:r>
              <a:rPr lang="en-GB" sz="1800" dirty="0">
                <a:solidFill>
                  <a:srgbClr val="0077E3"/>
                </a:solidFill>
              </a:rPr>
              <a:t>specifications and schedules.</a:t>
            </a:r>
          </a:p>
          <a:p>
            <a:pPr marL="285750" indent="-285750" eaLnBrk="1" hangingPunct="1">
              <a:lnSpc>
                <a:spcPct val="100000"/>
              </a:lnSpc>
              <a:buClr>
                <a:srgbClr val="0077E3"/>
              </a:buClr>
              <a:buFont typeface="Arial" pitchFamily="34" charset="0"/>
              <a:buChar char="•"/>
              <a:defRPr/>
            </a:pPr>
            <a:r>
              <a:rPr lang="en-GB" sz="1800" dirty="0"/>
              <a:t>graphs and charts – used to display data.</a:t>
            </a:r>
          </a:p>
          <a:p>
            <a:pPr marL="0" lvl="1" indent="0">
              <a:buNone/>
            </a:pPr>
            <a:endParaRPr lang="en-GB" dirty="0"/>
          </a:p>
          <a:p>
            <a:pPr lvl="1"/>
            <a:endParaRPr lang="en-GB" dirty="0"/>
          </a:p>
        </p:txBody>
      </p:sp>
      <p:pic>
        <p:nvPicPr>
          <p:cNvPr id="11266" name="Picture 2"/>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4838874" y="1563309"/>
            <a:ext cx="3847926" cy="256528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8575262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4">
            <a:extLst>
              <a:ext uri="{FF2B5EF4-FFF2-40B4-BE49-F238E27FC236}">
                <a16:creationId xmlns:a16="http://schemas.microsoft.com/office/drawing/2014/main" id="{064E00F0-D7C8-564E-A2CF-708B009E390D}"/>
              </a:ext>
            </a:extLst>
          </p:cNvPr>
          <p:cNvSpPr>
            <a:spLocks noChangeArrowheads="1"/>
          </p:cNvSpPr>
          <p:nvPr/>
        </p:nvSpPr>
        <p:spPr bwMode="auto">
          <a:xfrm>
            <a:off x="0" y="1779588"/>
            <a:ext cx="9144000" cy="0"/>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dirty="0"/>
          </a:p>
        </p:txBody>
      </p:sp>
      <p:sp>
        <p:nvSpPr>
          <p:cNvPr id="2" name="Rectangle 2">
            <a:extLst>
              <a:ext uri="{FF2B5EF4-FFF2-40B4-BE49-F238E27FC236}">
                <a16:creationId xmlns:a16="http://schemas.microsoft.com/office/drawing/2014/main" id="{03B2A617-1AEF-407D-B3C4-64B54F0450C4}"/>
              </a:ext>
            </a:extLst>
          </p:cNvPr>
          <p:cNvSpPr txBox="1">
            <a:spLocks noChangeArrowheads="1"/>
          </p:cNvSpPr>
          <p:nvPr/>
        </p:nvSpPr>
        <p:spPr>
          <a:xfrm>
            <a:off x="323528" y="1008000"/>
            <a:ext cx="8686800" cy="332756"/>
          </a:xfrm>
          <a:prstGeom prst="rect">
            <a:avLst/>
          </a:prstGeom>
        </p:spPr>
        <p:txBody>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altLang="en-US" kern="0" dirty="0">
                <a:latin typeface="+mn-lt"/>
              </a:rPr>
              <a:t>Communication methods: advantages and disadvantages</a:t>
            </a:r>
          </a:p>
        </p:txBody>
      </p:sp>
      <p:sp>
        <p:nvSpPr>
          <p:cNvPr id="9" name="TextBox 8">
            <a:extLst>
              <a:ext uri="{FF2B5EF4-FFF2-40B4-BE49-F238E27FC236}">
                <a16:creationId xmlns:a16="http://schemas.microsoft.com/office/drawing/2014/main" id="{D7AF3DDB-6774-47BF-B4AB-A3EEF8B9BA51}"/>
              </a:ext>
            </a:extLst>
          </p:cNvPr>
          <p:cNvSpPr txBox="1"/>
          <p:nvPr/>
        </p:nvSpPr>
        <p:spPr>
          <a:xfrm>
            <a:off x="323528" y="1556806"/>
            <a:ext cx="8136904" cy="4176450"/>
          </a:xfrm>
          <a:prstGeom prst="rect">
            <a:avLst/>
          </a:prstGeom>
          <a:noFill/>
        </p:spPr>
        <p:txBody>
          <a:bodyPr wrap="square" rtlCol="0">
            <a:spAutoFit/>
          </a:bodyPr>
          <a:lstStyle/>
          <a:p>
            <a:endParaRPr lang="en-GB" dirty="0"/>
          </a:p>
        </p:txBody>
      </p:sp>
      <p:graphicFrame>
        <p:nvGraphicFramePr>
          <p:cNvPr id="8" name="Table 7">
            <a:extLst>
              <a:ext uri="{FF2B5EF4-FFF2-40B4-BE49-F238E27FC236}">
                <a16:creationId xmlns:a16="http://schemas.microsoft.com/office/drawing/2014/main" id="{10054D40-760E-40C3-8A9F-D70040EEE1BC}"/>
              </a:ext>
            </a:extLst>
          </p:cNvPr>
          <p:cNvGraphicFramePr>
            <a:graphicFrameLocks noGrp="1"/>
          </p:cNvGraphicFramePr>
          <p:nvPr/>
        </p:nvGraphicFramePr>
        <p:xfrm>
          <a:off x="467543" y="1578671"/>
          <a:ext cx="7942801" cy="4006661"/>
        </p:xfrm>
        <a:graphic>
          <a:graphicData uri="http://schemas.openxmlformats.org/drawingml/2006/table">
            <a:tbl>
              <a:tblPr firstRow="1" firstCol="1" bandRow="1">
                <a:tableStyleId>{21E4AEA4-8DFA-4A89-87EB-49C32662AFE0}</a:tableStyleId>
              </a:tblPr>
              <a:tblGrid>
                <a:gridCol w="999627">
                  <a:extLst>
                    <a:ext uri="{9D8B030D-6E8A-4147-A177-3AD203B41FA5}">
                      <a16:colId xmlns:a16="http://schemas.microsoft.com/office/drawing/2014/main" val="3196316025"/>
                    </a:ext>
                  </a:extLst>
                </a:gridCol>
                <a:gridCol w="3414781">
                  <a:extLst>
                    <a:ext uri="{9D8B030D-6E8A-4147-A177-3AD203B41FA5}">
                      <a16:colId xmlns:a16="http://schemas.microsoft.com/office/drawing/2014/main" val="1904074575"/>
                    </a:ext>
                  </a:extLst>
                </a:gridCol>
                <a:gridCol w="3528393">
                  <a:extLst>
                    <a:ext uri="{9D8B030D-6E8A-4147-A177-3AD203B41FA5}">
                      <a16:colId xmlns:a16="http://schemas.microsoft.com/office/drawing/2014/main" val="263655022"/>
                    </a:ext>
                  </a:extLst>
                </a:gridCol>
              </a:tblGrid>
              <a:tr h="353269">
                <a:tc>
                  <a:txBody>
                    <a:bodyPr/>
                    <a:lstStyle/>
                    <a:p>
                      <a:pPr>
                        <a:lnSpc>
                          <a:spcPct val="107000"/>
                        </a:lnSpc>
                        <a:spcAft>
                          <a:spcPts val="800"/>
                        </a:spcAft>
                      </a:pPr>
                      <a:endParaRPr lang="en-US" sz="1000" dirty="0">
                        <a:effectLst/>
                      </a:endParaRPr>
                    </a:p>
                    <a:p>
                      <a:pPr algn="l">
                        <a:lnSpc>
                          <a:spcPct val="107000"/>
                        </a:lnSpc>
                        <a:spcAft>
                          <a:spcPts val="800"/>
                        </a:spcAft>
                      </a:pPr>
                      <a:r>
                        <a:rPr lang="en-US" sz="1200" dirty="0">
                          <a:effectLst/>
                        </a:rPr>
                        <a:t>Method</a:t>
                      </a:r>
                    </a:p>
                    <a:p>
                      <a:pPr algn="l">
                        <a:lnSpc>
                          <a:spcPct val="107000"/>
                        </a:lnSpc>
                        <a:spcAft>
                          <a:spcPts val="800"/>
                        </a:spcAft>
                      </a:pP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6901" marR="56901" marT="0" marB="0"/>
                </a:tc>
                <a:tc>
                  <a:txBody>
                    <a:bodyPr/>
                    <a:lstStyle/>
                    <a:p>
                      <a:pPr algn="l">
                        <a:lnSpc>
                          <a:spcPct val="107000"/>
                        </a:lnSpc>
                        <a:spcAft>
                          <a:spcPts val="800"/>
                        </a:spcAft>
                      </a:pPr>
                      <a:endParaRPr lang="en-US" sz="1000" dirty="0">
                        <a:effectLst/>
                      </a:endParaRPr>
                    </a:p>
                    <a:p>
                      <a:pPr algn="l">
                        <a:lnSpc>
                          <a:spcPct val="107000"/>
                        </a:lnSpc>
                        <a:spcAft>
                          <a:spcPts val="800"/>
                        </a:spcAft>
                      </a:pPr>
                      <a:r>
                        <a:rPr lang="en-US" sz="1200" dirty="0">
                          <a:effectLst/>
                        </a:rPr>
                        <a:t>Advantage</a:t>
                      </a:r>
                      <a:r>
                        <a:rPr lang="en-US" sz="800" dirty="0">
                          <a:effectLst/>
                        </a:rPr>
                        <a:t>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901" marR="56901" marT="0" marB="0"/>
                </a:tc>
                <a:tc>
                  <a:txBody>
                    <a:bodyPr/>
                    <a:lstStyle/>
                    <a:p>
                      <a:pPr>
                        <a:lnSpc>
                          <a:spcPct val="107000"/>
                        </a:lnSpc>
                        <a:spcAft>
                          <a:spcPts val="800"/>
                        </a:spcAft>
                      </a:pPr>
                      <a:endParaRPr lang="en-US" sz="1000" dirty="0">
                        <a:effectLst/>
                      </a:endParaRPr>
                    </a:p>
                    <a:p>
                      <a:pPr>
                        <a:lnSpc>
                          <a:spcPct val="107000"/>
                        </a:lnSpc>
                        <a:spcAft>
                          <a:spcPts val="800"/>
                        </a:spcAft>
                      </a:pPr>
                      <a:r>
                        <a:rPr lang="en-US" sz="1200" dirty="0">
                          <a:effectLst/>
                        </a:rPr>
                        <a:t>Disadvantage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6901" marR="56901" marT="0" marB="0"/>
                </a:tc>
                <a:extLst>
                  <a:ext uri="{0D108BD9-81ED-4DB2-BD59-A6C34878D82A}">
                    <a16:rowId xmlns:a16="http://schemas.microsoft.com/office/drawing/2014/main" val="2301994695"/>
                  </a:ext>
                </a:extLst>
              </a:tr>
              <a:tr h="855650">
                <a:tc>
                  <a:txBody>
                    <a:bodyPr/>
                    <a:lstStyle/>
                    <a:p>
                      <a:pPr>
                        <a:lnSpc>
                          <a:spcPct val="107000"/>
                        </a:lnSpc>
                        <a:spcAft>
                          <a:spcPts val="800"/>
                        </a:spcAft>
                      </a:pPr>
                      <a:endParaRPr lang="en-US" sz="800" dirty="0">
                        <a:effectLst/>
                      </a:endParaRPr>
                    </a:p>
                    <a:p>
                      <a:pPr>
                        <a:lnSpc>
                          <a:spcPct val="107000"/>
                        </a:lnSpc>
                        <a:spcAft>
                          <a:spcPts val="800"/>
                        </a:spcAft>
                      </a:pPr>
                      <a:r>
                        <a:rPr lang="en-US" sz="1200" dirty="0">
                          <a:effectLst/>
                        </a:rPr>
                        <a:t>Oral in person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6901" marR="56901" marT="0" marB="0"/>
                </a:tc>
                <a:tc>
                  <a:txBody>
                    <a:bodyPr/>
                    <a:lstStyle/>
                    <a:p>
                      <a:pPr marL="342900" lvl="0" indent="-342900">
                        <a:lnSpc>
                          <a:spcPct val="107000"/>
                        </a:lnSpc>
                        <a:buFont typeface="Symbol" panose="05050102010706020507" pitchFamily="18" charset="2"/>
                        <a:buChar char=""/>
                      </a:pPr>
                      <a:endParaRPr lang="en-US" sz="1200" dirty="0">
                        <a:effectLst/>
                      </a:endParaRPr>
                    </a:p>
                    <a:p>
                      <a:pPr marL="171450" lvl="0" indent="-171450">
                        <a:lnSpc>
                          <a:spcPct val="107000"/>
                        </a:lnSpc>
                        <a:buFont typeface="Arial" panose="020B0604020202020204" pitchFamily="34" charset="0"/>
                        <a:buChar char="•"/>
                      </a:pPr>
                      <a:r>
                        <a:rPr lang="en-US" sz="1200" dirty="0">
                          <a:effectLst/>
                        </a:rPr>
                        <a:t>Possible to judge a person’s reaction and respond to it</a:t>
                      </a:r>
                      <a:endParaRPr lang="en-GB" sz="1200" dirty="0">
                        <a:effectLst/>
                      </a:endParaRPr>
                    </a:p>
                    <a:p>
                      <a:pPr marL="171450" lvl="0" indent="-171450">
                        <a:lnSpc>
                          <a:spcPct val="107000"/>
                        </a:lnSpc>
                        <a:buFont typeface="Arial" panose="020B0604020202020204" pitchFamily="34" charset="0"/>
                        <a:buChar char="•"/>
                      </a:pPr>
                      <a:r>
                        <a:rPr lang="en-US" sz="1200" dirty="0">
                          <a:effectLst/>
                        </a:rPr>
                        <a:t>Possible to confirm that instructions have been fully understood</a:t>
                      </a:r>
                      <a:endParaRPr lang="en-GB" sz="1200" dirty="0">
                        <a:effectLst/>
                      </a:endParaRPr>
                    </a:p>
                    <a:p>
                      <a:pPr marL="171450" lvl="0" indent="-171450">
                        <a:lnSpc>
                          <a:spcPct val="107000"/>
                        </a:lnSpc>
                        <a:buFont typeface="Arial" panose="020B0604020202020204" pitchFamily="34" charset="0"/>
                        <a:buChar char="•"/>
                      </a:pPr>
                      <a:r>
                        <a:rPr lang="en-US" sz="1200" dirty="0">
                          <a:effectLst/>
                        </a:rPr>
                        <a:t>Good method for motivating others</a:t>
                      </a:r>
                      <a:endParaRPr lang="en-GB" sz="1200" dirty="0">
                        <a:effectLst/>
                      </a:endParaRPr>
                    </a:p>
                    <a:p>
                      <a:pPr marL="171450" lvl="0" indent="-171450">
                        <a:lnSpc>
                          <a:spcPct val="107000"/>
                        </a:lnSpc>
                        <a:spcAft>
                          <a:spcPts val="800"/>
                        </a:spcAft>
                        <a:buFont typeface="Arial" panose="020B0604020202020204" pitchFamily="34" charset="0"/>
                        <a:buChar char="•"/>
                      </a:pPr>
                      <a:r>
                        <a:rPr lang="en-US" sz="1200" dirty="0">
                          <a:effectLst/>
                        </a:rPr>
                        <a:t>Good method for monitoring situations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6901" marR="56901" marT="0" marB="0"/>
                </a:tc>
                <a:tc>
                  <a:txBody>
                    <a:bodyPr/>
                    <a:lstStyle/>
                    <a:p>
                      <a:pPr marL="342900" lvl="0" indent="-342900">
                        <a:lnSpc>
                          <a:spcPct val="107000"/>
                        </a:lnSpc>
                        <a:buFont typeface="Symbol" panose="05050102010706020507" pitchFamily="18" charset="2"/>
                        <a:buChar char=""/>
                      </a:pPr>
                      <a:endParaRPr lang="en-US" sz="1200" dirty="0">
                        <a:effectLst/>
                      </a:endParaRPr>
                    </a:p>
                    <a:p>
                      <a:pPr marL="171450" lvl="0" indent="-171450">
                        <a:lnSpc>
                          <a:spcPct val="107000"/>
                        </a:lnSpc>
                        <a:buFont typeface="Arial" panose="020B0604020202020204" pitchFamily="34" charset="0"/>
                        <a:buChar char="•"/>
                      </a:pPr>
                      <a:r>
                        <a:rPr lang="en-US" sz="1200" dirty="0">
                          <a:effectLst/>
                        </a:rPr>
                        <a:t>Verbal agreements are not documented</a:t>
                      </a:r>
                      <a:endParaRPr lang="en-GB" sz="1200" dirty="0">
                        <a:effectLst/>
                      </a:endParaRPr>
                    </a:p>
                    <a:p>
                      <a:pPr marL="171450" lvl="0" indent="-171450">
                        <a:lnSpc>
                          <a:spcPct val="107000"/>
                        </a:lnSpc>
                        <a:spcAft>
                          <a:spcPts val="800"/>
                        </a:spcAft>
                        <a:buFont typeface="Arial" panose="020B0604020202020204" pitchFamily="34" charset="0"/>
                        <a:buChar char="•"/>
                      </a:pPr>
                      <a:r>
                        <a:rPr lang="en-US" sz="1200" dirty="0">
                          <a:effectLst/>
                        </a:rPr>
                        <a:t>Requires all parties to be at a location</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txBody>
                  <a:tcPr marL="56901" marR="56901" marT="0" marB="0"/>
                </a:tc>
                <a:extLst>
                  <a:ext uri="{0D108BD9-81ED-4DB2-BD59-A6C34878D82A}">
                    <a16:rowId xmlns:a16="http://schemas.microsoft.com/office/drawing/2014/main" val="1674299683"/>
                  </a:ext>
                </a:extLst>
              </a:tr>
              <a:tr h="737539">
                <a:tc>
                  <a:txBody>
                    <a:bodyPr/>
                    <a:lstStyle/>
                    <a:p>
                      <a:pPr>
                        <a:lnSpc>
                          <a:spcPct val="107000"/>
                        </a:lnSpc>
                        <a:spcAft>
                          <a:spcPts val="800"/>
                        </a:spcAft>
                      </a:pPr>
                      <a:endParaRPr lang="en-US" sz="800" dirty="0">
                        <a:effectLst/>
                      </a:endParaRPr>
                    </a:p>
                    <a:p>
                      <a:pPr>
                        <a:lnSpc>
                          <a:spcPct val="107000"/>
                        </a:lnSpc>
                        <a:spcAft>
                          <a:spcPts val="800"/>
                        </a:spcAft>
                      </a:pPr>
                      <a:r>
                        <a:rPr lang="en-US" sz="1200" dirty="0">
                          <a:effectLst/>
                        </a:rPr>
                        <a:t>Oral by phone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6901" marR="56901" marT="0" marB="0"/>
                </a:tc>
                <a:tc>
                  <a:txBody>
                    <a:bodyPr/>
                    <a:lstStyle/>
                    <a:p>
                      <a:pPr marL="342900" lvl="0" indent="-342900">
                        <a:lnSpc>
                          <a:spcPct val="107000"/>
                        </a:lnSpc>
                        <a:buSzPts val="1000"/>
                        <a:buFont typeface="Symbol" panose="05050102010706020507" pitchFamily="18" charset="2"/>
                        <a:buChar char=""/>
                      </a:pPr>
                      <a:endParaRPr lang="en-US" sz="1200" dirty="0">
                        <a:effectLst/>
                      </a:endParaRPr>
                    </a:p>
                    <a:p>
                      <a:pPr marL="171450" lvl="0" indent="-171450">
                        <a:lnSpc>
                          <a:spcPct val="107000"/>
                        </a:lnSpc>
                        <a:buSzPts val="1000"/>
                        <a:buFont typeface="Arial" panose="020B0604020202020204" pitchFamily="34" charset="0"/>
                        <a:buChar char="•"/>
                      </a:pPr>
                      <a:r>
                        <a:rPr lang="en-US" sz="1200" dirty="0">
                          <a:effectLst/>
                        </a:rPr>
                        <a:t>Possible to judge a person’s reaction (although limited)</a:t>
                      </a:r>
                      <a:endParaRPr lang="en-GB" sz="1200" dirty="0">
                        <a:effectLst/>
                      </a:endParaRPr>
                    </a:p>
                    <a:p>
                      <a:pPr marL="171450" lvl="0" indent="-171450">
                        <a:lnSpc>
                          <a:spcPct val="107000"/>
                        </a:lnSpc>
                        <a:buSzPts val="1000"/>
                        <a:buFont typeface="Arial" panose="020B0604020202020204" pitchFamily="34" charset="0"/>
                        <a:buChar char="•"/>
                      </a:pPr>
                      <a:r>
                        <a:rPr lang="en-US" sz="1200" dirty="0">
                          <a:effectLst/>
                        </a:rPr>
                        <a:t>Can be carried out from practically anywhere</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txBody>
                  <a:tcPr marL="56901" marR="56901" marT="0" marB="0"/>
                </a:tc>
                <a:tc>
                  <a:txBody>
                    <a:bodyPr/>
                    <a:lstStyle/>
                    <a:p>
                      <a:pPr marL="171450" lvl="0" indent="-171450">
                        <a:lnSpc>
                          <a:spcPct val="107000"/>
                        </a:lnSpc>
                        <a:buSzPts val="1000"/>
                        <a:buFont typeface="Arial" panose="020B0604020202020204" pitchFamily="34" charset="0"/>
                        <a:buChar char="•"/>
                      </a:pPr>
                      <a:endParaRPr lang="en-US" sz="1200" dirty="0">
                        <a:effectLst/>
                      </a:endParaRPr>
                    </a:p>
                    <a:p>
                      <a:pPr marL="171450" lvl="0" indent="-171450">
                        <a:lnSpc>
                          <a:spcPct val="107000"/>
                        </a:lnSpc>
                        <a:buSzPts val="1000"/>
                        <a:buFont typeface="Arial" panose="020B0604020202020204" pitchFamily="34" charset="0"/>
                        <a:buChar char="•"/>
                      </a:pPr>
                      <a:r>
                        <a:rPr lang="en-US" sz="1200" dirty="0">
                          <a:effectLst/>
                        </a:rPr>
                        <a:t>Not possible to judge body language</a:t>
                      </a:r>
                      <a:endParaRPr lang="en-GB" sz="1200" dirty="0">
                        <a:effectLst/>
                      </a:endParaRPr>
                    </a:p>
                    <a:p>
                      <a:pPr marL="171450" lvl="0" indent="-171450">
                        <a:lnSpc>
                          <a:spcPct val="107000"/>
                        </a:lnSpc>
                        <a:buSzPts val="1000"/>
                        <a:buFont typeface="Arial" panose="020B0604020202020204" pitchFamily="34" charset="0"/>
                        <a:buChar char="•"/>
                      </a:pPr>
                      <a:r>
                        <a:rPr lang="en-US" sz="1200" dirty="0">
                          <a:effectLst/>
                        </a:rPr>
                        <a:t>Conversations can be misunderstood</a:t>
                      </a:r>
                      <a:endParaRPr lang="en-GB" sz="1200" dirty="0">
                        <a:effectLst/>
                      </a:endParaRPr>
                    </a:p>
                    <a:p>
                      <a:pPr marL="171450" lvl="0" indent="-171450">
                        <a:lnSpc>
                          <a:spcPct val="107000"/>
                        </a:lnSpc>
                        <a:spcAft>
                          <a:spcPts val="800"/>
                        </a:spcAft>
                        <a:buSzPts val="1000"/>
                        <a:buFont typeface="Arial" panose="020B0604020202020204" pitchFamily="34" charset="0"/>
                        <a:buChar char="•"/>
                      </a:pPr>
                      <a:r>
                        <a:rPr lang="en-US" sz="1200" dirty="0">
                          <a:effectLst/>
                        </a:rPr>
                        <a:t>May not be in a position to answer phone</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txBody>
                  <a:tcPr marL="56901" marR="56901" marT="0" marB="0"/>
                </a:tc>
                <a:extLst>
                  <a:ext uri="{0D108BD9-81ED-4DB2-BD59-A6C34878D82A}">
                    <a16:rowId xmlns:a16="http://schemas.microsoft.com/office/drawing/2014/main" val="4087336474"/>
                  </a:ext>
                </a:extLst>
              </a:tr>
              <a:tr h="830010">
                <a:tc>
                  <a:txBody>
                    <a:bodyPr/>
                    <a:lstStyle/>
                    <a:p>
                      <a:pPr>
                        <a:lnSpc>
                          <a:spcPct val="107000"/>
                        </a:lnSpc>
                        <a:spcAft>
                          <a:spcPts val="800"/>
                        </a:spcAft>
                      </a:pPr>
                      <a:endParaRPr lang="en-US" sz="800" dirty="0">
                        <a:effectLst/>
                      </a:endParaRPr>
                    </a:p>
                    <a:p>
                      <a:pPr>
                        <a:lnSpc>
                          <a:spcPct val="107000"/>
                        </a:lnSpc>
                        <a:spcAft>
                          <a:spcPts val="800"/>
                        </a:spcAft>
                      </a:pPr>
                      <a:r>
                        <a:rPr lang="en-US" sz="1200" dirty="0">
                          <a:effectLst/>
                        </a:rPr>
                        <a:t>Text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6901" marR="56901" marT="0" marB="0"/>
                </a:tc>
                <a:tc>
                  <a:txBody>
                    <a:bodyPr/>
                    <a:lstStyle/>
                    <a:p>
                      <a:pPr marL="342900" lvl="0" indent="-342900">
                        <a:lnSpc>
                          <a:spcPct val="107000"/>
                        </a:lnSpc>
                        <a:buSzPts val="1000"/>
                        <a:buFont typeface="Symbol" panose="05050102010706020507" pitchFamily="18" charset="2"/>
                        <a:buChar char=""/>
                      </a:pPr>
                      <a:endParaRPr lang="en-US" sz="1200" dirty="0">
                        <a:effectLst/>
                      </a:endParaRPr>
                    </a:p>
                    <a:p>
                      <a:pPr marL="171450" lvl="0" indent="-171450">
                        <a:lnSpc>
                          <a:spcPct val="107000"/>
                        </a:lnSpc>
                        <a:buSzPts val="1000"/>
                        <a:buFont typeface="Arial" panose="020B0604020202020204" pitchFamily="34" charset="0"/>
                        <a:buChar char="•"/>
                      </a:pPr>
                      <a:r>
                        <a:rPr lang="en-US" sz="1200" dirty="0">
                          <a:effectLst/>
                        </a:rPr>
                        <a:t>Good way to get small amounts of information to someone fast</a:t>
                      </a:r>
                      <a:endParaRPr lang="en-GB" sz="1200" dirty="0">
                        <a:effectLst/>
                      </a:endParaRPr>
                    </a:p>
                    <a:p>
                      <a:pPr marL="171450" lvl="0" indent="-171450">
                        <a:lnSpc>
                          <a:spcPct val="107000"/>
                        </a:lnSpc>
                        <a:buSzPts val="1000"/>
                        <a:buFont typeface="Arial" panose="020B0604020202020204" pitchFamily="34" charset="0"/>
                        <a:buChar char="•"/>
                      </a:pPr>
                      <a:r>
                        <a:rPr lang="en-US" sz="1200" dirty="0">
                          <a:effectLst/>
                        </a:rPr>
                        <a:t>Read receipts can be requested</a:t>
                      </a:r>
                      <a:endParaRPr lang="en-GB" sz="1200" dirty="0">
                        <a:effectLst/>
                      </a:endParaRPr>
                    </a:p>
                    <a:p>
                      <a:pPr marL="171450" lvl="0" indent="-171450">
                        <a:lnSpc>
                          <a:spcPct val="107000"/>
                        </a:lnSpc>
                        <a:buSzPts val="1000"/>
                        <a:buFont typeface="Arial" panose="020B0604020202020204" pitchFamily="34" charset="0"/>
                        <a:buChar char="•"/>
                      </a:pPr>
                      <a:r>
                        <a:rPr lang="en-US" sz="1200" dirty="0">
                          <a:effectLst/>
                        </a:rPr>
                        <a:t>Quick way to confirm things</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txBody>
                  <a:tcPr marL="56901" marR="56901" marT="0" marB="0"/>
                </a:tc>
                <a:tc>
                  <a:txBody>
                    <a:bodyPr/>
                    <a:lstStyle/>
                    <a:p>
                      <a:pPr marL="171450" lvl="0" indent="-171450">
                        <a:lnSpc>
                          <a:spcPct val="107000"/>
                        </a:lnSpc>
                        <a:buSzPts val="1000"/>
                        <a:buFont typeface="Arial" panose="020B0604020202020204" pitchFamily="34" charset="0"/>
                        <a:buChar char="•"/>
                      </a:pPr>
                      <a:endParaRPr lang="en-US" sz="1200" dirty="0">
                        <a:effectLst/>
                      </a:endParaRPr>
                    </a:p>
                    <a:p>
                      <a:pPr marL="171450" lvl="0" indent="-171450">
                        <a:lnSpc>
                          <a:spcPct val="107000"/>
                        </a:lnSpc>
                        <a:buSzPts val="1000"/>
                        <a:buFont typeface="Arial" panose="020B0604020202020204" pitchFamily="34" charset="0"/>
                        <a:buChar char="•"/>
                      </a:pPr>
                      <a:r>
                        <a:rPr lang="en-US" sz="1200" dirty="0">
                          <a:effectLst/>
                        </a:rPr>
                        <a:t>Poorly constructed messages can be misunderstood</a:t>
                      </a:r>
                      <a:endParaRPr lang="en-GB" sz="1200" dirty="0">
                        <a:effectLst/>
                      </a:endParaRPr>
                    </a:p>
                    <a:p>
                      <a:pPr marL="171450" lvl="0" indent="-171450">
                        <a:lnSpc>
                          <a:spcPct val="107000"/>
                        </a:lnSpc>
                        <a:buSzPts val="1000"/>
                        <a:buFont typeface="Arial" panose="020B0604020202020204" pitchFamily="34" charset="0"/>
                        <a:buChar char="•"/>
                      </a:pPr>
                      <a:r>
                        <a:rPr lang="en-US" sz="1200" dirty="0">
                          <a:effectLst/>
                        </a:rPr>
                        <a:t>Cannot gauge a person’s reaction</a:t>
                      </a:r>
                      <a:endParaRPr lang="en-GB" sz="1200" dirty="0">
                        <a:effectLst/>
                      </a:endParaRPr>
                    </a:p>
                    <a:p>
                      <a:pPr marL="171450" lvl="0" indent="-171450">
                        <a:lnSpc>
                          <a:spcPct val="107000"/>
                        </a:lnSpc>
                        <a:spcAft>
                          <a:spcPts val="800"/>
                        </a:spcAft>
                        <a:buSzPts val="1000"/>
                        <a:buFont typeface="Arial" panose="020B0604020202020204" pitchFamily="34" charset="0"/>
                        <a:buChar char="•"/>
                      </a:pPr>
                      <a:r>
                        <a:rPr lang="en-US" sz="1200" dirty="0">
                          <a:effectLst/>
                        </a:rPr>
                        <a:t>Hard to provide detailed information or certain graphics</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txBody>
                  <a:tcPr marL="56901" marR="56901" marT="0" marB="0"/>
                </a:tc>
                <a:extLst>
                  <a:ext uri="{0D108BD9-81ED-4DB2-BD59-A6C34878D82A}">
                    <a16:rowId xmlns:a16="http://schemas.microsoft.com/office/drawing/2014/main" val="3288873401"/>
                  </a:ext>
                </a:extLst>
              </a:tr>
            </a:tbl>
          </a:graphicData>
        </a:graphic>
      </p:graphicFrame>
    </p:spTree>
    <p:extLst>
      <p:ext uri="{BB962C8B-B14F-4D97-AF65-F5344CB8AC3E}">
        <p14:creationId xmlns:p14="http://schemas.microsoft.com/office/powerpoint/2010/main" val="7125610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4">
            <a:extLst>
              <a:ext uri="{FF2B5EF4-FFF2-40B4-BE49-F238E27FC236}">
                <a16:creationId xmlns:a16="http://schemas.microsoft.com/office/drawing/2014/main" id="{064E00F0-D7C8-564E-A2CF-708B009E390D}"/>
              </a:ext>
            </a:extLst>
          </p:cNvPr>
          <p:cNvSpPr>
            <a:spLocks noChangeArrowheads="1"/>
          </p:cNvSpPr>
          <p:nvPr/>
        </p:nvSpPr>
        <p:spPr bwMode="auto">
          <a:xfrm>
            <a:off x="0" y="1779588"/>
            <a:ext cx="9144000" cy="0"/>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dirty="0"/>
          </a:p>
        </p:txBody>
      </p:sp>
      <p:sp>
        <p:nvSpPr>
          <p:cNvPr id="2" name="Rectangle 2">
            <a:extLst>
              <a:ext uri="{FF2B5EF4-FFF2-40B4-BE49-F238E27FC236}">
                <a16:creationId xmlns:a16="http://schemas.microsoft.com/office/drawing/2014/main" id="{03B2A617-1AEF-407D-B3C4-64B54F0450C4}"/>
              </a:ext>
            </a:extLst>
          </p:cNvPr>
          <p:cNvSpPr txBox="1">
            <a:spLocks noChangeArrowheads="1"/>
          </p:cNvSpPr>
          <p:nvPr/>
        </p:nvSpPr>
        <p:spPr>
          <a:xfrm>
            <a:off x="323528" y="1008000"/>
            <a:ext cx="8686800" cy="332756"/>
          </a:xfrm>
          <a:prstGeom prst="rect">
            <a:avLst/>
          </a:prstGeom>
        </p:spPr>
        <p:txBody>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altLang="en-US" kern="0" dirty="0">
                <a:latin typeface="+mn-lt"/>
              </a:rPr>
              <a:t>Communication methods: advantages and disadvantages</a:t>
            </a:r>
          </a:p>
        </p:txBody>
      </p:sp>
      <p:sp>
        <p:nvSpPr>
          <p:cNvPr id="9" name="TextBox 8">
            <a:extLst>
              <a:ext uri="{FF2B5EF4-FFF2-40B4-BE49-F238E27FC236}">
                <a16:creationId xmlns:a16="http://schemas.microsoft.com/office/drawing/2014/main" id="{D7AF3DDB-6774-47BF-B4AB-A3EEF8B9BA51}"/>
              </a:ext>
            </a:extLst>
          </p:cNvPr>
          <p:cNvSpPr txBox="1"/>
          <p:nvPr/>
        </p:nvSpPr>
        <p:spPr>
          <a:xfrm>
            <a:off x="323528" y="1556806"/>
            <a:ext cx="8136904" cy="4176450"/>
          </a:xfrm>
          <a:prstGeom prst="rect">
            <a:avLst/>
          </a:prstGeom>
          <a:noFill/>
        </p:spPr>
        <p:txBody>
          <a:bodyPr wrap="square" rtlCol="0">
            <a:spAutoFit/>
          </a:bodyPr>
          <a:lstStyle/>
          <a:p>
            <a:endParaRPr lang="en-GB" dirty="0"/>
          </a:p>
        </p:txBody>
      </p:sp>
      <p:graphicFrame>
        <p:nvGraphicFramePr>
          <p:cNvPr id="8" name="Table 7">
            <a:extLst>
              <a:ext uri="{FF2B5EF4-FFF2-40B4-BE49-F238E27FC236}">
                <a16:creationId xmlns:a16="http://schemas.microsoft.com/office/drawing/2014/main" id="{10054D40-760E-40C3-8A9F-D70040EEE1BC}"/>
              </a:ext>
            </a:extLst>
          </p:cNvPr>
          <p:cNvGraphicFramePr>
            <a:graphicFrameLocks noGrp="1"/>
          </p:cNvGraphicFramePr>
          <p:nvPr/>
        </p:nvGraphicFramePr>
        <p:xfrm>
          <a:off x="539552" y="1779587"/>
          <a:ext cx="7344816" cy="3241046"/>
        </p:xfrm>
        <a:graphic>
          <a:graphicData uri="http://schemas.openxmlformats.org/drawingml/2006/table">
            <a:tbl>
              <a:tblPr firstRow="1" firstCol="1" bandRow="1">
                <a:tableStyleId>{21E4AEA4-8DFA-4A89-87EB-49C32662AFE0}</a:tableStyleId>
              </a:tblPr>
              <a:tblGrid>
                <a:gridCol w="680724">
                  <a:extLst>
                    <a:ext uri="{9D8B030D-6E8A-4147-A177-3AD203B41FA5}">
                      <a16:colId xmlns:a16="http://schemas.microsoft.com/office/drawing/2014/main" val="3196316025"/>
                    </a:ext>
                  </a:extLst>
                </a:gridCol>
                <a:gridCol w="3176711">
                  <a:extLst>
                    <a:ext uri="{9D8B030D-6E8A-4147-A177-3AD203B41FA5}">
                      <a16:colId xmlns:a16="http://schemas.microsoft.com/office/drawing/2014/main" val="1904074575"/>
                    </a:ext>
                  </a:extLst>
                </a:gridCol>
                <a:gridCol w="3487381">
                  <a:extLst>
                    <a:ext uri="{9D8B030D-6E8A-4147-A177-3AD203B41FA5}">
                      <a16:colId xmlns:a16="http://schemas.microsoft.com/office/drawing/2014/main" val="263655022"/>
                    </a:ext>
                  </a:extLst>
                </a:gridCol>
              </a:tblGrid>
              <a:tr h="425277">
                <a:tc>
                  <a:txBody>
                    <a:bodyPr/>
                    <a:lstStyle/>
                    <a:p>
                      <a:pPr>
                        <a:lnSpc>
                          <a:spcPct val="107000"/>
                        </a:lnSpc>
                        <a:spcAft>
                          <a:spcPts val="800"/>
                        </a:spcAft>
                      </a:pPr>
                      <a:endParaRPr lang="en-US" sz="1200" dirty="0">
                        <a:effectLst/>
                      </a:endParaRPr>
                    </a:p>
                    <a:p>
                      <a:pPr>
                        <a:lnSpc>
                          <a:spcPct val="107000"/>
                        </a:lnSpc>
                        <a:spcAft>
                          <a:spcPts val="800"/>
                        </a:spcAft>
                      </a:pPr>
                      <a:r>
                        <a:rPr lang="en-US" sz="1200" dirty="0">
                          <a:effectLst/>
                        </a:rPr>
                        <a:t>Method</a:t>
                      </a:r>
                    </a:p>
                    <a:p>
                      <a:pPr>
                        <a:lnSpc>
                          <a:spcPct val="107000"/>
                        </a:lnSpc>
                        <a:spcAft>
                          <a:spcPts val="800"/>
                        </a:spcAft>
                      </a:pP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6901" marR="56901" marT="0" marB="0"/>
                </a:tc>
                <a:tc>
                  <a:txBody>
                    <a:bodyPr/>
                    <a:lstStyle/>
                    <a:p>
                      <a:pPr>
                        <a:lnSpc>
                          <a:spcPct val="107000"/>
                        </a:lnSpc>
                        <a:spcAft>
                          <a:spcPts val="800"/>
                        </a:spcAft>
                      </a:pPr>
                      <a:endParaRPr lang="en-US" sz="1200" dirty="0">
                        <a:effectLst/>
                      </a:endParaRPr>
                    </a:p>
                    <a:p>
                      <a:pPr>
                        <a:lnSpc>
                          <a:spcPct val="107000"/>
                        </a:lnSpc>
                        <a:spcAft>
                          <a:spcPts val="800"/>
                        </a:spcAft>
                      </a:pPr>
                      <a:r>
                        <a:rPr lang="en-US" sz="1200" dirty="0">
                          <a:effectLst/>
                        </a:rPr>
                        <a:t>Advantage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6901" marR="56901" marT="0" marB="0"/>
                </a:tc>
                <a:tc>
                  <a:txBody>
                    <a:bodyPr/>
                    <a:lstStyle/>
                    <a:p>
                      <a:pPr>
                        <a:lnSpc>
                          <a:spcPct val="107000"/>
                        </a:lnSpc>
                        <a:spcAft>
                          <a:spcPts val="800"/>
                        </a:spcAft>
                      </a:pPr>
                      <a:endParaRPr lang="en-US" sz="1200" dirty="0">
                        <a:effectLst/>
                      </a:endParaRPr>
                    </a:p>
                    <a:p>
                      <a:pPr>
                        <a:lnSpc>
                          <a:spcPct val="107000"/>
                        </a:lnSpc>
                        <a:spcAft>
                          <a:spcPts val="800"/>
                        </a:spcAft>
                      </a:pPr>
                      <a:r>
                        <a:rPr lang="en-US" sz="1200" dirty="0">
                          <a:effectLst/>
                        </a:rPr>
                        <a:t>Disadvantage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6901" marR="56901" marT="0" marB="0"/>
                </a:tc>
                <a:extLst>
                  <a:ext uri="{0D108BD9-81ED-4DB2-BD59-A6C34878D82A}">
                    <a16:rowId xmlns:a16="http://schemas.microsoft.com/office/drawing/2014/main" val="2301994695"/>
                  </a:ext>
                </a:extLst>
              </a:tr>
              <a:tr h="964248">
                <a:tc>
                  <a:txBody>
                    <a:bodyPr/>
                    <a:lstStyle/>
                    <a:p>
                      <a:pPr>
                        <a:lnSpc>
                          <a:spcPct val="107000"/>
                        </a:lnSpc>
                        <a:spcAft>
                          <a:spcPts val="800"/>
                        </a:spcAft>
                      </a:pPr>
                      <a:endParaRPr lang="en-US" sz="1200" dirty="0">
                        <a:effectLst/>
                      </a:endParaRPr>
                    </a:p>
                    <a:p>
                      <a:pPr>
                        <a:lnSpc>
                          <a:spcPct val="107000"/>
                        </a:lnSpc>
                        <a:spcAft>
                          <a:spcPts val="800"/>
                        </a:spcAft>
                      </a:pPr>
                      <a:r>
                        <a:rPr lang="en-US" sz="1200" dirty="0">
                          <a:effectLst/>
                        </a:rPr>
                        <a:t>Email</a:t>
                      </a:r>
                      <a:endParaRPr lang="en-GB" sz="1200" dirty="0">
                        <a:effectLst/>
                        <a:latin typeface="+mn-lt"/>
                        <a:ea typeface="Calibri" panose="020F0502020204030204" pitchFamily="34" charset="0"/>
                        <a:cs typeface="Times New Roman" panose="02020603050405020304" pitchFamily="18" charset="0"/>
                      </a:endParaRPr>
                    </a:p>
                  </a:txBody>
                  <a:tcPr marL="56901" marR="56901" marT="0" marB="0"/>
                </a:tc>
                <a:tc>
                  <a:txBody>
                    <a:bodyPr/>
                    <a:lstStyle/>
                    <a:p>
                      <a:pPr marL="342900" lvl="0" indent="-342900">
                        <a:lnSpc>
                          <a:spcPct val="107000"/>
                        </a:lnSpc>
                        <a:buFont typeface="Symbol" panose="05050102010706020507" pitchFamily="18" charset="2"/>
                        <a:buChar char=""/>
                      </a:pPr>
                      <a:endParaRPr lang="en-US" sz="1200" dirty="0">
                        <a:effectLst/>
                      </a:endParaRPr>
                    </a:p>
                    <a:p>
                      <a:pPr marL="171450" lvl="0" indent="-171450">
                        <a:buFont typeface="Arial" panose="020B0604020202020204" pitchFamily="34" charset="0"/>
                        <a:buChar char="•"/>
                      </a:pPr>
                      <a:r>
                        <a:rPr lang="en-US" sz="1200" kern="1200" dirty="0">
                          <a:solidFill>
                            <a:schemeClr val="dk1"/>
                          </a:solidFill>
                          <a:effectLst/>
                          <a:latin typeface="+mn-lt"/>
                          <a:ea typeface="+mn-ea"/>
                          <a:cs typeface="+mn-cs"/>
                        </a:rPr>
                        <a:t>Possible to send large amounts of data and graphics</a:t>
                      </a:r>
                      <a:endParaRPr lang="en-GB" sz="1200" kern="1200" dirty="0">
                        <a:solidFill>
                          <a:schemeClr val="dk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dk1"/>
                          </a:solidFill>
                          <a:effectLst/>
                          <a:latin typeface="+mn-lt"/>
                          <a:ea typeface="+mn-ea"/>
                          <a:cs typeface="+mn-cs"/>
                        </a:rPr>
                        <a:t>Read receipts can be requested</a:t>
                      </a:r>
                      <a:endParaRPr lang="en-GB" sz="1200" kern="1200" dirty="0">
                        <a:solidFill>
                          <a:schemeClr val="dk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dk1"/>
                          </a:solidFill>
                          <a:effectLst/>
                          <a:latin typeface="+mn-lt"/>
                          <a:ea typeface="+mn-ea"/>
                          <a:cs typeface="+mn-cs"/>
                        </a:rPr>
                        <a:t>Quick method of communication</a:t>
                      </a:r>
                      <a:r>
                        <a:rPr lang="en-US" sz="1200" dirty="0">
                          <a:effectLst/>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6901" marR="56901" marT="0" marB="0"/>
                </a:tc>
                <a:tc>
                  <a:txBody>
                    <a:bodyPr/>
                    <a:lstStyle/>
                    <a:p>
                      <a:pPr marL="342900" lvl="0" indent="-342900">
                        <a:lnSpc>
                          <a:spcPct val="107000"/>
                        </a:lnSpc>
                        <a:buFont typeface="Symbol" panose="05050102010706020507" pitchFamily="18" charset="2"/>
                        <a:buChar char=""/>
                      </a:pPr>
                      <a:endParaRPr lang="en-US" sz="1200" dirty="0">
                        <a:effectLst/>
                      </a:endParaRPr>
                    </a:p>
                    <a:p>
                      <a:pPr marL="171450" lvl="0" indent="-171450">
                        <a:buFont typeface="Arial" panose="020B0604020202020204" pitchFamily="34" charset="0"/>
                        <a:buChar char="•"/>
                      </a:pPr>
                      <a:r>
                        <a:rPr lang="en-US" sz="1200" kern="1200" dirty="0">
                          <a:solidFill>
                            <a:schemeClr val="dk1"/>
                          </a:solidFill>
                          <a:effectLst/>
                          <a:latin typeface="+mn-lt"/>
                          <a:ea typeface="+mn-ea"/>
                          <a:cs typeface="+mn-cs"/>
                        </a:rPr>
                        <a:t>Poorly constructed emails can be misunderstood</a:t>
                      </a:r>
                      <a:endParaRPr lang="en-GB" sz="1200" kern="1200" dirty="0">
                        <a:solidFill>
                          <a:schemeClr val="dk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dk1"/>
                          </a:solidFill>
                          <a:effectLst/>
                          <a:latin typeface="+mn-lt"/>
                          <a:ea typeface="+mn-ea"/>
                          <a:cs typeface="+mn-cs"/>
                        </a:rPr>
                        <a:t>Cannot gauge a person’s reaction</a:t>
                      </a:r>
                      <a:endParaRPr lang="en-GB" sz="1200" kern="1200" dirty="0">
                        <a:solidFill>
                          <a:schemeClr val="dk1"/>
                        </a:solidFill>
                        <a:effectLst/>
                        <a:latin typeface="+mn-lt"/>
                        <a:ea typeface="+mn-ea"/>
                        <a:cs typeface="+mn-cs"/>
                      </a:endParaRPr>
                    </a:p>
                  </a:txBody>
                  <a:tcPr marL="56901" marR="56901" marT="0" marB="0"/>
                </a:tc>
                <a:extLst>
                  <a:ext uri="{0D108BD9-81ED-4DB2-BD59-A6C34878D82A}">
                    <a16:rowId xmlns:a16="http://schemas.microsoft.com/office/drawing/2014/main" val="1674299683"/>
                  </a:ext>
                </a:extLst>
              </a:tr>
              <a:tr h="720080">
                <a:tc>
                  <a:txBody>
                    <a:bodyPr/>
                    <a:lstStyle/>
                    <a:p>
                      <a:pPr>
                        <a:lnSpc>
                          <a:spcPct val="107000"/>
                        </a:lnSpc>
                        <a:spcAft>
                          <a:spcPts val="800"/>
                        </a:spcAft>
                      </a:pPr>
                      <a:endParaRPr lang="en-US" sz="1200" dirty="0">
                        <a:effectLst/>
                      </a:endParaRPr>
                    </a:p>
                    <a:p>
                      <a:pPr>
                        <a:lnSpc>
                          <a:spcPct val="107000"/>
                        </a:lnSpc>
                        <a:spcAft>
                          <a:spcPts val="800"/>
                        </a:spcAft>
                      </a:pPr>
                      <a:r>
                        <a:rPr lang="en-US" sz="1200" dirty="0">
                          <a:effectLst/>
                        </a:rPr>
                        <a:t>Fax</a:t>
                      </a:r>
                      <a:endParaRPr lang="en-GB" sz="1200" dirty="0">
                        <a:effectLst/>
                        <a:latin typeface="+mn-lt"/>
                        <a:ea typeface="Calibri" panose="020F0502020204030204" pitchFamily="34" charset="0"/>
                        <a:cs typeface="Times New Roman" panose="02020603050405020304" pitchFamily="18" charset="0"/>
                      </a:endParaRPr>
                    </a:p>
                  </a:txBody>
                  <a:tcPr marL="56901" marR="56901" marT="0" marB="0"/>
                </a:tc>
                <a:tc>
                  <a:txBody>
                    <a:bodyPr/>
                    <a:lstStyle/>
                    <a:p>
                      <a:pPr marL="342900" lvl="0" indent="-342900">
                        <a:lnSpc>
                          <a:spcPct val="107000"/>
                        </a:lnSpc>
                        <a:buSzPts val="1000"/>
                        <a:buFont typeface="Symbol" panose="05050102010706020507" pitchFamily="18" charset="2"/>
                        <a:buChar char=""/>
                      </a:pPr>
                      <a:endParaRPr lang="en-US" sz="1200" dirty="0">
                        <a:effectLst/>
                      </a:endParaRPr>
                    </a:p>
                    <a:p>
                      <a:pPr marL="171450" lvl="0" indent="-171450">
                        <a:lnSpc>
                          <a:spcPct val="107000"/>
                        </a:lnSpc>
                        <a:buSzPts val="1000"/>
                        <a:buFont typeface="Arial" panose="020B0604020202020204" pitchFamily="34" charset="0"/>
                        <a:buChar char="•"/>
                      </a:pPr>
                      <a:r>
                        <a:rPr lang="en-US" sz="1200" kern="1200" dirty="0">
                          <a:solidFill>
                            <a:schemeClr val="dk1"/>
                          </a:solidFill>
                          <a:effectLst/>
                          <a:latin typeface="+mn-lt"/>
                          <a:ea typeface="+mn-ea"/>
                          <a:cs typeface="+mn-cs"/>
                        </a:rPr>
                        <a:t>Good way to send hand-drawn/non-electronic graphics or text</a:t>
                      </a:r>
                      <a:endParaRPr lang="en-GB" sz="1200" dirty="0">
                        <a:effectLst/>
                      </a:endParaRPr>
                    </a:p>
                  </a:txBody>
                  <a:tcPr marL="56901" marR="56901" marT="0" marB="0"/>
                </a:tc>
                <a:tc>
                  <a:txBody>
                    <a:bodyPr/>
                    <a:lstStyle/>
                    <a:p>
                      <a:pPr marL="342900" lvl="0" indent="-342900">
                        <a:lnSpc>
                          <a:spcPct val="107000"/>
                        </a:lnSpc>
                        <a:buSzPts val="1000"/>
                        <a:buFont typeface="Symbol" panose="05050102010706020507" pitchFamily="18" charset="2"/>
                        <a:buChar char=""/>
                      </a:pPr>
                      <a:endParaRPr lang="en-US" sz="1200" dirty="0">
                        <a:effectLst/>
                      </a:endParaRPr>
                    </a:p>
                    <a:p>
                      <a:pPr marL="171450" lvl="0" indent="-171450">
                        <a:lnSpc>
                          <a:spcPct val="107000"/>
                        </a:lnSpc>
                        <a:buSzPts val="1000"/>
                        <a:buFont typeface="Arial" panose="020B0604020202020204" pitchFamily="34" charset="0"/>
                        <a:buChar char="•"/>
                      </a:pPr>
                      <a:r>
                        <a:rPr lang="en-US" sz="1200" kern="1200" dirty="0">
                          <a:solidFill>
                            <a:schemeClr val="dk1"/>
                          </a:solidFill>
                          <a:effectLst/>
                          <a:latin typeface="+mn-lt"/>
                          <a:ea typeface="+mn-ea"/>
                          <a:cs typeface="+mn-cs"/>
                        </a:rPr>
                        <a:t>Sender/recipient requires fax machine or fax software</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txBody>
                  <a:tcPr marL="56901" marR="56901" marT="0" marB="0"/>
                </a:tc>
                <a:extLst>
                  <a:ext uri="{0D108BD9-81ED-4DB2-BD59-A6C34878D82A}">
                    <a16:rowId xmlns:a16="http://schemas.microsoft.com/office/drawing/2014/main" val="4087336474"/>
                  </a:ext>
                </a:extLst>
              </a:tr>
              <a:tr h="775033">
                <a:tc>
                  <a:txBody>
                    <a:bodyPr/>
                    <a:lstStyle/>
                    <a:p>
                      <a:pPr>
                        <a:lnSpc>
                          <a:spcPct val="107000"/>
                        </a:lnSpc>
                        <a:spcAft>
                          <a:spcPts val="800"/>
                        </a:spcAft>
                      </a:pPr>
                      <a:endParaRPr lang="en-US" sz="1200" dirty="0">
                        <a:effectLst/>
                      </a:endParaRPr>
                    </a:p>
                    <a:p>
                      <a:pPr>
                        <a:lnSpc>
                          <a:spcPct val="107000"/>
                        </a:lnSpc>
                        <a:spcAft>
                          <a:spcPts val="800"/>
                        </a:spcAft>
                      </a:pPr>
                      <a:r>
                        <a:rPr lang="en-US" sz="1200" dirty="0">
                          <a:effectLst/>
                          <a:latin typeface="Arial" panose="020B0604020202020204" pitchFamily="34" charset="0"/>
                          <a:ea typeface="Calibri" panose="020F0502020204030204" pitchFamily="34" charset="0"/>
                          <a:cs typeface="Arial" panose="020B0604020202020204" pitchFamily="34" charset="0"/>
                        </a:rPr>
                        <a:t>Letter</a:t>
                      </a:r>
                      <a:endParaRPr lang="en-GB" sz="1200" dirty="0">
                        <a:effectLst/>
                        <a:latin typeface="Arial" panose="020B0604020202020204" pitchFamily="34" charset="0"/>
                        <a:ea typeface="Calibri" panose="020F0502020204030204" pitchFamily="34" charset="0"/>
                        <a:cs typeface="Arial" panose="020B0604020202020204" pitchFamily="34" charset="0"/>
                      </a:endParaRPr>
                    </a:p>
                  </a:txBody>
                  <a:tcPr marL="56901" marR="56901" marT="0" marB="0"/>
                </a:tc>
                <a:tc>
                  <a:txBody>
                    <a:bodyPr/>
                    <a:lstStyle/>
                    <a:p>
                      <a:pPr marL="342900" lvl="0" indent="-342900">
                        <a:lnSpc>
                          <a:spcPct val="107000"/>
                        </a:lnSpc>
                        <a:buSzPts val="1000"/>
                        <a:buFont typeface="Symbol" panose="05050102010706020507" pitchFamily="18" charset="2"/>
                        <a:buChar char=""/>
                      </a:pPr>
                      <a:endParaRPr lang="en-US" sz="1200" dirty="0">
                        <a:effectLst/>
                      </a:endParaRPr>
                    </a:p>
                    <a:p>
                      <a:pPr marL="171450" lvl="0" indent="-171450">
                        <a:buFont typeface="Arial" panose="020B0604020202020204" pitchFamily="34" charset="0"/>
                        <a:buChar char="•"/>
                      </a:pPr>
                      <a:r>
                        <a:rPr lang="en-US" sz="1200" kern="1200" dirty="0">
                          <a:solidFill>
                            <a:schemeClr val="dk1"/>
                          </a:solidFill>
                          <a:effectLst/>
                          <a:latin typeface="+mn-lt"/>
                          <a:ea typeface="+mn-ea"/>
                          <a:cs typeface="+mn-cs"/>
                        </a:rPr>
                        <a:t>Good method of sending formal information which can be recorded</a:t>
                      </a:r>
                      <a:endParaRPr lang="en-GB" sz="1200" kern="1200" dirty="0">
                        <a:solidFill>
                          <a:schemeClr val="dk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dk1"/>
                          </a:solidFill>
                          <a:effectLst/>
                          <a:latin typeface="+mn-lt"/>
                          <a:ea typeface="+mn-ea"/>
                          <a:cs typeface="+mn-cs"/>
                        </a:rPr>
                        <a:t>Possible to prove receipt</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txBody>
                  <a:tcPr marL="56901" marR="56901" marT="0" marB="0"/>
                </a:tc>
                <a:tc>
                  <a:txBody>
                    <a:bodyPr/>
                    <a:lstStyle/>
                    <a:p>
                      <a:pPr marL="342900" lvl="0" indent="-342900">
                        <a:lnSpc>
                          <a:spcPct val="107000"/>
                        </a:lnSpc>
                        <a:buSzPts val="1000"/>
                        <a:buFont typeface="Symbol" panose="05050102010706020507" pitchFamily="18" charset="2"/>
                        <a:buChar char=""/>
                      </a:pPr>
                      <a:endParaRPr lang="en-US" sz="1200" dirty="0">
                        <a:effectLst/>
                      </a:endParaRPr>
                    </a:p>
                    <a:p>
                      <a:pPr marL="171450" lvl="0" indent="-171450">
                        <a:lnSpc>
                          <a:spcPct val="107000"/>
                        </a:lnSpc>
                        <a:buSzPts val="1000"/>
                        <a:buFont typeface="Arial" panose="020B0604020202020204" pitchFamily="34" charset="0"/>
                        <a:buChar char="•"/>
                      </a:pPr>
                      <a:r>
                        <a:rPr lang="en-US" sz="1200" dirty="0">
                          <a:effectLst/>
                        </a:rPr>
                        <a:t>Slower method of providing information</a:t>
                      </a:r>
                      <a:endParaRPr lang="en-GB" sz="1200" dirty="0">
                        <a:effectLst/>
                      </a:endParaRPr>
                    </a:p>
                  </a:txBody>
                  <a:tcPr marL="56901" marR="56901" marT="0" marB="0"/>
                </a:tc>
                <a:extLst>
                  <a:ext uri="{0D108BD9-81ED-4DB2-BD59-A6C34878D82A}">
                    <a16:rowId xmlns:a16="http://schemas.microsoft.com/office/drawing/2014/main" val="3288873401"/>
                  </a:ext>
                </a:extLst>
              </a:tr>
            </a:tbl>
          </a:graphicData>
        </a:graphic>
      </p:graphicFrame>
    </p:spTree>
    <p:extLst>
      <p:ext uri="{BB962C8B-B14F-4D97-AF65-F5344CB8AC3E}">
        <p14:creationId xmlns:p14="http://schemas.microsoft.com/office/powerpoint/2010/main" val="33887935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3">
            <a:extLst>
              <a:ext uri="{FF2B5EF4-FFF2-40B4-BE49-F238E27FC236}">
                <a16:creationId xmlns:a16="http://schemas.microsoft.com/office/drawing/2014/main" id="{8DD26D87-1E9A-7D40-8A54-EDC515CADE7C}"/>
              </a:ext>
            </a:extLst>
          </p:cNvPr>
          <p:cNvSpPr>
            <a:spLocks noGrp="1" noChangeArrowheads="1"/>
          </p:cNvSpPr>
          <p:nvPr>
            <p:ph type="body" idx="1"/>
          </p:nvPr>
        </p:nvSpPr>
        <p:spPr>
          <a:xfrm>
            <a:off x="498474" y="1166018"/>
            <a:ext cx="4289549" cy="4525963"/>
          </a:xfrm>
        </p:spPr>
        <p:txBody>
          <a:bodyPr/>
          <a:lstStyle/>
          <a:p>
            <a:pPr>
              <a:lnSpc>
                <a:spcPct val="100000"/>
              </a:lnSpc>
            </a:pPr>
            <a:r>
              <a:rPr lang="en-GB" altLang="en-US" dirty="0"/>
              <a:t>The nature of the construction industry will mean that you will work alongside many other tradespeople. </a:t>
            </a:r>
            <a:br>
              <a:rPr lang="en-GB" altLang="en-US" dirty="0"/>
            </a:br>
            <a:r>
              <a:rPr lang="en-GB" altLang="en-US" dirty="0"/>
              <a:t>You will need to develop good working relationships and establish cooperation between trades.</a:t>
            </a:r>
          </a:p>
          <a:p>
            <a:pPr>
              <a:lnSpc>
                <a:spcPct val="80000"/>
              </a:lnSpc>
            </a:pPr>
            <a:r>
              <a:rPr lang="en-GB" altLang="en-US" dirty="0"/>
              <a:t>Remember, the management and the workforce all work for the same company. One cannot function without the cooperation of the other.</a:t>
            </a:r>
          </a:p>
          <a:p>
            <a:pPr>
              <a:lnSpc>
                <a:spcPct val="80000"/>
              </a:lnSpc>
            </a:pPr>
            <a:endParaRPr lang="en-GB" altLang="en-US" dirty="0"/>
          </a:p>
          <a:p>
            <a:pPr>
              <a:lnSpc>
                <a:spcPct val="80000"/>
              </a:lnSpc>
            </a:pPr>
            <a:endParaRPr lang="en-GB" altLang="en-US" sz="2400" dirty="0"/>
          </a:p>
        </p:txBody>
      </p:sp>
      <p:pic>
        <p:nvPicPr>
          <p:cNvPr id="2" name="Picture 4">
            <a:extLst>
              <a:ext uri="{FF2B5EF4-FFF2-40B4-BE49-F238E27FC236}">
                <a16:creationId xmlns:a16="http://schemas.microsoft.com/office/drawing/2014/main" id="{A3E41009-D47F-4417-9141-A1D423721378}"/>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364163" y="1628775"/>
            <a:ext cx="3281362" cy="444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964827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259556-E199-42E6-8428-B654B36782A8}"/>
              </a:ext>
            </a:extLst>
          </p:cNvPr>
          <p:cNvSpPr>
            <a:spLocks noGrp="1"/>
          </p:cNvSpPr>
          <p:nvPr>
            <p:ph type="title"/>
          </p:nvPr>
        </p:nvSpPr>
        <p:spPr/>
        <p:txBody>
          <a:bodyPr/>
          <a:lstStyle/>
          <a:p>
            <a:r>
              <a:rPr lang="en-GB" dirty="0"/>
              <a:t>Wider team contribution </a:t>
            </a:r>
            <a:r>
              <a:rPr lang="en-GB" dirty="0">
                <a:solidFill>
                  <a:srgbClr val="C00000"/>
                </a:solidFill>
              </a:rPr>
              <a:t>- </a:t>
            </a:r>
            <a:r>
              <a:rPr lang="cy-GB" dirty="0">
                <a:solidFill>
                  <a:srgbClr val="C00000"/>
                </a:solidFill>
              </a:rPr>
              <a:t>Cyfraniad ehangach y tîm</a:t>
            </a:r>
            <a:endParaRPr lang="en-GB" dirty="0">
              <a:solidFill>
                <a:srgbClr val="C00000"/>
              </a:solidFill>
            </a:endParaRPr>
          </a:p>
        </p:txBody>
      </p:sp>
      <p:sp>
        <p:nvSpPr>
          <p:cNvPr id="3" name="Content Placeholder 2">
            <a:extLst>
              <a:ext uri="{FF2B5EF4-FFF2-40B4-BE49-F238E27FC236}">
                <a16:creationId xmlns:a16="http://schemas.microsoft.com/office/drawing/2014/main" id="{E121A4BE-2867-4969-A6A6-1E13CE9E9674}"/>
              </a:ext>
            </a:extLst>
          </p:cNvPr>
          <p:cNvSpPr>
            <a:spLocks noGrp="1"/>
          </p:cNvSpPr>
          <p:nvPr>
            <p:ph idx="1"/>
          </p:nvPr>
        </p:nvSpPr>
        <p:spPr>
          <a:xfrm>
            <a:off x="457200" y="1512000"/>
            <a:ext cx="8075240" cy="4248000"/>
          </a:xfrm>
        </p:spPr>
        <p:txBody>
          <a:bodyPr/>
          <a:lstStyle/>
          <a:p>
            <a:r>
              <a:rPr lang="en-GB" b="1" dirty="0"/>
              <a:t>To contribute successfully to a team and solve problems you should consider the following:</a:t>
            </a:r>
          </a:p>
          <a:p>
            <a:r>
              <a:rPr lang="en-GB" b="1" dirty="0"/>
              <a:t>Understand the end goal.</a:t>
            </a:r>
            <a:r>
              <a:rPr lang="en-GB" dirty="0"/>
              <a:t> Since a project has a defined ending, it is important that each contributor understands the desired end result. Knowing the required result will help individual project team members make better decisions and reduce confusion and re-work.</a:t>
            </a:r>
          </a:p>
          <a:p>
            <a:r>
              <a:rPr lang="en-GB" b="1" dirty="0"/>
              <a:t>Identify clear roles.</a:t>
            </a:r>
            <a:r>
              <a:rPr lang="en-GB" dirty="0"/>
              <a:t> Each person is an important piece in the overall project puzzle. Know your role and the roles of others. If you are a project leader, take the time to clarify these roles for everyone. If you are not a leader, ask questions until you really understand how you can best contribute.</a:t>
            </a:r>
          </a:p>
          <a:p>
            <a:endParaRPr lang="en-GB" dirty="0"/>
          </a:p>
        </p:txBody>
      </p:sp>
    </p:spTree>
    <p:extLst>
      <p:ext uri="{BB962C8B-B14F-4D97-AF65-F5344CB8AC3E}">
        <p14:creationId xmlns:p14="http://schemas.microsoft.com/office/powerpoint/2010/main" val="11144922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85A7290-9923-4051-BC3D-306EF5A1FAA1}"/>
              </a:ext>
            </a:extLst>
          </p:cNvPr>
          <p:cNvSpPr>
            <a:spLocks noGrp="1"/>
          </p:cNvSpPr>
          <p:nvPr>
            <p:ph idx="1"/>
          </p:nvPr>
        </p:nvSpPr>
        <p:spPr>
          <a:xfrm>
            <a:off x="395536" y="1305000"/>
            <a:ext cx="8229600" cy="4248000"/>
          </a:xfrm>
        </p:spPr>
        <p:txBody>
          <a:bodyPr/>
          <a:lstStyle/>
          <a:p>
            <a:r>
              <a:rPr lang="cy-GB" sz="2000" b="1" dirty="0">
                <a:solidFill>
                  <a:srgbClr val="C00000"/>
                </a:solidFill>
              </a:rPr>
              <a:t>Cydweithredu </a:t>
            </a:r>
            <a:r>
              <a:rPr lang="cy-GB" sz="2000" b="1" dirty="0">
                <a:solidFill>
                  <a:srgbClr val="0077E3"/>
                </a:solidFill>
              </a:rPr>
              <a:t>- </a:t>
            </a:r>
            <a:r>
              <a:rPr lang="en-GB" b="1" dirty="0">
                <a:solidFill>
                  <a:srgbClr val="0077E3"/>
                </a:solidFill>
              </a:rPr>
              <a:t>Collaborate.</a:t>
            </a:r>
            <a:r>
              <a:rPr lang="en-GB" dirty="0">
                <a:solidFill>
                  <a:srgbClr val="0077E3"/>
                </a:solidFill>
              </a:rPr>
              <a:t> </a:t>
            </a:r>
            <a:r>
              <a:rPr lang="en-GB" dirty="0"/>
              <a:t>Project work is often fluid and free flowing. Once you understand your role and the roles of others you are in a position to collaborate with them more successfully. This collaboration is not just a nice thing or an added extra. It is essential to the ultimate success of the project. Look for ways to help and be willing to collaborate.</a:t>
            </a:r>
          </a:p>
          <a:p>
            <a:r>
              <a:rPr lang="en-GB" b="1" dirty="0"/>
              <a:t>Recognise interdependencies.</a:t>
            </a:r>
            <a:r>
              <a:rPr lang="en-GB" dirty="0"/>
              <a:t> The bigger the project, the more linked and interdependent are the people and the tasks. Certain steps need to be done before others can be completed. If you see only your small piece of the project, you may not realise how your finishing two days sooner might have a huge impact on several other things staying on track. Conversely, if you fall two days behind on one of your tasks, the effects on the end results could be much longer delays. Your work products, decisions and efforts affect many others.</a:t>
            </a:r>
          </a:p>
          <a:p>
            <a:endParaRPr lang="en-GB" dirty="0"/>
          </a:p>
        </p:txBody>
      </p:sp>
    </p:spTree>
    <p:extLst>
      <p:ext uri="{BB962C8B-B14F-4D97-AF65-F5344CB8AC3E}">
        <p14:creationId xmlns:p14="http://schemas.microsoft.com/office/powerpoint/2010/main" val="27783005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8E50201-51D4-484A-A851-B2469C8F9C93}"/>
              </a:ext>
            </a:extLst>
          </p:cNvPr>
          <p:cNvSpPr/>
          <p:nvPr/>
        </p:nvSpPr>
        <p:spPr>
          <a:xfrm>
            <a:off x="395536" y="1196752"/>
            <a:ext cx="7992120" cy="4708981"/>
          </a:xfrm>
          <a:prstGeom prst="rect">
            <a:avLst/>
          </a:prstGeom>
        </p:spPr>
        <p:txBody>
          <a:bodyPr wrap="square">
            <a:spAutoFit/>
          </a:bodyPr>
          <a:lstStyle/>
          <a:p>
            <a:r>
              <a:rPr lang="en-GB" b="1" dirty="0"/>
              <a:t>Ask questions.</a:t>
            </a:r>
            <a:r>
              <a:rPr lang="en-GB" dirty="0"/>
              <a:t> Projects can be complex. Don't be afraid to ask questions to know more about any of the things mentioned above.</a:t>
            </a:r>
          </a:p>
          <a:p>
            <a:endParaRPr lang="en-GB" b="1" dirty="0"/>
          </a:p>
          <a:p>
            <a:r>
              <a:rPr lang="cy-GB" sz="2000" b="1" dirty="0">
                <a:solidFill>
                  <a:srgbClr val="0077E3"/>
                </a:solidFill>
              </a:rPr>
              <a:t>Cyfathrebu - </a:t>
            </a:r>
            <a:r>
              <a:rPr lang="en-GB" b="1" dirty="0"/>
              <a:t>Communicate.</a:t>
            </a:r>
            <a:r>
              <a:rPr lang="en-GB" dirty="0"/>
              <a:t> Asking questions is part of communicating, but so is giving updates. If you are any team member other than the leader, communication is just as important. You can't leave it to the leader. Check in with others. Get their input. Find out when the pieces you will need will be completed. Update people on your progress. Communicate!</a:t>
            </a:r>
          </a:p>
          <a:p>
            <a:endParaRPr lang="en-GB" b="1" dirty="0"/>
          </a:p>
          <a:p>
            <a:r>
              <a:rPr lang="en-GB" b="1" dirty="0"/>
              <a:t>Break it down.</a:t>
            </a:r>
            <a:r>
              <a:rPr lang="en-GB" dirty="0"/>
              <a:t> Take the big project steps and break them down into definable tasks that you can get your hands around. By breaking the tasks down the work won't feel so daunting, you will find the interdependencies and you will be able to stay on track much more successfully. </a:t>
            </a:r>
          </a:p>
        </p:txBody>
      </p:sp>
    </p:spTree>
    <p:extLst>
      <p:ext uri="{BB962C8B-B14F-4D97-AF65-F5344CB8AC3E}">
        <p14:creationId xmlns:p14="http://schemas.microsoft.com/office/powerpoint/2010/main" val="33346692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EB129-554A-46FB-B71F-2E7B14712BE9}"/>
              </a:ext>
            </a:extLst>
          </p:cNvPr>
          <p:cNvSpPr>
            <a:spLocks noGrp="1"/>
          </p:cNvSpPr>
          <p:nvPr>
            <p:ph type="title"/>
          </p:nvPr>
        </p:nvSpPr>
        <p:spPr/>
        <p:txBody>
          <a:bodyPr/>
          <a:lstStyle/>
          <a:p>
            <a:r>
              <a:rPr lang="en-GB" dirty="0"/>
              <a:t>Problem solving</a:t>
            </a:r>
          </a:p>
        </p:txBody>
      </p:sp>
      <p:sp>
        <p:nvSpPr>
          <p:cNvPr id="3" name="Content Placeholder 2">
            <a:extLst>
              <a:ext uri="{FF2B5EF4-FFF2-40B4-BE49-F238E27FC236}">
                <a16:creationId xmlns:a16="http://schemas.microsoft.com/office/drawing/2014/main" id="{624CC2D9-AF6B-41DC-96B2-2F2900823820}"/>
              </a:ext>
            </a:extLst>
          </p:cNvPr>
          <p:cNvSpPr>
            <a:spLocks noGrp="1"/>
          </p:cNvSpPr>
          <p:nvPr>
            <p:ph sz="quarter" idx="10"/>
          </p:nvPr>
        </p:nvSpPr>
        <p:spPr/>
        <p:txBody>
          <a:bodyPr/>
          <a:lstStyle/>
          <a:p>
            <a:r>
              <a:rPr lang="en-GB" dirty="0"/>
              <a:t>The following behaviours, skills and ethics support problem solving in the workplace:</a:t>
            </a:r>
          </a:p>
          <a:p>
            <a:pPr marL="342900" indent="-342900">
              <a:buClr>
                <a:srgbClr val="0077E3"/>
              </a:buClr>
              <a:buFont typeface="Arial" panose="020B0604020202020204" pitchFamily="34" charset="0"/>
              <a:buChar char="•"/>
            </a:pPr>
            <a:r>
              <a:rPr lang="en-GB" dirty="0">
                <a:solidFill>
                  <a:srgbClr val="0077E3"/>
                </a:solidFill>
              </a:rPr>
              <a:t>Calmness - </a:t>
            </a:r>
            <a:r>
              <a:rPr lang="cy-GB" dirty="0">
                <a:solidFill>
                  <a:srgbClr val="C00000"/>
                </a:solidFill>
              </a:rPr>
              <a:t>bod yn bwyllog</a:t>
            </a:r>
            <a:endParaRPr lang="en-GB" dirty="0">
              <a:solidFill>
                <a:srgbClr val="C00000"/>
              </a:solidFill>
            </a:endParaRPr>
          </a:p>
          <a:p>
            <a:pPr marL="342900" indent="-342900">
              <a:buClr>
                <a:srgbClr val="0077E3"/>
              </a:buClr>
              <a:buFont typeface="Arial" panose="020B0604020202020204" pitchFamily="34" charset="0"/>
              <a:buChar char="•"/>
            </a:pPr>
            <a:r>
              <a:rPr lang="en-GB" dirty="0">
                <a:solidFill>
                  <a:srgbClr val="0077E3"/>
                </a:solidFill>
              </a:rPr>
              <a:t>Reasoning - </a:t>
            </a:r>
            <a:r>
              <a:rPr lang="cy-GB" dirty="0">
                <a:solidFill>
                  <a:srgbClr val="C00000"/>
                </a:solidFill>
              </a:rPr>
              <a:t>gallu rhesymu</a:t>
            </a:r>
            <a:endParaRPr lang="en-GB" dirty="0"/>
          </a:p>
          <a:p>
            <a:pPr marL="342900" indent="-342900">
              <a:buClr>
                <a:srgbClr val="0077E3"/>
              </a:buClr>
              <a:buFont typeface="Arial" panose="020B0604020202020204" pitchFamily="34" charset="0"/>
              <a:buChar char="•"/>
            </a:pPr>
            <a:r>
              <a:rPr lang="en-GB" dirty="0"/>
              <a:t>logical thinking</a:t>
            </a:r>
          </a:p>
          <a:p>
            <a:pPr marL="342900" indent="-342900">
              <a:buClr>
                <a:srgbClr val="0077E3"/>
              </a:buClr>
              <a:buFont typeface="Arial" panose="020B0604020202020204" pitchFamily="34" charset="0"/>
              <a:buChar char="•"/>
            </a:pPr>
            <a:r>
              <a:rPr lang="en-GB" dirty="0"/>
              <a:t>good organisation skills</a:t>
            </a:r>
          </a:p>
          <a:p>
            <a:pPr marL="342900" indent="-342900">
              <a:buClr>
                <a:srgbClr val="0077E3"/>
              </a:buClr>
              <a:buFont typeface="Arial" panose="020B0604020202020204" pitchFamily="34" charset="0"/>
              <a:buChar char="•"/>
            </a:pPr>
            <a:r>
              <a:rPr lang="en-GB" dirty="0">
                <a:solidFill>
                  <a:srgbClr val="0077E3"/>
                </a:solidFill>
              </a:rPr>
              <a:t>team player - </a:t>
            </a:r>
            <a:r>
              <a:rPr lang="cy-GB" dirty="0">
                <a:solidFill>
                  <a:srgbClr val="C00000"/>
                </a:solidFill>
              </a:rPr>
              <a:t>gweithio’n dda mewn tîm</a:t>
            </a:r>
            <a:endParaRPr lang="en-GB" dirty="0">
              <a:solidFill>
                <a:srgbClr val="C00000"/>
              </a:solidFill>
            </a:endParaRPr>
          </a:p>
          <a:p>
            <a:pPr marL="342900" indent="-342900">
              <a:buClr>
                <a:srgbClr val="0077E3"/>
              </a:buClr>
              <a:buFont typeface="Arial" panose="020B0604020202020204" pitchFamily="34" charset="0"/>
              <a:buChar char="•"/>
            </a:pPr>
            <a:r>
              <a:rPr lang="en-GB" dirty="0"/>
              <a:t>ability to work on your own.</a:t>
            </a:r>
          </a:p>
          <a:p>
            <a:endParaRPr lang="en-GB" dirty="0"/>
          </a:p>
        </p:txBody>
      </p:sp>
      <p:pic>
        <p:nvPicPr>
          <p:cNvPr id="6" name="Picture 5" descr="Diagram&#10;&#10;Description automatically generated with medium confidence">
            <a:extLst>
              <a:ext uri="{FF2B5EF4-FFF2-40B4-BE49-F238E27FC236}">
                <a16:creationId xmlns:a16="http://schemas.microsoft.com/office/drawing/2014/main" id="{EAECEA65-2424-440F-8E0C-FDFCD514779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220072" y="2420888"/>
            <a:ext cx="2692126" cy="3077870"/>
          </a:xfrm>
          <a:prstGeom prst="rect">
            <a:avLst/>
          </a:prstGeom>
        </p:spPr>
      </p:pic>
    </p:spTree>
    <p:extLst>
      <p:ext uri="{BB962C8B-B14F-4D97-AF65-F5344CB8AC3E}">
        <p14:creationId xmlns:p14="http://schemas.microsoft.com/office/powerpoint/2010/main" val="28330348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4BBF89-6CBA-4BB2-B8D4-56BB6E8ACE2D}"/>
              </a:ext>
            </a:extLst>
          </p:cNvPr>
          <p:cNvSpPr>
            <a:spLocks noGrp="1"/>
          </p:cNvSpPr>
          <p:nvPr>
            <p:ph idx="1"/>
          </p:nvPr>
        </p:nvSpPr>
        <p:spPr/>
        <p:txBody>
          <a:bodyPr/>
          <a:lstStyle/>
          <a:p>
            <a:r>
              <a:rPr lang="en-GB" b="1" dirty="0"/>
              <a:t>Look at the past.</a:t>
            </a:r>
            <a:r>
              <a:rPr lang="en-GB" dirty="0"/>
              <a:t> If a version of this project has been done in the past, look for the lessons learned to improve your results this time. Think too about other projects you have been involved in. Even if the project was smaller or larger and the goals were very different, there are likely to be lessons you learned that you can apply: things you did well that you would want to repeat, and things you could have done better that you can correct on this project.</a:t>
            </a:r>
          </a:p>
          <a:p>
            <a:r>
              <a:rPr lang="cy-GB" sz="2000" b="1" dirty="0">
                <a:solidFill>
                  <a:srgbClr val="C00000"/>
                </a:solidFill>
              </a:rPr>
              <a:t>Edrych tua’r dyfodol - </a:t>
            </a:r>
            <a:r>
              <a:rPr lang="en-GB" b="1" dirty="0">
                <a:solidFill>
                  <a:srgbClr val="0077E3"/>
                </a:solidFill>
              </a:rPr>
              <a:t>Look to the future.</a:t>
            </a:r>
            <a:r>
              <a:rPr lang="en-GB" dirty="0">
                <a:solidFill>
                  <a:srgbClr val="0077E3"/>
                </a:solidFill>
              </a:rPr>
              <a:t> </a:t>
            </a:r>
            <a:r>
              <a:rPr lang="en-GB" dirty="0"/>
              <a:t>Take a little time to document the best practices and ideas that work for you during the project. Whether this is a formal task for everyone on the project, or just your own notes to help you to continuously improve, investing a little time now will make your contributions to all future projects more valuable and </a:t>
            </a:r>
            <a:r>
              <a:rPr lang="en-GB" dirty="0">
                <a:solidFill>
                  <a:srgbClr val="0077E3"/>
                </a:solidFill>
              </a:rPr>
              <a:t>efficient </a:t>
            </a:r>
            <a:r>
              <a:rPr lang="en-GB" dirty="0">
                <a:solidFill>
                  <a:srgbClr val="C00000"/>
                </a:solidFill>
              </a:rPr>
              <a:t>- </a:t>
            </a:r>
            <a:r>
              <a:rPr lang="cy-GB" sz="2000" dirty="0">
                <a:solidFill>
                  <a:srgbClr val="C00000"/>
                </a:solidFill>
              </a:rPr>
              <a:t>effeithlon.</a:t>
            </a:r>
          </a:p>
          <a:p>
            <a:endParaRPr lang="en-GB" dirty="0"/>
          </a:p>
          <a:p>
            <a:endParaRPr lang="en-GB" dirty="0"/>
          </a:p>
        </p:txBody>
      </p:sp>
    </p:spTree>
    <p:extLst>
      <p:ext uri="{BB962C8B-B14F-4D97-AF65-F5344CB8AC3E}">
        <p14:creationId xmlns:p14="http://schemas.microsoft.com/office/powerpoint/2010/main" val="34748608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2899C-A660-485C-9E90-93F7FB173863}"/>
              </a:ext>
            </a:extLst>
          </p:cNvPr>
          <p:cNvSpPr>
            <a:spLocks noGrp="1"/>
          </p:cNvSpPr>
          <p:nvPr>
            <p:ph type="title"/>
          </p:nvPr>
        </p:nvSpPr>
        <p:spPr/>
        <p:txBody>
          <a:bodyPr/>
          <a:lstStyle/>
          <a:p>
            <a:r>
              <a:rPr lang="en-GB" dirty="0"/>
              <a:t>Team considerations - </a:t>
            </a:r>
            <a:r>
              <a:rPr lang="cy-GB" dirty="0">
                <a:solidFill>
                  <a:srgbClr val="C00000"/>
                </a:solidFill>
              </a:rPr>
              <a:t>Ystyriaethau tîm</a:t>
            </a:r>
            <a:endParaRPr lang="en-GB" dirty="0">
              <a:solidFill>
                <a:srgbClr val="C00000"/>
              </a:solidFill>
            </a:endParaRPr>
          </a:p>
        </p:txBody>
      </p:sp>
      <p:sp>
        <p:nvSpPr>
          <p:cNvPr id="3" name="Content Placeholder 2">
            <a:extLst>
              <a:ext uri="{FF2B5EF4-FFF2-40B4-BE49-F238E27FC236}">
                <a16:creationId xmlns:a16="http://schemas.microsoft.com/office/drawing/2014/main" id="{21A36A94-C863-43F3-83C1-363B6D7FEAB6}"/>
              </a:ext>
            </a:extLst>
          </p:cNvPr>
          <p:cNvSpPr>
            <a:spLocks noGrp="1"/>
          </p:cNvSpPr>
          <p:nvPr>
            <p:ph idx="1"/>
          </p:nvPr>
        </p:nvSpPr>
        <p:spPr/>
        <p:txBody>
          <a:bodyPr/>
          <a:lstStyle/>
          <a:p>
            <a:r>
              <a:rPr lang="en-GB" dirty="0"/>
              <a:t>Remember this when problem solving when working as part of a team:</a:t>
            </a:r>
          </a:p>
          <a:p>
            <a:pPr marL="342900" indent="-342900">
              <a:buClr>
                <a:srgbClr val="0077E3"/>
              </a:buClr>
              <a:buFont typeface="Arial" panose="020B0604020202020204" pitchFamily="34" charset="0"/>
              <a:buChar char="•"/>
            </a:pPr>
            <a:r>
              <a:rPr lang="en-GB" dirty="0"/>
              <a:t>Everyone has an opinion. Some people only see their opinion as the right one and can’t see the logic in other people’s solutions.</a:t>
            </a:r>
          </a:p>
          <a:p>
            <a:pPr marL="342900" indent="-342900">
              <a:buClr>
                <a:srgbClr val="0077E3"/>
              </a:buClr>
              <a:buFont typeface="Arial" panose="020B0604020202020204" pitchFamily="34" charset="0"/>
              <a:buChar char="•"/>
            </a:pPr>
            <a:r>
              <a:rPr lang="en-GB" dirty="0"/>
              <a:t>Careful discussion, patience and consideration of other people’s feelings, ideas and factors will build good working relationships. </a:t>
            </a:r>
          </a:p>
          <a:p>
            <a:pPr marL="342900" indent="-342900">
              <a:buClr>
                <a:srgbClr val="0077E3"/>
              </a:buClr>
              <a:buFont typeface="Arial" panose="020B0604020202020204" pitchFamily="34" charset="0"/>
              <a:buChar char="•"/>
            </a:pPr>
            <a:r>
              <a:rPr lang="en-US" dirty="0"/>
              <a:t>S</a:t>
            </a:r>
            <a:r>
              <a:rPr lang="en-US" dirty="0">
                <a:effectLst/>
              </a:rPr>
              <a:t>kills such as active listening, communicating clearly, negotiating and decision making will help with problem solving.</a:t>
            </a:r>
            <a:endParaRPr lang="en-GB" dirty="0"/>
          </a:p>
        </p:txBody>
      </p:sp>
    </p:spTree>
    <p:extLst>
      <p:ext uri="{BB962C8B-B14F-4D97-AF65-F5344CB8AC3E}">
        <p14:creationId xmlns:p14="http://schemas.microsoft.com/office/powerpoint/2010/main" val="19587385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algn="ctr" eaLnBrk="1" hangingPunct="1">
              <a:lnSpc>
                <a:spcPct val="100000"/>
              </a:lnSpc>
            </a:pPr>
            <a:r>
              <a:rPr lang="cy-GB" sz="6000" dirty="0">
                <a:solidFill>
                  <a:srgbClr val="C00000"/>
                </a:solidFill>
                <a:ea typeface="ＭＳ Ｐゴシック" pitchFamily="-105" charset="-128"/>
                <a:cs typeface="ＭＳ Ｐゴシック" pitchFamily="-105" charset="-128"/>
              </a:rPr>
              <a:t>Unrhyw gwestiynau?</a:t>
            </a:r>
          </a:p>
          <a:p>
            <a:pPr marL="0" indent="0" algn="ctr" eaLnBrk="1" hangingPunct="1">
              <a:lnSpc>
                <a:spcPct val="100000"/>
              </a:lnSpc>
            </a:pPr>
            <a:endParaRPr sz="6000" dirty="0">
              <a:solidFill>
                <a:srgbClr val="C00000"/>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41978762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104: Employability in the construction and built environment sector</a:t>
            </a:r>
          </a:p>
        </p:txBody>
      </p:sp>
      <p:sp>
        <p:nvSpPr>
          <p:cNvPr id="2053" name="Rectangle 15"/>
          <p:cNvSpPr>
            <a:spLocks noGrp="1" noChangeArrowheads="1"/>
          </p:cNvSpPr>
          <p:nvPr>
            <p:ph type="title"/>
          </p:nvPr>
        </p:nvSpPr>
        <p:spPr>
          <a:xfrm>
            <a:off x="457200" y="2944800"/>
            <a:ext cx="8153400" cy="2514600"/>
          </a:xfrm>
        </p:spPr>
        <p:txBody>
          <a:bodyPr anchor="t"/>
          <a:lstStyle/>
          <a:p>
            <a:br>
              <a:rPr lang="en-GB" dirty="0"/>
            </a:br>
            <a:r>
              <a:rPr lang="en-GB" dirty="0"/>
              <a:t>Basic principles of business - </a:t>
            </a:r>
            <a:r>
              <a:rPr lang="cy-GB" dirty="0">
                <a:solidFill>
                  <a:srgbClr val="C00000"/>
                </a:solidFill>
              </a:rPr>
              <a:t>Egwyddorion sylfaenol busnes </a:t>
            </a:r>
            <a:endParaRPr lang="en-GB" dirty="0">
              <a:solidFill>
                <a:srgbClr val="C00000"/>
              </a:solidFill>
            </a:endParaRPr>
          </a:p>
        </p:txBody>
      </p:sp>
    </p:spTree>
    <p:extLst>
      <p:ext uri="{BB962C8B-B14F-4D97-AF65-F5344CB8AC3E}">
        <p14:creationId xmlns:p14="http://schemas.microsoft.com/office/powerpoint/2010/main" val="8397843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Session aims - </a:t>
            </a:r>
            <a:r>
              <a:rPr lang="cy-GB" dirty="0">
                <a:solidFill>
                  <a:srgbClr val="C00000"/>
                </a:solidFill>
              </a:rPr>
              <a:t>Nod y sesiwn</a:t>
            </a:r>
            <a:endParaRPr lang="en-US" dirty="0">
              <a:solidFill>
                <a:srgbClr val="C00000"/>
              </a:solidFill>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8229600" cy="4248000"/>
          </a:xfrm>
        </p:spPr>
        <p:txBody>
          <a:bodyPr/>
          <a:lstStyle/>
          <a:p>
            <a:r>
              <a:rPr lang="en-GB" dirty="0"/>
              <a:t>In this session you will learn about:</a:t>
            </a:r>
          </a:p>
          <a:p>
            <a:pPr marL="342900" indent="-342900">
              <a:buClr>
                <a:srgbClr val="0077E3"/>
              </a:buClr>
              <a:buFont typeface="Arial" panose="020B0604020202020204" pitchFamily="34" charset="0"/>
              <a:buChar char="•"/>
            </a:pPr>
            <a:r>
              <a:rPr lang="en-GB" dirty="0"/>
              <a:t>the difference between profit and loss in relation to income, expenditure and overheads</a:t>
            </a:r>
          </a:p>
          <a:p>
            <a:pPr marL="342900" indent="-342900">
              <a:buClr>
                <a:srgbClr val="0077E3"/>
              </a:buClr>
              <a:buFont typeface="Arial" panose="020B0604020202020204" pitchFamily="34" charset="0"/>
              <a:buChar char="•"/>
            </a:pPr>
            <a:r>
              <a:rPr lang="en-GB" dirty="0"/>
              <a:t>typical overheads of a business and basic methods of book-keeping </a:t>
            </a:r>
          </a:p>
          <a:p>
            <a:pPr marL="342900" indent="-342900">
              <a:buClr>
                <a:srgbClr val="0077E3"/>
              </a:buClr>
              <a:buFont typeface="Arial" panose="020B0604020202020204" pitchFamily="34" charset="0"/>
              <a:buChar char="•"/>
            </a:pPr>
            <a:r>
              <a:rPr lang="en-GB" dirty="0"/>
              <a:t> how to do basic calculations and invoicing</a:t>
            </a:r>
          </a:p>
          <a:p>
            <a:pPr marL="342900" indent="-342900">
              <a:buClr>
                <a:srgbClr val="0077E3"/>
              </a:buClr>
              <a:buFont typeface="Arial" panose="020B0604020202020204" pitchFamily="34" charset="0"/>
              <a:buChar char="•"/>
            </a:pPr>
            <a:r>
              <a:rPr lang="en-GB" dirty="0"/>
              <a:t>the benefits of networking for business growth </a:t>
            </a:r>
          </a:p>
          <a:p>
            <a:pPr marL="342900" indent="-342900">
              <a:buClr>
                <a:srgbClr val="0077E3"/>
              </a:buClr>
              <a:buFont typeface="Arial" panose="020B0604020202020204" pitchFamily="34" charset="0"/>
              <a:buChar char="•"/>
            </a:pPr>
            <a:r>
              <a:rPr lang="en-GB" dirty="0"/>
              <a:t>the link between productivity and reputation and the importance of maintaining </a:t>
            </a:r>
            <a:r>
              <a:rPr lang="en-GB" dirty="0">
                <a:solidFill>
                  <a:srgbClr val="0077E3"/>
                </a:solidFill>
              </a:rPr>
              <a:t>quality</a:t>
            </a:r>
            <a:r>
              <a:rPr lang="en-GB" dirty="0"/>
              <a:t> </a:t>
            </a:r>
            <a:r>
              <a:rPr lang="en-GB" dirty="0">
                <a:solidFill>
                  <a:srgbClr val="C00000"/>
                </a:solidFill>
              </a:rPr>
              <a:t>– </a:t>
            </a:r>
            <a:r>
              <a:rPr lang="cy-GB" dirty="0">
                <a:solidFill>
                  <a:srgbClr val="C00000"/>
                </a:solidFill>
              </a:rPr>
              <a:t>ansawdd.</a:t>
            </a:r>
          </a:p>
          <a:p>
            <a:pPr>
              <a:buClr>
                <a:srgbClr val="0077E3"/>
              </a:buClr>
            </a:pPr>
            <a:endParaRPr lang="en-GB" dirty="0"/>
          </a:p>
          <a:p>
            <a:pPr marL="342900" indent="-342900">
              <a:buFont typeface="Arial" panose="020B0604020202020204" pitchFamily="34" charset="0"/>
              <a:buChar char="•"/>
            </a:pPr>
            <a:endParaRPr lang="en-GB" dirty="0"/>
          </a:p>
          <a:p>
            <a:r>
              <a:rPr lang="en-GB" dirty="0"/>
              <a:t>          </a:t>
            </a:r>
          </a:p>
        </p:txBody>
      </p:sp>
    </p:spTree>
    <p:extLst>
      <p:ext uri="{BB962C8B-B14F-4D97-AF65-F5344CB8AC3E}">
        <p14:creationId xmlns:p14="http://schemas.microsoft.com/office/powerpoint/2010/main" val="42914444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6E510F4-127D-4418-8D2E-E10D8CFACE16}"/>
              </a:ext>
            </a:extLst>
          </p:cNvPr>
          <p:cNvSpPr txBox="1">
            <a:spLocks/>
          </p:cNvSpPr>
          <p:nvPr/>
        </p:nvSpPr>
        <p:spPr>
          <a:xfrm>
            <a:off x="611560" y="1340768"/>
            <a:ext cx="8229600" cy="4248000"/>
          </a:xfrm>
        </p:spPr>
        <p:txBody>
          <a:bodyPr lIns="91440" tIns="45720" rIns="91440" bIns="45720" anchor="t"/>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marL="342900" indent="-342900">
              <a:buClr>
                <a:srgbClr val="0077E3"/>
              </a:buClr>
              <a:buFont typeface="Arial"/>
              <a:buChar char="•"/>
            </a:pPr>
            <a:r>
              <a:rPr lang="en-GB" dirty="0"/>
              <a:t>how maintaining a positive reputation will support new custom and contracts, staff retention and profit</a:t>
            </a:r>
            <a:endParaRPr lang="en-US" dirty="0"/>
          </a:p>
          <a:p>
            <a:pPr marL="342900" indent="-342900">
              <a:buClr>
                <a:srgbClr val="0077E3"/>
              </a:buClr>
              <a:buFont typeface="Arial"/>
              <a:buChar char="•"/>
            </a:pPr>
            <a:endParaRPr lang="en-GB" dirty="0"/>
          </a:p>
          <a:p>
            <a:pPr marL="342900" indent="-342900">
              <a:buClr>
                <a:srgbClr val="0077E3"/>
              </a:buClr>
              <a:buFont typeface="Arial"/>
              <a:buChar char="•"/>
            </a:pPr>
            <a:r>
              <a:rPr lang="en-GB" dirty="0"/>
              <a:t>the need for positive customer service at each stage of a business contract and the consequences of non-compliance</a:t>
            </a:r>
          </a:p>
          <a:p>
            <a:pPr marL="342900" indent="-342900">
              <a:buClr>
                <a:srgbClr val="0077E3"/>
              </a:buClr>
              <a:buFont typeface="Arial"/>
              <a:buChar char="•"/>
            </a:pPr>
            <a:endParaRPr lang="en-GB" dirty="0"/>
          </a:p>
          <a:p>
            <a:pPr marL="342900" indent="-342900">
              <a:buClr>
                <a:srgbClr val="0077E3"/>
              </a:buClr>
              <a:buFont typeface="Arial"/>
              <a:buChar char="•"/>
            </a:pPr>
            <a:r>
              <a:rPr lang="en-GB" dirty="0"/>
              <a:t>positive ways of working by setting clear expectations with customers, including planning and scheduling, clear pricing and invoicing structure </a:t>
            </a:r>
          </a:p>
          <a:p>
            <a:pPr marL="342900" indent="-342900">
              <a:buClr>
                <a:srgbClr val="0077E3"/>
              </a:buClr>
              <a:buFont typeface="Arial"/>
              <a:buChar char="•"/>
            </a:pPr>
            <a:endParaRPr lang="en-GB" dirty="0"/>
          </a:p>
          <a:p>
            <a:pPr marL="342900" indent="-342900">
              <a:buClr>
                <a:srgbClr val="0077E3"/>
              </a:buClr>
              <a:buFont typeface="Arial"/>
              <a:buChar char="•"/>
            </a:pPr>
            <a:r>
              <a:rPr lang="en-GB" dirty="0"/>
              <a:t>causes of disruption to the general public from traffic issues, access and </a:t>
            </a:r>
            <a:r>
              <a:rPr lang="en-GB" dirty="0">
                <a:solidFill>
                  <a:srgbClr val="0077E3"/>
                </a:solidFill>
              </a:rPr>
              <a:t>pollution </a:t>
            </a:r>
            <a:r>
              <a:rPr lang="en-GB" dirty="0">
                <a:solidFill>
                  <a:srgbClr val="C00000"/>
                </a:solidFill>
              </a:rPr>
              <a:t>- </a:t>
            </a:r>
            <a:r>
              <a:rPr lang="cy-GB" dirty="0">
                <a:solidFill>
                  <a:srgbClr val="C00000"/>
                </a:solidFill>
              </a:rPr>
              <a:t>llygredd. </a:t>
            </a:r>
            <a:endParaRPr lang="en-GB" dirty="0">
              <a:solidFill>
                <a:srgbClr val="C00000"/>
              </a:solidFill>
            </a:endParaRPr>
          </a:p>
          <a:p>
            <a:pPr marL="342900" indent="-342900">
              <a:buFont typeface="Arial"/>
              <a:buChar char="•"/>
            </a:pPr>
            <a:endParaRPr lang="en-GB" dirty="0"/>
          </a:p>
          <a:p>
            <a:endParaRPr lang="en-GB" dirty="0"/>
          </a:p>
          <a:p>
            <a:r>
              <a:rPr lang="en-GB" dirty="0"/>
              <a:t> </a:t>
            </a:r>
          </a:p>
          <a:p>
            <a:r>
              <a:rPr lang="en-GB" dirty="0"/>
              <a:t>          </a:t>
            </a:r>
          </a:p>
        </p:txBody>
      </p:sp>
    </p:spTree>
    <p:extLst>
      <p:ext uri="{BB962C8B-B14F-4D97-AF65-F5344CB8AC3E}">
        <p14:creationId xmlns:p14="http://schemas.microsoft.com/office/powerpoint/2010/main" val="8769015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a:extLst>
              <a:ext uri="{FF2B5EF4-FFF2-40B4-BE49-F238E27FC236}">
                <a16:creationId xmlns:a16="http://schemas.microsoft.com/office/drawing/2014/main" id="{094ACB60-2BB6-8140-B95A-49C85189B362}"/>
              </a:ext>
            </a:extLst>
          </p:cNvPr>
          <p:cNvSpPr>
            <a:spLocks noGrp="1" noChangeArrowheads="1"/>
          </p:cNvSpPr>
          <p:nvPr>
            <p:ph type="title"/>
          </p:nvPr>
        </p:nvSpPr>
        <p:spPr/>
        <p:txBody>
          <a:bodyPr/>
          <a:lstStyle/>
          <a:p>
            <a:r>
              <a:rPr lang="en-US" altLang="en-US" dirty="0"/>
              <a:t>Business understanding</a:t>
            </a:r>
          </a:p>
        </p:txBody>
      </p:sp>
      <p:sp>
        <p:nvSpPr>
          <p:cNvPr id="98307" name="Rectangle 3">
            <a:extLst>
              <a:ext uri="{FF2B5EF4-FFF2-40B4-BE49-F238E27FC236}">
                <a16:creationId xmlns:a16="http://schemas.microsoft.com/office/drawing/2014/main" id="{318260BD-7087-694F-ABB6-CD2C702E187A}"/>
              </a:ext>
            </a:extLst>
          </p:cNvPr>
          <p:cNvSpPr>
            <a:spLocks noGrp="1" noChangeArrowheads="1"/>
          </p:cNvSpPr>
          <p:nvPr>
            <p:ph type="body" idx="1"/>
          </p:nvPr>
        </p:nvSpPr>
        <p:spPr/>
        <p:txBody>
          <a:bodyPr/>
          <a:lstStyle/>
          <a:p>
            <a:pPr>
              <a:lnSpc>
                <a:spcPct val="90000"/>
              </a:lnSpc>
            </a:pPr>
            <a:r>
              <a:rPr lang="en-GB" altLang="en-US" dirty="0"/>
              <a:t>The survival and expansion of any company or business, large or small, depends on its profitability.</a:t>
            </a:r>
          </a:p>
          <a:p>
            <a:pPr marL="342900" indent="-342900">
              <a:lnSpc>
                <a:spcPct val="90000"/>
              </a:lnSpc>
              <a:buClr>
                <a:srgbClr val="0077E3"/>
              </a:buClr>
              <a:buFont typeface="Arial" panose="020B0604020202020204" pitchFamily="34" charset="0"/>
              <a:buChar char="•"/>
            </a:pPr>
            <a:r>
              <a:rPr lang="en-GB" altLang="en-US" dirty="0"/>
              <a:t>Without profits, a company will cease to exist.</a:t>
            </a:r>
          </a:p>
          <a:p>
            <a:pPr marL="342900" indent="-342900">
              <a:lnSpc>
                <a:spcPct val="90000"/>
              </a:lnSpc>
              <a:buClr>
                <a:srgbClr val="0077E3"/>
              </a:buClr>
              <a:buFont typeface="Arial" panose="020B0604020202020204" pitchFamily="34" charset="0"/>
              <a:buChar char="•"/>
            </a:pPr>
            <a:r>
              <a:rPr lang="en-GB" altLang="en-US" dirty="0"/>
              <a:t>Without companies, there is no employment.</a:t>
            </a:r>
          </a:p>
          <a:p>
            <a:pPr marL="342900" indent="-342900">
              <a:lnSpc>
                <a:spcPct val="90000"/>
              </a:lnSpc>
              <a:buClr>
                <a:srgbClr val="0077E3"/>
              </a:buClr>
              <a:buFont typeface="Arial" panose="020B0604020202020204" pitchFamily="34" charset="0"/>
              <a:buChar char="•"/>
            </a:pPr>
            <a:r>
              <a:rPr lang="en-GB" altLang="en-US" dirty="0"/>
              <a:t>Without profits and employment, there are no government taxes.</a:t>
            </a:r>
          </a:p>
          <a:p>
            <a:pPr marL="342900" indent="-342900">
              <a:lnSpc>
                <a:spcPct val="90000"/>
              </a:lnSpc>
              <a:buClr>
                <a:srgbClr val="0077E3"/>
              </a:buClr>
              <a:buFont typeface="Arial" panose="020B0604020202020204" pitchFamily="34" charset="0"/>
              <a:buChar char="•"/>
            </a:pPr>
            <a:r>
              <a:rPr lang="en-GB" altLang="en-US" dirty="0"/>
              <a:t>Without government taxes, there are no public services or unemployment </a:t>
            </a:r>
            <a:r>
              <a:rPr lang="en-GB" altLang="en-US" dirty="0">
                <a:solidFill>
                  <a:srgbClr val="0077E3"/>
                </a:solidFill>
              </a:rPr>
              <a:t>benefits - </a:t>
            </a:r>
            <a:r>
              <a:rPr lang="cy-GB" dirty="0">
                <a:solidFill>
                  <a:srgbClr val="C00000"/>
                </a:solidFill>
              </a:rPr>
              <a:t>budd-daliadau.</a:t>
            </a:r>
            <a:endParaRPr lang="en-GB" altLang="en-US" dirty="0">
              <a:solidFill>
                <a:srgbClr val="C00000"/>
              </a:solidFill>
            </a:endParaRPr>
          </a:p>
          <a:p>
            <a:pPr>
              <a:lnSpc>
                <a:spcPct val="90000"/>
              </a:lnSpc>
            </a:pPr>
            <a:endParaRPr lang="en-GB" altLang="en-US" sz="2800" dirty="0">
              <a:latin typeface="Comic Sans MS" panose="030F0902030302020204" pitchFamily="66" charset="0"/>
            </a:endParaRPr>
          </a:p>
        </p:txBody>
      </p:sp>
    </p:spTree>
    <p:extLst>
      <p:ext uri="{BB962C8B-B14F-4D97-AF65-F5344CB8AC3E}">
        <p14:creationId xmlns:p14="http://schemas.microsoft.com/office/powerpoint/2010/main" val="10732706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3" name="Rectangle 3">
            <a:extLst>
              <a:ext uri="{FF2B5EF4-FFF2-40B4-BE49-F238E27FC236}">
                <a16:creationId xmlns:a16="http://schemas.microsoft.com/office/drawing/2014/main" id="{43483870-F807-E341-A752-EA28A887E127}"/>
              </a:ext>
            </a:extLst>
          </p:cNvPr>
          <p:cNvSpPr>
            <a:spLocks noGrp="1" noChangeArrowheads="1"/>
          </p:cNvSpPr>
          <p:nvPr>
            <p:ph type="body" idx="1"/>
          </p:nvPr>
        </p:nvSpPr>
        <p:spPr>
          <a:xfrm>
            <a:off x="457200" y="1166019"/>
            <a:ext cx="8229600" cy="4525962"/>
          </a:xfrm>
        </p:spPr>
        <p:txBody>
          <a:bodyPr/>
          <a:lstStyle/>
          <a:p>
            <a:pPr>
              <a:lnSpc>
                <a:spcPct val="90000"/>
              </a:lnSpc>
            </a:pPr>
            <a:r>
              <a:rPr lang="en-GB" altLang="en-US" dirty="0"/>
              <a:t>Whether employed or self employed, we are all dependant on company </a:t>
            </a:r>
            <a:r>
              <a:rPr lang="en-GB" altLang="en-US" dirty="0">
                <a:solidFill>
                  <a:srgbClr val="0077E3"/>
                </a:solidFill>
              </a:rPr>
              <a:t>profits – </a:t>
            </a:r>
            <a:r>
              <a:rPr lang="cy-GB" dirty="0">
                <a:solidFill>
                  <a:srgbClr val="C00000"/>
                </a:solidFill>
              </a:rPr>
              <a:t>elw.</a:t>
            </a:r>
            <a:endParaRPr lang="en-GB" altLang="en-US" dirty="0">
              <a:solidFill>
                <a:srgbClr val="C00000"/>
              </a:solidFill>
            </a:endParaRPr>
          </a:p>
          <a:p>
            <a:pPr>
              <a:lnSpc>
                <a:spcPct val="90000"/>
              </a:lnSpc>
            </a:pPr>
            <a:r>
              <a:rPr lang="en-GB" altLang="en-US" dirty="0"/>
              <a:t>Unless you are employed in the financial department of a company or you are self-employed it is unlikely that you will be directly involved in the day-to-day management of finances.</a:t>
            </a:r>
          </a:p>
          <a:p>
            <a:pPr>
              <a:lnSpc>
                <a:spcPct val="90000"/>
              </a:lnSpc>
            </a:pPr>
            <a:r>
              <a:rPr lang="en-GB" altLang="en-US" dirty="0"/>
              <a:t>You are, however, involved in the day-to-day profitability of the company you work for.</a:t>
            </a:r>
          </a:p>
          <a:p>
            <a:pPr>
              <a:lnSpc>
                <a:spcPct val="90000"/>
              </a:lnSpc>
            </a:pPr>
            <a:r>
              <a:rPr lang="en-GB" altLang="en-US" dirty="0"/>
              <a:t>To appreciate this you need to have a little knowledge of how a company’s finances work.</a:t>
            </a:r>
          </a:p>
          <a:p>
            <a:pPr>
              <a:lnSpc>
                <a:spcPct val="90000"/>
              </a:lnSpc>
            </a:pPr>
            <a:endParaRPr lang="en-GB" altLang="en-US" sz="2800" dirty="0">
              <a:latin typeface="Comic Sans MS" panose="030F0902030302020204" pitchFamily="66" charset="0"/>
            </a:endParaRPr>
          </a:p>
        </p:txBody>
      </p:sp>
    </p:spTree>
    <p:extLst>
      <p:ext uri="{BB962C8B-B14F-4D97-AF65-F5344CB8AC3E}">
        <p14:creationId xmlns:p14="http://schemas.microsoft.com/office/powerpoint/2010/main" val="17760942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Rectangle 3">
            <a:extLst>
              <a:ext uri="{FF2B5EF4-FFF2-40B4-BE49-F238E27FC236}">
                <a16:creationId xmlns:a16="http://schemas.microsoft.com/office/drawing/2014/main" id="{85BDD7C6-E440-8945-A2A7-AD8C3B63440D}"/>
              </a:ext>
            </a:extLst>
          </p:cNvPr>
          <p:cNvSpPr>
            <a:spLocks noGrp="1" noChangeArrowheads="1"/>
          </p:cNvSpPr>
          <p:nvPr>
            <p:ph type="body" idx="1"/>
          </p:nvPr>
        </p:nvSpPr>
        <p:spPr/>
        <p:txBody>
          <a:bodyPr/>
          <a:lstStyle/>
          <a:p>
            <a:pPr>
              <a:lnSpc>
                <a:spcPct val="80000"/>
              </a:lnSpc>
            </a:pPr>
            <a:r>
              <a:rPr lang="en-GB" altLang="en-US" sz="2000" dirty="0"/>
              <a:t>Looking at the simplified previous sketch you will see that a great deal of the company’s finance is invested in materials, equipment and human resources before it can be turned into profit.</a:t>
            </a:r>
          </a:p>
          <a:p>
            <a:pPr>
              <a:lnSpc>
                <a:spcPct val="80000"/>
              </a:lnSpc>
            </a:pPr>
            <a:r>
              <a:rPr lang="en-GB" altLang="en-US" sz="2000" dirty="0"/>
              <a:t>The estimators in the estimating department of a construction company have to be very careful when calculating the cost of a building. </a:t>
            </a:r>
          </a:p>
          <a:p>
            <a:pPr>
              <a:lnSpc>
                <a:spcPct val="80000"/>
              </a:lnSpc>
            </a:pPr>
            <a:r>
              <a:rPr lang="en-GB" altLang="en-US" sz="2000" dirty="0"/>
              <a:t>They must have an all-round knowledge of construction work to be able to quantify the numerous materials required and how long each job will take to complete.</a:t>
            </a:r>
          </a:p>
          <a:p>
            <a:pPr>
              <a:lnSpc>
                <a:spcPct val="80000"/>
              </a:lnSpc>
            </a:pPr>
            <a:endParaRPr lang="en-GB" altLang="en-US" sz="2000" dirty="0">
              <a:latin typeface="Comic Sans MS" panose="030F0902030302020204" pitchFamily="66" charset="0"/>
            </a:endParaRPr>
          </a:p>
        </p:txBody>
      </p:sp>
      <p:pic>
        <p:nvPicPr>
          <p:cNvPr id="4" name="Picture 3" descr="A picture containing indoor&#10;&#10;Description automatically generated">
            <a:extLst>
              <a:ext uri="{FF2B5EF4-FFF2-40B4-BE49-F238E27FC236}">
                <a16:creationId xmlns:a16="http://schemas.microsoft.com/office/drawing/2014/main" id="{1FEA055C-D79B-4CBE-A05C-D7590A529E0D}"/>
              </a:ext>
            </a:extLst>
          </p:cNvPr>
          <p:cNvPicPr>
            <a:picLocks noChangeAspect="1"/>
          </p:cNvPicPr>
          <p:nvPr/>
        </p:nvPicPr>
        <p:blipFill>
          <a:blip r:embed="rId2"/>
          <a:stretch>
            <a:fillRect/>
          </a:stretch>
        </p:blipFill>
        <p:spPr>
          <a:xfrm>
            <a:off x="5436096" y="3933056"/>
            <a:ext cx="3048000" cy="2033016"/>
          </a:xfrm>
          <a:prstGeom prst="rect">
            <a:avLst/>
          </a:prstGeom>
        </p:spPr>
      </p:pic>
    </p:spTree>
    <p:extLst>
      <p:ext uri="{BB962C8B-B14F-4D97-AF65-F5344CB8AC3E}">
        <p14:creationId xmlns:p14="http://schemas.microsoft.com/office/powerpoint/2010/main" val="24546030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54732-6C71-4DAB-AF84-9D27B36F884F}"/>
              </a:ext>
            </a:extLst>
          </p:cNvPr>
          <p:cNvSpPr>
            <a:spLocks noGrp="1"/>
          </p:cNvSpPr>
          <p:nvPr>
            <p:ph type="title"/>
          </p:nvPr>
        </p:nvSpPr>
        <p:spPr/>
        <p:txBody>
          <a:bodyPr/>
          <a:lstStyle/>
          <a:p>
            <a:r>
              <a:rPr lang="en-GB" dirty="0"/>
              <a:t>Consequences of poor business management</a:t>
            </a:r>
          </a:p>
        </p:txBody>
      </p:sp>
      <p:sp>
        <p:nvSpPr>
          <p:cNvPr id="3" name="Content Placeholder 2">
            <a:extLst>
              <a:ext uri="{FF2B5EF4-FFF2-40B4-BE49-F238E27FC236}">
                <a16:creationId xmlns:a16="http://schemas.microsoft.com/office/drawing/2014/main" id="{8401C156-6D25-4D05-ADD0-60CC9B9A2AC6}"/>
              </a:ext>
            </a:extLst>
          </p:cNvPr>
          <p:cNvSpPr>
            <a:spLocks noGrp="1"/>
          </p:cNvSpPr>
          <p:nvPr>
            <p:ph idx="1"/>
          </p:nvPr>
        </p:nvSpPr>
        <p:spPr>
          <a:xfrm>
            <a:off x="457200" y="1512000"/>
            <a:ext cx="8507288" cy="4248000"/>
          </a:xfrm>
        </p:spPr>
        <p:txBody>
          <a:bodyPr/>
          <a:lstStyle/>
          <a:p>
            <a:r>
              <a:rPr lang="en-GB" altLang="en-US" dirty="0"/>
              <a:t>Poor business management can often spell the end for construction companies. Poor planning, financial organising and lack of care can lead to unhappy endings for employers.</a:t>
            </a:r>
          </a:p>
          <a:p>
            <a:pPr marL="342900" indent="-342900">
              <a:buClr>
                <a:srgbClr val="0077E3"/>
              </a:buClr>
              <a:buFont typeface="Arial" panose="020B0604020202020204" pitchFamily="34" charset="0"/>
              <a:buChar char="•"/>
            </a:pPr>
            <a:r>
              <a:rPr lang="en-GB" altLang="en-US" dirty="0"/>
              <a:t>Miscalculating or under-estimating for a building contract can result in lower profits or even financial losses for the company.</a:t>
            </a:r>
          </a:p>
          <a:p>
            <a:pPr marL="342900" indent="-342900">
              <a:buClr>
                <a:srgbClr val="0077E3"/>
              </a:buClr>
              <a:buFont typeface="Arial" panose="020B0604020202020204" pitchFamily="34" charset="0"/>
              <a:buChar char="•"/>
            </a:pPr>
            <a:r>
              <a:rPr lang="en-GB" altLang="en-US" dirty="0"/>
              <a:t>Loss of assets can occur due to poor cashflow or financial management.</a:t>
            </a:r>
          </a:p>
          <a:p>
            <a:pPr marL="342900" indent="-342900">
              <a:buClr>
                <a:srgbClr val="0077E3"/>
              </a:buClr>
              <a:buFont typeface="Arial" panose="020B0604020202020204" pitchFamily="34" charset="0"/>
              <a:buChar char="•"/>
            </a:pPr>
            <a:r>
              <a:rPr lang="en-GB" altLang="en-US" dirty="0"/>
              <a:t>Delay in company growth or future business opportunities can result from poor management of income and expenditure.</a:t>
            </a:r>
          </a:p>
          <a:p>
            <a:pPr marL="342900" indent="-342900">
              <a:buClr>
                <a:srgbClr val="0077E3"/>
              </a:buClr>
              <a:buFont typeface="Arial" panose="020B0604020202020204" pitchFamily="34" charset="0"/>
              <a:buChar char="•"/>
            </a:pPr>
            <a:r>
              <a:rPr lang="en-GB" altLang="en-US" dirty="0"/>
              <a:t>Staff can lose their jobs and become </a:t>
            </a:r>
            <a:r>
              <a:rPr lang="en-GB" altLang="en-US" dirty="0">
                <a:solidFill>
                  <a:srgbClr val="0077E3"/>
                </a:solidFill>
              </a:rPr>
              <a:t>redundant</a:t>
            </a:r>
            <a:r>
              <a:rPr lang="en-GB" altLang="en-US" dirty="0"/>
              <a:t> </a:t>
            </a:r>
            <a:r>
              <a:rPr lang="en-GB" altLang="en-US" dirty="0">
                <a:solidFill>
                  <a:srgbClr val="C00000"/>
                </a:solidFill>
              </a:rPr>
              <a:t>- </a:t>
            </a:r>
            <a:r>
              <a:rPr lang="cy-GB" dirty="0">
                <a:solidFill>
                  <a:srgbClr val="C00000"/>
                </a:solidFill>
              </a:rPr>
              <a:t>ddi-waith.</a:t>
            </a:r>
          </a:p>
          <a:p>
            <a:pPr marL="342900" indent="-342900">
              <a:buClr>
                <a:srgbClr val="0077E3"/>
              </a:buClr>
              <a:buFont typeface="Arial" panose="020B0604020202020204" pitchFamily="34" charset="0"/>
              <a:buChar char="•"/>
            </a:pPr>
            <a:endParaRPr lang="en-GB" altLang="en-US" dirty="0"/>
          </a:p>
          <a:p>
            <a:endParaRPr lang="en-GB" dirty="0"/>
          </a:p>
        </p:txBody>
      </p:sp>
    </p:spTree>
    <p:extLst>
      <p:ext uri="{BB962C8B-B14F-4D97-AF65-F5344CB8AC3E}">
        <p14:creationId xmlns:p14="http://schemas.microsoft.com/office/powerpoint/2010/main" val="17645925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45C9D8-4B23-49F1-B0B1-722B6DCB57F0}"/>
              </a:ext>
            </a:extLst>
          </p:cNvPr>
          <p:cNvSpPr>
            <a:spLocks noGrp="1"/>
          </p:cNvSpPr>
          <p:nvPr>
            <p:ph type="title"/>
          </p:nvPr>
        </p:nvSpPr>
        <p:spPr/>
        <p:txBody>
          <a:bodyPr/>
          <a:lstStyle/>
          <a:p>
            <a:r>
              <a:rPr lang="en-GB" dirty="0"/>
              <a:t>Staff problems </a:t>
            </a:r>
            <a:r>
              <a:rPr lang="en-GB" dirty="0">
                <a:solidFill>
                  <a:srgbClr val="C00000"/>
                </a:solidFill>
              </a:rPr>
              <a:t>- </a:t>
            </a:r>
            <a:r>
              <a:rPr lang="cy-GB" dirty="0">
                <a:solidFill>
                  <a:srgbClr val="C00000"/>
                </a:solidFill>
              </a:rPr>
              <a:t>Problemau staff</a:t>
            </a:r>
            <a:endParaRPr lang="en-GB" dirty="0">
              <a:solidFill>
                <a:srgbClr val="C00000"/>
              </a:solidFill>
            </a:endParaRPr>
          </a:p>
        </p:txBody>
      </p:sp>
      <p:sp>
        <p:nvSpPr>
          <p:cNvPr id="3" name="Content Placeholder 2">
            <a:extLst>
              <a:ext uri="{FF2B5EF4-FFF2-40B4-BE49-F238E27FC236}">
                <a16:creationId xmlns:a16="http://schemas.microsoft.com/office/drawing/2014/main" id="{646A33A4-4EB3-4DE3-9F86-C2C781D8DD1A}"/>
              </a:ext>
            </a:extLst>
          </p:cNvPr>
          <p:cNvSpPr>
            <a:spLocks noGrp="1"/>
          </p:cNvSpPr>
          <p:nvPr>
            <p:ph sz="quarter" idx="10"/>
          </p:nvPr>
        </p:nvSpPr>
        <p:spPr>
          <a:xfrm>
            <a:off x="457200" y="1512000"/>
            <a:ext cx="4690864" cy="4248000"/>
          </a:xfrm>
        </p:spPr>
        <p:txBody>
          <a:bodyPr/>
          <a:lstStyle/>
          <a:p>
            <a:r>
              <a:rPr lang="en-GB" dirty="0"/>
              <a:t>All staff display different attitudes, mannerisms and effort levels at work. This makes it very important to have a consistent approach to dealing with staff problems. </a:t>
            </a:r>
          </a:p>
          <a:p>
            <a:r>
              <a:rPr lang="en-GB" dirty="0"/>
              <a:t>Generally, if an employee is awkward, </a:t>
            </a:r>
            <a:br>
              <a:rPr lang="en-GB" dirty="0"/>
            </a:br>
            <a:r>
              <a:rPr lang="en-GB" dirty="0"/>
              <a:t>a manager must have difficult conversations in order to rectify the issue. </a:t>
            </a:r>
          </a:p>
          <a:p>
            <a:r>
              <a:rPr lang="en-GB" dirty="0"/>
              <a:t>Dealing with conflict in the workplace can be one of the most challenging tasks for a manager.</a:t>
            </a:r>
          </a:p>
          <a:p>
            <a:endParaRPr lang="en-GB" dirty="0"/>
          </a:p>
        </p:txBody>
      </p:sp>
      <p:pic>
        <p:nvPicPr>
          <p:cNvPr id="6" name="Picture 5" descr="A picture containing text&#10;&#10;Description automatically generated">
            <a:extLst>
              <a:ext uri="{FF2B5EF4-FFF2-40B4-BE49-F238E27FC236}">
                <a16:creationId xmlns:a16="http://schemas.microsoft.com/office/drawing/2014/main" id="{2F6D9F8A-DA00-43C9-B76B-579F4A2FF33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34835" y="1844824"/>
            <a:ext cx="3451965" cy="2441230"/>
          </a:xfrm>
          <a:prstGeom prst="rect">
            <a:avLst/>
          </a:prstGeom>
        </p:spPr>
      </p:pic>
    </p:spTree>
    <p:extLst>
      <p:ext uri="{BB962C8B-B14F-4D97-AF65-F5344CB8AC3E}">
        <p14:creationId xmlns:p14="http://schemas.microsoft.com/office/powerpoint/2010/main" val="15491798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F9C76D-EBF8-4FA5-8797-718245903EC2}"/>
              </a:ext>
            </a:extLst>
          </p:cNvPr>
          <p:cNvSpPr>
            <a:spLocks noGrp="1"/>
          </p:cNvSpPr>
          <p:nvPr>
            <p:ph type="title"/>
          </p:nvPr>
        </p:nvSpPr>
        <p:spPr/>
        <p:txBody>
          <a:bodyPr/>
          <a:lstStyle/>
          <a:p>
            <a:r>
              <a:rPr lang="en-GB" dirty="0">
                <a:ea typeface="ＭＳ Ｐゴシック"/>
              </a:rPr>
              <a:t>Business principles - </a:t>
            </a:r>
            <a:r>
              <a:rPr lang="cy-GB" dirty="0">
                <a:solidFill>
                  <a:srgbClr val="C00000"/>
                </a:solidFill>
              </a:rPr>
              <a:t>Egwyddorion busnes</a:t>
            </a:r>
            <a:endParaRPr lang="en-GB" dirty="0">
              <a:solidFill>
                <a:srgbClr val="C00000"/>
              </a:solidFill>
            </a:endParaRPr>
          </a:p>
        </p:txBody>
      </p:sp>
      <p:sp>
        <p:nvSpPr>
          <p:cNvPr id="3" name="Content Placeholder 2">
            <a:extLst>
              <a:ext uri="{FF2B5EF4-FFF2-40B4-BE49-F238E27FC236}">
                <a16:creationId xmlns:a16="http://schemas.microsoft.com/office/drawing/2014/main" id="{0A49C732-F52B-43CC-8CB4-15C10B7AAFFD}"/>
              </a:ext>
            </a:extLst>
          </p:cNvPr>
          <p:cNvSpPr>
            <a:spLocks noGrp="1"/>
          </p:cNvSpPr>
          <p:nvPr>
            <p:ph idx="1"/>
          </p:nvPr>
        </p:nvSpPr>
        <p:spPr/>
        <p:txBody>
          <a:bodyPr/>
          <a:lstStyle/>
          <a:p>
            <a:r>
              <a:rPr lang="en-GB" dirty="0">
                <a:ea typeface="ＭＳ Ｐゴシック"/>
              </a:rPr>
              <a:t>Employers are generally judged on outcomes. If they have built a project on time, with zero delays and no additional costs incurred then that is classed as being successful within a project.</a:t>
            </a:r>
          </a:p>
          <a:p>
            <a:r>
              <a:rPr lang="en-GB" dirty="0">
                <a:ea typeface="ＭＳ Ｐゴシック"/>
              </a:rPr>
              <a:t>It is important when managing a business that the following are considered at an early stage and are followed through thoroughly.</a:t>
            </a:r>
          </a:p>
          <a:p>
            <a:r>
              <a:rPr lang="en-GB" dirty="0">
                <a:ea typeface="ＭＳ Ｐゴシック"/>
              </a:rPr>
              <a:t>The following slide will present terminology associated with business principles. </a:t>
            </a:r>
            <a:endParaRPr lang="en-GB" dirty="0"/>
          </a:p>
          <a:p>
            <a:endParaRPr lang="en-GB" dirty="0"/>
          </a:p>
        </p:txBody>
      </p:sp>
    </p:spTree>
    <p:extLst>
      <p:ext uri="{BB962C8B-B14F-4D97-AF65-F5344CB8AC3E}">
        <p14:creationId xmlns:p14="http://schemas.microsoft.com/office/powerpoint/2010/main" val="5682959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BD55F5-2B09-4275-94A6-F6ACE9DA05EE}"/>
              </a:ext>
            </a:extLst>
          </p:cNvPr>
          <p:cNvSpPr>
            <a:spLocks noGrp="1"/>
          </p:cNvSpPr>
          <p:nvPr>
            <p:ph idx="1"/>
          </p:nvPr>
        </p:nvSpPr>
        <p:spPr>
          <a:xfrm>
            <a:off x="446088" y="1700808"/>
            <a:ext cx="8446392" cy="4907875"/>
          </a:xfrm>
        </p:spPr>
        <p:txBody>
          <a:bodyPr/>
          <a:lstStyle/>
          <a:p>
            <a:pPr marL="342900" indent="-342900">
              <a:buClr>
                <a:srgbClr val="0077E3"/>
              </a:buClr>
              <a:buFont typeface="Arial" panose="020B0604020202020204" pitchFamily="34" charset="0"/>
              <a:buChar char="•"/>
            </a:pPr>
            <a:r>
              <a:rPr lang="en-GB" dirty="0">
                <a:ea typeface="ＭＳ Ｐゴシック"/>
                <a:cs typeface="Arial"/>
              </a:rPr>
              <a:t>Initial engagement: first contact with the client and main contractor</a:t>
            </a:r>
            <a:endParaRPr lang="en-GB" dirty="0">
              <a:ea typeface="+mn-lt"/>
              <a:cs typeface="+mn-lt"/>
            </a:endParaRPr>
          </a:p>
          <a:p>
            <a:pPr marL="342900" indent="-342900">
              <a:buClr>
                <a:srgbClr val="0077E3"/>
              </a:buClr>
              <a:buFont typeface="Arial" panose="020B0604020202020204" pitchFamily="34" charset="0"/>
              <a:buChar char="•"/>
            </a:pPr>
            <a:r>
              <a:rPr lang="en-GB" dirty="0">
                <a:ea typeface="+mn-lt"/>
                <a:cs typeface="+mn-lt"/>
              </a:rPr>
              <a:t>Quoting: providing a client with an estimated price for a job </a:t>
            </a:r>
          </a:p>
          <a:p>
            <a:pPr marL="342900" indent="-342900">
              <a:buClr>
                <a:srgbClr val="0077E3"/>
              </a:buClr>
              <a:buFont typeface="Arial" panose="020B0604020202020204" pitchFamily="34" charset="0"/>
              <a:buChar char="•"/>
            </a:pPr>
            <a:r>
              <a:rPr lang="en-GB" dirty="0">
                <a:ea typeface="+mn-lt"/>
                <a:cs typeface="+mn-lt"/>
              </a:rPr>
              <a:t>Scheduling: the sequence of operations that will be followed when carrying out the work.</a:t>
            </a:r>
            <a:endParaRPr lang="en-US" dirty="0">
              <a:ea typeface="+mn-lt"/>
              <a:cs typeface="+mn-lt"/>
            </a:endParaRPr>
          </a:p>
          <a:p>
            <a:pPr marL="342900" indent="-342900">
              <a:buClr>
                <a:srgbClr val="0077E3"/>
              </a:buClr>
              <a:buFont typeface="Arial" panose="020B0604020202020204" pitchFamily="34" charset="0"/>
              <a:buChar char="•"/>
            </a:pPr>
            <a:r>
              <a:rPr lang="en-GB" dirty="0">
                <a:ea typeface="+mn-lt"/>
                <a:cs typeface="+mn-lt"/>
              </a:rPr>
              <a:t>Fulfilment of contract: the actual binding action of an employer when completing the project.</a:t>
            </a:r>
            <a:endParaRPr lang="en-US" dirty="0">
              <a:ea typeface="+mn-lt"/>
              <a:cs typeface="+mn-lt"/>
            </a:endParaRPr>
          </a:p>
          <a:p>
            <a:pPr marL="342900" indent="-342900">
              <a:buClr>
                <a:srgbClr val="0077E3"/>
              </a:buClr>
              <a:buFont typeface="Arial" panose="020B0604020202020204" pitchFamily="34" charset="0"/>
              <a:buChar char="•"/>
            </a:pPr>
            <a:r>
              <a:rPr lang="en-GB" dirty="0">
                <a:ea typeface="+mn-lt"/>
                <a:cs typeface="+mn-lt"/>
              </a:rPr>
              <a:t>Transparency: </a:t>
            </a:r>
            <a:r>
              <a:rPr lang="en-US" dirty="0">
                <a:ea typeface="+mn-lt"/>
                <a:cs typeface="+mn-lt"/>
              </a:rPr>
              <a:t>being clear and easy to understand, with nothing hidden, e.g. no unexpected fees</a:t>
            </a:r>
          </a:p>
          <a:p>
            <a:pPr marL="342900" indent="-342900">
              <a:buClr>
                <a:srgbClr val="0077E3"/>
              </a:buClr>
              <a:buFont typeface="Arial" panose="020B0604020202020204" pitchFamily="34" charset="0"/>
              <a:buChar char="•"/>
            </a:pPr>
            <a:r>
              <a:rPr lang="en-GB" dirty="0">
                <a:ea typeface="ＭＳ Ｐゴシック"/>
                <a:cs typeface="Arial"/>
              </a:rPr>
              <a:t>Penalties: can be written into the contract to prevent delays</a:t>
            </a:r>
            <a:endParaRPr lang="en-GB" dirty="0">
              <a:cs typeface="Arial"/>
            </a:endParaRPr>
          </a:p>
        </p:txBody>
      </p:sp>
      <p:sp>
        <p:nvSpPr>
          <p:cNvPr id="5" name="Title 1">
            <a:extLst>
              <a:ext uri="{FF2B5EF4-FFF2-40B4-BE49-F238E27FC236}">
                <a16:creationId xmlns:a16="http://schemas.microsoft.com/office/drawing/2014/main" id="{63F47171-DBDC-4440-8CC7-F045F34D0F85}"/>
              </a:ext>
            </a:extLst>
          </p:cNvPr>
          <p:cNvSpPr>
            <a:spLocks noGrp="1"/>
          </p:cNvSpPr>
          <p:nvPr>
            <p:ph type="title"/>
          </p:nvPr>
        </p:nvSpPr>
        <p:spPr>
          <a:xfrm>
            <a:off x="457200" y="1008000"/>
            <a:ext cx="8218488" cy="382588"/>
          </a:xfrm>
        </p:spPr>
        <p:txBody>
          <a:bodyPr/>
          <a:lstStyle/>
          <a:p>
            <a:r>
              <a:rPr lang="en-GB" dirty="0">
                <a:ea typeface="ＭＳ Ｐゴシック"/>
              </a:rPr>
              <a:t>Business terms </a:t>
            </a:r>
            <a:r>
              <a:rPr lang="en-GB" dirty="0">
                <a:solidFill>
                  <a:srgbClr val="C00000"/>
                </a:solidFill>
                <a:ea typeface="ＭＳ Ｐゴシック"/>
              </a:rPr>
              <a:t>- </a:t>
            </a:r>
            <a:r>
              <a:rPr lang="cy-GB" dirty="0">
                <a:solidFill>
                  <a:srgbClr val="C00000"/>
                </a:solidFill>
              </a:rPr>
              <a:t>Termau busnes</a:t>
            </a:r>
            <a:endParaRPr lang="en-GB" dirty="0">
              <a:solidFill>
                <a:srgbClr val="C00000"/>
              </a:solidFill>
            </a:endParaRPr>
          </a:p>
        </p:txBody>
      </p:sp>
    </p:spTree>
    <p:extLst>
      <p:ext uri="{BB962C8B-B14F-4D97-AF65-F5344CB8AC3E}">
        <p14:creationId xmlns:p14="http://schemas.microsoft.com/office/powerpoint/2010/main" val="96616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06DF2-C16B-4E4F-96D4-A2DCD5915991}"/>
              </a:ext>
            </a:extLst>
          </p:cNvPr>
          <p:cNvSpPr>
            <a:spLocks noGrp="1"/>
          </p:cNvSpPr>
          <p:nvPr>
            <p:ph type="title"/>
          </p:nvPr>
        </p:nvSpPr>
        <p:spPr/>
        <p:txBody>
          <a:bodyPr/>
          <a:lstStyle/>
          <a:p>
            <a:r>
              <a:rPr lang="en-GB" dirty="0"/>
              <a:t>Benefits of good business management</a:t>
            </a:r>
          </a:p>
        </p:txBody>
      </p:sp>
      <p:sp>
        <p:nvSpPr>
          <p:cNvPr id="3" name="Content Placeholder 2">
            <a:extLst>
              <a:ext uri="{FF2B5EF4-FFF2-40B4-BE49-F238E27FC236}">
                <a16:creationId xmlns:a16="http://schemas.microsoft.com/office/drawing/2014/main" id="{89B6C55B-0818-4EDE-874C-650B6D2A69D2}"/>
              </a:ext>
            </a:extLst>
          </p:cNvPr>
          <p:cNvSpPr>
            <a:spLocks noGrp="1"/>
          </p:cNvSpPr>
          <p:nvPr>
            <p:ph idx="1"/>
          </p:nvPr>
        </p:nvSpPr>
        <p:spPr>
          <a:xfrm>
            <a:off x="457200" y="1602000"/>
            <a:ext cx="8229600" cy="4248000"/>
          </a:xfrm>
        </p:spPr>
        <p:txBody>
          <a:bodyPr/>
          <a:lstStyle/>
          <a:p>
            <a:r>
              <a:rPr lang="en-GB" dirty="0"/>
              <a:t>In contrast to poor business management, if an employer looks after their assets and resources, maintaining a good relationship with suppliers and clients, it can lead to the following:</a:t>
            </a:r>
          </a:p>
          <a:p>
            <a:pPr marL="342900" indent="-342900">
              <a:buClr>
                <a:srgbClr val="0077E3"/>
              </a:buClr>
              <a:buFont typeface="Arial" panose="020B0604020202020204" pitchFamily="34" charset="0"/>
              <a:buChar char="•"/>
            </a:pPr>
            <a:r>
              <a:rPr lang="en-GB" dirty="0">
                <a:solidFill>
                  <a:srgbClr val="0077E3"/>
                </a:solidFill>
              </a:rPr>
              <a:t>improvements in quality - </a:t>
            </a:r>
            <a:r>
              <a:rPr lang="cy-GB" dirty="0">
                <a:solidFill>
                  <a:srgbClr val="C00000"/>
                </a:solidFill>
              </a:rPr>
              <a:t>gwell ansawdd </a:t>
            </a:r>
            <a:endParaRPr lang="en-GB" dirty="0">
              <a:solidFill>
                <a:srgbClr val="C00000"/>
              </a:solidFill>
            </a:endParaRPr>
          </a:p>
          <a:p>
            <a:pPr marL="342900" indent="-342900">
              <a:buClr>
                <a:srgbClr val="0077E3"/>
              </a:buClr>
              <a:buFont typeface="Arial" panose="020B0604020202020204" pitchFamily="34" charset="0"/>
              <a:buChar char="•"/>
            </a:pPr>
            <a:r>
              <a:rPr lang="en-GB" dirty="0"/>
              <a:t>improvements in reputation</a:t>
            </a:r>
          </a:p>
          <a:p>
            <a:pPr marL="342900" indent="-342900">
              <a:buClr>
                <a:srgbClr val="0077E3"/>
              </a:buClr>
              <a:buFont typeface="Arial" panose="020B0604020202020204" pitchFamily="34" charset="0"/>
              <a:buChar char="•"/>
            </a:pPr>
            <a:r>
              <a:rPr lang="en-GB" dirty="0"/>
              <a:t>increased new custom</a:t>
            </a:r>
          </a:p>
          <a:p>
            <a:pPr marL="342900" indent="-342900">
              <a:buClr>
                <a:srgbClr val="0077E3"/>
              </a:buClr>
              <a:buFont typeface="Arial" panose="020B0604020202020204" pitchFamily="34" charset="0"/>
              <a:buChar char="•"/>
            </a:pPr>
            <a:r>
              <a:rPr lang="en-GB" dirty="0"/>
              <a:t>retention/ loyalty of staff</a:t>
            </a:r>
          </a:p>
          <a:p>
            <a:pPr marL="342900" indent="-342900">
              <a:buClr>
                <a:srgbClr val="0077E3"/>
              </a:buClr>
              <a:buFont typeface="Arial" panose="020B0604020202020204" pitchFamily="34" charset="0"/>
              <a:buChar char="•"/>
            </a:pPr>
            <a:r>
              <a:rPr lang="en-GB" dirty="0"/>
              <a:t>bonus reward schemes.</a:t>
            </a:r>
          </a:p>
        </p:txBody>
      </p:sp>
    </p:spTree>
    <p:extLst>
      <p:ext uri="{BB962C8B-B14F-4D97-AF65-F5344CB8AC3E}">
        <p14:creationId xmlns:p14="http://schemas.microsoft.com/office/powerpoint/2010/main" val="26945702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D810D9-C99C-4825-9FD6-7FEE0E27A564}"/>
              </a:ext>
            </a:extLst>
          </p:cNvPr>
          <p:cNvSpPr>
            <a:spLocks noGrp="1"/>
          </p:cNvSpPr>
          <p:nvPr>
            <p:ph type="title"/>
          </p:nvPr>
        </p:nvSpPr>
        <p:spPr>
          <a:xfrm>
            <a:off x="460883" y="912219"/>
            <a:ext cx="8218488" cy="382588"/>
          </a:xfrm>
        </p:spPr>
        <p:txBody>
          <a:bodyPr/>
          <a:lstStyle/>
          <a:p>
            <a:r>
              <a:rPr lang="en-GB" dirty="0"/>
              <a:t>Income, expenditure and overheads - </a:t>
            </a:r>
            <a:r>
              <a:rPr lang="cy-GB" dirty="0">
                <a:solidFill>
                  <a:srgbClr val="C00000"/>
                </a:solidFill>
              </a:rPr>
              <a:t>Incwm, gwariant a </a:t>
            </a:r>
            <a:r>
              <a:rPr lang="cy-GB" dirty="0" err="1">
                <a:solidFill>
                  <a:srgbClr val="C00000"/>
                </a:solidFill>
              </a:rPr>
              <a:t>gorbenion</a:t>
            </a:r>
            <a:endParaRPr lang="en-GB" dirty="0">
              <a:solidFill>
                <a:srgbClr val="C00000"/>
              </a:solidFill>
            </a:endParaRPr>
          </a:p>
        </p:txBody>
      </p:sp>
      <p:sp>
        <p:nvSpPr>
          <p:cNvPr id="3" name="Content Placeholder 2">
            <a:extLst>
              <a:ext uri="{FF2B5EF4-FFF2-40B4-BE49-F238E27FC236}">
                <a16:creationId xmlns:a16="http://schemas.microsoft.com/office/drawing/2014/main" id="{C285EFF3-C04F-4842-B60A-6E8392636B91}"/>
              </a:ext>
            </a:extLst>
          </p:cNvPr>
          <p:cNvSpPr>
            <a:spLocks noGrp="1"/>
          </p:cNvSpPr>
          <p:nvPr>
            <p:ph idx="1"/>
          </p:nvPr>
        </p:nvSpPr>
        <p:spPr>
          <a:xfrm>
            <a:off x="460883" y="1748449"/>
            <a:ext cx="8229600" cy="4248000"/>
          </a:xfrm>
        </p:spPr>
        <p:txBody>
          <a:bodyPr/>
          <a:lstStyle/>
          <a:p>
            <a:r>
              <a:rPr lang="en-GB" dirty="0">
                <a:ea typeface="+mn-lt"/>
                <a:cs typeface="+mn-lt"/>
              </a:rPr>
              <a:t>Overhead expenses are costs that an employer has directly applied to any income to the business. This does not include direct labour, direct expenses or material costs.</a:t>
            </a:r>
            <a:endParaRPr lang="en-US" dirty="0">
              <a:ea typeface="+mn-lt"/>
              <a:cs typeface="+mn-lt"/>
            </a:endParaRPr>
          </a:p>
          <a:p>
            <a:r>
              <a:rPr lang="en-GB" dirty="0">
                <a:ea typeface="+mn-lt"/>
                <a:cs typeface="+mn-lt"/>
              </a:rPr>
              <a:t>Overhead expenses include accounting fees, advertising, insurance, interest, legal fees, labour burden, rent, repairs, supplies, taxes, telephone electrical, gas, water bills, travel expenditures, and utilities.</a:t>
            </a:r>
          </a:p>
          <a:p>
            <a:r>
              <a:rPr lang="en-GB" dirty="0">
                <a:ea typeface="+mn-lt"/>
                <a:cs typeface="+mn-lt"/>
              </a:rPr>
              <a:t>Income is money that directly comes into the business and can be used to pay bills and overheads.</a:t>
            </a:r>
          </a:p>
          <a:p>
            <a:endParaRPr lang="en-GB" dirty="0">
              <a:ea typeface="+mn-lt"/>
              <a:cs typeface="+mn-lt"/>
            </a:endParaRPr>
          </a:p>
        </p:txBody>
      </p:sp>
    </p:spTree>
    <p:extLst>
      <p:ext uri="{BB962C8B-B14F-4D97-AF65-F5344CB8AC3E}">
        <p14:creationId xmlns:p14="http://schemas.microsoft.com/office/powerpoint/2010/main" val="31444289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9717B48-E8D4-4E06-A3A1-563319F7F954}"/>
              </a:ext>
            </a:extLst>
          </p:cNvPr>
          <p:cNvSpPr>
            <a:spLocks noGrp="1"/>
          </p:cNvSpPr>
          <p:nvPr>
            <p:ph idx="1"/>
          </p:nvPr>
        </p:nvSpPr>
        <p:spPr/>
        <p:txBody>
          <a:bodyPr/>
          <a:lstStyle/>
          <a:p>
            <a:r>
              <a:rPr lang="en-GB" dirty="0"/>
              <a:t>A poor credit score can  make it difficult for an employer to get more work, buy resources or move on financially.</a:t>
            </a:r>
          </a:p>
          <a:p>
            <a:r>
              <a:rPr lang="en-GB" dirty="0"/>
              <a:t>Ultimately this can lead to bankruptcy and the employer would have to go to court to settle any financial arrangements that may have been made that they cannot fulfil, such as payments for material or </a:t>
            </a:r>
            <a:r>
              <a:rPr lang="en-GB" dirty="0">
                <a:solidFill>
                  <a:srgbClr val="0077E3"/>
                </a:solidFill>
              </a:rPr>
              <a:t>supplies -</a:t>
            </a:r>
            <a:r>
              <a:rPr lang="en-GB" dirty="0"/>
              <a:t> </a:t>
            </a:r>
            <a:r>
              <a:rPr lang="cy-GB" dirty="0">
                <a:solidFill>
                  <a:srgbClr val="C00000"/>
                </a:solidFill>
              </a:rPr>
              <a:t>gyflenwadau.</a:t>
            </a:r>
            <a:endParaRPr lang="en-GB" dirty="0">
              <a:solidFill>
                <a:srgbClr val="C00000"/>
              </a:solidFill>
            </a:endParaRPr>
          </a:p>
        </p:txBody>
      </p:sp>
      <p:pic>
        <p:nvPicPr>
          <p:cNvPr id="5" name="Picture 4" descr="Icon&#10;&#10;Description automatically generated">
            <a:extLst>
              <a:ext uri="{FF2B5EF4-FFF2-40B4-BE49-F238E27FC236}">
                <a16:creationId xmlns:a16="http://schemas.microsoft.com/office/drawing/2014/main" id="{1DB53BFB-907D-4E1B-8B9F-F2A38AE4BEE1}"/>
              </a:ext>
            </a:extLst>
          </p:cNvPr>
          <p:cNvPicPr>
            <a:picLocks noChangeAspect="1"/>
          </p:cNvPicPr>
          <p:nvPr/>
        </p:nvPicPr>
        <p:blipFill>
          <a:blip r:embed="rId2"/>
          <a:stretch>
            <a:fillRect/>
          </a:stretch>
        </p:blipFill>
        <p:spPr>
          <a:xfrm>
            <a:off x="3059832" y="3284984"/>
            <a:ext cx="2685787" cy="2669672"/>
          </a:xfrm>
          <a:prstGeom prst="rect">
            <a:avLst/>
          </a:prstGeom>
        </p:spPr>
      </p:pic>
    </p:spTree>
    <p:extLst>
      <p:ext uri="{BB962C8B-B14F-4D97-AF65-F5344CB8AC3E}">
        <p14:creationId xmlns:p14="http://schemas.microsoft.com/office/powerpoint/2010/main" val="610444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710C3B-F9DD-4B42-AAFF-F63566B40916}"/>
              </a:ext>
            </a:extLst>
          </p:cNvPr>
          <p:cNvSpPr>
            <a:spLocks noGrp="1"/>
          </p:cNvSpPr>
          <p:nvPr>
            <p:ph type="title"/>
          </p:nvPr>
        </p:nvSpPr>
        <p:spPr/>
        <p:txBody>
          <a:bodyPr/>
          <a:lstStyle/>
          <a:p>
            <a:r>
              <a:rPr lang="en-GB" dirty="0"/>
              <a:t>Profit and loss </a:t>
            </a:r>
            <a:r>
              <a:rPr lang="en-GB" dirty="0">
                <a:solidFill>
                  <a:srgbClr val="C00000"/>
                </a:solidFill>
              </a:rPr>
              <a:t>- </a:t>
            </a:r>
            <a:r>
              <a:rPr lang="cy-GB" dirty="0">
                <a:solidFill>
                  <a:srgbClr val="C00000"/>
                </a:solidFill>
              </a:rPr>
              <a:t>Elw a cholled </a:t>
            </a:r>
            <a:r>
              <a:rPr lang="en-GB" dirty="0">
                <a:solidFill>
                  <a:srgbClr val="C00000"/>
                </a:solidFill>
              </a:rPr>
              <a:t> </a:t>
            </a:r>
          </a:p>
        </p:txBody>
      </p:sp>
      <p:sp>
        <p:nvSpPr>
          <p:cNvPr id="3" name="Content Placeholder 2">
            <a:extLst>
              <a:ext uri="{FF2B5EF4-FFF2-40B4-BE49-F238E27FC236}">
                <a16:creationId xmlns:a16="http://schemas.microsoft.com/office/drawing/2014/main" id="{83AFC8C7-1B54-4062-B8FE-F4A2F368DCD0}"/>
              </a:ext>
            </a:extLst>
          </p:cNvPr>
          <p:cNvSpPr>
            <a:spLocks noGrp="1"/>
          </p:cNvSpPr>
          <p:nvPr>
            <p:ph idx="1"/>
          </p:nvPr>
        </p:nvSpPr>
        <p:spPr/>
        <p:txBody>
          <a:bodyPr/>
          <a:lstStyle/>
          <a:p>
            <a:r>
              <a:rPr lang="en-GB" dirty="0">
                <a:ea typeface="+mn-lt"/>
                <a:cs typeface="+mn-lt"/>
              </a:rPr>
              <a:t>The profit and loss or income statement is one of the three financial statements that companies issue regularly (the other two being the balance sheet and the cash flow statement). </a:t>
            </a:r>
            <a:endParaRPr lang="en-US" dirty="0">
              <a:cs typeface="+mn-lt"/>
            </a:endParaRPr>
          </a:p>
          <a:p>
            <a:r>
              <a:rPr lang="en-GB" dirty="0">
                <a:ea typeface="+mn-lt"/>
                <a:cs typeface="+mn-lt"/>
              </a:rPr>
              <a:t>Such statements provide an ongoing record of a company's financial condition and are used by creditors, market analysts and investors to evaluate a company's financial soundness and growth potential. </a:t>
            </a:r>
            <a:endParaRPr lang="en-US" dirty="0">
              <a:cs typeface="+mn-lt"/>
            </a:endParaRPr>
          </a:p>
          <a:p>
            <a:r>
              <a:rPr lang="en-GB" dirty="0">
                <a:ea typeface="+mn-lt"/>
                <a:cs typeface="+mn-lt"/>
              </a:rPr>
              <a:t>Employers use a profit and loss analysis to determine whether the company is being successful in business or needs financial support.</a:t>
            </a:r>
            <a:endParaRPr lang="en-GB" dirty="0">
              <a:cs typeface="Arial"/>
            </a:endParaRPr>
          </a:p>
        </p:txBody>
      </p:sp>
    </p:spTree>
    <p:extLst>
      <p:ext uri="{BB962C8B-B14F-4D97-AF65-F5344CB8AC3E}">
        <p14:creationId xmlns:p14="http://schemas.microsoft.com/office/powerpoint/2010/main" val="24910645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ADDF082D-61F2-4B6B-8001-D37F34713CFD}"/>
              </a:ext>
            </a:extLst>
          </p:cNvPr>
          <p:cNvPicPr>
            <a:picLocks noChangeAspect="1"/>
          </p:cNvPicPr>
          <p:nvPr/>
        </p:nvPicPr>
        <p:blipFill rotWithShape="1">
          <a:blip r:embed="rId2"/>
          <a:srcRect b="9930"/>
          <a:stretch/>
        </p:blipFill>
        <p:spPr>
          <a:xfrm>
            <a:off x="2123728" y="960761"/>
            <a:ext cx="5930007" cy="4936478"/>
          </a:xfrm>
          <a:prstGeom prst="rect">
            <a:avLst/>
          </a:prstGeom>
        </p:spPr>
      </p:pic>
    </p:spTree>
    <p:extLst>
      <p:ext uri="{BB962C8B-B14F-4D97-AF65-F5344CB8AC3E}">
        <p14:creationId xmlns:p14="http://schemas.microsoft.com/office/powerpoint/2010/main" val="40577989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Rectangle 3">
            <a:extLst>
              <a:ext uri="{FF2B5EF4-FFF2-40B4-BE49-F238E27FC236}">
                <a16:creationId xmlns:a16="http://schemas.microsoft.com/office/drawing/2014/main" id="{FA5956D8-91E9-BC45-A694-9FE15B72D535}"/>
              </a:ext>
            </a:extLst>
          </p:cNvPr>
          <p:cNvSpPr>
            <a:spLocks noGrp="1" noChangeArrowheads="1"/>
          </p:cNvSpPr>
          <p:nvPr>
            <p:ph type="body" idx="1"/>
          </p:nvPr>
        </p:nvSpPr>
        <p:spPr>
          <a:xfrm>
            <a:off x="457200" y="1412874"/>
            <a:ext cx="5410944" cy="2304157"/>
          </a:xfrm>
        </p:spPr>
        <p:txBody>
          <a:bodyPr/>
          <a:lstStyle/>
          <a:p>
            <a:r>
              <a:rPr lang="en-US" altLang="en-US" dirty="0"/>
              <a:t>Bookkeeping, or business accounting, is essential for business management and growth. All financial transactions must be recorded systematically in an accounting ledger, to give an accurate picture of the financial health of the business. </a:t>
            </a:r>
          </a:p>
          <a:p>
            <a:r>
              <a:rPr lang="en-GB" altLang="en-US" dirty="0"/>
              <a:t>In large companies, estimators, buyers and contract managers would be involved in all financial issues. In smaller companies, handling small contracts, these duties may all fall to one person. </a:t>
            </a:r>
            <a:r>
              <a:rPr lang="en-US" altLang="en-US" dirty="0"/>
              <a:t>The person responsible for bookkeeping must accurately record all income, expenditure and overheads.</a:t>
            </a:r>
            <a:endParaRPr lang="en-GB" altLang="en-US" dirty="0"/>
          </a:p>
          <a:p>
            <a:endParaRPr lang="en-GB" altLang="en-US" dirty="0"/>
          </a:p>
          <a:p>
            <a:endParaRPr lang="en-GB" altLang="en-US" dirty="0">
              <a:latin typeface="Comic Sans MS" panose="030F0902030302020204" pitchFamily="66" charset="0"/>
            </a:endParaRPr>
          </a:p>
          <a:p>
            <a:endParaRPr lang="en-GB" altLang="en-US" dirty="0">
              <a:latin typeface="Comic Sans MS" panose="030F0902030302020204" pitchFamily="66" charset="0"/>
            </a:endParaRPr>
          </a:p>
        </p:txBody>
      </p:sp>
      <p:sp>
        <p:nvSpPr>
          <p:cNvPr id="4" name="Title 1">
            <a:extLst>
              <a:ext uri="{FF2B5EF4-FFF2-40B4-BE49-F238E27FC236}">
                <a16:creationId xmlns:a16="http://schemas.microsoft.com/office/drawing/2014/main" id="{255A59A7-2916-4633-9545-6CFF0CD07EAE}"/>
              </a:ext>
            </a:extLst>
          </p:cNvPr>
          <p:cNvSpPr>
            <a:spLocks noGrp="1"/>
          </p:cNvSpPr>
          <p:nvPr>
            <p:ph type="title"/>
          </p:nvPr>
        </p:nvSpPr>
        <p:spPr>
          <a:xfrm>
            <a:off x="457200" y="1008000"/>
            <a:ext cx="8218488" cy="382588"/>
          </a:xfrm>
        </p:spPr>
        <p:txBody>
          <a:bodyPr/>
          <a:lstStyle/>
          <a:p>
            <a:r>
              <a:rPr lang="en-GB" dirty="0"/>
              <a:t>Bookkeeping </a:t>
            </a:r>
            <a:r>
              <a:rPr lang="en-GB" dirty="0">
                <a:solidFill>
                  <a:srgbClr val="C00000"/>
                </a:solidFill>
              </a:rPr>
              <a:t>- </a:t>
            </a:r>
            <a:r>
              <a:rPr lang="cy-GB" dirty="0">
                <a:solidFill>
                  <a:srgbClr val="C00000"/>
                </a:solidFill>
              </a:rPr>
              <a:t>Cadw Cyfrifon</a:t>
            </a:r>
            <a:endParaRPr lang="en-GB" dirty="0">
              <a:solidFill>
                <a:srgbClr val="C00000"/>
              </a:solidFill>
            </a:endParaRPr>
          </a:p>
        </p:txBody>
      </p:sp>
      <p:pic>
        <p:nvPicPr>
          <p:cNvPr id="3" name="Picture 2" descr="A picture containing text&#10;&#10;Description automatically generated">
            <a:extLst>
              <a:ext uri="{FF2B5EF4-FFF2-40B4-BE49-F238E27FC236}">
                <a16:creationId xmlns:a16="http://schemas.microsoft.com/office/drawing/2014/main" id="{73A21581-BC5F-48DB-9C26-D8F5C3DFC203}"/>
              </a:ext>
            </a:extLst>
          </p:cNvPr>
          <p:cNvPicPr>
            <a:picLocks noChangeAspect="1"/>
          </p:cNvPicPr>
          <p:nvPr/>
        </p:nvPicPr>
        <p:blipFill>
          <a:blip r:embed="rId2"/>
          <a:stretch>
            <a:fillRect/>
          </a:stretch>
        </p:blipFill>
        <p:spPr>
          <a:xfrm>
            <a:off x="6023332" y="1199294"/>
            <a:ext cx="2683889" cy="2063132"/>
          </a:xfrm>
          <a:prstGeom prst="rect">
            <a:avLst/>
          </a:prstGeom>
        </p:spPr>
      </p:pic>
    </p:spTree>
    <p:extLst>
      <p:ext uri="{BB962C8B-B14F-4D97-AF65-F5344CB8AC3E}">
        <p14:creationId xmlns:p14="http://schemas.microsoft.com/office/powerpoint/2010/main" val="180554105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7" name="Rectangle 3">
            <a:extLst>
              <a:ext uri="{FF2B5EF4-FFF2-40B4-BE49-F238E27FC236}">
                <a16:creationId xmlns:a16="http://schemas.microsoft.com/office/drawing/2014/main" id="{BC82E880-5459-0247-A8BC-0B27619C3B7D}"/>
              </a:ext>
            </a:extLst>
          </p:cNvPr>
          <p:cNvSpPr>
            <a:spLocks noGrp="1" noChangeArrowheads="1"/>
          </p:cNvSpPr>
          <p:nvPr>
            <p:ph type="body" idx="1"/>
          </p:nvPr>
        </p:nvSpPr>
        <p:spPr/>
        <p:txBody>
          <a:bodyPr/>
          <a:lstStyle/>
          <a:p>
            <a:pPr>
              <a:lnSpc>
                <a:spcPct val="90000"/>
              </a:lnSpc>
            </a:pPr>
            <a:r>
              <a:rPr lang="en-GB" altLang="en-US" dirty="0"/>
              <a:t>Whether you work for a large or small company, the management require information on any work that is carried out in order to monitor the costs.</a:t>
            </a:r>
          </a:p>
          <a:p>
            <a:pPr>
              <a:lnSpc>
                <a:spcPct val="90000"/>
              </a:lnSpc>
            </a:pPr>
            <a:r>
              <a:rPr lang="en-GB" altLang="en-US" dirty="0"/>
              <a:t>For example, if a job you are working on has taken more or less time than predicted you must notify your supervisor, as </a:t>
            </a:r>
            <a:r>
              <a:rPr lang="en-GB" altLang="en-US" dirty="0" err="1"/>
              <a:t>theywill</a:t>
            </a:r>
            <a:r>
              <a:rPr lang="en-GB" altLang="en-US" dirty="0"/>
              <a:t> need to estimate a more realistic price next time for a similar job.</a:t>
            </a:r>
          </a:p>
          <a:p>
            <a:pPr>
              <a:lnSpc>
                <a:spcPct val="90000"/>
              </a:lnSpc>
            </a:pPr>
            <a:r>
              <a:rPr lang="en-GB" altLang="en-US" dirty="0"/>
              <a:t>This information helps the estimator or contractor better plan the next jobs that are undertaken.</a:t>
            </a:r>
          </a:p>
          <a:p>
            <a:pPr>
              <a:lnSpc>
                <a:spcPct val="90000"/>
              </a:lnSpc>
            </a:pPr>
            <a:endParaRPr lang="en-GB" altLang="en-US" sz="2800" dirty="0">
              <a:latin typeface="Comic Sans MS" panose="030F0902030302020204" pitchFamily="66" charset="0"/>
            </a:endParaRPr>
          </a:p>
        </p:txBody>
      </p:sp>
    </p:spTree>
    <p:extLst>
      <p:ext uri="{BB962C8B-B14F-4D97-AF65-F5344CB8AC3E}">
        <p14:creationId xmlns:p14="http://schemas.microsoft.com/office/powerpoint/2010/main" val="267193694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a:extLst>
              <a:ext uri="{FF2B5EF4-FFF2-40B4-BE49-F238E27FC236}">
                <a16:creationId xmlns:a16="http://schemas.microsoft.com/office/drawing/2014/main" id="{7ACDC08E-974D-6744-AD0A-A2A1B1350146}"/>
              </a:ext>
            </a:extLst>
          </p:cNvPr>
          <p:cNvSpPr>
            <a:spLocks noGrp="1" noChangeArrowheads="1"/>
          </p:cNvSpPr>
          <p:nvPr>
            <p:ph type="title"/>
          </p:nvPr>
        </p:nvSpPr>
        <p:spPr/>
        <p:txBody>
          <a:bodyPr/>
          <a:lstStyle/>
          <a:p>
            <a:r>
              <a:rPr lang="en-GB" altLang="en-US" dirty="0">
                <a:latin typeface="+mn-lt"/>
              </a:rPr>
              <a:t>O</a:t>
            </a:r>
            <a:r>
              <a:rPr lang="en-GB" altLang="en-US" b="1" dirty="0">
                <a:latin typeface="+mn-lt"/>
              </a:rPr>
              <a:t>rdering materials - </a:t>
            </a:r>
            <a:r>
              <a:rPr lang="cy-GB" sz="2800" b="1" dirty="0">
                <a:solidFill>
                  <a:srgbClr val="C00000"/>
                </a:solidFill>
                <a:latin typeface="+mn-lt"/>
              </a:rPr>
              <a:t>Archebu deunyddiau</a:t>
            </a:r>
            <a:br>
              <a:rPr lang="en-GB" altLang="en-US" sz="4000" b="1" u="sng" dirty="0">
                <a:latin typeface="Comic Sans MS" panose="030F0902030302020204" pitchFamily="66" charset="0"/>
              </a:rPr>
            </a:br>
            <a:endParaRPr lang="en-GB" altLang="en-US" sz="4000" b="1" u="sng" dirty="0">
              <a:latin typeface="Comic Sans MS" panose="030F0902030302020204" pitchFamily="66" charset="0"/>
            </a:endParaRPr>
          </a:p>
        </p:txBody>
      </p:sp>
      <p:sp>
        <p:nvSpPr>
          <p:cNvPr id="117763" name="Rectangle 3">
            <a:extLst>
              <a:ext uri="{FF2B5EF4-FFF2-40B4-BE49-F238E27FC236}">
                <a16:creationId xmlns:a16="http://schemas.microsoft.com/office/drawing/2014/main" id="{1344E606-D42B-0745-9595-0C5C88FC7D75}"/>
              </a:ext>
            </a:extLst>
          </p:cNvPr>
          <p:cNvSpPr>
            <a:spLocks noGrp="1" noChangeArrowheads="1"/>
          </p:cNvSpPr>
          <p:nvPr>
            <p:ph type="body" idx="1"/>
          </p:nvPr>
        </p:nvSpPr>
        <p:spPr/>
        <p:txBody>
          <a:bodyPr/>
          <a:lstStyle/>
          <a:p>
            <a:r>
              <a:rPr lang="en-GB" altLang="en-US" dirty="0"/>
              <a:t>In many instances the person doing the work will have to order at least some of their own materials, whether by request materials from the store-room, calling-off materials from a supplier quoting a previously placed order, or ordering the materials directly from the supplier.</a:t>
            </a:r>
          </a:p>
          <a:p>
            <a:pPr>
              <a:lnSpc>
                <a:spcPct val="90000"/>
              </a:lnSpc>
              <a:spcBef>
                <a:spcPts val="0"/>
              </a:spcBef>
              <a:spcAft>
                <a:spcPts val="0"/>
              </a:spcAft>
            </a:pPr>
            <a:r>
              <a:rPr lang="en-GB" altLang="en-US" dirty="0"/>
              <a:t>Records need to be kept of all the materials used, not only for stock control but also for costing the completed work.</a:t>
            </a:r>
          </a:p>
          <a:p>
            <a:pPr>
              <a:lnSpc>
                <a:spcPct val="90000"/>
              </a:lnSpc>
              <a:spcBef>
                <a:spcPts val="0"/>
              </a:spcBef>
              <a:spcAft>
                <a:spcPts val="0"/>
              </a:spcAft>
            </a:pPr>
            <a:endParaRPr lang="en-GB" altLang="en-US" dirty="0"/>
          </a:p>
          <a:p>
            <a:pPr>
              <a:lnSpc>
                <a:spcPct val="90000"/>
              </a:lnSpc>
              <a:spcBef>
                <a:spcPts val="0"/>
              </a:spcBef>
              <a:spcAft>
                <a:spcPts val="0"/>
              </a:spcAft>
            </a:pPr>
            <a:r>
              <a:rPr lang="en-GB" altLang="en-US" dirty="0"/>
              <a:t>Order forms (or books) should have at least two copies, one for the supplier as proof of order, and one for the </a:t>
            </a:r>
            <a:r>
              <a:rPr lang="en-GB" altLang="en-US" dirty="0">
                <a:solidFill>
                  <a:srgbClr val="0077E3"/>
                </a:solidFill>
              </a:rPr>
              <a:t>company office -</a:t>
            </a:r>
            <a:r>
              <a:rPr lang="en-GB" altLang="en-US" dirty="0"/>
              <a:t> </a:t>
            </a:r>
            <a:r>
              <a:rPr lang="cy-GB" dirty="0">
                <a:solidFill>
                  <a:srgbClr val="C00000"/>
                </a:solidFill>
              </a:rPr>
              <a:t>swyddfa’r cwmni.</a:t>
            </a:r>
          </a:p>
          <a:p>
            <a:pPr>
              <a:lnSpc>
                <a:spcPct val="90000"/>
              </a:lnSpc>
              <a:spcBef>
                <a:spcPts val="0"/>
              </a:spcBef>
              <a:spcAft>
                <a:spcPts val="0"/>
              </a:spcAft>
            </a:pPr>
            <a:endParaRPr lang="en-GB" altLang="en-US" dirty="0"/>
          </a:p>
          <a:p>
            <a:endParaRPr lang="en-GB" altLang="en-US" dirty="0"/>
          </a:p>
          <a:p>
            <a:endParaRPr lang="en-GB" altLang="en-US" dirty="0">
              <a:latin typeface="Comic Sans MS" panose="030F0902030302020204" pitchFamily="66" charset="0"/>
            </a:endParaRPr>
          </a:p>
        </p:txBody>
      </p:sp>
    </p:spTree>
    <p:extLst>
      <p:ext uri="{BB962C8B-B14F-4D97-AF65-F5344CB8AC3E}">
        <p14:creationId xmlns:p14="http://schemas.microsoft.com/office/powerpoint/2010/main" val="18198647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A4D6-04BF-4DA2-BA46-8D541D40DF79}"/>
              </a:ext>
            </a:extLst>
          </p:cNvPr>
          <p:cNvSpPr>
            <a:spLocks noGrp="1"/>
          </p:cNvSpPr>
          <p:nvPr>
            <p:ph type="title"/>
          </p:nvPr>
        </p:nvSpPr>
        <p:spPr/>
        <p:txBody>
          <a:bodyPr/>
          <a:lstStyle/>
          <a:p>
            <a:r>
              <a:rPr lang="en-GB" dirty="0"/>
              <a:t>Staff behaviour </a:t>
            </a:r>
            <a:r>
              <a:rPr lang="en-GB" dirty="0">
                <a:solidFill>
                  <a:srgbClr val="C00000"/>
                </a:solidFill>
              </a:rPr>
              <a:t>- </a:t>
            </a:r>
            <a:r>
              <a:rPr lang="cy-GB" dirty="0">
                <a:solidFill>
                  <a:srgbClr val="C00000"/>
                </a:solidFill>
              </a:rPr>
              <a:t>Ymddygiad staff</a:t>
            </a:r>
            <a:endParaRPr lang="en-GB" dirty="0">
              <a:solidFill>
                <a:srgbClr val="C00000"/>
              </a:solidFill>
            </a:endParaRPr>
          </a:p>
        </p:txBody>
      </p:sp>
      <p:sp>
        <p:nvSpPr>
          <p:cNvPr id="3" name="Content Placeholder 2">
            <a:extLst>
              <a:ext uri="{FF2B5EF4-FFF2-40B4-BE49-F238E27FC236}">
                <a16:creationId xmlns:a16="http://schemas.microsoft.com/office/drawing/2014/main" id="{49E8D099-2173-4C68-84DE-EC0F40CA042D}"/>
              </a:ext>
            </a:extLst>
          </p:cNvPr>
          <p:cNvSpPr>
            <a:spLocks noGrp="1"/>
          </p:cNvSpPr>
          <p:nvPr>
            <p:ph sz="quarter" idx="10"/>
          </p:nvPr>
        </p:nvSpPr>
        <p:spPr/>
        <p:txBody>
          <a:bodyPr/>
          <a:lstStyle/>
          <a:p>
            <a:r>
              <a:rPr lang="en-GB" dirty="0"/>
              <a:t>When an employer is dealing with poor staff attitude and behaviour, it is very important to consider the points below.</a:t>
            </a:r>
          </a:p>
          <a:p>
            <a:pPr marL="342900" indent="-342900">
              <a:buClr>
                <a:srgbClr val="0077E3"/>
              </a:buClr>
              <a:buFont typeface="Arial" panose="020B0604020202020204" pitchFamily="34" charset="0"/>
              <a:buChar char="•"/>
            </a:pPr>
            <a:r>
              <a:rPr lang="en-GB" dirty="0"/>
              <a:t>Behavioural feedback: if something is below the required standard an employee should be informed in a constructive way.</a:t>
            </a:r>
          </a:p>
          <a:p>
            <a:pPr marL="342900" indent="-342900">
              <a:buClr>
                <a:srgbClr val="0077E3"/>
              </a:buClr>
              <a:buFont typeface="Arial" panose="020B0604020202020204" pitchFamily="34" charset="0"/>
              <a:buChar char="•"/>
            </a:pPr>
            <a:r>
              <a:rPr lang="en-GB" dirty="0"/>
              <a:t>Document the key points that you discuss for any evidence in case the dispute follows disciplinary procedures.</a:t>
            </a:r>
          </a:p>
          <a:p>
            <a:pPr marL="342900" indent="-342900">
              <a:buClr>
                <a:srgbClr val="0077E3"/>
              </a:buClr>
              <a:buFont typeface="Arial" panose="020B0604020202020204" pitchFamily="34" charset="0"/>
              <a:buChar char="•"/>
            </a:pPr>
            <a:r>
              <a:rPr lang="en-GB" dirty="0"/>
              <a:t>An employee will need to follow the guidance and behaviours of the supervisor.</a:t>
            </a:r>
          </a:p>
          <a:p>
            <a:endParaRPr lang="en-GB" dirty="0"/>
          </a:p>
        </p:txBody>
      </p:sp>
    </p:spTree>
    <p:extLst>
      <p:ext uri="{BB962C8B-B14F-4D97-AF65-F5344CB8AC3E}">
        <p14:creationId xmlns:p14="http://schemas.microsoft.com/office/powerpoint/2010/main" val="3856567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3">
            <a:extLst>
              <a:ext uri="{FF2B5EF4-FFF2-40B4-BE49-F238E27FC236}">
                <a16:creationId xmlns:a16="http://schemas.microsoft.com/office/drawing/2014/main" id="{632A2E6A-82C3-1E47-9602-30082ECBEF10}"/>
              </a:ext>
            </a:extLst>
          </p:cNvPr>
          <p:cNvSpPr>
            <a:spLocks noGrp="1" noChangeArrowheads="1"/>
          </p:cNvSpPr>
          <p:nvPr>
            <p:ph type="body" idx="1"/>
          </p:nvPr>
        </p:nvSpPr>
        <p:spPr/>
        <p:txBody>
          <a:bodyPr/>
          <a:lstStyle/>
          <a:p>
            <a:pPr>
              <a:lnSpc>
                <a:spcPct val="80000"/>
              </a:lnSpc>
            </a:pPr>
            <a:r>
              <a:rPr lang="en-GB" altLang="en-US" dirty="0"/>
              <a:t>Other information you would need to report could include the following. </a:t>
            </a:r>
          </a:p>
          <a:p>
            <a:pPr marL="342900" indent="-342900">
              <a:lnSpc>
                <a:spcPct val="80000"/>
              </a:lnSpc>
              <a:buClr>
                <a:srgbClr val="0077E3"/>
              </a:buClr>
              <a:buFont typeface="Arial" panose="020B0604020202020204" pitchFamily="34" charset="0"/>
              <a:buChar char="•"/>
            </a:pPr>
            <a:r>
              <a:rPr lang="en-GB" altLang="en-US" dirty="0"/>
              <a:t>If a delivery was incorrect or damaged and needs replacing, you will have to report it in order to have it rectified.</a:t>
            </a:r>
          </a:p>
          <a:p>
            <a:pPr marL="342900" indent="-342900">
              <a:lnSpc>
                <a:spcPct val="80000"/>
              </a:lnSpc>
              <a:buClr>
                <a:srgbClr val="0077E3"/>
              </a:buClr>
              <a:buFont typeface="Arial" panose="020B0604020202020204" pitchFamily="34" charset="0"/>
              <a:buChar char="•"/>
            </a:pPr>
            <a:r>
              <a:rPr lang="en-GB" altLang="en-US" dirty="0"/>
              <a:t>If extra work needs to be done, requiring more materials, and you have to place an order.</a:t>
            </a:r>
          </a:p>
          <a:p>
            <a:pPr marL="342900" indent="-342900">
              <a:lnSpc>
                <a:spcPct val="80000"/>
              </a:lnSpc>
              <a:buClr>
                <a:srgbClr val="0077E3"/>
              </a:buClr>
              <a:buFont typeface="Arial" panose="020B0604020202020204" pitchFamily="34" charset="0"/>
              <a:buChar char="•"/>
            </a:pPr>
            <a:r>
              <a:rPr lang="en-GB" altLang="en-US" dirty="0"/>
              <a:t>Completing a time-sheet, not only to claim your own wages, but for the management to monitor the labour cost.</a:t>
            </a:r>
          </a:p>
          <a:p>
            <a:pPr>
              <a:lnSpc>
                <a:spcPct val="80000"/>
              </a:lnSpc>
            </a:pPr>
            <a:endParaRPr lang="en-GB" altLang="en-US" sz="2800" dirty="0">
              <a:latin typeface="Comic Sans MS" panose="030F0902030302020204" pitchFamily="66" charset="0"/>
            </a:endParaRPr>
          </a:p>
        </p:txBody>
      </p:sp>
    </p:spTree>
    <p:extLst>
      <p:ext uri="{BB962C8B-B14F-4D97-AF65-F5344CB8AC3E}">
        <p14:creationId xmlns:p14="http://schemas.microsoft.com/office/powerpoint/2010/main" val="48579888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AEFB0-66C9-4CE0-A342-287327F2DBF9}"/>
              </a:ext>
            </a:extLst>
          </p:cNvPr>
          <p:cNvSpPr>
            <a:spLocks noGrp="1"/>
          </p:cNvSpPr>
          <p:nvPr>
            <p:ph type="title"/>
          </p:nvPr>
        </p:nvSpPr>
        <p:spPr/>
        <p:txBody>
          <a:bodyPr/>
          <a:lstStyle/>
          <a:p>
            <a:r>
              <a:rPr lang="en-GB" dirty="0"/>
              <a:t>Benefits of business networking</a:t>
            </a:r>
          </a:p>
        </p:txBody>
      </p:sp>
      <p:sp>
        <p:nvSpPr>
          <p:cNvPr id="3" name="Content Placeholder 2">
            <a:extLst>
              <a:ext uri="{FF2B5EF4-FFF2-40B4-BE49-F238E27FC236}">
                <a16:creationId xmlns:a16="http://schemas.microsoft.com/office/drawing/2014/main" id="{BD2611BA-9877-489F-815E-BF92511F7872}"/>
              </a:ext>
            </a:extLst>
          </p:cNvPr>
          <p:cNvSpPr>
            <a:spLocks noGrp="1"/>
          </p:cNvSpPr>
          <p:nvPr>
            <p:ph idx="1"/>
          </p:nvPr>
        </p:nvSpPr>
        <p:spPr/>
        <p:txBody>
          <a:bodyPr/>
          <a:lstStyle/>
          <a:p>
            <a:r>
              <a:rPr lang="en-GB" b="1" dirty="0"/>
              <a:t>1.   </a:t>
            </a:r>
            <a:r>
              <a:rPr lang="en-GB" b="1" dirty="0">
                <a:solidFill>
                  <a:srgbClr val="0077E3"/>
                </a:solidFill>
              </a:rPr>
              <a:t>Strengthen business connections - </a:t>
            </a:r>
            <a:r>
              <a:rPr lang="cy-GB" b="1" dirty="0">
                <a:solidFill>
                  <a:srgbClr val="C00000"/>
                </a:solidFill>
              </a:rPr>
              <a:t>Cryfhau cysylltiadau busnes</a:t>
            </a:r>
            <a:br>
              <a:rPr lang="en-GB" b="1" dirty="0"/>
            </a:br>
            <a:r>
              <a:rPr lang="en-GB" dirty="0"/>
              <a:t>Networking is about sharing, not taking. It is about forming trust and helping one another toward goals. Regularly engaging with your contacts and finding opportunities to assist them helps to strengthen the relationship. </a:t>
            </a:r>
          </a:p>
          <a:p>
            <a:r>
              <a:rPr lang="en-GB" b="1" dirty="0"/>
              <a:t>2.   </a:t>
            </a:r>
            <a:r>
              <a:rPr lang="en-GB" b="1" dirty="0">
                <a:solidFill>
                  <a:srgbClr val="0077E3"/>
                </a:solidFill>
              </a:rPr>
              <a:t>Gain ideas - </a:t>
            </a:r>
            <a:r>
              <a:rPr lang="cy-GB" b="1" dirty="0">
                <a:solidFill>
                  <a:srgbClr val="C00000"/>
                </a:solidFill>
              </a:rPr>
              <a:t>Cael syniadau</a:t>
            </a:r>
            <a:br>
              <a:rPr lang="en-GB" b="1" dirty="0"/>
            </a:br>
            <a:r>
              <a:rPr lang="en-GB" dirty="0"/>
              <a:t>Your network can be an excellent source of new perspectives and ideas to help you in your role. Exchanging information on challenges, experiences and goals is a key benefit of networking because it allows you to gain new insights that you may not have otherwise thought of. Similarly, offering helpful ideas to a contact is an excellent way to build your reputation as an innovative thinker.</a:t>
            </a:r>
          </a:p>
          <a:p>
            <a:endParaRPr lang="en-GB" dirty="0"/>
          </a:p>
        </p:txBody>
      </p:sp>
    </p:spTree>
    <p:extLst>
      <p:ext uri="{BB962C8B-B14F-4D97-AF65-F5344CB8AC3E}">
        <p14:creationId xmlns:p14="http://schemas.microsoft.com/office/powerpoint/2010/main" val="356686909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55077A5-1ADB-4FE3-BC36-516278B009F6}"/>
              </a:ext>
            </a:extLst>
          </p:cNvPr>
          <p:cNvSpPr>
            <a:spLocks noGrp="1"/>
          </p:cNvSpPr>
          <p:nvPr>
            <p:ph idx="1"/>
          </p:nvPr>
        </p:nvSpPr>
        <p:spPr>
          <a:xfrm>
            <a:off x="453851" y="1453191"/>
            <a:ext cx="8229600" cy="4248000"/>
          </a:xfrm>
        </p:spPr>
        <p:txBody>
          <a:bodyPr/>
          <a:lstStyle/>
          <a:p>
            <a:r>
              <a:rPr lang="en-GB" b="1" dirty="0"/>
              <a:t>3.   </a:t>
            </a:r>
            <a:r>
              <a:rPr lang="en-GB" b="1" dirty="0">
                <a:solidFill>
                  <a:srgbClr val="0077E3"/>
                </a:solidFill>
              </a:rPr>
              <a:t>Advance your career - </a:t>
            </a:r>
            <a:r>
              <a:rPr lang="cy-GB" b="1" dirty="0">
                <a:solidFill>
                  <a:srgbClr val="C00000"/>
                </a:solidFill>
              </a:rPr>
              <a:t>Datblygu eich gyrfa</a:t>
            </a:r>
            <a:br>
              <a:rPr lang="en-GB" b="1" dirty="0"/>
            </a:br>
            <a:r>
              <a:rPr lang="en-GB" dirty="0"/>
              <a:t>Being visible and getting noticed is a benefit of networking that’s essential in </a:t>
            </a:r>
            <a:r>
              <a:rPr lang="en-GB" u="sng" dirty="0">
                <a:hlinkClick r:id="rId2">
                  <a:extLst>
                    <a:ext uri="{A12FA001-AC4F-418D-AE19-62706E023703}">
                      <ahyp:hlinkClr xmlns:ahyp="http://schemas.microsoft.com/office/drawing/2018/hyperlinkcolor" val="tx"/>
                    </a:ext>
                  </a:extLst>
                </a:hlinkClick>
              </a:rPr>
              <a:t>career building</a:t>
            </a:r>
            <a:r>
              <a:rPr lang="en-GB" dirty="0"/>
              <a:t>. Regularly attending professional and </a:t>
            </a:r>
            <a:r>
              <a:rPr lang="en-GB" u="sng" dirty="0">
                <a:hlinkClick r:id="rId3">
                  <a:extLst>
                    <a:ext uri="{A12FA001-AC4F-418D-AE19-62706E023703}">
                      <ahyp:hlinkClr xmlns:ahyp="http://schemas.microsoft.com/office/drawing/2018/hyperlinkcolor" val="tx"/>
                    </a:ext>
                  </a:extLst>
                </a:hlinkClick>
              </a:rPr>
              <a:t>social</a:t>
            </a:r>
            <a:r>
              <a:rPr lang="en-GB" dirty="0">
                <a:hlinkClick r:id="rId3">
                  <a:extLst>
                    <a:ext uri="{A12FA001-AC4F-418D-AE19-62706E023703}">
                      <ahyp:hlinkClr xmlns:ahyp="http://schemas.microsoft.com/office/drawing/2018/hyperlinkcolor" val="tx"/>
                    </a:ext>
                  </a:extLst>
                </a:hlinkClick>
              </a:rPr>
              <a:t> events</a:t>
            </a:r>
            <a:r>
              <a:rPr lang="en-GB" dirty="0"/>
              <a:t> will help to get your face known. You can then help to build your reputation as being knowledgeable, reliable and supportive by offering useful information or tips to people who need it.</a:t>
            </a:r>
          </a:p>
          <a:p>
            <a:r>
              <a:rPr lang="en-GB" b="1" dirty="0"/>
              <a:t>4.   </a:t>
            </a:r>
            <a:r>
              <a:rPr lang="en-GB" b="1" dirty="0">
                <a:solidFill>
                  <a:srgbClr val="0077E3"/>
                </a:solidFill>
              </a:rPr>
              <a:t>Get access to job opportunities - </a:t>
            </a:r>
            <a:r>
              <a:rPr lang="cy-GB" b="1" dirty="0">
                <a:solidFill>
                  <a:srgbClr val="C00000"/>
                </a:solidFill>
              </a:rPr>
              <a:t>Cael mynediad at gyfleoedd gwaith</a:t>
            </a:r>
            <a:br>
              <a:rPr lang="en-GB" b="1" dirty="0"/>
            </a:br>
            <a:r>
              <a:rPr lang="en-GB" dirty="0"/>
              <a:t>Expanding your contacts can open doors to </a:t>
            </a:r>
            <a:r>
              <a:rPr lang="en-GB" dirty="0">
                <a:hlinkClick r:id="rId4">
                  <a:extLst>
                    <a:ext uri="{A12FA001-AC4F-418D-AE19-62706E023703}">
                      <ahyp:hlinkClr xmlns:ahyp="http://schemas.microsoft.com/office/drawing/2018/hyperlinkcolor" val="tx"/>
                    </a:ext>
                  </a:extLst>
                </a:hlinkClick>
              </a:rPr>
              <a:t>new opportunities</a:t>
            </a:r>
            <a:r>
              <a:rPr lang="en-GB" dirty="0"/>
              <a:t> for business, career advancement, personal growth, or simply new knowledge. </a:t>
            </a:r>
          </a:p>
          <a:p>
            <a:endParaRPr lang="en-GB" dirty="0"/>
          </a:p>
        </p:txBody>
      </p:sp>
    </p:spTree>
    <p:extLst>
      <p:ext uri="{BB962C8B-B14F-4D97-AF65-F5344CB8AC3E}">
        <p14:creationId xmlns:p14="http://schemas.microsoft.com/office/powerpoint/2010/main" val="24762767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BD09348-1F64-4D26-AD5F-C6FEB61E49B8}"/>
              </a:ext>
            </a:extLst>
          </p:cNvPr>
          <p:cNvSpPr>
            <a:spLocks noGrp="1"/>
          </p:cNvSpPr>
          <p:nvPr>
            <p:ph idx="1"/>
          </p:nvPr>
        </p:nvSpPr>
        <p:spPr/>
        <p:txBody>
          <a:bodyPr/>
          <a:lstStyle/>
          <a:p>
            <a:r>
              <a:rPr lang="en-GB" b="1" dirty="0"/>
              <a:t>5.   Interconnected business contacts = more knowledge</a:t>
            </a:r>
            <a:br>
              <a:rPr lang="en-GB" b="1" dirty="0"/>
            </a:br>
            <a:r>
              <a:rPr lang="en-GB" dirty="0"/>
              <a:t>Networking is a great opportunity to exchange best practice knowledge, learn about the business techniques of your peers and stay abreast of the latest industry developments.</a:t>
            </a:r>
          </a:p>
          <a:p>
            <a:r>
              <a:rPr lang="en-GB" b="1" dirty="0"/>
              <a:t>6.   Get career advice and support</a:t>
            </a:r>
            <a:br>
              <a:rPr lang="en-GB" b="1" dirty="0"/>
            </a:br>
            <a:r>
              <a:rPr lang="en-GB" dirty="0"/>
              <a:t>Gaining the advice of experienced peers is an important benefit of networking. Discussing common challenges and opportunities opens the door to valuable suggestions and guidance. </a:t>
            </a:r>
          </a:p>
          <a:p>
            <a:endParaRPr lang="en-GB" dirty="0"/>
          </a:p>
        </p:txBody>
      </p:sp>
    </p:spTree>
    <p:extLst>
      <p:ext uri="{BB962C8B-B14F-4D97-AF65-F5344CB8AC3E}">
        <p14:creationId xmlns:p14="http://schemas.microsoft.com/office/powerpoint/2010/main" val="6983788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5FF1C7E-39A1-4059-A9BE-CE49B42804EE}"/>
              </a:ext>
            </a:extLst>
          </p:cNvPr>
          <p:cNvSpPr>
            <a:spLocks noGrp="1"/>
          </p:cNvSpPr>
          <p:nvPr>
            <p:ph idx="1"/>
          </p:nvPr>
        </p:nvSpPr>
        <p:spPr/>
        <p:txBody>
          <a:bodyPr/>
          <a:lstStyle/>
          <a:p>
            <a:r>
              <a:rPr lang="en-GB" b="1" dirty="0"/>
              <a:t>7.   </a:t>
            </a:r>
            <a:r>
              <a:rPr lang="en-GB" b="1" dirty="0">
                <a:solidFill>
                  <a:srgbClr val="0077E3"/>
                </a:solidFill>
              </a:rPr>
              <a:t>Build confidence </a:t>
            </a:r>
            <a:r>
              <a:rPr lang="en-GB" b="1" dirty="0">
                <a:solidFill>
                  <a:srgbClr val="C00000"/>
                </a:solidFill>
              </a:rPr>
              <a:t>- </a:t>
            </a:r>
            <a:r>
              <a:rPr lang="cy-GB" b="1" dirty="0">
                <a:solidFill>
                  <a:srgbClr val="C00000"/>
                </a:solidFill>
              </a:rPr>
              <a:t>Magu hyder</a:t>
            </a:r>
            <a:br>
              <a:rPr lang="en-GB" b="1" dirty="0"/>
            </a:br>
            <a:r>
              <a:rPr lang="en-GB" dirty="0"/>
              <a:t>By continually putting yourself out there and meeting new people, you’re effectively stepping outside your comfort zone and building invaluable social skills and self-confidence that you can take with you anywhere. The more you network, the more you </a:t>
            </a:r>
            <a:r>
              <a:rPr lang="en-GB" dirty="0" err="1"/>
              <a:t>eill</a:t>
            </a:r>
            <a:r>
              <a:rPr lang="en-GB" dirty="0"/>
              <a:t> grow and learn how to make lasting connections.</a:t>
            </a:r>
          </a:p>
          <a:p>
            <a:r>
              <a:rPr lang="en-GB" b="1" dirty="0"/>
              <a:t>8.   </a:t>
            </a:r>
            <a:r>
              <a:rPr lang="en-GB" b="1" dirty="0">
                <a:solidFill>
                  <a:srgbClr val="0077E3"/>
                </a:solidFill>
              </a:rPr>
              <a:t>Gain a different perspective </a:t>
            </a:r>
            <a:r>
              <a:rPr lang="en-GB" b="1" dirty="0">
                <a:solidFill>
                  <a:srgbClr val="C00000"/>
                </a:solidFill>
              </a:rPr>
              <a:t>- </a:t>
            </a:r>
            <a:r>
              <a:rPr lang="cy-GB" b="1" dirty="0">
                <a:solidFill>
                  <a:srgbClr val="C00000"/>
                </a:solidFill>
              </a:rPr>
              <a:t>Cael persbectif gwahanol</a:t>
            </a:r>
            <a:br>
              <a:rPr lang="en-GB" b="1" dirty="0"/>
            </a:br>
            <a:r>
              <a:rPr lang="en-GB" dirty="0"/>
              <a:t>It is too easy to get caught up in the day-to-day of your professional realm and end up in a rut. By talking to others in your field, or people with expertise in a particular area, you can gain insights that only come from viewing a situation with fresh eyes. </a:t>
            </a:r>
          </a:p>
          <a:p>
            <a:endParaRPr lang="en-GB" dirty="0"/>
          </a:p>
        </p:txBody>
      </p:sp>
    </p:spTree>
    <p:extLst>
      <p:ext uri="{BB962C8B-B14F-4D97-AF65-F5344CB8AC3E}">
        <p14:creationId xmlns:p14="http://schemas.microsoft.com/office/powerpoint/2010/main" val="18164136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D93388-41CD-4262-A9C5-7012DD0AE48B}"/>
              </a:ext>
            </a:extLst>
          </p:cNvPr>
          <p:cNvSpPr>
            <a:spLocks noGrp="1"/>
          </p:cNvSpPr>
          <p:nvPr>
            <p:ph idx="1"/>
          </p:nvPr>
        </p:nvSpPr>
        <p:spPr/>
        <p:txBody>
          <a:bodyPr/>
          <a:lstStyle/>
          <a:p>
            <a:r>
              <a:rPr lang="en-GB" b="1" dirty="0"/>
              <a:t>9. Develop long-lasting personal relationships</a:t>
            </a:r>
            <a:br>
              <a:rPr lang="en-GB" b="1" dirty="0"/>
            </a:br>
            <a:r>
              <a:rPr lang="en-GB" dirty="0"/>
              <a:t>Your networking contacts are probably like-minded people with similar goals to your own, so it is not unlikely that your professional support network will spill over into your personal friendships.</a:t>
            </a:r>
          </a:p>
          <a:p>
            <a:r>
              <a:rPr lang="en-GB" b="1" dirty="0"/>
              <a:t>10. Get an answer to every question</a:t>
            </a:r>
            <a:br>
              <a:rPr lang="en-GB" b="1" dirty="0"/>
            </a:br>
            <a:r>
              <a:rPr lang="en-GB" dirty="0"/>
              <a:t>As long as you have a strong network of professional connections, you can be confident that someone within your circle will be able to answer even your toughest questions. </a:t>
            </a:r>
          </a:p>
        </p:txBody>
      </p:sp>
    </p:spTree>
    <p:extLst>
      <p:ext uri="{BB962C8B-B14F-4D97-AF65-F5344CB8AC3E}">
        <p14:creationId xmlns:p14="http://schemas.microsoft.com/office/powerpoint/2010/main" val="205681577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965490-E3CA-4108-B0E5-47E761C527E2}"/>
              </a:ext>
            </a:extLst>
          </p:cNvPr>
          <p:cNvSpPr>
            <a:spLocks noGrp="1"/>
          </p:cNvSpPr>
          <p:nvPr>
            <p:ph type="title"/>
          </p:nvPr>
        </p:nvSpPr>
        <p:spPr/>
        <p:txBody>
          <a:bodyPr/>
          <a:lstStyle/>
          <a:p>
            <a:r>
              <a:rPr lang="en-GB" dirty="0"/>
              <a:t>Considerate Constructors </a:t>
            </a:r>
            <a:r>
              <a:rPr lang="en-GB" dirty="0">
                <a:solidFill>
                  <a:srgbClr val="C00000"/>
                </a:solidFill>
              </a:rPr>
              <a:t>- </a:t>
            </a:r>
            <a:r>
              <a:rPr lang="cy-GB" dirty="0">
                <a:solidFill>
                  <a:srgbClr val="C00000"/>
                </a:solidFill>
              </a:rPr>
              <a:t>Adeiladwyr Ystyriol</a:t>
            </a:r>
            <a:endParaRPr lang="en-GB" dirty="0">
              <a:solidFill>
                <a:srgbClr val="C00000"/>
              </a:solidFill>
            </a:endParaRPr>
          </a:p>
        </p:txBody>
      </p:sp>
      <p:sp>
        <p:nvSpPr>
          <p:cNvPr id="3" name="Content Placeholder 2">
            <a:extLst>
              <a:ext uri="{FF2B5EF4-FFF2-40B4-BE49-F238E27FC236}">
                <a16:creationId xmlns:a16="http://schemas.microsoft.com/office/drawing/2014/main" id="{2046C0D1-8C60-4DB4-A89D-082BCB40883B}"/>
              </a:ext>
            </a:extLst>
          </p:cNvPr>
          <p:cNvSpPr>
            <a:spLocks noGrp="1"/>
          </p:cNvSpPr>
          <p:nvPr>
            <p:ph idx="1"/>
          </p:nvPr>
        </p:nvSpPr>
        <p:spPr/>
        <p:txBody>
          <a:bodyPr/>
          <a:lstStyle/>
          <a:p>
            <a:r>
              <a:rPr lang="en-GB" dirty="0">
                <a:ea typeface="+mn-lt"/>
                <a:cs typeface="+mn-lt"/>
              </a:rPr>
              <a:t>The Considerate Constructors Scheme is a not-for-profit, independent organisation founded to raise standards in the construction industry.</a:t>
            </a:r>
            <a:endParaRPr lang="en-US" dirty="0"/>
          </a:p>
          <a:p>
            <a:r>
              <a:rPr lang="en-GB">
                <a:ea typeface="+mn-lt"/>
                <a:cs typeface="+mn-lt"/>
              </a:rPr>
              <a:t>Construction sites, companies and suppliers can voluntarily register with the Scheme and agree to abide by the Code of Considerate Practice, designed to encourage best practice beyond statutory requirements. </a:t>
            </a:r>
            <a:endParaRPr lang="en-GB">
              <a:cs typeface="+mn-lt"/>
            </a:endParaRPr>
          </a:p>
          <a:p>
            <a:r>
              <a:rPr lang="en-GB" dirty="0">
                <a:ea typeface="+mn-lt"/>
                <a:cs typeface="+mn-lt"/>
              </a:rPr>
              <a:t>The Scheme is concerned about any area of construction activity that may have a direct or indirect impact on the image of the industry as a whole. </a:t>
            </a:r>
            <a:endParaRPr lang="en-GB" dirty="0">
              <a:cs typeface="Arial"/>
            </a:endParaRPr>
          </a:p>
          <a:p>
            <a:endParaRPr lang="en-GB" dirty="0"/>
          </a:p>
        </p:txBody>
      </p:sp>
    </p:spTree>
    <p:extLst>
      <p:ext uri="{BB962C8B-B14F-4D97-AF65-F5344CB8AC3E}">
        <p14:creationId xmlns:p14="http://schemas.microsoft.com/office/powerpoint/2010/main" val="218437058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611560" y="2996952"/>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4" name="TextBox 3">
            <a:extLst>
              <a:ext uri="{FF2B5EF4-FFF2-40B4-BE49-F238E27FC236}">
                <a16:creationId xmlns:a16="http://schemas.microsoft.com/office/drawing/2014/main" id="{771A0913-8977-CFBD-4CCE-38B1601565E1}"/>
              </a:ext>
            </a:extLst>
          </p:cNvPr>
          <p:cNvSpPr txBox="1"/>
          <p:nvPr/>
        </p:nvSpPr>
        <p:spPr>
          <a:xfrm>
            <a:off x="1475656" y="2060848"/>
            <a:ext cx="6678488" cy="1569660"/>
          </a:xfrm>
          <a:prstGeom prst="rect">
            <a:avLst/>
          </a:prstGeom>
          <a:noFill/>
        </p:spPr>
        <p:txBody>
          <a:bodyPr wrap="square">
            <a:spAutoFit/>
          </a:bodyPr>
          <a:lstStyle/>
          <a:p>
            <a:pPr marL="0" indent="0" algn="ctr" eaLnBrk="1" hangingPunct="1">
              <a:lnSpc>
                <a:spcPct val="100000"/>
              </a:lnSpc>
            </a:pPr>
            <a:r>
              <a:rPr lang="cy-GB" sz="4800" dirty="0">
                <a:solidFill>
                  <a:srgbClr val="C00000"/>
                </a:solidFill>
                <a:ea typeface="ＭＳ Ｐゴシック" pitchFamily="-105" charset="-128"/>
                <a:cs typeface="ＭＳ Ｐゴシック" pitchFamily="-105" charset="-128"/>
              </a:rPr>
              <a:t>Unrhyw gwestiynau?</a:t>
            </a:r>
          </a:p>
          <a:p>
            <a:pPr marL="0" indent="0" algn="ctr" eaLnBrk="1" hangingPunct="1">
              <a:lnSpc>
                <a:spcPct val="100000"/>
              </a:lnSpc>
            </a:pPr>
            <a:endParaRPr lang="cy-GB" sz="4800" dirty="0">
              <a:solidFill>
                <a:srgbClr val="C00000"/>
              </a:solidFill>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9231235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43C53-FE31-4157-90CD-980148F4577C}"/>
              </a:ext>
            </a:extLst>
          </p:cNvPr>
          <p:cNvSpPr>
            <a:spLocks noGrp="1"/>
          </p:cNvSpPr>
          <p:nvPr>
            <p:ph type="title"/>
          </p:nvPr>
        </p:nvSpPr>
        <p:spPr/>
        <p:txBody>
          <a:bodyPr/>
          <a:lstStyle/>
          <a:p>
            <a:r>
              <a:rPr lang="en-GB" dirty="0"/>
              <a:t>Staff behaviour (continued)</a:t>
            </a:r>
          </a:p>
        </p:txBody>
      </p:sp>
      <p:sp>
        <p:nvSpPr>
          <p:cNvPr id="3" name="Content Placeholder 2">
            <a:extLst>
              <a:ext uri="{FF2B5EF4-FFF2-40B4-BE49-F238E27FC236}">
                <a16:creationId xmlns:a16="http://schemas.microsoft.com/office/drawing/2014/main" id="{D28862B3-49C4-4453-8EEE-2C7D19E296C2}"/>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GB" dirty="0"/>
              <a:t>Set consequences if things don't change: the employee must know that they will be disciplined if they don’t follow company procedures.</a:t>
            </a:r>
          </a:p>
          <a:p>
            <a:pPr marL="342900" indent="-342900">
              <a:buClr>
                <a:srgbClr val="0077E3"/>
              </a:buClr>
              <a:buFont typeface="Arial" panose="020B0604020202020204" pitchFamily="34" charset="0"/>
              <a:buChar char="•"/>
            </a:pPr>
            <a:r>
              <a:rPr lang="en-GB" dirty="0"/>
              <a:t>Be aware of the company's processes. </a:t>
            </a:r>
          </a:p>
          <a:p>
            <a:pPr marL="342900" indent="-342900">
              <a:buClr>
                <a:srgbClr val="0077E3"/>
              </a:buClr>
              <a:buFont typeface="Arial" panose="020B0604020202020204" pitchFamily="34" charset="0"/>
              <a:buChar char="•"/>
            </a:pPr>
            <a:r>
              <a:rPr lang="en-GB" dirty="0"/>
              <a:t>Employers should give the employee an opportunity to discuss their </a:t>
            </a:r>
            <a:r>
              <a:rPr lang="en-GB" dirty="0">
                <a:solidFill>
                  <a:srgbClr val="0077E3"/>
                </a:solidFill>
              </a:rPr>
              <a:t>concerns</a:t>
            </a:r>
            <a:r>
              <a:rPr lang="en-GB" dirty="0"/>
              <a:t> </a:t>
            </a:r>
            <a:r>
              <a:rPr lang="en-GB" dirty="0">
                <a:solidFill>
                  <a:srgbClr val="C00000"/>
                </a:solidFill>
              </a:rPr>
              <a:t>– </a:t>
            </a:r>
            <a:r>
              <a:rPr lang="cy-GB" dirty="0">
                <a:solidFill>
                  <a:srgbClr val="C00000"/>
                </a:solidFill>
              </a:rPr>
              <a:t>bryderon.</a:t>
            </a:r>
            <a:endParaRPr lang="en-GB" dirty="0">
              <a:solidFill>
                <a:srgbClr val="C00000"/>
              </a:solidFill>
            </a:endParaRPr>
          </a:p>
          <a:p>
            <a:endParaRPr lang="en-GB" dirty="0"/>
          </a:p>
        </p:txBody>
      </p:sp>
      <p:pic>
        <p:nvPicPr>
          <p:cNvPr id="8" name="Picture 7" descr="A picture containing person, indoor, computer, person&#10;&#10;Description automatically generated">
            <a:extLst>
              <a:ext uri="{FF2B5EF4-FFF2-40B4-BE49-F238E27FC236}">
                <a16:creationId xmlns:a16="http://schemas.microsoft.com/office/drawing/2014/main" id="{E584D324-C218-4B8E-9E35-759B25ACD5A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76056" y="3649503"/>
            <a:ext cx="3347864" cy="2231909"/>
          </a:xfrm>
          <a:prstGeom prst="rect">
            <a:avLst/>
          </a:prstGeom>
        </p:spPr>
      </p:pic>
    </p:spTree>
    <p:extLst>
      <p:ext uri="{BB962C8B-B14F-4D97-AF65-F5344CB8AC3E}">
        <p14:creationId xmlns:p14="http://schemas.microsoft.com/office/powerpoint/2010/main" val="7267767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E0677-C6CA-4754-99FF-54F0729AD1A6}"/>
              </a:ext>
            </a:extLst>
          </p:cNvPr>
          <p:cNvSpPr>
            <a:spLocks noGrp="1"/>
          </p:cNvSpPr>
          <p:nvPr>
            <p:ph type="title"/>
          </p:nvPr>
        </p:nvSpPr>
        <p:spPr/>
        <p:txBody>
          <a:bodyPr/>
          <a:lstStyle/>
          <a:p>
            <a:r>
              <a:rPr lang="en-GB" dirty="0"/>
              <a:t>Material problems</a:t>
            </a:r>
          </a:p>
        </p:txBody>
      </p:sp>
      <p:sp>
        <p:nvSpPr>
          <p:cNvPr id="3" name="Content Placeholder 2">
            <a:extLst>
              <a:ext uri="{FF2B5EF4-FFF2-40B4-BE49-F238E27FC236}">
                <a16:creationId xmlns:a16="http://schemas.microsoft.com/office/drawing/2014/main" id="{F95E0008-9417-4C12-AC8C-FBD04FCE8329}"/>
              </a:ext>
            </a:extLst>
          </p:cNvPr>
          <p:cNvSpPr>
            <a:spLocks noGrp="1"/>
          </p:cNvSpPr>
          <p:nvPr>
            <p:ph sz="quarter" idx="10"/>
          </p:nvPr>
        </p:nvSpPr>
        <p:spPr/>
        <p:txBody>
          <a:bodyPr/>
          <a:lstStyle/>
          <a:p>
            <a:r>
              <a:rPr lang="en-GB" dirty="0"/>
              <a:t>Problems in the workplace could come from materials, for example:</a:t>
            </a:r>
          </a:p>
          <a:p>
            <a:pPr marL="342900" indent="-342900">
              <a:buClr>
                <a:srgbClr val="0077E3"/>
              </a:buClr>
              <a:buFont typeface="Arial" panose="020B0604020202020204" pitchFamily="34" charset="0"/>
              <a:buChar char="•"/>
            </a:pPr>
            <a:r>
              <a:rPr lang="en-GB" dirty="0"/>
              <a:t>material deliveries being late or not arriving</a:t>
            </a:r>
          </a:p>
          <a:p>
            <a:pPr marL="342900" indent="-342900">
              <a:buClr>
                <a:srgbClr val="0077E3"/>
              </a:buClr>
              <a:buFont typeface="Arial" panose="020B0604020202020204" pitchFamily="34" charset="0"/>
              <a:buChar char="•"/>
            </a:pPr>
            <a:r>
              <a:rPr lang="en-GB" dirty="0"/>
              <a:t>material </a:t>
            </a:r>
            <a:r>
              <a:rPr lang="en-GB" dirty="0">
                <a:solidFill>
                  <a:srgbClr val="0077E3"/>
                </a:solidFill>
              </a:rPr>
              <a:t>theft </a:t>
            </a:r>
            <a:r>
              <a:rPr lang="en-GB" dirty="0">
                <a:solidFill>
                  <a:srgbClr val="C00000"/>
                </a:solidFill>
              </a:rPr>
              <a:t>- </a:t>
            </a:r>
            <a:r>
              <a:rPr lang="cy-GB" dirty="0">
                <a:solidFill>
                  <a:srgbClr val="C00000"/>
                </a:solidFill>
              </a:rPr>
              <a:t>dwyn</a:t>
            </a:r>
            <a:endParaRPr lang="en-GB" dirty="0">
              <a:solidFill>
                <a:srgbClr val="C00000"/>
              </a:solidFill>
            </a:endParaRPr>
          </a:p>
          <a:p>
            <a:pPr marL="342900" indent="-342900">
              <a:buClr>
                <a:srgbClr val="0077E3"/>
              </a:buClr>
              <a:buFont typeface="Arial" panose="020B0604020202020204" pitchFamily="34" charset="0"/>
              <a:buChar char="•"/>
            </a:pPr>
            <a:r>
              <a:rPr lang="en-GB" dirty="0"/>
              <a:t>material </a:t>
            </a:r>
            <a:r>
              <a:rPr lang="en-GB" dirty="0">
                <a:solidFill>
                  <a:srgbClr val="0077E3"/>
                </a:solidFill>
              </a:rPr>
              <a:t>damages</a:t>
            </a:r>
            <a:r>
              <a:rPr lang="en-GB" dirty="0"/>
              <a:t> </a:t>
            </a:r>
            <a:r>
              <a:rPr lang="en-GB" dirty="0">
                <a:solidFill>
                  <a:srgbClr val="C00000"/>
                </a:solidFill>
              </a:rPr>
              <a:t>- </a:t>
            </a:r>
            <a:r>
              <a:rPr lang="cy-GB" dirty="0">
                <a:solidFill>
                  <a:srgbClr val="C00000"/>
                </a:solidFill>
              </a:rPr>
              <a:t>difrodi</a:t>
            </a:r>
            <a:endParaRPr lang="en-GB" dirty="0">
              <a:solidFill>
                <a:srgbClr val="C00000"/>
              </a:solidFill>
            </a:endParaRPr>
          </a:p>
          <a:p>
            <a:pPr marL="342900" indent="-342900">
              <a:buClr>
                <a:srgbClr val="0077E3"/>
              </a:buClr>
              <a:buFont typeface="Arial" panose="020B0604020202020204" pitchFamily="34" charset="0"/>
              <a:buChar char="•"/>
            </a:pPr>
            <a:r>
              <a:rPr lang="en-GB" dirty="0"/>
              <a:t>materials are poor quality </a:t>
            </a:r>
          </a:p>
          <a:p>
            <a:pPr marL="342900" indent="-342900">
              <a:buClr>
                <a:srgbClr val="0077E3"/>
              </a:buClr>
              <a:buFont typeface="Arial" panose="020B0604020202020204" pitchFamily="34" charset="0"/>
              <a:buChar char="•"/>
            </a:pPr>
            <a:r>
              <a:rPr lang="en-GB" dirty="0"/>
              <a:t>lack of material.</a:t>
            </a:r>
          </a:p>
          <a:p>
            <a:r>
              <a:rPr lang="en-GB" dirty="0"/>
              <a:t>Which problems may occur from the above issues?</a:t>
            </a:r>
          </a:p>
          <a:p>
            <a:endParaRPr lang="en-GB" dirty="0"/>
          </a:p>
        </p:txBody>
      </p:sp>
      <p:pic>
        <p:nvPicPr>
          <p:cNvPr id="6" name="Picture 5" descr="A picture containing building material, building, brick, accessory&#10;&#10;Description automatically generated">
            <a:extLst>
              <a:ext uri="{FF2B5EF4-FFF2-40B4-BE49-F238E27FC236}">
                <a16:creationId xmlns:a16="http://schemas.microsoft.com/office/drawing/2014/main" id="{6F30CB6B-F7CD-46BE-BB4D-9DD6A2434E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96136" y="2564904"/>
            <a:ext cx="2520280" cy="2187603"/>
          </a:xfrm>
          <a:prstGeom prst="rect">
            <a:avLst/>
          </a:prstGeom>
        </p:spPr>
      </p:pic>
    </p:spTree>
    <p:extLst>
      <p:ext uri="{BB962C8B-B14F-4D97-AF65-F5344CB8AC3E}">
        <p14:creationId xmlns:p14="http://schemas.microsoft.com/office/powerpoint/2010/main" val="28193738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01DA8-6AEB-445C-8C66-1C4BB4A89089}"/>
              </a:ext>
            </a:extLst>
          </p:cNvPr>
          <p:cNvSpPr>
            <a:spLocks noGrp="1"/>
          </p:cNvSpPr>
          <p:nvPr>
            <p:ph type="title"/>
          </p:nvPr>
        </p:nvSpPr>
        <p:spPr/>
        <p:txBody>
          <a:bodyPr/>
          <a:lstStyle/>
          <a:p>
            <a:r>
              <a:rPr lang="en-GB" dirty="0"/>
              <a:t>Material problems: solutions</a:t>
            </a:r>
          </a:p>
        </p:txBody>
      </p:sp>
      <p:sp>
        <p:nvSpPr>
          <p:cNvPr id="3" name="Content Placeholder 2">
            <a:extLst>
              <a:ext uri="{FF2B5EF4-FFF2-40B4-BE49-F238E27FC236}">
                <a16:creationId xmlns:a16="http://schemas.microsoft.com/office/drawing/2014/main" id="{56A73621-CE0C-412A-816C-81F787F75219}"/>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GB" dirty="0"/>
              <a:t>Material deliveries being late/not arriving – complain to the supplier, ensure orders are placed in advance.</a:t>
            </a:r>
          </a:p>
          <a:p>
            <a:pPr marL="342900" indent="-342900">
              <a:buClr>
                <a:srgbClr val="0077E3"/>
              </a:buClr>
              <a:buFont typeface="Arial" panose="020B0604020202020204" pitchFamily="34" charset="0"/>
              <a:buChar char="•"/>
            </a:pPr>
            <a:r>
              <a:rPr lang="en-GB" dirty="0"/>
              <a:t>Material theft – carry out car boot checks periodically, employ security cameras and security on site.</a:t>
            </a:r>
          </a:p>
          <a:p>
            <a:pPr marL="342900" indent="-342900">
              <a:buClr>
                <a:srgbClr val="0077E3"/>
              </a:buClr>
              <a:buFont typeface="Arial" panose="020B0604020202020204" pitchFamily="34" charset="0"/>
              <a:buChar char="•"/>
            </a:pPr>
            <a:r>
              <a:rPr lang="en-GB" dirty="0"/>
              <a:t>Material damages – ensure staff are trained on handling and storing of material, ensure material is stacked correctly.</a:t>
            </a:r>
          </a:p>
          <a:p>
            <a:pPr marL="342900" indent="-342900">
              <a:buClr>
                <a:srgbClr val="0077E3"/>
              </a:buClr>
              <a:buFont typeface="Arial" panose="020B0604020202020204" pitchFamily="34" charset="0"/>
              <a:buChar char="•"/>
            </a:pPr>
            <a:r>
              <a:rPr lang="en-GB" dirty="0"/>
              <a:t>Materials are poor quality – contact supplier, ensure there is an emphasis on quality.</a:t>
            </a:r>
          </a:p>
          <a:p>
            <a:pPr marL="342900" indent="-342900">
              <a:buClr>
                <a:srgbClr val="0077E3"/>
              </a:buClr>
              <a:buFont typeface="Arial" panose="020B0604020202020204" pitchFamily="34" charset="0"/>
              <a:buChar char="•"/>
            </a:pPr>
            <a:r>
              <a:rPr lang="en-GB" dirty="0"/>
              <a:t>Lack of material – plan in your delivery times and delivery slots to ensure workers are not standing idle with no </a:t>
            </a:r>
            <a:r>
              <a:rPr lang="en-GB" dirty="0">
                <a:solidFill>
                  <a:srgbClr val="0077E3"/>
                </a:solidFill>
              </a:rPr>
              <a:t>materials - </a:t>
            </a:r>
            <a:r>
              <a:rPr lang="cy-GB" sz="2000" dirty="0">
                <a:solidFill>
                  <a:srgbClr val="C00000"/>
                </a:solidFill>
              </a:rPr>
              <a:t>ddeunyddiau.</a:t>
            </a:r>
          </a:p>
          <a:p>
            <a:pPr marL="342900" indent="-342900">
              <a:buClr>
                <a:srgbClr val="0077E3"/>
              </a:buClr>
              <a:buFont typeface="Arial" panose="020B0604020202020204" pitchFamily="34" charset="0"/>
              <a:buChar char="•"/>
            </a:pPr>
            <a:endParaRPr lang="en-GB" dirty="0"/>
          </a:p>
          <a:p>
            <a:endParaRPr lang="en-GB" dirty="0"/>
          </a:p>
        </p:txBody>
      </p:sp>
    </p:spTree>
    <p:extLst>
      <p:ext uri="{BB962C8B-B14F-4D97-AF65-F5344CB8AC3E}">
        <p14:creationId xmlns:p14="http://schemas.microsoft.com/office/powerpoint/2010/main" val="19485050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83676-FB45-46FB-8E3F-D418A8152751}"/>
              </a:ext>
            </a:extLst>
          </p:cNvPr>
          <p:cNvSpPr>
            <a:spLocks noGrp="1"/>
          </p:cNvSpPr>
          <p:nvPr>
            <p:ph type="title"/>
          </p:nvPr>
        </p:nvSpPr>
        <p:spPr/>
        <p:txBody>
          <a:bodyPr/>
          <a:lstStyle/>
          <a:p>
            <a:r>
              <a:rPr lang="en-GB" dirty="0"/>
              <a:t>Tool and equipment problems</a:t>
            </a:r>
          </a:p>
        </p:txBody>
      </p:sp>
      <p:sp>
        <p:nvSpPr>
          <p:cNvPr id="3" name="Content Placeholder 2">
            <a:extLst>
              <a:ext uri="{FF2B5EF4-FFF2-40B4-BE49-F238E27FC236}">
                <a16:creationId xmlns:a16="http://schemas.microsoft.com/office/drawing/2014/main" id="{EAC2A298-2B56-4C0A-9298-C69C12B60B6A}"/>
              </a:ext>
            </a:extLst>
          </p:cNvPr>
          <p:cNvSpPr>
            <a:spLocks noGrp="1"/>
          </p:cNvSpPr>
          <p:nvPr>
            <p:ph sz="quarter" idx="10"/>
          </p:nvPr>
        </p:nvSpPr>
        <p:spPr>
          <a:xfrm>
            <a:off x="457200" y="1512000"/>
            <a:ext cx="5166694" cy="4248000"/>
          </a:xfrm>
        </p:spPr>
        <p:txBody>
          <a:bodyPr/>
          <a:lstStyle/>
          <a:p>
            <a:r>
              <a:rPr lang="en-GB" dirty="0"/>
              <a:t>Tool and equipment problems in the workplace can usually be overcome but may affect deadlines.</a:t>
            </a:r>
          </a:p>
          <a:p>
            <a:pPr marL="342900" indent="-342900">
              <a:buClr>
                <a:srgbClr val="0077E3"/>
              </a:buClr>
              <a:buFont typeface="Arial" panose="020B0604020202020204" pitchFamily="34" charset="0"/>
              <a:buChar char="•"/>
            </a:pPr>
            <a:r>
              <a:rPr lang="en-GB" dirty="0"/>
              <a:t>Damaged power tools – e.g. a power tool breaks and needs repairing. To resolve this, ensure tools are maintained and looked after.</a:t>
            </a:r>
          </a:p>
          <a:p>
            <a:pPr marL="342900" indent="-342900">
              <a:buClr>
                <a:srgbClr val="0077E3"/>
              </a:buClr>
              <a:buFont typeface="Arial" panose="020B0604020202020204" pitchFamily="34" charset="0"/>
              <a:buChar char="•"/>
            </a:pPr>
            <a:r>
              <a:rPr lang="en-GB" dirty="0">
                <a:solidFill>
                  <a:srgbClr val="0077E3"/>
                </a:solidFill>
              </a:rPr>
              <a:t>Faulty tools - </a:t>
            </a:r>
            <a:r>
              <a:rPr lang="cy-GB" dirty="0">
                <a:solidFill>
                  <a:srgbClr val="C00000"/>
                </a:solidFill>
              </a:rPr>
              <a:t>Offer diffygiol</a:t>
            </a:r>
            <a:r>
              <a:rPr lang="en-GB" dirty="0">
                <a:solidFill>
                  <a:srgbClr val="C00000"/>
                </a:solidFill>
              </a:rPr>
              <a:t> </a:t>
            </a:r>
            <a:r>
              <a:rPr lang="en-GB" dirty="0"/>
              <a:t>– again these would need repairing or disposal. To resolve this, ensure tools are maintained and looked after.</a:t>
            </a:r>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a:p>
            <a:endParaRPr lang="en-GB" dirty="0"/>
          </a:p>
        </p:txBody>
      </p:sp>
      <p:pic>
        <p:nvPicPr>
          <p:cNvPr id="7" name="Picture 6" descr="A close - up of a tire&#10;&#10;Description automatically generated with low confidence">
            <a:extLst>
              <a:ext uri="{FF2B5EF4-FFF2-40B4-BE49-F238E27FC236}">
                <a16:creationId xmlns:a16="http://schemas.microsoft.com/office/drawing/2014/main" id="{F12D2458-0CEC-46BE-B921-CAAB4032117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8606" y="1596185"/>
            <a:ext cx="3058194" cy="2039815"/>
          </a:xfrm>
          <a:prstGeom prst="rect">
            <a:avLst/>
          </a:prstGeom>
        </p:spPr>
      </p:pic>
      <p:pic>
        <p:nvPicPr>
          <p:cNvPr id="9" name="Picture 8" descr="A dragonfly on a branch&#10;&#10;Description automatically generated with medium confidence">
            <a:extLst>
              <a:ext uri="{FF2B5EF4-FFF2-40B4-BE49-F238E27FC236}">
                <a16:creationId xmlns:a16="http://schemas.microsoft.com/office/drawing/2014/main" id="{D418C569-F715-48B9-908A-A886661D877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58137" y="4005064"/>
            <a:ext cx="3058194" cy="2039815"/>
          </a:xfrm>
          <a:prstGeom prst="rect">
            <a:avLst/>
          </a:prstGeom>
        </p:spPr>
      </p:pic>
    </p:spTree>
    <p:extLst>
      <p:ext uri="{BB962C8B-B14F-4D97-AF65-F5344CB8AC3E}">
        <p14:creationId xmlns:p14="http://schemas.microsoft.com/office/powerpoint/2010/main" val="4834407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Campaign xmlns="bf4a143a-b26d-45c4-bfc9-243eadc6ff02" xsi:nil="true"/>
    <PriorityArea xmlns="bf4a143a-b26d-45c4-bfc9-243eadc6ff02" xsi:nil="true"/>
    <Geography xmlns="bf4a143a-b26d-45c4-bfc9-243eadc6ff02" xsi:nil="true"/>
    <lcf76f155ced4ddcb4097134ff3c332f xmlns="bf4a143a-b26d-45c4-bfc9-243eadc6ff02">
      <Terms xmlns="http://schemas.microsoft.com/office/infopath/2007/PartnerControls"/>
    </lcf76f155ced4ddcb4097134ff3c332f>
    <TaxCatchAll xmlns="418e8c98-519b-4e3e-a77f-7ee33016068f" xsi:nil="true"/>
    <Yearcreated xmlns="bf4a143a-b26d-45c4-bfc9-243eadc6ff0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F2270F94F19DF4FA93E73A9601C7A53" ma:contentTypeVersion="25" ma:contentTypeDescription="Create a new document." ma:contentTypeScope="" ma:versionID="db96716577cab786ac4e413ddf71e703">
  <xsd:schema xmlns:xsd="http://www.w3.org/2001/XMLSchema" xmlns:xs="http://www.w3.org/2001/XMLSchema" xmlns:p="http://schemas.microsoft.com/office/2006/metadata/properties" xmlns:ns2="dad92211-cb28-4906-b8cd-0d84e3cb6a24" xmlns:ns3="bf4a143a-b26d-45c4-bfc9-243eadc6ff02" xmlns:ns4="418e8c98-519b-4e3e-a77f-7ee33016068f" targetNamespace="http://schemas.microsoft.com/office/2006/metadata/properties" ma:root="true" ma:fieldsID="1ff919fac4d9ef9e5a5b03499f75e73c" ns2:_="" ns3:_="" ns4:_="">
    <xsd:import namespace="dad92211-cb28-4906-b8cd-0d84e3cb6a24"/>
    <xsd:import namespace="bf4a143a-b26d-45c4-bfc9-243eadc6ff02"/>
    <xsd:import namespace="418e8c98-519b-4e3e-a77f-7ee33016068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DateTaken"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PriorityArea" minOccurs="0"/>
                <xsd:element ref="ns3:Campaign" minOccurs="0"/>
                <xsd:element ref="ns3:Geography" minOccurs="0"/>
                <xsd:element ref="ns3:Yearcreated"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d92211-cb28-4906-b8cd-0d84e3cb6a2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f4a143a-b26d-45c4-bfc9-243eadc6ff02"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PriorityArea" ma:index="20" nillable="true" ma:displayName="Priority Area" ma:format="Dropdown" ma:internalName="PriorityArea">
      <xsd:complexType>
        <xsd:complexContent>
          <xsd:extension base="dms:MultiChoice">
            <xsd:sequence>
              <xsd:element name="Value" maxOccurs="unbounded" minOccurs="0" nillable="true">
                <xsd:simpleType>
                  <xsd:restriction base="dms:Choice">
                    <xsd:enumeration value="Choice 1"/>
                    <xsd:enumeration value="Choice 2"/>
                    <xsd:enumeration value="Choice 3"/>
                  </xsd:restriction>
                </xsd:simpleType>
              </xsd:element>
            </xsd:sequence>
          </xsd:extension>
        </xsd:complexContent>
      </xsd:complexType>
    </xsd:element>
    <xsd:element name="Campaign" ma:index="21" nillable="true" ma:displayName="Campaign " ma:format="Dropdown" ma:internalName="Campaign">
      <xsd:complexType>
        <xsd:complexContent>
          <xsd:extension base="dms:MultiChoice">
            <xsd:sequence>
              <xsd:element name="Value" maxOccurs="unbounded" minOccurs="0" nillable="true">
                <xsd:simpleType>
                  <xsd:restriction base="dms:Choice">
                    <xsd:enumeration value="Choice 1"/>
                    <xsd:enumeration value="Choice 2"/>
                    <xsd:enumeration value="Choice 3"/>
                  </xsd:restriction>
                </xsd:simpleType>
              </xsd:element>
            </xsd:sequence>
          </xsd:extension>
        </xsd:complexContent>
      </xsd:complexType>
    </xsd:element>
    <xsd:element name="Geography" ma:index="22" nillable="true" ma:displayName="Geography" ma:format="Dropdown" ma:internalName="Geography">
      <xsd:complexType>
        <xsd:complexContent>
          <xsd:extension base="dms:MultiChoice">
            <xsd:sequence>
              <xsd:element name="Value" maxOccurs="unbounded" minOccurs="0" nillable="true">
                <xsd:simpleType>
                  <xsd:restriction base="dms:Choice">
                    <xsd:enumeration value="Choice 1"/>
                    <xsd:enumeration value="Choice 2"/>
                    <xsd:enumeration value="Choice 3"/>
                  </xsd:restriction>
                </xsd:simpleType>
              </xsd:element>
            </xsd:sequence>
          </xsd:extension>
        </xsd:complexContent>
      </xsd:complexType>
    </xsd:element>
    <xsd:element name="Yearcreated" ma:index="23" nillable="true" ma:displayName="Year created" ma:format="RadioButtons" ma:internalName="Yearcreated">
      <xsd:simpleType>
        <xsd:restriction base="dms:Choice">
          <xsd:enumeration value="2016"/>
          <xsd:enumeration value="2017"/>
          <xsd:enumeration value="2018"/>
          <xsd:enumeration value="2019"/>
          <xsd:enumeration value="2020"/>
        </xsd:restriction>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18e8c98-519b-4e3e-a77f-7ee33016068f" elementFormDefault="qualified">
    <xsd:import namespace="http://schemas.microsoft.com/office/2006/documentManagement/types"/>
    <xsd:import namespace="http://schemas.microsoft.com/office/infopath/2007/PartnerControls"/>
    <xsd:element name="TaxCatchAll" ma:index="27" nillable="true" ma:displayName="Taxonomy Catch All Column" ma:hidden="true" ma:list="{c4a73a7c-d28e-4ead-a542-eec2f3c6ec34}" ma:internalName="TaxCatchAll" ma:showField="CatchAllData" ma:web="dad92211-cb28-4906-b8cd-0d84e3cb6a2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5CCB350-B76C-41FC-AE69-633CA55F79C0}">
  <ds:schemaRefs>
    <ds:schemaRef ds:uri="http://purl.org/dc/dcmitype/"/>
    <ds:schemaRef ds:uri="http://purl.org/dc/terms/"/>
    <ds:schemaRef ds:uri="http://purl.org/dc/elements/1.1/"/>
    <ds:schemaRef ds:uri="7d91badd-8922-4db1-9652-4fbca8a6b7df"/>
    <ds:schemaRef ds:uri="http://schemas.microsoft.com/office/2006/documentManagement/types"/>
    <ds:schemaRef ds:uri="1c5831b9-66da-4f16-a409-834213ecdb8e"/>
    <ds:schemaRef ds:uri="http://www.w3.org/XML/1998/namespace"/>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51036693-0DAE-48A3-A42A-8F3FD82F9C74}">
  <ds:schemaRefs>
    <ds:schemaRef ds:uri="http://schemas.microsoft.com/sharepoint/v3/contenttype/forms"/>
  </ds:schemaRefs>
</ds:datastoreItem>
</file>

<file path=customXml/itemProps3.xml><?xml version="1.0" encoding="utf-8"?>
<ds:datastoreItem xmlns:ds="http://schemas.openxmlformats.org/officeDocument/2006/customXml" ds:itemID="{11919A73-1CB4-4DD4-BCB8-1489458722DB}"/>
</file>

<file path=docProps/app.xml><?xml version="1.0" encoding="utf-8"?>
<Properties xmlns="http://schemas.openxmlformats.org/officeDocument/2006/extended-properties" xmlns:vt="http://schemas.openxmlformats.org/officeDocument/2006/docPropsVTypes">
  <Template/>
  <TotalTime>6313</TotalTime>
  <Words>4456</Words>
  <Application>Microsoft Office PowerPoint</Application>
  <PresentationFormat>On-screen Show (4:3)</PresentationFormat>
  <Paragraphs>328</Paragraphs>
  <Slides>57</Slides>
  <Notes>4</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57</vt:i4>
      </vt:variant>
    </vt:vector>
  </HeadingPairs>
  <TitlesOfParts>
    <vt:vector size="66" baseType="lpstr">
      <vt:lpstr>Arial</vt:lpstr>
      <vt:lpstr>Calibri</vt:lpstr>
      <vt:lpstr>Comic Sans MS</vt:lpstr>
      <vt:lpstr>Lucida Grande</vt:lpstr>
      <vt:lpstr>Symbol</vt:lpstr>
      <vt:lpstr>Times New Roman</vt:lpstr>
      <vt:lpstr>Default Design</vt:lpstr>
      <vt:lpstr>Default Design</vt:lpstr>
      <vt:lpstr>Default Design</vt:lpstr>
      <vt:lpstr>  PowerPoint 4: Technegau datrys problemau –                            Problem-solving techniques</vt:lpstr>
      <vt:lpstr>Problem-solving techniques in the workplace</vt:lpstr>
      <vt:lpstr>Problem solving</vt:lpstr>
      <vt:lpstr>Staff problems - Problemau staff</vt:lpstr>
      <vt:lpstr>Staff behaviour - Ymddygiad staff</vt:lpstr>
      <vt:lpstr>Staff behaviour (continued)</vt:lpstr>
      <vt:lpstr>Material problems</vt:lpstr>
      <vt:lpstr>Material problems: solutions</vt:lpstr>
      <vt:lpstr>Tool and equipment problems</vt:lpstr>
      <vt:lpstr>Tools and equipment problems (continued)</vt:lpstr>
      <vt:lpstr>Safety problems - Problemau diogelwch   </vt:lpstr>
      <vt:lpstr>Safety problems (continued)</vt:lpstr>
      <vt:lpstr>Environment problems</vt:lpstr>
      <vt:lpstr>Environmental solutions</vt:lpstr>
      <vt:lpstr>Problem solving - Datrys problemau  </vt:lpstr>
      <vt:lpstr>PowerPoint Presentation</vt:lpstr>
      <vt:lpstr>  PowerPoint 5: Communication and teamwork - Cyfathrebu a gwaith tîm </vt:lpstr>
      <vt:lpstr>Communication - Cyfathrebu</vt:lpstr>
      <vt:lpstr>Importance of communication continued</vt:lpstr>
      <vt:lpstr>Important information</vt:lpstr>
      <vt:lpstr>Communication methods: verbal</vt:lpstr>
      <vt:lpstr>Communication methods: listening and following instructions</vt:lpstr>
      <vt:lpstr>Communication methods: written</vt:lpstr>
      <vt:lpstr>PowerPoint Presentation</vt:lpstr>
      <vt:lpstr>PowerPoint Presentation</vt:lpstr>
      <vt:lpstr>PowerPoint Presentation</vt:lpstr>
      <vt:lpstr>Wider team contribution - Cyfraniad ehangach y tîm</vt:lpstr>
      <vt:lpstr>PowerPoint Presentation</vt:lpstr>
      <vt:lpstr>PowerPoint Presentation</vt:lpstr>
      <vt:lpstr>PowerPoint Presentation</vt:lpstr>
      <vt:lpstr>Team considerations - Ystyriaethau tîm</vt:lpstr>
      <vt:lpstr>PowerPoint Presentation</vt:lpstr>
      <vt:lpstr> Basic principles of business - Egwyddorion sylfaenol busnes </vt:lpstr>
      <vt:lpstr>Session aims - Nod y sesiwn</vt:lpstr>
      <vt:lpstr>PowerPoint Presentation</vt:lpstr>
      <vt:lpstr>Business understanding</vt:lpstr>
      <vt:lpstr>PowerPoint Presentation</vt:lpstr>
      <vt:lpstr>PowerPoint Presentation</vt:lpstr>
      <vt:lpstr>Consequences of poor business management</vt:lpstr>
      <vt:lpstr>Business principles - Egwyddorion busnes</vt:lpstr>
      <vt:lpstr>Business terms - Termau busnes</vt:lpstr>
      <vt:lpstr>Benefits of good business management</vt:lpstr>
      <vt:lpstr>Income, expenditure and overheads - Incwm, gwariant a gorbenion</vt:lpstr>
      <vt:lpstr>PowerPoint Presentation</vt:lpstr>
      <vt:lpstr>Profit and loss - Elw a cholled  </vt:lpstr>
      <vt:lpstr>PowerPoint Presentation</vt:lpstr>
      <vt:lpstr>Bookkeeping - Cadw Cyfrifon</vt:lpstr>
      <vt:lpstr>PowerPoint Presentation</vt:lpstr>
      <vt:lpstr>Ordering materials - Archebu deunyddiau </vt:lpstr>
      <vt:lpstr>PowerPoint Presentation</vt:lpstr>
      <vt:lpstr>Benefits of business networking</vt:lpstr>
      <vt:lpstr>PowerPoint Presentation</vt:lpstr>
      <vt:lpstr>PowerPoint Presentation</vt:lpstr>
      <vt:lpstr>PowerPoint Presentation</vt:lpstr>
      <vt:lpstr>PowerPoint Presentation</vt:lpstr>
      <vt:lpstr>Considerate Constructors - Adeiladwyr Ystyriol</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Ifan Williams</cp:lastModifiedBy>
  <cp:revision>189</cp:revision>
  <dcterms:created xsi:type="dcterms:W3CDTF">2013-05-28T00:38:54Z</dcterms:created>
  <dcterms:modified xsi:type="dcterms:W3CDTF">2022-07-02T19:52:47Z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0x0101003F2270F94F19DF4FA93E73A9601C7A53</vt:lpwstr>
  </property>
</Properties>
</file>