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 id="2147483657" r:id="rId5"/>
    <p:sldMasterId id="2147483655" r:id="rId6"/>
  </p:sldMasterIdLst>
  <p:notesMasterIdLst>
    <p:notesMasterId r:id="rId42"/>
  </p:notesMasterIdLst>
  <p:handoutMasterIdLst>
    <p:handoutMasterId r:id="rId43"/>
  </p:handoutMasterIdLst>
  <p:sldIdLst>
    <p:sldId id="256" r:id="rId7"/>
    <p:sldId id="342" r:id="rId8"/>
    <p:sldId id="359" r:id="rId9"/>
    <p:sldId id="348" r:id="rId10"/>
    <p:sldId id="356" r:id="rId11"/>
    <p:sldId id="357" r:id="rId12"/>
    <p:sldId id="358" r:id="rId13"/>
    <p:sldId id="351" r:id="rId14"/>
    <p:sldId id="353" r:id="rId15"/>
    <p:sldId id="354" r:id="rId16"/>
    <p:sldId id="267" r:id="rId17"/>
    <p:sldId id="360" r:id="rId18"/>
    <p:sldId id="361" r:id="rId19"/>
    <p:sldId id="362" r:id="rId20"/>
    <p:sldId id="363" r:id="rId21"/>
    <p:sldId id="364" r:id="rId22"/>
    <p:sldId id="365" r:id="rId23"/>
    <p:sldId id="366" r:id="rId24"/>
    <p:sldId id="367" r:id="rId25"/>
    <p:sldId id="368" r:id="rId26"/>
    <p:sldId id="369" r:id="rId27"/>
    <p:sldId id="370" r:id="rId28"/>
    <p:sldId id="371" r:id="rId29"/>
    <p:sldId id="372" r:id="rId30"/>
    <p:sldId id="373" r:id="rId31"/>
    <p:sldId id="374" r:id="rId32"/>
    <p:sldId id="375" r:id="rId33"/>
    <p:sldId id="376" r:id="rId34"/>
    <p:sldId id="377" r:id="rId35"/>
    <p:sldId id="378" r:id="rId36"/>
    <p:sldId id="379" r:id="rId37"/>
    <p:sldId id="380" r:id="rId38"/>
    <p:sldId id="381" r:id="rId39"/>
    <p:sldId id="382" r:id="rId40"/>
    <p:sldId id="383" r:id="rId41"/>
  </p:sldIdLst>
  <p:sldSz cx="9144000" cy="6858000" type="screen4x3"/>
  <p:notesSz cx="6858000" cy="9144000"/>
  <p:custDataLst>
    <p:tags r:id="rId4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lie Evans" initials="JE" lastIdx="4" clrIdx="0">
    <p:extLst>
      <p:ext uri="{19B8F6BF-5375-455C-9EA6-DF929625EA0E}">
        <p15:presenceInfo xmlns:p15="http://schemas.microsoft.com/office/powerpoint/2012/main" userId="S::julie.evans@uwtsd.ac.uk::d47432b1-b0c6-4038-b9ba-057154c6d67f" providerId="AD"/>
      </p:ext>
    </p:extLst>
  </p:cmAuthor>
  <p:cmAuthor id="2" name="Paul Martin" initials="PM" lastIdx="14" clrIdx="1">
    <p:extLst>
      <p:ext uri="{19B8F6BF-5375-455C-9EA6-DF929625EA0E}">
        <p15:presenceInfo xmlns:p15="http://schemas.microsoft.com/office/powerpoint/2012/main" userId="1b56c76bd86290a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769" autoAdjust="0"/>
    <p:restoredTop sz="94249" autoAdjust="0"/>
  </p:normalViewPr>
  <p:slideViewPr>
    <p:cSldViewPr snapToGrid="0">
      <p:cViewPr varScale="1">
        <p:scale>
          <a:sx n="107" d="100"/>
          <a:sy n="107" d="100"/>
        </p:scale>
        <p:origin x="1332" y="114"/>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4152" y="8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notesMaster" Target="notesMasters/notesMaster1.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handoutMaster" Target="handoutMasters/handoutMaster1.xml"/><Relationship Id="rId48" Type="http://schemas.openxmlformats.org/officeDocument/2006/relationships/theme" Target="theme/theme1.xml"/><Relationship Id="rId8"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reth W Evans" userId="S::gareth.w.evans@uwtsd.ac.uk::96028f8e-6444-4ba4-ae49-63360c631b48" providerId="AD" clId="Web-{1C6095BD-D02F-4B87-944C-A9C5AF0EADD0}"/>
    <pc:docChg chg="modSld">
      <pc:chgData name="Gareth W Evans" userId="S::gareth.w.evans@uwtsd.ac.uk::96028f8e-6444-4ba4-ae49-63360c631b48" providerId="AD" clId="Web-{1C6095BD-D02F-4B87-944C-A9C5AF0EADD0}" dt="2020-09-30T14:42:40.430" v="6" actId="20577"/>
      <pc:docMkLst>
        <pc:docMk/>
      </pc:docMkLst>
      <pc:sldChg chg="modSp">
        <pc:chgData name="Gareth W Evans" userId="S::gareth.w.evans@uwtsd.ac.uk::96028f8e-6444-4ba4-ae49-63360c631b48" providerId="AD" clId="Web-{1C6095BD-D02F-4B87-944C-A9C5AF0EADD0}" dt="2020-09-30T14:42:22.257" v="0" actId="20577"/>
        <pc:sldMkLst>
          <pc:docMk/>
          <pc:sldMk cId="489405597" sldId="342"/>
        </pc:sldMkLst>
        <pc:spChg chg="mod">
          <ac:chgData name="Gareth W Evans" userId="S::gareth.w.evans@uwtsd.ac.uk::96028f8e-6444-4ba4-ae49-63360c631b48" providerId="AD" clId="Web-{1C6095BD-D02F-4B87-944C-A9C5AF0EADD0}" dt="2020-09-30T14:42:22.257" v="0" actId="20577"/>
          <ac:spMkLst>
            <pc:docMk/>
            <pc:sldMk cId="489405597" sldId="342"/>
            <ac:spMk id="9" creationId="{2E525A38-C9FD-7948-AD1A-EFE6526F1B6A}"/>
          </ac:spMkLst>
        </pc:spChg>
      </pc:sldChg>
      <pc:sldChg chg="modSp">
        <pc:chgData name="Gareth W Evans" userId="S::gareth.w.evans@uwtsd.ac.uk::96028f8e-6444-4ba4-ae49-63360c631b48" providerId="AD" clId="Web-{1C6095BD-D02F-4B87-944C-A9C5AF0EADD0}" dt="2020-09-30T14:42:40.430" v="5" actId="20577"/>
        <pc:sldMkLst>
          <pc:docMk/>
          <pc:sldMk cId="3193480384" sldId="356"/>
        </pc:sldMkLst>
        <pc:spChg chg="mod">
          <ac:chgData name="Gareth W Evans" userId="S::gareth.w.evans@uwtsd.ac.uk::96028f8e-6444-4ba4-ae49-63360c631b48" providerId="AD" clId="Web-{1C6095BD-D02F-4B87-944C-A9C5AF0EADD0}" dt="2020-09-30T14:42:40.430" v="5" actId="20577"/>
          <ac:spMkLst>
            <pc:docMk/>
            <pc:sldMk cId="3193480384" sldId="356"/>
            <ac:spMk id="4" creationId="{432C7DCA-9A70-0547-80D7-06DD0A591C07}"/>
          </ac:spMkLst>
        </pc:spChg>
      </pc:sldChg>
    </pc:docChg>
  </pc:docChgLst>
  <pc:docChgLst>
    <pc:chgData name="Ifan Williams" userId="24941412-6a59-4984-a79e-a737f73a20c6" providerId="ADAL" clId="{96A2D6C7-1C55-42AB-8B4B-F651FAB729C7}"/>
    <pc:docChg chg="undo custSel addSld modSld addMainMaster modMainMaster">
      <pc:chgData name="Ifan Williams" userId="24941412-6a59-4984-a79e-a737f73a20c6" providerId="ADAL" clId="{96A2D6C7-1C55-42AB-8B4B-F651FAB729C7}" dt="2022-08-23T15:09:14.589" v="413" actId="207"/>
      <pc:docMkLst>
        <pc:docMk/>
      </pc:docMkLst>
      <pc:sldChg chg="modSp mod">
        <pc:chgData name="Ifan Williams" userId="24941412-6a59-4984-a79e-a737f73a20c6" providerId="ADAL" clId="{96A2D6C7-1C55-42AB-8B4B-F651FAB729C7}" dt="2022-08-23T13:34:01.208" v="8" actId="207"/>
        <pc:sldMkLst>
          <pc:docMk/>
          <pc:sldMk cId="0" sldId="256"/>
        </pc:sldMkLst>
        <pc:spChg chg="mod">
          <ac:chgData name="Ifan Williams" userId="24941412-6a59-4984-a79e-a737f73a20c6" providerId="ADAL" clId="{96A2D6C7-1C55-42AB-8B4B-F651FAB729C7}" dt="2022-08-23T13:34:01.208" v="8" actId="207"/>
          <ac:spMkLst>
            <pc:docMk/>
            <pc:sldMk cId="0" sldId="256"/>
            <ac:spMk id="2053" creationId="{00000000-0000-0000-0000-000000000000}"/>
          </ac:spMkLst>
        </pc:spChg>
      </pc:sldChg>
      <pc:sldChg chg="modSp mod">
        <pc:chgData name="Ifan Williams" userId="24941412-6a59-4984-a79e-a737f73a20c6" providerId="ADAL" clId="{96A2D6C7-1C55-42AB-8B4B-F651FAB729C7}" dt="2022-08-23T14:26:23.892" v="120" actId="207"/>
        <pc:sldMkLst>
          <pc:docMk/>
          <pc:sldMk cId="0" sldId="267"/>
        </pc:sldMkLst>
        <pc:spChg chg="mod">
          <ac:chgData name="Ifan Williams" userId="24941412-6a59-4984-a79e-a737f73a20c6" providerId="ADAL" clId="{96A2D6C7-1C55-42AB-8B4B-F651FAB729C7}" dt="2022-08-23T14:26:23.892" v="120" actId="207"/>
          <ac:spMkLst>
            <pc:docMk/>
            <pc:sldMk cId="0" sldId="267"/>
            <ac:spMk id="18434" creationId="{00000000-0000-0000-0000-000000000000}"/>
          </ac:spMkLst>
        </pc:spChg>
      </pc:sldChg>
      <pc:sldChg chg="modSp mod">
        <pc:chgData name="Ifan Williams" userId="24941412-6a59-4984-a79e-a737f73a20c6" providerId="ADAL" clId="{96A2D6C7-1C55-42AB-8B4B-F651FAB729C7}" dt="2022-08-23T13:44:56.482" v="47" actId="207"/>
        <pc:sldMkLst>
          <pc:docMk/>
          <pc:sldMk cId="489405597" sldId="342"/>
        </pc:sldMkLst>
        <pc:spChg chg="mod">
          <ac:chgData name="Ifan Williams" userId="24941412-6a59-4984-a79e-a737f73a20c6" providerId="ADAL" clId="{96A2D6C7-1C55-42AB-8B4B-F651FAB729C7}" dt="2022-08-23T13:44:56.482" v="47" actId="207"/>
          <ac:spMkLst>
            <pc:docMk/>
            <pc:sldMk cId="489405597" sldId="342"/>
            <ac:spMk id="9" creationId="{2E525A38-C9FD-7948-AD1A-EFE6526F1B6A}"/>
          </ac:spMkLst>
        </pc:spChg>
      </pc:sldChg>
      <pc:sldChg chg="modSp mod">
        <pc:chgData name="Ifan Williams" userId="24941412-6a59-4984-a79e-a737f73a20c6" providerId="ADAL" clId="{96A2D6C7-1C55-42AB-8B4B-F651FAB729C7}" dt="2022-08-23T14:02:52.906" v="58" actId="207"/>
        <pc:sldMkLst>
          <pc:docMk/>
          <pc:sldMk cId="3869098759" sldId="348"/>
        </pc:sldMkLst>
        <pc:spChg chg="mod">
          <ac:chgData name="Ifan Williams" userId="24941412-6a59-4984-a79e-a737f73a20c6" providerId="ADAL" clId="{96A2D6C7-1C55-42AB-8B4B-F651FAB729C7}" dt="2022-08-23T14:02:52.906" v="58" actId="207"/>
          <ac:spMkLst>
            <pc:docMk/>
            <pc:sldMk cId="3869098759" sldId="348"/>
            <ac:spMk id="2" creationId="{00000000-0000-0000-0000-000000000000}"/>
          </ac:spMkLst>
        </pc:spChg>
      </pc:sldChg>
      <pc:sldChg chg="modSp mod">
        <pc:chgData name="Ifan Williams" userId="24941412-6a59-4984-a79e-a737f73a20c6" providerId="ADAL" clId="{96A2D6C7-1C55-42AB-8B4B-F651FAB729C7}" dt="2022-08-23T14:18:13.975" v="98" actId="207"/>
        <pc:sldMkLst>
          <pc:docMk/>
          <pc:sldMk cId="2688364483" sldId="351"/>
        </pc:sldMkLst>
        <pc:spChg chg="mod">
          <ac:chgData name="Ifan Williams" userId="24941412-6a59-4984-a79e-a737f73a20c6" providerId="ADAL" clId="{96A2D6C7-1C55-42AB-8B4B-F651FAB729C7}" dt="2022-08-23T14:18:13.975" v="98" actId="207"/>
          <ac:spMkLst>
            <pc:docMk/>
            <pc:sldMk cId="2688364483" sldId="351"/>
            <ac:spMk id="6" creationId="{ABF0AE66-5455-3A47-B122-A76AAB21443E}"/>
          </ac:spMkLst>
        </pc:spChg>
      </pc:sldChg>
      <pc:sldChg chg="modSp mod">
        <pc:chgData name="Ifan Williams" userId="24941412-6a59-4984-a79e-a737f73a20c6" providerId="ADAL" clId="{96A2D6C7-1C55-42AB-8B4B-F651FAB729C7}" dt="2022-08-23T14:23:36.747" v="106" actId="207"/>
        <pc:sldMkLst>
          <pc:docMk/>
          <pc:sldMk cId="3062967350" sldId="353"/>
        </pc:sldMkLst>
        <pc:spChg chg="mod">
          <ac:chgData name="Ifan Williams" userId="24941412-6a59-4984-a79e-a737f73a20c6" providerId="ADAL" clId="{96A2D6C7-1C55-42AB-8B4B-F651FAB729C7}" dt="2022-08-23T14:23:36.747" v="106" actId="207"/>
          <ac:spMkLst>
            <pc:docMk/>
            <pc:sldMk cId="3062967350" sldId="353"/>
            <ac:spMk id="6" creationId="{ABF0AE66-5455-3A47-B122-A76AAB21443E}"/>
          </ac:spMkLst>
        </pc:spChg>
      </pc:sldChg>
      <pc:sldChg chg="modSp mod">
        <pc:chgData name="Ifan Williams" userId="24941412-6a59-4984-a79e-a737f73a20c6" providerId="ADAL" clId="{96A2D6C7-1C55-42AB-8B4B-F651FAB729C7}" dt="2022-08-23T14:25:11.143" v="118" actId="207"/>
        <pc:sldMkLst>
          <pc:docMk/>
          <pc:sldMk cId="3362998624" sldId="354"/>
        </pc:sldMkLst>
        <pc:spChg chg="mod">
          <ac:chgData name="Ifan Williams" userId="24941412-6a59-4984-a79e-a737f73a20c6" providerId="ADAL" clId="{96A2D6C7-1C55-42AB-8B4B-F651FAB729C7}" dt="2022-08-23T14:25:11.143" v="118" actId="207"/>
          <ac:spMkLst>
            <pc:docMk/>
            <pc:sldMk cId="3362998624" sldId="354"/>
            <ac:spMk id="6" creationId="{ABF0AE66-5455-3A47-B122-A76AAB21443E}"/>
          </ac:spMkLst>
        </pc:spChg>
      </pc:sldChg>
      <pc:sldChg chg="modSp mod">
        <pc:chgData name="Ifan Williams" userId="24941412-6a59-4984-a79e-a737f73a20c6" providerId="ADAL" clId="{96A2D6C7-1C55-42AB-8B4B-F651FAB729C7}" dt="2022-08-23T14:05:43.076" v="77" actId="207"/>
        <pc:sldMkLst>
          <pc:docMk/>
          <pc:sldMk cId="3193480384" sldId="356"/>
        </pc:sldMkLst>
        <pc:spChg chg="mod">
          <ac:chgData name="Ifan Williams" userId="24941412-6a59-4984-a79e-a737f73a20c6" providerId="ADAL" clId="{96A2D6C7-1C55-42AB-8B4B-F651FAB729C7}" dt="2022-08-23T14:03:48.083" v="64" actId="207"/>
          <ac:spMkLst>
            <pc:docMk/>
            <pc:sldMk cId="3193480384" sldId="356"/>
            <ac:spMk id="2" creationId="{00000000-0000-0000-0000-000000000000}"/>
          </ac:spMkLst>
        </pc:spChg>
        <pc:spChg chg="mod">
          <ac:chgData name="Ifan Williams" userId="24941412-6a59-4984-a79e-a737f73a20c6" providerId="ADAL" clId="{96A2D6C7-1C55-42AB-8B4B-F651FAB729C7}" dt="2022-08-23T14:05:43.076" v="77" actId="207"/>
          <ac:spMkLst>
            <pc:docMk/>
            <pc:sldMk cId="3193480384" sldId="356"/>
            <ac:spMk id="4" creationId="{432C7DCA-9A70-0547-80D7-06DD0A591C07}"/>
          </ac:spMkLst>
        </pc:spChg>
      </pc:sldChg>
      <pc:sldChg chg="modSp mod">
        <pc:chgData name="Ifan Williams" userId="24941412-6a59-4984-a79e-a737f73a20c6" providerId="ADAL" clId="{96A2D6C7-1C55-42AB-8B4B-F651FAB729C7}" dt="2022-08-23T14:04:45.196" v="70" actId="207"/>
        <pc:sldMkLst>
          <pc:docMk/>
          <pc:sldMk cId="2606471148" sldId="357"/>
        </pc:sldMkLst>
        <pc:spChg chg="mod">
          <ac:chgData name="Ifan Williams" userId="24941412-6a59-4984-a79e-a737f73a20c6" providerId="ADAL" clId="{96A2D6C7-1C55-42AB-8B4B-F651FAB729C7}" dt="2022-08-23T14:04:45.196" v="70" actId="207"/>
          <ac:spMkLst>
            <pc:docMk/>
            <pc:sldMk cId="2606471148" sldId="357"/>
            <ac:spMk id="4" creationId="{432C7DCA-9A70-0547-80D7-06DD0A591C07}"/>
          </ac:spMkLst>
        </pc:spChg>
      </pc:sldChg>
      <pc:sldChg chg="modSp mod">
        <pc:chgData name="Ifan Williams" userId="24941412-6a59-4984-a79e-a737f73a20c6" providerId="ADAL" clId="{96A2D6C7-1C55-42AB-8B4B-F651FAB729C7}" dt="2022-08-23T14:07:16.234" v="82" actId="207"/>
        <pc:sldMkLst>
          <pc:docMk/>
          <pc:sldMk cId="2512445731" sldId="358"/>
        </pc:sldMkLst>
        <pc:spChg chg="mod">
          <ac:chgData name="Ifan Williams" userId="24941412-6a59-4984-a79e-a737f73a20c6" providerId="ADAL" clId="{96A2D6C7-1C55-42AB-8B4B-F651FAB729C7}" dt="2022-08-23T14:07:16.234" v="82" actId="207"/>
          <ac:spMkLst>
            <pc:docMk/>
            <pc:sldMk cId="2512445731" sldId="358"/>
            <ac:spMk id="4" creationId="{432C7DCA-9A70-0547-80D7-06DD0A591C07}"/>
          </ac:spMkLst>
        </pc:spChg>
      </pc:sldChg>
      <pc:sldChg chg="modSp mod">
        <pc:chgData name="Ifan Williams" userId="24941412-6a59-4984-a79e-a737f73a20c6" providerId="ADAL" clId="{96A2D6C7-1C55-42AB-8B4B-F651FAB729C7}" dt="2022-08-23T13:54:02.099" v="53" actId="1076"/>
        <pc:sldMkLst>
          <pc:docMk/>
          <pc:sldMk cId="3157416386" sldId="359"/>
        </pc:sldMkLst>
        <pc:spChg chg="mod">
          <ac:chgData name="Ifan Williams" userId="24941412-6a59-4984-a79e-a737f73a20c6" providerId="ADAL" clId="{96A2D6C7-1C55-42AB-8B4B-F651FAB729C7}" dt="2022-08-23T13:53:51.988" v="52" actId="207"/>
          <ac:spMkLst>
            <pc:docMk/>
            <pc:sldMk cId="3157416386" sldId="359"/>
            <ac:spMk id="2" creationId="{00000000-0000-0000-0000-000000000000}"/>
          </ac:spMkLst>
        </pc:spChg>
        <pc:spChg chg="mod">
          <ac:chgData name="Ifan Williams" userId="24941412-6a59-4984-a79e-a737f73a20c6" providerId="ADAL" clId="{96A2D6C7-1C55-42AB-8B4B-F651FAB729C7}" dt="2022-08-23T13:54:02.099" v="53" actId="1076"/>
          <ac:spMkLst>
            <pc:docMk/>
            <pc:sldMk cId="3157416386" sldId="359"/>
            <ac:spMk id="9" creationId="{2E525A38-C9FD-7948-AD1A-EFE6526F1B6A}"/>
          </ac:spMkLst>
        </pc:spChg>
      </pc:sldChg>
      <pc:sldChg chg="modSp add mod">
        <pc:chgData name="Ifan Williams" userId="24941412-6a59-4984-a79e-a737f73a20c6" providerId="ADAL" clId="{96A2D6C7-1C55-42AB-8B4B-F651FAB729C7}" dt="2022-08-23T14:26:52.012" v="125" actId="207"/>
        <pc:sldMkLst>
          <pc:docMk/>
          <pc:sldMk cId="1388757555" sldId="360"/>
        </pc:sldMkLst>
        <pc:spChg chg="mod">
          <ac:chgData name="Ifan Williams" userId="24941412-6a59-4984-a79e-a737f73a20c6" providerId="ADAL" clId="{96A2D6C7-1C55-42AB-8B4B-F651FAB729C7}" dt="2022-08-23T14:26:52.012" v="125" actId="207"/>
          <ac:spMkLst>
            <pc:docMk/>
            <pc:sldMk cId="1388757555" sldId="360"/>
            <ac:spMk id="2053" creationId="{00000000-0000-0000-0000-000000000000}"/>
          </ac:spMkLst>
        </pc:spChg>
      </pc:sldChg>
      <pc:sldChg chg="modSp add mod">
        <pc:chgData name="Ifan Williams" userId="24941412-6a59-4984-a79e-a737f73a20c6" providerId="ADAL" clId="{96A2D6C7-1C55-42AB-8B4B-F651FAB729C7}" dt="2022-08-23T14:31:40.619" v="149" actId="207"/>
        <pc:sldMkLst>
          <pc:docMk/>
          <pc:sldMk cId="2917338445" sldId="361"/>
        </pc:sldMkLst>
        <pc:spChg chg="mod">
          <ac:chgData name="Ifan Williams" userId="24941412-6a59-4984-a79e-a737f73a20c6" providerId="ADAL" clId="{96A2D6C7-1C55-42AB-8B4B-F651FAB729C7}" dt="2022-08-23T14:31:40.619" v="149" actId="207"/>
          <ac:spMkLst>
            <pc:docMk/>
            <pc:sldMk cId="2917338445" sldId="361"/>
            <ac:spMk id="20" creationId="{02B4439C-71BA-9A40-8238-78CBB8BD1917}"/>
          </ac:spMkLst>
        </pc:spChg>
      </pc:sldChg>
      <pc:sldChg chg="modSp add mod">
        <pc:chgData name="Ifan Williams" userId="24941412-6a59-4984-a79e-a737f73a20c6" providerId="ADAL" clId="{96A2D6C7-1C55-42AB-8B4B-F651FAB729C7}" dt="2022-08-23T14:38:01.672" v="183" actId="20577"/>
        <pc:sldMkLst>
          <pc:docMk/>
          <pc:sldMk cId="1897173524" sldId="362"/>
        </pc:sldMkLst>
        <pc:spChg chg="mod">
          <ac:chgData name="Ifan Williams" userId="24941412-6a59-4984-a79e-a737f73a20c6" providerId="ADAL" clId="{96A2D6C7-1C55-42AB-8B4B-F651FAB729C7}" dt="2022-08-23T14:38:01.672" v="183" actId="20577"/>
          <ac:spMkLst>
            <pc:docMk/>
            <pc:sldMk cId="1897173524" sldId="362"/>
            <ac:spMk id="21" creationId="{03991CB2-F875-F048-801D-67597D17B0FD}"/>
          </ac:spMkLst>
        </pc:spChg>
        <pc:picChg chg="mod">
          <ac:chgData name="Ifan Williams" userId="24941412-6a59-4984-a79e-a737f73a20c6" providerId="ADAL" clId="{96A2D6C7-1C55-42AB-8B4B-F651FAB729C7}" dt="2022-08-23T14:37:46.753" v="179" actId="14100"/>
          <ac:picMkLst>
            <pc:docMk/>
            <pc:sldMk cId="1897173524" sldId="362"/>
            <ac:picMk id="3" creationId="{99F7EAE0-B428-4434-A81E-8A4BD27AB03F}"/>
          </ac:picMkLst>
        </pc:picChg>
      </pc:sldChg>
      <pc:sldChg chg="modSp add mod">
        <pc:chgData name="Ifan Williams" userId="24941412-6a59-4984-a79e-a737f73a20c6" providerId="ADAL" clId="{96A2D6C7-1C55-42AB-8B4B-F651FAB729C7}" dt="2022-08-23T14:40:15.270" v="203" actId="207"/>
        <pc:sldMkLst>
          <pc:docMk/>
          <pc:sldMk cId="3308871143" sldId="363"/>
        </pc:sldMkLst>
        <pc:spChg chg="mod">
          <ac:chgData name="Ifan Williams" userId="24941412-6a59-4984-a79e-a737f73a20c6" providerId="ADAL" clId="{96A2D6C7-1C55-42AB-8B4B-F651FAB729C7}" dt="2022-08-23T14:38:58.311" v="189" actId="207"/>
          <ac:spMkLst>
            <pc:docMk/>
            <pc:sldMk cId="3308871143" sldId="363"/>
            <ac:spMk id="6" creationId="{94940B5E-A357-D740-B8FE-0415AA85B811}"/>
          </ac:spMkLst>
        </pc:spChg>
        <pc:spChg chg="mod">
          <ac:chgData name="Ifan Williams" userId="24941412-6a59-4984-a79e-a737f73a20c6" providerId="ADAL" clId="{96A2D6C7-1C55-42AB-8B4B-F651FAB729C7}" dt="2022-08-23T14:40:15.270" v="203" actId="207"/>
          <ac:spMkLst>
            <pc:docMk/>
            <pc:sldMk cId="3308871143" sldId="363"/>
            <ac:spMk id="12" creationId="{44AB362C-1F57-844E-90FD-D7A42D90F4C0}"/>
          </ac:spMkLst>
        </pc:spChg>
      </pc:sldChg>
      <pc:sldChg chg="modSp add mod">
        <pc:chgData name="Ifan Williams" userId="24941412-6a59-4984-a79e-a737f73a20c6" providerId="ADAL" clId="{96A2D6C7-1C55-42AB-8B4B-F651FAB729C7}" dt="2022-08-23T14:41:08.551" v="209" actId="207"/>
        <pc:sldMkLst>
          <pc:docMk/>
          <pc:sldMk cId="1957747614" sldId="364"/>
        </pc:sldMkLst>
        <pc:spChg chg="mod">
          <ac:chgData name="Ifan Williams" userId="24941412-6a59-4984-a79e-a737f73a20c6" providerId="ADAL" clId="{96A2D6C7-1C55-42AB-8B4B-F651FAB729C7}" dt="2022-08-23T14:41:08.551" v="209" actId="207"/>
          <ac:spMkLst>
            <pc:docMk/>
            <pc:sldMk cId="1957747614" sldId="364"/>
            <ac:spMk id="6" creationId="{94940B5E-A357-D740-B8FE-0415AA85B811}"/>
          </ac:spMkLst>
        </pc:spChg>
        <pc:spChg chg="mod">
          <ac:chgData name="Ifan Williams" userId="24941412-6a59-4984-a79e-a737f73a20c6" providerId="ADAL" clId="{96A2D6C7-1C55-42AB-8B4B-F651FAB729C7}" dt="2022-08-23T14:41:00.371" v="208" actId="1076"/>
          <ac:spMkLst>
            <pc:docMk/>
            <pc:sldMk cId="1957747614" sldId="364"/>
            <ac:spMk id="14" creationId="{030A8DA3-CD6D-2D4B-8716-F0B2C0CD2534}"/>
          </ac:spMkLst>
        </pc:spChg>
      </pc:sldChg>
      <pc:sldChg chg="modSp add mod">
        <pc:chgData name="Ifan Williams" userId="24941412-6a59-4984-a79e-a737f73a20c6" providerId="ADAL" clId="{96A2D6C7-1C55-42AB-8B4B-F651FAB729C7}" dt="2022-08-23T14:46:24.819" v="271" actId="20577"/>
        <pc:sldMkLst>
          <pc:docMk/>
          <pc:sldMk cId="4054268343" sldId="365"/>
        </pc:sldMkLst>
        <pc:spChg chg="mod">
          <ac:chgData name="Ifan Williams" userId="24941412-6a59-4984-a79e-a737f73a20c6" providerId="ADAL" clId="{96A2D6C7-1C55-42AB-8B4B-F651FAB729C7}" dt="2022-08-23T14:46:24.819" v="271" actId="20577"/>
          <ac:spMkLst>
            <pc:docMk/>
            <pc:sldMk cId="4054268343" sldId="365"/>
            <ac:spMk id="14" creationId="{030A8DA3-CD6D-2D4B-8716-F0B2C0CD2534}"/>
          </ac:spMkLst>
        </pc:spChg>
      </pc:sldChg>
      <pc:sldChg chg="modSp add mod">
        <pc:chgData name="Ifan Williams" userId="24941412-6a59-4984-a79e-a737f73a20c6" providerId="ADAL" clId="{96A2D6C7-1C55-42AB-8B4B-F651FAB729C7}" dt="2022-08-23T14:47:59.664" v="292" actId="207"/>
        <pc:sldMkLst>
          <pc:docMk/>
          <pc:sldMk cId="3567052239" sldId="366"/>
        </pc:sldMkLst>
        <pc:spChg chg="mod">
          <ac:chgData name="Ifan Williams" userId="24941412-6a59-4984-a79e-a737f73a20c6" providerId="ADAL" clId="{96A2D6C7-1C55-42AB-8B4B-F651FAB729C7}" dt="2022-08-23T14:47:59.664" v="292" actId="207"/>
          <ac:spMkLst>
            <pc:docMk/>
            <pc:sldMk cId="3567052239" sldId="366"/>
            <ac:spMk id="14" creationId="{030A8DA3-CD6D-2D4B-8716-F0B2C0CD2534}"/>
          </ac:spMkLst>
        </pc:spChg>
      </pc:sldChg>
      <pc:sldChg chg="modSp add mod">
        <pc:chgData name="Ifan Williams" userId="24941412-6a59-4984-a79e-a737f73a20c6" providerId="ADAL" clId="{96A2D6C7-1C55-42AB-8B4B-F651FAB729C7}" dt="2022-08-23T14:48:34.713" v="297" actId="207"/>
        <pc:sldMkLst>
          <pc:docMk/>
          <pc:sldMk cId="3941670078" sldId="367"/>
        </pc:sldMkLst>
        <pc:spChg chg="mod">
          <ac:chgData name="Ifan Williams" userId="24941412-6a59-4984-a79e-a737f73a20c6" providerId="ADAL" clId="{96A2D6C7-1C55-42AB-8B4B-F651FAB729C7}" dt="2022-08-23T14:48:34.713" v="297" actId="207"/>
          <ac:spMkLst>
            <pc:docMk/>
            <pc:sldMk cId="3941670078" sldId="367"/>
            <ac:spMk id="6" creationId="{94940B5E-A357-D740-B8FE-0415AA85B811}"/>
          </ac:spMkLst>
        </pc:spChg>
      </pc:sldChg>
      <pc:sldChg chg="modSp add mod">
        <pc:chgData name="Ifan Williams" userId="24941412-6a59-4984-a79e-a737f73a20c6" providerId="ADAL" clId="{96A2D6C7-1C55-42AB-8B4B-F651FAB729C7}" dt="2022-08-23T14:49:08.253" v="299" actId="207"/>
        <pc:sldMkLst>
          <pc:docMk/>
          <pc:sldMk cId="731067577" sldId="368"/>
        </pc:sldMkLst>
        <pc:spChg chg="mod">
          <ac:chgData name="Ifan Williams" userId="24941412-6a59-4984-a79e-a737f73a20c6" providerId="ADAL" clId="{96A2D6C7-1C55-42AB-8B4B-F651FAB729C7}" dt="2022-08-23T14:49:08.253" v="299" actId="207"/>
          <ac:spMkLst>
            <pc:docMk/>
            <pc:sldMk cId="731067577" sldId="368"/>
            <ac:spMk id="18434" creationId="{00000000-0000-0000-0000-000000000000}"/>
          </ac:spMkLst>
        </pc:spChg>
      </pc:sldChg>
      <pc:sldChg chg="modSp add mod">
        <pc:chgData name="Ifan Williams" userId="24941412-6a59-4984-a79e-a737f73a20c6" providerId="ADAL" clId="{96A2D6C7-1C55-42AB-8B4B-F651FAB729C7}" dt="2022-08-23T14:49:36.260" v="304" actId="207"/>
        <pc:sldMkLst>
          <pc:docMk/>
          <pc:sldMk cId="203019366" sldId="369"/>
        </pc:sldMkLst>
        <pc:spChg chg="mod">
          <ac:chgData name="Ifan Williams" userId="24941412-6a59-4984-a79e-a737f73a20c6" providerId="ADAL" clId="{96A2D6C7-1C55-42AB-8B4B-F651FAB729C7}" dt="2022-08-23T14:49:36.260" v="304" actId="207"/>
          <ac:spMkLst>
            <pc:docMk/>
            <pc:sldMk cId="203019366" sldId="369"/>
            <ac:spMk id="2053" creationId="{00000000-0000-0000-0000-000000000000}"/>
          </ac:spMkLst>
        </pc:spChg>
      </pc:sldChg>
      <pc:sldChg chg="addSp modSp add mod">
        <pc:chgData name="Ifan Williams" userId="24941412-6a59-4984-a79e-a737f73a20c6" providerId="ADAL" clId="{96A2D6C7-1C55-42AB-8B4B-F651FAB729C7}" dt="2022-08-23T14:51:55.110" v="326" actId="1076"/>
        <pc:sldMkLst>
          <pc:docMk/>
          <pc:sldMk cId="1102317703" sldId="370"/>
        </pc:sldMkLst>
        <pc:spChg chg="mod">
          <ac:chgData name="Ifan Williams" userId="24941412-6a59-4984-a79e-a737f73a20c6" providerId="ADAL" clId="{96A2D6C7-1C55-42AB-8B4B-F651FAB729C7}" dt="2022-08-23T14:51:14.353" v="315"/>
          <ac:spMkLst>
            <pc:docMk/>
            <pc:sldMk cId="1102317703" sldId="370"/>
            <ac:spMk id="2" creationId="{00000000-0000-0000-0000-000000000000}"/>
          </ac:spMkLst>
        </pc:spChg>
        <pc:spChg chg="add mod">
          <ac:chgData name="Ifan Williams" userId="24941412-6a59-4984-a79e-a737f73a20c6" providerId="ADAL" clId="{96A2D6C7-1C55-42AB-8B4B-F651FAB729C7}" dt="2022-08-23T14:51:55.110" v="326" actId="1076"/>
          <ac:spMkLst>
            <pc:docMk/>
            <pc:sldMk cId="1102317703" sldId="370"/>
            <ac:spMk id="4" creationId="{CD2AA6EA-AEDA-60FF-C87B-295CA72CD921}"/>
          </ac:spMkLst>
        </pc:spChg>
        <pc:spChg chg="mod">
          <ac:chgData name="Ifan Williams" userId="24941412-6a59-4984-a79e-a737f73a20c6" providerId="ADAL" clId="{96A2D6C7-1C55-42AB-8B4B-F651FAB729C7}" dt="2022-08-23T14:51:26.343" v="318" actId="1076"/>
          <ac:spMkLst>
            <pc:docMk/>
            <pc:sldMk cId="1102317703" sldId="370"/>
            <ac:spMk id="7" creationId="{3917AE61-D007-484C-B564-6A3DF512519A}"/>
          </ac:spMkLst>
        </pc:spChg>
        <pc:spChg chg="mod">
          <ac:chgData name="Ifan Williams" userId="24941412-6a59-4984-a79e-a737f73a20c6" providerId="ADAL" clId="{96A2D6C7-1C55-42AB-8B4B-F651FAB729C7}" dt="2022-08-23T14:51:12.473" v="313" actId="207"/>
          <ac:spMkLst>
            <pc:docMk/>
            <pc:sldMk cId="1102317703" sldId="370"/>
            <ac:spMk id="9" creationId="{2E525A38-C9FD-7948-AD1A-EFE6526F1B6A}"/>
          </ac:spMkLst>
        </pc:spChg>
        <pc:picChg chg="mod">
          <ac:chgData name="Ifan Williams" userId="24941412-6a59-4984-a79e-a737f73a20c6" providerId="ADAL" clId="{96A2D6C7-1C55-42AB-8B4B-F651FAB729C7}" dt="2022-08-23T14:51:52.974" v="325" actId="1076"/>
          <ac:picMkLst>
            <pc:docMk/>
            <pc:sldMk cId="1102317703" sldId="370"/>
            <ac:picMk id="5" creationId="{9A3E2227-A495-408F-85F9-BEFFA2EFC92E}"/>
          </ac:picMkLst>
        </pc:picChg>
      </pc:sldChg>
      <pc:sldChg chg="modSp add mod">
        <pc:chgData name="Ifan Williams" userId="24941412-6a59-4984-a79e-a737f73a20c6" providerId="ADAL" clId="{96A2D6C7-1C55-42AB-8B4B-F651FAB729C7}" dt="2022-08-23T14:56:10.713" v="343" actId="207"/>
        <pc:sldMkLst>
          <pc:docMk/>
          <pc:sldMk cId="2771816094" sldId="371"/>
        </pc:sldMkLst>
        <pc:spChg chg="mod">
          <ac:chgData name="Ifan Williams" userId="24941412-6a59-4984-a79e-a737f73a20c6" providerId="ADAL" clId="{96A2D6C7-1C55-42AB-8B4B-F651FAB729C7}" dt="2022-08-23T14:56:10.713" v="343" actId="207"/>
          <ac:spMkLst>
            <pc:docMk/>
            <pc:sldMk cId="2771816094" sldId="371"/>
            <ac:spMk id="4" creationId="{0BCE55F2-0A20-4F1E-879C-F83EC7D63962}"/>
          </ac:spMkLst>
        </pc:spChg>
      </pc:sldChg>
      <pc:sldChg chg="modSp add mod">
        <pc:chgData name="Ifan Williams" userId="24941412-6a59-4984-a79e-a737f73a20c6" providerId="ADAL" clId="{96A2D6C7-1C55-42AB-8B4B-F651FAB729C7}" dt="2022-08-23T14:57:49.783" v="357" actId="207"/>
        <pc:sldMkLst>
          <pc:docMk/>
          <pc:sldMk cId="849033648" sldId="372"/>
        </pc:sldMkLst>
        <pc:spChg chg="mod">
          <ac:chgData name="Ifan Williams" userId="24941412-6a59-4984-a79e-a737f73a20c6" providerId="ADAL" clId="{96A2D6C7-1C55-42AB-8B4B-F651FAB729C7}" dt="2022-08-23T14:57:00.631" v="348" actId="207"/>
          <ac:spMkLst>
            <pc:docMk/>
            <pc:sldMk cId="849033648" sldId="372"/>
            <ac:spMk id="2" creationId="{00000000-0000-0000-0000-000000000000}"/>
          </ac:spMkLst>
        </pc:spChg>
        <pc:spChg chg="mod">
          <ac:chgData name="Ifan Williams" userId="24941412-6a59-4984-a79e-a737f73a20c6" providerId="ADAL" clId="{96A2D6C7-1C55-42AB-8B4B-F651FAB729C7}" dt="2022-08-23T14:57:49.783" v="357" actId="207"/>
          <ac:spMkLst>
            <pc:docMk/>
            <pc:sldMk cId="849033648" sldId="372"/>
            <ac:spMk id="9" creationId="{2E525A38-C9FD-7948-AD1A-EFE6526F1B6A}"/>
          </ac:spMkLst>
        </pc:spChg>
      </pc:sldChg>
      <pc:sldChg chg="add">
        <pc:chgData name="Ifan Williams" userId="24941412-6a59-4984-a79e-a737f73a20c6" providerId="ADAL" clId="{96A2D6C7-1C55-42AB-8B4B-F651FAB729C7}" dt="2022-08-23T10:37:08.890" v="3"/>
        <pc:sldMkLst>
          <pc:docMk/>
          <pc:sldMk cId="2882657433" sldId="373"/>
        </pc:sldMkLst>
      </pc:sldChg>
      <pc:sldChg chg="modSp add mod">
        <pc:chgData name="Ifan Williams" userId="24941412-6a59-4984-a79e-a737f73a20c6" providerId="ADAL" clId="{96A2D6C7-1C55-42AB-8B4B-F651FAB729C7}" dt="2022-08-23T14:58:55.080" v="365" actId="1076"/>
        <pc:sldMkLst>
          <pc:docMk/>
          <pc:sldMk cId="3798861827" sldId="374"/>
        </pc:sldMkLst>
        <pc:spChg chg="mod">
          <ac:chgData name="Ifan Williams" userId="24941412-6a59-4984-a79e-a737f73a20c6" providerId="ADAL" clId="{96A2D6C7-1C55-42AB-8B4B-F651FAB729C7}" dt="2022-08-23T14:58:42.926" v="363" actId="207"/>
          <ac:spMkLst>
            <pc:docMk/>
            <pc:sldMk cId="3798861827" sldId="374"/>
            <ac:spMk id="2" creationId="{00000000-0000-0000-0000-000000000000}"/>
          </ac:spMkLst>
        </pc:spChg>
        <pc:spChg chg="mod">
          <ac:chgData name="Ifan Williams" userId="24941412-6a59-4984-a79e-a737f73a20c6" providerId="ADAL" clId="{96A2D6C7-1C55-42AB-8B4B-F651FAB729C7}" dt="2022-08-23T14:58:55.080" v="365" actId="1076"/>
          <ac:spMkLst>
            <pc:docMk/>
            <pc:sldMk cId="3798861827" sldId="374"/>
            <ac:spMk id="6" creationId="{BAF7BE9D-4A0E-409C-A92F-18709364CC57}"/>
          </ac:spMkLst>
        </pc:spChg>
      </pc:sldChg>
      <pc:sldChg chg="modSp add mod">
        <pc:chgData name="Ifan Williams" userId="24941412-6a59-4984-a79e-a737f73a20c6" providerId="ADAL" clId="{96A2D6C7-1C55-42AB-8B4B-F651FAB729C7}" dt="2022-08-23T15:00:16.701" v="371" actId="207"/>
        <pc:sldMkLst>
          <pc:docMk/>
          <pc:sldMk cId="2037096889" sldId="375"/>
        </pc:sldMkLst>
        <pc:spChg chg="mod">
          <ac:chgData name="Ifan Williams" userId="24941412-6a59-4984-a79e-a737f73a20c6" providerId="ADAL" clId="{96A2D6C7-1C55-42AB-8B4B-F651FAB729C7}" dt="2022-08-23T15:00:16.701" v="371" actId="207"/>
          <ac:spMkLst>
            <pc:docMk/>
            <pc:sldMk cId="2037096889" sldId="375"/>
            <ac:spMk id="27" creationId="{135462D4-59F3-4323-98BE-AECD8B4F40EE}"/>
          </ac:spMkLst>
        </pc:spChg>
      </pc:sldChg>
      <pc:sldChg chg="modSp add mod">
        <pc:chgData name="Ifan Williams" userId="24941412-6a59-4984-a79e-a737f73a20c6" providerId="ADAL" clId="{96A2D6C7-1C55-42AB-8B4B-F651FAB729C7}" dt="2022-08-23T15:01:56.473" v="376" actId="207"/>
        <pc:sldMkLst>
          <pc:docMk/>
          <pc:sldMk cId="4251893453" sldId="376"/>
        </pc:sldMkLst>
        <pc:spChg chg="mod">
          <ac:chgData name="Ifan Williams" userId="24941412-6a59-4984-a79e-a737f73a20c6" providerId="ADAL" clId="{96A2D6C7-1C55-42AB-8B4B-F651FAB729C7}" dt="2022-08-23T15:01:56.473" v="376" actId="207"/>
          <ac:spMkLst>
            <pc:docMk/>
            <pc:sldMk cId="4251893453" sldId="376"/>
            <ac:spMk id="2" creationId="{00000000-0000-0000-0000-000000000000}"/>
          </ac:spMkLst>
        </pc:spChg>
      </pc:sldChg>
      <pc:sldChg chg="modSp add mod">
        <pc:chgData name="Ifan Williams" userId="24941412-6a59-4984-a79e-a737f73a20c6" providerId="ADAL" clId="{96A2D6C7-1C55-42AB-8B4B-F651FAB729C7}" dt="2022-08-23T15:02:52.752" v="387" actId="20577"/>
        <pc:sldMkLst>
          <pc:docMk/>
          <pc:sldMk cId="3620572183" sldId="377"/>
        </pc:sldMkLst>
        <pc:spChg chg="mod">
          <ac:chgData name="Ifan Williams" userId="24941412-6a59-4984-a79e-a737f73a20c6" providerId="ADAL" clId="{96A2D6C7-1C55-42AB-8B4B-F651FAB729C7}" dt="2022-08-23T15:02:22.689" v="381" actId="207"/>
          <ac:spMkLst>
            <pc:docMk/>
            <pc:sldMk cId="3620572183" sldId="377"/>
            <ac:spMk id="2" creationId="{00000000-0000-0000-0000-000000000000}"/>
          </ac:spMkLst>
        </pc:spChg>
        <pc:spChg chg="mod">
          <ac:chgData name="Ifan Williams" userId="24941412-6a59-4984-a79e-a737f73a20c6" providerId="ADAL" clId="{96A2D6C7-1C55-42AB-8B4B-F651FAB729C7}" dt="2022-08-23T15:02:52.752" v="387" actId="20577"/>
          <ac:spMkLst>
            <pc:docMk/>
            <pc:sldMk cId="3620572183" sldId="377"/>
            <ac:spMk id="9" creationId="{2E525A38-C9FD-7948-AD1A-EFE6526F1B6A}"/>
          </ac:spMkLst>
        </pc:spChg>
      </pc:sldChg>
      <pc:sldChg chg="modSp add mod">
        <pc:chgData name="Ifan Williams" userId="24941412-6a59-4984-a79e-a737f73a20c6" providerId="ADAL" clId="{96A2D6C7-1C55-42AB-8B4B-F651FAB729C7}" dt="2022-08-23T15:03:32.227" v="395" actId="207"/>
        <pc:sldMkLst>
          <pc:docMk/>
          <pc:sldMk cId="1047308857" sldId="378"/>
        </pc:sldMkLst>
        <pc:spChg chg="mod">
          <ac:chgData name="Ifan Williams" userId="24941412-6a59-4984-a79e-a737f73a20c6" providerId="ADAL" clId="{96A2D6C7-1C55-42AB-8B4B-F651FAB729C7}" dt="2022-08-23T15:03:32.227" v="395" actId="207"/>
          <ac:spMkLst>
            <pc:docMk/>
            <pc:sldMk cId="1047308857" sldId="378"/>
            <ac:spMk id="9" creationId="{39064ACF-67C5-1749-B923-5F4A2F04746A}"/>
          </ac:spMkLst>
        </pc:spChg>
      </pc:sldChg>
      <pc:sldChg chg="modSp add mod">
        <pc:chgData name="Ifan Williams" userId="24941412-6a59-4984-a79e-a737f73a20c6" providerId="ADAL" clId="{96A2D6C7-1C55-42AB-8B4B-F651FAB729C7}" dt="2022-08-23T15:05:25.609" v="401" actId="207"/>
        <pc:sldMkLst>
          <pc:docMk/>
          <pc:sldMk cId="3819444689" sldId="379"/>
        </pc:sldMkLst>
        <pc:spChg chg="mod">
          <ac:chgData name="Ifan Williams" userId="24941412-6a59-4984-a79e-a737f73a20c6" providerId="ADAL" clId="{96A2D6C7-1C55-42AB-8B4B-F651FAB729C7}" dt="2022-08-23T15:05:25.609" v="401" actId="207"/>
          <ac:spMkLst>
            <pc:docMk/>
            <pc:sldMk cId="3819444689" sldId="379"/>
            <ac:spMk id="6" creationId="{34D50D14-7C41-4110-9E67-C536690CB9BC}"/>
          </ac:spMkLst>
        </pc:spChg>
      </pc:sldChg>
      <pc:sldChg chg="modSp add mod">
        <pc:chgData name="Ifan Williams" userId="24941412-6a59-4984-a79e-a737f73a20c6" providerId="ADAL" clId="{96A2D6C7-1C55-42AB-8B4B-F651FAB729C7}" dt="2022-08-23T15:08:13.969" v="406" actId="207"/>
        <pc:sldMkLst>
          <pc:docMk/>
          <pc:sldMk cId="1793409437" sldId="380"/>
        </pc:sldMkLst>
        <pc:spChg chg="mod">
          <ac:chgData name="Ifan Williams" userId="24941412-6a59-4984-a79e-a737f73a20c6" providerId="ADAL" clId="{96A2D6C7-1C55-42AB-8B4B-F651FAB729C7}" dt="2022-08-23T15:08:13.969" v="406" actId="207"/>
          <ac:spMkLst>
            <pc:docMk/>
            <pc:sldMk cId="1793409437" sldId="380"/>
            <ac:spMk id="2" creationId="{00000000-0000-0000-0000-000000000000}"/>
          </ac:spMkLst>
        </pc:spChg>
      </pc:sldChg>
      <pc:sldChg chg="add">
        <pc:chgData name="Ifan Williams" userId="24941412-6a59-4984-a79e-a737f73a20c6" providerId="ADAL" clId="{96A2D6C7-1C55-42AB-8B4B-F651FAB729C7}" dt="2022-08-23T10:37:08.890" v="3"/>
        <pc:sldMkLst>
          <pc:docMk/>
          <pc:sldMk cId="2849913964" sldId="381"/>
        </pc:sldMkLst>
      </pc:sldChg>
      <pc:sldChg chg="modSp add mod">
        <pc:chgData name="Ifan Williams" userId="24941412-6a59-4984-a79e-a737f73a20c6" providerId="ADAL" clId="{96A2D6C7-1C55-42AB-8B4B-F651FAB729C7}" dt="2022-08-23T15:08:49.781" v="411" actId="207"/>
        <pc:sldMkLst>
          <pc:docMk/>
          <pc:sldMk cId="1990003016" sldId="382"/>
        </pc:sldMkLst>
        <pc:spChg chg="mod">
          <ac:chgData name="Ifan Williams" userId="24941412-6a59-4984-a79e-a737f73a20c6" providerId="ADAL" clId="{96A2D6C7-1C55-42AB-8B4B-F651FAB729C7}" dt="2022-08-23T15:08:49.781" v="411" actId="207"/>
          <ac:spMkLst>
            <pc:docMk/>
            <pc:sldMk cId="1990003016" sldId="382"/>
            <ac:spMk id="2" creationId="{00000000-0000-0000-0000-000000000000}"/>
          </ac:spMkLst>
        </pc:spChg>
      </pc:sldChg>
      <pc:sldChg chg="modSp add mod">
        <pc:chgData name="Ifan Williams" userId="24941412-6a59-4984-a79e-a737f73a20c6" providerId="ADAL" clId="{96A2D6C7-1C55-42AB-8B4B-F651FAB729C7}" dt="2022-08-23T15:09:14.589" v="413" actId="207"/>
        <pc:sldMkLst>
          <pc:docMk/>
          <pc:sldMk cId="753344505" sldId="383"/>
        </pc:sldMkLst>
        <pc:spChg chg="mod">
          <ac:chgData name="Ifan Williams" userId="24941412-6a59-4984-a79e-a737f73a20c6" providerId="ADAL" clId="{96A2D6C7-1C55-42AB-8B4B-F651FAB729C7}" dt="2022-08-23T15:09:14.589" v="413" actId="207"/>
          <ac:spMkLst>
            <pc:docMk/>
            <pc:sldMk cId="753344505" sldId="383"/>
            <ac:spMk id="18434" creationId="{00000000-0000-0000-0000-000000000000}"/>
          </ac:spMkLst>
        </pc:spChg>
      </pc:sldChg>
      <pc:sldMasterChg chg="add addSldLayout">
        <pc:chgData name="Ifan Williams" userId="24941412-6a59-4984-a79e-a737f73a20c6" providerId="ADAL" clId="{96A2D6C7-1C55-42AB-8B4B-F651FAB729C7}" dt="2022-08-23T10:37:08.890" v="2" actId="27028"/>
        <pc:sldMasterMkLst>
          <pc:docMk/>
          <pc:sldMasterMk cId="0" sldId="2147483655"/>
        </pc:sldMasterMkLst>
        <pc:sldLayoutChg chg="add">
          <pc:chgData name="Ifan Williams" userId="24941412-6a59-4984-a79e-a737f73a20c6" providerId="ADAL" clId="{96A2D6C7-1C55-42AB-8B4B-F651FAB729C7}" dt="2022-08-23T10:37:08.890" v="2" actId="27028"/>
          <pc:sldLayoutMkLst>
            <pc:docMk/>
            <pc:sldMasterMk cId="0" sldId="2147483655"/>
            <pc:sldLayoutMk cId="4113945514" sldId="2147483653"/>
          </pc:sldLayoutMkLst>
        </pc:sldLayoutChg>
        <pc:sldLayoutChg chg="add">
          <pc:chgData name="Ifan Williams" userId="24941412-6a59-4984-a79e-a737f73a20c6" providerId="ADAL" clId="{96A2D6C7-1C55-42AB-8B4B-F651FAB729C7}" dt="2022-08-23T10:37:08.890" v="2" actId="27028"/>
          <pc:sldLayoutMkLst>
            <pc:docMk/>
            <pc:sldMasterMk cId="0" sldId="2147483655"/>
            <pc:sldLayoutMk cId="0" sldId="2147483656"/>
          </pc:sldLayoutMkLst>
        </pc:sldLayoutChg>
      </pc:sldMasterChg>
      <pc:sldMasterChg chg="add replId addSldLayout">
        <pc:chgData name="Ifan Williams" userId="24941412-6a59-4984-a79e-a737f73a20c6" providerId="ADAL" clId="{96A2D6C7-1C55-42AB-8B4B-F651FAB729C7}" dt="2022-08-23T10:37:08.890" v="2" actId="27028"/>
        <pc:sldMasterMkLst>
          <pc:docMk/>
          <pc:sldMasterMk cId="0" sldId="2147483657"/>
        </pc:sldMasterMkLst>
        <pc:sldLayoutChg chg="add">
          <pc:chgData name="Ifan Williams" userId="24941412-6a59-4984-a79e-a737f73a20c6" providerId="ADAL" clId="{96A2D6C7-1C55-42AB-8B4B-F651FAB729C7}" dt="2022-08-23T10:36:51.434" v="0" actId="27028"/>
          <pc:sldLayoutMkLst>
            <pc:docMk/>
            <pc:sldMasterMk cId="0" sldId="2147483657"/>
            <pc:sldLayoutMk cId="0" sldId="2147483654"/>
          </pc:sldLayoutMkLst>
        </pc:sldLayoutChg>
      </pc:sldMasterChg>
    </pc:docChg>
  </pc:docChgLst>
  <pc:docChgLst>
    <pc:chgData name="Sheila Holmes" userId="6e7462e7-2d5c-446e-98fb-109e4125352a" providerId="ADAL" clId="{F738F5DD-4859-4C4E-8D93-6F824824FC3D}"/>
    <pc:docChg chg="custSel modSld">
      <pc:chgData name="Sheila Holmes" userId="6e7462e7-2d5c-446e-98fb-109e4125352a" providerId="ADAL" clId="{F738F5DD-4859-4C4E-8D93-6F824824FC3D}" dt="2020-10-02T10:39:22.231" v="2" actId="478"/>
      <pc:docMkLst>
        <pc:docMk/>
      </pc:docMkLst>
      <pc:sldChg chg="delSp modSp mod">
        <pc:chgData name="Sheila Holmes" userId="6e7462e7-2d5c-446e-98fb-109e4125352a" providerId="ADAL" clId="{F738F5DD-4859-4C4E-8D93-6F824824FC3D}" dt="2020-10-02T10:39:22.231" v="2" actId="478"/>
        <pc:sldMkLst>
          <pc:docMk/>
          <pc:sldMk cId="489405597" sldId="342"/>
        </pc:sldMkLst>
        <pc:spChg chg="del mod">
          <ac:chgData name="Sheila Holmes" userId="6e7462e7-2d5c-446e-98fb-109e4125352a" providerId="ADAL" clId="{F738F5DD-4859-4C4E-8D93-6F824824FC3D}" dt="2020-10-02T10:39:22.231" v="2" actId="478"/>
          <ac:spMkLst>
            <pc:docMk/>
            <pc:sldMk cId="489405597" sldId="342"/>
            <ac:spMk id="7" creationId="{BA07D989-616A-594F-9996-A4B579B8D263}"/>
          </ac:spMkLst>
        </pc:spChg>
      </pc:sldChg>
    </pc:docChg>
  </pc:docChgLst>
  <pc:docChgLst>
    <pc:chgData name="Julie Evans" userId="S::julie.evans@uwtsd.ac.uk::d47432b1-b0c6-4038-b9ba-057154c6d67f" providerId="AD" clId="Web-{A12AE4FC-979E-4DE9-8B60-B79F3C582E28}"/>
    <pc:docChg chg="modSld">
      <pc:chgData name="Julie Evans" userId="S::julie.evans@uwtsd.ac.uk::d47432b1-b0c6-4038-b9ba-057154c6d67f" providerId="AD" clId="Web-{A12AE4FC-979E-4DE9-8B60-B79F3C582E28}" dt="2020-10-01T11:50:53.033" v="60"/>
      <pc:docMkLst>
        <pc:docMk/>
      </pc:docMkLst>
      <pc:sldChg chg="modSp">
        <pc:chgData name="Julie Evans" userId="S::julie.evans@uwtsd.ac.uk::d47432b1-b0c6-4038-b9ba-057154c6d67f" providerId="AD" clId="Web-{A12AE4FC-979E-4DE9-8B60-B79F3C582E28}" dt="2020-10-01T11:42:41.363" v="0" actId="20577"/>
        <pc:sldMkLst>
          <pc:docMk/>
          <pc:sldMk cId="0" sldId="256"/>
        </pc:sldMkLst>
        <pc:spChg chg="mod">
          <ac:chgData name="Julie Evans" userId="S::julie.evans@uwtsd.ac.uk::d47432b1-b0c6-4038-b9ba-057154c6d67f" providerId="AD" clId="Web-{A12AE4FC-979E-4DE9-8B60-B79F3C582E28}" dt="2020-10-01T11:42:41.363" v="0" actId="20577"/>
          <ac:spMkLst>
            <pc:docMk/>
            <pc:sldMk cId="0" sldId="256"/>
            <ac:spMk id="2053" creationId="{00000000-0000-0000-0000-000000000000}"/>
          </ac:spMkLst>
        </pc:spChg>
      </pc:sldChg>
      <pc:sldChg chg="modSp addCm">
        <pc:chgData name="Julie Evans" userId="S::julie.evans@uwtsd.ac.uk::d47432b1-b0c6-4038-b9ba-057154c6d67f" providerId="AD" clId="Web-{A12AE4FC-979E-4DE9-8B60-B79F3C582E28}" dt="2020-10-01T11:45:06.747" v="17"/>
        <pc:sldMkLst>
          <pc:docMk/>
          <pc:sldMk cId="489405597" sldId="342"/>
        </pc:sldMkLst>
        <pc:spChg chg="mod">
          <ac:chgData name="Julie Evans" userId="S::julie.evans@uwtsd.ac.uk::d47432b1-b0c6-4038-b9ba-057154c6d67f" providerId="AD" clId="Web-{A12AE4FC-979E-4DE9-8B60-B79F3C582E28}" dt="2020-10-01T11:44:15.962" v="15" actId="1076"/>
          <ac:spMkLst>
            <pc:docMk/>
            <pc:sldMk cId="489405597" sldId="342"/>
            <ac:spMk id="9" creationId="{2E525A38-C9FD-7948-AD1A-EFE6526F1B6A}"/>
          </ac:spMkLst>
        </pc:spChg>
        <pc:picChg chg="mod">
          <ac:chgData name="Julie Evans" userId="S::julie.evans@uwtsd.ac.uk::d47432b1-b0c6-4038-b9ba-057154c6d67f" providerId="AD" clId="Web-{A12AE4FC-979E-4DE9-8B60-B79F3C582E28}" dt="2020-10-01T11:44:23.291" v="16" actId="14100"/>
          <ac:picMkLst>
            <pc:docMk/>
            <pc:sldMk cId="489405597" sldId="342"/>
            <ac:picMk id="5" creationId="{1F1A345E-83D6-5749-BDCB-11271F329007}"/>
          </ac:picMkLst>
        </pc:picChg>
      </pc:sldChg>
      <pc:sldChg chg="modSp">
        <pc:chgData name="Julie Evans" userId="S::julie.evans@uwtsd.ac.uk::d47432b1-b0c6-4038-b9ba-057154c6d67f" providerId="AD" clId="Web-{A12AE4FC-979E-4DE9-8B60-B79F3C582E28}" dt="2020-10-01T11:45:21.247" v="18" actId="14100"/>
        <pc:sldMkLst>
          <pc:docMk/>
          <pc:sldMk cId="3869098759" sldId="348"/>
        </pc:sldMkLst>
        <pc:picChg chg="mod">
          <ac:chgData name="Julie Evans" userId="S::julie.evans@uwtsd.ac.uk::d47432b1-b0c6-4038-b9ba-057154c6d67f" providerId="AD" clId="Web-{A12AE4FC-979E-4DE9-8B60-B79F3C582E28}" dt="2020-10-01T11:45:21.247" v="18" actId="14100"/>
          <ac:picMkLst>
            <pc:docMk/>
            <pc:sldMk cId="3869098759" sldId="348"/>
            <ac:picMk id="6" creationId="{17C88E72-7688-40AF-9FBF-90010558D621}"/>
          </ac:picMkLst>
        </pc:picChg>
      </pc:sldChg>
      <pc:sldChg chg="modSp">
        <pc:chgData name="Julie Evans" userId="S::julie.evans@uwtsd.ac.uk::d47432b1-b0c6-4038-b9ba-057154c6d67f" providerId="AD" clId="Web-{A12AE4FC-979E-4DE9-8B60-B79F3C582E28}" dt="2020-10-01T11:48:14.117" v="46" actId="1076"/>
        <pc:sldMkLst>
          <pc:docMk/>
          <pc:sldMk cId="2688364483" sldId="351"/>
        </pc:sldMkLst>
        <pc:spChg chg="mod">
          <ac:chgData name="Julie Evans" userId="S::julie.evans@uwtsd.ac.uk::d47432b1-b0c6-4038-b9ba-057154c6d67f" providerId="AD" clId="Web-{A12AE4FC-979E-4DE9-8B60-B79F3C582E28}" dt="2020-10-01T11:48:14.117" v="46" actId="1076"/>
          <ac:spMkLst>
            <pc:docMk/>
            <pc:sldMk cId="2688364483" sldId="351"/>
            <ac:spMk id="6" creationId="{ABF0AE66-5455-3A47-B122-A76AAB21443E}"/>
          </ac:spMkLst>
        </pc:spChg>
      </pc:sldChg>
      <pc:sldChg chg="modSp">
        <pc:chgData name="Julie Evans" userId="S::julie.evans@uwtsd.ac.uk::d47432b1-b0c6-4038-b9ba-057154c6d67f" providerId="AD" clId="Web-{A12AE4FC-979E-4DE9-8B60-B79F3C582E28}" dt="2020-10-01T11:49:11.089" v="50" actId="1076"/>
        <pc:sldMkLst>
          <pc:docMk/>
          <pc:sldMk cId="3062967350" sldId="353"/>
        </pc:sldMkLst>
        <pc:spChg chg="mod">
          <ac:chgData name="Julie Evans" userId="S::julie.evans@uwtsd.ac.uk::d47432b1-b0c6-4038-b9ba-057154c6d67f" providerId="AD" clId="Web-{A12AE4FC-979E-4DE9-8B60-B79F3C582E28}" dt="2020-10-01T11:49:11.089" v="50" actId="1076"/>
          <ac:spMkLst>
            <pc:docMk/>
            <pc:sldMk cId="3062967350" sldId="353"/>
            <ac:spMk id="6" creationId="{ABF0AE66-5455-3A47-B122-A76AAB21443E}"/>
          </ac:spMkLst>
        </pc:spChg>
      </pc:sldChg>
      <pc:sldChg chg="modSp addCm">
        <pc:chgData name="Julie Evans" userId="S::julie.evans@uwtsd.ac.uk::d47432b1-b0c6-4038-b9ba-057154c6d67f" providerId="AD" clId="Web-{A12AE4FC-979E-4DE9-8B60-B79F3C582E28}" dt="2020-10-01T11:50:53.033" v="60"/>
        <pc:sldMkLst>
          <pc:docMk/>
          <pc:sldMk cId="3362998624" sldId="354"/>
        </pc:sldMkLst>
        <pc:spChg chg="mod">
          <ac:chgData name="Julie Evans" userId="S::julie.evans@uwtsd.ac.uk::d47432b1-b0c6-4038-b9ba-057154c6d67f" providerId="AD" clId="Web-{A12AE4FC-979E-4DE9-8B60-B79F3C582E28}" dt="2020-10-01T11:50:24.547" v="59" actId="20577"/>
          <ac:spMkLst>
            <pc:docMk/>
            <pc:sldMk cId="3362998624" sldId="354"/>
            <ac:spMk id="6" creationId="{ABF0AE66-5455-3A47-B122-A76AAB21443E}"/>
          </ac:spMkLst>
        </pc:spChg>
        <pc:spChg chg="mod">
          <ac:chgData name="Julie Evans" userId="S::julie.evans@uwtsd.ac.uk::d47432b1-b0c6-4038-b9ba-057154c6d67f" providerId="AD" clId="Web-{A12AE4FC-979E-4DE9-8B60-B79F3C582E28}" dt="2020-10-01T11:50:08.561" v="55" actId="20577"/>
          <ac:spMkLst>
            <pc:docMk/>
            <pc:sldMk cId="3362998624" sldId="354"/>
            <ac:spMk id="8" creationId="{0996D642-61B1-B346-ACA4-3ADA4DDCF382}"/>
          </ac:spMkLst>
        </pc:spChg>
      </pc:sldChg>
      <pc:sldChg chg="modSp addCm">
        <pc:chgData name="Julie Evans" userId="S::julie.evans@uwtsd.ac.uk::d47432b1-b0c6-4038-b9ba-057154c6d67f" providerId="AD" clId="Web-{A12AE4FC-979E-4DE9-8B60-B79F3C582E28}" dt="2020-10-01T11:46:21.845" v="24" actId="20577"/>
        <pc:sldMkLst>
          <pc:docMk/>
          <pc:sldMk cId="3193480384" sldId="356"/>
        </pc:sldMkLst>
        <pc:spChg chg="mod">
          <ac:chgData name="Julie Evans" userId="S::julie.evans@uwtsd.ac.uk::d47432b1-b0c6-4038-b9ba-057154c6d67f" providerId="AD" clId="Web-{A12AE4FC-979E-4DE9-8B60-B79F3C582E28}" dt="2020-10-01T11:46:21.845" v="24" actId="20577"/>
          <ac:spMkLst>
            <pc:docMk/>
            <pc:sldMk cId="3193480384" sldId="356"/>
            <ac:spMk id="4" creationId="{432C7DCA-9A70-0547-80D7-06DD0A591C07}"/>
          </ac:spMkLst>
        </pc:spChg>
      </pc:sldChg>
      <pc:sldChg chg="modSp addCm">
        <pc:chgData name="Julie Evans" userId="S::julie.evans@uwtsd.ac.uk::d47432b1-b0c6-4038-b9ba-057154c6d67f" providerId="AD" clId="Web-{A12AE4FC-979E-4DE9-8B60-B79F3C582E28}" dt="2020-10-01T11:47:08.082" v="32"/>
        <pc:sldMkLst>
          <pc:docMk/>
          <pc:sldMk cId="2606471148" sldId="357"/>
        </pc:sldMkLst>
        <pc:spChg chg="mod">
          <ac:chgData name="Julie Evans" userId="S::julie.evans@uwtsd.ac.uk::d47432b1-b0c6-4038-b9ba-057154c6d67f" providerId="AD" clId="Web-{A12AE4FC-979E-4DE9-8B60-B79F3C582E28}" dt="2020-10-01T11:46:34.892" v="31" actId="14100"/>
          <ac:spMkLst>
            <pc:docMk/>
            <pc:sldMk cId="2606471148" sldId="357"/>
            <ac:spMk id="4" creationId="{432C7DCA-9A70-0547-80D7-06DD0A591C07}"/>
          </ac:spMkLst>
        </pc:spChg>
      </pc:sldChg>
      <pc:sldChg chg="modSp">
        <pc:chgData name="Julie Evans" userId="S::julie.evans@uwtsd.ac.uk::d47432b1-b0c6-4038-b9ba-057154c6d67f" providerId="AD" clId="Web-{A12AE4FC-979E-4DE9-8B60-B79F3C582E28}" dt="2020-10-01T11:47:54.538" v="41" actId="20577"/>
        <pc:sldMkLst>
          <pc:docMk/>
          <pc:sldMk cId="2512445731" sldId="358"/>
        </pc:sldMkLst>
        <pc:spChg chg="mod">
          <ac:chgData name="Julie Evans" userId="S::julie.evans@uwtsd.ac.uk::d47432b1-b0c6-4038-b9ba-057154c6d67f" providerId="AD" clId="Web-{A12AE4FC-979E-4DE9-8B60-B79F3C582E28}" dt="2020-10-01T11:47:54.538" v="41" actId="20577"/>
          <ac:spMkLst>
            <pc:docMk/>
            <pc:sldMk cId="2512445731" sldId="358"/>
            <ac:spMk id="4" creationId="{432C7DCA-9A70-0547-80D7-06DD0A591C07}"/>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8/23/2022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a:p>
        </p:txBody>
      </p:sp>
    </p:spTree>
    <p:extLst>
      <p:ext uri="{BB962C8B-B14F-4D97-AF65-F5344CB8AC3E}">
        <p14:creationId xmlns:p14="http://schemas.microsoft.com/office/powerpoint/2010/main" val="40695482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18594240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20162580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40714699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39028117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18153928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a:p>
        </p:txBody>
      </p:sp>
    </p:spTree>
    <p:extLst>
      <p:ext uri="{BB962C8B-B14F-4D97-AF65-F5344CB8AC3E}">
        <p14:creationId xmlns:p14="http://schemas.microsoft.com/office/powerpoint/2010/main" val="17368871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a:p>
        </p:txBody>
      </p:sp>
    </p:spTree>
    <p:extLst>
      <p:ext uri="{BB962C8B-B14F-4D97-AF65-F5344CB8AC3E}">
        <p14:creationId xmlns:p14="http://schemas.microsoft.com/office/powerpoint/2010/main" val="12128288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a:p>
        </p:txBody>
      </p:sp>
    </p:spTree>
    <p:extLst>
      <p:ext uri="{BB962C8B-B14F-4D97-AF65-F5344CB8AC3E}">
        <p14:creationId xmlns:p14="http://schemas.microsoft.com/office/powerpoint/2010/main" val="17817862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21</a:t>
            </a:fld>
            <a:endParaRPr lang="en-GB"/>
          </a:p>
        </p:txBody>
      </p:sp>
    </p:spTree>
    <p:extLst>
      <p:ext uri="{BB962C8B-B14F-4D97-AF65-F5344CB8AC3E}">
        <p14:creationId xmlns:p14="http://schemas.microsoft.com/office/powerpoint/2010/main" val="2222375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a:p>
        </p:txBody>
      </p:sp>
    </p:spTree>
    <p:extLst>
      <p:ext uri="{BB962C8B-B14F-4D97-AF65-F5344CB8AC3E}">
        <p14:creationId xmlns:p14="http://schemas.microsoft.com/office/powerpoint/2010/main" val="40695482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8879008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dirty="0"/>
          </a:p>
        </p:txBody>
      </p:sp>
      <p:sp>
        <p:nvSpPr>
          <p:cNvPr id="4" name="Slide Number Placeholder 3"/>
          <p:cNvSpPr>
            <a:spLocks noGrp="1"/>
          </p:cNvSpPr>
          <p:nvPr>
            <p:ph type="sldNum" sz="quarter" idx="10"/>
          </p:nvPr>
        </p:nvSpPr>
        <p:spPr/>
        <p:txBody>
          <a:bodyPr/>
          <a:lstStyle/>
          <a:p>
            <a:fld id="{86D334E6-DA8E-4E23-A9B9-5879472100E5}" type="slidenum">
              <a:rPr lang="en-GB" smtClean="0"/>
              <a:t>23</a:t>
            </a:fld>
            <a:endParaRPr lang="en-GB"/>
          </a:p>
        </p:txBody>
      </p:sp>
    </p:spTree>
    <p:extLst>
      <p:ext uri="{BB962C8B-B14F-4D97-AF65-F5344CB8AC3E}">
        <p14:creationId xmlns:p14="http://schemas.microsoft.com/office/powerpoint/2010/main" val="26241380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80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24</a:t>
            </a:fld>
            <a:endParaRPr lang="en-GB"/>
          </a:p>
        </p:txBody>
      </p:sp>
    </p:spTree>
    <p:extLst>
      <p:ext uri="{BB962C8B-B14F-4D97-AF65-F5344CB8AC3E}">
        <p14:creationId xmlns:p14="http://schemas.microsoft.com/office/powerpoint/2010/main" val="42402680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sz="1400" dirty="0"/>
          </a:p>
        </p:txBody>
      </p:sp>
      <p:sp>
        <p:nvSpPr>
          <p:cNvPr id="4" name="Slide Number Placeholder 3"/>
          <p:cNvSpPr>
            <a:spLocks noGrp="1"/>
          </p:cNvSpPr>
          <p:nvPr>
            <p:ph type="sldNum" sz="quarter" idx="10"/>
          </p:nvPr>
        </p:nvSpPr>
        <p:spPr/>
        <p:txBody>
          <a:bodyPr/>
          <a:lstStyle/>
          <a:p>
            <a:fld id="{5167B296-76DF-4B2D-83CD-8DCB1A099B83}" type="slidenum">
              <a:rPr lang="en-GB" smtClean="0"/>
              <a:t>25</a:t>
            </a:fld>
            <a:endParaRPr lang="en-GB"/>
          </a:p>
        </p:txBody>
      </p:sp>
    </p:spTree>
    <p:extLst>
      <p:ext uri="{BB962C8B-B14F-4D97-AF65-F5344CB8AC3E}">
        <p14:creationId xmlns:p14="http://schemas.microsoft.com/office/powerpoint/2010/main" val="15100389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26</a:t>
            </a:fld>
            <a:endParaRPr lang="en-GB"/>
          </a:p>
        </p:txBody>
      </p:sp>
    </p:spTree>
    <p:extLst>
      <p:ext uri="{BB962C8B-B14F-4D97-AF65-F5344CB8AC3E}">
        <p14:creationId xmlns:p14="http://schemas.microsoft.com/office/powerpoint/2010/main" val="30352069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aseline="0" dirty="0"/>
          </a:p>
        </p:txBody>
      </p:sp>
      <p:sp>
        <p:nvSpPr>
          <p:cNvPr id="4" name="Slide Number Placeholder 3"/>
          <p:cNvSpPr>
            <a:spLocks noGrp="1"/>
          </p:cNvSpPr>
          <p:nvPr>
            <p:ph type="sldNum" sz="quarter" idx="10"/>
          </p:nvPr>
        </p:nvSpPr>
        <p:spPr/>
        <p:txBody>
          <a:bodyPr/>
          <a:lstStyle/>
          <a:p>
            <a:fld id="{5167B296-76DF-4B2D-83CD-8DCB1A099B83}" type="slidenum">
              <a:rPr lang="en-GB" smtClean="0"/>
              <a:t>27</a:t>
            </a:fld>
            <a:endParaRPr lang="en-GB"/>
          </a:p>
        </p:txBody>
      </p:sp>
    </p:spTree>
    <p:extLst>
      <p:ext uri="{BB962C8B-B14F-4D97-AF65-F5344CB8AC3E}">
        <p14:creationId xmlns:p14="http://schemas.microsoft.com/office/powerpoint/2010/main" val="21473908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28</a:t>
            </a:fld>
            <a:endParaRPr lang="en-GB"/>
          </a:p>
        </p:txBody>
      </p:sp>
    </p:spTree>
    <p:extLst>
      <p:ext uri="{BB962C8B-B14F-4D97-AF65-F5344CB8AC3E}">
        <p14:creationId xmlns:p14="http://schemas.microsoft.com/office/powerpoint/2010/main" val="26929690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29</a:t>
            </a:fld>
            <a:endParaRPr lang="en-GB"/>
          </a:p>
        </p:txBody>
      </p:sp>
    </p:spTree>
    <p:extLst>
      <p:ext uri="{BB962C8B-B14F-4D97-AF65-F5344CB8AC3E}">
        <p14:creationId xmlns:p14="http://schemas.microsoft.com/office/powerpoint/2010/main" val="38165481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b="0" i="0" u="none" strike="noStrike" kern="1200" baseline="0" dirty="0">
              <a:solidFill>
                <a:schemeClr val="tx1"/>
              </a:solidFill>
              <a:latin typeface="Arial" charset="0"/>
              <a:ea typeface="ＭＳ Ｐゴシック" charset="-128"/>
              <a:cs typeface="ＭＳ Ｐゴシック" charset="-128"/>
            </a:endParaRPr>
          </a:p>
          <a:p>
            <a:endParaRPr lang="en-GB" sz="1200" b="0" i="0" u="none" strike="noStrike" kern="1200" baseline="0" dirty="0">
              <a:solidFill>
                <a:schemeClr val="tx1"/>
              </a:solidFill>
              <a:latin typeface="Arial" charset="0"/>
              <a:ea typeface="ＭＳ Ｐゴシック" charset="-128"/>
              <a:cs typeface="ＭＳ Ｐゴシック" charset="-128"/>
            </a:endParaRPr>
          </a:p>
        </p:txBody>
      </p:sp>
      <p:sp>
        <p:nvSpPr>
          <p:cNvPr id="4" name="Slide Number Placeholder 3"/>
          <p:cNvSpPr>
            <a:spLocks noGrp="1"/>
          </p:cNvSpPr>
          <p:nvPr>
            <p:ph type="sldNum" sz="quarter" idx="5"/>
          </p:nvPr>
        </p:nvSpPr>
        <p:spPr/>
        <p:txBody>
          <a:bodyPr/>
          <a:lstStyle/>
          <a:p>
            <a:fld id="{1D847933-502B-D146-9428-3DDD196AD935}" type="slidenum">
              <a:rPr lang="en-GB" smtClean="0"/>
              <a:pPr/>
              <a:t>30</a:t>
            </a:fld>
            <a:endParaRPr lang="en-GB"/>
          </a:p>
        </p:txBody>
      </p:sp>
    </p:spTree>
    <p:extLst>
      <p:ext uri="{BB962C8B-B14F-4D97-AF65-F5344CB8AC3E}">
        <p14:creationId xmlns:p14="http://schemas.microsoft.com/office/powerpoint/2010/main" val="33686447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b="0" i="0" u="none" strike="noStrike" kern="1200" baseline="0" dirty="0">
              <a:solidFill>
                <a:schemeClr val="tx1"/>
              </a:solidFill>
              <a:latin typeface="Arial" charset="0"/>
              <a:ea typeface="ＭＳ Ｐゴシック" charset="-128"/>
              <a:cs typeface="ＭＳ Ｐゴシック" charset="-128"/>
            </a:endParaRPr>
          </a:p>
          <a:p>
            <a:endParaRPr lang="en-GB" sz="1200" b="0" i="0" u="none" strike="noStrike" kern="1200" baseline="0" dirty="0">
              <a:solidFill>
                <a:schemeClr val="tx1"/>
              </a:solidFill>
              <a:latin typeface="Arial" charset="0"/>
              <a:ea typeface="ＭＳ Ｐゴシック" charset="-128"/>
              <a:cs typeface="ＭＳ Ｐゴシック" charset="-128"/>
            </a:endParaRPr>
          </a:p>
        </p:txBody>
      </p:sp>
      <p:sp>
        <p:nvSpPr>
          <p:cNvPr id="4" name="Slide Number Placeholder 3"/>
          <p:cNvSpPr>
            <a:spLocks noGrp="1"/>
          </p:cNvSpPr>
          <p:nvPr>
            <p:ph type="sldNum" sz="quarter" idx="5"/>
          </p:nvPr>
        </p:nvSpPr>
        <p:spPr/>
        <p:txBody>
          <a:bodyPr/>
          <a:lstStyle/>
          <a:p>
            <a:fld id="{1D847933-502B-D146-9428-3DDD196AD935}" type="slidenum">
              <a:rPr lang="en-GB" smtClean="0"/>
              <a:pPr/>
              <a:t>31</a:t>
            </a:fld>
            <a:endParaRPr lang="en-GB"/>
          </a:p>
        </p:txBody>
      </p:sp>
    </p:spTree>
    <p:extLst>
      <p:ext uri="{BB962C8B-B14F-4D97-AF65-F5344CB8AC3E}">
        <p14:creationId xmlns:p14="http://schemas.microsoft.com/office/powerpoint/2010/main" val="32463024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32</a:t>
            </a:fld>
            <a:endParaRPr lang="en-GB"/>
          </a:p>
        </p:txBody>
      </p:sp>
    </p:spTree>
    <p:extLst>
      <p:ext uri="{BB962C8B-B14F-4D97-AF65-F5344CB8AC3E}">
        <p14:creationId xmlns:p14="http://schemas.microsoft.com/office/powerpoint/2010/main" val="32890766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b="0" i="1" u="none" strike="noStrike" kern="1200" baseline="0" dirty="0">
              <a:solidFill>
                <a:schemeClr val="tx1"/>
              </a:solidFill>
              <a:latin typeface="Arial" charset="0"/>
              <a:ea typeface="ＭＳ Ｐゴシック" charset="-128"/>
              <a:cs typeface="ＭＳ Ｐゴシック" charset="-128"/>
            </a:endParaRPr>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336864479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33</a:t>
            </a:fld>
            <a:endParaRPr lang="en-GB"/>
          </a:p>
        </p:txBody>
      </p:sp>
    </p:spTree>
    <p:extLst>
      <p:ext uri="{BB962C8B-B14F-4D97-AF65-F5344CB8AC3E}">
        <p14:creationId xmlns:p14="http://schemas.microsoft.com/office/powerpoint/2010/main" val="20127863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34</a:t>
            </a:fld>
            <a:endParaRPr lang="en-GB"/>
          </a:p>
        </p:txBody>
      </p:sp>
    </p:spTree>
    <p:extLst>
      <p:ext uri="{BB962C8B-B14F-4D97-AF65-F5344CB8AC3E}">
        <p14:creationId xmlns:p14="http://schemas.microsoft.com/office/powerpoint/2010/main" val="20162580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34992096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6460212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Arial" charset="0"/>
              <a:ea typeface="ＭＳ Ｐゴシック" charset="-128"/>
              <a:cs typeface="ＭＳ Ｐゴシック" charset="-128"/>
            </a:endParaRPr>
          </a:p>
          <a:p>
            <a:endParaRPr lang="en-GB" sz="1200" kern="1200" dirty="0">
              <a:solidFill>
                <a:schemeClr val="tx1"/>
              </a:solidFill>
              <a:effectLst/>
              <a:latin typeface="Arial" charset="0"/>
              <a:ea typeface="ＭＳ Ｐゴシック" charset="-128"/>
              <a:cs typeface="ＭＳ Ｐゴシック" charset="-128"/>
            </a:endParaRPr>
          </a:p>
          <a:p>
            <a:endParaRPr lang="en-GB" sz="1200" b="0" i="0" u="none" strike="noStrike" kern="1200" baseline="0" dirty="0">
              <a:solidFill>
                <a:schemeClr val="tx1"/>
              </a:solidFill>
              <a:latin typeface="Arial" charset="0"/>
              <a:ea typeface="ＭＳ Ｐゴシック" charset="-128"/>
              <a:cs typeface="ＭＳ Ｐゴシック" charset="-128"/>
            </a:endParaRPr>
          </a:p>
          <a:p>
            <a:endParaRPr lang="en-GB" sz="1200" b="0" i="0" u="none" strike="noStrike" kern="1200" baseline="0" dirty="0">
              <a:solidFill>
                <a:schemeClr val="tx1"/>
              </a:solidFill>
              <a:latin typeface="Arial" charset="0"/>
              <a:ea typeface="ＭＳ Ｐゴシック" charset="-128"/>
              <a:cs typeface="ＭＳ Ｐゴシック" charset="-128"/>
            </a:endParaRPr>
          </a:p>
          <a:p>
            <a:endParaRPr lang="en-GB" sz="1200" b="0" i="0" u="none" strike="noStrike" kern="1200" baseline="0" dirty="0">
              <a:solidFill>
                <a:schemeClr val="tx1"/>
              </a:solidFill>
              <a:latin typeface="Arial" charset="0"/>
              <a:ea typeface="ＭＳ Ｐゴシック" charset="-128"/>
              <a:cs typeface="ＭＳ Ｐゴシック" charset="-128"/>
            </a:endParaRPr>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1608963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34260780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b="0" i="0" u="none" strike="noStrike" kern="1200" baseline="0" dirty="0">
              <a:solidFill>
                <a:schemeClr val="tx1"/>
              </a:solidFill>
              <a:latin typeface="Arial" charset="0"/>
              <a:ea typeface="ＭＳ Ｐゴシック" charset="-128"/>
              <a:cs typeface="ＭＳ Ｐゴシック" charset="-128"/>
            </a:endParaRPr>
          </a:p>
          <a:p>
            <a:endParaRPr lang="en-GB" sz="1200" b="0" i="0" u="none" strike="noStrike" kern="1200" baseline="0" dirty="0">
              <a:solidFill>
                <a:schemeClr val="tx1"/>
              </a:solidFill>
              <a:latin typeface="Arial" charset="0"/>
              <a:ea typeface="ＭＳ Ｐゴシック" charset="-128"/>
              <a:cs typeface="ＭＳ Ｐゴシック" charset="-128"/>
            </a:endParaRPr>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36674375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26634431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Standard">
    <p:spTree>
      <p:nvGrpSpPr>
        <p:cNvPr id="1" name=""/>
        <p:cNvGrpSpPr/>
        <p:nvPr/>
      </p:nvGrpSpPr>
      <p:grpSpPr>
        <a:xfrm>
          <a:off x="0" y="0"/>
          <a:ext cx="0" cy="0"/>
          <a:chOff x="0" y="0"/>
          <a:chExt cx="0" cy="0"/>
        </a:xfrm>
      </p:grpSpPr>
      <p:sp>
        <p:nvSpPr>
          <p:cNvPr id="2" name="Title 1"/>
          <p:cNvSpPr>
            <a:spLocks noGrp="1"/>
          </p:cNvSpPr>
          <p:nvPr>
            <p:ph type="title"/>
          </p:nvPr>
        </p:nvSpPr>
        <p:spPr>
          <a:xfrm>
            <a:off x="601216" y="476672"/>
            <a:ext cx="8219256" cy="782960"/>
          </a:xfrm>
          <a:prstGeom prst="rect">
            <a:avLst/>
          </a:prstGeom>
        </p:spPr>
        <p:txBody>
          <a:bodyPr lIns="0" tIns="0" rIns="0" bIns="0"/>
          <a:lstStyle>
            <a:lvl1pPr algn="l">
              <a:defRPr sz="2700">
                <a:solidFill>
                  <a:srgbClr val="027CBD"/>
                </a:solidFill>
              </a:defRPr>
            </a:lvl1pPr>
          </a:lstStyle>
          <a:p>
            <a:r>
              <a:rPr lang="en-US" dirty="0"/>
              <a:t>Click to edit Master title style</a:t>
            </a:r>
            <a:endParaRPr lang="en-GB" dirty="0"/>
          </a:p>
        </p:txBody>
      </p:sp>
    </p:spTree>
    <p:extLst>
      <p:ext uri="{BB962C8B-B14F-4D97-AF65-F5344CB8AC3E}">
        <p14:creationId xmlns:p14="http://schemas.microsoft.com/office/powerpoint/2010/main" val="4113945514"/>
      </p:ext>
    </p:extLst>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emf"/></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emf"/></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4.xml"/><Relationship Id="rId1" Type="http://schemas.openxmlformats.org/officeDocument/2006/relationships/slideLayout" Target="../slideLayouts/slideLayout3.xml"/><Relationship Id="rId5" Type="http://schemas.openxmlformats.org/officeDocument/2006/relationships/image" Target="../media/image2.emf"/><Relationship Id="rId4"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53259" name="Text Box 11"/>
          <p:cNvSpPr txBox="1">
            <a:spLocks noChangeArrowheads="1"/>
          </p:cNvSpPr>
          <p:nvPr userDrawn="1"/>
        </p:nvSpPr>
        <p:spPr bwMode="auto">
          <a:xfrm>
            <a:off x="457200" y="6480000"/>
            <a:ext cx="6477000" cy="228600"/>
          </a:xfrm>
          <a:prstGeom prst="rect">
            <a:avLst/>
          </a:prstGeom>
          <a:noFill/>
          <a:ln w="9525">
            <a:noFill/>
            <a:miter lim="800000"/>
            <a:headEnd/>
            <a:tailEnd/>
          </a:ln>
        </p:spPr>
        <p:txBody>
          <a:bodyPr lIns="0" tIns="0" rIns="0" bIns="0">
            <a:prstTxWarp prst="textNoShape">
              <a:avLst/>
            </a:prstTxWarp>
          </a:bodyPr>
          <a:lstStyle/>
          <a:p>
            <a:pPr>
              <a:spcBef>
                <a:spcPts val="600"/>
              </a:spcBef>
            </a:pPr>
            <a:r>
              <a:rPr lang="en-US" sz="900" baseline="0" dirty="0"/>
              <a:t>Copyright © </a:t>
            </a:r>
            <a:r>
              <a:rPr lang="en-GB" sz="900" kern="1200" baseline="0" dirty="0">
                <a:solidFill>
                  <a:schemeClr val="tx1"/>
                </a:solidFill>
                <a:latin typeface="Arial" pitchFamily="-105" charset="0"/>
                <a:ea typeface="ＭＳ Ｐゴシック" pitchFamily="-105" charset="-128"/>
              </a:rPr>
              <a:t>2021 City and Guilds of London Institute</a:t>
            </a:r>
            <a:r>
              <a:rPr lang="en-US" sz="900" baseline="0" dirty="0"/>
              <a:t>. All rights reserved. </a:t>
            </a:r>
            <a:endParaRPr lang="en-US" sz="1200" dirty="0">
              <a:latin typeface="Times New Roman" pitchFamily="-105" charset="0"/>
            </a:endParaRPr>
          </a:p>
          <a:p>
            <a:endParaRPr lang="en-US" sz="1200" dirty="0">
              <a:latin typeface="Times New Roman" pitchFamily="-105" charset="0"/>
            </a:endParaRP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006987" y="234902"/>
            <a:ext cx="1655999" cy="501635"/>
          </a:xfrm>
          <a:prstGeom prst="rect">
            <a:avLst/>
          </a:prstGeom>
        </p:spPr>
      </p:pic>
      <p:sp>
        <p:nvSpPr>
          <p:cNvPr id="1029" name="Rectangle 14"/>
          <p:cNvSpPr>
            <a:spLocks noChangeArrowheads="1"/>
          </p:cNvSpPr>
          <p:nvPr userDrawn="1"/>
        </p:nvSpPr>
        <p:spPr bwMode="auto">
          <a:xfrm>
            <a:off x="457200" y="257779"/>
            <a:ext cx="6091200" cy="430887"/>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Foundation in </a:t>
            </a:r>
            <a:br>
              <a:rPr lang="en-GB" sz="1400" baseline="0" dirty="0">
                <a:solidFill>
                  <a:schemeClr val="tx1"/>
                </a:solidFill>
              </a:rPr>
            </a:br>
            <a:r>
              <a:rPr lang="en-GB" sz="1400" b="1" baseline="0" dirty="0">
                <a:solidFill>
                  <a:schemeClr val="tx1"/>
                </a:solidFill>
              </a:rPr>
              <a:t>Construction and Building Services Engineering</a:t>
            </a:r>
            <a:endParaRPr lang="en-US" sz="1400" baseline="0" dirty="0">
              <a:solidFill>
                <a:schemeClr val="tx1"/>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11" name="Picture 10">
            <a:extLst>
              <a:ext uri="{FF2B5EF4-FFF2-40B4-BE49-F238E27FC236}">
                <a16:creationId xmlns:a16="http://schemas.microsoft.com/office/drawing/2014/main" id="{6A7BE4C5-B6E4-7B41-B4EA-AC5B28CB82C3}"/>
              </a:ext>
            </a:extLst>
          </p:cNvPr>
          <p:cNvPicPr>
            <a:picLocks noChangeAspect="1"/>
          </p:cNvPicPr>
          <p:nvPr userDrawn="1"/>
        </p:nvPicPr>
        <p:blipFill>
          <a:blip r:embed="rId4"/>
          <a:stretch>
            <a:fillRect/>
          </a:stretch>
        </p:blipFill>
        <p:spPr>
          <a:xfrm>
            <a:off x="0" y="5868000"/>
            <a:ext cx="9144000" cy="547995"/>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53259" name="Text Box 11"/>
          <p:cNvSpPr txBox="1">
            <a:spLocks noChangeArrowheads="1"/>
          </p:cNvSpPr>
          <p:nvPr userDrawn="1"/>
        </p:nvSpPr>
        <p:spPr bwMode="auto">
          <a:xfrm>
            <a:off x="457200" y="6480000"/>
            <a:ext cx="6477000" cy="228600"/>
          </a:xfrm>
          <a:prstGeom prst="rect">
            <a:avLst/>
          </a:prstGeom>
          <a:noFill/>
          <a:ln w="9525">
            <a:noFill/>
            <a:miter lim="800000"/>
            <a:headEnd/>
            <a:tailEnd/>
          </a:ln>
        </p:spPr>
        <p:txBody>
          <a:bodyPr lIns="0" tIns="0" rIns="0" bIns="0">
            <a:prstTxWarp prst="textNoShape">
              <a:avLst/>
            </a:prstTxWarp>
          </a:bodyPr>
          <a:lstStyle/>
          <a:p>
            <a:pPr>
              <a:spcBef>
                <a:spcPts val="600"/>
              </a:spcBef>
            </a:pPr>
            <a:r>
              <a:rPr lang="en-US" sz="900" baseline="0" dirty="0"/>
              <a:t>Copyright © </a:t>
            </a:r>
            <a:r>
              <a:rPr lang="en-GB" sz="900" kern="1200" baseline="0" dirty="0">
                <a:solidFill>
                  <a:schemeClr val="tx1"/>
                </a:solidFill>
                <a:latin typeface="Arial" pitchFamily="-105" charset="0"/>
                <a:ea typeface="ＭＳ Ｐゴシック" pitchFamily="-105" charset="-128"/>
              </a:rPr>
              <a:t>2021 City and Guilds of London Institute</a:t>
            </a:r>
            <a:r>
              <a:rPr lang="en-US" sz="900" baseline="0" dirty="0"/>
              <a:t>. All rights reserved. </a:t>
            </a:r>
            <a:endParaRPr lang="en-US" sz="1200" dirty="0">
              <a:latin typeface="Times New Roman" pitchFamily="-105" charset="0"/>
            </a:endParaRPr>
          </a:p>
          <a:p>
            <a:endParaRPr lang="en-US" sz="1200" dirty="0">
              <a:latin typeface="Times New Roman" pitchFamily="-105" charset="0"/>
            </a:endParaRP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9</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006987" y="234902"/>
            <a:ext cx="1655999" cy="501635"/>
          </a:xfrm>
          <a:prstGeom prst="rect">
            <a:avLst/>
          </a:prstGeom>
        </p:spPr>
      </p:pic>
      <p:sp>
        <p:nvSpPr>
          <p:cNvPr id="1029" name="Rectangle 14"/>
          <p:cNvSpPr>
            <a:spLocks noChangeArrowheads="1"/>
          </p:cNvSpPr>
          <p:nvPr userDrawn="1"/>
        </p:nvSpPr>
        <p:spPr bwMode="auto">
          <a:xfrm>
            <a:off x="457200" y="257779"/>
            <a:ext cx="6091200" cy="430887"/>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Foundation in </a:t>
            </a:r>
            <a:br>
              <a:rPr lang="en-GB" sz="1400" baseline="0" dirty="0">
                <a:solidFill>
                  <a:schemeClr val="tx1"/>
                </a:solidFill>
              </a:rPr>
            </a:br>
            <a:r>
              <a:rPr lang="en-GB" sz="1400" b="1" baseline="0" dirty="0">
                <a:solidFill>
                  <a:schemeClr val="tx1"/>
                </a:solidFill>
              </a:rPr>
              <a:t>Construction and Building Services Engineering </a:t>
            </a:r>
            <a:endParaRPr lang="en-US" sz="1400" baseline="0" dirty="0">
              <a:solidFill>
                <a:schemeClr val="tx1"/>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11" name="Picture 10">
            <a:extLst>
              <a:ext uri="{FF2B5EF4-FFF2-40B4-BE49-F238E27FC236}">
                <a16:creationId xmlns:a16="http://schemas.microsoft.com/office/drawing/2014/main" id="{6A7BE4C5-B6E4-7B41-B4EA-AC5B28CB82C3}"/>
              </a:ext>
            </a:extLst>
          </p:cNvPr>
          <p:cNvPicPr>
            <a:picLocks noChangeAspect="1"/>
          </p:cNvPicPr>
          <p:nvPr userDrawn="1"/>
        </p:nvPicPr>
        <p:blipFill>
          <a:blip r:embed="rId4"/>
          <a:stretch>
            <a:fillRect/>
          </a:stretch>
        </p:blipFill>
        <p:spPr>
          <a:xfrm>
            <a:off x="0" y="5868000"/>
            <a:ext cx="9144000" cy="547995"/>
          </a:xfrm>
          <a:prstGeom prst="rect">
            <a:avLst/>
          </a:prstGeom>
        </p:spPr>
      </p:pic>
    </p:spTree>
  </p:cSld>
  <p:clrMap bg1="lt1" tx1="dk1" bg2="lt2" tx2="dk2" accent1="accent1" accent2="accent2" accent3="accent3" accent4="accent4" accent5="accent5" accent6="accent6" hlink="hlink" folHlink="folHlink"/>
  <p:sldLayoutIdLst>
    <p:sldLayoutId id="2147483654"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53259" name="Text Box 11"/>
          <p:cNvSpPr txBox="1">
            <a:spLocks noChangeArrowheads="1"/>
          </p:cNvSpPr>
          <p:nvPr userDrawn="1"/>
        </p:nvSpPr>
        <p:spPr bwMode="auto">
          <a:xfrm>
            <a:off x="457200" y="6480000"/>
            <a:ext cx="6477000" cy="228600"/>
          </a:xfrm>
          <a:prstGeom prst="rect">
            <a:avLst/>
          </a:prstGeom>
          <a:noFill/>
          <a:ln w="9525">
            <a:noFill/>
            <a:miter lim="800000"/>
            <a:headEnd/>
            <a:tailEnd/>
          </a:ln>
        </p:spPr>
        <p:txBody>
          <a:bodyPr lIns="0" tIns="0" rIns="0" bIns="0">
            <a:prstTxWarp prst="textNoShape">
              <a:avLst/>
            </a:prstTxWarp>
          </a:bodyPr>
          <a:lstStyle/>
          <a:p>
            <a:pPr>
              <a:spcBef>
                <a:spcPts val="600"/>
              </a:spcBef>
            </a:pPr>
            <a:r>
              <a:rPr lang="en-US" sz="900" baseline="0" dirty="0"/>
              <a:t>Copyright © </a:t>
            </a:r>
            <a:r>
              <a:rPr lang="en-GB" sz="900" kern="1200" baseline="0" dirty="0">
                <a:solidFill>
                  <a:schemeClr val="tx1"/>
                </a:solidFill>
                <a:latin typeface="Arial" pitchFamily="-105" charset="0"/>
                <a:ea typeface="ＭＳ Ｐゴシック" pitchFamily="-105" charset="-128"/>
              </a:rPr>
              <a:t>2021 City and Guilds of London Institute</a:t>
            </a:r>
            <a:r>
              <a:rPr lang="en-US" sz="900" baseline="0" dirty="0"/>
              <a:t>. All rights reserved. </a:t>
            </a:r>
            <a:endParaRPr lang="en-US" sz="1200" dirty="0">
              <a:latin typeface="Times New Roman" pitchFamily="-105" charset="0"/>
            </a:endParaRPr>
          </a:p>
          <a:p>
            <a:endParaRPr lang="en-US" sz="1200" dirty="0">
              <a:latin typeface="Times New Roman" pitchFamily="-105" charset="0"/>
            </a:endParaRP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a:stretch>
            <a:fillRect/>
          </a:stretch>
        </p:blipFill>
        <p:spPr>
          <a:xfrm>
            <a:off x="7006987" y="234902"/>
            <a:ext cx="1655999" cy="501635"/>
          </a:xfrm>
          <a:prstGeom prst="rect">
            <a:avLst/>
          </a:prstGeom>
        </p:spPr>
      </p:pic>
      <p:sp>
        <p:nvSpPr>
          <p:cNvPr id="1029" name="Rectangle 14"/>
          <p:cNvSpPr>
            <a:spLocks noChangeArrowheads="1"/>
          </p:cNvSpPr>
          <p:nvPr userDrawn="1"/>
        </p:nvSpPr>
        <p:spPr bwMode="auto">
          <a:xfrm>
            <a:off x="457200" y="257779"/>
            <a:ext cx="6091200" cy="430887"/>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Foundation in </a:t>
            </a:r>
            <a:br>
              <a:rPr lang="en-GB" sz="1400" baseline="0" dirty="0">
                <a:solidFill>
                  <a:schemeClr val="tx1"/>
                </a:solidFill>
              </a:rPr>
            </a:br>
            <a:r>
              <a:rPr lang="en-GB" sz="1400" b="1" baseline="0" dirty="0">
                <a:solidFill>
                  <a:schemeClr val="tx1"/>
                </a:solidFill>
              </a:rPr>
              <a:t>Construction and Building Services Engineering</a:t>
            </a:r>
            <a:endParaRPr lang="en-US" sz="1400" baseline="0" dirty="0">
              <a:solidFill>
                <a:schemeClr val="tx1"/>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11" name="Picture 10">
            <a:extLst>
              <a:ext uri="{FF2B5EF4-FFF2-40B4-BE49-F238E27FC236}">
                <a16:creationId xmlns:a16="http://schemas.microsoft.com/office/drawing/2014/main" id="{6A7BE4C5-B6E4-7B41-B4EA-AC5B28CB82C3}"/>
              </a:ext>
            </a:extLst>
          </p:cNvPr>
          <p:cNvPicPr>
            <a:picLocks noChangeAspect="1"/>
          </p:cNvPicPr>
          <p:nvPr userDrawn="1"/>
        </p:nvPicPr>
        <p:blipFill>
          <a:blip r:embed="rId5"/>
          <a:stretch>
            <a:fillRect/>
          </a:stretch>
        </p:blipFill>
        <p:spPr>
          <a:xfrm>
            <a:off x="0" y="5868000"/>
            <a:ext cx="9144000" cy="547995"/>
          </a:xfrm>
          <a:prstGeom prst="rect">
            <a:avLst/>
          </a:prstGeom>
        </p:spPr>
      </p:pic>
    </p:spTree>
  </p:cSld>
  <p:clrMap bg1="lt1" tx1="dk1" bg2="lt2" tx2="dk2" accent1="accent1" accent2="accent2" accent3="accent3" accent4="accent4" accent5="accent5" accent6="accent6" hlink="hlink" folHlink="folHlink"/>
  <p:sldLayoutIdLst>
    <p:sldLayoutId id="2147483656" r:id="rId1"/>
    <p:sldLayoutId id="2147483653"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9.xml"/><Relationship Id="rId1" Type="http://schemas.openxmlformats.org/officeDocument/2006/relationships/slideLayout" Target="../slideLayouts/slideLayout3.xml"/><Relationship Id="rId5" Type="http://schemas.openxmlformats.org/officeDocument/2006/relationships/image" Target="../media/image18.png"/><Relationship Id="rId4" Type="http://schemas.openxmlformats.org/officeDocument/2006/relationships/hyperlink" Target="https://www.wernick.co.uk/buildings/about/"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microsoft.com/office/2007/relationships/hdphoto" Target="../media/hdphoto1.wdp"/></Relationships>
</file>

<file path=ppt/slides/_rels/slide2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24.jpg"/></Relationships>
</file>

<file path=ppt/slides/_rels/slide3.xml.rels><?xml version="1.0" encoding="UTF-8" standalone="yes"?>
<Relationships xmlns="http://schemas.openxmlformats.org/package/2006/relationships"><Relationship Id="rId3" Type="http://schemas.openxmlformats.org/officeDocument/2006/relationships/hyperlink" Target="https://www.youtube.com/channel/UCw8NH6SuOs77wOo1YCL5Vmw"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hyperlink" Target="https://youtu.be/Hgq14W6v2vU"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image" Target="../media/image26.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28.jpeg"/></Relationships>
</file>

<file path=ppt/slides/_rels/slide3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hyperlink" Target="https://www.wernick.co.uk/buildings/360-virtual-tour-of-swansea-university-y-twyni-building/"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a:ea typeface="ＭＳ Ｐゴシック" pitchFamily="-105" charset="-128"/>
              <a:cs typeface="ＭＳ Ｐゴシック" pitchFamily="-105" charset="-128"/>
            </a:endParaRPr>
          </a:p>
          <a:p>
            <a:pPr marL="0" indent="0" eaLnBrk="1" hangingPunct="1"/>
            <a:endParaRPr b="1">
              <a:ea typeface="ＭＳ Ｐゴシック" pitchFamily="-105" charset="-128"/>
              <a:cs typeface="ＭＳ Ｐゴシック" pitchFamily="-105" charset="-128"/>
            </a:endParaRPr>
          </a:p>
          <a:p>
            <a:pPr marL="0" indent="0" algn="ctr" eaLnBrk="1" hangingPunct="1"/>
            <a:r>
              <a:rPr sz="660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Unit 106: Introduction to emerging technologies in construction and the built environment sector</a:t>
            </a:r>
          </a:p>
        </p:txBody>
      </p:sp>
      <p:sp>
        <p:nvSpPr>
          <p:cNvPr id="2053" name="Rectangle 15"/>
          <p:cNvSpPr>
            <a:spLocks noGrp="1" noChangeArrowheads="1"/>
          </p:cNvSpPr>
          <p:nvPr>
            <p:ph type="title"/>
          </p:nvPr>
        </p:nvSpPr>
        <p:spPr>
          <a:xfrm>
            <a:off x="457200" y="2944800"/>
            <a:ext cx="8153400" cy="2514600"/>
          </a:xfrm>
        </p:spPr>
        <p:txBody>
          <a:bodyPr anchor="t"/>
          <a:lstStyle/>
          <a:p>
            <a:pPr eaLnBrk="1" hangingPunct="1"/>
            <a:br>
              <a:rPr lang="en-GB" dirty="0">
                <a:ea typeface="ＭＳ Ｐゴシック"/>
                <a:cs typeface="ＭＳ Ｐゴシック" pitchFamily="-105" charset="-128"/>
              </a:rPr>
            </a:br>
            <a:r>
              <a:rPr lang="en-GB" dirty="0">
                <a:ea typeface="ＭＳ Ｐゴシック" pitchFamily="-105" charset="-128"/>
                <a:cs typeface="ＭＳ Ｐゴシック" pitchFamily="-105" charset="-128"/>
              </a:rPr>
              <a:t>PowerPoint 8: Off-site construction 1 - </a:t>
            </a:r>
            <a:r>
              <a:rPr lang="cy-GB" dirty="0">
                <a:solidFill>
                  <a:srgbClr val="C00000"/>
                </a:solidFill>
              </a:rPr>
              <a:t>Adeiladu oddi ar y safle 1</a:t>
            </a:r>
            <a:endParaRPr lang="en-GB" dirty="0">
              <a:solidFill>
                <a:srgbClr val="C00000"/>
              </a:solidFill>
              <a:ea typeface="ＭＳ Ｐゴシック"/>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a:t>Materials used in offsite construction: steel</a:t>
            </a:r>
            <a:br>
              <a:rPr lang="en-US" b="0" dirty="0"/>
            </a:br>
            <a:endParaRPr lang="en-US" b="0" dirty="0"/>
          </a:p>
        </p:txBody>
      </p:sp>
      <p:sp>
        <p:nvSpPr>
          <p:cNvPr id="3" name="Content Placeholder 2"/>
          <p:cNvSpPr>
            <a:spLocks noGrp="1"/>
          </p:cNvSpPr>
          <p:nvPr>
            <p:ph sz="quarter" idx="10"/>
          </p:nvPr>
        </p:nvSpPr>
        <p:spPr>
          <a:xfrm>
            <a:off x="236535" y="5084825"/>
            <a:ext cx="2350857" cy="527904"/>
          </a:xfrm>
        </p:spPr>
        <p:txBody>
          <a:bodyPr/>
          <a:lstStyle/>
          <a:p>
            <a:pPr marL="0" lvl="8" indent="0" eaLnBrk="0" hangingPunct="0">
              <a:lnSpc>
                <a:spcPts val="1200"/>
              </a:lnSpc>
              <a:spcBef>
                <a:spcPts val="0"/>
              </a:spcBef>
              <a:spcAft>
                <a:spcPts val="0"/>
              </a:spcAft>
              <a:buNone/>
            </a:pPr>
            <a:r>
              <a:rPr lang="en-US" dirty="0"/>
              <a:t>Offsite fundamentals</a:t>
            </a:r>
            <a:br>
              <a:rPr lang="en-US" dirty="0"/>
            </a:br>
            <a:r>
              <a:rPr lang="en-US" dirty="0"/>
              <a:t>Slides by Dr Mila </a:t>
            </a:r>
            <a:r>
              <a:rPr lang="en-US" dirty="0" err="1"/>
              <a:t>Duncheva</a:t>
            </a:r>
            <a:r>
              <a:rPr lang="en-US" dirty="0"/>
              <a:t> and Carola Calcagno, Edinburgh Napier University</a:t>
            </a:r>
            <a:endParaRPr lang="en-GB" dirty="0"/>
          </a:p>
        </p:txBody>
      </p:sp>
      <p:sp>
        <p:nvSpPr>
          <p:cNvPr id="8" name="Content Placeholder 2">
            <a:extLst>
              <a:ext uri="{FF2B5EF4-FFF2-40B4-BE49-F238E27FC236}">
                <a16:creationId xmlns:a16="http://schemas.microsoft.com/office/drawing/2014/main" id="{0996D642-61B1-B346-ACA4-3ADA4DDCF382}"/>
              </a:ext>
            </a:extLst>
          </p:cNvPr>
          <p:cNvSpPr txBox="1">
            <a:spLocks/>
          </p:cNvSpPr>
          <p:nvPr/>
        </p:nvSpPr>
        <p:spPr bwMode="auto">
          <a:xfrm>
            <a:off x="473071" y="1390588"/>
            <a:ext cx="4098929"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lgn="just"/>
            <a:endParaRPr lang="en-US" sz="1600" kern="0" dirty="0">
              <a:ea typeface="ＭＳ Ｐゴシック" pitchFamily="-105" charset="-128"/>
              <a:cs typeface="ＭＳ Ｐゴシック" pitchFamily="-105" charset="-128"/>
            </a:endParaRPr>
          </a:p>
          <a:p>
            <a:pPr lvl="1"/>
            <a:endParaRPr lang="en-US" sz="1600" kern="0" dirty="0">
              <a:cs typeface="Arial"/>
            </a:endParaRPr>
          </a:p>
        </p:txBody>
      </p:sp>
      <p:sp>
        <p:nvSpPr>
          <p:cNvPr id="6" name="Rectangle 5">
            <a:extLst>
              <a:ext uri="{FF2B5EF4-FFF2-40B4-BE49-F238E27FC236}">
                <a16:creationId xmlns:a16="http://schemas.microsoft.com/office/drawing/2014/main" id="{ABF0AE66-5455-3A47-B122-A76AAB21443E}"/>
              </a:ext>
            </a:extLst>
          </p:cNvPr>
          <p:cNvSpPr/>
          <p:nvPr/>
        </p:nvSpPr>
        <p:spPr>
          <a:xfrm>
            <a:off x="473071" y="1807145"/>
            <a:ext cx="1877786" cy="3170099"/>
          </a:xfrm>
          <a:prstGeom prst="rect">
            <a:avLst/>
          </a:prstGeom>
        </p:spPr>
        <p:txBody>
          <a:bodyPr wrap="square" lIns="91440" tIns="45720" rIns="91440" bIns="45720" anchor="t">
            <a:spAutoFit/>
          </a:bodyPr>
          <a:lstStyle/>
          <a:p>
            <a:r>
              <a:rPr lang="en-GB" sz="1800" dirty="0">
                <a:latin typeface="Arial"/>
                <a:ea typeface="ＭＳ Ｐゴシック"/>
              </a:rPr>
              <a:t>Steel is available in: </a:t>
            </a:r>
            <a:endParaRPr lang="en-GB" sz="1800" dirty="0"/>
          </a:p>
          <a:p>
            <a:pPr marL="342900" indent="-342900">
              <a:buClr>
                <a:srgbClr val="0077E3"/>
              </a:buClr>
              <a:buFont typeface="Arial" panose="020B0604020202020204" pitchFamily="34" charset="0"/>
              <a:buChar char="•"/>
            </a:pPr>
            <a:r>
              <a:rPr lang="en-GB" sz="1800" dirty="0">
                <a:solidFill>
                  <a:srgbClr val="0077E3"/>
                </a:solidFill>
                <a:latin typeface="Arial"/>
                <a:ea typeface="ＭＳ Ｐゴシック"/>
              </a:rPr>
              <a:t>components</a:t>
            </a:r>
            <a:r>
              <a:rPr lang="en-GB" sz="1800" dirty="0">
                <a:latin typeface="Arial"/>
                <a:ea typeface="ＭＳ Ｐゴシック"/>
              </a:rPr>
              <a:t> </a:t>
            </a:r>
            <a:r>
              <a:rPr lang="en-GB" sz="1800" dirty="0">
                <a:solidFill>
                  <a:srgbClr val="C00000"/>
                </a:solidFill>
                <a:latin typeface="Arial"/>
                <a:ea typeface="ＭＳ Ｐゴシック"/>
              </a:rPr>
              <a:t>- </a:t>
            </a:r>
            <a:r>
              <a:rPr lang="cy-GB" sz="1800" dirty="0">
                <a:solidFill>
                  <a:srgbClr val="C00000"/>
                </a:solidFill>
                <a:latin typeface="Arial"/>
                <a:ea typeface="ＭＳ Ｐゴシック"/>
              </a:rPr>
              <a:t>cydrannau </a:t>
            </a:r>
            <a:r>
              <a:rPr lang="en-GB" sz="1800" dirty="0">
                <a:solidFill>
                  <a:srgbClr val="C00000"/>
                </a:solidFill>
                <a:latin typeface="Arial"/>
                <a:ea typeface="ＭＳ Ｐゴシック"/>
              </a:rPr>
              <a:t> </a:t>
            </a:r>
          </a:p>
          <a:p>
            <a:pPr marL="342900" indent="-342900">
              <a:buClr>
                <a:srgbClr val="0077E3"/>
              </a:buClr>
              <a:buFont typeface="Arial" panose="020B0604020202020204" pitchFamily="34" charset="0"/>
              <a:buChar char="•"/>
            </a:pPr>
            <a:r>
              <a:rPr lang="en-GB" sz="1800" dirty="0">
                <a:latin typeface="Arial"/>
                <a:ea typeface="ＭＳ Ｐゴシック"/>
              </a:rPr>
              <a:t>many shapes and forms; due to its structural performance.</a:t>
            </a:r>
          </a:p>
          <a:p>
            <a:pPr marL="342900" indent="-342900">
              <a:buFont typeface="Arial" panose="020B0604020202020204" pitchFamily="34" charset="0"/>
              <a:buChar char="•"/>
            </a:pPr>
            <a:endParaRPr lang="en-GB" sz="1800" dirty="0">
              <a:latin typeface="Helvetica" pitchFamily="2" charset="0"/>
            </a:endParaRPr>
          </a:p>
          <a:p>
            <a:pPr marL="342900" indent="-342900">
              <a:buFont typeface="Arial" panose="020B0604020202020204" pitchFamily="34" charset="0"/>
              <a:buChar char="•"/>
            </a:pPr>
            <a:endParaRPr lang="en-GB" dirty="0">
              <a:solidFill>
                <a:srgbClr val="4E5E68"/>
              </a:solidFill>
              <a:latin typeface="Helvetica" pitchFamily="2" charset="0"/>
            </a:endParaRPr>
          </a:p>
        </p:txBody>
      </p:sp>
      <p:graphicFrame>
        <p:nvGraphicFramePr>
          <p:cNvPr id="4" name="Table 6">
            <a:extLst>
              <a:ext uri="{FF2B5EF4-FFF2-40B4-BE49-F238E27FC236}">
                <a16:creationId xmlns:a16="http://schemas.microsoft.com/office/drawing/2014/main" id="{0D343107-F651-4ECB-838B-FA0919F0F4FB}"/>
              </a:ext>
            </a:extLst>
          </p:cNvPr>
          <p:cNvGraphicFramePr>
            <a:graphicFrameLocks noGrp="1"/>
          </p:cNvGraphicFramePr>
          <p:nvPr>
            <p:extLst>
              <p:ext uri="{D42A27DB-BD31-4B8C-83A1-F6EECF244321}">
                <p14:modId xmlns:p14="http://schemas.microsoft.com/office/powerpoint/2010/main" val="1785518321"/>
              </p:ext>
            </p:extLst>
          </p:nvPr>
        </p:nvGraphicFramePr>
        <p:xfrm>
          <a:off x="2832645" y="1470883"/>
          <a:ext cx="6096000" cy="4582160"/>
        </p:xfrm>
        <a:graphic>
          <a:graphicData uri="http://schemas.openxmlformats.org/drawingml/2006/table">
            <a:tbl>
              <a:tblPr firstRow="1" bandRow="1">
                <a:tableStyleId>{5C22544A-7EE6-4342-B048-85BDC9FD1C3A}</a:tableStyleId>
              </a:tblPr>
              <a:tblGrid>
                <a:gridCol w="3048000">
                  <a:extLst>
                    <a:ext uri="{9D8B030D-6E8A-4147-A177-3AD203B41FA5}">
                      <a16:colId xmlns:a16="http://schemas.microsoft.com/office/drawing/2014/main" val="1395144240"/>
                    </a:ext>
                  </a:extLst>
                </a:gridCol>
                <a:gridCol w="3048000">
                  <a:extLst>
                    <a:ext uri="{9D8B030D-6E8A-4147-A177-3AD203B41FA5}">
                      <a16:colId xmlns:a16="http://schemas.microsoft.com/office/drawing/2014/main" val="2590141238"/>
                    </a:ext>
                  </a:extLst>
                </a:gridCol>
              </a:tblGrid>
              <a:tr h="370840">
                <a:tc>
                  <a:txBody>
                    <a:bodyPr/>
                    <a:lstStyle/>
                    <a:p>
                      <a:r>
                        <a:rPr lang="en-US" dirty="0">
                          <a:solidFill>
                            <a:schemeClr val="tx1"/>
                          </a:solidFill>
                        </a:rPr>
                        <a:t>Benefits</a:t>
                      </a:r>
                      <a:endParaRPr lang="en-GB" dirty="0">
                        <a:solidFill>
                          <a:schemeClr val="tx1"/>
                        </a:solidFill>
                      </a:endParaRPr>
                    </a:p>
                  </a:txBody>
                  <a:tcPr/>
                </a:tc>
                <a:tc>
                  <a:txBody>
                    <a:bodyPr/>
                    <a:lstStyle/>
                    <a:p>
                      <a:r>
                        <a:rPr lang="en-US" dirty="0">
                          <a:solidFill>
                            <a:schemeClr val="tx1"/>
                          </a:solidFill>
                        </a:rPr>
                        <a:t>Challenges</a:t>
                      </a:r>
                      <a:endParaRPr lang="en-GB" dirty="0">
                        <a:solidFill>
                          <a:schemeClr val="tx1"/>
                        </a:solidFill>
                      </a:endParaRPr>
                    </a:p>
                  </a:txBody>
                  <a:tcPr/>
                </a:tc>
                <a:extLst>
                  <a:ext uri="{0D108BD9-81ED-4DB2-BD59-A6C34878D82A}">
                    <a16:rowId xmlns:a16="http://schemas.microsoft.com/office/drawing/2014/main" val="2704929147"/>
                  </a:ext>
                </a:extLst>
              </a:tr>
              <a:tr h="370840">
                <a:tc>
                  <a:txBody>
                    <a:bodyPr/>
                    <a:lstStyle/>
                    <a:p>
                      <a:r>
                        <a:rPr lang="en-US" dirty="0"/>
                        <a:t>Particularly suitable for large-scale projects where large spans need to be covered</a:t>
                      </a:r>
                      <a:endParaRPr lang="en-GB" dirty="0"/>
                    </a:p>
                  </a:txBody>
                  <a:tcPr/>
                </a:tc>
                <a:tc>
                  <a:txBody>
                    <a:bodyPr/>
                    <a:lstStyle/>
                    <a:p>
                      <a:r>
                        <a:rPr lang="en-US" dirty="0"/>
                        <a:t>Transportation can become a challenge</a:t>
                      </a:r>
                      <a:endParaRPr lang="en-GB" dirty="0"/>
                    </a:p>
                  </a:txBody>
                  <a:tcPr/>
                </a:tc>
                <a:extLst>
                  <a:ext uri="{0D108BD9-81ED-4DB2-BD59-A6C34878D82A}">
                    <a16:rowId xmlns:a16="http://schemas.microsoft.com/office/drawing/2014/main" val="2931901743"/>
                  </a:ext>
                </a:extLst>
              </a:tr>
              <a:tr h="370840">
                <a:tc>
                  <a:txBody>
                    <a:bodyPr/>
                    <a:lstStyle/>
                    <a:p>
                      <a:r>
                        <a:rPr lang="en-US" dirty="0"/>
                        <a:t>‘Dry’ method: results in a clean work environment and a quick onsite assembly</a:t>
                      </a:r>
                      <a:endParaRPr lang="en-GB" dirty="0"/>
                    </a:p>
                  </a:txBody>
                  <a:tcPr/>
                </a:tc>
                <a:tc>
                  <a:txBody>
                    <a:bodyPr/>
                    <a:lstStyle/>
                    <a:p>
                      <a:r>
                        <a:rPr lang="en-US" dirty="0"/>
                        <a:t>Components cannot be easily modified</a:t>
                      </a:r>
                    </a:p>
                  </a:txBody>
                  <a:tcPr/>
                </a:tc>
                <a:extLst>
                  <a:ext uri="{0D108BD9-81ED-4DB2-BD59-A6C34878D82A}">
                    <a16:rowId xmlns:a16="http://schemas.microsoft.com/office/drawing/2014/main" val="3316541924"/>
                  </a:ext>
                </a:extLst>
              </a:tr>
              <a:tr h="370840">
                <a:tc>
                  <a:txBody>
                    <a:bodyPr/>
                    <a:lstStyle/>
                    <a:p>
                      <a:endParaRPr lang="en-GB" dirty="0"/>
                    </a:p>
                  </a:txBody>
                  <a:tcPr/>
                </a:tc>
                <a:tc>
                  <a:txBody>
                    <a:bodyPr/>
                    <a:lstStyle/>
                    <a:p>
                      <a:r>
                        <a:rPr lang="en-US" dirty="0"/>
                        <a:t>Steel has a high thermal conductivity: detail design and insulation installation need to be particularly accurate to avoid thermal bridging</a:t>
                      </a:r>
                    </a:p>
                  </a:txBody>
                  <a:tcPr/>
                </a:tc>
                <a:extLst>
                  <a:ext uri="{0D108BD9-81ED-4DB2-BD59-A6C34878D82A}">
                    <a16:rowId xmlns:a16="http://schemas.microsoft.com/office/drawing/2014/main" val="2184501395"/>
                  </a:ext>
                </a:extLst>
              </a:tr>
              <a:tr h="370840">
                <a:tc>
                  <a:txBody>
                    <a:bodyPr/>
                    <a:lstStyle/>
                    <a:p>
                      <a:endParaRPr lang="en-GB" dirty="0"/>
                    </a:p>
                  </a:txBody>
                  <a:tcPr/>
                </a:tc>
                <a:tc>
                  <a:txBody>
                    <a:bodyPr/>
                    <a:lstStyle/>
                    <a:p>
                      <a:r>
                        <a:rPr lang="en-US" dirty="0"/>
                        <a:t>Corrosion is a risk</a:t>
                      </a:r>
                    </a:p>
                  </a:txBody>
                  <a:tcPr/>
                </a:tc>
                <a:extLst>
                  <a:ext uri="{0D108BD9-81ED-4DB2-BD59-A6C34878D82A}">
                    <a16:rowId xmlns:a16="http://schemas.microsoft.com/office/drawing/2014/main" val="3866451451"/>
                  </a:ext>
                </a:extLst>
              </a:tr>
            </a:tbl>
          </a:graphicData>
        </a:graphic>
      </p:graphicFrame>
    </p:spTree>
    <p:extLst>
      <p:ext uri="{BB962C8B-B14F-4D97-AF65-F5344CB8AC3E}">
        <p14:creationId xmlns:p14="http://schemas.microsoft.com/office/powerpoint/2010/main" val="33629986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algn="ctr" eaLnBrk="1" hangingPunct="1">
              <a:lnSpc>
                <a:spcPct val="100000"/>
              </a:lnSpc>
            </a:pPr>
            <a:r>
              <a:rPr lang="cy-GB" sz="6000" dirty="0">
                <a:solidFill>
                  <a:srgbClr val="C00000"/>
                </a:solidFill>
                <a:ea typeface="ＭＳ Ｐゴシック" pitchFamily="-105" charset="-128"/>
                <a:cs typeface="ＭＳ Ｐゴシック" pitchFamily="-105" charset="-128"/>
              </a:rPr>
              <a:t>Unrhyw gwestiynau?</a:t>
            </a: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a:ea typeface="ＭＳ Ｐゴシック" pitchFamily="-105" charset="-128"/>
              <a:cs typeface="ＭＳ Ｐゴシック" pitchFamily="-105" charset="-128"/>
            </a:endParaRPr>
          </a:p>
          <a:p>
            <a:pPr marL="0" indent="0" eaLnBrk="1" hangingPunct="1"/>
            <a:endParaRPr b="1">
              <a:ea typeface="ＭＳ Ｐゴシック" pitchFamily="-105" charset="-128"/>
              <a:cs typeface="ＭＳ Ｐゴシック" pitchFamily="-105" charset="-128"/>
            </a:endParaRPr>
          </a:p>
          <a:p>
            <a:pPr marL="0" indent="0" algn="ctr" eaLnBrk="1" hangingPunct="1"/>
            <a:r>
              <a:rPr sz="660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Unit 106: Introduction to emerging technologies in construction and the built environment sector</a:t>
            </a:r>
          </a:p>
        </p:txBody>
      </p:sp>
      <p:sp>
        <p:nvSpPr>
          <p:cNvPr id="2053" name="Rectangle 15"/>
          <p:cNvSpPr>
            <a:spLocks noGrp="1" noChangeArrowheads="1"/>
          </p:cNvSpPr>
          <p:nvPr>
            <p:ph type="title"/>
          </p:nvPr>
        </p:nvSpPr>
        <p:spPr>
          <a:xfrm>
            <a:off x="457200" y="2944800"/>
            <a:ext cx="8153400" cy="2514600"/>
          </a:xfrm>
        </p:spPr>
        <p:txBody>
          <a:bodyPr anchor="t"/>
          <a:lstStyle/>
          <a:p>
            <a:pPr eaLnBrk="1" hangingPunct="1"/>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PowerPoint 9: Off-site construction 2 - </a:t>
            </a:r>
            <a:r>
              <a:rPr lang="cy-GB" dirty="0">
                <a:solidFill>
                  <a:srgbClr val="C00000"/>
                </a:solidFill>
              </a:rPr>
              <a:t>Adeiladu oddi ar y safle 2</a:t>
            </a:r>
            <a:endParaRPr lang="en-GB" dirty="0">
              <a:solidFill>
                <a:srgbClr val="C00000"/>
              </a:solidFill>
              <a:ea typeface="ＭＳ Ｐゴシック"/>
              <a:cs typeface="ＭＳ Ｐゴシック" pitchFamily="-105" charset="-128"/>
            </a:endParaRPr>
          </a:p>
        </p:txBody>
      </p:sp>
    </p:spTree>
    <p:extLst>
      <p:ext uri="{BB962C8B-B14F-4D97-AF65-F5344CB8AC3E}">
        <p14:creationId xmlns:p14="http://schemas.microsoft.com/office/powerpoint/2010/main" val="13887575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94940B5E-A357-D740-B8FE-0415AA85B811}"/>
              </a:ext>
            </a:extLst>
          </p:cNvPr>
          <p:cNvSpPr txBox="1">
            <a:spLocks/>
          </p:cNvSpPr>
          <p:nvPr/>
        </p:nvSpPr>
        <p:spPr bwMode="auto">
          <a:xfrm>
            <a:off x="416366" y="997958"/>
            <a:ext cx="7474953"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a:rPr>
              <a:t>Types of off-site construction: sub-assemblies </a:t>
            </a:r>
            <a:br>
              <a:rPr lang="en-US" b="0" kern="0" dirty="0"/>
            </a:br>
            <a:endParaRPr lang="en-US" b="0" kern="0" dirty="0"/>
          </a:p>
        </p:txBody>
      </p:sp>
      <p:pic>
        <p:nvPicPr>
          <p:cNvPr id="17" name="Google Shape;213;p39">
            <a:extLst>
              <a:ext uri="{FF2B5EF4-FFF2-40B4-BE49-F238E27FC236}">
                <a16:creationId xmlns:a16="http://schemas.microsoft.com/office/drawing/2014/main" id="{11103A03-75C1-0543-AE70-6A932996484F}"/>
              </a:ext>
            </a:extLst>
          </p:cNvPr>
          <p:cNvPicPr preferRelativeResize="0">
            <a:picLocks noChangeAspect="1"/>
          </p:cNvPicPr>
          <p:nvPr/>
        </p:nvPicPr>
        <p:blipFill rotWithShape="1">
          <a:blip r:embed="rId3" cstate="print">
            <a:alphaModFix/>
            <a:extLst>
              <a:ext uri="{28A0092B-C50C-407E-A947-70E740481C1C}">
                <a14:useLocalDpi xmlns:a14="http://schemas.microsoft.com/office/drawing/2010/main"/>
              </a:ext>
            </a:extLst>
          </a:blip>
          <a:srcRect/>
          <a:stretch/>
        </p:blipFill>
        <p:spPr>
          <a:xfrm>
            <a:off x="6544366" y="3251067"/>
            <a:ext cx="2061751" cy="2682893"/>
          </a:xfrm>
          <a:prstGeom prst="rect">
            <a:avLst/>
          </a:prstGeom>
          <a:noFill/>
          <a:ln>
            <a:noFill/>
          </a:ln>
        </p:spPr>
      </p:pic>
      <p:sp>
        <p:nvSpPr>
          <p:cNvPr id="20" name="Rectangle 19">
            <a:extLst>
              <a:ext uri="{FF2B5EF4-FFF2-40B4-BE49-F238E27FC236}">
                <a16:creationId xmlns:a16="http://schemas.microsoft.com/office/drawing/2014/main" id="{02B4439C-71BA-9A40-8238-78CBB8BD1917}"/>
              </a:ext>
            </a:extLst>
          </p:cNvPr>
          <p:cNvSpPr/>
          <p:nvPr/>
        </p:nvSpPr>
        <p:spPr>
          <a:xfrm>
            <a:off x="282720" y="1445780"/>
            <a:ext cx="8323397" cy="3888244"/>
          </a:xfrm>
          <a:prstGeom prst="rect">
            <a:avLst/>
          </a:prstGeom>
        </p:spPr>
        <p:txBody>
          <a:bodyPr wrap="square" lIns="91440" tIns="45720" rIns="91440" bIns="45720" anchor="t">
            <a:spAutoFit/>
          </a:bodyPr>
          <a:lstStyle/>
          <a:p>
            <a:pPr>
              <a:spcBef>
                <a:spcPts val="0"/>
              </a:spcBef>
              <a:spcAft>
                <a:spcPts val="0"/>
              </a:spcAft>
              <a:buClr>
                <a:schemeClr val="dk1"/>
              </a:buClr>
              <a:buSzPts val="1800"/>
            </a:pPr>
            <a:r>
              <a:rPr lang="en-GB" dirty="0">
                <a:latin typeface="Arial"/>
                <a:ea typeface="ＭＳ Ｐゴシック"/>
                <a:cs typeface="ＭＳ Ｐゴシック" charset="-128"/>
              </a:rPr>
              <a:t>Sub-assemblies are a combination of components that are manufactured off-site. They may form panelised or volumetric systems and </a:t>
            </a:r>
            <a:r>
              <a:rPr lang="en-GB" dirty="0">
                <a:latin typeface="Arial"/>
                <a:ea typeface="ＭＳ Ｐゴシック"/>
              </a:rPr>
              <a:t>require delivery, storage and skilled assembly as part of the construction programme. </a:t>
            </a:r>
          </a:p>
          <a:p>
            <a:pPr algn="just">
              <a:spcBef>
                <a:spcPts val="0"/>
              </a:spcBef>
              <a:spcAft>
                <a:spcPts val="0"/>
              </a:spcAft>
              <a:buClr>
                <a:schemeClr val="dk1"/>
              </a:buClr>
              <a:buSzPts val="1800"/>
            </a:pPr>
            <a:endParaRPr lang="en-US" dirty="0"/>
          </a:p>
          <a:p>
            <a:pPr marL="342900" lvl="0" indent="-342900" algn="just">
              <a:spcBef>
                <a:spcPts val="360"/>
              </a:spcBef>
              <a:spcAft>
                <a:spcPts val="0"/>
              </a:spcAft>
              <a:buClr>
                <a:srgbClr val="0077E3"/>
              </a:buClr>
              <a:buSzPts val="1800"/>
              <a:buFont typeface="Arial"/>
              <a:buChar char="•"/>
            </a:pPr>
            <a:r>
              <a:rPr lang="en-US" dirty="0">
                <a:latin typeface="Arial"/>
                <a:ea typeface="ＭＳ Ｐゴシック"/>
              </a:rPr>
              <a:t>I-joists</a:t>
            </a:r>
          </a:p>
          <a:p>
            <a:pPr marL="342900" indent="-342900" algn="just">
              <a:spcBef>
                <a:spcPts val="360"/>
              </a:spcBef>
              <a:spcAft>
                <a:spcPts val="0"/>
              </a:spcAft>
              <a:buClr>
                <a:srgbClr val="0077E3"/>
              </a:buClr>
              <a:buSzPts val="1800"/>
              <a:buFont typeface="Arial"/>
              <a:buChar char="•"/>
            </a:pPr>
            <a:r>
              <a:rPr lang="en-US" dirty="0">
                <a:solidFill>
                  <a:srgbClr val="0077E3"/>
                </a:solidFill>
                <a:latin typeface="Arial"/>
                <a:ea typeface="ＭＳ Ｐゴシック"/>
              </a:rPr>
              <a:t>Steel elements - </a:t>
            </a:r>
            <a:r>
              <a:rPr lang="cy-GB" dirty="0">
                <a:solidFill>
                  <a:srgbClr val="C00000"/>
                </a:solidFill>
                <a:latin typeface="Arial"/>
                <a:ea typeface="ＭＳ Ｐゴシック"/>
              </a:rPr>
              <a:t>Elfennau dur</a:t>
            </a:r>
            <a:endParaRPr lang="en-US" dirty="0">
              <a:solidFill>
                <a:srgbClr val="C00000"/>
              </a:solidFill>
              <a:latin typeface="Arial"/>
              <a:ea typeface="ＭＳ Ｐゴシック"/>
            </a:endParaRPr>
          </a:p>
          <a:p>
            <a:pPr marL="342900" indent="-342900" algn="just">
              <a:buClr>
                <a:srgbClr val="0077E3"/>
              </a:buClr>
              <a:buFont typeface="Arial" panose="020B0604020202020204" pitchFamily="34" charset="0"/>
              <a:buChar char="•"/>
            </a:pPr>
            <a:r>
              <a:rPr lang="en-GB" dirty="0">
                <a:latin typeface="Arial"/>
                <a:ea typeface="ＭＳ Ｐゴシック"/>
                <a:cs typeface="ＭＳ Ｐゴシック" charset="-128"/>
              </a:rPr>
              <a:t>Roof systems</a:t>
            </a:r>
          </a:p>
          <a:p>
            <a:pPr marL="342900" indent="-342900" algn="just">
              <a:buClr>
                <a:srgbClr val="0077E3"/>
              </a:buClr>
              <a:buFont typeface="Arial" panose="020B0604020202020204" pitchFamily="34" charset="0"/>
              <a:buChar char="•"/>
            </a:pPr>
            <a:r>
              <a:rPr lang="en-GB" dirty="0">
                <a:latin typeface="Arial"/>
                <a:ea typeface="ＭＳ Ｐゴシック"/>
                <a:cs typeface="ＭＳ Ｐゴシック" charset="-128"/>
              </a:rPr>
              <a:t>Floor systems</a:t>
            </a:r>
          </a:p>
          <a:p>
            <a:pPr marL="342900" indent="-342900" algn="just">
              <a:buClr>
                <a:srgbClr val="0077E3"/>
              </a:buClr>
              <a:buFont typeface="Arial" panose="020B0604020202020204" pitchFamily="34" charset="0"/>
              <a:buChar char="•"/>
            </a:pPr>
            <a:r>
              <a:rPr lang="en-GB" dirty="0">
                <a:solidFill>
                  <a:srgbClr val="0077E3"/>
                </a:solidFill>
                <a:latin typeface="Arial"/>
                <a:ea typeface="ＭＳ Ｐゴシック"/>
                <a:cs typeface="ＭＳ Ｐゴシック" charset="-128"/>
              </a:rPr>
              <a:t>Stairs - </a:t>
            </a:r>
            <a:r>
              <a:rPr lang="cy-GB" dirty="0">
                <a:solidFill>
                  <a:srgbClr val="C00000"/>
                </a:solidFill>
                <a:latin typeface="Arial"/>
                <a:ea typeface="ＭＳ Ｐゴシック"/>
                <a:cs typeface="ＭＳ Ｐゴシック" charset="-128"/>
              </a:rPr>
              <a:t>Grisiau</a:t>
            </a:r>
            <a:endParaRPr lang="en-GB" dirty="0">
              <a:solidFill>
                <a:srgbClr val="C00000"/>
              </a:solidFill>
              <a:latin typeface="Arial" charset="0"/>
              <a:ea typeface="ＭＳ Ｐゴシック" charset="-128"/>
              <a:cs typeface="ＭＳ Ｐゴシック" charset="-128"/>
            </a:endParaRPr>
          </a:p>
          <a:p>
            <a:pPr marL="342900" indent="-342900" algn="just">
              <a:buClr>
                <a:srgbClr val="0077E3"/>
              </a:buClr>
              <a:buFont typeface="Arial" panose="020B0604020202020204" pitchFamily="34" charset="0"/>
              <a:buChar char="•"/>
            </a:pPr>
            <a:r>
              <a:rPr lang="en-GB" dirty="0">
                <a:latin typeface="Arial"/>
                <a:ea typeface="ＭＳ Ｐゴシック"/>
                <a:cs typeface="ＭＳ Ｐゴシック" charset="-128"/>
              </a:rPr>
              <a:t>Doors</a:t>
            </a:r>
          </a:p>
          <a:p>
            <a:pPr marL="342900" indent="-342900" algn="just">
              <a:buClr>
                <a:srgbClr val="0077E3"/>
              </a:buClr>
              <a:buFont typeface="Arial" panose="020B0604020202020204" pitchFamily="34" charset="0"/>
              <a:buChar char="•"/>
            </a:pPr>
            <a:r>
              <a:rPr lang="en-GB" dirty="0">
                <a:solidFill>
                  <a:srgbClr val="0077E3"/>
                </a:solidFill>
                <a:latin typeface="Arial"/>
                <a:ea typeface="ＭＳ Ｐゴシック"/>
                <a:cs typeface="ＭＳ Ｐゴシック" charset="-128"/>
              </a:rPr>
              <a:t>Windows - </a:t>
            </a:r>
            <a:r>
              <a:rPr lang="cy-GB" dirty="0">
                <a:solidFill>
                  <a:srgbClr val="C00000"/>
                </a:solidFill>
                <a:latin typeface="Arial"/>
                <a:ea typeface="ＭＳ Ｐゴシック"/>
                <a:cs typeface="ＭＳ Ｐゴシック" charset="-128"/>
              </a:rPr>
              <a:t>Ffenestri</a:t>
            </a:r>
          </a:p>
        </p:txBody>
      </p:sp>
    </p:spTree>
    <p:extLst>
      <p:ext uri="{BB962C8B-B14F-4D97-AF65-F5344CB8AC3E}">
        <p14:creationId xmlns:p14="http://schemas.microsoft.com/office/powerpoint/2010/main" val="29173384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94940B5E-A357-D740-B8FE-0415AA85B811}"/>
              </a:ext>
            </a:extLst>
          </p:cNvPr>
          <p:cNvSpPr txBox="1">
            <a:spLocks/>
          </p:cNvSpPr>
          <p:nvPr/>
        </p:nvSpPr>
        <p:spPr bwMode="auto">
          <a:xfrm>
            <a:off x="416366" y="997958"/>
            <a:ext cx="7474953"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a:rPr>
              <a:t>Types of off-site construction: components </a:t>
            </a:r>
            <a:br>
              <a:rPr lang="en-US" b="0" kern="0" dirty="0"/>
            </a:br>
            <a:endParaRPr lang="en-US" b="0" kern="0" dirty="0"/>
          </a:p>
        </p:txBody>
      </p:sp>
      <p:sp>
        <p:nvSpPr>
          <p:cNvPr id="21" name="Rectangle 20">
            <a:extLst>
              <a:ext uri="{FF2B5EF4-FFF2-40B4-BE49-F238E27FC236}">
                <a16:creationId xmlns:a16="http://schemas.microsoft.com/office/drawing/2014/main" id="{03991CB2-F875-F048-801D-67597D17B0FD}"/>
              </a:ext>
            </a:extLst>
          </p:cNvPr>
          <p:cNvSpPr/>
          <p:nvPr/>
        </p:nvSpPr>
        <p:spPr>
          <a:xfrm>
            <a:off x="414371" y="1459230"/>
            <a:ext cx="8315258" cy="3939540"/>
          </a:xfrm>
          <a:prstGeom prst="rect">
            <a:avLst/>
          </a:prstGeom>
        </p:spPr>
        <p:txBody>
          <a:bodyPr wrap="square" lIns="91440" tIns="45720" rIns="91440" bIns="45720" anchor="t">
            <a:spAutoFit/>
          </a:bodyPr>
          <a:lstStyle/>
          <a:p>
            <a:pPr>
              <a:spcBef>
                <a:spcPts val="360"/>
              </a:spcBef>
              <a:spcAft>
                <a:spcPts val="0"/>
              </a:spcAft>
              <a:buClr>
                <a:schemeClr val="dk1"/>
              </a:buClr>
              <a:buSzPts val="1800"/>
            </a:pPr>
            <a:r>
              <a:rPr lang="en-US" dirty="0"/>
              <a:t>Components </a:t>
            </a:r>
            <a:r>
              <a:rPr lang="en-US" dirty="0">
                <a:latin typeface="Arial"/>
                <a:ea typeface="ＭＳ Ｐゴシック"/>
              </a:rPr>
              <a:t>are constituent parts of a building made as independent units. They are usually self-contained and sourced from one supplier.</a:t>
            </a:r>
          </a:p>
          <a:p>
            <a:pPr>
              <a:spcBef>
                <a:spcPts val="360"/>
              </a:spcBef>
              <a:spcAft>
                <a:spcPts val="0"/>
              </a:spcAft>
              <a:buClr>
                <a:schemeClr val="dk1"/>
              </a:buClr>
              <a:buSzPts val="1800"/>
            </a:pPr>
            <a:endParaRPr lang="en-US" dirty="0">
              <a:latin typeface="Arial"/>
              <a:ea typeface="ＭＳ Ｐゴシック"/>
            </a:endParaRPr>
          </a:p>
          <a:p>
            <a:pPr>
              <a:spcBef>
                <a:spcPts val="360"/>
              </a:spcBef>
              <a:spcAft>
                <a:spcPts val="0"/>
              </a:spcAft>
              <a:buClr>
                <a:schemeClr val="dk1"/>
              </a:buClr>
              <a:buSzPts val="1800"/>
            </a:pPr>
            <a:r>
              <a:rPr lang="en-GB" dirty="0">
                <a:latin typeface="Arial"/>
                <a:ea typeface="ＭＳ Ｐゴシック"/>
              </a:rPr>
              <a:t>The term is used for:</a:t>
            </a:r>
            <a:endParaRPr lang="en-GB" dirty="0"/>
          </a:p>
          <a:p>
            <a:pPr marL="285750" indent="-285750">
              <a:spcBef>
                <a:spcPts val="360"/>
              </a:spcBef>
              <a:spcAft>
                <a:spcPts val="0"/>
              </a:spcAft>
              <a:buClr>
                <a:srgbClr val="0077E3"/>
              </a:buClr>
              <a:buSzPts val="1800"/>
              <a:buFont typeface="Arial" panose="020B0604020202020204" pitchFamily="34" charset="0"/>
              <a:buChar char="•"/>
            </a:pPr>
            <a:r>
              <a:rPr lang="en-GB" dirty="0">
                <a:solidFill>
                  <a:srgbClr val="0077E3"/>
                </a:solidFill>
                <a:latin typeface="Arial"/>
                <a:ea typeface="ＭＳ Ｐゴシック"/>
              </a:rPr>
              <a:t>fasteners and fixings – </a:t>
            </a:r>
            <a:r>
              <a:rPr lang="cy-GB" dirty="0">
                <a:solidFill>
                  <a:srgbClr val="C00000"/>
                </a:solidFill>
                <a:latin typeface="Arial"/>
                <a:ea typeface="ＭＳ Ｐゴシック"/>
              </a:rPr>
              <a:t>caewyr a gosodiadau</a:t>
            </a:r>
            <a:endParaRPr lang="en-GB" dirty="0">
              <a:latin typeface="Arial"/>
              <a:ea typeface="ＭＳ Ｐゴシック"/>
            </a:endParaRPr>
          </a:p>
          <a:p>
            <a:pPr marL="285750" indent="-285750">
              <a:spcBef>
                <a:spcPts val="360"/>
              </a:spcBef>
              <a:spcAft>
                <a:spcPts val="0"/>
              </a:spcAft>
              <a:buClr>
                <a:srgbClr val="0077E3"/>
              </a:buClr>
              <a:buSzPts val="1800"/>
              <a:buFont typeface="Arial" panose="020B0604020202020204" pitchFamily="34" charset="0"/>
              <a:buChar char="•"/>
            </a:pPr>
            <a:r>
              <a:rPr lang="en-GB" dirty="0">
                <a:latin typeface="Arial"/>
                <a:ea typeface="ＭＳ Ｐゴシック"/>
              </a:rPr>
              <a:t>metal, meshwork and seals</a:t>
            </a:r>
          </a:p>
          <a:p>
            <a:pPr marL="285750" indent="-285750">
              <a:spcBef>
                <a:spcPts val="360"/>
              </a:spcBef>
              <a:spcAft>
                <a:spcPts val="0"/>
              </a:spcAft>
              <a:buClr>
                <a:srgbClr val="0077E3"/>
              </a:buClr>
              <a:buSzPts val="1800"/>
              <a:buFont typeface="Arial" panose="020B0604020202020204" pitchFamily="34" charset="0"/>
              <a:buChar char="•"/>
            </a:pPr>
            <a:r>
              <a:rPr lang="en-GB" dirty="0">
                <a:solidFill>
                  <a:srgbClr val="0077E3"/>
                </a:solidFill>
                <a:latin typeface="Arial"/>
                <a:ea typeface="ＭＳ Ｐゴシック"/>
              </a:rPr>
              <a:t>adhesives - </a:t>
            </a:r>
            <a:r>
              <a:rPr lang="en-GB" dirty="0" err="1">
                <a:solidFill>
                  <a:srgbClr val="C00000"/>
                </a:solidFill>
                <a:latin typeface="Arial"/>
                <a:ea typeface="ＭＳ Ｐゴシック"/>
              </a:rPr>
              <a:t>gludiau</a:t>
            </a:r>
            <a:endParaRPr lang="en-GB" dirty="0">
              <a:solidFill>
                <a:srgbClr val="C00000"/>
              </a:solidFill>
              <a:latin typeface="Arial"/>
              <a:ea typeface="ＭＳ Ｐゴシック"/>
            </a:endParaRPr>
          </a:p>
          <a:p>
            <a:pPr marL="285750" lvl="0" indent="-285750">
              <a:spcBef>
                <a:spcPts val="360"/>
              </a:spcBef>
              <a:spcAft>
                <a:spcPts val="0"/>
              </a:spcAft>
              <a:buClr>
                <a:srgbClr val="0077E3"/>
              </a:buClr>
              <a:buSzPts val="1800"/>
              <a:buFont typeface="Arial" panose="020B0604020202020204" pitchFamily="34" charset="0"/>
              <a:buChar char="•"/>
            </a:pPr>
            <a:r>
              <a:rPr lang="en-GB" dirty="0">
                <a:latin typeface="Arial"/>
                <a:ea typeface="ＭＳ Ｐゴシック"/>
              </a:rPr>
              <a:t>vapour barriers </a:t>
            </a:r>
            <a:endParaRPr lang="en-GB" dirty="0"/>
          </a:p>
          <a:p>
            <a:pPr marL="285750" indent="-285750">
              <a:spcBef>
                <a:spcPts val="360"/>
              </a:spcBef>
              <a:spcAft>
                <a:spcPts val="0"/>
              </a:spcAft>
              <a:buClr>
                <a:srgbClr val="0077E3"/>
              </a:buClr>
              <a:buSzPts val="1800"/>
              <a:buFont typeface="Arial" panose="020B0604020202020204" pitchFamily="34" charset="0"/>
              <a:buChar char="•"/>
            </a:pPr>
            <a:r>
              <a:rPr lang="en-GB" dirty="0">
                <a:solidFill>
                  <a:srgbClr val="0077E3"/>
                </a:solidFill>
                <a:latin typeface="Arial"/>
                <a:ea typeface="ＭＳ Ｐゴシック"/>
              </a:rPr>
              <a:t>breather membranes - </a:t>
            </a:r>
            <a:r>
              <a:rPr lang="cy-GB" dirty="0">
                <a:solidFill>
                  <a:srgbClr val="C00000"/>
                </a:solidFill>
                <a:latin typeface="Arial"/>
                <a:ea typeface="ＭＳ Ｐゴシック"/>
              </a:rPr>
              <a:t>pilenni anadlu</a:t>
            </a:r>
            <a:endParaRPr lang="en-GB" dirty="0">
              <a:solidFill>
                <a:srgbClr val="C00000"/>
              </a:solidFill>
              <a:latin typeface="Arial"/>
              <a:ea typeface="ＭＳ Ｐゴシック"/>
            </a:endParaRPr>
          </a:p>
          <a:p>
            <a:pPr marL="285750" indent="-285750">
              <a:spcBef>
                <a:spcPts val="360"/>
              </a:spcBef>
              <a:spcAft>
                <a:spcPts val="0"/>
              </a:spcAft>
              <a:buClr>
                <a:srgbClr val="0077E3"/>
              </a:buClr>
              <a:buSzPts val="1800"/>
              <a:buFont typeface="Arial" panose="020B0604020202020204" pitchFamily="34" charset="0"/>
              <a:buChar char="•"/>
            </a:pPr>
            <a:r>
              <a:rPr lang="en-GB" dirty="0">
                <a:latin typeface="Arial"/>
                <a:ea typeface="ＭＳ Ｐゴシック"/>
              </a:rPr>
              <a:t>cladding </a:t>
            </a:r>
            <a:endParaRPr lang="en-GB" dirty="0"/>
          </a:p>
          <a:p>
            <a:pPr marL="285750" lvl="0" indent="-285750">
              <a:spcBef>
                <a:spcPts val="360"/>
              </a:spcBef>
              <a:spcAft>
                <a:spcPts val="0"/>
              </a:spcAft>
              <a:buClr>
                <a:srgbClr val="0077E3"/>
              </a:buClr>
              <a:buSzPts val="1800"/>
              <a:buFont typeface="Arial" panose="020B0604020202020204" pitchFamily="34" charset="0"/>
              <a:buChar char="•"/>
            </a:pPr>
            <a:r>
              <a:rPr lang="en-GB" dirty="0">
                <a:latin typeface="Arial"/>
                <a:ea typeface="ＭＳ Ｐゴシック"/>
              </a:rPr>
              <a:t>curtain walling panels.</a:t>
            </a:r>
            <a:endParaRPr lang="en-US" dirty="0">
              <a:latin typeface="Arial"/>
              <a:ea typeface="ＭＳ Ｐゴシック"/>
            </a:endParaRPr>
          </a:p>
        </p:txBody>
      </p:sp>
      <p:pic>
        <p:nvPicPr>
          <p:cNvPr id="3" name="Picture 2" descr="A picture containing text, transport, outdoor&#10;&#10;Description automatically generated">
            <a:extLst>
              <a:ext uri="{FF2B5EF4-FFF2-40B4-BE49-F238E27FC236}">
                <a16:creationId xmlns:a16="http://schemas.microsoft.com/office/drawing/2014/main" id="{99F7EAE0-B428-4434-A81E-8A4BD27AB03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71882" y="2525581"/>
            <a:ext cx="3272117" cy="3310945"/>
          </a:xfrm>
          <a:prstGeom prst="rect">
            <a:avLst/>
          </a:prstGeom>
        </p:spPr>
      </p:pic>
    </p:spTree>
    <p:extLst>
      <p:ext uri="{BB962C8B-B14F-4D97-AF65-F5344CB8AC3E}">
        <p14:creationId xmlns:p14="http://schemas.microsoft.com/office/powerpoint/2010/main" val="18971735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94940B5E-A357-D740-B8FE-0415AA85B811}"/>
              </a:ext>
            </a:extLst>
          </p:cNvPr>
          <p:cNvSpPr txBox="1">
            <a:spLocks/>
          </p:cNvSpPr>
          <p:nvPr/>
        </p:nvSpPr>
        <p:spPr bwMode="auto">
          <a:xfrm>
            <a:off x="452224" y="944171"/>
            <a:ext cx="7474953"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a:rPr>
              <a:t>Types of off-site construction: </a:t>
            </a:r>
            <a:r>
              <a:rPr lang="en-US" kern="0" dirty="0" err="1">
                <a:ea typeface="ＭＳ Ｐゴシック"/>
              </a:rPr>
              <a:t>panelised</a:t>
            </a:r>
            <a:r>
              <a:rPr lang="en-US" kern="0" dirty="0">
                <a:ea typeface="ＭＳ Ｐゴシック"/>
              </a:rPr>
              <a:t> system - </a:t>
            </a:r>
            <a:r>
              <a:rPr lang="cy-GB" dirty="0">
                <a:solidFill>
                  <a:srgbClr val="C00000"/>
                </a:solidFill>
              </a:rPr>
              <a:t>Mathau o adeiladu oddi ar y safle: system banel</a:t>
            </a:r>
            <a:br>
              <a:rPr lang="en-US" b="0" kern="0" dirty="0"/>
            </a:br>
            <a:endParaRPr lang="en-US" b="0" kern="0" dirty="0"/>
          </a:p>
        </p:txBody>
      </p:sp>
      <p:sp>
        <p:nvSpPr>
          <p:cNvPr id="12" name="Rectangle 11">
            <a:extLst>
              <a:ext uri="{FF2B5EF4-FFF2-40B4-BE49-F238E27FC236}">
                <a16:creationId xmlns:a16="http://schemas.microsoft.com/office/drawing/2014/main" id="{44AB362C-1F57-844E-90FD-D7A42D90F4C0}"/>
              </a:ext>
            </a:extLst>
          </p:cNvPr>
          <p:cNvSpPr/>
          <p:nvPr/>
        </p:nvSpPr>
        <p:spPr>
          <a:xfrm>
            <a:off x="452224" y="1574179"/>
            <a:ext cx="4962458" cy="4647426"/>
          </a:xfrm>
          <a:prstGeom prst="rect">
            <a:avLst/>
          </a:prstGeom>
        </p:spPr>
        <p:txBody>
          <a:bodyPr wrap="square" lIns="91440" tIns="45720" rIns="91440" bIns="45720" anchor="t">
            <a:spAutoFit/>
          </a:bodyPr>
          <a:lstStyle/>
          <a:p>
            <a:pPr marL="17145" lvl="3" algn="just">
              <a:defRPr/>
            </a:pPr>
            <a:endParaRPr lang="en-US" b="1" dirty="0">
              <a:latin typeface="Arial"/>
              <a:ea typeface="ＭＳ Ｐゴシック"/>
            </a:endParaRPr>
          </a:p>
          <a:p>
            <a:pPr marL="17145" lvl="3" algn="just">
              <a:defRPr/>
            </a:pPr>
            <a:r>
              <a:rPr lang="en-US" b="1" dirty="0">
                <a:solidFill>
                  <a:srgbClr val="0077E3"/>
                </a:solidFill>
                <a:latin typeface="Arial"/>
                <a:ea typeface="ＭＳ Ｐゴシック"/>
              </a:rPr>
              <a:t>Open system - </a:t>
            </a:r>
            <a:r>
              <a:rPr lang="cy-GB" b="1" dirty="0">
                <a:solidFill>
                  <a:srgbClr val="C00000"/>
                </a:solidFill>
                <a:latin typeface="Arial"/>
                <a:ea typeface="ＭＳ Ｐゴシック"/>
              </a:rPr>
              <a:t>System agored</a:t>
            </a:r>
            <a:endParaRPr lang="en-US" b="1" dirty="0">
              <a:solidFill>
                <a:srgbClr val="C00000"/>
              </a:solidFill>
              <a:latin typeface="Arial"/>
              <a:ea typeface="ＭＳ Ｐゴシック"/>
            </a:endParaRPr>
          </a:p>
          <a:p>
            <a:pPr marL="17145" lvl="3">
              <a:defRPr/>
            </a:pPr>
            <a:r>
              <a:rPr lang="en-US" dirty="0">
                <a:latin typeface="Arial"/>
                <a:ea typeface="ＭＳ Ｐゴシック"/>
              </a:rPr>
              <a:t>Made with structural elements only, non-insulated, occasionally one side is sheeted.</a:t>
            </a:r>
          </a:p>
          <a:p>
            <a:pPr marL="17145" lvl="3">
              <a:defRPr/>
            </a:pPr>
            <a:endParaRPr lang="en-US" dirty="0">
              <a:latin typeface="Arial"/>
              <a:ea typeface="ＭＳ Ｐゴシック"/>
            </a:endParaRPr>
          </a:p>
          <a:p>
            <a:pPr marL="17145" lvl="3">
              <a:defRPr/>
            </a:pPr>
            <a:r>
              <a:rPr lang="en-US" b="1" dirty="0">
                <a:solidFill>
                  <a:srgbClr val="0077E3"/>
                </a:solidFill>
                <a:latin typeface="Arial"/>
                <a:ea typeface="ＭＳ Ｐゴシック"/>
              </a:rPr>
              <a:t>Closed system - </a:t>
            </a:r>
            <a:r>
              <a:rPr lang="cy-GB" b="1" dirty="0">
                <a:solidFill>
                  <a:srgbClr val="C00000"/>
                </a:solidFill>
                <a:latin typeface="Arial"/>
                <a:ea typeface="ＭＳ Ｐゴシック"/>
              </a:rPr>
              <a:t>System gaeedig</a:t>
            </a:r>
            <a:endParaRPr lang="en-US" b="1" dirty="0">
              <a:solidFill>
                <a:srgbClr val="C00000"/>
              </a:solidFill>
              <a:latin typeface="Arial"/>
              <a:ea typeface="ＭＳ Ｐゴシック"/>
            </a:endParaRPr>
          </a:p>
          <a:p>
            <a:pPr marL="17145" lvl="3">
              <a:defRPr/>
            </a:pPr>
            <a:r>
              <a:rPr lang="en-US" dirty="0">
                <a:solidFill>
                  <a:schemeClr val="dk1"/>
                </a:solidFill>
                <a:latin typeface="Arial"/>
                <a:ea typeface="Arial"/>
                <a:cs typeface="Arial"/>
                <a:sym typeface="Arial"/>
              </a:rPr>
              <a:t>Insulated, sheeting on both sides and a service zone.</a:t>
            </a:r>
            <a:endParaRPr lang="en-US" dirty="0">
              <a:solidFill>
                <a:schemeClr val="dk1"/>
              </a:solidFill>
            </a:endParaRPr>
          </a:p>
          <a:p>
            <a:pPr marL="17145" lvl="3">
              <a:defRPr/>
            </a:pPr>
            <a:endParaRPr lang="en-US" dirty="0">
              <a:latin typeface="Arial"/>
              <a:ea typeface="ＭＳ Ｐゴシック"/>
            </a:endParaRPr>
          </a:p>
          <a:p>
            <a:pPr marL="17145" lvl="3">
              <a:defRPr/>
            </a:pPr>
            <a:r>
              <a:rPr lang="en-US" b="1" dirty="0">
                <a:latin typeface="Arial"/>
                <a:ea typeface="ＭＳ Ｐゴシック"/>
              </a:rPr>
              <a:t>SIPs </a:t>
            </a:r>
            <a:r>
              <a:rPr lang="en-US" b="1" dirty="0">
                <a:solidFill>
                  <a:schemeClr val="dk1"/>
                </a:solidFill>
                <a:latin typeface="Arial"/>
                <a:ea typeface="Arial"/>
                <a:cs typeface="Arial"/>
                <a:sym typeface="Arial"/>
              </a:rPr>
              <a:t>(Structural Insulated Panels)</a:t>
            </a:r>
          </a:p>
          <a:p>
            <a:pPr marL="17145" lvl="3">
              <a:defRPr/>
            </a:pPr>
            <a:r>
              <a:rPr lang="en-US" dirty="0">
                <a:solidFill>
                  <a:schemeClr val="dk1"/>
                </a:solidFill>
                <a:latin typeface="Arial"/>
                <a:ea typeface="Arial"/>
                <a:cs typeface="Arial"/>
                <a:sym typeface="Arial"/>
              </a:rPr>
              <a:t>Variation of closed panels; solid insulation ‘sandwiched’ with two layers </a:t>
            </a:r>
            <a:r>
              <a:rPr lang="en-US" dirty="0">
                <a:latin typeface="Arial"/>
                <a:ea typeface="Arial"/>
                <a:cs typeface="Arial"/>
                <a:sym typeface="Arial"/>
              </a:rPr>
              <a:t>of </a:t>
            </a:r>
            <a:r>
              <a:rPr lang="en-GB" i="0" dirty="0">
                <a:effectLst/>
                <a:latin typeface="arial" panose="020B0604020202020204" pitchFamily="34" charset="0"/>
              </a:rPr>
              <a:t>oriented strand board (</a:t>
            </a:r>
            <a:r>
              <a:rPr lang="en-US" dirty="0">
                <a:latin typeface="Arial"/>
                <a:ea typeface="Arial"/>
                <a:cs typeface="Arial"/>
                <a:sym typeface="Arial"/>
              </a:rPr>
              <a:t>OSB) .</a:t>
            </a:r>
            <a:endParaRPr lang="en-US" dirty="0"/>
          </a:p>
          <a:p>
            <a:pPr marL="17145" lvl="3">
              <a:defRPr/>
            </a:pPr>
            <a:endParaRPr lang="en-US" sz="1600" dirty="0"/>
          </a:p>
        </p:txBody>
      </p:sp>
      <p:pic>
        <p:nvPicPr>
          <p:cNvPr id="9" name="Picture 8" descr="A picture containing text, sky, outdoor, sign&#10;&#10;Description automatically generated">
            <a:extLst>
              <a:ext uri="{FF2B5EF4-FFF2-40B4-BE49-F238E27FC236}">
                <a16:creationId xmlns:a16="http://schemas.microsoft.com/office/drawing/2014/main" id="{CEB41701-7B23-4E14-9FCB-CF3C1DA934D9}"/>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077934" y="2718728"/>
            <a:ext cx="3066066" cy="2855259"/>
          </a:xfrm>
          <a:prstGeom prst="rect">
            <a:avLst/>
          </a:prstGeom>
        </p:spPr>
      </p:pic>
    </p:spTree>
    <p:extLst>
      <p:ext uri="{BB962C8B-B14F-4D97-AF65-F5344CB8AC3E}">
        <p14:creationId xmlns:p14="http://schemas.microsoft.com/office/powerpoint/2010/main" val="33088711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94940B5E-A357-D740-B8FE-0415AA85B811}"/>
              </a:ext>
            </a:extLst>
          </p:cNvPr>
          <p:cNvSpPr txBox="1">
            <a:spLocks/>
          </p:cNvSpPr>
          <p:nvPr/>
        </p:nvSpPr>
        <p:spPr bwMode="auto">
          <a:xfrm>
            <a:off x="452224" y="980029"/>
            <a:ext cx="7474953"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a:rPr>
              <a:t>Types of off-site construction: volumetric units - </a:t>
            </a:r>
            <a:r>
              <a:rPr lang="cy-GB" dirty="0">
                <a:solidFill>
                  <a:srgbClr val="C00000"/>
                </a:solidFill>
              </a:rPr>
              <a:t>Mathau o adeiladu oddi ar y safle: unedau cyfeintiol</a:t>
            </a:r>
            <a:br>
              <a:rPr lang="en-US" b="0" kern="0" dirty="0"/>
            </a:br>
            <a:endParaRPr lang="en-US" b="0" kern="0" dirty="0"/>
          </a:p>
        </p:txBody>
      </p:sp>
      <p:sp>
        <p:nvSpPr>
          <p:cNvPr id="14" name="Rectangle 13">
            <a:extLst>
              <a:ext uri="{FF2B5EF4-FFF2-40B4-BE49-F238E27FC236}">
                <a16:creationId xmlns:a16="http://schemas.microsoft.com/office/drawing/2014/main" id="{030A8DA3-CD6D-2D4B-8716-F0B2C0CD2534}"/>
              </a:ext>
            </a:extLst>
          </p:cNvPr>
          <p:cNvSpPr/>
          <p:nvPr/>
        </p:nvSpPr>
        <p:spPr>
          <a:xfrm>
            <a:off x="244928" y="2038402"/>
            <a:ext cx="3944772" cy="4185761"/>
          </a:xfrm>
          <a:prstGeom prst="rect">
            <a:avLst/>
          </a:prstGeom>
        </p:spPr>
        <p:txBody>
          <a:bodyPr wrap="square" lIns="91440" tIns="45720" rIns="91440" bIns="45720" anchor="t">
            <a:spAutoFit/>
          </a:bodyPr>
          <a:lstStyle/>
          <a:p>
            <a:br>
              <a:rPr lang="en-GB" b="1" dirty="0">
                <a:latin typeface="Arial"/>
                <a:ea typeface="ＭＳ Ｐゴシック"/>
              </a:rPr>
            </a:br>
            <a:r>
              <a:rPr lang="en-US" dirty="0">
                <a:solidFill>
                  <a:schemeClr val="dk1"/>
                </a:solidFill>
                <a:latin typeface="Arial"/>
                <a:ea typeface="Arial"/>
                <a:cs typeface="Arial"/>
                <a:sym typeface="Arial"/>
              </a:rPr>
              <a:t>Volumetric units are three-dimensional units that enclose usable space.</a:t>
            </a:r>
            <a:endParaRPr lang="en-US" dirty="0">
              <a:solidFill>
                <a:srgbClr val="000000"/>
              </a:solidFill>
              <a:latin typeface="Arial"/>
              <a:ea typeface="Arial"/>
              <a:cs typeface="Arial"/>
            </a:endParaRPr>
          </a:p>
          <a:p>
            <a:pPr lvl="0">
              <a:spcBef>
                <a:spcPts val="360"/>
              </a:spcBef>
              <a:spcAft>
                <a:spcPts val="0"/>
              </a:spcAft>
              <a:buClr>
                <a:schemeClr val="dk1"/>
              </a:buClr>
              <a:buSzPts val="1800"/>
            </a:pPr>
            <a:endParaRPr lang="en-US" dirty="0">
              <a:solidFill>
                <a:schemeClr val="dk1"/>
              </a:solidFill>
              <a:latin typeface="Arial"/>
              <a:ea typeface="Arial"/>
              <a:cs typeface="Arial"/>
              <a:sym typeface="Arial"/>
            </a:endParaRPr>
          </a:p>
          <a:p>
            <a:pPr marL="342900" lvl="0" indent="-342900">
              <a:spcBef>
                <a:spcPts val="360"/>
              </a:spcBef>
              <a:spcAft>
                <a:spcPts val="0"/>
              </a:spcAft>
              <a:buClr>
                <a:srgbClr val="0077E3"/>
              </a:buClr>
              <a:buSzPts val="1800"/>
              <a:buFont typeface="Arial"/>
              <a:buChar char="•"/>
            </a:pPr>
            <a:r>
              <a:rPr lang="en-US" dirty="0">
                <a:solidFill>
                  <a:schemeClr val="dk1"/>
                </a:solidFill>
                <a:latin typeface="Arial"/>
                <a:ea typeface="Arial"/>
                <a:cs typeface="Arial"/>
                <a:sym typeface="Arial"/>
              </a:rPr>
              <a:t>Typically, they are fully finished internally and can also be finished externally. </a:t>
            </a:r>
            <a:endParaRPr lang="en-US" dirty="0">
              <a:solidFill>
                <a:schemeClr val="dk1"/>
              </a:solidFill>
              <a:latin typeface="Arial"/>
              <a:ea typeface="Arial"/>
              <a:cs typeface="Arial"/>
            </a:endParaRPr>
          </a:p>
          <a:p>
            <a:pPr marL="342900" lvl="0" indent="-342900">
              <a:spcBef>
                <a:spcPts val="360"/>
              </a:spcBef>
              <a:spcAft>
                <a:spcPts val="0"/>
              </a:spcAft>
              <a:buClr>
                <a:srgbClr val="0077E3"/>
              </a:buClr>
              <a:buSzPts val="1800"/>
              <a:buFont typeface="Arial"/>
              <a:buChar char="•"/>
            </a:pPr>
            <a:r>
              <a:rPr lang="en-US" dirty="0">
                <a:solidFill>
                  <a:schemeClr val="dk1"/>
                </a:solidFill>
                <a:latin typeface="Arial"/>
                <a:ea typeface="Arial"/>
                <a:cs typeface="Arial"/>
                <a:sym typeface="Arial"/>
              </a:rPr>
              <a:t>They can also be non-structural – </a:t>
            </a:r>
            <a:r>
              <a:rPr lang="en-US" b="1" dirty="0">
                <a:solidFill>
                  <a:schemeClr val="dk1"/>
                </a:solidFill>
                <a:latin typeface="Arial"/>
                <a:ea typeface="Arial"/>
                <a:cs typeface="Arial"/>
                <a:sym typeface="Arial"/>
              </a:rPr>
              <a:t>pods</a:t>
            </a:r>
            <a:r>
              <a:rPr lang="en-US" dirty="0">
                <a:solidFill>
                  <a:schemeClr val="dk1"/>
                </a:solidFill>
                <a:latin typeface="Arial"/>
                <a:ea typeface="Arial"/>
                <a:cs typeface="Arial"/>
                <a:sym typeface="Arial"/>
              </a:rPr>
              <a:t>: used for bathrooms, plant rooms and roof-top services.</a:t>
            </a:r>
            <a:endParaRPr lang="en-US" dirty="0">
              <a:solidFill>
                <a:schemeClr val="dk1"/>
              </a:solidFill>
              <a:latin typeface="Arial"/>
              <a:ea typeface="Arial"/>
              <a:cs typeface="Arial"/>
            </a:endParaRPr>
          </a:p>
          <a:p>
            <a:endParaRPr lang="en-GB" sz="1600" dirty="0"/>
          </a:p>
        </p:txBody>
      </p:sp>
      <p:pic>
        <p:nvPicPr>
          <p:cNvPr id="7" name="Picture 6" descr="A picture containing building, window, painted&#10;&#10;Description automatically generated">
            <a:extLst>
              <a:ext uri="{FF2B5EF4-FFF2-40B4-BE49-F238E27FC236}">
                <a16:creationId xmlns:a16="http://schemas.microsoft.com/office/drawing/2014/main" id="{242F8262-AAFF-4F0A-B7C7-F5B726EAB30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72000" y="2400626"/>
            <a:ext cx="4572000" cy="3204972"/>
          </a:xfrm>
          <a:prstGeom prst="rect">
            <a:avLst/>
          </a:prstGeom>
        </p:spPr>
      </p:pic>
    </p:spTree>
    <p:extLst>
      <p:ext uri="{BB962C8B-B14F-4D97-AF65-F5344CB8AC3E}">
        <p14:creationId xmlns:p14="http://schemas.microsoft.com/office/powerpoint/2010/main" val="19577476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94940B5E-A357-D740-B8FE-0415AA85B811}"/>
              </a:ext>
            </a:extLst>
          </p:cNvPr>
          <p:cNvSpPr txBox="1">
            <a:spLocks/>
          </p:cNvSpPr>
          <p:nvPr/>
        </p:nvSpPr>
        <p:spPr bwMode="auto">
          <a:xfrm>
            <a:off x="452224" y="926242"/>
            <a:ext cx="7474953"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a:rPr>
              <a:t>Types of off-site construction: volumetric units</a:t>
            </a:r>
            <a:br>
              <a:rPr lang="en-US" b="0" kern="0" dirty="0"/>
            </a:br>
            <a:endParaRPr lang="en-US" b="0" kern="0" dirty="0"/>
          </a:p>
        </p:txBody>
      </p:sp>
      <p:sp>
        <p:nvSpPr>
          <p:cNvPr id="14" name="Rectangle 13">
            <a:extLst>
              <a:ext uri="{FF2B5EF4-FFF2-40B4-BE49-F238E27FC236}">
                <a16:creationId xmlns:a16="http://schemas.microsoft.com/office/drawing/2014/main" id="{030A8DA3-CD6D-2D4B-8716-F0B2C0CD2534}"/>
              </a:ext>
            </a:extLst>
          </p:cNvPr>
          <p:cNvSpPr/>
          <p:nvPr/>
        </p:nvSpPr>
        <p:spPr>
          <a:xfrm>
            <a:off x="828568" y="1308830"/>
            <a:ext cx="8120758" cy="5262979"/>
          </a:xfrm>
          <a:prstGeom prst="rect">
            <a:avLst/>
          </a:prstGeom>
        </p:spPr>
        <p:txBody>
          <a:bodyPr wrap="square" lIns="91440" tIns="45720" rIns="91440" bIns="45720" anchor="t">
            <a:spAutoFit/>
          </a:bodyPr>
          <a:lstStyle/>
          <a:p>
            <a:pPr marL="285750" indent="-285750">
              <a:buClr>
                <a:srgbClr val="0077E3"/>
              </a:buClr>
              <a:buFont typeface="Arial" panose="020B0604020202020204" pitchFamily="34" charset="0"/>
              <a:buChar char="•"/>
            </a:pPr>
            <a:r>
              <a:rPr lang="en-GB" b="1" dirty="0">
                <a:solidFill>
                  <a:srgbClr val="0077E3"/>
                </a:solidFill>
              </a:rPr>
              <a:t>Panel assembly - </a:t>
            </a:r>
            <a:r>
              <a:rPr lang="cy-GB" b="1" dirty="0">
                <a:solidFill>
                  <a:srgbClr val="C00000"/>
                </a:solidFill>
              </a:rPr>
              <a:t>Creu paneli.</a:t>
            </a:r>
            <a:r>
              <a:rPr lang="en-GB" b="1" dirty="0">
                <a:solidFill>
                  <a:srgbClr val="0077E3"/>
                </a:solidFill>
              </a:rPr>
              <a:t> </a:t>
            </a:r>
            <a:r>
              <a:rPr lang="en-GB" dirty="0"/>
              <a:t>Before the assembly of the volumetric unit, the panels are manufactured in a similar way to a closed panel factory.</a:t>
            </a:r>
          </a:p>
          <a:p>
            <a:pPr marL="285750" indent="-285750">
              <a:buClr>
                <a:srgbClr val="0077E3"/>
              </a:buClr>
              <a:buFont typeface="Arial" panose="020B0604020202020204" pitchFamily="34" charset="0"/>
              <a:buChar char="•"/>
            </a:pPr>
            <a:endParaRPr lang="en-GB" dirty="0"/>
          </a:p>
          <a:p>
            <a:pPr marL="285750" indent="-285750">
              <a:buClr>
                <a:srgbClr val="0077E3"/>
              </a:buClr>
              <a:buFont typeface="Arial" panose="020B0604020202020204" pitchFamily="34" charset="0"/>
              <a:buChar char="•"/>
            </a:pPr>
            <a:r>
              <a:rPr lang="en-GB" b="1" dirty="0">
                <a:solidFill>
                  <a:srgbClr val="0077E3"/>
                </a:solidFill>
                <a:latin typeface="Helvetica"/>
                <a:ea typeface="ＭＳ Ｐゴシック"/>
              </a:rPr>
              <a:t>Unit assembly - </a:t>
            </a:r>
            <a:r>
              <a:rPr lang="cy-GB" b="1" dirty="0">
                <a:solidFill>
                  <a:srgbClr val="C00000"/>
                </a:solidFill>
                <a:latin typeface="Helvetica"/>
                <a:ea typeface="ＭＳ Ｐゴシック"/>
              </a:rPr>
              <a:t>Cydosod yr uned.</a:t>
            </a:r>
            <a:r>
              <a:rPr lang="en-GB" b="1" dirty="0">
                <a:solidFill>
                  <a:srgbClr val="C00000"/>
                </a:solidFill>
                <a:latin typeface="Helvetica"/>
                <a:ea typeface="ＭＳ Ｐゴシック"/>
              </a:rPr>
              <a:t> </a:t>
            </a:r>
            <a:r>
              <a:rPr lang="en-GB" dirty="0">
                <a:latin typeface="Helvetica"/>
                <a:ea typeface="ＭＳ Ｐゴシック"/>
              </a:rPr>
              <a:t>The panels are placed to form floor, walls and roof of the volumetric unit. At this stage, some additional operations are completed, such as the installation of insulation.</a:t>
            </a:r>
          </a:p>
          <a:p>
            <a:pPr marL="285750" indent="-285750">
              <a:buClr>
                <a:srgbClr val="0077E3"/>
              </a:buClr>
              <a:buFont typeface="Arial" panose="020B0604020202020204" pitchFamily="34" charset="0"/>
              <a:buChar char="•"/>
            </a:pPr>
            <a:endParaRPr lang="en-GB" dirty="0">
              <a:latin typeface="Helvetica"/>
              <a:ea typeface="ＭＳ Ｐゴシック"/>
            </a:endParaRPr>
          </a:p>
          <a:p>
            <a:pPr marL="285750" indent="-285750">
              <a:buClr>
                <a:srgbClr val="0077E3"/>
              </a:buClr>
              <a:buFont typeface="Arial" panose="020B0604020202020204" pitchFamily="34" charset="0"/>
              <a:buChar char="•"/>
            </a:pPr>
            <a:r>
              <a:rPr lang="en-GB" b="1" dirty="0">
                <a:solidFill>
                  <a:srgbClr val="0077E3"/>
                </a:solidFill>
                <a:latin typeface="Helvetica" pitchFamily="2" charset="0"/>
              </a:rPr>
              <a:t>Windows and doors - </a:t>
            </a:r>
            <a:r>
              <a:rPr lang="cy-GB" b="1" dirty="0">
                <a:solidFill>
                  <a:srgbClr val="C00000"/>
                </a:solidFill>
                <a:latin typeface="Helvetica" pitchFamily="2" charset="0"/>
              </a:rPr>
              <a:t>Ffenestri a drysau.</a:t>
            </a:r>
            <a:r>
              <a:rPr lang="en-GB" b="1" dirty="0">
                <a:solidFill>
                  <a:srgbClr val="C00000"/>
                </a:solidFill>
                <a:latin typeface="Helvetica" pitchFamily="2" charset="0"/>
              </a:rPr>
              <a:t> </a:t>
            </a:r>
            <a:r>
              <a:rPr lang="en-GB" dirty="0">
                <a:latin typeface="Helvetica" pitchFamily="2" charset="0"/>
              </a:rPr>
              <a:t>The building envelope is completed with the installation of windows and doors.</a:t>
            </a:r>
          </a:p>
          <a:p>
            <a:pPr marL="285750" indent="-285750">
              <a:buClr>
                <a:srgbClr val="0077E3"/>
              </a:buClr>
              <a:buFont typeface="Arial" panose="020B0604020202020204" pitchFamily="34" charset="0"/>
              <a:buChar char="•"/>
            </a:pPr>
            <a:endParaRPr lang="en-GB" dirty="0">
              <a:latin typeface="Helvetica" pitchFamily="2" charset="0"/>
            </a:endParaRPr>
          </a:p>
          <a:p>
            <a:pPr marL="285750" indent="-285750">
              <a:buClr>
                <a:srgbClr val="0077E3"/>
              </a:buClr>
              <a:buFont typeface="Arial" panose="020B0604020202020204" pitchFamily="34" charset="0"/>
              <a:buChar char="•"/>
            </a:pPr>
            <a:r>
              <a:rPr lang="en-GB" b="1" dirty="0">
                <a:solidFill>
                  <a:srgbClr val="0077E3"/>
                </a:solidFill>
              </a:rPr>
              <a:t>MEP systems installation - </a:t>
            </a:r>
            <a:r>
              <a:rPr lang="cy-GB" b="1" dirty="0">
                <a:solidFill>
                  <a:srgbClr val="C00000"/>
                </a:solidFill>
              </a:rPr>
              <a:t>Gosod systemau MEP.</a:t>
            </a:r>
            <a:r>
              <a:rPr lang="en-GB" b="1" dirty="0">
                <a:solidFill>
                  <a:srgbClr val="C00000"/>
                </a:solidFill>
              </a:rPr>
              <a:t> </a:t>
            </a:r>
            <a:r>
              <a:rPr lang="en-GB" dirty="0"/>
              <a:t>MEP stands for mechanical, electrical and plumbing. These systems are installed by a skilled worker. </a:t>
            </a:r>
          </a:p>
          <a:p>
            <a:pPr marL="285750" indent="-285750">
              <a:buFont typeface="Arial" panose="020B0604020202020204" pitchFamily="34" charset="0"/>
              <a:buChar char="•"/>
            </a:pPr>
            <a:endParaRPr lang="en-GB" dirty="0">
              <a:latin typeface="Helvetica" pitchFamily="2" charset="0"/>
            </a:endParaRPr>
          </a:p>
          <a:p>
            <a:endParaRPr lang="en-GB" sz="1600" dirty="0"/>
          </a:p>
        </p:txBody>
      </p:sp>
    </p:spTree>
    <p:extLst>
      <p:ext uri="{BB962C8B-B14F-4D97-AF65-F5344CB8AC3E}">
        <p14:creationId xmlns:p14="http://schemas.microsoft.com/office/powerpoint/2010/main" val="40542683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321610" y="6146195"/>
            <a:ext cx="8251371" cy="382588"/>
          </a:xfrm>
        </p:spPr>
        <p:txBody>
          <a:bodyPr/>
          <a:lstStyle/>
          <a:p>
            <a:pPr marL="0" lvl="8" indent="0" eaLnBrk="0" hangingPunct="0">
              <a:lnSpc>
                <a:spcPts val="1200"/>
              </a:lnSpc>
              <a:spcBef>
                <a:spcPts val="0"/>
              </a:spcBef>
              <a:spcAft>
                <a:spcPts val="0"/>
              </a:spcAft>
              <a:buNone/>
            </a:pPr>
            <a:r>
              <a:rPr lang="en-US" dirty="0"/>
              <a:t>Source:</a:t>
            </a:r>
          </a:p>
        </p:txBody>
      </p:sp>
      <p:sp>
        <p:nvSpPr>
          <p:cNvPr id="6" name="Title 1">
            <a:extLst>
              <a:ext uri="{FF2B5EF4-FFF2-40B4-BE49-F238E27FC236}">
                <a16:creationId xmlns:a16="http://schemas.microsoft.com/office/drawing/2014/main" id="{94940B5E-A357-D740-B8FE-0415AA85B811}"/>
              </a:ext>
            </a:extLst>
          </p:cNvPr>
          <p:cNvSpPr txBox="1">
            <a:spLocks/>
          </p:cNvSpPr>
          <p:nvPr/>
        </p:nvSpPr>
        <p:spPr bwMode="auto">
          <a:xfrm>
            <a:off x="452224" y="926242"/>
            <a:ext cx="7474953"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a:rPr>
              <a:t>Types of off-site construction: volumetric units</a:t>
            </a:r>
            <a:br>
              <a:rPr lang="en-US" b="0" kern="0" dirty="0"/>
            </a:br>
            <a:endParaRPr lang="en-US" b="0" kern="0" dirty="0"/>
          </a:p>
        </p:txBody>
      </p:sp>
      <p:sp>
        <p:nvSpPr>
          <p:cNvPr id="14" name="Rectangle 13">
            <a:extLst>
              <a:ext uri="{FF2B5EF4-FFF2-40B4-BE49-F238E27FC236}">
                <a16:creationId xmlns:a16="http://schemas.microsoft.com/office/drawing/2014/main" id="{030A8DA3-CD6D-2D4B-8716-F0B2C0CD2534}"/>
              </a:ext>
            </a:extLst>
          </p:cNvPr>
          <p:cNvSpPr/>
          <p:nvPr/>
        </p:nvSpPr>
        <p:spPr>
          <a:xfrm>
            <a:off x="321610" y="1511085"/>
            <a:ext cx="4299070" cy="4955203"/>
          </a:xfrm>
          <a:prstGeom prst="rect">
            <a:avLst/>
          </a:prstGeom>
        </p:spPr>
        <p:txBody>
          <a:bodyPr wrap="square" lIns="91440" tIns="45720" rIns="91440" bIns="45720" anchor="t">
            <a:spAutoFit/>
          </a:bodyPr>
          <a:lstStyle/>
          <a:p>
            <a:pPr marL="285750" indent="-285750">
              <a:buFont typeface="Arial" panose="020B0604020202020204" pitchFamily="34" charset="0"/>
              <a:buChar char="•"/>
            </a:pPr>
            <a:endParaRPr lang="en-GB" dirty="0"/>
          </a:p>
          <a:p>
            <a:pPr marL="285750" indent="-285750">
              <a:buClr>
                <a:srgbClr val="0077E3"/>
              </a:buClr>
              <a:buFont typeface="Arial" panose="020B0604020202020204" pitchFamily="34" charset="0"/>
              <a:buChar char="•"/>
            </a:pPr>
            <a:r>
              <a:rPr lang="en-GB" b="1" dirty="0">
                <a:solidFill>
                  <a:srgbClr val="0077E3"/>
                </a:solidFill>
              </a:rPr>
              <a:t>Internal finishes - </a:t>
            </a:r>
            <a:r>
              <a:rPr lang="cy-GB" b="1" dirty="0">
                <a:solidFill>
                  <a:srgbClr val="C00000"/>
                </a:solidFill>
              </a:rPr>
              <a:t>Gorffeniad mewnol. </a:t>
            </a:r>
            <a:r>
              <a:rPr lang="en-GB" dirty="0"/>
              <a:t>The volumetric units are completed internally with wall linings, such as plasterboard and tiles, and with flooring systems, such as parquet. In some cases, furniture and electric appliances are also installed. </a:t>
            </a:r>
          </a:p>
          <a:p>
            <a:pPr marL="285750" indent="-285750">
              <a:buClr>
                <a:srgbClr val="0077E3"/>
              </a:buClr>
              <a:buFont typeface="Arial" panose="020B0604020202020204" pitchFamily="34" charset="0"/>
              <a:buChar char="•"/>
            </a:pPr>
            <a:endParaRPr lang="en-GB" dirty="0"/>
          </a:p>
          <a:p>
            <a:pPr marL="285750" indent="-285750">
              <a:buClr>
                <a:srgbClr val="0077E3"/>
              </a:buClr>
              <a:buFont typeface="Arial" panose="020B0604020202020204" pitchFamily="34" charset="0"/>
              <a:buChar char="•"/>
            </a:pPr>
            <a:r>
              <a:rPr lang="en-GB" b="1" dirty="0">
                <a:solidFill>
                  <a:srgbClr val="0077E3"/>
                </a:solidFill>
                <a:latin typeface="Helvetica" pitchFamily="2" charset="0"/>
              </a:rPr>
              <a:t>External finishes – </a:t>
            </a:r>
            <a:r>
              <a:rPr lang="cy-GB" b="1" dirty="0">
                <a:solidFill>
                  <a:srgbClr val="C00000"/>
                </a:solidFill>
                <a:latin typeface="Helvetica" pitchFamily="2" charset="0"/>
              </a:rPr>
              <a:t>Gorffeniad allanol.</a:t>
            </a:r>
            <a:r>
              <a:rPr lang="en-GB" b="1" dirty="0">
                <a:solidFill>
                  <a:srgbClr val="C00000"/>
                </a:solidFill>
                <a:latin typeface="Helvetica" pitchFamily="2" charset="0"/>
              </a:rPr>
              <a:t> </a:t>
            </a:r>
            <a:r>
              <a:rPr lang="en-GB" dirty="0">
                <a:latin typeface="Helvetica" pitchFamily="2" charset="0"/>
              </a:rPr>
              <a:t>The volumetric elements may need to be completed with a breather membrane and then clad.</a:t>
            </a:r>
            <a:endParaRPr lang="en-GB" dirty="0"/>
          </a:p>
          <a:p>
            <a:endParaRPr lang="en-GB" sz="1600" dirty="0"/>
          </a:p>
        </p:txBody>
      </p:sp>
      <p:pic>
        <p:nvPicPr>
          <p:cNvPr id="7" name="Picture 6">
            <a:extLst>
              <a:ext uri="{FF2B5EF4-FFF2-40B4-BE49-F238E27FC236}">
                <a16:creationId xmlns:a16="http://schemas.microsoft.com/office/drawing/2014/main" id="{69536F83-C53F-40C0-B16E-5970AED3D618}"/>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020235" y="2943854"/>
            <a:ext cx="4123765" cy="2641498"/>
          </a:xfrm>
          <a:prstGeom prst="rect">
            <a:avLst/>
          </a:prstGeom>
        </p:spPr>
      </p:pic>
    </p:spTree>
    <p:extLst>
      <p:ext uri="{BB962C8B-B14F-4D97-AF65-F5344CB8AC3E}">
        <p14:creationId xmlns:p14="http://schemas.microsoft.com/office/powerpoint/2010/main" val="35670522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Google Shape;134;p29">
            <a:extLst>
              <a:ext uri="{FF2B5EF4-FFF2-40B4-BE49-F238E27FC236}">
                <a16:creationId xmlns:a16="http://schemas.microsoft.com/office/drawing/2014/main" id="{2E525A38-C9FD-7948-AD1A-EFE6526F1B6A}"/>
              </a:ext>
            </a:extLst>
          </p:cNvPr>
          <p:cNvSpPr txBox="1">
            <a:spLocks/>
          </p:cNvSpPr>
          <p:nvPr/>
        </p:nvSpPr>
        <p:spPr>
          <a:xfrm>
            <a:off x="532454" y="2019481"/>
            <a:ext cx="2228676" cy="1006796"/>
          </a:xfrm>
          <a:prstGeom prst="rect">
            <a:avLst/>
          </a:prstGeom>
          <a:noFill/>
          <a:ln>
            <a:noFill/>
          </a:ln>
        </p:spPr>
        <p:txBody>
          <a:bodyPr spcFirstLastPara="1" wrap="square" lIns="91425" tIns="45700" rIns="91425" bIns="45700" anchor="t" anchorCtr="0">
            <a:noAutofit/>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spcBef>
                <a:spcPts val="0"/>
              </a:spcBef>
              <a:spcAft>
                <a:spcPts val="0"/>
              </a:spcAft>
              <a:buClr>
                <a:schemeClr val="dk1"/>
              </a:buClr>
              <a:buSzPts val="1800"/>
            </a:pPr>
            <a:r>
              <a:rPr lang="en-GB" dirty="0">
                <a:ea typeface="ＭＳ Ｐゴシック"/>
              </a:rPr>
              <a:t>These are combinations of more than one system, using a mixture of sub-assemblies, panelised and/or volumetric systems.</a:t>
            </a:r>
          </a:p>
          <a:p>
            <a:pPr>
              <a:lnSpc>
                <a:spcPct val="100000"/>
              </a:lnSpc>
              <a:spcBef>
                <a:spcPts val="0"/>
              </a:spcBef>
              <a:spcAft>
                <a:spcPts val="0"/>
              </a:spcAft>
              <a:buClr>
                <a:schemeClr val="dk1"/>
              </a:buClr>
              <a:buSzPts val="1800"/>
            </a:pPr>
            <a:endParaRPr lang="en-GB" dirty="0"/>
          </a:p>
        </p:txBody>
      </p:sp>
      <p:sp>
        <p:nvSpPr>
          <p:cNvPr id="6" name="Title 1">
            <a:extLst>
              <a:ext uri="{FF2B5EF4-FFF2-40B4-BE49-F238E27FC236}">
                <a16:creationId xmlns:a16="http://schemas.microsoft.com/office/drawing/2014/main" id="{94940B5E-A357-D740-B8FE-0415AA85B811}"/>
              </a:ext>
            </a:extLst>
          </p:cNvPr>
          <p:cNvSpPr txBox="1">
            <a:spLocks/>
          </p:cNvSpPr>
          <p:nvPr/>
        </p:nvSpPr>
        <p:spPr bwMode="auto">
          <a:xfrm>
            <a:off x="389018" y="1000228"/>
            <a:ext cx="7474953"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a:rPr>
              <a:t>Types of off-site construction: hybrid systems - </a:t>
            </a:r>
            <a:r>
              <a:rPr lang="cy-GB" dirty="0">
                <a:solidFill>
                  <a:srgbClr val="C00000"/>
                </a:solidFill>
              </a:rPr>
              <a:t>Mathau o adeiladu oddi ar y safle: systemau hybrid </a:t>
            </a:r>
            <a:br>
              <a:rPr lang="cy-GB" b="0" dirty="0">
                <a:solidFill>
                  <a:srgbClr val="C00000"/>
                </a:solidFill>
              </a:rPr>
            </a:br>
            <a:endParaRPr lang="cy-GB" b="0" dirty="0">
              <a:solidFill>
                <a:srgbClr val="C00000"/>
              </a:solidFill>
            </a:endParaRPr>
          </a:p>
          <a:p>
            <a:r>
              <a:rPr lang="en-US" kern="0" dirty="0">
                <a:ea typeface="ＭＳ Ｐゴシック"/>
              </a:rPr>
              <a:t> </a:t>
            </a:r>
            <a:br>
              <a:rPr lang="en-US" b="0" kern="0" dirty="0"/>
            </a:br>
            <a:endParaRPr lang="en-US" b="0" kern="0" dirty="0"/>
          </a:p>
        </p:txBody>
      </p:sp>
      <p:pic>
        <p:nvPicPr>
          <p:cNvPr id="5" name="Picture 4" descr="A picture containing building, outdoor, deck, roof&#10;&#10;Description automatically generated">
            <a:extLst>
              <a:ext uri="{FF2B5EF4-FFF2-40B4-BE49-F238E27FC236}">
                <a16:creationId xmlns:a16="http://schemas.microsoft.com/office/drawing/2014/main" id="{EC8DC99C-DABA-4A5A-8F31-5B3BAC7229F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909994" y="1758656"/>
            <a:ext cx="5844988" cy="3897876"/>
          </a:xfrm>
          <a:prstGeom prst="rect">
            <a:avLst/>
          </a:prstGeom>
        </p:spPr>
      </p:pic>
    </p:spTree>
    <p:extLst>
      <p:ext uri="{BB962C8B-B14F-4D97-AF65-F5344CB8AC3E}">
        <p14:creationId xmlns:p14="http://schemas.microsoft.com/office/powerpoint/2010/main" val="39416700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Introduction to off-site construction</a:t>
            </a:r>
            <a:br>
              <a:rPr lang="en-US" b="0" dirty="0"/>
            </a:br>
            <a:endParaRPr lang="en-US" b="0" dirty="0"/>
          </a:p>
        </p:txBody>
      </p:sp>
      <p:sp>
        <p:nvSpPr>
          <p:cNvPr id="9" name="Google Shape;134;p29">
            <a:extLst>
              <a:ext uri="{FF2B5EF4-FFF2-40B4-BE49-F238E27FC236}">
                <a16:creationId xmlns:a16="http://schemas.microsoft.com/office/drawing/2014/main" id="{2E525A38-C9FD-7948-AD1A-EFE6526F1B6A}"/>
              </a:ext>
            </a:extLst>
          </p:cNvPr>
          <p:cNvSpPr txBox="1">
            <a:spLocks/>
          </p:cNvSpPr>
          <p:nvPr/>
        </p:nvSpPr>
        <p:spPr>
          <a:xfrm>
            <a:off x="693682" y="1804217"/>
            <a:ext cx="4114801" cy="3642159"/>
          </a:xfrm>
          <a:prstGeom prst="rect">
            <a:avLst/>
          </a:prstGeom>
          <a:noFill/>
          <a:ln>
            <a:noFill/>
          </a:ln>
        </p:spPr>
        <p:txBody>
          <a:bodyPr spcFirstLastPara="1" wrap="square" lIns="91425" tIns="45700" rIns="91425" bIns="45700" anchor="t" anchorCtr="0">
            <a:noAutofit/>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marR="0" lvl="0" indent="0" algn="l" rtl="0">
              <a:lnSpc>
                <a:spcPct val="100000"/>
              </a:lnSpc>
              <a:spcBef>
                <a:spcPts val="0"/>
              </a:spcBef>
              <a:spcAft>
                <a:spcPts val="0"/>
              </a:spcAft>
              <a:buClr>
                <a:schemeClr val="dk1"/>
              </a:buClr>
              <a:buSzPts val="1800"/>
              <a:buFont typeface="Arial"/>
              <a:buNone/>
            </a:pPr>
            <a:r>
              <a:rPr lang="en-GB" dirty="0">
                <a:latin typeface="Arial"/>
                <a:ea typeface="ＭＳ Ｐゴシック"/>
              </a:rPr>
              <a:t>Off-site construction </a:t>
            </a:r>
            <a:r>
              <a:rPr lang="en-US" dirty="0">
                <a:latin typeface="Arial"/>
                <a:ea typeface="ＭＳ Ｐゴシック"/>
              </a:rPr>
              <a:t>means that products are manufactured </a:t>
            </a:r>
            <a:r>
              <a:rPr lang="en-US" sz="2000" b="0" i="0" u="none" strike="noStrike" cap="none" dirty="0">
                <a:solidFill>
                  <a:schemeClr val="dk1"/>
                </a:solidFill>
                <a:latin typeface="Arial"/>
                <a:ea typeface="Arial"/>
                <a:cs typeface="Arial"/>
                <a:sym typeface="Arial"/>
              </a:rPr>
              <a:t>in</a:t>
            </a:r>
            <a:endParaRPr lang="en-US" sz="1600" b="0" i="0" u="none" strike="noStrike" cap="none" dirty="0">
              <a:solidFill>
                <a:srgbClr val="000000"/>
              </a:solidFill>
              <a:latin typeface="Arial"/>
              <a:ea typeface="Arial"/>
              <a:cs typeface="Arial"/>
              <a:sym typeface="Arial"/>
            </a:endParaRPr>
          </a:p>
          <a:p>
            <a:pPr>
              <a:lnSpc>
                <a:spcPct val="100000"/>
              </a:lnSpc>
              <a:spcBef>
                <a:spcPts val="0"/>
              </a:spcBef>
              <a:spcAft>
                <a:spcPts val="0"/>
              </a:spcAft>
            </a:pPr>
            <a:r>
              <a:rPr lang="en-US" sz="2000" b="0" i="0" u="none" strike="noStrike" cap="none" dirty="0">
                <a:solidFill>
                  <a:schemeClr val="dk1"/>
                </a:solidFill>
                <a:latin typeface="Arial"/>
                <a:ea typeface="Arial"/>
                <a:cs typeface="Arial"/>
                <a:sym typeface="Arial"/>
              </a:rPr>
              <a:t>a factory and then transported and assembled and installed on-site.</a:t>
            </a:r>
          </a:p>
          <a:p>
            <a:pPr>
              <a:lnSpc>
                <a:spcPct val="100000"/>
              </a:lnSpc>
              <a:spcBef>
                <a:spcPts val="0"/>
              </a:spcBef>
              <a:spcAft>
                <a:spcPts val="0"/>
              </a:spcAft>
            </a:pPr>
            <a:r>
              <a:rPr lang="en-US" sz="2000" b="0" i="0" u="none" strike="noStrike" cap="none" dirty="0">
                <a:solidFill>
                  <a:schemeClr val="dk1"/>
                </a:solidFill>
                <a:latin typeface="Arial"/>
                <a:ea typeface="Arial"/>
                <a:cs typeface="Arial"/>
                <a:sym typeface="Arial"/>
              </a:rPr>
              <a:t> </a:t>
            </a:r>
          </a:p>
          <a:p>
            <a:pPr>
              <a:lnSpc>
                <a:spcPct val="100000"/>
              </a:lnSpc>
              <a:spcBef>
                <a:spcPts val="0"/>
              </a:spcBef>
              <a:spcAft>
                <a:spcPts val="0"/>
              </a:spcAft>
            </a:pPr>
            <a:r>
              <a:rPr lang="en-GB" dirty="0">
                <a:latin typeface="Arial"/>
                <a:ea typeface="ＭＳ Ｐゴシック"/>
              </a:rPr>
              <a:t>Off-site construction products include:</a:t>
            </a:r>
          </a:p>
          <a:p>
            <a:pPr marL="342900" indent="-342900">
              <a:lnSpc>
                <a:spcPct val="100000"/>
              </a:lnSpc>
              <a:spcBef>
                <a:spcPts val="0"/>
              </a:spcBef>
              <a:spcAft>
                <a:spcPts val="0"/>
              </a:spcAft>
              <a:buClr>
                <a:srgbClr val="0077E3"/>
              </a:buClr>
              <a:buFont typeface="Arial" panose="020B0604020202020204" pitchFamily="34" charset="0"/>
              <a:buChar char="•"/>
            </a:pPr>
            <a:r>
              <a:rPr lang="en-GB" dirty="0">
                <a:solidFill>
                  <a:srgbClr val="0077E3"/>
                </a:solidFill>
                <a:latin typeface="Arial"/>
                <a:ea typeface="ＭＳ Ｐゴシック"/>
              </a:rPr>
              <a:t>Components - </a:t>
            </a:r>
            <a:r>
              <a:rPr lang="cy-GB" dirty="0">
                <a:solidFill>
                  <a:srgbClr val="C00000"/>
                </a:solidFill>
                <a:latin typeface="Arial"/>
                <a:ea typeface="ＭＳ Ｐゴシック"/>
              </a:rPr>
              <a:t>Cydrannau</a:t>
            </a:r>
            <a:endParaRPr lang="en-GB" dirty="0">
              <a:solidFill>
                <a:srgbClr val="C00000"/>
              </a:solidFill>
              <a:latin typeface="Arial"/>
              <a:ea typeface="ＭＳ Ｐゴシック"/>
            </a:endParaRPr>
          </a:p>
          <a:p>
            <a:pPr marL="342900" indent="-342900">
              <a:lnSpc>
                <a:spcPct val="100000"/>
              </a:lnSpc>
              <a:spcBef>
                <a:spcPts val="0"/>
              </a:spcBef>
              <a:spcAft>
                <a:spcPts val="0"/>
              </a:spcAft>
              <a:buClr>
                <a:srgbClr val="0077E3"/>
              </a:buClr>
              <a:buFont typeface="Arial" panose="020B0604020202020204" pitchFamily="34" charset="0"/>
              <a:buChar char="•"/>
            </a:pPr>
            <a:r>
              <a:rPr lang="en-GB" dirty="0">
                <a:solidFill>
                  <a:srgbClr val="0077E3"/>
                </a:solidFill>
                <a:latin typeface="Arial"/>
                <a:ea typeface="ＭＳ Ｐゴシック"/>
              </a:rPr>
              <a:t>Subassemblies</a:t>
            </a:r>
            <a:r>
              <a:rPr lang="en-GB" dirty="0">
                <a:latin typeface="Arial"/>
                <a:ea typeface="ＭＳ Ｐゴシック"/>
              </a:rPr>
              <a:t> </a:t>
            </a:r>
            <a:r>
              <a:rPr lang="en-GB" dirty="0">
                <a:solidFill>
                  <a:srgbClr val="C00000"/>
                </a:solidFill>
                <a:latin typeface="Arial"/>
                <a:ea typeface="ＭＳ Ｐゴシック"/>
              </a:rPr>
              <a:t>- </a:t>
            </a:r>
            <a:r>
              <a:rPr lang="cy-GB" dirty="0">
                <a:solidFill>
                  <a:srgbClr val="C00000"/>
                </a:solidFill>
                <a:latin typeface="Arial"/>
                <a:ea typeface="ＭＳ Ｐゴシック"/>
              </a:rPr>
              <a:t>Is-osodiadau</a:t>
            </a:r>
            <a:endParaRPr lang="en-GB" dirty="0">
              <a:solidFill>
                <a:srgbClr val="C00000"/>
              </a:solidFill>
              <a:latin typeface="Arial"/>
              <a:ea typeface="ＭＳ Ｐゴシック"/>
            </a:endParaRPr>
          </a:p>
          <a:p>
            <a:pPr marL="342900" indent="-342900">
              <a:lnSpc>
                <a:spcPct val="100000"/>
              </a:lnSpc>
              <a:spcBef>
                <a:spcPts val="0"/>
              </a:spcBef>
              <a:spcAft>
                <a:spcPts val="0"/>
              </a:spcAft>
              <a:buClr>
                <a:srgbClr val="0077E3"/>
              </a:buClr>
              <a:buFont typeface="Arial" panose="020B0604020202020204" pitchFamily="34" charset="0"/>
              <a:buChar char="•"/>
            </a:pPr>
            <a:r>
              <a:rPr lang="en-GB" dirty="0">
                <a:solidFill>
                  <a:srgbClr val="0077E3"/>
                </a:solidFill>
                <a:latin typeface="Arial"/>
                <a:ea typeface="ＭＳ Ｐゴシック"/>
              </a:rPr>
              <a:t>Panels - </a:t>
            </a:r>
            <a:r>
              <a:rPr lang="cy-GB" dirty="0">
                <a:solidFill>
                  <a:srgbClr val="C00000"/>
                </a:solidFill>
                <a:latin typeface="Arial"/>
                <a:ea typeface="ＭＳ Ｐゴシック"/>
              </a:rPr>
              <a:t>Paneli</a:t>
            </a:r>
            <a:endParaRPr lang="en-GB" dirty="0">
              <a:solidFill>
                <a:srgbClr val="C00000"/>
              </a:solidFill>
              <a:latin typeface="Arial"/>
              <a:ea typeface="ＭＳ Ｐゴシック"/>
            </a:endParaRPr>
          </a:p>
          <a:p>
            <a:pPr marL="342900" indent="-342900">
              <a:lnSpc>
                <a:spcPct val="100000"/>
              </a:lnSpc>
              <a:spcBef>
                <a:spcPts val="0"/>
              </a:spcBef>
              <a:spcAft>
                <a:spcPts val="0"/>
              </a:spcAft>
              <a:buClr>
                <a:srgbClr val="0077E3"/>
              </a:buClr>
              <a:buFont typeface="Arial" panose="020B0604020202020204" pitchFamily="34" charset="0"/>
              <a:buChar char="•"/>
            </a:pPr>
            <a:r>
              <a:rPr lang="en-GB" dirty="0">
                <a:solidFill>
                  <a:srgbClr val="0077E3"/>
                </a:solidFill>
                <a:latin typeface="Arial"/>
                <a:ea typeface="ＭＳ Ｐゴシック"/>
              </a:rPr>
              <a:t>Pods - </a:t>
            </a:r>
            <a:r>
              <a:rPr lang="en-GB" dirty="0" err="1">
                <a:solidFill>
                  <a:srgbClr val="C00000"/>
                </a:solidFill>
                <a:latin typeface="Arial"/>
                <a:ea typeface="ＭＳ Ｐゴシック"/>
              </a:rPr>
              <a:t>Podiau</a:t>
            </a:r>
            <a:endParaRPr lang="en-GB" dirty="0">
              <a:solidFill>
                <a:srgbClr val="C00000"/>
              </a:solidFill>
              <a:latin typeface="Arial"/>
              <a:ea typeface="ＭＳ Ｐゴシック"/>
            </a:endParaRPr>
          </a:p>
        </p:txBody>
      </p:sp>
      <p:pic>
        <p:nvPicPr>
          <p:cNvPr id="4" name="Picture 3" descr="A picture containing sky, outdoor&#10;&#10;Description automatically generated">
            <a:extLst>
              <a:ext uri="{FF2B5EF4-FFF2-40B4-BE49-F238E27FC236}">
                <a16:creationId xmlns:a16="http://schemas.microsoft.com/office/drawing/2014/main" id="{7A555226-BC7B-40B5-81A2-44DCC246516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11540" y="1706635"/>
            <a:ext cx="3275260" cy="2186410"/>
          </a:xfrm>
          <a:prstGeom prst="rect">
            <a:avLst/>
          </a:prstGeom>
        </p:spPr>
      </p:pic>
      <p:pic>
        <p:nvPicPr>
          <p:cNvPr id="6" name="Picture 5" descr="A picture containing text, grass, outdoor, sky&#10;&#10;Description automatically generated">
            <a:extLst>
              <a:ext uri="{FF2B5EF4-FFF2-40B4-BE49-F238E27FC236}">
                <a16:creationId xmlns:a16="http://schemas.microsoft.com/office/drawing/2014/main" id="{C2F04272-3C00-49E8-AE9C-026EA845C4CD}"/>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411540" y="3893045"/>
            <a:ext cx="3279228" cy="2186410"/>
          </a:xfrm>
          <a:prstGeom prst="rect">
            <a:avLst/>
          </a:prstGeom>
        </p:spPr>
      </p:pic>
    </p:spTree>
    <p:extLst>
      <p:ext uri="{BB962C8B-B14F-4D97-AF65-F5344CB8AC3E}">
        <p14:creationId xmlns:p14="http://schemas.microsoft.com/office/powerpoint/2010/main" val="4894055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algn="ctr" eaLnBrk="1" hangingPunct="1">
              <a:lnSpc>
                <a:spcPct val="100000"/>
              </a:lnSpc>
            </a:pPr>
            <a:r>
              <a:rPr lang="cy-GB" sz="6000" dirty="0">
                <a:solidFill>
                  <a:srgbClr val="C00000"/>
                </a:solidFill>
                <a:ea typeface="ＭＳ Ｐゴシック" pitchFamily="-105" charset="-128"/>
                <a:cs typeface="ＭＳ Ｐゴシック" pitchFamily="-105" charset="-128"/>
              </a:rPr>
              <a:t>Unrhyw gwestiynau?</a:t>
            </a:r>
          </a:p>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extLst>
      <p:ext uri="{BB962C8B-B14F-4D97-AF65-F5344CB8AC3E}">
        <p14:creationId xmlns:p14="http://schemas.microsoft.com/office/powerpoint/2010/main" val="7310675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Unit 106: Introduction to emerging technologies in construction and the built environment sector</a:t>
            </a:r>
          </a:p>
        </p:txBody>
      </p:sp>
      <p:sp>
        <p:nvSpPr>
          <p:cNvPr id="2053" name="Rectangle 15"/>
          <p:cNvSpPr>
            <a:spLocks noGrp="1" noChangeArrowheads="1"/>
          </p:cNvSpPr>
          <p:nvPr>
            <p:ph type="title"/>
          </p:nvPr>
        </p:nvSpPr>
        <p:spPr>
          <a:xfrm>
            <a:off x="457200" y="2944800"/>
            <a:ext cx="8153400" cy="2514600"/>
          </a:xfrm>
        </p:spPr>
        <p:txBody>
          <a:bodyPr anchor="t"/>
          <a:lstStyle/>
          <a:p>
            <a:pPr eaLnBrk="1" hangingPunct="1"/>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PowerPoint 10: Off-site construction 3 - </a:t>
            </a:r>
            <a:r>
              <a:rPr lang="cy-GB" dirty="0">
                <a:solidFill>
                  <a:srgbClr val="C00000"/>
                </a:solidFill>
              </a:rPr>
              <a:t>Adeiladu oddi ar y safle 3</a:t>
            </a:r>
            <a:endParaRPr lang="en-GB" dirty="0">
              <a:solidFill>
                <a:srgbClr val="C00000"/>
              </a:solidFill>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2030193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1008000"/>
            <a:ext cx="8438606" cy="382588"/>
          </a:xfrm>
        </p:spPr>
        <p:txBody>
          <a:bodyPr/>
          <a:lstStyle/>
          <a:p>
            <a:r>
              <a:rPr lang="en-US" dirty="0"/>
              <a:t>Off-site construction case study: </a:t>
            </a:r>
            <a:r>
              <a:rPr lang="en-US" dirty="0" err="1"/>
              <a:t>Wernick</a:t>
            </a:r>
            <a:r>
              <a:rPr lang="en-US" dirty="0"/>
              <a:t> Buildings - </a:t>
            </a:r>
          </a:p>
        </p:txBody>
      </p:sp>
      <p:sp>
        <p:nvSpPr>
          <p:cNvPr id="9" name="Google Shape;134;p29">
            <a:extLst>
              <a:ext uri="{FF2B5EF4-FFF2-40B4-BE49-F238E27FC236}">
                <a16:creationId xmlns:a16="http://schemas.microsoft.com/office/drawing/2014/main" id="{2E525A38-C9FD-7948-AD1A-EFE6526F1B6A}"/>
              </a:ext>
            </a:extLst>
          </p:cNvPr>
          <p:cNvSpPr txBox="1">
            <a:spLocks/>
          </p:cNvSpPr>
          <p:nvPr/>
        </p:nvSpPr>
        <p:spPr>
          <a:xfrm>
            <a:off x="457199" y="1390588"/>
            <a:ext cx="8229600" cy="1721919"/>
          </a:xfrm>
          <a:prstGeom prst="rect">
            <a:avLst/>
          </a:prstGeom>
          <a:noFill/>
          <a:ln>
            <a:noFill/>
          </a:ln>
        </p:spPr>
        <p:txBody>
          <a:bodyPr spcFirstLastPara="1" wrap="square" lIns="91425" tIns="45700" rIns="91425" bIns="45700" anchor="t" anchorCtr="0">
            <a:noAutofit/>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spcBef>
                <a:spcPts val="0"/>
              </a:spcBef>
              <a:spcAft>
                <a:spcPts val="0"/>
              </a:spcAft>
              <a:buClr>
                <a:schemeClr val="dk1"/>
              </a:buClr>
              <a:buSzPts val="1800"/>
            </a:pPr>
            <a:endParaRPr lang="en-US" sz="1800" kern="0" dirty="0"/>
          </a:p>
        </p:txBody>
      </p:sp>
      <p:pic>
        <p:nvPicPr>
          <p:cNvPr id="5" name="Picture 4">
            <a:extLst>
              <a:ext uri="{FF2B5EF4-FFF2-40B4-BE49-F238E27FC236}">
                <a16:creationId xmlns:a16="http://schemas.microsoft.com/office/drawing/2014/main" id="{9A3E2227-A495-408F-85F9-BEFFA2EFC92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558494" y="1813501"/>
            <a:ext cx="5540681" cy="2781358"/>
          </a:xfrm>
          <a:prstGeom prst="rect">
            <a:avLst/>
          </a:prstGeom>
        </p:spPr>
      </p:pic>
      <p:sp>
        <p:nvSpPr>
          <p:cNvPr id="7" name="TextBox 6">
            <a:extLst>
              <a:ext uri="{FF2B5EF4-FFF2-40B4-BE49-F238E27FC236}">
                <a16:creationId xmlns:a16="http://schemas.microsoft.com/office/drawing/2014/main" id="{3917AE61-D007-484C-B564-6A3DF512519A}"/>
              </a:ext>
            </a:extLst>
          </p:cNvPr>
          <p:cNvSpPr txBox="1"/>
          <p:nvPr/>
        </p:nvSpPr>
        <p:spPr>
          <a:xfrm>
            <a:off x="203368" y="2297716"/>
            <a:ext cx="3355126" cy="2000548"/>
          </a:xfrm>
          <a:prstGeom prst="rect">
            <a:avLst/>
          </a:prstGeom>
          <a:noFill/>
        </p:spPr>
        <p:txBody>
          <a:bodyPr wrap="square">
            <a:spAutoFit/>
          </a:bodyPr>
          <a:lstStyle/>
          <a:p>
            <a:r>
              <a:rPr lang="en-US" dirty="0">
                <a:solidFill>
                  <a:srgbClr val="333333"/>
                </a:solidFill>
                <a:latin typeface="+mn-lt"/>
              </a:rPr>
              <a:t>T</a:t>
            </a:r>
            <a:r>
              <a:rPr lang="en-US" b="0" i="0" dirty="0">
                <a:solidFill>
                  <a:srgbClr val="333333"/>
                </a:solidFill>
                <a:effectLst/>
                <a:latin typeface="+mn-lt"/>
              </a:rPr>
              <a:t>he ‘Y </a:t>
            </a:r>
            <a:r>
              <a:rPr lang="en-US" b="0" i="0" dirty="0" err="1">
                <a:solidFill>
                  <a:srgbClr val="333333"/>
                </a:solidFill>
                <a:effectLst/>
                <a:latin typeface="+mn-lt"/>
              </a:rPr>
              <a:t>Twyni</a:t>
            </a:r>
            <a:r>
              <a:rPr lang="en-US" b="0" i="0" dirty="0">
                <a:solidFill>
                  <a:srgbClr val="333333"/>
                </a:solidFill>
                <a:effectLst/>
                <a:latin typeface="+mn-lt"/>
              </a:rPr>
              <a:t>’ building is a modular teaching block at Swansea University’s Bay campus designed and built by Wernick Buildings Ltd. </a:t>
            </a:r>
          </a:p>
          <a:p>
            <a:endParaRPr lang="en-US" sz="2400" dirty="0">
              <a:solidFill>
                <a:srgbClr val="333333"/>
              </a:solidFill>
              <a:latin typeface="PT Sans"/>
            </a:endParaRPr>
          </a:p>
        </p:txBody>
      </p:sp>
      <p:sp>
        <p:nvSpPr>
          <p:cNvPr id="11" name="TextBox 10">
            <a:extLst>
              <a:ext uri="{FF2B5EF4-FFF2-40B4-BE49-F238E27FC236}">
                <a16:creationId xmlns:a16="http://schemas.microsoft.com/office/drawing/2014/main" id="{A8674487-592B-4B55-BCE5-D2B1EA23BF69}"/>
              </a:ext>
            </a:extLst>
          </p:cNvPr>
          <p:cNvSpPr txBox="1"/>
          <p:nvPr/>
        </p:nvSpPr>
        <p:spPr>
          <a:xfrm>
            <a:off x="248193" y="4594859"/>
            <a:ext cx="8913374" cy="707886"/>
          </a:xfrm>
          <a:prstGeom prst="rect">
            <a:avLst/>
          </a:prstGeom>
          <a:noFill/>
        </p:spPr>
        <p:txBody>
          <a:bodyPr wrap="square">
            <a:spAutoFit/>
          </a:bodyPr>
          <a:lstStyle/>
          <a:p>
            <a:r>
              <a:rPr lang="en-US" sz="2000" dirty="0">
                <a:solidFill>
                  <a:srgbClr val="333333"/>
                </a:solidFill>
                <a:latin typeface="PT Sans"/>
              </a:rPr>
              <a:t>The following information is reproduced with kind permission from Wernick Buildings. For more information visit </a:t>
            </a:r>
            <a:r>
              <a:rPr lang="en-US" sz="1800" dirty="0">
                <a:hlinkClick r:id="rId4"/>
              </a:rPr>
              <a:t>Modular Building Manufacturer UK | Wernick</a:t>
            </a:r>
            <a:endParaRPr lang="en-GB" sz="2000" dirty="0"/>
          </a:p>
        </p:txBody>
      </p:sp>
      <p:pic>
        <p:nvPicPr>
          <p:cNvPr id="8" name="Picture 7">
            <a:extLst>
              <a:ext uri="{FF2B5EF4-FFF2-40B4-BE49-F238E27FC236}">
                <a16:creationId xmlns:a16="http://schemas.microsoft.com/office/drawing/2014/main" id="{6E0189DB-1D2A-4D2C-B7F0-A601623FB71D}"/>
              </a:ext>
            </a:extLst>
          </p:cNvPr>
          <p:cNvPicPr>
            <a:picLocks noChangeAspect="1"/>
          </p:cNvPicPr>
          <p:nvPr/>
        </p:nvPicPr>
        <p:blipFill rotWithShape="1">
          <a:blip r:embed="rId5"/>
          <a:srcRect l="7715" t="10369" r="75344" b="76513"/>
          <a:stretch/>
        </p:blipFill>
        <p:spPr>
          <a:xfrm>
            <a:off x="7578930" y="5403238"/>
            <a:ext cx="1549077" cy="674695"/>
          </a:xfrm>
          <a:prstGeom prst="rect">
            <a:avLst/>
          </a:prstGeom>
        </p:spPr>
      </p:pic>
      <p:sp>
        <p:nvSpPr>
          <p:cNvPr id="4" name="TextBox 3">
            <a:extLst>
              <a:ext uri="{FF2B5EF4-FFF2-40B4-BE49-F238E27FC236}">
                <a16:creationId xmlns:a16="http://schemas.microsoft.com/office/drawing/2014/main" id="{CD2AA6EA-AEDA-60FF-C87B-295CA72CD921}"/>
              </a:ext>
            </a:extLst>
          </p:cNvPr>
          <p:cNvSpPr txBox="1"/>
          <p:nvPr/>
        </p:nvSpPr>
        <p:spPr>
          <a:xfrm>
            <a:off x="327210" y="1390588"/>
            <a:ext cx="8229599" cy="830997"/>
          </a:xfrm>
          <a:prstGeom prst="rect">
            <a:avLst/>
          </a:prstGeom>
          <a:noFill/>
        </p:spPr>
        <p:txBody>
          <a:bodyPr wrap="square">
            <a:spAutoFit/>
          </a:bodyPr>
          <a:lstStyle/>
          <a:p>
            <a:r>
              <a:rPr lang="cy-GB" sz="2400" b="1" dirty="0">
                <a:solidFill>
                  <a:srgbClr val="C00000"/>
                </a:solidFill>
              </a:rPr>
              <a:t>Astudiaeth achos adeiladu oddi ar y safle: </a:t>
            </a:r>
            <a:r>
              <a:rPr lang="cy-GB" sz="2400" b="1" dirty="0" err="1">
                <a:solidFill>
                  <a:srgbClr val="C00000"/>
                </a:solidFill>
              </a:rPr>
              <a:t>Wernick</a:t>
            </a:r>
            <a:r>
              <a:rPr lang="cy-GB" sz="2400" b="1" dirty="0">
                <a:solidFill>
                  <a:srgbClr val="C00000"/>
                </a:solidFill>
              </a:rPr>
              <a:t> </a:t>
            </a:r>
            <a:r>
              <a:rPr lang="cy-GB" sz="2400" b="1" dirty="0" err="1">
                <a:solidFill>
                  <a:srgbClr val="C00000"/>
                </a:solidFill>
              </a:rPr>
              <a:t>Buildings</a:t>
            </a:r>
            <a:endParaRPr lang="en-GB" sz="2400" b="1" dirty="0">
              <a:solidFill>
                <a:srgbClr val="C00000"/>
              </a:solidFill>
            </a:endParaRPr>
          </a:p>
        </p:txBody>
      </p:sp>
    </p:spTree>
    <p:extLst>
      <p:ext uri="{BB962C8B-B14F-4D97-AF65-F5344CB8AC3E}">
        <p14:creationId xmlns:p14="http://schemas.microsoft.com/office/powerpoint/2010/main" val="11023177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9">
            <a:extLst>
              <a:ext uri="{FF2B5EF4-FFF2-40B4-BE49-F238E27FC236}">
                <a16:creationId xmlns:a16="http://schemas.microsoft.com/office/drawing/2014/main" id="{0BCE55F2-0A20-4F1E-879C-F83EC7D63962}"/>
              </a:ext>
            </a:extLst>
          </p:cNvPr>
          <p:cNvSpPr>
            <a:spLocks noChangeArrowheads="1"/>
          </p:cNvSpPr>
          <p:nvPr/>
        </p:nvSpPr>
        <p:spPr bwMode="auto">
          <a:xfrm>
            <a:off x="457200" y="1679193"/>
            <a:ext cx="7408438" cy="4708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270900" indent="-342900">
              <a:spcAft>
                <a:spcPts val="1200"/>
              </a:spcAft>
              <a:buClr>
                <a:srgbClr val="0077E3"/>
              </a:buClr>
              <a:buSzPct val="80000"/>
              <a:buFont typeface="Arial" panose="020B0604020202020204" pitchFamily="34" charset="0"/>
              <a:buChar char="•"/>
            </a:pPr>
            <a:r>
              <a:rPr lang="en-GB" dirty="0">
                <a:solidFill>
                  <a:srgbClr val="000000"/>
                </a:solidFill>
                <a:latin typeface="+mn-lt"/>
              </a:rPr>
              <a:t>2500–3000m² flexible lecture theatre</a:t>
            </a:r>
          </a:p>
          <a:p>
            <a:pPr marL="270900" indent="-342900">
              <a:spcAft>
                <a:spcPts val="1200"/>
              </a:spcAft>
              <a:buClr>
                <a:srgbClr val="0077E3"/>
              </a:buClr>
              <a:buSzPct val="80000"/>
              <a:buFont typeface="Arial" panose="020B0604020202020204" pitchFamily="34" charset="0"/>
              <a:buChar char="•"/>
            </a:pPr>
            <a:r>
              <a:rPr lang="en-GB" dirty="0">
                <a:solidFill>
                  <a:srgbClr val="000000"/>
                </a:solidFill>
                <a:latin typeface="+mn-lt"/>
              </a:rPr>
              <a:t>Relocatable solution required for the </a:t>
            </a:r>
            <a:r>
              <a:rPr lang="en-GB" dirty="0">
                <a:solidFill>
                  <a:srgbClr val="0077E3"/>
                </a:solidFill>
                <a:latin typeface="+mn-lt"/>
              </a:rPr>
              <a:t>building</a:t>
            </a:r>
            <a:r>
              <a:rPr lang="en-GB" dirty="0">
                <a:solidFill>
                  <a:srgbClr val="000000"/>
                </a:solidFill>
                <a:latin typeface="+mn-lt"/>
              </a:rPr>
              <a:t> </a:t>
            </a:r>
            <a:r>
              <a:rPr lang="en-GB" dirty="0">
                <a:solidFill>
                  <a:srgbClr val="C00000"/>
                </a:solidFill>
                <a:latin typeface="+mn-lt"/>
              </a:rPr>
              <a:t>– </a:t>
            </a:r>
            <a:r>
              <a:rPr lang="cy-GB" dirty="0">
                <a:solidFill>
                  <a:srgbClr val="C00000"/>
                </a:solidFill>
                <a:latin typeface="+mn-lt"/>
              </a:rPr>
              <a:t>adeilad.</a:t>
            </a:r>
            <a:endParaRPr lang="en-GB" dirty="0">
              <a:solidFill>
                <a:srgbClr val="C00000"/>
              </a:solidFill>
              <a:latin typeface="+mn-lt"/>
            </a:endParaRPr>
          </a:p>
          <a:p>
            <a:pPr marL="342900" indent="-342900">
              <a:spcAft>
                <a:spcPts val="1200"/>
              </a:spcAft>
              <a:buClr>
                <a:srgbClr val="0077E3"/>
              </a:buClr>
              <a:buSzPct val="80000"/>
              <a:buFont typeface="Arial" panose="020B0604020202020204" pitchFamily="34" charset="0"/>
              <a:buChar char="•"/>
            </a:pPr>
            <a:r>
              <a:rPr lang="en-GB" dirty="0">
                <a:solidFill>
                  <a:srgbClr val="000000"/>
                </a:solidFill>
                <a:latin typeface="+mn-lt"/>
              </a:rPr>
              <a:t>Big open plan spaces to accommodate up to 500 persons per room</a:t>
            </a:r>
          </a:p>
          <a:p>
            <a:pPr marL="270900" indent="-342900">
              <a:spcAft>
                <a:spcPts val="1200"/>
              </a:spcAft>
              <a:buClr>
                <a:srgbClr val="0077E3"/>
              </a:buClr>
              <a:buSzPct val="80000"/>
              <a:buFont typeface="Arial" panose="020B0604020202020204" pitchFamily="34" charset="0"/>
              <a:buChar char="•"/>
            </a:pPr>
            <a:r>
              <a:rPr lang="en-GB" dirty="0">
                <a:solidFill>
                  <a:srgbClr val="000000"/>
                </a:solidFill>
                <a:latin typeface="+mn-lt"/>
              </a:rPr>
              <a:t>Tall ceilings with exposed services and AV</a:t>
            </a:r>
          </a:p>
          <a:p>
            <a:pPr marL="270900" indent="-342900">
              <a:spcAft>
                <a:spcPts val="1200"/>
              </a:spcAft>
              <a:buClr>
                <a:srgbClr val="0077E3"/>
              </a:buClr>
              <a:buSzPct val="80000"/>
              <a:buFont typeface="Arial" panose="020B0604020202020204" pitchFamily="34" charset="0"/>
              <a:buChar char="•"/>
            </a:pPr>
            <a:r>
              <a:rPr lang="en-GB" dirty="0">
                <a:solidFill>
                  <a:srgbClr val="000000"/>
                </a:solidFill>
                <a:latin typeface="+mn-lt"/>
              </a:rPr>
              <a:t>Aesthetically pleasing building which blends into surroundings</a:t>
            </a:r>
          </a:p>
          <a:p>
            <a:pPr marL="270900" indent="-342900">
              <a:spcAft>
                <a:spcPts val="1200"/>
              </a:spcAft>
              <a:buClr>
                <a:srgbClr val="0077E3"/>
              </a:buClr>
              <a:buSzPct val="80000"/>
              <a:buFont typeface="Arial" panose="020B0604020202020204" pitchFamily="34" charset="0"/>
              <a:buChar char="•"/>
            </a:pPr>
            <a:r>
              <a:rPr lang="en-GB" dirty="0">
                <a:solidFill>
                  <a:srgbClr val="000000"/>
                </a:solidFill>
                <a:latin typeface="+mn-lt"/>
              </a:rPr>
              <a:t>Low energy and easily upgradable to positive </a:t>
            </a:r>
            <a:r>
              <a:rPr lang="en-GB" dirty="0">
                <a:solidFill>
                  <a:srgbClr val="0077E3"/>
                </a:solidFill>
                <a:latin typeface="+mn-lt"/>
              </a:rPr>
              <a:t>energy –</a:t>
            </a:r>
            <a:r>
              <a:rPr lang="en-GB" dirty="0">
                <a:solidFill>
                  <a:srgbClr val="000000"/>
                </a:solidFill>
                <a:latin typeface="+mn-lt"/>
              </a:rPr>
              <a:t> </a:t>
            </a:r>
            <a:r>
              <a:rPr lang="cy-GB" dirty="0">
                <a:solidFill>
                  <a:srgbClr val="C00000"/>
                </a:solidFill>
                <a:latin typeface="+mn-lt"/>
              </a:rPr>
              <a:t>ynni.</a:t>
            </a:r>
            <a:endParaRPr lang="en-GB" dirty="0">
              <a:solidFill>
                <a:srgbClr val="C00000"/>
              </a:solidFill>
              <a:latin typeface="+mn-lt"/>
            </a:endParaRPr>
          </a:p>
          <a:p>
            <a:pPr marL="270900" indent="-342900">
              <a:spcAft>
                <a:spcPts val="1200"/>
              </a:spcAft>
              <a:buClr>
                <a:srgbClr val="0077E3"/>
              </a:buClr>
              <a:buSzPct val="80000"/>
              <a:buFont typeface="Arial" panose="020B0604020202020204" pitchFamily="34" charset="0"/>
              <a:buChar char="•"/>
            </a:pPr>
            <a:r>
              <a:rPr lang="en-GB" dirty="0">
                <a:solidFill>
                  <a:srgbClr val="000000"/>
                </a:solidFill>
                <a:latin typeface="+mn-lt"/>
              </a:rPr>
              <a:t>Firmly fixed deadline of November 2019</a:t>
            </a:r>
          </a:p>
          <a:p>
            <a:pPr marL="270900" indent="-342900">
              <a:spcAft>
                <a:spcPts val="1200"/>
              </a:spcAft>
              <a:buClr>
                <a:srgbClr val="0077E3"/>
              </a:buClr>
              <a:buSzPct val="80000"/>
              <a:buFont typeface="Arial" panose="020B0604020202020204" pitchFamily="34" charset="0"/>
              <a:buChar char="•"/>
            </a:pPr>
            <a:r>
              <a:rPr lang="en-GB" dirty="0">
                <a:solidFill>
                  <a:srgbClr val="000000"/>
                </a:solidFill>
                <a:latin typeface="+mn-lt"/>
              </a:rPr>
              <a:t>Simple and speedy procurement process</a:t>
            </a:r>
          </a:p>
          <a:p>
            <a:pPr marL="180000" indent="-252000">
              <a:spcAft>
                <a:spcPts val="1200"/>
              </a:spcAft>
              <a:buClr>
                <a:srgbClr val="0F6BB9"/>
              </a:buClr>
              <a:buSzPct val="80000"/>
              <a:buFont typeface="Wingdings 3" pitchFamily="18" charset="2"/>
              <a:buChar char=""/>
            </a:pPr>
            <a:endParaRPr lang="en-GB" sz="1800" dirty="0">
              <a:solidFill>
                <a:srgbClr val="000000"/>
              </a:solidFill>
              <a:latin typeface="Calibri" panose="020F0502020204030204" pitchFamily="34" charset="0"/>
            </a:endParaRPr>
          </a:p>
          <a:p>
            <a:pPr marL="180000" indent="-252000">
              <a:spcAft>
                <a:spcPts val="1200"/>
              </a:spcAft>
              <a:buClr>
                <a:srgbClr val="0F6BB9"/>
              </a:buClr>
              <a:buSzPct val="80000"/>
              <a:buFont typeface="Wingdings 3" pitchFamily="18" charset="2"/>
              <a:buChar char=""/>
            </a:pPr>
            <a:endParaRPr lang="en-GB" sz="1800" dirty="0">
              <a:solidFill>
                <a:srgbClr val="000000"/>
              </a:solidFill>
              <a:latin typeface="Calibri" panose="020F0502020204030204" pitchFamily="34" charset="0"/>
            </a:endParaRPr>
          </a:p>
        </p:txBody>
      </p:sp>
      <p:pic>
        <p:nvPicPr>
          <p:cNvPr id="5" name="Picture 4" descr="A close up of a sign&#10;&#10;Description automatically generated">
            <a:extLst>
              <a:ext uri="{FF2B5EF4-FFF2-40B4-BE49-F238E27FC236}">
                <a16:creationId xmlns:a16="http://schemas.microsoft.com/office/drawing/2014/main" id="{23E1C2E7-7523-4887-99BD-C0F8A02A1A8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27788" y="4644574"/>
            <a:ext cx="1992684" cy="1117558"/>
          </a:xfrm>
          <a:prstGeom prst="rect">
            <a:avLst/>
          </a:prstGeom>
        </p:spPr>
      </p:pic>
      <p:sp>
        <p:nvSpPr>
          <p:cNvPr id="6" name="Title 1">
            <a:extLst>
              <a:ext uri="{FF2B5EF4-FFF2-40B4-BE49-F238E27FC236}">
                <a16:creationId xmlns:a16="http://schemas.microsoft.com/office/drawing/2014/main" id="{E6DB923D-7A68-4E35-A6CE-D8230C123F1E}"/>
              </a:ext>
            </a:extLst>
          </p:cNvPr>
          <p:cNvSpPr txBox="1">
            <a:spLocks/>
          </p:cNvSpPr>
          <p:nvPr/>
        </p:nvSpPr>
        <p:spPr bwMode="auto">
          <a:xfrm>
            <a:off x="457200" y="1008000"/>
            <a:ext cx="8438606"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700" b="1" baseline="0">
                <a:solidFill>
                  <a:srgbClr val="027CBD"/>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sz="2400" dirty="0"/>
              <a:t>The client’s brief – established November 2018</a:t>
            </a:r>
            <a:endParaRPr lang="en-US" sz="2400" b="0" kern="0" dirty="0"/>
          </a:p>
        </p:txBody>
      </p:sp>
    </p:spTree>
    <p:extLst>
      <p:ext uri="{BB962C8B-B14F-4D97-AF65-F5344CB8AC3E}">
        <p14:creationId xmlns:p14="http://schemas.microsoft.com/office/powerpoint/2010/main" val="2771816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438606" cy="382588"/>
          </a:xfrm>
        </p:spPr>
        <p:txBody>
          <a:bodyPr/>
          <a:lstStyle/>
          <a:p>
            <a:r>
              <a:rPr lang="en-US" dirty="0"/>
              <a:t>Modular system - </a:t>
            </a:r>
            <a:r>
              <a:rPr lang="cy-GB" dirty="0">
                <a:solidFill>
                  <a:srgbClr val="C00000"/>
                </a:solidFill>
              </a:rPr>
              <a:t>System Fodiwlaidd</a:t>
            </a:r>
            <a:endParaRPr lang="en-US" b="0" dirty="0">
              <a:solidFill>
                <a:srgbClr val="C00000"/>
              </a:solidFill>
            </a:endParaRPr>
          </a:p>
        </p:txBody>
      </p:sp>
      <p:sp>
        <p:nvSpPr>
          <p:cNvPr id="9" name="Google Shape;134;p29">
            <a:extLst>
              <a:ext uri="{FF2B5EF4-FFF2-40B4-BE49-F238E27FC236}">
                <a16:creationId xmlns:a16="http://schemas.microsoft.com/office/drawing/2014/main" id="{2E525A38-C9FD-7948-AD1A-EFE6526F1B6A}"/>
              </a:ext>
            </a:extLst>
          </p:cNvPr>
          <p:cNvSpPr txBox="1">
            <a:spLocks/>
          </p:cNvSpPr>
          <p:nvPr/>
        </p:nvSpPr>
        <p:spPr>
          <a:xfrm>
            <a:off x="400594" y="1489551"/>
            <a:ext cx="8460376" cy="3476180"/>
          </a:xfrm>
          <a:prstGeom prst="rect">
            <a:avLst/>
          </a:prstGeom>
          <a:noFill/>
          <a:ln>
            <a:noFill/>
          </a:ln>
        </p:spPr>
        <p:txBody>
          <a:bodyPr spcFirstLastPara="1" wrap="square" lIns="91425" tIns="45700" rIns="91425" bIns="45700" anchor="t" anchorCtr="0">
            <a:noAutofit/>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dirty="0"/>
              <a:t>To get the most from a modular solution, engage early with your modular contractor and bring them into the team at RIBA stage 1 or 2. </a:t>
            </a:r>
          </a:p>
          <a:p>
            <a:r>
              <a:rPr lang="en-US" dirty="0">
                <a:ea typeface="ＭＳ Ｐゴシック"/>
              </a:rPr>
              <a:t>This allows the building to be designed around the modular system, maximising design, manufacture and construction efficiencies and leading to a hugely reduced programme when compared to traditional construction as well as improved </a:t>
            </a:r>
            <a:r>
              <a:rPr lang="en-US" dirty="0">
                <a:solidFill>
                  <a:srgbClr val="0077E3"/>
                </a:solidFill>
                <a:ea typeface="ＭＳ Ｐゴシック"/>
              </a:rPr>
              <a:t>value for money </a:t>
            </a:r>
            <a:r>
              <a:rPr lang="en-US" dirty="0">
                <a:ea typeface="ＭＳ Ｐゴシック"/>
              </a:rPr>
              <a:t>- </a:t>
            </a:r>
            <a:r>
              <a:rPr lang="cy-GB" dirty="0">
                <a:solidFill>
                  <a:srgbClr val="C00000"/>
                </a:solidFill>
              </a:rPr>
              <a:t>gwerth am arian.</a:t>
            </a:r>
            <a:endParaRPr lang="en-GB" dirty="0">
              <a:solidFill>
                <a:srgbClr val="C00000"/>
              </a:solidFill>
              <a:ea typeface="ＭＳ Ｐゴシック"/>
            </a:endParaRPr>
          </a:p>
        </p:txBody>
      </p:sp>
      <p:sp>
        <p:nvSpPr>
          <p:cNvPr id="6" name="Content Placeholder 2">
            <a:extLst>
              <a:ext uri="{FF2B5EF4-FFF2-40B4-BE49-F238E27FC236}">
                <a16:creationId xmlns:a16="http://schemas.microsoft.com/office/drawing/2014/main" id="{0D48EEE9-B27E-4DA6-916B-FEB1D34323FB}"/>
              </a:ext>
            </a:extLst>
          </p:cNvPr>
          <p:cNvSpPr txBox="1">
            <a:spLocks/>
          </p:cNvSpPr>
          <p:nvPr/>
        </p:nvSpPr>
        <p:spPr bwMode="auto">
          <a:xfrm>
            <a:off x="609599" y="5647084"/>
            <a:ext cx="8251371"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8" indent="0" algn="r" eaLnBrk="0" hangingPunct="0">
              <a:lnSpc>
                <a:spcPts val="1200"/>
              </a:lnSpc>
              <a:spcBef>
                <a:spcPts val="0"/>
              </a:spcBef>
              <a:spcAft>
                <a:spcPts val="0"/>
              </a:spcAft>
              <a:buFontTx/>
              <a:buNone/>
            </a:pPr>
            <a:r>
              <a:rPr lang="en-US" sz="1800" dirty="0"/>
              <a:t>Source: Wernick</a:t>
            </a:r>
          </a:p>
        </p:txBody>
      </p:sp>
    </p:spTree>
    <p:extLst>
      <p:ext uri="{BB962C8B-B14F-4D97-AF65-F5344CB8AC3E}">
        <p14:creationId xmlns:p14="http://schemas.microsoft.com/office/powerpoint/2010/main" val="8490336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84505" y="1980026"/>
            <a:ext cx="8442605" cy="1289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a:extLst>
              <a:ext uri="{FF2B5EF4-FFF2-40B4-BE49-F238E27FC236}">
                <a16:creationId xmlns:a16="http://schemas.microsoft.com/office/drawing/2014/main" id="{2EDEB030-4BA7-4E6D-9998-67B4D4E2B089}"/>
              </a:ext>
            </a:extLst>
          </p:cNvPr>
          <p:cNvSpPr txBox="1"/>
          <p:nvPr/>
        </p:nvSpPr>
        <p:spPr>
          <a:xfrm>
            <a:off x="106291" y="4316945"/>
            <a:ext cx="1498791" cy="1508105"/>
          </a:xfrm>
          <a:prstGeom prst="rect">
            <a:avLst/>
          </a:prstGeom>
          <a:noFill/>
        </p:spPr>
        <p:txBody>
          <a:bodyPr wrap="square" rtlCol="0">
            <a:spAutoFit/>
          </a:bodyPr>
          <a:lstStyle/>
          <a:p>
            <a:pPr algn="ctr"/>
            <a:r>
              <a:rPr lang="en-GB" sz="1800" dirty="0">
                <a:solidFill>
                  <a:schemeClr val="accent6">
                    <a:lumMod val="75000"/>
                  </a:schemeClr>
                </a:solidFill>
              </a:rPr>
              <a:t>Is modular or offsite construction an option?</a:t>
            </a:r>
          </a:p>
          <a:p>
            <a:pPr algn="ctr"/>
            <a:endParaRPr lang="en-GB" dirty="0"/>
          </a:p>
        </p:txBody>
      </p:sp>
      <p:cxnSp>
        <p:nvCxnSpPr>
          <p:cNvPr id="8" name="Straight Arrow Connector 7">
            <a:extLst>
              <a:ext uri="{FF2B5EF4-FFF2-40B4-BE49-F238E27FC236}">
                <a16:creationId xmlns:a16="http://schemas.microsoft.com/office/drawing/2014/main" id="{E7709E38-83E3-49AC-84EF-F23FE4464FCE}"/>
              </a:ext>
            </a:extLst>
          </p:cNvPr>
          <p:cNvCxnSpPr>
            <a:cxnSpLocks/>
            <a:endCxn id="3" idx="0"/>
          </p:cNvCxnSpPr>
          <p:nvPr/>
        </p:nvCxnSpPr>
        <p:spPr>
          <a:xfrm flipH="1">
            <a:off x="855687" y="3266507"/>
            <a:ext cx="475954" cy="1050438"/>
          </a:xfrm>
          <a:prstGeom prst="straightConnector1">
            <a:avLst/>
          </a:prstGeom>
          <a:ln w="571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D96FFB29-A57D-4FC3-B91B-7C482FADB641}"/>
              </a:ext>
            </a:extLst>
          </p:cNvPr>
          <p:cNvSpPr txBox="1"/>
          <p:nvPr/>
        </p:nvSpPr>
        <p:spPr>
          <a:xfrm>
            <a:off x="1684384" y="4137116"/>
            <a:ext cx="1634772" cy="1477328"/>
          </a:xfrm>
          <a:prstGeom prst="rect">
            <a:avLst/>
          </a:prstGeom>
          <a:noFill/>
        </p:spPr>
        <p:txBody>
          <a:bodyPr wrap="square" rtlCol="0">
            <a:spAutoFit/>
          </a:bodyPr>
          <a:lstStyle/>
          <a:p>
            <a:pPr algn="ctr"/>
            <a:r>
              <a:rPr lang="en-GB" sz="1800" dirty="0">
                <a:solidFill>
                  <a:srgbClr val="FF66FF"/>
                </a:solidFill>
              </a:rPr>
              <a:t>Appoint design team, including modular manufacturer</a:t>
            </a:r>
          </a:p>
        </p:txBody>
      </p:sp>
      <p:sp>
        <p:nvSpPr>
          <p:cNvPr id="21" name="TextBox 20">
            <a:extLst>
              <a:ext uri="{FF2B5EF4-FFF2-40B4-BE49-F238E27FC236}">
                <a16:creationId xmlns:a16="http://schemas.microsoft.com/office/drawing/2014/main" id="{07381433-7002-4FE5-AD09-EED0C5D208D3}"/>
              </a:ext>
            </a:extLst>
          </p:cNvPr>
          <p:cNvSpPr txBox="1"/>
          <p:nvPr/>
        </p:nvSpPr>
        <p:spPr>
          <a:xfrm>
            <a:off x="3419872" y="4120664"/>
            <a:ext cx="1656184" cy="2031325"/>
          </a:xfrm>
          <a:prstGeom prst="rect">
            <a:avLst/>
          </a:prstGeom>
          <a:noFill/>
        </p:spPr>
        <p:txBody>
          <a:bodyPr wrap="square" rtlCol="0">
            <a:spAutoFit/>
          </a:bodyPr>
          <a:lstStyle/>
          <a:p>
            <a:pPr algn="ctr"/>
            <a:r>
              <a:rPr lang="en-GB" sz="1800" dirty="0">
                <a:solidFill>
                  <a:srgbClr val="00B0F0"/>
                </a:solidFill>
              </a:rPr>
              <a:t>Design team work with modular manufacturer to maximise the benefits of offsite</a:t>
            </a:r>
          </a:p>
        </p:txBody>
      </p:sp>
      <p:sp>
        <p:nvSpPr>
          <p:cNvPr id="22" name="TextBox 21">
            <a:extLst>
              <a:ext uri="{FF2B5EF4-FFF2-40B4-BE49-F238E27FC236}">
                <a16:creationId xmlns:a16="http://schemas.microsoft.com/office/drawing/2014/main" id="{13A2ABED-4CE7-40CA-9F78-81A74245A6BC}"/>
              </a:ext>
            </a:extLst>
          </p:cNvPr>
          <p:cNvSpPr txBox="1"/>
          <p:nvPr/>
        </p:nvSpPr>
        <p:spPr>
          <a:xfrm>
            <a:off x="5436096" y="4328411"/>
            <a:ext cx="1656184" cy="1477328"/>
          </a:xfrm>
          <a:prstGeom prst="rect">
            <a:avLst/>
          </a:prstGeom>
          <a:noFill/>
        </p:spPr>
        <p:txBody>
          <a:bodyPr wrap="square" rtlCol="0">
            <a:spAutoFit/>
          </a:bodyPr>
          <a:lstStyle/>
          <a:p>
            <a:pPr algn="ctr"/>
            <a:r>
              <a:rPr lang="en-GB" sz="1800" dirty="0">
                <a:solidFill>
                  <a:schemeClr val="accent4">
                    <a:lumMod val="75000"/>
                  </a:schemeClr>
                </a:solidFill>
              </a:rPr>
              <a:t>Design team oversee manufacture both on and offsite</a:t>
            </a:r>
          </a:p>
        </p:txBody>
      </p:sp>
      <p:sp>
        <p:nvSpPr>
          <p:cNvPr id="23" name="TextBox 22">
            <a:extLst>
              <a:ext uri="{FF2B5EF4-FFF2-40B4-BE49-F238E27FC236}">
                <a16:creationId xmlns:a16="http://schemas.microsoft.com/office/drawing/2014/main" id="{AF89747D-5B2C-4C07-9F98-12055064BD09}"/>
              </a:ext>
            </a:extLst>
          </p:cNvPr>
          <p:cNvSpPr txBox="1"/>
          <p:nvPr/>
        </p:nvSpPr>
        <p:spPr>
          <a:xfrm>
            <a:off x="7381525" y="4338728"/>
            <a:ext cx="1656184" cy="1477328"/>
          </a:xfrm>
          <a:prstGeom prst="rect">
            <a:avLst/>
          </a:prstGeom>
          <a:noFill/>
        </p:spPr>
        <p:txBody>
          <a:bodyPr wrap="square" rtlCol="0">
            <a:spAutoFit/>
          </a:bodyPr>
          <a:lstStyle/>
          <a:p>
            <a:pPr algn="ctr"/>
            <a:r>
              <a:rPr lang="en-GB" sz="1800" dirty="0">
                <a:solidFill>
                  <a:schemeClr val="tx2">
                    <a:lumMod val="60000"/>
                    <a:lumOff val="40000"/>
                  </a:schemeClr>
                </a:solidFill>
              </a:rPr>
              <a:t>The full benefits of modular construction are realised</a:t>
            </a:r>
          </a:p>
        </p:txBody>
      </p:sp>
      <p:cxnSp>
        <p:nvCxnSpPr>
          <p:cNvPr id="25" name="Straight Arrow Connector 24">
            <a:extLst>
              <a:ext uri="{FF2B5EF4-FFF2-40B4-BE49-F238E27FC236}">
                <a16:creationId xmlns:a16="http://schemas.microsoft.com/office/drawing/2014/main" id="{9F467447-2587-48D8-A9ED-49CDF65FB370}"/>
              </a:ext>
            </a:extLst>
          </p:cNvPr>
          <p:cNvCxnSpPr>
            <a:cxnSpLocks/>
            <a:endCxn id="20" idx="0"/>
          </p:cNvCxnSpPr>
          <p:nvPr/>
        </p:nvCxnSpPr>
        <p:spPr>
          <a:xfrm>
            <a:off x="2239874" y="3278813"/>
            <a:ext cx="261896" cy="858303"/>
          </a:xfrm>
          <a:prstGeom prst="straightConnector1">
            <a:avLst/>
          </a:prstGeom>
          <a:ln w="57150">
            <a:solidFill>
              <a:srgbClr val="FF66FF"/>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E90D5EDA-BE95-4934-8740-DDCCCB7093D5}"/>
              </a:ext>
            </a:extLst>
          </p:cNvPr>
          <p:cNvCxnSpPr>
            <a:cxnSpLocks/>
          </p:cNvCxnSpPr>
          <p:nvPr/>
        </p:nvCxnSpPr>
        <p:spPr>
          <a:xfrm>
            <a:off x="3347864" y="3272949"/>
            <a:ext cx="504056" cy="862176"/>
          </a:xfrm>
          <a:prstGeom prst="straightConnector1">
            <a:avLst/>
          </a:prstGeom>
          <a:ln w="57150">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5ECAE6F1-5E56-4846-92B9-AD39496D7D28}"/>
              </a:ext>
            </a:extLst>
          </p:cNvPr>
          <p:cNvCxnSpPr>
            <a:cxnSpLocks/>
          </p:cNvCxnSpPr>
          <p:nvPr/>
        </p:nvCxnSpPr>
        <p:spPr>
          <a:xfrm>
            <a:off x="4283968" y="3271012"/>
            <a:ext cx="0" cy="875506"/>
          </a:xfrm>
          <a:prstGeom prst="straightConnector1">
            <a:avLst/>
          </a:prstGeom>
          <a:ln w="57150">
            <a:solidFill>
              <a:srgbClr val="FFFF66"/>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17F5791D-279F-467C-A28B-DE41F0D4F4DB}"/>
              </a:ext>
            </a:extLst>
          </p:cNvPr>
          <p:cNvCxnSpPr>
            <a:cxnSpLocks/>
          </p:cNvCxnSpPr>
          <p:nvPr/>
        </p:nvCxnSpPr>
        <p:spPr>
          <a:xfrm flipH="1">
            <a:off x="4716016" y="3272950"/>
            <a:ext cx="432048" cy="868841"/>
          </a:xfrm>
          <a:prstGeom prst="straightConnector1">
            <a:avLst/>
          </a:prstGeom>
          <a:ln w="57150">
            <a:solidFill>
              <a:srgbClr val="7BB344"/>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34D40495-3CFF-4BBB-9091-038E3379E8EA}"/>
              </a:ext>
            </a:extLst>
          </p:cNvPr>
          <p:cNvCxnSpPr>
            <a:cxnSpLocks/>
            <a:endCxn id="22" idx="0"/>
          </p:cNvCxnSpPr>
          <p:nvPr/>
        </p:nvCxnSpPr>
        <p:spPr>
          <a:xfrm>
            <a:off x="6084168" y="3269077"/>
            <a:ext cx="180020" cy="1059334"/>
          </a:xfrm>
          <a:prstGeom prst="straightConnector1">
            <a:avLst/>
          </a:prstGeom>
          <a:ln w="57150">
            <a:solidFill>
              <a:schemeClr val="accent4">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EA97523C-F796-4530-8542-6FB636FF5028}"/>
              </a:ext>
            </a:extLst>
          </p:cNvPr>
          <p:cNvCxnSpPr>
            <a:cxnSpLocks/>
          </p:cNvCxnSpPr>
          <p:nvPr/>
        </p:nvCxnSpPr>
        <p:spPr>
          <a:xfrm>
            <a:off x="7144317" y="3279393"/>
            <a:ext cx="687390" cy="1037552"/>
          </a:xfrm>
          <a:prstGeom prst="straightConnector1">
            <a:avLst/>
          </a:prstGeom>
          <a:ln w="57150">
            <a:solidFill>
              <a:srgbClr val="FFCC99"/>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85A317A7-BD0F-4A36-84D0-B79E8E4A44F8}"/>
              </a:ext>
            </a:extLst>
          </p:cNvPr>
          <p:cNvCxnSpPr>
            <a:cxnSpLocks/>
          </p:cNvCxnSpPr>
          <p:nvPr/>
        </p:nvCxnSpPr>
        <p:spPr>
          <a:xfrm>
            <a:off x="8100392" y="3279394"/>
            <a:ext cx="173348" cy="1059335"/>
          </a:xfrm>
          <a:prstGeom prst="straightConnector1">
            <a:avLst/>
          </a:prstGeom>
          <a:ln w="57150">
            <a:solidFill>
              <a:schemeClr val="tx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8" name="Title 1">
            <a:extLst>
              <a:ext uri="{FF2B5EF4-FFF2-40B4-BE49-F238E27FC236}">
                <a16:creationId xmlns:a16="http://schemas.microsoft.com/office/drawing/2014/main" id="{15573AFC-616A-46D7-B405-FC1CCC8B0D9E}"/>
              </a:ext>
            </a:extLst>
          </p:cNvPr>
          <p:cNvSpPr txBox="1">
            <a:spLocks/>
          </p:cNvSpPr>
          <p:nvPr/>
        </p:nvSpPr>
        <p:spPr bwMode="auto">
          <a:xfrm>
            <a:off x="457200" y="1008000"/>
            <a:ext cx="8438606"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700" b="1" baseline="0">
                <a:solidFill>
                  <a:srgbClr val="027CBD"/>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sz="2400" dirty="0"/>
              <a:t>Early engagement – the key to modular success</a:t>
            </a:r>
            <a:endParaRPr lang="en-US" sz="2400" b="0" kern="0" dirty="0"/>
          </a:p>
        </p:txBody>
      </p:sp>
    </p:spTree>
    <p:extLst>
      <p:ext uri="{BB962C8B-B14F-4D97-AF65-F5344CB8AC3E}">
        <p14:creationId xmlns:p14="http://schemas.microsoft.com/office/powerpoint/2010/main" val="2882657433"/>
      </p:ext>
    </p:extLst>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438606" cy="382588"/>
          </a:xfrm>
        </p:spPr>
        <p:txBody>
          <a:bodyPr/>
          <a:lstStyle/>
          <a:p>
            <a:r>
              <a:rPr lang="en-GB" sz="2400" dirty="0"/>
              <a:t>Key benefits of Wernick modular buildings </a:t>
            </a:r>
            <a:r>
              <a:rPr lang="en-GB" sz="2400" dirty="0">
                <a:solidFill>
                  <a:srgbClr val="C00000"/>
                </a:solidFill>
              </a:rPr>
              <a:t>- </a:t>
            </a:r>
            <a:r>
              <a:rPr lang="cy-GB" sz="2400" dirty="0">
                <a:solidFill>
                  <a:srgbClr val="C00000"/>
                </a:solidFill>
              </a:rPr>
              <a:t>Prif fanteision adeiladau modiwlaidd </a:t>
            </a:r>
            <a:r>
              <a:rPr lang="cy-GB" sz="2400" dirty="0" err="1">
                <a:solidFill>
                  <a:srgbClr val="C00000"/>
                </a:solidFill>
              </a:rPr>
              <a:t>Wernick</a:t>
            </a:r>
            <a:endParaRPr lang="en-US" b="0" dirty="0">
              <a:solidFill>
                <a:srgbClr val="C00000"/>
              </a:solidFill>
            </a:endParaRPr>
          </a:p>
        </p:txBody>
      </p:sp>
      <p:sp>
        <p:nvSpPr>
          <p:cNvPr id="7" name="Google Shape;134;p29">
            <a:extLst>
              <a:ext uri="{FF2B5EF4-FFF2-40B4-BE49-F238E27FC236}">
                <a16:creationId xmlns:a16="http://schemas.microsoft.com/office/drawing/2014/main" id="{BA07D989-616A-594F-9996-A4B579B8D263}"/>
              </a:ext>
            </a:extLst>
          </p:cNvPr>
          <p:cNvSpPr txBox="1">
            <a:spLocks/>
          </p:cNvSpPr>
          <p:nvPr/>
        </p:nvSpPr>
        <p:spPr>
          <a:xfrm>
            <a:off x="4466694" y="5833314"/>
            <a:ext cx="4220105" cy="713919"/>
          </a:xfrm>
          <a:prstGeom prst="rect">
            <a:avLst/>
          </a:prstGeom>
          <a:noFill/>
          <a:ln>
            <a:noFill/>
          </a:ln>
        </p:spPr>
        <p:txBody>
          <a:bodyPr spcFirstLastPara="1" wrap="square" lIns="91425" tIns="45700" rIns="91425" bIns="45700" anchor="t" anchorCtr="0">
            <a:noAutofit/>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r">
              <a:lnSpc>
                <a:spcPct val="100000"/>
              </a:lnSpc>
              <a:spcBef>
                <a:spcPts val="360"/>
              </a:spcBef>
              <a:spcAft>
                <a:spcPts val="0"/>
              </a:spcAft>
              <a:buClr>
                <a:schemeClr val="dk1"/>
              </a:buClr>
              <a:buSzPts val="1800"/>
            </a:pPr>
            <a:endParaRPr lang="en-US" sz="1200" b="1" kern="0" dirty="0"/>
          </a:p>
        </p:txBody>
      </p:sp>
      <p:sp>
        <p:nvSpPr>
          <p:cNvPr id="6" name="Content Placeholder 5">
            <a:extLst>
              <a:ext uri="{FF2B5EF4-FFF2-40B4-BE49-F238E27FC236}">
                <a16:creationId xmlns:a16="http://schemas.microsoft.com/office/drawing/2014/main" id="{BAF7BE9D-4A0E-409C-A92F-18709364CC57}"/>
              </a:ext>
            </a:extLst>
          </p:cNvPr>
          <p:cNvSpPr>
            <a:spLocks noGrp="1"/>
          </p:cNvSpPr>
          <p:nvPr>
            <p:ph sz="quarter" idx="10"/>
          </p:nvPr>
        </p:nvSpPr>
        <p:spPr>
          <a:xfrm>
            <a:off x="218098" y="2299233"/>
            <a:ext cx="8707803" cy="4248000"/>
          </a:xfrm>
        </p:spPr>
        <p:txBody>
          <a:bodyPr/>
          <a:lstStyle/>
          <a:p>
            <a:pPr marL="342900" indent="-342900">
              <a:lnSpc>
                <a:spcPts val="1500"/>
              </a:lnSpc>
              <a:spcBef>
                <a:spcPts val="700"/>
              </a:spcBef>
              <a:spcAft>
                <a:spcPts val="700"/>
              </a:spcAft>
              <a:buClr>
                <a:srgbClr val="0077E3"/>
              </a:buClr>
              <a:buSzPct val="80000"/>
              <a:buFont typeface="Arial" panose="020B0604020202020204" pitchFamily="34" charset="0"/>
              <a:buChar char="•"/>
            </a:pPr>
            <a:r>
              <a:rPr lang="en-GB" sz="2000" dirty="0">
                <a:solidFill>
                  <a:srgbClr val="000000"/>
                </a:solidFill>
              </a:rPr>
              <a:t>Up to 50% shorter build times than traditional construction</a:t>
            </a:r>
          </a:p>
          <a:p>
            <a:pPr marL="342900" indent="-342900">
              <a:lnSpc>
                <a:spcPts val="1500"/>
              </a:lnSpc>
              <a:spcBef>
                <a:spcPts val="700"/>
              </a:spcBef>
              <a:spcAft>
                <a:spcPts val="700"/>
              </a:spcAft>
              <a:buClr>
                <a:srgbClr val="0077E3"/>
              </a:buClr>
              <a:buSzPct val="80000"/>
              <a:buFont typeface="Arial" panose="020B0604020202020204" pitchFamily="34" charset="0"/>
              <a:buChar char="•"/>
            </a:pPr>
            <a:r>
              <a:rPr lang="en-GB" sz="2000" dirty="0">
                <a:solidFill>
                  <a:srgbClr val="000000"/>
                </a:solidFill>
              </a:rPr>
              <a:t>Lower overall project cost compared to traditional construction</a:t>
            </a:r>
          </a:p>
          <a:p>
            <a:pPr marL="342900" indent="-342900">
              <a:lnSpc>
                <a:spcPct val="100000"/>
              </a:lnSpc>
              <a:spcBef>
                <a:spcPts val="700"/>
              </a:spcBef>
              <a:spcAft>
                <a:spcPts val="700"/>
              </a:spcAft>
              <a:buClr>
                <a:srgbClr val="0077E3"/>
              </a:buClr>
              <a:buSzPct val="80000"/>
              <a:buFont typeface="Arial" panose="020B0604020202020204" pitchFamily="34" charset="0"/>
              <a:buChar char="•"/>
            </a:pPr>
            <a:r>
              <a:rPr lang="en-GB" sz="2000" dirty="0"/>
              <a:t>Programme certainty due to offsite manufacture and concurrent working </a:t>
            </a:r>
          </a:p>
          <a:p>
            <a:pPr marL="342900" indent="-342900">
              <a:lnSpc>
                <a:spcPts val="1500"/>
              </a:lnSpc>
              <a:spcBef>
                <a:spcPts val="700"/>
              </a:spcBef>
              <a:spcAft>
                <a:spcPts val="700"/>
              </a:spcAft>
              <a:buClr>
                <a:srgbClr val="0077E3"/>
              </a:buClr>
              <a:buSzPct val="80000"/>
              <a:buFont typeface="Arial" panose="020B0604020202020204" pitchFamily="34" charset="0"/>
              <a:buChar char="•"/>
            </a:pPr>
            <a:r>
              <a:rPr lang="en-GB" sz="2000" dirty="0">
                <a:solidFill>
                  <a:srgbClr val="000000"/>
                </a:solidFill>
              </a:rPr>
              <a:t>Factory conditions improve health and safety, accuracy and quality</a:t>
            </a:r>
          </a:p>
          <a:p>
            <a:pPr marL="342900" indent="-342900">
              <a:lnSpc>
                <a:spcPct val="100000"/>
              </a:lnSpc>
              <a:spcBef>
                <a:spcPts val="700"/>
              </a:spcBef>
              <a:spcAft>
                <a:spcPts val="700"/>
              </a:spcAft>
              <a:buClr>
                <a:srgbClr val="0077E3"/>
              </a:buClr>
              <a:buSzPct val="80000"/>
              <a:buFont typeface="Arial" panose="020B0604020202020204" pitchFamily="34" charset="0"/>
              <a:buChar char="•"/>
            </a:pPr>
            <a:r>
              <a:rPr lang="en-GB" sz="2000" dirty="0">
                <a:solidFill>
                  <a:srgbClr val="000000"/>
                </a:solidFill>
              </a:rPr>
              <a:t>Design for Manufacture and Assembly (</a:t>
            </a:r>
            <a:r>
              <a:rPr lang="en-GB" sz="2000" dirty="0" err="1">
                <a:solidFill>
                  <a:srgbClr val="000000"/>
                </a:solidFill>
              </a:rPr>
              <a:t>DfMA</a:t>
            </a:r>
            <a:r>
              <a:rPr lang="en-GB" sz="2000" dirty="0">
                <a:solidFill>
                  <a:srgbClr val="000000"/>
                </a:solidFill>
              </a:rPr>
              <a:t>) with near zero waste for modular production</a:t>
            </a:r>
          </a:p>
          <a:p>
            <a:pPr marL="342900" indent="-342900">
              <a:lnSpc>
                <a:spcPts val="1500"/>
              </a:lnSpc>
              <a:spcBef>
                <a:spcPts val="700"/>
              </a:spcBef>
              <a:spcAft>
                <a:spcPts val="700"/>
              </a:spcAft>
              <a:buClr>
                <a:srgbClr val="0077E3"/>
              </a:buClr>
              <a:buSzPct val="80000"/>
              <a:buFont typeface="Arial" panose="020B0604020202020204" pitchFamily="34" charset="0"/>
              <a:buChar char="•"/>
            </a:pPr>
            <a:r>
              <a:rPr lang="en-GB" sz="2000" dirty="0"/>
              <a:t>Less noise, waste and disruption to site</a:t>
            </a:r>
          </a:p>
          <a:p>
            <a:pPr marL="342900" indent="-342900">
              <a:lnSpc>
                <a:spcPts val="1500"/>
              </a:lnSpc>
              <a:spcBef>
                <a:spcPts val="700"/>
              </a:spcBef>
              <a:spcAft>
                <a:spcPts val="700"/>
              </a:spcAft>
              <a:buClr>
                <a:srgbClr val="0077E3"/>
              </a:buClr>
              <a:buSzPct val="80000"/>
              <a:buFont typeface="Arial" panose="020B0604020202020204" pitchFamily="34" charset="0"/>
              <a:buChar char="•"/>
            </a:pPr>
            <a:r>
              <a:rPr lang="en-GB" sz="2000" dirty="0"/>
              <a:t>Fully non-combustible wall panel system</a:t>
            </a:r>
          </a:p>
          <a:p>
            <a:pPr marL="342900" indent="-342900">
              <a:lnSpc>
                <a:spcPct val="100000"/>
              </a:lnSpc>
              <a:spcBef>
                <a:spcPts val="700"/>
              </a:spcBef>
              <a:spcAft>
                <a:spcPts val="700"/>
              </a:spcAft>
              <a:buClr>
                <a:srgbClr val="0077E3"/>
              </a:buClr>
              <a:buSzPct val="80000"/>
              <a:buFont typeface="Arial" panose="020B0604020202020204" pitchFamily="34" charset="0"/>
              <a:buChar char="•"/>
            </a:pPr>
            <a:r>
              <a:rPr lang="en-GB" sz="2000" dirty="0"/>
              <a:t>Higher thermal mass compared to traditional light gauge steel modular</a:t>
            </a:r>
          </a:p>
          <a:p>
            <a:endParaRPr lang="en-GB" dirty="0"/>
          </a:p>
        </p:txBody>
      </p:sp>
    </p:spTree>
    <p:extLst>
      <p:ext uri="{BB962C8B-B14F-4D97-AF65-F5344CB8AC3E}">
        <p14:creationId xmlns:p14="http://schemas.microsoft.com/office/powerpoint/2010/main" val="37988618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F7E920C3-92A5-4FF3-B846-FCB9B9020D0C}"/>
              </a:ext>
            </a:extLst>
          </p:cNvPr>
          <p:cNvGrpSpPr/>
          <p:nvPr/>
        </p:nvGrpSpPr>
        <p:grpSpPr>
          <a:xfrm>
            <a:off x="1304316" y="1442711"/>
            <a:ext cx="6110378" cy="3704185"/>
            <a:chOff x="1520340" y="585462"/>
            <a:chExt cx="6436036" cy="3678476"/>
          </a:xfrm>
        </p:grpSpPr>
        <p:pic>
          <p:nvPicPr>
            <p:cNvPr id="4" name="Picture 3">
              <a:extLst>
                <a:ext uri="{FF2B5EF4-FFF2-40B4-BE49-F238E27FC236}">
                  <a16:creationId xmlns:a16="http://schemas.microsoft.com/office/drawing/2014/main" id="{42E0B8F4-58E1-4E02-A7A0-89C5D3858516}"/>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l="14563" t="2401" r="4822" b="10967"/>
            <a:stretch/>
          </p:blipFill>
          <p:spPr>
            <a:xfrm>
              <a:off x="1881117" y="591530"/>
              <a:ext cx="6075259" cy="3672408"/>
            </a:xfrm>
            <a:prstGeom prst="rect">
              <a:avLst/>
            </a:prstGeom>
          </p:spPr>
        </p:pic>
        <p:sp>
          <p:nvSpPr>
            <p:cNvPr id="36" name="Freeform: Shape 35">
              <a:extLst>
                <a:ext uri="{FF2B5EF4-FFF2-40B4-BE49-F238E27FC236}">
                  <a16:creationId xmlns:a16="http://schemas.microsoft.com/office/drawing/2014/main" id="{CC420594-138C-4B43-9191-DA87AAA03C17}"/>
                </a:ext>
              </a:extLst>
            </p:cNvPr>
            <p:cNvSpPr/>
            <p:nvPr/>
          </p:nvSpPr>
          <p:spPr>
            <a:xfrm>
              <a:off x="1520340" y="585462"/>
              <a:ext cx="3529130" cy="1707887"/>
            </a:xfrm>
            <a:custGeom>
              <a:avLst/>
              <a:gdLst>
                <a:gd name="connsiteX0" fmla="*/ 3461117 w 3461117"/>
                <a:gd name="connsiteY0" fmla="*/ 755702 h 1707887"/>
                <a:gd name="connsiteX1" fmla="*/ 0 w 3461117"/>
                <a:gd name="connsiteY1" fmla="*/ 1707887 h 1707887"/>
                <a:gd name="connsiteX2" fmla="*/ 241824 w 3461117"/>
                <a:gd name="connsiteY2" fmla="*/ 302281 h 1707887"/>
                <a:gd name="connsiteX3" fmla="*/ 1382935 w 3461117"/>
                <a:gd name="connsiteY3" fmla="*/ 0 h 1707887"/>
                <a:gd name="connsiteX4" fmla="*/ 2864112 w 3461117"/>
                <a:gd name="connsiteY4" fmla="*/ 234267 h 1707887"/>
                <a:gd name="connsiteX5" fmla="*/ 3461117 w 3461117"/>
                <a:gd name="connsiteY5" fmla="*/ 755702 h 1707887"/>
                <a:gd name="connsiteX0" fmla="*/ 3529130 w 3529130"/>
                <a:gd name="connsiteY0" fmla="*/ 778373 h 1707887"/>
                <a:gd name="connsiteX1" fmla="*/ 0 w 3529130"/>
                <a:gd name="connsiteY1" fmla="*/ 1707887 h 1707887"/>
                <a:gd name="connsiteX2" fmla="*/ 241824 w 3529130"/>
                <a:gd name="connsiteY2" fmla="*/ 302281 h 1707887"/>
                <a:gd name="connsiteX3" fmla="*/ 1382935 w 3529130"/>
                <a:gd name="connsiteY3" fmla="*/ 0 h 1707887"/>
                <a:gd name="connsiteX4" fmla="*/ 2864112 w 3529130"/>
                <a:gd name="connsiteY4" fmla="*/ 234267 h 1707887"/>
                <a:gd name="connsiteX5" fmla="*/ 3529130 w 3529130"/>
                <a:gd name="connsiteY5" fmla="*/ 778373 h 1707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29130" h="1707887">
                  <a:moveTo>
                    <a:pt x="3529130" y="778373"/>
                  </a:moveTo>
                  <a:lnTo>
                    <a:pt x="0" y="1707887"/>
                  </a:lnTo>
                  <a:lnTo>
                    <a:pt x="241824" y="302281"/>
                  </a:lnTo>
                  <a:lnTo>
                    <a:pt x="1382935" y="0"/>
                  </a:lnTo>
                  <a:lnTo>
                    <a:pt x="2864112" y="234267"/>
                  </a:lnTo>
                  <a:lnTo>
                    <a:pt x="3529130" y="77837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8" name="Rectangle 17">
            <a:extLst>
              <a:ext uri="{FF2B5EF4-FFF2-40B4-BE49-F238E27FC236}">
                <a16:creationId xmlns:a16="http://schemas.microsoft.com/office/drawing/2014/main" id="{4A481E9D-6512-481B-873C-A30CACB5F494}"/>
              </a:ext>
            </a:extLst>
          </p:cNvPr>
          <p:cNvSpPr/>
          <p:nvPr/>
        </p:nvSpPr>
        <p:spPr>
          <a:xfrm>
            <a:off x="842855" y="4856628"/>
            <a:ext cx="2807845" cy="660774"/>
          </a:xfrm>
          <a:prstGeom prst="rect">
            <a:avLst/>
          </a:prstGeom>
          <a:solidFill>
            <a:srgbClr val="027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chemeClr val="bg1"/>
                </a:solidFill>
              </a:rPr>
              <a:t>Module lengths from 6m to 15m long</a:t>
            </a:r>
            <a:endParaRPr lang="en-GB" b="1" dirty="0">
              <a:solidFill>
                <a:schemeClr val="bg1"/>
              </a:solidFill>
            </a:endParaRPr>
          </a:p>
        </p:txBody>
      </p:sp>
      <p:cxnSp>
        <p:nvCxnSpPr>
          <p:cNvPr id="20" name="Straight Arrow Connector 19">
            <a:extLst>
              <a:ext uri="{FF2B5EF4-FFF2-40B4-BE49-F238E27FC236}">
                <a16:creationId xmlns:a16="http://schemas.microsoft.com/office/drawing/2014/main" id="{CFC94C8D-7231-409C-85EF-AB3C9B8E4666}"/>
              </a:ext>
            </a:extLst>
          </p:cNvPr>
          <p:cNvCxnSpPr>
            <a:cxnSpLocks/>
          </p:cNvCxnSpPr>
          <p:nvPr/>
        </p:nvCxnSpPr>
        <p:spPr>
          <a:xfrm flipH="1" flipV="1">
            <a:off x="3203849" y="4509120"/>
            <a:ext cx="1872209" cy="720080"/>
          </a:xfrm>
          <a:prstGeom prst="straightConnector1">
            <a:avLst/>
          </a:prstGeom>
          <a:ln w="57150">
            <a:solidFill>
              <a:srgbClr val="027CBD"/>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8" name="Rectangle 37">
            <a:extLst>
              <a:ext uri="{FF2B5EF4-FFF2-40B4-BE49-F238E27FC236}">
                <a16:creationId xmlns:a16="http://schemas.microsoft.com/office/drawing/2014/main" id="{E43102B9-0041-4783-9E5C-347D8DD98F84}"/>
              </a:ext>
            </a:extLst>
          </p:cNvPr>
          <p:cNvSpPr/>
          <p:nvPr/>
        </p:nvSpPr>
        <p:spPr>
          <a:xfrm>
            <a:off x="303041" y="1760751"/>
            <a:ext cx="2664296" cy="593335"/>
          </a:xfrm>
          <a:prstGeom prst="rect">
            <a:avLst/>
          </a:prstGeom>
          <a:solidFill>
            <a:srgbClr val="027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err="1"/>
              <a:t>Maximised</a:t>
            </a:r>
            <a:r>
              <a:rPr lang="en-US" b="1" dirty="0"/>
              <a:t> internal ceiling heights</a:t>
            </a:r>
            <a:endParaRPr lang="en-GB" b="1" dirty="0"/>
          </a:p>
        </p:txBody>
      </p:sp>
      <p:sp>
        <p:nvSpPr>
          <p:cNvPr id="40" name="TextBox 39">
            <a:extLst>
              <a:ext uri="{FF2B5EF4-FFF2-40B4-BE49-F238E27FC236}">
                <a16:creationId xmlns:a16="http://schemas.microsoft.com/office/drawing/2014/main" id="{C10E9428-A035-4036-8FAF-95FDBF6E951A}"/>
              </a:ext>
            </a:extLst>
          </p:cNvPr>
          <p:cNvSpPr txBox="1"/>
          <p:nvPr/>
        </p:nvSpPr>
        <p:spPr>
          <a:xfrm>
            <a:off x="301914" y="2412278"/>
            <a:ext cx="1593120" cy="1569660"/>
          </a:xfrm>
          <a:prstGeom prst="rect">
            <a:avLst/>
          </a:prstGeom>
          <a:noFill/>
        </p:spPr>
        <p:txBody>
          <a:bodyPr wrap="square" rtlCol="0">
            <a:spAutoFit/>
          </a:bodyPr>
          <a:lstStyle/>
          <a:p>
            <a:r>
              <a:rPr lang="en-US" sz="1600" dirty="0"/>
              <a:t>Up to 3300mm to underside of structure</a:t>
            </a:r>
          </a:p>
          <a:p>
            <a:r>
              <a:rPr lang="en-US" sz="1600" dirty="0"/>
              <a:t>Max. 3600mm to underside of soffit</a:t>
            </a:r>
            <a:endParaRPr lang="en-GB" sz="1600" dirty="0"/>
          </a:p>
        </p:txBody>
      </p:sp>
      <p:sp>
        <p:nvSpPr>
          <p:cNvPr id="51" name="TextBox 50">
            <a:extLst>
              <a:ext uri="{FF2B5EF4-FFF2-40B4-BE49-F238E27FC236}">
                <a16:creationId xmlns:a16="http://schemas.microsoft.com/office/drawing/2014/main" id="{F1923A86-BB4A-4882-80EA-299C62DBBC84}"/>
              </a:ext>
            </a:extLst>
          </p:cNvPr>
          <p:cNvSpPr txBox="1"/>
          <p:nvPr/>
        </p:nvSpPr>
        <p:spPr>
          <a:xfrm>
            <a:off x="752780" y="5517402"/>
            <a:ext cx="4719974" cy="338554"/>
          </a:xfrm>
          <a:prstGeom prst="rect">
            <a:avLst/>
          </a:prstGeom>
          <a:noFill/>
        </p:spPr>
        <p:txBody>
          <a:bodyPr wrap="square" rtlCol="0">
            <a:spAutoFit/>
          </a:bodyPr>
          <a:lstStyle/>
          <a:p>
            <a:r>
              <a:rPr lang="en-US" sz="1600" dirty="0"/>
              <a:t>Multi-</a:t>
            </a:r>
            <a:r>
              <a:rPr lang="en-US" sz="1600" dirty="0" err="1"/>
              <a:t>storey</a:t>
            </a:r>
            <a:r>
              <a:rPr lang="en-US" sz="1600" dirty="0"/>
              <a:t> clear internal spans to 12m</a:t>
            </a:r>
            <a:endParaRPr lang="en-GB" sz="1600" dirty="0"/>
          </a:p>
        </p:txBody>
      </p:sp>
      <p:cxnSp>
        <p:nvCxnSpPr>
          <p:cNvPr id="14" name="Straight Arrow Connector 13">
            <a:extLst>
              <a:ext uri="{FF2B5EF4-FFF2-40B4-BE49-F238E27FC236}">
                <a16:creationId xmlns:a16="http://schemas.microsoft.com/office/drawing/2014/main" id="{53F79546-4C94-43E2-873C-6513F721397F}"/>
              </a:ext>
            </a:extLst>
          </p:cNvPr>
          <p:cNvCxnSpPr>
            <a:cxnSpLocks/>
          </p:cNvCxnSpPr>
          <p:nvPr/>
        </p:nvCxnSpPr>
        <p:spPr>
          <a:xfrm flipH="1">
            <a:off x="5805026" y="1966381"/>
            <a:ext cx="1103243" cy="868033"/>
          </a:xfrm>
          <a:prstGeom prst="straightConnector1">
            <a:avLst/>
          </a:prstGeom>
          <a:ln w="57150">
            <a:solidFill>
              <a:srgbClr val="027CBD"/>
            </a:solidFill>
            <a:tailEnd type="triangle"/>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828BEA0D-FAA3-40C5-862A-A9F104CC8C8F}"/>
              </a:ext>
            </a:extLst>
          </p:cNvPr>
          <p:cNvGrpSpPr/>
          <p:nvPr/>
        </p:nvGrpSpPr>
        <p:grpSpPr>
          <a:xfrm>
            <a:off x="6908267" y="1320479"/>
            <a:ext cx="1785898" cy="710763"/>
            <a:chOff x="6344101" y="443563"/>
            <a:chExt cx="2332126" cy="505202"/>
          </a:xfrm>
        </p:grpSpPr>
        <p:sp>
          <p:nvSpPr>
            <p:cNvPr id="17" name="Rectangle 16">
              <a:extLst>
                <a:ext uri="{FF2B5EF4-FFF2-40B4-BE49-F238E27FC236}">
                  <a16:creationId xmlns:a16="http://schemas.microsoft.com/office/drawing/2014/main" id="{025C7C5D-19F3-4767-95BC-8F4BD83C832C}"/>
                </a:ext>
              </a:extLst>
            </p:cNvPr>
            <p:cNvSpPr/>
            <p:nvPr/>
          </p:nvSpPr>
          <p:spPr>
            <a:xfrm>
              <a:off x="6344101" y="443563"/>
              <a:ext cx="2332126" cy="503157"/>
            </a:xfrm>
            <a:prstGeom prst="rect">
              <a:avLst/>
            </a:prstGeom>
            <a:solidFill>
              <a:srgbClr val="027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4525A6DC-08F8-42AF-8C37-D57E42E49899}"/>
                </a:ext>
              </a:extLst>
            </p:cNvPr>
            <p:cNvSpPr txBox="1"/>
            <p:nvPr/>
          </p:nvSpPr>
          <p:spPr>
            <a:xfrm>
              <a:off x="6368194" y="445608"/>
              <a:ext cx="2104687" cy="503157"/>
            </a:xfrm>
            <a:prstGeom prst="rect">
              <a:avLst/>
            </a:prstGeom>
            <a:noFill/>
          </p:spPr>
          <p:txBody>
            <a:bodyPr wrap="square" rtlCol="0">
              <a:spAutoFit/>
            </a:bodyPr>
            <a:lstStyle/>
            <a:p>
              <a:r>
                <a:rPr lang="en-US" b="1" dirty="0">
                  <a:solidFill>
                    <a:schemeClr val="bg1"/>
                  </a:solidFill>
                </a:rPr>
                <a:t>External wall panels</a:t>
              </a:r>
              <a:endParaRPr lang="en-GB" b="1" dirty="0">
                <a:solidFill>
                  <a:schemeClr val="bg1"/>
                </a:solidFill>
              </a:endParaRPr>
            </a:p>
          </p:txBody>
        </p:sp>
      </p:grpSp>
      <p:sp>
        <p:nvSpPr>
          <p:cNvPr id="21" name="TextBox 20">
            <a:extLst>
              <a:ext uri="{FF2B5EF4-FFF2-40B4-BE49-F238E27FC236}">
                <a16:creationId xmlns:a16="http://schemas.microsoft.com/office/drawing/2014/main" id="{F8BCBAE3-F14B-4B3D-86EA-33EE405EEF1F}"/>
              </a:ext>
            </a:extLst>
          </p:cNvPr>
          <p:cNvSpPr txBox="1"/>
          <p:nvPr/>
        </p:nvSpPr>
        <p:spPr>
          <a:xfrm>
            <a:off x="7372728" y="2135279"/>
            <a:ext cx="1611730" cy="1815882"/>
          </a:xfrm>
          <a:prstGeom prst="rect">
            <a:avLst/>
          </a:prstGeom>
          <a:noFill/>
        </p:spPr>
        <p:txBody>
          <a:bodyPr wrap="square" rtlCol="0">
            <a:spAutoFit/>
          </a:bodyPr>
          <a:lstStyle/>
          <a:p>
            <a:r>
              <a:rPr lang="en-US" sz="1600" dirty="0"/>
              <a:t>Low U- values (thermal transmittance) and fully non-combustible systems available</a:t>
            </a:r>
            <a:endParaRPr lang="en-GB" sz="1600" dirty="0"/>
          </a:p>
        </p:txBody>
      </p:sp>
      <p:cxnSp>
        <p:nvCxnSpPr>
          <p:cNvPr id="22" name="Straight Arrow Connector 21">
            <a:extLst>
              <a:ext uri="{FF2B5EF4-FFF2-40B4-BE49-F238E27FC236}">
                <a16:creationId xmlns:a16="http://schemas.microsoft.com/office/drawing/2014/main" id="{CAF29DB3-B99B-4E66-9A1E-6432CEB7502A}"/>
              </a:ext>
            </a:extLst>
          </p:cNvPr>
          <p:cNvCxnSpPr>
            <a:cxnSpLocks/>
            <a:stCxn id="25" idx="1"/>
          </p:cNvCxnSpPr>
          <p:nvPr/>
        </p:nvCxnSpPr>
        <p:spPr>
          <a:xfrm flipH="1" flipV="1">
            <a:off x="4878515" y="4556908"/>
            <a:ext cx="2030708" cy="181874"/>
          </a:xfrm>
          <a:prstGeom prst="straightConnector1">
            <a:avLst/>
          </a:prstGeom>
          <a:ln w="57150">
            <a:solidFill>
              <a:srgbClr val="027CBD"/>
            </a:solidFill>
            <a:tailEnd type="triangle"/>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9524D734-FD63-4A19-9CFB-D00DBED881E7}"/>
              </a:ext>
            </a:extLst>
          </p:cNvPr>
          <p:cNvGrpSpPr/>
          <p:nvPr/>
        </p:nvGrpSpPr>
        <p:grpSpPr>
          <a:xfrm>
            <a:off x="6750726" y="4230949"/>
            <a:ext cx="2393275" cy="1015664"/>
            <a:chOff x="6837509" y="2343675"/>
            <a:chExt cx="2869535" cy="1015664"/>
          </a:xfrm>
        </p:grpSpPr>
        <p:sp>
          <p:nvSpPr>
            <p:cNvPr id="24" name="Rectangle 23">
              <a:extLst>
                <a:ext uri="{FF2B5EF4-FFF2-40B4-BE49-F238E27FC236}">
                  <a16:creationId xmlns:a16="http://schemas.microsoft.com/office/drawing/2014/main" id="{995546AA-1C65-45BC-8328-8236AB3F0E31}"/>
                </a:ext>
              </a:extLst>
            </p:cNvPr>
            <p:cNvSpPr/>
            <p:nvPr/>
          </p:nvSpPr>
          <p:spPr>
            <a:xfrm>
              <a:off x="6837509" y="2343675"/>
              <a:ext cx="2869535" cy="1015663"/>
            </a:xfrm>
            <a:prstGeom prst="rect">
              <a:avLst/>
            </a:prstGeom>
            <a:solidFill>
              <a:srgbClr val="027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TextBox 24">
              <a:extLst>
                <a:ext uri="{FF2B5EF4-FFF2-40B4-BE49-F238E27FC236}">
                  <a16:creationId xmlns:a16="http://schemas.microsoft.com/office/drawing/2014/main" id="{48397CEE-86D0-421B-81D0-E5CF0AB06D60}"/>
                </a:ext>
              </a:extLst>
            </p:cNvPr>
            <p:cNvSpPr txBox="1"/>
            <p:nvPr/>
          </p:nvSpPr>
          <p:spPr>
            <a:xfrm>
              <a:off x="7027548" y="2343676"/>
              <a:ext cx="2488203" cy="1015663"/>
            </a:xfrm>
            <a:prstGeom prst="rect">
              <a:avLst/>
            </a:prstGeom>
            <a:noFill/>
          </p:spPr>
          <p:txBody>
            <a:bodyPr wrap="square" rtlCol="0">
              <a:spAutoFit/>
            </a:bodyPr>
            <a:lstStyle/>
            <a:p>
              <a:r>
                <a:rPr lang="en-US" b="1" dirty="0">
                  <a:solidFill>
                    <a:schemeClr val="bg1"/>
                  </a:solidFill>
                </a:rPr>
                <a:t>High performance floors</a:t>
              </a:r>
              <a:endParaRPr lang="en-GB" b="1" dirty="0">
                <a:solidFill>
                  <a:schemeClr val="bg1"/>
                </a:solidFill>
              </a:endParaRPr>
            </a:p>
          </p:txBody>
        </p:sp>
      </p:grpSp>
      <p:sp>
        <p:nvSpPr>
          <p:cNvPr id="26" name="TextBox 25">
            <a:extLst>
              <a:ext uri="{FF2B5EF4-FFF2-40B4-BE49-F238E27FC236}">
                <a16:creationId xmlns:a16="http://schemas.microsoft.com/office/drawing/2014/main" id="{59DA9CC8-3AAA-4CB3-B7BB-9EB1C61B70F2}"/>
              </a:ext>
            </a:extLst>
          </p:cNvPr>
          <p:cNvSpPr txBox="1"/>
          <p:nvPr/>
        </p:nvSpPr>
        <p:spPr>
          <a:xfrm>
            <a:off x="6833526" y="5229200"/>
            <a:ext cx="2313747" cy="1077218"/>
          </a:xfrm>
          <a:prstGeom prst="rect">
            <a:avLst/>
          </a:prstGeom>
          <a:noFill/>
        </p:spPr>
        <p:txBody>
          <a:bodyPr wrap="square" rtlCol="0">
            <a:spAutoFit/>
          </a:bodyPr>
          <a:lstStyle/>
          <a:p>
            <a:r>
              <a:rPr lang="en-US" sz="1600" dirty="0"/>
              <a:t>Concrete and more sustainable cross-laminated timber (CLT) floors</a:t>
            </a:r>
            <a:endParaRPr lang="en-GB" sz="1600" dirty="0"/>
          </a:p>
        </p:txBody>
      </p:sp>
      <p:sp>
        <p:nvSpPr>
          <p:cNvPr id="27" name="Title 1">
            <a:extLst>
              <a:ext uri="{FF2B5EF4-FFF2-40B4-BE49-F238E27FC236}">
                <a16:creationId xmlns:a16="http://schemas.microsoft.com/office/drawing/2014/main" id="{135462D4-59F3-4323-98BE-AECD8B4F40EE}"/>
              </a:ext>
            </a:extLst>
          </p:cNvPr>
          <p:cNvSpPr>
            <a:spLocks noGrp="1"/>
          </p:cNvSpPr>
          <p:nvPr>
            <p:ph type="title"/>
          </p:nvPr>
        </p:nvSpPr>
        <p:spPr>
          <a:xfrm>
            <a:off x="457200" y="1008000"/>
            <a:ext cx="8438606" cy="382588"/>
          </a:xfrm>
        </p:spPr>
        <p:txBody>
          <a:bodyPr/>
          <a:lstStyle/>
          <a:p>
            <a:r>
              <a:rPr lang="en-US" sz="2400" dirty="0"/>
              <a:t>Wernick module design - </a:t>
            </a:r>
            <a:r>
              <a:rPr lang="cy-GB" sz="2400" dirty="0">
                <a:solidFill>
                  <a:srgbClr val="C00000"/>
                </a:solidFill>
              </a:rPr>
              <a:t>Dyluniad modiwlau </a:t>
            </a:r>
            <a:r>
              <a:rPr lang="cy-GB" sz="2400" dirty="0" err="1">
                <a:solidFill>
                  <a:srgbClr val="C00000"/>
                </a:solidFill>
              </a:rPr>
              <a:t>Wernick</a:t>
            </a:r>
            <a:endParaRPr lang="en-US" sz="2400" b="0" dirty="0">
              <a:solidFill>
                <a:srgbClr val="C00000"/>
              </a:solidFill>
            </a:endParaRPr>
          </a:p>
        </p:txBody>
      </p:sp>
      <p:sp>
        <p:nvSpPr>
          <p:cNvPr id="28" name="Rectangle 27">
            <a:extLst>
              <a:ext uri="{FF2B5EF4-FFF2-40B4-BE49-F238E27FC236}">
                <a16:creationId xmlns:a16="http://schemas.microsoft.com/office/drawing/2014/main" id="{1F5C347D-98FA-4AF1-A187-5E63C3239370}"/>
              </a:ext>
            </a:extLst>
          </p:cNvPr>
          <p:cNvSpPr/>
          <p:nvPr/>
        </p:nvSpPr>
        <p:spPr>
          <a:xfrm>
            <a:off x="3831981" y="1570168"/>
            <a:ext cx="2664296" cy="400921"/>
          </a:xfrm>
          <a:prstGeom prst="rect">
            <a:avLst/>
          </a:prstGeom>
          <a:solidFill>
            <a:srgbClr val="027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t>6-storey capability</a:t>
            </a:r>
            <a:endParaRPr lang="en-GB" b="1" dirty="0"/>
          </a:p>
        </p:txBody>
      </p:sp>
    </p:spTree>
    <p:extLst>
      <p:ext uri="{BB962C8B-B14F-4D97-AF65-F5344CB8AC3E}">
        <p14:creationId xmlns:p14="http://schemas.microsoft.com/office/powerpoint/2010/main" val="2037096889"/>
      </p:ext>
    </p:extLst>
  </p:cSld>
  <p:clrMapOvr>
    <a:masterClrMapping/>
  </p:clrMapOvr>
  <p:transition spd="slow">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438606" cy="382588"/>
          </a:xfrm>
        </p:spPr>
        <p:txBody>
          <a:bodyPr/>
          <a:lstStyle/>
          <a:p>
            <a:r>
              <a:rPr lang="en-US" dirty="0" err="1"/>
              <a:t>Programme</a:t>
            </a:r>
            <a:r>
              <a:rPr lang="en-US" dirty="0"/>
              <a:t> - </a:t>
            </a:r>
            <a:r>
              <a:rPr lang="cy-GB" dirty="0">
                <a:solidFill>
                  <a:srgbClr val="C00000"/>
                </a:solidFill>
              </a:rPr>
              <a:t>Rhaglen</a:t>
            </a:r>
            <a:endParaRPr lang="en-US" b="0" dirty="0">
              <a:solidFill>
                <a:srgbClr val="C00000"/>
              </a:solidFill>
            </a:endParaRPr>
          </a:p>
        </p:txBody>
      </p:sp>
      <p:sp>
        <p:nvSpPr>
          <p:cNvPr id="6" name="TextBox 5">
            <a:extLst>
              <a:ext uri="{FF2B5EF4-FFF2-40B4-BE49-F238E27FC236}">
                <a16:creationId xmlns:a16="http://schemas.microsoft.com/office/drawing/2014/main" id="{DFF1191B-7333-4814-8719-79DA521AC78F}"/>
              </a:ext>
            </a:extLst>
          </p:cNvPr>
          <p:cNvSpPr txBox="1"/>
          <p:nvPr/>
        </p:nvSpPr>
        <p:spPr>
          <a:xfrm>
            <a:off x="457200" y="1909812"/>
            <a:ext cx="4572000" cy="2800767"/>
          </a:xfrm>
          <a:prstGeom prst="rect">
            <a:avLst/>
          </a:prstGeom>
          <a:noFill/>
        </p:spPr>
        <p:txBody>
          <a:bodyPr wrap="square">
            <a:spAutoFit/>
          </a:bodyPr>
          <a:lstStyle/>
          <a:p>
            <a:pPr marL="285750" indent="-285750">
              <a:spcAft>
                <a:spcPts val="1200"/>
              </a:spcAft>
              <a:buClr>
                <a:srgbClr val="0F6BB9"/>
              </a:buClr>
              <a:buSzPct val="80000"/>
              <a:buFont typeface="Arial" panose="020B0604020202020204" pitchFamily="34" charset="0"/>
              <a:buChar char="•"/>
            </a:pPr>
            <a:r>
              <a:rPr lang="en-GB" sz="1800" dirty="0"/>
              <a:t>Enquiry received – November 2018</a:t>
            </a:r>
          </a:p>
          <a:p>
            <a:pPr marL="285750" indent="-285750">
              <a:spcAft>
                <a:spcPts val="1200"/>
              </a:spcAft>
              <a:buClr>
                <a:srgbClr val="0F6BB9"/>
              </a:buClr>
              <a:buSzPct val="80000"/>
              <a:buFont typeface="Arial" panose="020B0604020202020204" pitchFamily="34" charset="0"/>
              <a:buChar char="•"/>
            </a:pPr>
            <a:r>
              <a:rPr lang="en-GB" sz="1800" dirty="0"/>
              <a:t>Planning permission submitted – </a:t>
            </a:r>
            <a:br>
              <a:rPr lang="en-GB" sz="1800" dirty="0"/>
            </a:br>
            <a:r>
              <a:rPr lang="en-GB" sz="1800" dirty="0"/>
              <a:t>December 2018 </a:t>
            </a:r>
          </a:p>
          <a:p>
            <a:pPr marL="285750" indent="-285750">
              <a:spcAft>
                <a:spcPts val="1200"/>
              </a:spcAft>
              <a:buClr>
                <a:srgbClr val="0F6BB9"/>
              </a:buClr>
              <a:buSzPct val="80000"/>
              <a:buFont typeface="Arial" panose="020B0604020202020204" pitchFamily="34" charset="0"/>
              <a:buChar char="•"/>
            </a:pPr>
            <a:r>
              <a:rPr lang="en-GB" sz="1800" dirty="0"/>
              <a:t> Order placed – March 2019</a:t>
            </a:r>
          </a:p>
          <a:p>
            <a:pPr marL="285750" indent="-285750">
              <a:spcAft>
                <a:spcPts val="1200"/>
              </a:spcAft>
              <a:buClr>
                <a:srgbClr val="0F6BB9"/>
              </a:buClr>
              <a:buSzPct val="80000"/>
              <a:buFont typeface="Arial" panose="020B0604020202020204" pitchFamily="34" charset="0"/>
              <a:buChar char="•"/>
            </a:pPr>
            <a:r>
              <a:rPr lang="en-GB" sz="1800" dirty="0"/>
              <a:t> Start on site – June 2019</a:t>
            </a:r>
          </a:p>
          <a:p>
            <a:pPr marL="285750" indent="-285750">
              <a:spcAft>
                <a:spcPts val="1200"/>
              </a:spcAft>
              <a:buClr>
                <a:srgbClr val="0F6BB9"/>
              </a:buClr>
              <a:buSzPct val="80000"/>
              <a:buFont typeface="Arial" panose="020B0604020202020204" pitchFamily="34" charset="0"/>
              <a:buChar char="•"/>
            </a:pPr>
            <a:r>
              <a:rPr lang="en-GB" sz="1800" dirty="0"/>
              <a:t> Module delivery – July 2019</a:t>
            </a:r>
          </a:p>
          <a:p>
            <a:pPr marL="285750" indent="-285750">
              <a:spcAft>
                <a:spcPts val="1200"/>
              </a:spcAft>
              <a:buClr>
                <a:srgbClr val="0F6BB9"/>
              </a:buClr>
              <a:buSzPct val="80000"/>
              <a:buFont typeface="Arial" panose="020B0604020202020204" pitchFamily="34" charset="0"/>
              <a:buChar char="•"/>
            </a:pPr>
            <a:r>
              <a:rPr lang="en-GB" sz="1800" dirty="0"/>
              <a:t> Handover – November 2019</a:t>
            </a:r>
          </a:p>
        </p:txBody>
      </p:sp>
      <p:pic>
        <p:nvPicPr>
          <p:cNvPr id="7" name="Picture 6" descr="A room filled with furniture and a flat screen tv&#10;&#10;Description automatically generated">
            <a:extLst>
              <a:ext uri="{FF2B5EF4-FFF2-40B4-BE49-F238E27FC236}">
                <a16:creationId xmlns:a16="http://schemas.microsoft.com/office/drawing/2014/main" id="{4E84EE4D-59CD-4350-B62F-194B07E39FB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87766" y="1909812"/>
            <a:ext cx="4558704" cy="3038376"/>
          </a:xfrm>
          <a:prstGeom prst="rect">
            <a:avLst/>
          </a:prstGeom>
        </p:spPr>
      </p:pic>
    </p:spTree>
    <p:extLst>
      <p:ext uri="{BB962C8B-B14F-4D97-AF65-F5344CB8AC3E}">
        <p14:creationId xmlns:p14="http://schemas.microsoft.com/office/powerpoint/2010/main" val="42518934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438606" cy="382588"/>
          </a:xfrm>
        </p:spPr>
        <p:txBody>
          <a:bodyPr/>
          <a:lstStyle/>
          <a:p>
            <a:r>
              <a:rPr lang="en-US" dirty="0"/>
              <a:t>Building energy - </a:t>
            </a:r>
            <a:r>
              <a:rPr lang="cy-GB" dirty="0">
                <a:solidFill>
                  <a:srgbClr val="C00000"/>
                </a:solidFill>
              </a:rPr>
              <a:t>Ynni adeilad </a:t>
            </a:r>
            <a:r>
              <a:rPr lang="en-US" dirty="0">
                <a:solidFill>
                  <a:srgbClr val="C00000"/>
                </a:solidFill>
              </a:rPr>
              <a:t> </a:t>
            </a:r>
            <a:endParaRPr lang="en-US" b="0" dirty="0">
              <a:solidFill>
                <a:srgbClr val="C00000"/>
              </a:solidFill>
            </a:endParaRPr>
          </a:p>
        </p:txBody>
      </p:sp>
      <p:sp>
        <p:nvSpPr>
          <p:cNvPr id="9" name="Google Shape;134;p29">
            <a:extLst>
              <a:ext uri="{FF2B5EF4-FFF2-40B4-BE49-F238E27FC236}">
                <a16:creationId xmlns:a16="http://schemas.microsoft.com/office/drawing/2014/main" id="{2E525A38-C9FD-7948-AD1A-EFE6526F1B6A}"/>
              </a:ext>
            </a:extLst>
          </p:cNvPr>
          <p:cNvSpPr txBox="1">
            <a:spLocks/>
          </p:cNvSpPr>
          <p:nvPr/>
        </p:nvSpPr>
        <p:spPr>
          <a:xfrm>
            <a:off x="457199" y="1390588"/>
            <a:ext cx="8229600" cy="1721919"/>
          </a:xfrm>
          <a:prstGeom prst="rect">
            <a:avLst/>
          </a:prstGeom>
          <a:noFill/>
          <a:ln>
            <a:noFill/>
          </a:ln>
        </p:spPr>
        <p:txBody>
          <a:bodyPr spcFirstLastPara="1" wrap="square" lIns="91425" tIns="45700" rIns="91425" bIns="45700" anchor="t" anchorCtr="0">
            <a:noAutofit/>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b="1" dirty="0"/>
              <a:t>Low U-values, best practice air tightness </a:t>
            </a:r>
          </a:p>
          <a:p>
            <a:r>
              <a:rPr lang="en-GB" dirty="0"/>
              <a:t>The system is warm frame and virtually all repeating thermal bridges have been removed, helping to produce a low energy solution.</a:t>
            </a:r>
            <a:endParaRPr lang="en-US" sz="1800" kern="0" dirty="0"/>
          </a:p>
        </p:txBody>
      </p:sp>
      <p:pic>
        <p:nvPicPr>
          <p:cNvPr id="6" name="Picture 5">
            <a:extLst>
              <a:ext uri="{FF2B5EF4-FFF2-40B4-BE49-F238E27FC236}">
                <a16:creationId xmlns:a16="http://schemas.microsoft.com/office/drawing/2014/main" id="{DB14A26B-A2E9-4534-8A60-B5A8641AC9D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94139" y="2913665"/>
            <a:ext cx="3673357" cy="2755018"/>
          </a:xfrm>
          <a:prstGeom prst="rect">
            <a:avLst/>
          </a:prstGeom>
        </p:spPr>
      </p:pic>
      <p:pic>
        <p:nvPicPr>
          <p:cNvPr id="7" name="Picture 6">
            <a:extLst>
              <a:ext uri="{FF2B5EF4-FFF2-40B4-BE49-F238E27FC236}">
                <a16:creationId xmlns:a16="http://schemas.microsoft.com/office/drawing/2014/main" id="{04C749EA-87CE-4B7C-AA8D-6F6F0A1A296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84837" y="2913665"/>
            <a:ext cx="3673358" cy="2755019"/>
          </a:xfrm>
          <a:prstGeom prst="rect">
            <a:avLst/>
          </a:prstGeom>
        </p:spPr>
      </p:pic>
    </p:spTree>
    <p:extLst>
      <p:ext uri="{BB962C8B-B14F-4D97-AF65-F5344CB8AC3E}">
        <p14:creationId xmlns:p14="http://schemas.microsoft.com/office/powerpoint/2010/main" val="36205721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Introduction to off-site construction - </a:t>
            </a:r>
            <a:r>
              <a:rPr lang="cy-GB" dirty="0">
                <a:solidFill>
                  <a:srgbClr val="C00000"/>
                </a:solidFill>
              </a:rPr>
              <a:t>Cyflwyniad i adeiladu oddi ar y safle</a:t>
            </a:r>
            <a:br>
              <a:rPr lang="en-US" b="0" dirty="0"/>
            </a:br>
            <a:endParaRPr lang="en-US" b="0" dirty="0"/>
          </a:p>
        </p:txBody>
      </p:sp>
      <p:sp>
        <p:nvSpPr>
          <p:cNvPr id="9" name="Google Shape;134;p29">
            <a:extLst>
              <a:ext uri="{FF2B5EF4-FFF2-40B4-BE49-F238E27FC236}">
                <a16:creationId xmlns:a16="http://schemas.microsoft.com/office/drawing/2014/main" id="{2E525A38-C9FD-7948-AD1A-EFE6526F1B6A}"/>
              </a:ext>
            </a:extLst>
          </p:cNvPr>
          <p:cNvSpPr txBox="1">
            <a:spLocks/>
          </p:cNvSpPr>
          <p:nvPr/>
        </p:nvSpPr>
        <p:spPr>
          <a:xfrm>
            <a:off x="457200" y="1760320"/>
            <a:ext cx="8529145" cy="3642159"/>
          </a:xfrm>
          <a:prstGeom prst="rect">
            <a:avLst/>
          </a:prstGeom>
          <a:noFill/>
          <a:ln>
            <a:noFill/>
          </a:ln>
        </p:spPr>
        <p:txBody>
          <a:bodyPr spcFirstLastPara="1" wrap="square" lIns="91425" tIns="45700" rIns="91425" bIns="45700" anchor="t" anchorCtr="0">
            <a:noAutofit/>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spcBef>
                <a:spcPts val="0"/>
              </a:spcBef>
              <a:spcAft>
                <a:spcPts val="0"/>
              </a:spcAft>
              <a:buClr>
                <a:schemeClr val="dk1"/>
              </a:buClr>
              <a:buSzPts val="1800"/>
            </a:pPr>
            <a:r>
              <a:rPr lang="en-US" kern="0" dirty="0">
                <a:ea typeface="ＭＳ Ｐゴシック"/>
              </a:rPr>
              <a:t>Off-site construction is a Modern Method of Construction (MMC) that aims to optimise the construction process. </a:t>
            </a:r>
            <a:r>
              <a:rPr lang="en-GB" dirty="0">
                <a:latin typeface="Arial"/>
                <a:ea typeface="ＭＳ Ｐゴシック"/>
              </a:rPr>
              <a:t>It is also known as OSM (Off Site Manufacture) or prefabrication.</a:t>
            </a:r>
            <a:endParaRPr lang="en-GB" sz="2000" kern="1200" dirty="0">
              <a:solidFill>
                <a:schemeClr val="tx1"/>
              </a:solidFill>
              <a:effectLst/>
              <a:latin typeface="Arial" charset="0"/>
              <a:ea typeface="ＭＳ Ｐゴシック" charset="-128"/>
              <a:cs typeface="ＭＳ Ｐゴシック" charset="-128"/>
            </a:endParaRPr>
          </a:p>
          <a:p>
            <a:pPr>
              <a:lnSpc>
                <a:spcPct val="100000"/>
              </a:lnSpc>
              <a:spcBef>
                <a:spcPts val="0"/>
              </a:spcBef>
              <a:spcAft>
                <a:spcPts val="0"/>
              </a:spcAft>
              <a:buClr>
                <a:schemeClr val="dk1"/>
              </a:buClr>
              <a:buSzPts val="1800"/>
            </a:pPr>
            <a:endParaRPr lang="en-US" kern="0" dirty="0">
              <a:ea typeface="ＭＳ Ｐゴシック"/>
            </a:endParaRPr>
          </a:p>
          <a:p>
            <a:pPr>
              <a:lnSpc>
                <a:spcPct val="100000"/>
              </a:lnSpc>
              <a:spcBef>
                <a:spcPts val="0"/>
              </a:spcBef>
              <a:spcAft>
                <a:spcPts val="0"/>
              </a:spcAft>
              <a:buClr>
                <a:schemeClr val="dk1"/>
              </a:buClr>
              <a:buSzPts val="1800"/>
            </a:pPr>
            <a:r>
              <a:rPr lang="en-US" kern="0" dirty="0">
                <a:ea typeface="ＭＳ Ｐゴシック"/>
              </a:rPr>
              <a:t>Learn more about off-site construction from the videos below: </a:t>
            </a:r>
          </a:p>
          <a:p>
            <a:pPr marL="342900" indent="-342900">
              <a:buFont typeface="Arial" panose="020B0604020202020204" pitchFamily="34" charset="0"/>
              <a:buChar char="•"/>
            </a:pPr>
            <a:r>
              <a:rPr lang="en-US" dirty="0">
                <a:hlinkClick r:id="rId3"/>
              </a:rPr>
              <a:t>https://www.youtube.com/channel/UCw8NH6SuOs77wOo1YCL5Vmw</a:t>
            </a:r>
            <a:r>
              <a:rPr lang="en-US" dirty="0"/>
              <a:t> </a:t>
            </a:r>
          </a:p>
          <a:p>
            <a:pPr marL="342900" indent="-342900">
              <a:buFont typeface="Arial" panose="020B0604020202020204" pitchFamily="34" charset="0"/>
              <a:buChar char="•"/>
            </a:pPr>
            <a:r>
              <a:rPr lang="en-US" dirty="0">
                <a:hlinkClick r:id="rId4"/>
              </a:rPr>
              <a:t>https://youtu.be/Hgq14W6v2vU</a:t>
            </a:r>
            <a:r>
              <a:rPr lang="en-US" dirty="0"/>
              <a:t> </a:t>
            </a:r>
          </a:p>
        </p:txBody>
      </p:sp>
      <p:pic>
        <p:nvPicPr>
          <p:cNvPr id="6" name="Picture 5">
            <a:extLst>
              <a:ext uri="{FF2B5EF4-FFF2-40B4-BE49-F238E27FC236}">
                <a16:creationId xmlns:a16="http://schemas.microsoft.com/office/drawing/2014/main" id="{FC636D81-6692-44F8-83A6-4660EF694202}"/>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612524" y="3938155"/>
            <a:ext cx="3216166" cy="2144111"/>
          </a:xfrm>
          <a:prstGeom prst="rect">
            <a:avLst/>
          </a:prstGeom>
        </p:spPr>
      </p:pic>
    </p:spTree>
    <p:extLst>
      <p:ext uri="{BB962C8B-B14F-4D97-AF65-F5344CB8AC3E}">
        <p14:creationId xmlns:p14="http://schemas.microsoft.com/office/powerpoint/2010/main" val="315741638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BREEAM Excellent proven system</a:t>
            </a:r>
            <a:br>
              <a:rPr lang="en-US" b="0" dirty="0"/>
            </a:br>
            <a:endParaRPr lang="en-US" b="0" dirty="0"/>
          </a:p>
        </p:txBody>
      </p:sp>
      <p:sp>
        <p:nvSpPr>
          <p:cNvPr id="9" name="Content Placeholder 8">
            <a:extLst>
              <a:ext uri="{FF2B5EF4-FFF2-40B4-BE49-F238E27FC236}">
                <a16:creationId xmlns:a16="http://schemas.microsoft.com/office/drawing/2014/main" id="{39064ACF-67C5-1749-B923-5F4A2F04746A}"/>
              </a:ext>
            </a:extLst>
          </p:cNvPr>
          <p:cNvSpPr>
            <a:spLocks noGrp="1"/>
          </p:cNvSpPr>
          <p:nvPr>
            <p:ph sz="quarter" idx="10"/>
          </p:nvPr>
        </p:nvSpPr>
        <p:spPr>
          <a:xfrm>
            <a:off x="457201" y="1548882"/>
            <a:ext cx="3851558" cy="4301118"/>
          </a:xfrm>
        </p:spPr>
        <p:txBody>
          <a:bodyPr/>
          <a:lstStyle/>
          <a:p>
            <a:pPr>
              <a:lnSpc>
                <a:spcPct val="100000"/>
              </a:lnSpc>
            </a:pPr>
            <a:r>
              <a:rPr lang="en-GB" dirty="0"/>
              <a:t>The system meant that near-zero waste was generated in the module manufacture. The 60 modules of the Swansea project weighed around 8 tons each, making the overall modular structure of the building approximately 480 </a:t>
            </a:r>
            <a:r>
              <a:rPr lang="en-GB" dirty="0">
                <a:solidFill>
                  <a:srgbClr val="0077E3"/>
                </a:solidFill>
              </a:rPr>
              <a:t>tons - </a:t>
            </a:r>
            <a:r>
              <a:rPr lang="cy-GB" dirty="0">
                <a:solidFill>
                  <a:srgbClr val="C00000"/>
                </a:solidFill>
              </a:rPr>
              <a:t>tunnell.</a:t>
            </a:r>
            <a:endParaRPr lang="en-GB" dirty="0">
              <a:solidFill>
                <a:srgbClr val="C00000"/>
              </a:solidFill>
            </a:endParaRPr>
          </a:p>
          <a:p>
            <a:pPr>
              <a:lnSpc>
                <a:spcPct val="100000"/>
              </a:lnSpc>
            </a:pPr>
            <a:r>
              <a:rPr lang="en-GB" dirty="0"/>
              <a:t>The manufacture of the 60 modules generated only 650kg of waste, around 0.15% total waste. Figures for traditional construction are often quoted as high as 10%.</a:t>
            </a:r>
          </a:p>
          <a:p>
            <a:pPr algn="just"/>
            <a:endParaRPr lang="en-US" dirty="0"/>
          </a:p>
        </p:txBody>
      </p:sp>
      <p:pic>
        <p:nvPicPr>
          <p:cNvPr id="8" name="Picture 7">
            <a:extLst>
              <a:ext uri="{FF2B5EF4-FFF2-40B4-BE49-F238E27FC236}">
                <a16:creationId xmlns:a16="http://schemas.microsoft.com/office/drawing/2014/main" id="{03E1B147-86E9-436B-9705-23084134C685}"/>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835242" y="2042644"/>
            <a:ext cx="3841214" cy="3516413"/>
          </a:xfrm>
          <a:prstGeom prst="rect">
            <a:avLst/>
          </a:prstGeom>
        </p:spPr>
      </p:pic>
      <p:pic>
        <p:nvPicPr>
          <p:cNvPr id="10" name="Picture 9">
            <a:extLst>
              <a:ext uri="{FF2B5EF4-FFF2-40B4-BE49-F238E27FC236}">
                <a16:creationId xmlns:a16="http://schemas.microsoft.com/office/drawing/2014/main" id="{2FCF07C8-5B2F-4BB0-A860-6FC1418DF8D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1940" t="11516" r="21991" b="11684"/>
          <a:stretch/>
        </p:blipFill>
        <p:spPr>
          <a:xfrm>
            <a:off x="4572000" y="4308942"/>
            <a:ext cx="1078496" cy="1034092"/>
          </a:xfrm>
          <a:prstGeom prst="rect">
            <a:avLst/>
          </a:prstGeom>
        </p:spPr>
      </p:pic>
    </p:spTree>
    <p:extLst>
      <p:ext uri="{BB962C8B-B14F-4D97-AF65-F5344CB8AC3E}">
        <p14:creationId xmlns:p14="http://schemas.microsoft.com/office/powerpoint/2010/main" val="10473088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BREEAM Excellent proven system</a:t>
            </a:r>
            <a:br>
              <a:rPr lang="en-US" b="0" dirty="0"/>
            </a:br>
            <a:endParaRPr lang="en-US" b="0" dirty="0"/>
          </a:p>
        </p:txBody>
      </p:sp>
      <p:sp>
        <p:nvSpPr>
          <p:cNvPr id="6" name="TextBox 5">
            <a:extLst>
              <a:ext uri="{FF2B5EF4-FFF2-40B4-BE49-F238E27FC236}">
                <a16:creationId xmlns:a16="http://schemas.microsoft.com/office/drawing/2014/main" id="{34D50D14-7C41-4110-9E67-C536690CB9BC}"/>
              </a:ext>
            </a:extLst>
          </p:cNvPr>
          <p:cNvSpPr txBox="1"/>
          <p:nvPr/>
        </p:nvSpPr>
        <p:spPr>
          <a:xfrm>
            <a:off x="331076" y="1611944"/>
            <a:ext cx="7882758" cy="4062651"/>
          </a:xfrm>
          <a:prstGeom prst="rect">
            <a:avLst/>
          </a:prstGeom>
          <a:noFill/>
        </p:spPr>
        <p:txBody>
          <a:bodyPr wrap="square">
            <a:spAutoFit/>
          </a:bodyPr>
          <a:lstStyle/>
          <a:p>
            <a:pPr>
              <a:spcAft>
                <a:spcPts val="1350"/>
              </a:spcAft>
              <a:buClr>
                <a:srgbClr val="0F6BB9"/>
              </a:buClr>
              <a:buSzPct val="80000"/>
            </a:pPr>
            <a:r>
              <a:rPr lang="en-GB" sz="2000" b="1" i="1" dirty="0">
                <a:latin typeface="+mn-lt"/>
              </a:rPr>
              <a:t>BREEAM Excellent target 19kg/m</a:t>
            </a:r>
            <a:r>
              <a:rPr lang="en-GB" sz="2000" b="1" i="1" baseline="30000" dirty="0">
                <a:latin typeface="+mn-lt"/>
              </a:rPr>
              <a:t>2</a:t>
            </a:r>
          </a:p>
          <a:p>
            <a:pPr>
              <a:spcAft>
                <a:spcPts val="1350"/>
              </a:spcAft>
              <a:buClr>
                <a:srgbClr val="0F6BB9"/>
              </a:buClr>
              <a:buSzPct val="80000"/>
            </a:pPr>
            <a:r>
              <a:rPr lang="en-GB" sz="2000" dirty="0">
                <a:solidFill>
                  <a:srgbClr val="000000"/>
                </a:solidFill>
                <a:latin typeface="+mn-lt"/>
              </a:rPr>
              <a:t>Wickford Head Office:	1,000sqm two storey office</a:t>
            </a:r>
          </a:p>
          <a:p>
            <a:pPr>
              <a:spcAft>
                <a:spcPts val="1350"/>
              </a:spcAft>
              <a:buClr>
                <a:srgbClr val="0F6BB9"/>
              </a:buClr>
              <a:buSzPct val="80000"/>
            </a:pPr>
            <a:r>
              <a:rPr lang="en-GB" sz="2000" dirty="0">
                <a:solidFill>
                  <a:srgbClr val="000000"/>
                </a:solidFill>
                <a:latin typeface="+mn-lt"/>
              </a:rPr>
              <a:t>Module manufacture:	262 kg = 0.262 kg/m</a:t>
            </a:r>
            <a:r>
              <a:rPr lang="en-GB" sz="2000" baseline="30000" dirty="0">
                <a:solidFill>
                  <a:srgbClr val="000000"/>
                </a:solidFill>
                <a:latin typeface="+mn-lt"/>
              </a:rPr>
              <a:t>2</a:t>
            </a:r>
          </a:p>
          <a:p>
            <a:pPr>
              <a:spcAft>
                <a:spcPts val="1350"/>
              </a:spcAft>
              <a:buClr>
                <a:srgbClr val="0F6BB9"/>
              </a:buClr>
              <a:buSzPct val="80000"/>
            </a:pPr>
            <a:r>
              <a:rPr lang="en-GB" sz="2000" dirty="0">
                <a:solidFill>
                  <a:srgbClr val="000000"/>
                </a:solidFill>
                <a:latin typeface="+mn-lt"/>
              </a:rPr>
              <a:t>Factory module fit out:	4,071 kg = 4.071 kg/m</a:t>
            </a:r>
            <a:r>
              <a:rPr lang="en-GB" sz="2000" baseline="30000" dirty="0">
                <a:solidFill>
                  <a:srgbClr val="000000"/>
                </a:solidFill>
                <a:latin typeface="+mn-lt"/>
              </a:rPr>
              <a:t>2</a:t>
            </a:r>
          </a:p>
          <a:p>
            <a:pPr>
              <a:spcAft>
                <a:spcPts val="1350"/>
              </a:spcAft>
              <a:buClr>
                <a:srgbClr val="0F6BB9"/>
              </a:buClr>
              <a:buSzPct val="80000"/>
            </a:pPr>
            <a:r>
              <a:rPr lang="en-GB" sz="2000" dirty="0">
                <a:solidFill>
                  <a:srgbClr val="000000"/>
                </a:solidFill>
                <a:latin typeface="+mn-lt"/>
              </a:rPr>
              <a:t>Site fit out:		11,080 kg = 11.08 kg/m</a:t>
            </a:r>
            <a:r>
              <a:rPr lang="en-GB" sz="2000" baseline="30000" dirty="0">
                <a:solidFill>
                  <a:srgbClr val="000000"/>
                </a:solidFill>
                <a:latin typeface="+mn-lt"/>
              </a:rPr>
              <a:t>2</a:t>
            </a:r>
          </a:p>
          <a:p>
            <a:pPr>
              <a:spcAft>
                <a:spcPts val="1350"/>
              </a:spcAft>
              <a:buClr>
                <a:srgbClr val="0F6BB9"/>
              </a:buClr>
              <a:buSzPct val="80000"/>
            </a:pPr>
            <a:r>
              <a:rPr lang="en-GB" sz="2000" b="1" i="1" dirty="0">
                <a:solidFill>
                  <a:srgbClr val="0077E3"/>
                </a:solidFill>
                <a:latin typeface="+mn-lt"/>
              </a:rPr>
              <a:t>Total waste generated - </a:t>
            </a:r>
            <a:r>
              <a:rPr lang="cy-GB" sz="2000" b="1" i="1" dirty="0">
                <a:solidFill>
                  <a:srgbClr val="C00000"/>
                </a:solidFill>
                <a:latin typeface="+mn-lt"/>
              </a:rPr>
              <a:t>Cyfanswm y gwastraff a gynhyrchwyd</a:t>
            </a:r>
            <a:r>
              <a:rPr lang="en-GB" sz="2000" b="1" i="1" dirty="0">
                <a:solidFill>
                  <a:srgbClr val="C00000"/>
                </a:solidFill>
                <a:latin typeface="+mn-lt"/>
              </a:rPr>
              <a:t> = </a:t>
            </a:r>
            <a:r>
              <a:rPr lang="en-GB" sz="2000" b="1" i="1" dirty="0">
                <a:solidFill>
                  <a:srgbClr val="000000"/>
                </a:solidFill>
                <a:latin typeface="+mn-lt"/>
              </a:rPr>
              <a:t>15.151 kg/m</a:t>
            </a:r>
            <a:r>
              <a:rPr lang="en-GB" sz="2000" b="1" i="1" baseline="30000" dirty="0">
                <a:solidFill>
                  <a:srgbClr val="000000"/>
                </a:solidFill>
                <a:latin typeface="+mn-lt"/>
              </a:rPr>
              <a:t>2</a:t>
            </a:r>
            <a:endParaRPr lang="en-GB" sz="2000" baseline="30000" dirty="0">
              <a:solidFill>
                <a:srgbClr val="000000"/>
              </a:solidFill>
              <a:latin typeface="+mn-lt"/>
            </a:endParaRPr>
          </a:p>
          <a:p>
            <a:pPr>
              <a:spcAft>
                <a:spcPts val="1350"/>
              </a:spcAft>
              <a:buClr>
                <a:srgbClr val="0F6BB9"/>
              </a:buClr>
              <a:buSzPct val="80000"/>
            </a:pPr>
            <a:r>
              <a:rPr lang="en-GB" sz="2400" b="1" i="1" dirty="0">
                <a:solidFill>
                  <a:srgbClr val="00B050"/>
                </a:solidFill>
                <a:latin typeface="+mn-lt"/>
              </a:rPr>
              <a:t>Percentage of waste recycled and diverted from landfill = </a:t>
            </a:r>
            <a:r>
              <a:rPr lang="en-GB" sz="2400" b="1" i="1" u="sng" dirty="0">
                <a:solidFill>
                  <a:srgbClr val="00B050"/>
                </a:solidFill>
                <a:latin typeface="+mn-lt"/>
              </a:rPr>
              <a:t>98%</a:t>
            </a:r>
            <a:r>
              <a:rPr lang="en-GB" sz="2400" b="1" i="1" dirty="0">
                <a:solidFill>
                  <a:srgbClr val="00B050"/>
                </a:solidFill>
                <a:latin typeface="+mn-lt"/>
              </a:rPr>
              <a:t> </a:t>
            </a:r>
          </a:p>
        </p:txBody>
      </p:sp>
    </p:spTree>
    <p:extLst>
      <p:ext uri="{BB962C8B-B14F-4D97-AF65-F5344CB8AC3E}">
        <p14:creationId xmlns:p14="http://schemas.microsoft.com/office/powerpoint/2010/main" val="38194446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438606" cy="382588"/>
          </a:xfrm>
        </p:spPr>
        <p:txBody>
          <a:bodyPr/>
          <a:lstStyle/>
          <a:p>
            <a:r>
              <a:rPr lang="en-US" dirty="0"/>
              <a:t>Module delivery - </a:t>
            </a:r>
            <a:r>
              <a:rPr lang="cy-GB" dirty="0">
                <a:solidFill>
                  <a:srgbClr val="C00000"/>
                </a:solidFill>
              </a:rPr>
              <a:t>Darparu'r modiwlau</a:t>
            </a:r>
            <a:endParaRPr lang="en-US" b="0" dirty="0">
              <a:solidFill>
                <a:srgbClr val="C00000"/>
              </a:solidFill>
            </a:endParaRPr>
          </a:p>
        </p:txBody>
      </p:sp>
      <p:sp>
        <p:nvSpPr>
          <p:cNvPr id="9" name="Google Shape;134;p29">
            <a:extLst>
              <a:ext uri="{FF2B5EF4-FFF2-40B4-BE49-F238E27FC236}">
                <a16:creationId xmlns:a16="http://schemas.microsoft.com/office/drawing/2014/main" id="{2E525A38-C9FD-7948-AD1A-EFE6526F1B6A}"/>
              </a:ext>
            </a:extLst>
          </p:cNvPr>
          <p:cNvSpPr txBox="1">
            <a:spLocks/>
          </p:cNvSpPr>
          <p:nvPr/>
        </p:nvSpPr>
        <p:spPr>
          <a:xfrm>
            <a:off x="352697" y="1390588"/>
            <a:ext cx="8438606" cy="1721919"/>
          </a:xfrm>
          <a:prstGeom prst="rect">
            <a:avLst/>
          </a:prstGeom>
          <a:noFill/>
          <a:ln>
            <a:noFill/>
          </a:ln>
        </p:spPr>
        <p:txBody>
          <a:bodyPr spcFirstLastPara="1" wrap="square" lIns="91425" tIns="45700" rIns="91425" bIns="45700" anchor="t" anchorCtr="0">
            <a:noAutofit/>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dirty="0"/>
              <a:t>Using a modular solution allowed concurrent working. So, while the site was being prepared and foundations laid, the 60 modules were being manufactured 10 miles away at the Wernick factory.</a:t>
            </a:r>
          </a:p>
        </p:txBody>
      </p:sp>
      <p:pic>
        <p:nvPicPr>
          <p:cNvPr id="10" name="Picture 9">
            <a:extLst>
              <a:ext uri="{FF2B5EF4-FFF2-40B4-BE49-F238E27FC236}">
                <a16:creationId xmlns:a16="http://schemas.microsoft.com/office/drawing/2014/main" id="{C64EC1BF-CBF0-4041-92D0-4AEC599E446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750" r="-316"/>
          <a:stretch/>
        </p:blipFill>
        <p:spPr>
          <a:xfrm>
            <a:off x="5202623" y="2857413"/>
            <a:ext cx="3484177" cy="2246064"/>
          </a:xfrm>
          <a:prstGeom prst="rect">
            <a:avLst/>
          </a:prstGeom>
        </p:spPr>
      </p:pic>
      <p:pic>
        <p:nvPicPr>
          <p:cNvPr id="11" name="Picture 10" descr="A large building&#10;&#10;Description automatically generated">
            <a:extLst>
              <a:ext uri="{FF2B5EF4-FFF2-40B4-BE49-F238E27FC236}">
                <a16:creationId xmlns:a16="http://schemas.microsoft.com/office/drawing/2014/main" id="{3C65D364-8407-4C79-823E-63359BF31FE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57200" y="2857413"/>
            <a:ext cx="3749697" cy="2198210"/>
          </a:xfrm>
          <a:prstGeom prst="rect">
            <a:avLst/>
          </a:prstGeom>
        </p:spPr>
      </p:pic>
      <p:sp>
        <p:nvSpPr>
          <p:cNvPr id="12" name="TextBox 11">
            <a:extLst>
              <a:ext uri="{FF2B5EF4-FFF2-40B4-BE49-F238E27FC236}">
                <a16:creationId xmlns:a16="http://schemas.microsoft.com/office/drawing/2014/main" id="{DFEB14C2-A2B9-4565-9522-3EBF730883F9}"/>
              </a:ext>
            </a:extLst>
          </p:cNvPr>
          <p:cNvSpPr txBox="1"/>
          <p:nvPr/>
        </p:nvSpPr>
        <p:spPr>
          <a:xfrm>
            <a:off x="352697" y="5113469"/>
            <a:ext cx="4367048" cy="646331"/>
          </a:xfrm>
          <a:prstGeom prst="rect">
            <a:avLst/>
          </a:prstGeom>
          <a:noFill/>
        </p:spPr>
        <p:txBody>
          <a:bodyPr wrap="square">
            <a:spAutoFit/>
          </a:bodyPr>
          <a:lstStyle/>
          <a:p>
            <a:r>
              <a:rPr lang="en-GB" sz="1800" dirty="0">
                <a:solidFill>
                  <a:schemeClr val="tx1"/>
                </a:solidFill>
              </a:rPr>
              <a:t>Site work took place during building manufacture</a:t>
            </a:r>
          </a:p>
        </p:txBody>
      </p:sp>
      <p:sp>
        <p:nvSpPr>
          <p:cNvPr id="14" name="TextBox 13">
            <a:extLst>
              <a:ext uri="{FF2B5EF4-FFF2-40B4-BE49-F238E27FC236}">
                <a16:creationId xmlns:a16="http://schemas.microsoft.com/office/drawing/2014/main" id="{E6ACA444-8FA9-4604-99F7-303789737467}"/>
              </a:ext>
            </a:extLst>
          </p:cNvPr>
          <p:cNvSpPr txBox="1"/>
          <p:nvPr/>
        </p:nvSpPr>
        <p:spPr>
          <a:xfrm>
            <a:off x="5092264" y="5182795"/>
            <a:ext cx="3941377" cy="646331"/>
          </a:xfrm>
          <a:prstGeom prst="rect">
            <a:avLst/>
          </a:prstGeom>
          <a:noFill/>
        </p:spPr>
        <p:txBody>
          <a:bodyPr wrap="square">
            <a:spAutoFit/>
          </a:bodyPr>
          <a:lstStyle/>
          <a:p>
            <a:r>
              <a:rPr lang="en-GB" sz="1800" dirty="0">
                <a:solidFill>
                  <a:srgbClr val="000000"/>
                </a:solidFill>
                <a:latin typeface="+mn-lt"/>
              </a:rPr>
              <a:t>Modules manufactured at specialist manufacturing plant </a:t>
            </a:r>
            <a:endParaRPr lang="en-GB" sz="1800" dirty="0">
              <a:latin typeface="+mn-lt"/>
            </a:endParaRPr>
          </a:p>
        </p:txBody>
      </p:sp>
    </p:spTree>
    <p:extLst>
      <p:ext uri="{BB962C8B-B14F-4D97-AF65-F5344CB8AC3E}">
        <p14:creationId xmlns:p14="http://schemas.microsoft.com/office/powerpoint/2010/main" val="17934094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438606" cy="382588"/>
          </a:xfrm>
        </p:spPr>
        <p:txBody>
          <a:bodyPr/>
          <a:lstStyle/>
          <a:p>
            <a:r>
              <a:rPr lang="en-US" dirty="0"/>
              <a:t>Off-site construction case study: Wernick</a:t>
            </a:r>
            <a:endParaRPr lang="en-US" b="0" dirty="0"/>
          </a:p>
        </p:txBody>
      </p:sp>
      <p:sp>
        <p:nvSpPr>
          <p:cNvPr id="3" name="Content Placeholder 2"/>
          <p:cNvSpPr>
            <a:spLocks noGrp="1"/>
          </p:cNvSpPr>
          <p:nvPr>
            <p:ph sz="quarter" idx="10"/>
          </p:nvPr>
        </p:nvSpPr>
        <p:spPr>
          <a:xfrm>
            <a:off x="319238" y="6203705"/>
            <a:ext cx="8251371" cy="382588"/>
          </a:xfrm>
        </p:spPr>
        <p:txBody>
          <a:bodyPr/>
          <a:lstStyle/>
          <a:p>
            <a:pPr marL="0" lvl="8" indent="0" eaLnBrk="0" hangingPunct="0">
              <a:lnSpc>
                <a:spcPts val="1200"/>
              </a:lnSpc>
              <a:spcBef>
                <a:spcPts val="0"/>
              </a:spcBef>
              <a:spcAft>
                <a:spcPts val="0"/>
              </a:spcAft>
              <a:buNone/>
            </a:pPr>
            <a:endParaRPr lang="en-US" dirty="0"/>
          </a:p>
        </p:txBody>
      </p:sp>
      <p:sp>
        <p:nvSpPr>
          <p:cNvPr id="9" name="Google Shape;134;p29">
            <a:extLst>
              <a:ext uri="{FF2B5EF4-FFF2-40B4-BE49-F238E27FC236}">
                <a16:creationId xmlns:a16="http://schemas.microsoft.com/office/drawing/2014/main" id="{2E525A38-C9FD-7948-AD1A-EFE6526F1B6A}"/>
              </a:ext>
            </a:extLst>
          </p:cNvPr>
          <p:cNvSpPr txBox="1">
            <a:spLocks/>
          </p:cNvSpPr>
          <p:nvPr/>
        </p:nvSpPr>
        <p:spPr>
          <a:xfrm>
            <a:off x="351894" y="1390588"/>
            <a:ext cx="4078216" cy="3005158"/>
          </a:xfrm>
          <a:prstGeom prst="rect">
            <a:avLst/>
          </a:prstGeom>
          <a:noFill/>
          <a:ln>
            <a:noFill/>
          </a:ln>
        </p:spPr>
        <p:txBody>
          <a:bodyPr spcFirstLastPara="1" wrap="square" lIns="91425" tIns="45700" rIns="91425" bIns="45700" anchor="t" anchorCtr="0">
            <a:noAutofit/>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dirty="0"/>
              <a:t>Delivery of the modules took place over five days. They were craned into place and sealed up prior to the start of the fit out.</a:t>
            </a:r>
          </a:p>
          <a:p>
            <a:pPr marL="342900" indent="-342900" algn="just">
              <a:lnSpc>
                <a:spcPct val="100000"/>
              </a:lnSpc>
              <a:spcBef>
                <a:spcPts val="360"/>
              </a:spcBef>
              <a:spcAft>
                <a:spcPts val="0"/>
              </a:spcAft>
              <a:buClr>
                <a:schemeClr val="dk1"/>
              </a:buClr>
              <a:buSzPts val="1800"/>
              <a:buFont typeface="Arial"/>
              <a:buChar char="•"/>
            </a:pPr>
            <a:endParaRPr lang="en-US" sz="1800" kern="0" dirty="0"/>
          </a:p>
        </p:txBody>
      </p:sp>
      <p:sp>
        <p:nvSpPr>
          <p:cNvPr id="8" name="Google Shape;134;p29">
            <a:extLst>
              <a:ext uri="{FF2B5EF4-FFF2-40B4-BE49-F238E27FC236}">
                <a16:creationId xmlns:a16="http://schemas.microsoft.com/office/drawing/2014/main" id="{D1B225FA-C304-4A48-BE49-63FA6090C8EE}"/>
              </a:ext>
            </a:extLst>
          </p:cNvPr>
          <p:cNvSpPr txBox="1">
            <a:spLocks/>
          </p:cNvSpPr>
          <p:nvPr/>
        </p:nvSpPr>
        <p:spPr>
          <a:xfrm>
            <a:off x="351894" y="2963492"/>
            <a:ext cx="4361996" cy="1432254"/>
          </a:xfrm>
          <a:prstGeom prst="rect">
            <a:avLst/>
          </a:prstGeom>
          <a:noFill/>
          <a:ln>
            <a:noFill/>
          </a:ln>
        </p:spPr>
        <p:txBody>
          <a:bodyPr spcFirstLastPara="1" wrap="square" lIns="91425" tIns="45700" rIns="91425" bIns="45700" anchor="t" anchorCtr="0">
            <a:noAutofit/>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dirty="0"/>
              <a:t>The system can accommodate a temporary roof protection system, meaning that the building did not need scaffolding, again saving time and money.</a:t>
            </a:r>
          </a:p>
          <a:p>
            <a:pPr marL="342900" indent="-342900">
              <a:lnSpc>
                <a:spcPct val="100000"/>
              </a:lnSpc>
              <a:spcBef>
                <a:spcPts val="360"/>
              </a:spcBef>
              <a:spcAft>
                <a:spcPts val="0"/>
              </a:spcAft>
              <a:buClr>
                <a:schemeClr val="dk1"/>
              </a:buClr>
              <a:buSzPts val="1800"/>
              <a:buFont typeface="Arial"/>
              <a:buChar char="•"/>
            </a:pPr>
            <a:endParaRPr lang="en-US" sz="1800" kern="0" dirty="0"/>
          </a:p>
        </p:txBody>
      </p:sp>
      <p:pic>
        <p:nvPicPr>
          <p:cNvPr id="7" name="Picture 6" descr="A picture containing outdoor, grass, building, train&#10;&#10;Description automatically generated">
            <a:extLst>
              <a:ext uri="{FF2B5EF4-FFF2-40B4-BE49-F238E27FC236}">
                <a16:creationId xmlns:a16="http://schemas.microsoft.com/office/drawing/2014/main" id="{AB006C18-C17E-4E22-9093-DEDAECB6980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436955" y="1658672"/>
            <a:ext cx="3707045" cy="4276949"/>
          </a:xfrm>
          <a:prstGeom prst="rect">
            <a:avLst/>
          </a:prstGeom>
        </p:spPr>
      </p:pic>
    </p:spTree>
    <p:extLst>
      <p:ext uri="{BB962C8B-B14F-4D97-AF65-F5344CB8AC3E}">
        <p14:creationId xmlns:p14="http://schemas.microsoft.com/office/powerpoint/2010/main" val="284991396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438606" cy="382588"/>
          </a:xfrm>
        </p:spPr>
        <p:txBody>
          <a:bodyPr/>
          <a:lstStyle/>
          <a:p>
            <a:r>
              <a:rPr lang="en-US" dirty="0"/>
              <a:t>Completed project - </a:t>
            </a:r>
            <a:r>
              <a:rPr lang="cy-GB" dirty="0">
                <a:solidFill>
                  <a:srgbClr val="C00000"/>
                </a:solidFill>
              </a:rPr>
              <a:t>Y prosiect wedi’i gwblhau</a:t>
            </a:r>
            <a:endParaRPr lang="en-US" b="0" dirty="0">
              <a:solidFill>
                <a:srgbClr val="C00000"/>
              </a:solidFill>
            </a:endParaRPr>
          </a:p>
        </p:txBody>
      </p:sp>
      <p:pic>
        <p:nvPicPr>
          <p:cNvPr id="6" name="Picture 5" descr="A view of a building&#10;&#10;Description automatically generated">
            <a:extLst>
              <a:ext uri="{FF2B5EF4-FFF2-40B4-BE49-F238E27FC236}">
                <a16:creationId xmlns:a16="http://schemas.microsoft.com/office/drawing/2014/main" id="{606D0F9A-F1F3-4A40-9373-3F491BEE350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57200" y="1571639"/>
            <a:ext cx="5707117" cy="3689903"/>
          </a:xfrm>
          <a:prstGeom prst="rect">
            <a:avLst/>
          </a:prstGeom>
        </p:spPr>
      </p:pic>
      <p:sp>
        <p:nvSpPr>
          <p:cNvPr id="7" name="TextBox 6">
            <a:extLst>
              <a:ext uri="{FF2B5EF4-FFF2-40B4-BE49-F238E27FC236}">
                <a16:creationId xmlns:a16="http://schemas.microsoft.com/office/drawing/2014/main" id="{1AC4B695-5A69-4D7E-86C3-92CDB2DF6DAF}"/>
              </a:ext>
            </a:extLst>
          </p:cNvPr>
          <p:cNvSpPr txBox="1"/>
          <p:nvPr/>
        </p:nvSpPr>
        <p:spPr>
          <a:xfrm>
            <a:off x="6306205" y="2621347"/>
            <a:ext cx="2589601" cy="1323439"/>
          </a:xfrm>
          <a:prstGeom prst="rect">
            <a:avLst/>
          </a:prstGeom>
          <a:noFill/>
        </p:spPr>
        <p:txBody>
          <a:bodyPr wrap="square">
            <a:spAutoFit/>
          </a:bodyPr>
          <a:lstStyle/>
          <a:p>
            <a:r>
              <a:rPr lang="en-US" dirty="0">
                <a:hlinkClick r:id="rId4"/>
              </a:rPr>
              <a:t>360 virtual tour - Swansea University ‘Y </a:t>
            </a:r>
            <a:r>
              <a:rPr lang="en-US" dirty="0" err="1">
                <a:hlinkClick r:id="rId4"/>
              </a:rPr>
              <a:t>Twyni</a:t>
            </a:r>
            <a:r>
              <a:rPr lang="en-US" dirty="0">
                <a:hlinkClick r:id="rId4"/>
              </a:rPr>
              <a:t>’ Building • Wernick</a:t>
            </a:r>
            <a:endParaRPr lang="en-GB" dirty="0"/>
          </a:p>
        </p:txBody>
      </p:sp>
    </p:spTree>
    <p:extLst>
      <p:ext uri="{BB962C8B-B14F-4D97-AF65-F5344CB8AC3E}">
        <p14:creationId xmlns:p14="http://schemas.microsoft.com/office/powerpoint/2010/main" val="199000301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algn="ctr" eaLnBrk="1" hangingPunct="1">
              <a:lnSpc>
                <a:spcPct val="100000"/>
              </a:lnSpc>
            </a:pPr>
            <a:r>
              <a:rPr lang="cy-GB" sz="6000" dirty="0">
                <a:solidFill>
                  <a:srgbClr val="C00000"/>
                </a:solidFill>
                <a:ea typeface="ＭＳ Ｐゴシック" pitchFamily="-105" charset="-128"/>
                <a:cs typeface="ＭＳ Ｐゴシック" pitchFamily="-105" charset="-128"/>
              </a:rPr>
              <a:t>Unrhyw gwestiynau?</a:t>
            </a:r>
          </a:p>
          <a:p>
            <a:pPr marL="0" indent="0" algn="ctr" eaLnBrk="1" hangingPunct="1">
              <a:lnSpc>
                <a:spcPct val="100000"/>
              </a:lnSpc>
            </a:pPr>
            <a:endParaRPr sz="6000" dirty="0">
              <a:solidFill>
                <a:srgbClr val="C00000"/>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extLst>
      <p:ext uri="{BB962C8B-B14F-4D97-AF65-F5344CB8AC3E}">
        <p14:creationId xmlns:p14="http://schemas.microsoft.com/office/powerpoint/2010/main" val="7533445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a:t>Benefits of off-site construction - </a:t>
            </a:r>
            <a:r>
              <a:rPr lang="cy-GB" b="0" dirty="0">
                <a:solidFill>
                  <a:srgbClr val="C00000"/>
                </a:solidFill>
              </a:rPr>
              <a:t>Manteision adeiladu oddi ar y safle</a:t>
            </a:r>
            <a:br>
              <a:rPr lang="en-US" b="0" dirty="0"/>
            </a:br>
            <a:endParaRPr lang="en-US" b="0" dirty="0"/>
          </a:p>
        </p:txBody>
      </p:sp>
      <p:sp>
        <p:nvSpPr>
          <p:cNvPr id="7" name="TextBox 6">
            <a:extLst>
              <a:ext uri="{FF2B5EF4-FFF2-40B4-BE49-F238E27FC236}">
                <a16:creationId xmlns:a16="http://schemas.microsoft.com/office/drawing/2014/main" id="{FFBC3C1B-6DC2-4D44-BC21-B74F2C484C87}"/>
              </a:ext>
            </a:extLst>
          </p:cNvPr>
          <p:cNvSpPr txBox="1"/>
          <p:nvPr/>
        </p:nvSpPr>
        <p:spPr>
          <a:xfrm>
            <a:off x="457200" y="2180714"/>
            <a:ext cx="4754113" cy="2811026"/>
          </a:xfrm>
          <a:prstGeom prst="rect">
            <a:avLst/>
          </a:prstGeom>
          <a:noFill/>
        </p:spPr>
        <p:txBody>
          <a:bodyPr wrap="square">
            <a:spAutoFit/>
          </a:bodyPr>
          <a:lstStyle/>
          <a:p>
            <a:pPr marL="0" lvl="0" indent="0" algn="l" rtl="0">
              <a:lnSpc>
                <a:spcPct val="100000"/>
              </a:lnSpc>
              <a:spcBef>
                <a:spcPts val="0"/>
              </a:spcBef>
              <a:spcAft>
                <a:spcPts val="0"/>
              </a:spcAft>
              <a:buClr>
                <a:schemeClr val="dk1"/>
              </a:buClr>
              <a:buSzPts val="2000"/>
              <a:buNone/>
            </a:pPr>
            <a:r>
              <a:rPr lang="en-US" dirty="0"/>
              <a:t>The benefits of off-site construction are:</a:t>
            </a:r>
          </a:p>
          <a:p>
            <a:pPr marL="0" lvl="0" indent="0" algn="l" rtl="0">
              <a:lnSpc>
                <a:spcPct val="100000"/>
              </a:lnSpc>
              <a:spcBef>
                <a:spcPts val="0"/>
              </a:spcBef>
              <a:spcAft>
                <a:spcPts val="0"/>
              </a:spcAft>
              <a:buClr>
                <a:schemeClr val="dk1"/>
              </a:buClr>
              <a:buSzPts val="2000"/>
              <a:buNone/>
            </a:pPr>
            <a:endParaRPr lang="en-US" dirty="0"/>
          </a:p>
          <a:p>
            <a:pPr marL="342900" lvl="0" indent="-342900" algn="l" rtl="0">
              <a:lnSpc>
                <a:spcPct val="100000"/>
              </a:lnSpc>
              <a:spcBef>
                <a:spcPts val="400"/>
              </a:spcBef>
              <a:spcAft>
                <a:spcPts val="0"/>
              </a:spcAft>
              <a:buClr>
                <a:srgbClr val="0077E3"/>
              </a:buClr>
              <a:buSzPts val="2000"/>
              <a:buFont typeface="Arial"/>
              <a:buChar char="•"/>
            </a:pPr>
            <a:r>
              <a:rPr lang="en-US" dirty="0"/>
              <a:t>a controlled production environment </a:t>
            </a:r>
          </a:p>
          <a:p>
            <a:pPr marL="342900" lvl="0" indent="-342900" algn="l" rtl="0">
              <a:lnSpc>
                <a:spcPct val="100000"/>
              </a:lnSpc>
              <a:spcBef>
                <a:spcPts val="400"/>
              </a:spcBef>
              <a:spcAft>
                <a:spcPts val="0"/>
              </a:spcAft>
              <a:buClr>
                <a:srgbClr val="0077E3"/>
              </a:buClr>
              <a:buSzPts val="2000"/>
              <a:buFont typeface="Arial"/>
              <a:buChar char="•"/>
            </a:pPr>
            <a:r>
              <a:rPr lang="en-US" dirty="0"/>
              <a:t>consistent production process</a:t>
            </a:r>
          </a:p>
          <a:p>
            <a:pPr marL="342900" lvl="0" indent="-342900" algn="l" rtl="0">
              <a:lnSpc>
                <a:spcPct val="100000"/>
              </a:lnSpc>
              <a:spcBef>
                <a:spcPts val="400"/>
              </a:spcBef>
              <a:spcAft>
                <a:spcPts val="0"/>
              </a:spcAft>
              <a:buClr>
                <a:srgbClr val="0077E3"/>
              </a:buClr>
              <a:buSzPts val="2000"/>
              <a:buFont typeface="Arial"/>
              <a:buChar char="•"/>
            </a:pPr>
            <a:r>
              <a:rPr lang="en-US" dirty="0"/>
              <a:t>production is not impacted by weather conditions, as on-site</a:t>
            </a:r>
          </a:p>
          <a:p>
            <a:pPr marL="342900" lvl="0" indent="-342900" algn="l" rtl="0">
              <a:lnSpc>
                <a:spcPct val="100000"/>
              </a:lnSpc>
              <a:spcBef>
                <a:spcPts val="400"/>
              </a:spcBef>
              <a:spcAft>
                <a:spcPts val="0"/>
              </a:spcAft>
              <a:buClr>
                <a:srgbClr val="0077E3"/>
              </a:buClr>
              <a:buSzPts val="2000"/>
              <a:buFont typeface="Arial"/>
              <a:buChar char="•"/>
            </a:pPr>
            <a:r>
              <a:rPr lang="en-US" dirty="0"/>
              <a:t>quicker production process</a:t>
            </a:r>
          </a:p>
          <a:p>
            <a:pPr marL="342900" lvl="0" indent="-342900" algn="l" rtl="0">
              <a:lnSpc>
                <a:spcPct val="100000"/>
              </a:lnSpc>
              <a:spcBef>
                <a:spcPts val="400"/>
              </a:spcBef>
              <a:spcAft>
                <a:spcPts val="0"/>
              </a:spcAft>
              <a:buClr>
                <a:srgbClr val="0077E3"/>
              </a:buClr>
              <a:buSzPts val="2000"/>
              <a:buFont typeface="Arial"/>
              <a:buChar char="•"/>
            </a:pPr>
            <a:r>
              <a:rPr lang="en-US" dirty="0"/>
              <a:t>less waste.</a:t>
            </a:r>
          </a:p>
        </p:txBody>
      </p:sp>
      <p:pic>
        <p:nvPicPr>
          <p:cNvPr id="9" name="Picture 8" descr="A picture containing icon&#10;&#10;Description automatically generated">
            <a:extLst>
              <a:ext uri="{FF2B5EF4-FFF2-40B4-BE49-F238E27FC236}">
                <a16:creationId xmlns:a16="http://schemas.microsoft.com/office/drawing/2014/main" id="{CD425590-7357-472D-B111-88B47B6DAF28}"/>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973212" y="1569848"/>
            <a:ext cx="4170788" cy="3718303"/>
          </a:xfrm>
          <a:prstGeom prst="rect">
            <a:avLst/>
          </a:prstGeom>
        </p:spPr>
      </p:pic>
    </p:spTree>
    <p:extLst>
      <p:ext uri="{BB962C8B-B14F-4D97-AF65-F5344CB8AC3E}">
        <p14:creationId xmlns:p14="http://schemas.microsoft.com/office/powerpoint/2010/main" val="38690987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a:t>Benefits of off-site construction - </a:t>
            </a:r>
            <a:r>
              <a:rPr lang="cy-GB" b="0" dirty="0">
                <a:solidFill>
                  <a:srgbClr val="C00000"/>
                </a:solidFill>
              </a:rPr>
              <a:t>Manteision adeiladu oddi ar y safle</a:t>
            </a:r>
            <a:br>
              <a:rPr lang="cy-GB" b="0" dirty="0"/>
            </a:br>
            <a:br>
              <a:rPr lang="en-US" b="0" dirty="0"/>
            </a:br>
            <a:endParaRPr lang="en-US" b="0" dirty="0"/>
          </a:p>
        </p:txBody>
      </p:sp>
      <p:sp>
        <p:nvSpPr>
          <p:cNvPr id="4" name="Rectangle 3">
            <a:extLst>
              <a:ext uri="{FF2B5EF4-FFF2-40B4-BE49-F238E27FC236}">
                <a16:creationId xmlns:a16="http://schemas.microsoft.com/office/drawing/2014/main" id="{432C7DCA-9A70-0547-80D7-06DD0A591C07}"/>
              </a:ext>
            </a:extLst>
          </p:cNvPr>
          <p:cNvSpPr/>
          <p:nvPr/>
        </p:nvSpPr>
        <p:spPr>
          <a:xfrm>
            <a:off x="457200" y="1852875"/>
            <a:ext cx="5580993" cy="3693319"/>
          </a:xfrm>
          <a:prstGeom prst="rect">
            <a:avLst/>
          </a:prstGeom>
        </p:spPr>
        <p:txBody>
          <a:bodyPr wrap="square" lIns="91440" tIns="45720" rIns="91440" bIns="45720" anchor="t">
            <a:spAutoFit/>
          </a:bodyPr>
          <a:lstStyle/>
          <a:p>
            <a:pPr>
              <a:spcBef>
                <a:spcPts val="0"/>
              </a:spcBef>
              <a:spcAft>
                <a:spcPts val="0"/>
              </a:spcAft>
              <a:buClr>
                <a:schemeClr val="dk1"/>
              </a:buClr>
              <a:buSzPts val="2000"/>
            </a:pPr>
            <a:r>
              <a:rPr lang="en-US" b="1" dirty="0">
                <a:solidFill>
                  <a:srgbClr val="0077E3"/>
                </a:solidFill>
                <a:latin typeface="Arial"/>
                <a:ea typeface="ＭＳ Ｐゴシック"/>
              </a:rPr>
              <a:t>Sustainability</a:t>
            </a:r>
            <a:r>
              <a:rPr lang="en-US" b="1" dirty="0">
                <a:latin typeface="Arial"/>
                <a:ea typeface="ＭＳ Ｐゴシック"/>
              </a:rPr>
              <a:t> </a:t>
            </a:r>
            <a:r>
              <a:rPr lang="en-US" b="1" dirty="0">
                <a:solidFill>
                  <a:srgbClr val="C00000"/>
                </a:solidFill>
                <a:latin typeface="Arial"/>
                <a:ea typeface="ＭＳ Ｐゴシック"/>
              </a:rPr>
              <a:t>- </a:t>
            </a:r>
            <a:r>
              <a:rPr lang="cy-GB" b="1" dirty="0">
                <a:solidFill>
                  <a:srgbClr val="C00000"/>
                </a:solidFill>
                <a:latin typeface="Arial"/>
                <a:ea typeface="ＭＳ Ｐゴシック"/>
              </a:rPr>
              <a:t>Cynaliadwyedd</a:t>
            </a:r>
            <a:endParaRPr lang="en-US" b="1" dirty="0">
              <a:solidFill>
                <a:srgbClr val="C00000"/>
              </a:solidFill>
            </a:endParaRPr>
          </a:p>
          <a:p>
            <a:br>
              <a:rPr lang="en-GB" sz="1600" dirty="0">
                <a:latin typeface="Arial"/>
                <a:ea typeface="ＭＳ Ｐゴシック"/>
                <a:cs typeface="ＭＳ Ｐゴシック" charset="-128"/>
              </a:rPr>
            </a:br>
            <a:r>
              <a:rPr lang="en-GB" sz="1800" dirty="0">
                <a:latin typeface="Arial"/>
                <a:ea typeface="ＭＳ Ｐゴシック"/>
                <a:cs typeface="ＭＳ Ｐゴシック" charset="-128"/>
              </a:rPr>
              <a:t>The factory environment provides a cleaner and safer place of work. The production is </a:t>
            </a:r>
            <a:r>
              <a:rPr lang="en-GB" sz="1800" dirty="0">
                <a:latin typeface="Arial" charset="0"/>
                <a:ea typeface="ＭＳ Ｐゴシック" charset="-128"/>
                <a:cs typeface="ＭＳ Ｐゴシック" charset="-128"/>
              </a:rPr>
              <a:t>controlled, making it easier to achieve environmental performance criteria.</a:t>
            </a:r>
          </a:p>
          <a:p>
            <a:pPr lvl="0">
              <a:spcBef>
                <a:spcPts val="0"/>
              </a:spcBef>
              <a:spcAft>
                <a:spcPts val="0"/>
              </a:spcAft>
              <a:buClr>
                <a:schemeClr val="dk1"/>
              </a:buClr>
              <a:buSzPts val="2000"/>
            </a:pPr>
            <a:endParaRPr lang="en-US" sz="1800" dirty="0"/>
          </a:p>
          <a:p>
            <a:pPr marL="285750" lvl="0" indent="-285750">
              <a:spcBef>
                <a:spcPts val="0"/>
              </a:spcBef>
              <a:spcAft>
                <a:spcPts val="0"/>
              </a:spcAft>
              <a:buClr>
                <a:srgbClr val="0077E3"/>
              </a:buClr>
              <a:buSzPts val="2000"/>
              <a:buFont typeface="Arial" panose="020B0604020202020204" pitchFamily="34" charset="0"/>
              <a:buChar char="•"/>
            </a:pPr>
            <a:r>
              <a:rPr lang="en-US" sz="1800" dirty="0"/>
              <a:t>Economic: achieved by the speed of production.</a:t>
            </a:r>
          </a:p>
          <a:p>
            <a:pPr marL="285750" lvl="0" indent="-285750">
              <a:spcBef>
                <a:spcPts val="0"/>
              </a:spcBef>
              <a:spcAft>
                <a:spcPts val="0"/>
              </a:spcAft>
              <a:buClr>
                <a:srgbClr val="0077E3"/>
              </a:buClr>
              <a:buSzPts val="2000"/>
              <a:buFont typeface="Arial" panose="020B0604020202020204" pitchFamily="34" charset="0"/>
              <a:buChar char="•"/>
            </a:pPr>
            <a:r>
              <a:rPr lang="en-US" sz="1800" dirty="0"/>
              <a:t>Social: achieved by the reduced risk to construction personnel than on-site.</a:t>
            </a:r>
          </a:p>
          <a:p>
            <a:pPr marL="285750" indent="-285750">
              <a:spcBef>
                <a:spcPts val="0"/>
              </a:spcBef>
              <a:spcAft>
                <a:spcPts val="0"/>
              </a:spcAft>
              <a:buClr>
                <a:srgbClr val="0077E3"/>
              </a:buClr>
              <a:buSzPts val="2000"/>
              <a:buFont typeface="Arial" panose="020B0604020202020204" pitchFamily="34" charset="0"/>
              <a:buChar char="•"/>
            </a:pPr>
            <a:r>
              <a:rPr lang="en-US" sz="1800" dirty="0">
                <a:latin typeface="Arial"/>
                <a:ea typeface="ＭＳ Ｐゴシック"/>
              </a:rPr>
              <a:t>Environmental: achieved with the higher quality products and resulting performance (e.g. insulation) .</a:t>
            </a:r>
          </a:p>
        </p:txBody>
      </p:sp>
      <p:sp>
        <p:nvSpPr>
          <p:cNvPr id="7" name="Content Placeholder 2">
            <a:extLst>
              <a:ext uri="{FF2B5EF4-FFF2-40B4-BE49-F238E27FC236}">
                <a16:creationId xmlns:a16="http://schemas.microsoft.com/office/drawing/2014/main" id="{ABBE7A3F-B0E7-444F-8584-27B55E98BFDF}"/>
              </a:ext>
            </a:extLst>
          </p:cNvPr>
          <p:cNvSpPr>
            <a:spLocks noGrp="1"/>
          </p:cNvSpPr>
          <p:nvPr>
            <p:ph sz="quarter" idx="10"/>
          </p:nvPr>
        </p:nvSpPr>
        <p:spPr>
          <a:xfrm>
            <a:off x="4572000" y="5309925"/>
            <a:ext cx="4340774" cy="728565"/>
          </a:xfrm>
        </p:spPr>
        <p:txBody>
          <a:bodyPr/>
          <a:lstStyle/>
          <a:p>
            <a:pPr marL="0" lvl="8" indent="0" algn="ctr" eaLnBrk="0" hangingPunct="0">
              <a:spcBef>
                <a:spcPts val="0"/>
              </a:spcBef>
              <a:spcAft>
                <a:spcPts val="0"/>
              </a:spcAft>
              <a:buNone/>
            </a:pPr>
            <a:r>
              <a:rPr lang="en-US" sz="1600" i="1" dirty="0"/>
              <a:t>Off-site fundamentals</a:t>
            </a:r>
            <a:br>
              <a:rPr lang="en-US" sz="1600" i="1" dirty="0"/>
            </a:br>
            <a:r>
              <a:rPr lang="en-US" sz="1600" i="1" dirty="0"/>
              <a:t>Slides by Dr Mila </a:t>
            </a:r>
            <a:r>
              <a:rPr lang="en-US" sz="1600" i="1" dirty="0" err="1"/>
              <a:t>Duncheva</a:t>
            </a:r>
            <a:r>
              <a:rPr lang="en-US" sz="1600" i="1" dirty="0"/>
              <a:t> and Carola Calcagno, Edinburgh Napier University</a:t>
            </a:r>
            <a:endParaRPr lang="en-GB" sz="1600" i="1" dirty="0"/>
          </a:p>
        </p:txBody>
      </p:sp>
      <p:pic>
        <p:nvPicPr>
          <p:cNvPr id="5" name="Picture 4" descr="Logo, company name&#10;&#10;Description automatically generated">
            <a:extLst>
              <a:ext uri="{FF2B5EF4-FFF2-40B4-BE49-F238E27FC236}">
                <a16:creationId xmlns:a16="http://schemas.microsoft.com/office/drawing/2014/main" id="{F9E996F6-329C-4F37-BE8A-BC6F54A049FD}"/>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438308" y="2065330"/>
            <a:ext cx="1826307" cy="1781456"/>
          </a:xfrm>
          <a:prstGeom prst="rect">
            <a:avLst/>
          </a:prstGeom>
        </p:spPr>
      </p:pic>
    </p:spTree>
    <p:extLst>
      <p:ext uri="{BB962C8B-B14F-4D97-AF65-F5344CB8AC3E}">
        <p14:creationId xmlns:p14="http://schemas.microsoft.com/office/powerpoint/2010/main" val="31934803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30487"/>
            <a:ext cx="8229600" cy="382588"/>
          </a:xfrm>
        </p:spPr>
        <p:txBody>
          <a:bodyPr/>
          <a:lstStyle/>
          <a:p>
            <a:r>
              <a:rPr lang="en-US" b="0" dirty="0"/>
              <a:t>Benefits of off-site construction</a:t>
            </a:r>
            <a:br>
              <a:rPr lang="en-US" b="0" dirty="0"/>
            </a:br>
            <a:endParaRPr lang="en-US" b="0" dirty="0"/>
          </a:p>
        </p:txBody>
      </p:sp>
      <p:sp>
        <p:nvSpPr>
          <p:cNvPr id="3" name="Content Placeholder 2"/>
          <p:cNvSpPr>
            <a:spLocks noGrp="1"/>
          </p:cNvSpPr>
          <p:nvPr>
            <p:ph sz="quarter" idx="10"/>
          </p:nvPr>
        </p:nvSpPr>
        <p:spPr>
          <a:xfrm>
            <a:off x="6085488" y="4820814"/>
            <a:ext cx="2827285" cy="517588"/>
          </a:xfrm>
        </p:spPr>
        <p:txBody>
          <a:bodyPr/>
          <a:lstStyle/>
          <a:p>
            <a:pPr marL="0" lvl="8" indent="0" algn="ctr" eaLnBrk="0" hangingPunct="0">
              <a:spcBef>
                <a:spcPts val="0"/>
              </a:spcBef>
              <a:spcAft>
                <a:spcPts val="0"/>
              </a:spcAft>
              <a:buNone/>
            </a:pPr>
            <a:r>
              <a:rPr lang="en-US" sz="1600" i="1" dirty="0"/>
              <a:t>Offsite fundamentals</a:t>
            </a:r>
            <a:br>
              <a:rPr lang="en-US" sz="1600" i="1" dirty="0"/>
            </a:br>
            <a:r>
              <a:rPr lang="en-US" sz="1600" i="1" dirty="0"/>
              <a:t>Slides by Dr Mila </a:t>
            </a:r>
            <a:r>
              <a:rPr lang="en-US" sz="1600" i="1" dirty="0" err="1"/>
              <a:t>Duncheva</a:t>
            </a:r>
            <a:r>
              <a:rPr lang="en-US" sz="1600" i="1" dirty="0"/>
              <a:t> and Carola Calcagno, Edinburgh Napier University</a:t>
            </a:r>
            <a:endParaRPr lang="en-GB" sz="1600" i="1" dirty="0"/>
          </a:p>
        </p:txBody>
      </p:sp>
      <p:sp>
        <p:nvSpPr>
          <p:cNvPr id="4" name="Rectangle 3">
            <a:extLst>
              <a:ext uri="{FF2B5EF4-FFF2-40B4-BE49-F238E27FC236}">
                <a16:creationId xmlns:a16="http://schemas.microsoft.com/office/drawing/2014/main" id="{432C7DCA-9A70-0547-80D7-06DD0A591C07}"/>
              </a:ext>
            </a:extLst>
          </p:cNvPr>
          <p:cNvSpPr/>
          <p:nvPr/>
        </p:nvSpPr>
        <p:spPr>
          <a:xfrm>
            <a:off x="457200" y="1548075"/>
            <a:ext cx="5628289" cy="4555093"/>
          </a:xfrm>
          <a:prstGeom prst="rect">
            <a:avLst/>
          </a:prstGeom>
        </p:spPr>
        <p:txBody>
          <a:bodyPr wrap="square" lIns="91440" tIns="45720" rIns="91440" bIns="45720" anchor="t">
            <a:spAutoFit/>
          </a:bodyPr>
          <a:lstStyle/>
          <a:p>
            <a:pPr>
              <a:spcBef>
                <a:spcPts val="0"/>
              </a:spcBef>
              <a:spcAft>
                <a:spcPts val="0"/>
              </a:spcAft>
              <a:buClr>
                <a:schemeClr val="dk1"/>
              </a:buClr>
              <a:buSzPts val="2000"/>
            </a:pPr>
            <a:r>
              <a:rPr lang="en-US" b="1" dirty="0">
                <a:solidFill>
                  <a:srgbClr val="0077E3"/>
                </a:solidFill>
                <a:latin typeface="Arial"/>
                <a:ea typeface="ＭＳ Ｐゴシック"/>
              </a:rPr>
              <a:t>Value - </a:t>
            </a:r>
            <a:r>
              <a:rPr lang="cy-GB" b="1" dirty="0">
                <a:solidFill>
                  <a:srgbClr val="C00000"/>
                </a:solidFill>
                <a:latin typeface="Arial"/>
                <a:ea typeface="ＭＳ Ｐゴシック"/>
              </a:rPr>
              <a:t>Gwerth</a:t>
            </a:r>
          </a:p>
          <a:p>
            <a:pPr lvl="0">
              <a:spcBef>
                <a:spcPts val="0"/>
              </a:spcBef>
              <a:spcAft>
                <a:spcPts val="0"/>
              </a:spcAft>
              <a:buClr>
                <a:schemeClr val="dk1"/>
              </a:buClr>
              <a:buSzPts val="2000"/>
            </a:pPr>
            <a:endParaRPr lang="en-US" b="1" dirty="0">
              <a:latin typeface="Arial"/>
              <a:ea typeface="ＭＳ Ｐゴシック"/>
            </a:endParaRPr>
          </a:p>
          <a:p>
            <a:br>
              <a:rPr lang="en-GB" sz="1600" dirty="0">
                <a:latin typeface="Arial"/>
                <a:ea typeface="ＭＳ Ｐゴシック"/>
                <a:cs typeface="ＭＳ Ｐゴシック" charset="-128"/>
              </a:rPr>
            </a:br>
            <a:r>
              <a:rPr lang="en-GB" sz="1800" dirty="0">
                <a:latin typeface="Arial"/>
                <a:ea typeface="ＭＳ Ｐゴシック"/>
                <a:cs typeface="ＭＳ Ｐゴシック" charset="-128"/>
              </a:rPr>
              <a:t>The factory environment </a:t>
            </a:r>
            <a:r>
              <a:rPr lang="en-GB" sz="1800" dirty="0">
                <a:latin typeface="Arial"/>
                <a:ea typeface="ＭＳ Ｐゴシック"/>
              </a:rPr>
              <a:t>guarantees higher quality, more predictable product behaviour, better performance and little defects, with consequent higher customer satisfaction.</a:t>
            </a:r>
          </a:p>
          <a:p>
            <a:endParaRPr lang="en-GB" sz="1800" dirty="0">
              <a:latin typeface="Arial" charset="0"/>
            </a:endParaRPr>
          </a:p>
          <a:p>
            <a:pPr marL="285750" lvl="0" indent="-285750">
              <a:spcBef>
                <a:spcPts val="0"/>
              </a:spcBef>
              <a:spcAft>
                <a:spcPts val="0"/>
              </a:spcAft>
              <a:buClr>
                <a:srgbClr val="0077E3"/>
              </a:buClr>
              <a:buSzPts val="2000"/>
              <a:buFont typeface="Arial" panose="020B0604020202020204" pitchFamily="34" charset="0"/>
              <a:buChar char="•"/>
            </a:pPr>
            <a:r>
              <a:rPr lang="en-US" sz="1800" b="1" dirty="0"/>
              <a:t>Technical</a:t>
            </a:r>
            <a:r>
              <a:rPr lang="en-US" sz="1800" dirty="0"/>
              <a:t>:</a:t>
            </a:r>
            <a:r>
              <a:rPr lang="en-GB" sz="1800" dirty="0">
                <a:latin typeface="Arial" charset="0"/>
                <a:ea typeface="ＭＳ Ｐゴシック" charset="-128"/>
                <a:cs typeface="ＭＳ Ｐゴシック" charset="-128"/>
              </a:rPr>
              <a:t> the factory environment </a:t>
            </a:r>
            <a:r>
              <a:rPr lang="en-GB" sz="1800" dirty="0">
                <a:latin typeface="Arial" charset="0"/>
              </a:rPr>
              <a:t>guarantees higher quality, more predictable product behaviour. </a:t>
            </a:r>
          </a:p>
          <a:p>
            <a:pPr marL="285750" lvl="0" indent="-285750">
              <a:spcBef>
                <a:spcPts val="0"/>
              </a:spcBef>
              <a:spcAft>
                <a:spcPts val="0"/>
              </a:spcAft>
              <a:buClr>
                <a:srgbClr val="0077E3"/>
              </a:buClr>
              <a:buSzPts val="2000"/>
              <a:buFont typeface="Arial" panose="020B0604020202020204" pitchFamily="34" charset="0"/>
              <a:buChar char="•"/>
            </a:pPr>
            <a:r>
              <a:rPr lang="en-US" sz="1800" b="1" dirty="0"/>
              <a:t>Quality</a:t>
            </a:r>
            <a:r>
              <a:rPr lang="en-US" sz="1800" dirty="0"/>
              <a:t>: quality control is achieved by the </a:t>
            </a:r>
            <a:r>
              <a:rPr lang="en-US" sz="1800" dirty="0" err="1"/>
              <a:t>regularised</a:t>
            </a:r>
            <a:r>
              <a:rPr lang="en-US" sz="1800" dirty="0"/>
              <a:t> and dry environment, producing components with predictable better performance and fewer defects.</a:t>
            </a:r>
          </a:p>
          <a:p>
            <a:pPr marL="285750" lvl="0" indent="-285750">
              <a:spcBef>
                <a:spcPts val="0"/>
              </a:spcBef>
              <a:spcAft>
                <a:spcPts val="0"/>
              </a:spcAft>
              <a:buClr>
                <a:srgbClr val="0077E3"/>
              </a:buClr>
              <a:buSzPts val="2000"/>
              <a:buFont typeface="Arial" panose="020B0604020202020204" pitchFamily="34" charset="0"/>
              <a:buChar char="•"/>
            </a:pPr>
            <a:r>
              <a:rPr lang="en-US" sz="1800" b="1" dirty="0"/>
              <a:t>Customer satisfaction</a:t>
            </a:r>
            <a:r>
              <a:rPr lang="en-US" sz="1800" dirty="0"/>
              <a:t>: a consequence of improved quality within an efficient process</a:t>
            </a:r>
            <a:r>
              <a:rPr lang="en-US" sz="1600" dirty="0"/>
              <a:t>.</a:t>
            </a:r>
          </a:p>
        </p:txBody>
      </p:sp>
      <p:pic>
        <p:nvPicPr>
          <p:cNvPr id="5" name="Picture 4">
            <a:extLst>
              <a:ext uri="{FF2B5EF4-FFF2-40B4-BE49-F238E27FC236}">
                <a16:creationId xmlns:a16="http://schemas.microsoft.com/office/drawing/2014/main" id="{D84028AC-54BC-4B16-ABC7-D865084A6659}"/>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426543" y="1872703"/>
            <a:ext cx="2145176" cy="1799030"/>
          </a:xfrm>
          <a:prstGeom prst="rect">
            <a:avLst/>
          </a:prstGeom>
        </p:spPr>
      </p:pic>
    </p:spTree>
    <p:extLst>
      <p:ext uri="{BB962C8B-B14F-4D97-AF65-F5344CB8AC3E}">
        <p14:creationId xmlns:p14="http://schemas.microsoft.com/office/powerpoint/2010/main" val="26064711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a:t>Benefits of off-site construction</a:t>
            </a:r>
            <a:br>
              <a:rPr lang="en-US" b="0" dirty="0"/>
            </a:br>
            <a:endParaRPr lang="en-US" b="0" dirty="0"/>
          </a:p>
        </p:txBody>
      </p:sp>
      <p:sp>
        <p:nvSpPr>
          <p:cNvPr id="4" name="Rectangle 3">
            <a:extLst>
              <a:ext uri="{FF2B5EF4-FFF2-40B4-BE49-F238E27FC236}">
                <a16:creationId xmlns:a16="http://schemas.microsoft.com/office/drawing/2014/main" id="{432C7DCA-9A70-0547-80D7-06DD0A591C07}"/>
              </a:ext>
            </a:extLst>
          </p:cNvPr>
          <p:cNvSpPr/>
          <p:nvPr/>
        </p:nvSpPr>
        <p:spPr>
          <a:xfrm>
            <a:off x="457200" y="1548075"/>
            <a:ext cx="5628290" cy="3477875"/>
          </a:xfrm>
          <a:prstGeom prst="rect">
            <a:avLst/>
          </a:prstGeom>
        </p:spPr>
        <p:txBody>
          <a:bodyPr wrap="square" lIns="91440" tIns="45720" rIns="91440" bIns="45720" anchor="t">
            <a:spAutoFit/>
          </a:bodyPr>
          <a:lstStyle/>
          <a:p>
            <a:pPr>
              <a:spcBef>
                <a:spcPts val="0"/>
              </a:spcBef>
              <a:spcAft>
                <a:spcPts val="0"/>
              </a:spcAft>
              <a:buClr>
                <a:schemeClr val="dk1"/>
              </a:buClr>
              <a:buSzPts val="2000"/>
            </a:pPr>
            <a:r>
              <a:rPr lang="en-US" b="1" dirty="0">
                <a:solidFill>
                  <a:srgbClr val="0077E3"/>
                </a:solidFill>
                <a:latin typeface="Arial"/>
                <a:ea typeface="ＭＳ Ｐゴシック"/>
              </a:rPr>
              <a:t>Efficiency</a:t>
            </a:r>
            <a:r>
              <a:rPr lang="en-US" dirty="0">
                <a:solidFill>
                  <a:srgbClr val="0077E3"/>
                </a:solidFill>
                <a:latin typeface="Arial"/>
                <a:ea typeface="ＭＳ Ｐゴシック"/>
              </a:rPr>
              <a:t> - </a:t>
            </a:r>
            <a:r>
              <a:rPr lang="cy-GB" b="1" dirty="0">
                <a:solidFill>
                  <a:srgbClr val="C00000"/>
                </a:solidFill>
                <a:latin typeface="Arial"/>
                <a:ea typeface="ＭＳ Ｐゴシック"/>
              </a:rPr>
              <a:t>Effeithlonrwydd</a:t>
            </a:r>
            <a:r>
              <a:rPr lang="cy-GB" dirty="0">
                <a:solidFill>
                  <a:srgbClr val="C00000"/>
                </a:solidFill>
                <a:latin typeface="Arial"/>
                <a:ea typeface="ＭＳ Ｐゴシック"/>
              </a:rPr>
              <a:t> </a:t>
            </a:r>
            <a:br>
              <a:rPr lang="en-US" dirty="0">
                <a:latin typeface="Arial"/>
                <a:ea typeface="ＭＳ Ｐゴシック"/>
              </a:rPr>
            </a:br>
            <a:endParaRPr lang="en-US" dirty="0"/>
          </a:p>
          <a:p>
            <a:r>
              <a:rPr lang="en-GB" sz="1800" dirty="0">
                <a:latin typeface="Arial" charset="0"/>
                <a:ea typeface="ＭＳ Ｐゴシック" charset="-128"/>
                <a:cs typeface="ＭＳ Ｐゴシック" charset="-128"/>
              </a:rPr>
              <a:t>The factory environment </a:t>
            </a:r>
            <a:r>
              <a:rPr lang="en-GB" sz="1800" dirty="0">
                <a:latin typeface="Arial" charset="0"/>
              </a:rPr>
              <a:t>provides greater efficiency.</a:t>
            </a:r>
          </a:p>
          <a:p>
            <a:endParaRPr lang="en-GB" sz="1800" dirty="0">
              <a:latin typeface="Arial" charset="0"/>
            </a:endParaRPr>
          </a:p>
          <a:p>
            <a:pPr marL="285750" lvl="0" indent="-285750">
              <a:spcBef>
                <a:spcPts val="0"/>
              </a:spcBef>
              <a:spcAft>
                <a:spcPts val="0"/>
              </a:spcAft>
              <a:buClr>
                <a:srgbClr val="0077E3"/>
              </a:buClr>
              <a:buSzPts val="2000"/>
              <a:buFont typeface="Arial" panose="020B0604020202020204" pitchFamily="34" charset="0"/>
              <a:buChar char="•"/>
            </a:pPr>
            <a:r>
              <a:rPr lang="en-US" sz="1800" dirty="0"/>
              <a:t>Time:</a:t>
            </a:r>
            <a:r>
              <a:rPr lang="en-GB" sz="1800" dirty="0">
                <a:latin typeface="Arial" charset="0"/>
                <a:ea typeface="ＭＳ Ｐゴシック" charset="-128"/>
                <a:cs typeface="ＭＳ Ｐゴシック" charset="-128"/>
              </a:rPr>
              <a:t> savings can be made, carrying out site operations at the same time as manufacturing off-site components.</a:t>
            </a:r>
            <a:endParaRPr lang="en-GB" sz="1800" dirty="0">
              <a:latin typeface="Arial" charset="0"/>
            </a:endParaRPr>
          </a:p>
          <a:p>
            <a:pPr marL="285750" lvl="0" indent="-285750">
              <a:spcBef>
                <a:spcPts val="0"/>
              </a:spcBef>
              <a:spcAft>
                <a:spcPts val="0"/>
              </a:spcAft>
              <a:buClr>
                <a:srgbClr val="0077E3"/>
              </a:buClr>
              <a:buSzPts val="2000"/>
              <a:buFont typeface="Arial" panose="020B0604020202020204" pitchFamily="34" charset="0"/>
              <a:buChar char="•"/>
            </a:pPr>
            <a:r>
              <a:rPr lang="en-US" sz="1800" dirty="0"/>
              <a:t>Waste: reduction in the production of waste can be achieved when mass producing components accurately with fewer defects.</a:t>
            </a:r>
          </a:p>
          <a:p>
            <a:pPr marL="285750" indent="-285750">
              <a:spcBef>
                <a:spcPts val="0"/>
              </a:spcBef>
              <a:spcAft>
                <a:spcPts val="0"/>
              </a:spcAft>
              <a:buClr>
                <a:srgbClr val="0077E3"/>
              </a:buClr>
              <a:buSzPts val="2000"/>
              <a:buFont typeface="Arial" panose="020B0604020202020204" pitchFamily="34" charset="0"/>
              <a:buChar char="•"/>
            </a:pPr>
            <a:r>
              <a:rPr lang="en-US" sz="1800" dirty="0">
                <a:latin typeface="Arial"/>
                <a:ea typeface="ＭＳ Ｐゴシック"/>
              </a:rPr>
              <a:t>Flexibility: a consequence of improved quality, within an efficient (possibly automated) process.</a:t>
            </a:r>
          </a:p>
        </p:txBody>
      </p:sp>
      <p:sp>
        <p:nvSpPr>
          <p:cNvPr id="5" name="Content Placeholder 2">
            <a:extLst>
              <a:ext uri="{FF2B5EF4-FFF2-40B4-BE49-F238E27FC236}">
                <a16:creationId xmlns:a16="http://schemas.microsoft.com/office/drawing/2014/main" id="{85F2EB01-47EF-4534-945F-0BA245E77801}"/>
              </a:ext>
            </a:extLst>
          </p:cNvPr>
          <p:cNvSpPr>
            <a:spLocks noGrp="1"/>
          </p:cNvSpPr>
          <p:nvPr>
            <p:ph sz="quarter" idx="10"/>
          </p:nvPr>
        </p:nvSpPr>
        <p:spPr>
          <a:xfrm>
            <a:off x="4572000" y="5309924"/>
            <a:ext cx="4340774" cy="540075"/>
          </a:xfrm>
        </p:spPr>
        <p:txBody>
          <a:bodyPr/>
          <a:lstStyle/>
          <a:p>
            <a:pPr marL="0" lvl="8" indent="0" algn="ctr" eaLnBrk="0" hangingPunct="0">
              <a:spcBef>
                <a:spcPts val="0"/>
              </a:spcBef>
              <a:spcAft>
                <a:spcPts val="0"/>
              </a:spcAft>
              <a:buNone/>
            </a:pPr>
            <a:r>
              <a:rPr lang="en-US" sz="1600" i="1" dirty="0"/>
              <a:t>Offsite fundamentals</a:t>
            </a:r>
            <a:br>
              <a:rPr lang="en-US" sz="1600" i="1" dirty="0"/>
            </a:br>
            <a:r>
              <a:rPr lang="en-US" sz="1600" i="1" dirty="0"/>
              <a:t>Slides by Dr Mila </a:t>
            </a:r>
            <a:r>
              <a:rPr lang="en-US" sz="1600" i="1" dirty="0" err="1"/>
              <a:t>Duncheva</a:t>
            </a:r>
            <a:r>
              <a:rPr lang="en-US" sz="1600" i="1" dirty="0"/>
              <a:t> and Carola Calcagno, Edinburgh Napier University</a:t>
            </a:r>
            <a:endParaRPr lang="en-GB" sz="1600" i="1" dirty="0"/>
          </a:p>
        </p:txBody>
      </p:sp>
      <p:pic>
        <p:nvPicPr>
          <p:cNvPr id="6" name="Picture 5" descr="Diagram&#10;&#10;Description automatically generated with medium confidence">
            <a:extLst>
              <a:ext uri="{FF2B5EF4-FFF2-40B4-BE49-F238E27FC236}">
                <a16:creationId xmlns:a16="http://schemas.microsoft.com/office/drawing/2014/main" id="{26EC8525-1CC1-44C2-AB59-D3D8655AE3ED}"/>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361778" y="2290602"/>
            <a:ext cx="2214663" cy="2119308"/>
          </a:xfrm>
          <a:prstGeom prst="rect">
            <a:avLst/>
          </a:prstGeom>
        </p:spPr>
      </p:pic>
    </p:spTree>
    <p:extLst>
      <p:ext uri="{BB962C8B-B14F-4D97-AF65-F5344CB8AC3E}">
        <p14:creationId xmlns:p14="http://schemas.microsoft.com/office/powerpoint/2010/main" val="25124457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a:t>Materials used in off-site construction: timber</a:t>
            </a:r>
            <a:br>
              <a:rPr lang="en-US" b="0" dirty="0"/>
            </a:br>
            <a:endParaRPr lang="en-US" b="0" dirty="0"/>
          </a:p>
        </p:txBody>
      </p:sp>
      <p:sp>
        <p:nvSpPr>
          <p:cNvPr id="3" name="Content Placeholder 2"/>
          <p:cNvSpPr>
            <a:spLocks noGrp="1"/>
          </p:cNvSpPr>
          <p:nvPr>
            <p:ph sz="quarter" idx="10"/>
          </p:nvPr>
        </p:nvSpPr>
        <p:spPr>
          <a:xfrm>
            <a:off x="4572000" y="2246188"/>
            <a:ext cx="4340774" cy="382588"/>
          </a:xfrm>
        </p:spPr>
        <p:txBody>
          <a:bodyPr/>
          <a:lstStyle/>
          <a:p>
            <a:pPr marL="0" lvl="8" indent="0" algn="r" eaLnBrk="0" hangingPunct="0">
              <a:lnSpc>
                <a:spcPts val="1200"/>
              </a:lnSpc>
              <a:spcBef>
                <a:spcPts val="0"/>
              </a:spcBef>
              <a:spcAft>
                <a:spcPts val="0"/>
              </a:spcAft>
              <a:buNone/>
            </a:pPr>
            <a:r>
              <a:rPr lang="en-US" dirty="0"/>
              <a:t>Offsite fundamentals</a:t>
            </a:r>
            <a:br>
              <a:rPr lang="en-US" dirty="0"/>
            </a:br>
            <a:r>
              <a:rPr lang="en-US" dirty="0"/>
              <a:t>Slides by Dr Mila </a:t>
            </a:r>
            <a:r>
              <a:rPr lang="en-US" dirty="0" err="1"/>
              <a:t>Duncheva</a:t>
            </a:r>
            <a:r>
              <a:rPr lang="en-US" dirty="0"/>
              <a:t> and Carola Calcagno, </a:t>
            </a:r>
          </a:p>
          <a:p>
            <a:pPr marL="0" lvl="8" indent="0" algn="r" eaLnBrk="0" hangingPunct="0">
              <a:lnSpc>
                <a:spcPts val="1200"/>
              </a:lnSpc>
              <a:spcBef>
                <a:spcPts val="0"/>
              </a:spcBef>
              <a:spcAft>
                <a:spcPts val="0"/>
              </a:spcAft>
              <a:buNone/>
            </a:pPr>
            <a:r>
              <a:rPr lang="en-US" dirty="0"/>
              <a:t>Edinburgh Napier University</a:t>
            </a:r>
            <a:endParaRPr lang="en-GB" dirty="0"/>
          </a:p>
        </p:txBody>
      </p:sp>
      <p:sp>
        <p:nvSpPr>
          <p:cNvPr id="8" name="Content Placeholder 2">
            <a:extLst>
              <a:ext uri="{FF2B5EF4-FFF2-40B4-BE49-F238E27FC236}">
                <a16:creationId xmlns:a16="http://schemas.microsoft.com/office/drawing/2014/main" id="{0996D642-61B1-B346-ACA4-3ADA4DDCF382}"/>
              </a:ext>
            </a:extLst>
          </p:cNvPr>
          <p:cNvSpPr txBox="1">
            <a:spLocks/>
          </p:cNvSpPr>
          <p:nvPr/>
        </p:nvSpPr>
        <p:spPr bwMode="auto">
          <a:xfrm>
            <a:off x="256298" y="3474658"/>
            <a:ext cx="4098929"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lgn="just"/>
            <a:endParaRPr lang="en-US" kern="0" dirty="0">
              <a:ea typeface="ＭＳ Ｐゴシック" pitchFamily="-105" charset="-128"/>
              <a:cs typeface="ＭＳ Ｐゴシック" pitchFamily="-105" charset="-128"/>
            </a:endParaRPr>
          </a:p>
          <a:p>
            <a:pPr lvl="1"/>
            <a:endParaRPr lang="en-US" kern="0" dirty="0"/>
          </a:p>
        </p:txBody>
      </p:sp>
      <p:sp>
        <p:nvSpPr>
          <p:cNvPr id="6" name="Rectangle 5">
            <a:extLst>
              <a:ext uri="{FF2B5EF4-FFF2-40B4-BE49-F238E27FC236}">
                <a16:creationId xmlns:a16="http://schemas.microsoft.com/office/drawing/2014/main" id="{ABF0AE66-5455-3A47-B122-A76AAB21443E}"/>
              </a:ext>
            </a:extLst>
          </p:cNvPr>
          <p:cNvSpPr/>
          <p:nvPr/>
        </p:nvSpPr>
        <p:spPr>
          <a:xfrm>
            <a:off x="457200" y="1507524"/>
            <a:ext cx="5448300" cy="1477328"/>
          </a:xfrm>
          <a:prstGeom prst="rect">
            <a:avLst/>
          </a:prstGeom>
        </p:spPr>
        <p:txBody>
          <a:bodyPr wrap="square" lIns="91440" tIns="45720" rIns="91440" bIns="45720" anchor="t">
            <a:spAutoFit/>
          </a:bodyPr>
          <a:lstStyle/>
          <a:p>
            <a:r>
              <a:rPr lang="en-GB" sz="1800" dirty="0">
                <a:latin typeface="Arial" panose="020B0604020202020204" pitchFamily="34" charset="0"/>
                <a:ea typeface="ＭＳ Ｐゴシック"/>
                <a:cs typeface="Arial" panose="020B0604020202020204" pitchFamily="34" charset="0"/>
              </a:rPr>
              <a:t>Timber products are available in the form of: </a:t>
            </a:r>
            <a:endParaRPr lang="en-GB" sz="1800" dirty="0">
              <a:latin typeface="Arial" panose="020B0604020202020204" pitchFamily="34" charset="0"/>
              <a:cs typeface="Arial" panose="020B0604020202020204" pitchFamily="34" charset="0"/>
            </a:endParaRPr>
          </a:p>
          <a:p>
            <a:pPr marL="342900" indent="-342900">
              <a:buClr>
                <a:srgbClr val="0077E3"/>
              </a:buClr>
              <a:buFont typeface="Arial" panose="020B0604020202020204" pitchFamily="34" charset="0"/>
              <a:buChar char="•"/>
            </a:pPr>
            <a:r>
              <a:rPr lang="en-GB" sz="1800" dirty="0">
                <a:solidFill>
                  <a:srgbClr val="0077E3"/>
                </a:solidFill>
                <a:latin typeface="Arial" panose="020B0604020202020204" pitchFamily="34" charset="0"/>
                <a:ea typeface="ＭＳ Ｐゴシック"/>
                <a:cs typeface="Arial" panose="020B0604020202020204" pitchFamily="34" charset="0"/>
              </a:rPr>
              <a:t>sub-assemblies</a:t>
            </a:r>
            <a:r>
              <a:rPr lang="en-GB" sz="1800" dirty="0">
                <a:latin typeface="Arial" panose="020B0604020202020204" pitchFamily="34" charset="0"/>
                <a:ea typeface="ＭＳ Ｐゴシック"/>
                <a:cs typeface="Arial" panose="020B0604020202020204" pitchFamily="34" charset="0"/>
              </a:rPr>
              <a:t> - </a:t>
            </a:r>
            <a:r>
              <a:rPr lang="cy-GB" sz="1800" dirty="0">
                <a:solidFill>
                  <a:srgbClr val="C00000"/>
                </a:solidFill>
                <a:latin typeface="Arial" panose="020B0604020202020204" pitchFamily="34" charset="0"/>
                <a:ea typeface="ＭＳ Ｐゴシック"/>
                <a:cs typeface="Arial" panose="020B0604020202020204" pitchFamily="34" charset="0"/>
              </a:rPr>
              <a:t>is-osodiadau</a:t>
            </a:r>
            <a:endParaRPr lang="en-GB" sz="1800" dirty="0">
              <a:solidFill>
                <a:srgbClr val="C00000"/>
              </a:solidFill>
              <a:latin typeface="Arial" panose="020B0604020202020204" pitchFamily="34" charset="0"/>
              <a:ea typeface="ＭＳ Ｐゴシック"/>
              <a:cs typeface="Arial" panose="020B0604020202020204" pitchFamily="34" charset="0"/>
            </a:endParaRPr>
          </a:p>
          <a:p>
            <a:pPr marL="342900" indent="-342900">
              <a:buClr>
                <a:srgbClr val="0077E3"/>
              </a:buClr>
              <a:buFont typeface="Arial" panose="020B0604020202020204" pitchFamily="34" charset="0"/>
              <a:buChar char="•"/>
            </a:pPr>
            <a:r>
              <a:rPr lang="en-GB" sz="1800" dirty="0">
                <a:latin typeface="Arial" panose="020B0604020202020204" pitchFamily="34" charset="0"/>
                <a:ea typeface="ＭＳ Ｐゴシック"/>
                <a:cs typeface="Arial" panose="020B0604020202020204" pitchFamily="34" charset="0"/>
              </a:rPr>
              <a:t>panels</a:t>
            </a:r>
          </a:p>
          <a:p>
            <a:pPr marL="342900" indent="-342900">
              <a:buClr>
                <a:srgbClr val="0077E3"/>
              </a:buClr>
              <a:buFont typeface="Arial" panose="020B0604020202020204" pitchFamily="34" charset="0"/>
              <a:buChar char="•"/>
            </a:pPr>
            <a:r>
              <a:rPr lang="en-GB" sz="1800" dirty="0">
                <a:latin typeface="Arial" panose="020B0604020202020204" pitchFamily="34" charset="0"/>
                <a:ea typeface="ＭＳ Ｐゴシック"/>
                <a:cs typeface="Arial" panose="020B0604020202020204" pitchFamily="34" charset="0"/>
              </a:rPr>
              <a:t>engineered timber products  </a:t>
            </a:r>
            <a:endParaRPr lang="en-GB" sz="1800" dirty="0">
              <a:latin typeface="Arial" panose="020B0604020202020204" pitchFamily="34" charset="0"/>
              <a:cs typeface="Arial" panose="020B0604020202020204" pitchFamily="34" charset="0"/>
            </a:endParaRPr>
          </a:p>
          <a:p>
            <a:pPr marL="342900" indent="-342900">
              <a:buClr>
                <a:srgbClr val="0077E3"/>
              </a:buClr>
              <a:buFont typeface="Arial" panose="020B0604020202020204" pitchFamily="34" charset="0"/>
              <a:buChar char="•"/>
            </a:pPr>
            <a:r>
              <a:rPr lang="en-GB" sz="1800" dirty="0">
                <a:solidFill>
                  <a:srgbClr val="0077E3"/>
                </a:solidFill>
                <a:latin typeface="Arial" panose="020B0604020202020204" pitchFamily="34" charset="0"/>
                <a:ea typeface="ＭＳ Ｐゴシック"/>
                <a:cs typeface="Arial" panose="020B0604020202020204" pitchFamily="34" charset="0"/>
              </a:rPr>
              <a:t>volumetric units - </a:t>
            </a:r>
            <a:r>
              <a:rPr lang="cy-GB" sz="1800" dirty="0">
                <a:solidFill>
                  <a:srgbClr val="C00000"/>
                </a:solidFill>
                <a:latin typeface="Arial" panose="020B0604020202020204" pitchFamily="34" charset="0"/>
                <a:ea typeface="ＭＳ Ｐゴシック"/>
                <a:cs typeface="Arial" panose="020B0604020202020204" pitchFamily="34" charset="0"/>
              </a:rPr>
              <a:t>unedau cyfeintiol</a:t>
            </a:r>
            <a:endParaRPr lang="en-GB" sz="1800" dirty="0">
              <a:solidFill>
                <a:srgbClr val="C00000"/>
              </a:solidFill>
              <a:latin typeface="Arial" panose="020B0604020202020204" pitchFamily="34" charset="0"/>
              <a:cs typeface="Arial" panose="020B0604020202020204" pitchFamily="34" charset="0"/>
            </a:endParaRPr>
          </a:p>
        </p:txBody>
      </p:sp>
      <p:graphicFrame>
        <p:nvGraphicFramePr>
          <p:cNvPr id="4" name="Table 6">
            <a:extLst>
              <a:ext uri="{FF2B5EF4-FFF2-40B4-BE49-F238E27FC236}">
                <a16:creationId xmlns:a16="http://schemas.microsoft.com/office/drawing/2014/main" id="{46B00A8F-06E1-4D3D-BC08-AFDE0F372816}"/>
              </a:ext>
            </a:extLst>
          </p:cNvPr>
          <p:cNvGraphicFramePr>
            <a:graphicFrameLocks noGrp="1"/>
          </p:cNvGraphicFramePr>
          <p:nvPr>
            <p:extLst>
              <p:ext uri="{D42A27DB-BD31-4B8C-83A1-F6EECF244321}">
                <p14:modId xmlns:p14="http://schemas.microsoft.com/office/powerpoint/2010/main" val="218070139"/>
              </p:ext>
            </p:extLst>
          </p:nvPr>
        </p:nvGraphicFramePr>
        <p:xfrm>
          <a:off x="356602" y="3101788"/>
          <a:ext cx="8556172" cy="2826455"/>
        </p:xfrm>
        <a:graphic>
          <a:graphicData uri="http://schemas.openxmlformats.org/drawingml/2006/table">
            <a:tbl>
              <a:tblPr firstRow="1" bandRow="1">
                <a:tableStyleId>{5C22544A-7EE6-4342-B048-85BDC9FD1C3A}</a:tableStyleId>
              </a:tblPr>
              <a:tblGrid>
                <a:gridCol w="4278086">
                  <a:extLst>
                    <a:ext uri="{9D8B030D-6E8A-4147-A177-3AD203B41FA5}">
                      <a16:colId xmlns:a16="http://schemas.microsoft.com/office/drawing/2014/main" val="1496963308"/>
                    </a:ext>
                  </a:extLst>
                </a:gridCol>
                <a:gridCol w="4278086">
                  <a:extLst>
                    <a:ext uri="{9D8B030D-6E8A-4147-A177-3AD203B41FA5}">
                      <a16:colId xmlns:a16="http://schemas.microsoft.com/office/drawing/2014/main" val="3776558950"/>
                    </a:ext>
                  </a:extLst>
                </a:gridCol>
              </a:tblGrid>
              <a:tr h="449015">
                <a:tc>
                  <a:txBody>
                    <a:bodyPr/>
                    <a:lstStyle/>
                    <a:p>
                      <a:r>
                        <a:rPr lang="en-US" b="1" dirty="0">
                          <a:solidFill>
                            <a:schemeClr val="tx1"/>
                          </a:solidFill>
                        </a:rPr>
                        <a:t>Benefits</a:t>
                      </a:r>
                      <a:endParaRPr lang="en-GB" b="1" dirty="0">
                        <a:solidFill>
                          <a:schemeClr val="tx1"/>
                        </a:solidFill>
                      </a:endParaRPr>
                    </a:p>
                  </a:txBody>
                  <a:tcPr/>
                </a:tc>
                <a:tc>
                  <a:txBody>
                    <a:bodyPr/>
                    <a:lstStyle/>
                    <a:p>
                      <a:r>
                        <a:rPr lang="en-US" b="1" dirty="0">
                          <a:solidFill>
                            <a:schemeClr val="tx1"/>
                          </a:solidFill>
                        </a:rPr>
                        <a:t>Challenges</a:t>
                      </a:r>
                      <a:endParaRPr lang="en-GB" b="1" dirty="0">
                        <a:solidFill>
                          <a:schemeClr val="tx1"/>
                        </a:solidFill>
                      </a:endParaRPr>
                    </a:p>
                  </a:txBody>
                  <a:tcPr/>
                </a:tc>
                <a:extLst>
                  <a:ext uri="{0D108BD9-81ED-4DB2-BD59-A6C34878D82A}">
                    <a16:rowId xmlns:a16="http://schemas.microsoft.com/office/drawing/2014/main" val="471863775"/>
                  </a:ext>
                </a:extLst>
              </a:tr>
              <a:tr h="370840">
                <a:tc>
                  <a:txBody>
                    <a:bodyPr/>
                    <a:lstStyle/>
                    <a:p>
                      <a:r>
                        <a:rPr lang="en-US" dirty="0"/>
                        <a:t>High environmental credentials (e.g. carbon capture)</a:t>
                      </a:r>
                    </a:p>
                  </a:txBody>
                  <a:tcPr/>
                </a:tc>
                <a:tc>
                  <a:txBody>
                    <a:bodyPr/>
                    <a:lstStyle/>
                    <a:p>
                      <a:r>
                        <a:rPr lang="en-US" dirty="0"/>
                        <a:t>Special attention needs to be taken when designing with timber, because of its natural properties, which can result in differential movement due to changes in its moisture content</a:t>
                      </a:r>
                      <a:endParaRPr lang="en-GB" dirty="0"/>
                    </a:p>
                  </a:txBody>
                  <a:tcPr/>
                </a:tc>
                <a:extLst>
                  <a:ext uri="{0D108BD9-81ED-4DB2-BD59-A6C34878D82A}">
                    <a16:rowId xmlns:a16="http://schemas.microsoft.com/office/drawing/2014/main" val="1337161762"/>
                  </a:ext>
                </a:extLst>
              </a:tr>
              <a:tr h="370840">
                <a:tc>
                  <a:txBody>
                    <a:bodyPr/>
                    <a:lstStyle/>
                    <a:p>
                      <a:r>
                        <a:rPr lang="en-US" dirty="0"/>
                        <a:t>Good thermal performance and air-tightness</a:t>
                      </a:r>
                    </a:p>
                  </a:txBody>
                  <a:tcPr/>
                </a:tc>
                <a:tc>
                  <a:txBody>
                    <a:bodyPr/>
                    <a:lstStyle/>
                    <a:p>
                      <a:r>
                        <a:rPr lang="en-US" dirty="0"/>
                        <a:t>Fire regulations prescribing the use of non-combustible materials can be a barrier</a:t>
                      </a:r>
                      <a:endParaRPr lang="en-GB" dirty="0"/>
                    </a:p>
                  </a:txBody>
                  <a:tcPr/>
                </a:tc>
                <a:extLst>
                  <a:ext uri="{0D108BD9-81ED-4DB2-BD59-A6C34878D82A}">
                    <a16:rowId xmlns:a16="http://schemas.microsoft.com/office/drawing/2014/main" val="4222681975"/>
                  </a:ext>
                </a:extLst>
              </a:tr>
            </a:tbl>
          </a:graphicData>
        </a:graphic>
      </p:graphicFrame>
    </p:spTree>
    <p:extLst>
      <p:ext uri="{BB962C8B-B14F-4D97-AF65-F5344CB8AC3E}">
        <p14:creationId xmlns:p14="http://schemas.microsoft.com/office/powerpoint/2010/main" val="26883644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a:t>Materials used in off-site construction: concrete</a:t>
            </a:r>
            <a:br>
              <a:rPr lang="en-US" b="0" dirty="0"/>
            </a:br>
            <a:endParaRPr lang="en-US" b="0" dirty="0"/>
          </a:p>
        </p:txBody>
      </p:sp>
      <p:sp>
        <p:nvSpPr>
          <p:cNvPr id="3" name="Content Placeholder 2"/>
          <p:cNvSpPr>
            <a:spLocks noGrp="1"/>
          </p:cNvSpPr>
          <p:nvPr>
            <p:ph sz="quarter" idx="10"/>
          </p:nvPr>
        </p:nvSpPr>
        <p:spPr>
          <a:xfrm>
            <a:off x="4346026" y="2377811"/>
            <a:ext cx="4340774" cy="527904"/>
          </a:xfrm>
        </p:spPr>
        <p:txBody>
          <a:bodyPr/>
          <a:lstStyle/>
          <a:p>
            <a:pPr marL="0" lvl="8" indent="0" algn="r" eaLnBrk="0" hangingPunct="0">
              <a:lnSpc>
                <a:spcPts val="1200"/>
              </a:lnSpc>
              <a:spcBef>
                <a:spcPts val="0"/>
              </a:spcBef>
              <a:spcAft>
                <a:spcPts val="0"/>
              </a:spcAft>
              <a:buNone/>
            </a:pPr>
            <a:r>
              <a:rPr lang="en-US" dirty="0"/>
              <a:t>Offsite fundamentals</a:t>
            </a:r>
            <a:br>
              <a:rPr lang="en-US" dirty="0"/>
            </a:br>
            <a:r>
              <a:rPr lang="en-US" dirty="0"/>
              <a:t>Slides by Dr Mila </a:t>
            </a:r>
            <a:r>
              <a:rPr lang="en-US" dirty="0" err="1"/>
              <a:t>Duncheva</a:t>
            </a:r>
            <a:r>
              <a:rPr lang="en-US" dirty="0"/>
              <a:t> and Carola Calcagno, </a:t>
            </a:r>
          </a:p>
          <a:p>
            <a:pPr marL="0" lvl="8" indent="0" algn="r" eaLnBrk="0" hangingPunct="0">
              <a:lnSpc>
                <a:spcPts val="1200"/>
              </a:lnSpc>
              <a:spcBef>
                <a:spcPts val="0"/>
              </a:spcBef>
              <a:spcAft>
                <a:spcPts val="0"/>
              </a:spcAft>
              <a:buNone/>
            </a:pPr>
            <a:r>
              <a:rPr lang="en-US" dirty="0"/>
              <a:t>Edinburgh Napier University</a:t>
            </a:r>
            <a:endParaRPr lang="en-GB" dirty="0"/>
          </a:p>
        </p:txBody>
      </p:sp>
      <p:sp>
        <p:nvSpPr>
          <p:cNvPr id="6" name="Rectangle 5">
            <a:extLst>
              <a:ext uri="{FF2B5EF4-FFF2-40B4-BE49-F238E27FC236}">
                <a16:creationId xmlns:a16="http://schemas.microsoft.com/office/drawing/2014/main" id="{ABF0AE66-5455-3A47-B122-A76AAB21443E}"/>
              </a:ext>
            </a:extLst>
          </p:cNvPr>
          <p:cNvSpPr/>
          <p:nvPr/>
        </p:nvSpPr>
        <p:spPr>
          <a:xfrm>
            <a:off x="393200" y="1423246"/>
            <a:ext cx="8455574" cy="1785104"/>
          </a:xfrm>
          <a:prstGeom prst="rect">
            <a:avLst/>
          </a:prstGeom>
        </p:spPr>
        <p:txBody>
          <a:bodyPr wrap="square" lIns="91440" tIns="45720" rIns="91440" bIns="45720" anchor="t">
            <a:spAutoFit/>
          </a:bodyPr>
          <a:lstStyle/>
          <a:p>
            <a:r>
              <a:rPr lang="en-GB" sz="1800" dirty="0">
                <a:latin typeface="+mn-lt"/>
                <a:ea typeface="ＭＳ Ｐゴシック"/>
              </a:rPr>
              <a:t>Concrete is available in pre-cast</a:t>
            </a:r>
          </a:p>
          <a:p>
            <a:pPr marL="342900" indent="-342900">
              <a:buClr>
                <a:srgbClr val="0077E3"/>
              </a:buClr>
              <a:buFont typeface="Arial" panose="020B0604020202020204" pitchFamily="34" charset="0"/>
              <a:buChar char="•"/>
            </a:pPr>
            <a:r>
              <a:rPr lang="en-GB" sz="1800" dirty="0">
                <a:latin typeface="+mn-lt"/>
                <a:ea typeface="ＭＳ Ｐゴシック"/>
              </a:rPr>
              <a:t>components</a:t>
            </a:r>
          </a:p>
          <a:p>
            <a:pPr marL="342900" indent="-342900">
              <a:buClr>
                <a:srgbClr val="0077E3"/>
              </a:buClr>
              <a:buFont typeface="Arial" panose="020B0604020202020204" pitchFamily="34" charset="0"/>
              <a:buChar char="•"/>
            </a:pPr>
            <a:r>
              <a:rPr lang="en-GB" sz="1800" dirty="0">
                <a:solidFill>
                  <a:srgbClr val="0077E3"/>
                </a:solidFill>
                <a:latin typeface="+mn-lt"/>
                <a:ea typeface="ＭＳ Ｐゴシック"/>
              </a:rPr>
              <a:t>sub-assemblies </a:t>
            </a:r>
            <a:r>
              <a:rPr lang="en-GB" sz="1800" dirty="0">
                <a:solidFill>
                  <a:srgbClr val="C00000"/>
                </a:solidFill>
                <a:latin typeface="+mn-lt"/>
                <a:ea typeface="ＭＳ Ｐゴシック"/>
              </a:rPr>
              <a:t>- </a:t>
            </a:r>
            <a:r>
              <a:rPr lang="cy-GB" sz="1800" dirty="0">
                <a:solidFill>
                  <a:srgbClr val="C00000"/>
                </a:solidFill>
                <a:latin typeface="Arial" panose="020B0604020202020204" pitchFamily="34" charset="0"/>
                <a:ea typeface="ＭＳ Ｐゴシック"/>
                <a:cs typeface="Arial" panose="020B0604020202020204" pitchFamily="34" charset="0"/>
              </a:rPr>
              <a:t>is-osodiadau</a:t>
            </a:r>
            <a:endParaRPr lang="en-GB" sz="1800" dirty="0">
              <a:solidFill>
                <a:srgbClr val="C00000"/>
              </a:solidFill>
              <a:latin typeface="+mn-lt"/>
              <a:ea typeface="ＭＳ Ｐゴシック"/>
            </a:endParaRPr>
          </a:p>
          <a:p>
            <a:pPr marL="342900" indent="-342900">
              <a:buClr>
                <a:srgbClr val="0077E3"/>
              </a:buClr>
              <a:buFont typeface="Arial" panose="020B0604020202020204" pitchFamily="34" charset="0"/>
              <a:buChar char="•"/>
            </a:pPr>
            <a:r>
              <a:rPr lang="en-GB" sz="1800" dirty="0">
                <a:latin typeface="+mn-lt"/>
                <a:ea typeface="ＭＳ Ｐゴシック"/>
              </a:rPr>
              <a:t>panels</a:t>
            </a:r>
          </a:p>
          <a:p>
            <a:pPr marL="342900" indent="-342900">
              <a:buClr>
                <a:srgbClr val="0077E3"/>
              </a:buClr>
              <a:buFont typeface="Arial" panose="020B0604020202020204" pitchFamily="34" charset="0"/>
              <a:buChar char="•"/>
            </a:pPr>
            <a:r>
              <a:rPr lang="en-GB" sz="1800" dirty="0">
                <a:latin typeface="+mn-lt"/>
                <a:ea typeface="ＭＳ Ｐゴシック"/>
              </a:rPr>
              <a:t>volumetric units. </a:t>
            </a:r>
            <a:endParaRPr lang="en-GB" sz="1800" dirty="0">
              <a:latin typeface="+mn-lt"/>
            </a:endParaRPr>
          </a:p>
          <a:p>
            <a:pPr marL="342900" indent="-342900">
              <a:buFont typeface="Arial" panose="020B0604020202020204" pitchFamily="34" charset="0"/>
              <a:buChar char="•"/>
            </a:pPr>
            <a:endParaRPr lang="en-GB" dirty="0">
              <a:solidFill>
                <a:srgbClr val="4E5E68"/>
              </a:solidFill>
              <a:latin typeface="Helvetica" pitchFamily="2" charset="0"/>
            </a:endParaRPr>
          </a:p>
        </p:txBody>
      </p:sp>
      <p:graphicFrame>
        <p:nvGraphicFramePr>
          <p:cNvPr id="4" name="Table 6">
            <a:extLst>
              <a:ext uri="{FF2B5EF4-FFF2-40B4-BE49-F238E27FC236}">
                <a16:creationId xmlns:a16="http://schemas.microsoft.com/office/drawing/2014/main" id="{C9E3E3AF-25B2-4EFF-8599-4DF3C0E1004B}"/>
              </a:ext>
            </a:extLst>
          </p:cNvPr>
          <p:cNvGraphicFramePr>
            <a:graphicFrameLocks noGrp="1"/>
          </p:cNvGraphicFramePr>
          <p:nvPr>
            <p:extLst>
              <p:ext uri="{D42A27DB-BD31-4B8C-83A1-F6EECF244321}">
                <p14:modId xmlns:p14="http://schemas.microsoft.com/office/powerpoint/2010/main" val="3703046947"/>
              </p:ext>
            </p:extLst>
          </p:nvPr>
        </p:nvGraphicFramePr>
        <p:xfrm>
          <a:off x="457200" y="3015360"/>
          <a:ext cx="8229600" cy="2834640"/>
        </p:xfrm>
        <a:graphic>
          <a:graphicData uri="http://schemas.openxmlformats.org/drawingml/2006/table">
            <a:tbl>
              <a:tblPr firstRow="1" bandRow="1">
                <a:tableStyleId>{5C22544A-7EE6-4342-B048-85BDC9FD1C3A}</a:tableStyleId>
              </a:tblPr>
              <a:tblGrid>
                <a:gridCol w="4049486">
                  <a:extLst>
                    <a:ext uri="{9D8B030D-6E8A-4147-A177-3AD203B41FA5}">
                      <a16:colId xmlns:a16="http://schemas.microsoft.com/office/drawing/2014/main" val="3973620949"/>
                    </a:ext>
                  </a:extLst>
                </a:gridCol>
                <a:gridCol w="4180114">
                  <a:extLst>
                    <a:ext uri="{9D8B030D-6E8A-4147-A177-3AD203B41FA5}">
                      <a16:colId xmlns:a16="http://schemas.microsoft.com/office/drawing/2014/main" val="14286595"/>
                    </a:ext>
                  </a:extLst>
                </a:gridCol>
              </a:tblGrid>
              <a:tr h="323912">
                <a:tc>
                  <a:txBody>
                    <a:bodyPr/>
                    <a:lstStyle/>
                    <a:p>
                      <a:r>
                        <a:rPr lang="en-US" dirty="0">
                          <a:solidFill>
                            <a:schemeClr val="tx1"/>
                          </a:solidFill>
                        </a:rPr>
                        <a:t>Benefits</a:t>
                      </a:r>
                      <a:endParaRPr lang="en-GB" dirty="0">
                        <a:solidFill>
                          <a:schemeClr val="tx1"/>
                        </a:solidFill>
                      </a:endParaRPr>
                    </a:p>
                  </a:txBody>
                  <a:tcPr/>
                </a:tc>
                <a:tc>
                  <a:txBody>
                    <a:bodyPr/>
                    <a:lstStyle/>
                    <a:p>
                      <a:r>
                        <a:rPr lang="en-US" dirty="0">
                          <a:solidFill>
                            <a:schemeClr val="tx1"/>
                          </a:solidFill>
                        </a:rPr>
                        <a:t>Challenges</a:t>
                      </a:r>
                      <a:endParaRPr lang="en-GB" dirty="0">
                        <a:solidFill>
                          <a:schemeClr val="tx1"/>
                        </a:solidFill>
                      </a:endParaRPr>
                    </a:p>
                  </a:txBody>
                  <a:tcPr/>
                </a:tc>
                <a:extLst>
                  <a:ext uri="{0D108BD9-81ED-4DB2-BD59-A6C34878D82A}">
                    <a16:rowId xmlns:a16="http://schemas.microsoft.com/office/drawing/2014/main" val="874309834"/>
                  </a:ext>
                </a:extLst>
              </a:tr>
              <a:tr h="370840">
                <a:tc>
                  <a:txBody>
                    <a:bodyPr/>
                    <a:lstStyle/>
                    <a:p>
                      <a:r>
                        <a:rPr lang="en-US" dirty="0"/>
                        <a:t>Removes the need for ‘wet’ construction with associated curing times</a:t>
                      </a:r>
                      <a:endParaRPr lang="en-GB" dirty="0"/>
                    </a:p>
                  </a:txBody>
                  <a:tcPr/>
                </a:tc>
                <a:tc>
                  <a:txBody>
                    <a:bodyPr/>
                    <a:lstStyle/>
                    <a:p>
                      <a:r>
                        <a:rPr lang="en-US" dirty="0"/>
                        <a:t>Components are heavy: associated health and safety risks</a:t>
                      </a:r>
                      <a:endParaRPr lang="en-GB" dirty="0"/>
                    </a:p>
                  </a:txBody>
                  <a:tcPr/>
                </a:tc>
                <a:extLst>
                  <a:ext uri="{0D108BD9-81ED-4DB2-BD59-A6C34878D82A}">
                    <a16:rowId xmlns:a16="http://schemas.microsoft.com/office/drawing/2014/main" val="1022984810"/>
                  </a:ext>
                </a:extLst>
              </a:tr>
              <a:tr h="370840">
                <a:tc>
                  <a:txBody>
                    <a:bodyPr/>
                    <a:lstStyle/>
                    <a:p>
                      <a:r>
                        <a:rPr lang="en-US" dirty="0"/>
                        <a:t>Opportunity for buildings with special security and durability requirements (prisons, infrastructures, </a:t>
                      </a:r>
                      <a:r>
                        <a:rPr lang="en-US" dirty="0" err="1"/>
                        <a:t>etc</a:t>
                      </a:r>
                      <a:r>
                        <a:rPr lang="en-US" dirty="0"/>
                        <a:t>)</a:t>
                      </a:r>
                      <a:endParaRPr lang="en-GB" dirty="0"/>
                    </a:p>
                  </a:txBody>
                  <a:tcPr/>
                </a:tc>
                <a:tc>
                  <a:txBody>
                    <a:bodyPr/>
                    <a:lstStyle/>
                    <a:p>
                      <a:r>
                        <a:rPr lang="en-US" dirty="0"/>
                        <a:t>Usually includes only the concrete structure; the remaining work needs to be arranged and </a:t>
                      </a:r>
                      <a:r>
                        <a:rPr lang="en-US" dirty="0" err="1"/>
                        <a:t>synchronised</a:t>
                      </a:r>
                      <a:r>
                        <a:rPr lang="en-US" dirty="0"/>
                        <a:t> on site</a:t>
                      </a:r>
                      <a:endParaRPr lang="en-GB" dirty="0"/>
                    </a:p>
                  </a:txBody>
                  <a:tcPr/>
                </a:tc>
                <a:extLst>
                  <a:ext uri="{0D108BD9-81ED-4DB2-BD59-A6C34878D82A}">
                    <a16:rowId xmlns:a16="http://schemas.microsoft.com/office/drawing/2014/main" val="3421264939"/>
                  </a:ext>
                </a:extLst>
              </a:tr>
              <a:tr h="370840">
                <a:tc>
                  <a:txBody>
                    <a:bodyPr/>
                    <a:lstStyle/>
                    <a:p>
                      <a:endParaRPr lang="en-GB" dirty="0"/>
                    </a:p>
                  </a:txBody>
                  <a:tcPr/>
                </a:tc>
                <a:tc>
                  <a:txBody>
                    <a:bodyPr/>
                    <a:lstStyle/>
                    <a:p>
                      <a:r>
                        <a:rPr lang="en-US" dirty="0"/>
                        <a:t>Transportation issues; remote locations can become a barrier</a:t>
                      </a:r>
                      <a:endParaRPr lang="en-GB" dirty="0"/>
                    </a:p>
                  </a:txBody>
                  <a:tcPr/>
                </a:tc>
                <a:extLst>
                  <a:ext uri="{0D108BD9-81ED-4DB2-BD59-A6C34878D82A}">
                    <a16:rowId xmlns:a16="http://schemas.microsoft.com/office/drawing/2014/main" val="3286618021"/>
                  </a:ext>
                </a:extLst>
              </a:tr>
            </a:tbl>
          </a:graphicData>
        </a:graphic>
      </p:graphicFrame>
    </p:spTree>
    <p:extLst>
      <p:ext uri="{BB962C8B-B14F-4D97-AF65-F5344CB8AC3E}">
        <p14:creationId xmlns:p14="http://schemas.microsoft.com/office/powerpoint/2010/main" val="306296735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Campaign xmlns="bf4a143a-b26d-45c4-bfc9-243eadc6ff02" xsi:nil="true"/>
    <PriorityArea xmlns="bf4a143a-b26d-45c4-bfc9-243eadc6ff02" xsi:nil="true"/>
    <Geography xmlns="bf4a143a-b26d-45c4-bfc9-243eadc6ff02" xsi:nil="true"/>
    <lcf76f155ced4ddcb4097134ff3c332f xmlns="bf4a143a-b26d-45c4-bfc9-243eadc6ff02">
      <Terms xmlns="http://schemas.microsoft.com/office/infopath/2007/PartnerControls"/>
    </lcf76f155ced4ddcb4097134ff3c332f>
    <TaxCatchAll xmlns="418e8c98-519b-4e3e-a77f-7ee33016068f" xsi:nil="true"/>
    <Yearcreated xmlns="bf4a143a-b26d-45c4-bfc9-243eadc6ff02"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F2270F94F19DF4FA93E73A9601C7A53" ma:contentTypeVersion="25" ma:contentTypeDescription="Create a new document." ma:contentTypeScope="" ma:versionID="db96716577cab786ac4e413ddf71e703">
  <xsd:schema xmlns:xsd="http://www.w3.org/2001/XMLSchema" xmlns:xs="http://www.w3.org/2001/XMLSchema" xmlns:p="http://schemas.microsoft.com/office/2006/metadata/properties" xmlns:ns2="dad92211-cb28-4906-b8cd-0d84e3cb6a24" xmlns:ns3="bf4a143a-b26d-45c4-bfc9-243eadc6ff02" xmlns:ns4="418e8c98-519b-4e3e-a77f-7ee33016068f" targetNamespace="http://schemas.microsoft.com/office/2006/metadata/properties" ma:root="true" ma:fieldsID="1ff919fac4d9ef9e5a5b03499f75e73c" ns2:_="" ns3:_="" ns4:_="">
    <xsd:import namespace="dad92211-cb28-4906-b8cd-0d84e3cb6a24"/>
    <xsd:import namespace="bf4a143a-b26d-45c4-bfc9-243eadc6ff02"/>
    <xsd:import namespace="418e8c98-519b-4e3e-a77f-7ee33016068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DateTaken" minOccurs="0"/>
                <xsd:element ref="ns3:MediaServiceOCR" minOccurs="0"/>
                <xsd:element ref="ns3:MediaServiceEventHashCode" minOccurs="0"/>
                <xsd:element ref="ns3:MediaServiceGenerationTime" minOccurs="0"/>
                <xsd:element ref="ns3:MediaServiceLocation" minOccurs="0"/>
                <xsd:element ref="ns3:MediaServiceAutoKeyPoints" minOccurs="0"/>
                <xsd:element ref="ns3:MediaServiceKeyPoints" minOccurs="0"/>
                <xsd:element ref="ns3:PriorityArea" minOccurs="0"/>
                <xsd:element ref="ns3:Campaign" minOccurs="0"/>
                <xsd:element ref="ns3:Geography" minOccurs="0"/>
                <xsd:element ref="ns3:Yearcreated"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ad92211-cb28-4906-b8cd-0d84e3cb6a24"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f4a143a-b26d-45c4-bfc9-243eadc6ff02"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PriorityArea" ma:index="20" nillable="true" ma:displayName="Priority Area" ma:format="Dropdown" ma:internalName="PriorityArea">
      <xsd:complexType>
        <xsd:complexContent>
          <xsd:extension base="dms:MultiChoice">
            <xsd:sequence>
              <xsd:element name="Value" maxOccurs="unbounded" minOccurs="0" nillable="true">
                <xsd:simpleType>
                  <xsd:restriction base="dms:Choice">
                    <xsd:enumeration value="Choice 1"/>
                    <xsd:enumeration value="Choice 2"/>
                    <xsd:enumeration value="Choice 3"/>
                  </xsd:restriction>
                </xsd:simpleType>
              </xsd:element>
            </xsd:sequence>
          </xsd:extension>
        </xsd:complexContent>
      </xsd:complexType>
    </xsd:element>
    <xsd:element name="Campaign" ma:index="21" nillable="true" ma:displayName="Campaign " ma:format="Dropdown" ma:internalName="Campaign">
      <xsd:complexType>
        <xsd:complexContent>
          <xsd:extension base="dms:MultiChoice">
            <xsd:sequence>
              <xsd:element name="Value" maxOccurs="unbounded" minOccurs="0" nillable="true">
                <xsd:simpleType>
                  <xsd:restriction base="dms:Choice">
                    <xsd:enumeration value="Choice 1"/>
                    <xsd:enumeration value="Choice 2"/>
                    <xsd:enumeration value="Choice 3"/>
                  </xsd:restriction>
                </xsd:simpleType>
              </xsd:element>
            </xsd:sequence>
          </xsd:extension>
        </xsd:complexContent>
      </xsd:complexType>
    </xsd:element>
    <xsd:element name="Geography" ma:index="22" nillable="true" ma:displayName="Geography" ma:format="Dropdown" ma:internalName="Geography">
      <xsd:complexType>
        <xsd:complexContent>
          <xsd:extension base="dms:MultiChoice">
            <xsd:sequence>
              <xsd:element name="Value" maxOccurs="unbounded" minOccurs="0" nillable="true">
                <xsd:simpleType>
                  <xsd:restriction base="dms:Choice">
                    <xsd:enumeration value="Choice 1"/>
                    <xsd:enumeration value="Choice 2"/>
                    <xsd:enumeration value="Choice 3"/>
                  </xsd:restriction>
                </xsd:simpleType>
              </xsd:element>
            </xsd:sequence>
          </xsd:extension>
        </xsd:complexContent>
      </xsd:complexType>
    </xsd:element>
    <xsd:element name="Yearcreated" ma:index="23" nillable="true" ma:displayName="Year created" ma:format="RadioButtons" ma:internalName="Yearcreated">
      <xsd:simpleType>
        <xsd:restriction base="dms:Choice">
          <xsd:enumeration value="2016"/>
          <xsd:enumeration value="2017"/>
          <xsd:enumeration value="2018"/>
          <xsd:enumeration value="2019"/>
          <xsd:enumeration value="2020"/>
        </xsd:restriction>
      </xsd:simpleType>
    </xsd:element>
    <xsd:element name="MediaLengthInSeconds" ma:index="24" nillable="true" ma:displayName="Length (seconds)" ma:internalName="MediaLengthInSeconds" ma:readOnly="true">
      <xsd:simpleType>
        <xsd:restriction base="dms:Unknown"/>
      </xsd:simpleType>
    </xsd:element>
    <xsd:element name="lcf76f155ced4ddcb4097134ff3c332f" ma:index="26" nillable="true" ma:taxonomy="true" ma:internalName="lcf76f155ced4ddcb4097134ff3c332f" ma:taxonomyFieldName="MediaServiceImageTags" ma:displayName="Image Tags" ma:readOnly="false" ma:fieldId="{5cf76f15-5ced-4ddc-b409-7134ff3c332f}" ma:taxonomyMulti="true" ma:sspId="68719a6c-9fc0-4287-adae-59b7713c0fdc"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8"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18e8c98-519b-4e3e-a77f-7ee33016068f" elementFormDefault="qualified">
    <xsd:import namespace="http://schemas.microsoft.com/office/2006/documentManagement/types"/>
    <xsd:import namespace="http://schemas.microsoft.com/office/infopath/2007/PartnerControls"/>
    <xsd:element name="TaxCatchAll" ma:index="27" nillable="true" ma:displayName="Taxonomy Catch All Column" ma:hidden="true" ma:list="{c4a73a7c-d28e-4ead-a542-eec2f3c6ec34}" ma:internalName="TaxCatchAll" ma:showField="CatchAllData" ma:web="dad92211-cb28-4906-b8cd-0d84e3cb6a2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5CCB350-B76C-41FC-AE69-633CA55F79C0}">
  <ds:schemaRefs>
    <ds:schemaRef ds:uri="7d2f7706-b7a4-469b-9553-f9b3a96bd917"/>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purl.org/dc/dcmitype/"/>
    <ds:schemaRef ds:uri="http://purl.org/dc/terms/"/>
    <ds:schemaRef ds:uri="http://www.w3.org/XML/1998/namespace"/>
    <ds:schemaRef ds:uri="http://purl.org/dc/elements/1.1/"/>
  </ds:schemaRefs>
</ds:datastoreItem>
</file>

<file path=customXml/itemProps2.xml><?xml version="1.0" encoding="utf-8"?>
<ds:datastoreItem xmlns:ds="http://schemas.openxmlformats.org/officeDocument/2006/customXml" ds:itemID="{83AD850A-85F7-4B8C-9A43-FCB71FA3BC2C}"/>
</file>

<file path=customXml/itemProps3.xml><?xml version="1.0" encoding="utf-8"?>
<ds:datastoreItem xmlns:ds="http://schemas.openxmlformats.org/officeDocument/2006/customXml" ds:itemID="{51036693-0DAE-48A3-A42A-8F3FD82F9C7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4013</TotalTime>
  <Words>2176</Words>
  <Application>Microsoft Office PowerPoint</Application>
  <PresentationFormat>On-screen Show (4:3)</PresentationFormat>
  <Paragraphs>274</Paragraphs>
  <Slides>35</Slides>
  <Notes>31</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35</vt:i4>
      </vt:variant>
    </vt:vector>
  </HeadingPairs>
  <TitlesOfParts>
    <vt:vector size="46" baseType="lpstr">
      <vt:lpstr>arial</vt:lpstr>
      <vt:lpstr>arial</vt:lpstr>
      <vt:lpstr>Calibri</vt:lpstr>
      <vt:lpstr>Helvetica</vt:lpstr>
      <vt:lpstr>Lucida Grande</vt:lpstr>
      <vt:lpstr>PT Sans</vt:lpstr>
      <vt:lpstr>Times New Roman</vt:lpstr>
      <vt:lpstr>Wingdings 3</vt:lpstr>
      <vt:lpstr>Default Design</vt:lpstr>
      <vt:lpstr>Default Design</vt:lpstr>
      <vt:lpstr>Default Design</vt:lpstr>
      <vt:lpstr> PowerPoint 8: Off-site construction 1 - Adeiladu oddi ar y safle 1</vt:lpstr>
      <vt:lpstr>Introduction to off-site construction </vt:lpstr>
      <vt:lpstr>Introduction to off-site construction - Cyflwyniad i adeiladu oddi ar y safle </vt:lpstr>
      <vt:lpstr>Benefits of off-site construction - Manteision adeiladu oddi ar y safle </vt:lpstr>
      <vt:lpstr>Benefits of off-site construction - Manteision adeiladu oddi ar y safle  </vt:lpstr>
      <vt:lpstr>Benefits of off-site construction </vt:lpstr>
      <vt:lpstr>Benefits of off-site construction </vt:lpstr>
      <vt:lpstr>Materials used in off-site construction: timber </vt:lpstr>
      <vt:lpstr>Materials used in off-site construction: concrete </vt:lpstr>
      <vt:lpstr>Materials used in offsite construction: steel </vt:lpstr>
      <vt:lpstr>PowerPoint Presentation</vt:lpstr>
      <vt:lpstr> PowerPoint 9: Off-site construction 2 - Adeiladu oddi ar y safle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PowerPoint 10: Off-site construction 3 - Adeiladu oddi ar y safle 3</vt:lpstr>
      <vt:lpstr>Off-site construction case study: Wernick Buildings - </vt:lpstr>
      <vt:lpstr>PowerPoint Presentation</vt:lpstr>
      <vt:lpstr>Modular system - System Fodiwlaidd</vt:lpstr>
      <vt:lpstr>PowerPoint Presentation</vt:lpstr>
      <vt:lpstr>Key benefits of Wernick modular buildings - Prif fanteision adeiladau modiwlaidd Wernick</vt:lpstr>
      <vt:lpstr>Wernick module design - Dyluniad modiwlau Wernick</vt:lpstr>
      <vt:lpstr>Programme - Rhaglen</vt:lpstr>
      <vt:lpstr>Building energy - Ynni adeilad  </vt:lpstr>
      <vt:lpstr>BREEAM Excellent proven system </vt:lpstr>
      <vt:lpstr>BREEAM Excellent proven system </vt:lpstr>
      <vt:lpstr>Module delivery - Darparu'r modiwlau</vt:lpstr>
      <vt:lpstr>Off-site construction case study: Wernick</vt:lpstr>
      <vt:lpstr>Completed project - Y prosiect wedi’i gwblhau</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Ifan Williams</cp:lastModifiedBy>
  <cp:revision>90</cp:revision>
  <dcterms:created xsi:type="dcterms:W3CDTF">2013-05-28T00:38:54Z</dcterms:created>
  <dcterms:modified xsi:type="dcterms:W3CDTF">2022-08-23T15:09:16Z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0x0101003F2270F94F19DF4FA93E73A9601C7A53</vt:lpwstr>
  </property>
</Properties>
</file>