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5" r:id="rId5"/>
    <p:sldMasterId id="2147483657" r:id="rId6"/>
  </p:sldMasterIdLst>
  <p:notesMasterIdLst>
    <p:notesMasterId r:id="rId52"/>
  </p:notesMasterIdLst>
  <p:handoutMasterIdLst>
    <p:handoutMasterId r:id="rId53"/>
  </p:handoutMasterIdLst>
  <p:sldIdLst>
    <p:sldId id="256" r:id="rId7"/>
    <p:sldId id="350" r:id="rId8"/>
    <p:sldId id="342" r:id="rId9"/>
    <p:sldId id="352" r:id="rId10"/>
    <p:sldId id="351" r:id="rId11"/>
    <p:sldId id="353" r:id="rId12"/>
    <p:sldId id="354" r:id="rId13"/>
    <p:sldId id="367" r:id="rId14"/>
    <p:sldId id="368" r:id="rId15"/>
    <p:sldId id="358" r:id="rId16"/>
    <p:sldId id="364" r:id="rId17"/>
    <p:sldId id="370" r:id="rId18"/>
    <p:sldId id="369" r:id="rId19"/>
    <p:sldId id="267" r:id="rId20"/>
    <p:sldId id="371" r:id="rId21"/>
    <p:sldId id="372" r:id="rId22"/>
    <p:sldId id="373" r:id="rId23"/>
    <p:sldId id="374" r:id="rId24"/>
    <p:sldId id="375" r:id="rId25"/>
    <p:sldId id="376" r:id="rId26"/>
    <p:sldId id="377" r:id="rId27"/>
    <p:sldId id="378" r:id="rId28"/>
    <p:sldId id="379" r:id="rId29"/>
    <p:sldId id="380" r:id="rId30"/>
    <p:sldId id="381" r:id="rId31"/>
    <p:sldId id="382" r:id="rId32"/>
    <p:sldId id="383" r:id="rId33"/>
    <p:sldId id="384" r:id="rId34"/>
    <p:sldId id="385" r:id="rId35"/>
    <p:sldId id="386" r:id="rId36"/>
    <p:sldId id="387" r:id="rId37"/>
    <p:sldId id="388" r:id="rId38"/>
    <p:sldId id="389" r:id="rId39"/>
    <p:sldId id="390" r:id="rId40"/>
    <p:sldId id="391" r:id="rId41"/>
    <p:sldId id="392" r:id="rId42"/>
    <p:sldId id="393" r:id="rId43"/>
    <p:sldId id="394" r:id="rId44"/>
    <p:sldId id="395" r:id="rId45"/>
    <p:sldId id="396" r:id="rId46"/>
    <p:sldId id="397" r:id="rId47"/>
    <p:sldId id="398" r:id="rId48"/>
    <p:sldId id="399" r:id="rId49"/>
    <p:sldId id="400" r:id="rId50"/>
    <p:sldId id="401" r:id="rId51"/>
  </p:sldIdLst>
  <p:sldSz cx="9144000" cy="6858000" type="screen4x3"/>
  <p:notesSz cx="6858000" cy="9144000"/>
  <p:custDataLst>
    <p:tags r:id="rId5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4" clrIdx="0">
    <p:extLst>
      <p:ext uri="{19B8F6BF-5375-455C-9EA6-DF929625EA0E}">
        <p15:presenceInfo xmlns:p15="http://schemas.microsoft.com/office/powerpoint/2012/main" userId="S::Claire.Brooks@cityandguilds.com::045b5ce1-bb15-4c22-aa7e-c7b600949989" providerId="AD"/>
      </p:ext>
    </p:extLst>
  </p:cmAuthor>
  <p:cmAuthor id="2" name="John Cartwright" initials="JC" lastIdx="1" clrIdx="1">
    <p:extLst>
      <p:ext uri="{19B8F6BF-5375-455C-9EA6-DF929625EA0E}">
        <p15:presenceInfo xmlns:p15="http://schemas.microsoft.com/office/powerpoint/2012/main" userId="S::John.Cartwright@hartlepoolfe.ac.uk::aab42552-d48d-4c7e-81cd-76fbfe8dfb3c" providerId="AD"/>
      </p:ext>
    </p:extLst>
  </p:cmAuthor>
  <p:cmAuthor id="3" name="Fiona Freel" initials="FF" lastIdx="1" clrIdx="2">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16953E-12DA-4A22-8E1A-1E2AEDF33EDB}" v="6" dt="2022-06-30T18:58:22.1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540"/>
    <p:restoredTop sz="86420"/>
  </p:normalViewPr>
  <p:slideViewPr>
    <p:cSldViewPr showGuides="1">
      <p:cViewPr varScale="1">
        <p:scale>
          <a:sx n="74" d="100"/>
          <a:sy n="74" d="100"/>
        </p:scale>
        <p:origin x="1133" y="67"/>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commentAuthors" Target="commentAuthor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theme" Target="theme/theme1.xml"/><Relationship Id="rId5" Type="http://schemas.openxmlformats.org/officeDocument/2006/relationships/slideMaster" Target="slideMasters/slideMaster2.xml"/><Relationship Id="rId61" Type="http://schemas.microsoft.com/office/2015/10/relationships/revisionInfo" Target="revisionInfo.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viewProps" Target="view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fan Williams" userId="24941412-6a59-4984-a79e-a737f73a20c6" providerId="ADAL" clId="{1816953E-12DA-4A22-8E1A-1E2AEDF33EDB}"/>
    <pc:docChg chg="custSel addSld modSld addMainMaster modMainMaster">
      <pc:chgData name="Ifan Williams" userId="24941412-6a59-4984-a79e-a737f73a20c6" providerId="ADAL" clId="{1816953E-12DA-4A22-8E1A-1E2AEDF33EDB}" dt="2022-06-30T19:09:26.250" v="518" actId="207"/>
      <pc:docMkLst>
        <pc:docMk/>
      </pc:docMkLst>
      <pc:sldChg chg="modSp mod">
        <pc:chgData name="Ifan Williams" userId="24941412-6a59-4984-a79e-a737f73a20c6" providerId="ADAL" clId="{1816953E-12DA-4A22-8E1A-1E2AEDF33EDB}" dt="2022-06-29T21:23:07.684" v="186" actId="207"/>
        <pc:sldMkLst>
          <pc:docMk/>
          <pc:sldMk cId="0" sldId="267"/>
        </pc:sldMkLst>
        <pc:spChg chg="mod">
          <ac:chgData name="Ifan Williams" userId="24941412-6a59-4984-a79e-a737f73a20c6" providerId="ADAL" clId="{1816953E-12DA-4A22-8E1A-1E2AEDF33EDB}" dt="2022-06-29T21:23:07.684" v="186" actId="207"/>
          <ac:spMkLst>
            <pc:docMk/>
            <pc:sldMk cId="0" sldId="267"/>
            <ac:spMk id="18434" creationId="{00000000-0000-0000-0000-000000000000}"/>
          </ac:spMkLst>
        </pc:spChg>
      </pc:sldChg>
      <pc:sldChg chg="modSp mod">
        <pc:chgData name="Ifan Williams" userId="24941412-6a59-4984-a79e-a737f73a20c6" providerId="ADAL" clId="{1816953E-12DA-4A22-8E1A-1E2AEDF33EDB}" dt="2022-06-29T21:06:34.584" v="80" actId="207"/>
        <pc:sldMkLst>
          <pc:docMk/>
          <pc:sldMk cId="691398026" sldId="342"/>
        </pc:sldMkLst>
        <pc:spChg chg="mod">
          <ac:chgData name="Ifan Williams" userId="24941412-6a59-4984-a79e-a737f73a20c6" providerId="ADAL" clId="{1816953E-12DA-4A22-8E1A-1E2AEDF33EDB}" dt="2022-06-29T21:06:34.584" v="80" actId="207"/>
          <ac:spMkLst>
            <pc:docMk/>
            <pc:sldMk cId="691398026" sldId="342"/>
            <ac:spMk id="4" creationId="{F53FBC19-CE76-4751-B14E-E907A7CA2936}"/>
          </ac:spMkLst>
        </pc:spChg>
      </pc:sldChg>
      <pc:sldChg chg="addSp modSp mod">
        <pc:chgData name="Ifan Williams" userId="24941412-6a59-4984-a79e-a737f73a20c6" providerId="ADAL" clId="{1816953E-12DA-4A22-8E1A-1E2AEDF33EDB}" dt="2022-06-29T21:05:55.062" v="75" actId="20577"/>
        <pc:sldMkLst>
          <pc:docMk/>
          <pc:sldMk cId="1242077116" sldId="350"/>
        </pc:sldMkLst>
        <pc:spChg chg="mod">
          <ac:chgData name="Ifan Williams" userId="24941412-6a59-4984-a79e-a737f73a20c6" providerId="ADAL" clId="{1816953E-12DA-4A22-8E1A-1E2AEDF33EDB}" dt="2022-06-29T21:05:55.062" v="75" actId="20577"/>
          <ac:spMkLst>
            <pc:docMk/>
            <pc:sldMk cId="1242077116" sldId="350"/>
            <ac:spMk id="2" creationId="{1236F15B-2654-4F57-9799-ACC4F275767A}"/>
          </ac:spMkLst>
        </pc:spChg>
        <pc:spChg chg="mod">
          <ac:chgData name="Ifan Williams" userId="24941412-6a59-4984-a79e-a737f73a20c6" providerId="ADAL" clId="{1816953E-12DA-4A22-8E1A-1E2AEDF33EDB}" dt="2022-06-29T21:04:56.217" v="67" actId="207"/>
          <ac:spMkLst>
            <pc:docMk/>
            <pc:sldMk cId="1242077116" sldId="350"/>
            <ac:spMk id="3" creationId="{6C590093-1261-4EB5-AEFB-AB8C082E8366}"/>
          </ac:spMkLst>
        </pc:spChg>
        <pc:spChg chg="add mod">
          <ac:chgData name="Ifan Williams" userId="24941412-6a59-4984-a79e-a737f73a20c6" providerId="ADAL" clId="{1816953E-12DA-4A22-8E1A-1E2AEDF33EDB}" dt="2022-06-29T21:05:48.300" v="72" actId="113"/>
          <ac:spMkLst>
            <pc:docMk/>
            <pc:sldMk cId="1242077116" sldId="350"/>
            <ac:spMk id="7" creationId="{52B51633-C321-D246-5E33-494D2C5DE1AA}"/>
          </ac:spMkLst>
        </pc:spChg>
      </pc:sldChg>
      <pc:sldChg chg="addSp modSp mod">
        <pc:chgData name="Ifan Williams" userId="24941412-6a59-4984-a79e-a737f73a20c6" providerId="ADAL" clId="{1816953E-12DA-4A22-8E1A-1E2AEDF33EDB}" dt="2022-06-29T21:09:36.399" v="103" actId="207"/>
        <pc:sldMkLst>
          <pc:docMk/>
          <pc:sldMk cId="1939848255" sldId="351"/>
        </pc:sldMkLst>
        <pc:spChg chg="mod">
          <ac:chgData name="Ifan Williams" userId="24941412-6a59-4984-a79e-a737f73a20c6" providerId="ADAL" clId="{1816953E-12DA-4A22-8E1A-1E2AEDF33EDB}" dt="2022-06-29T21:09:36.399" v="103" actId="207"/>
          <ac:spMkLst>
            <pc:docMk/>
            <pc:sldMk cId="1939848255" sldId="351"/>
            <ac:spMk id="3" creationId="{55C04BAC-80E4-4F7B-9DC2-947BEE4391B1}"/>
          </ac:spMkLst>
        </pc:spChg>
        <pc:spChg chg="add mod">
          <ac:chgData name="Ifan Williams" userId="24941412-6a59-4984-a79e-a737f73a20c6" providerId="ADAL" clId="{1816953E-12DA-4A22-8E1A-1E2AEDF33EDB}" dt="2022-06-29T21:08:41.678" v="95" actId="113"/>
          <ac:spMkLst>
            <pc:docMk/>
            <pc:sldMk cId="1939848255" sldId="351"/>
            <ac:spMk id="6" creationId="{AEEF96B4-3B2C-FB2D-3172-2DAC6F8A2515}"/>
          </ac:spMkLst>
        </pc:spChg>
      </pc:sldChg>
      <pc:sldChg chg="modSp mod">
        <pc:chgData name="Ifan Williams" userId="24941412-6a59-4984-a79e-a737f73a20c6" providerId="ADAL" clId="{1816953E-12DA-4A22-8E1A-1E2AEDF33EDB}" dt="2022-06-29T21:07:36.641" v="86" actId="207"/>
        <pc:sldMkLst>
          <pc:docMk/>
          <pc:sldMk cId="2882848025" sldId="352"/>
        </pc:sldMkLst>
        <pc:spChg chg="mod">
          <ac:chgData name="Ifan Williams" userId="24941412-6a59-4984-a79e-a737f73a20c6" providerId="ADAL" clId="{1816953E-12DA-4A22-8E1A-1E2AEDF33EDB}" dt="2022-06-29T21:07:36.641" v="86" actId="207"/>
          <ac:spMkLst>
            <pc:docMk/>
            <pc:sldMk cId="2882848025" sldId="352"/>
            <ac:spMk id="3" creationId="{4E31F0BD-1873-4481-A37D-433D92528499}"/>
          </ac:spMkLst>
        </pc:spChg>
      </pc:sldChg>
      <pc:sldChg chg="modSp mod">
        <pc:chgData name="Ifan Williams" userId="24941412-6a59-4984-a79e-a737f73a20c6" providerId="ADAL" clId="{1816953E-12DA-4A22-8E1A-1E2AEDF33EDB}" dt="2022-06-29T21:11:25.037" v="114" actId="207"/>
        <pc:sldMkLst>
          <pc:docMk/>
          <pc:sldMk cId="395344798" sldId="353"/>
        </pc:sldMkLst>
        <pc:spChg chg="mod">
          <ac:chgData name="Ifan Williams" userId="24941412-6a59-4984-a79e-a737f73a20c6" providerId="ADAL" clId="{1816953E-12DA-4A22-8E1A-1E2AEDF33EDB}" dt="2022-06-29T21:10:30.590" v="108" actId="207"/>
          <ac:spMkLst>
            <pc:docMk/>
            <pc:sldMk cId="395344798" sldId="353"/>
            <ac:spMk id="2" creationId="{ECBB90EA-C84C-477E-8BD4-C23773D35CD2}"/>
          </ac:spMkLst>
        </pc:spChg>
        <pc:spChg chg="mod">
          <ac:chgData name="Ifan Williams" userId="24941412-6a59-4984-a79e-a737f73a20c6" providerId="ADAL" clId="{1816953E-12DA-4A22-8E1A-1E2AEDF33EDB}" dt="2022-06-29T21:11:25.037" v="114" actId="207"/>
          <ac:spMkLst>
            <pc:docMk/>
            <pc:sldMk cId="395344798" sldId="353"/>
            <ac:spMk id="3" creationId="{1989C7B7-4761-42C1-895A-4C88FAB297E9}"/>
          </ac:spMkLst>
        </pc:spChg>
      </pc:sldChg>
      <pc:sldChg chg="modSp mod">
        <pc:chgData name="Ifan Williams" userId="24941412-6a59-4984-a79e-a737f73a20c6" providerId="ADAL" clId="{1816953E-12DA-4A22-8E1A-1E2AEDF33EDB}" dt="2022-06-29T21:12:53.249" v="125" actId="207"/>
        <pc:sldMkLst>
          <pc:docMk/>
          <pc:sldMk cId="2452990291" sldId="354"/>
        </pc:sldMkLst>
        <pc:spChg chg="mod">
          <ac:chgData name="Ifan Williams" userId="24941412-6a59-4984-a79e-a737f73a20c6" providerId="ADAL" clId="{1816953E-12DA-4A22-8E1A-1E2AEDF33EDB}" dt="2022-06-29T21:12:13.750" v="119" actId="207"/>
          <ac:spMkLst>
            <pc:docMk/>
            <pc:sldMk cId="2452990291" sldId="354"/>
            <ac:spMk id="2" creationId="{FD80F33C-FB09-4040-9323-7CFD0D5A4E43}"/>
          </ac:spMkLst>
        </pc:spChg>
        <pc:spChg chg="mod">
          <ac:chgData name="Ifan Williams" userId="24941412-6a59-4984-a79e-a737f73a20c6" providerId="ADAL" clId="{1816953E-12DA-4A22-8E1A-1E2AEDF33EDB}" dt="2022-06-29T21:12:53.249" v="125" actId="207"/>
          <ac:spMkLst>
            <pc:docMk/>
            <pc:sldMk cId="2452990291" sldId="354"/>
            <ac:spMk id="3" creationId="{4511B55E-C0C1-4A7B-BC9A-FC1AB5EF435C}"/>
          </ac:spMkLst>
        </pc:spChg>
      </pc:sldChg>
      <pc:sldChg chg="modSp mod">
        <pc:chgData name="Ifan Williams" userId="24941412-6a59-4984-a79e-a737f73a20c6" providerId="ADAL" clId="{1816953E-12DA-4A22-8E1A-1E2AEDF33EDB}" dt="2022-06-29T21:17:13.343" v="159" actId="207"/>
        <pc:sldMkLst>
          <pc:docMk/>
          <pc:sldMk cId="3631334340" sldId="358"/>
        </pc:sldMkLst>
        <pc:spChg chg="mod">
          <ac:chgData name="Ifan Williams" userId="24941412-6a59-4984-a79e-a737f73a20c6" providerId="ADAL" clId="{1816953E-12DA-4A22-8E1A-1E2AEDF33EDB}" dt="2022-06-29T21:16:27.439" v="152" actId="207"/>
          <ac:spMkLst>
            <pc:docMk/>
            <pc:sldMk cId="3631334340" sldId="358"/>
            <ac:spMk id="2" creationId="{81A2F4DA-5126-4316-AB10-A8387C8C8E98}"/>
          </ac:spMkLst>
        </pc:spChg>
        <pc:spChg chg="mod">
          <ac:chgData name="Ifan Williams" userId="24941412-6a59-4984-a79e-a737f73a20c6" providerId="ADAL" clId="{1816953E-12DA-4A22-8E1A-1E2AEDF33EDB}" dt="2022-06-29T21:17:13.343" v="159" actId="207"/>
          <ac:spMkLst>
            <pc:docMk/>
            <pc:sldMk cId="3631334340" sldId="358"/>
            <ac:spMk id="3" creationId="{2D3BE9AA-DC0D-4622-9137-D20560265B0F}"/>
          </ac:spMkLst>
        </pc:spChg>
      </pc:sldChg>
      <pc:sldChg chg="modSp mod">
        <pc:chgData name="Ifan Williams" userId="24941412-6a59-4984-a79e-a737f73a20c6" providerId="ADAL" clId="{1816953E-12DA-4A22-8E1A-1E2AEDF33EDB}" dt="2022-06-29T21:19:37.141" v="170" actId="207"/>
        <pc:sldMkLst>
          <pc:docMk/>
          <pc:sldMk cId="3288777592" sldId="364"/>
        </pc:sldMkLst>
        <pc:spChg chg="mod">
          <ac:chgData name="Ifan Williams" userId="24941412-6a59-4984-a79e-a737f73a20c6" providerId="ADAL" clId="{1816953E-12DA-4A22-8E1A-1E2AEDF33EDB}" dt="2022-06-29T21:19:37.141" v="170" actId="207"/>
          <ac:spMkLst>
            <pc:docMk/>
            <pc:sldMk cId="3288777592" sldId="364"/>
            <ac:spMk id="4" creationId="{B219CB9E-B1B9-40BA-A101-0F064D48A442}"/>
          </ac:spMkLst>
        </pc:spChg>
      </pc:sldChg>
      <pc:sldChg chg="modSp mod">
        <pc:chgData name="Ifan Williams" userId="24941412-6a59-4984-a79e-a737f73a20c6" providerId="ADAL" clId="{1816953E-12DA-4A22-8E1A-1E2AEDF33EDB}" dt="2022-06-29T21:14:56.935" v="142" actId="207"/>
        <pc:sldMkLst>
          <pc:docMk/>
          <pc:sldMk cId="939213673" sldId="367"/>
        </pc:sldMkLst>
        <pc:spChg chg="mod">
          <ac:chgData name="Ifan Williams" userId="24941412-6a59-4984-a79e-a737f73a20c6" providerId="ADAL" clId="{1816953E-12DA-4A22-8E1A-1E2AEDF33EDB}" dt="2022-06-29T21:14:56.935" v="142" actId="207"/>
          <ac:spMkLst>
            <pc:docMk/>
            <pc:sldMk cId="939213673" sldId="367"/>
            <ac:spMk id="3" creationId="{1B0E8F24-32F4-4F98-9B90-CBE5048AEC05}"/>
          </ac:spMkLst>
        </pc:spChg>
      </pc:sldChg>
      <pc:sldChg chg="modSp mod">
        <pc:chgData name="Ifan Williams" userId="24941412-6a59-4984-a79e-a737f73a20c6" providerId="ADAL" clId="{1816953E-12DA-4A22-8E1A-1E2AEDF33EDB}" dt="2022-06-29T21:15:47.822" v="147" actId="207"/>
        <pc:sldMkLst>
          <pc:docMk/>
          <pc:sldMk cId="4000140577" sldId="368"/>
        </pc:sldMkLst>
        <pc:spChg chg="mod">
          <ac:chgData name="Ifan Williams" userId="24941412-6a59-4984-a79e-a737f73a20c6" providerId="ADAL" clId="{1816953E-12DA-4A22-8E1A-1E2AEDF33EDB}" dt="2022-06-29T21:15:47.822" v="147" actId="207"/>
          <ac:spMkLst>
            <pc:docMk/>
            <pc:sldMk cId="4000140577" sldId="368"/>
            <ac:spMk id="2" creationId="{CADCD03E-1ABD-4AA2-B320-72AB2D633A31}"/>
          </ac:spMkLst>
        </pc:spChg>
      </pc:sldChg>
      <pc:sldChg chg="modSp mod">
        <pc:chgData name="Ifan Williams" userId="24941412-6a59-4984-a79e-a737f73a20c6" providerId="ADAL" clId="{1816953E-12DA-4A22-8E1A-1E2AEDF33EDB}" dt="2022-06-29T21:22:25.387" v="184" actId="1076"/>
        <pc:sldMkLst>
          <pc:docMk/>
          <pc:sldMk cId="2649323276" sldId="369"/>
        </pc:sldMkLst>
        <pc:spChg chg="mod">
          <ac:chgData name="Ifan Williams" userId="24941412-6a59-4984-a79e-a737f73a20c6" providerId="ADAL" clId="{1816953E-12DA-4A22-8E1A-1E2AEDF33EDB}" dt="2022-06-29T21:22:16.277" v="183" actId="1076"/>
          <ac:spMkLst>
            <pc:docMk/>
            <pc:sldMk cId="2649323276" sldId="369"/>
            <ac:spMk id="2" creationId="{CEE61225-79C5-4EB6-9578-C9D82AE9DBBD}"/>
          </ac:spMkLst>
        </pc:spChg>
        <pc:picChg chg="mod">
          <ac:chgData name="Ifan Williams" userId="24941412-6a59-4984-a79e-a737f73a20c6" providerId="ADAL" clId="{1816953E-12DA-4A22-8E1A-1E2AEDF33EDB}" dt="2022-06-29T21:22:25.387" v="184" actId="1076"/>
          <ac:picMkLst>
            <pc:docMk/>
            <pc:sldMk cId="2649323276" sldId="369"/>
            <ac:picMk id="7" creationId="{4602244A-24D8-44E3-899B-C8128B4650C4}"/>
          </ac:picMkLst>
        </pc:picChg>
      </pc:sldChg>
      <pc:sldChg chg="modSp mod">
        <pc:chgData name="Ifan Williams" userId="24941412-6a59-4984-a79e-a737f73a20c6" providerId="ADAL" clId="{1816953E-12DA-4A22-8E1A-1E2AEDF33EDB}" dt="2022-06-29T21:21:32.661" v="176" actId="207"/>
        <pc:sldMkLst>
          <pc:docMk/>
          <pc:sldMk cId="1454482493" sldId="370"/>
        </pc:sldMkLst>
        <pc:spChg chg="mod">
          <ac:chgData name="Ifan Williams" userId="24941412-6a59-4984-a79e-a737f73a20c6" providerId="ADAL" clId="{1816953E-12DA-4A22-8E1A-1E2AEDF33EDB}" dt="2022-06-29T21:21:32.661" v="176" actId="207"/>
          <ac:spMkLst>
            <pc:docMk/>
            <pc:sldMk cId="1454482493" sldId="370"/>
            <ac:spMk id="2" creationId="{2157D2BA-E50F-4094-849C-600E8EDBAAB6}"/>
          </ac:spMkLst>
        </pc:spChg>
        <pc:spChg chg="mod">
          <ac:chgData name="Ifan Williams" userId="24941412-6a59-4984-a79e-a737f73a20c6" providerId="ADAL" clId="{1816953E-12DA-4A22-8E1A-1E2AEDF33EDB}" dt="2022-06-29T21:21:27.888" v="175" actId="1076"/>
          <ac:spMkLst>
            <pc:docMk/>
            <pc:sldMk cId="1454482493" sldId="370"/>
            <ac:spMk id="3" creationId="{D1928925-EE27-446C-9BE0-26EB7D4CF6F1}"/>
          </ac:spMkLst>
        </pc:spChg>
      </pc:sldChg>
      <pc:sldChg chg="add">
        <pc:chgData name="Ifan Williams" userId="24941412-6a59-4984-a79e-a737f73a20c6" providerId="ADAL" clId="{1816953E-12DA-4A22-8E1A-1E2AEDF33EDB}" dt="2022-06-29T20:53:00.533" v="1"/>
        <pc:sldMkLst>
          <pc:docMk/>
          <pc:sldMk cId="1174537640" sldId="371"/>
        </pc:sldMkLst>
      </pc:sldChg>
      <pc:sldChg chg="modSp add mod">
        <pc:chgData name="Ifan Williams" userId="24941412-6a59-4984-a79e-a737f73a20c6" providerId="ADAL" clId="{1816953E-12DA-4A22-8E1A-1E2AEDF33EDB}" dt="2022-06-29T21:25:42.892" v="210" actId="207"/>
        <pc:sldMkLst>
          <pc:docMk/>
          <pc:sldMk cId="3178637142" sldId="372"/>
        </pc:sldMkLst>
        <pc:spChg chg="mod">
          <ac:chgData name="Ifan Williams" userId="24941412-6a59-4984-a79e-a737f73a20c6" providerId="ADAL" clId="{1816953E-12DA-4A22-8E1A-1E2AEDF33EDB}" dt="2022-06-29T21:25:42.892" v="210" actId="207"/>
          <ac:spMkLst>
            <pc:docMk/>
            <pc:sldMk cId="3178637142" sldId="372"/>
            <ac:spMk id="5" creationId="{EB30B9DF-7F1E-495F-8A87-0E9069CC1419}"/>
          </ac:spMkLst>
        </pc:spChg>
        <pc:spChg chg="mod">
          <ac:chgData name="Ifan Williams" userId="24941412-6a59-4984-a79e-a737f73a20c6" providerId="ADAL" clId="{1816953E-12DA-4A22-8E1A-1E2AEDF33EDB}" dt="2022-06-29T21:24:48.260" v="204" actId="207"/>
          <ac:spMkLst>
            <pc:docMk/>
            <pc:sldMk cId="3178637142" sldId="372"/>
            <ac:spMk id="8195" creationId="{6801E115-3478-4E83-BD8B-D1F1824DFB71}"/>
          </ac:spMkLst>
        </pc:spChg>
      </pc:sldChg>
      <pc:sldChg chg="modSp add mod">
        <pc:chgData name="Ifan Williams" userId="24941412-6a59-4984-a79e-a737f73a20c6" providerId="ADAL" clId="{1816953E-12DA-4A22-8E1A-1E2AEDF33EDB}" dt="2022-06-29T21:29:12.040" v="222" actId="207"/>
        <pc:sldMkLst>
          <pc:docMk/>
          <pc:sldMk cId="3130740844" sldId="373"/>
        </pc:sldMkLst>
        <pc:spChg chg="mod">
          <ac:chgData name="Ifan Williams" userId="24941412-6a59-4984-a79e-a737f73a20c6" providerId="ADAL" clId="{1816953E-12DA-4A22-8E1A-1E2AEDF33EDB}" dt="2022-06-29T21:28:20.798" v="217" actId="207"/>
          <ac:spMkLst>
            <pc:docMk/>
            <pc:sldMk cId="3130740844" sldId="373"/>
            <ac:spMk id="2" creationId="{93C75AD9-85B3-4268-BF8C-855952F77A9C}"/>
          </ac:spMkLst>
        </pc:spChg>
        <pc:spChg chg="mod">
          <ac:chgData name="Ifan Williams" userId="24941412-6a59-4984-a79e-a737f73a20c6" providerId="ADAL" clId="{1816953E-12DA-4A22-8E1A-1E2AEDF33EDB}" dt="2022-06-29T21:29:12.040" v="222" actId="207"/>
          <ac:spMkLst>
            <pc:docMk/>
            <pc:sldMk cId="3130740844" sldId="373"/>
            <ac:spMk id="6" creationId="{EB30B9DF-7F1E-495F-8A87-0E9069CC1419}"/>
          </ac:spMkLst>
        </pc:spChg>
      </pc:sldChg>
      <pc:sldChg chg="modSp add mod">
        <pc:chgData name="Ifan Williams" userId="24941412-6a59-4984-a79e-a737f73a20c6" providerId="ADAL" clId="{1816953E-12DA-4A22-8E1A-1E2AEDF33EDB}" dt="2022-06-29T21:30:54.005" v="228" actId="1076"/>
        <pc:sldMkLst>
          <pc:docMk/>
          <pc:sldMk cId="1552058532" sldId="374"/>
        </pc:sldMkLst>
        <pc:spChg chg="mod">
          <ac:chgData name="Ifan Williams" userId="24941412-6a59-4984-a79e-a737f73a20c6" providerId="ADAL" clId="{1816953E-12DA-4A22-8E1A-1E2AEDF33EDB}" dt="2022-06-29T21:30:54.005" v="228" actId="1076"/>
          <ac:spMkLst>
            <pc:docMk/>
            <pc:sldMk cId="1552058532" sldId="374"/>
            <ac:spMk id="2" creationId="{93C75AD9-85B3-4268-BF8C-855952F77A9C}"/>
          </ac:spMkLst>
        </pc:spChg>
      </pc:sldChg>
      <pc:sldChg chg="modSp add mod">
        <pc:chgData name="Ifan Williams" userId="24941412-6a59-4984-a79e-a737f73a20c6" providerId="ADAL" clId="{1816953E-12DA-4A22-8E1A-1E2AEDF33EDB}" dt="2022-06-29T21:31:56.130" v="234" actId="207"/>
        <pc:sldMkLst>
          <pc:docMk/>
          <pc:sldMk cId="81303955" sldId="375"/>
        </pc:sldMkLst>
        <pc:spChg chg="mod">
          <ac:chgData name="Ifan Williams" userId="24941412-6a59-4984-a79e-a737f73a20c6" providerId="ADAL" clId="{1816953E-12DA-4A22-8E1A-1E2AEDF33EDB}" dt="2022-06-29T21:31:56.130" v="234" actId="207"/>
          <ac:spMkLst>
            <pc:docMk/>
            <pc:sldMk cId="81303955" sldId="375"/>
            <ac:spMk id="4" creationId="{EB30B9DF-7F1E-495F-8A87-0E9069CC1419}"/>
          </ac:spMkLst>
        </pc:spChg>
      </pc:sldChg>
      <pc:sldChg chg="modSp add mod">
        <pc:chgData name="Ifan Williams" userId="24941412-6a59-4984-a79e-a737f73a20c6" providerId="ADAL" clId="{1816953E-12DA-4A22-8E1A-1E2AEDF33EDB}" dt="2022-06-29T21:33:46.176" v="245" actId="207"/>
        <pc:sldMkLst>
          <pc:docMk/>
          <pc:sldMk cId="584029619" sldId="376"/>
        </pc:sldMkLst>
        <pc:spChg chg="mod">
          <ac:chgData name="Ifan Williams" userId="24941412-6a59-4984-a79e-a737f73a20c6" providerId="ADAL" clId="{1816953E-12DA-4A22-8E1A-1E2AEDF33EDB}" dt="2022-06-29T21:33:46.176" v="245" actId="207"/>
          <ac:spMkLst>
            <pc:docMk/>
            <pc:sldMk cId="584029619" sldId="376"/>
            <ac:spMk id="26627" creationId="{713D68B4-9657-4013-B916-18195C2C6B01}"/>
          </ac:spMkLst>
        </pc:spChg>
      </pc:sldChg>
      <pc:sldChg chg="modSp add mod">
        <pc:chgData name="Ifan Williams" userId="24941412-6a59-4984-a79e-a737f73a20c6" providerId="ADAL" clId="{1816953E-12DA-4A22-8E1A-1E2AEDF33EDB}" dt="2022-06-29T21:35:03.695" v="253" actId="207"/>
        <pc:sldMkLst>
          <pc:docMk/>
          <pc:sldMk cId="848170224" sldId="377"/>
        </pc:sldMkLst>
        <pc:spChg chg="mod">
          <ac:chgData name="Ifan Williams" userId="24941412-6a59-4984-a79e-a737f73a20c6" providerId="ADAL" clId="{1816953E-12DA-4A22-8E1A-1E2AEDF33EDB}" dt="2022-06-29T21:35:03.695" v="253" actId="207"/>
          <ac:spMkLst>
            <pc:docMk/>
            <pc:sldMk cId="848170224" sldId="377"/>
            <ac:spMk id="8196" creationId="{59CE98BE-1164-43F9-8E7E-D6BCE6D0DB4E}"/>
          </ac:spMkLst>
        </pc:spChg>
      </pc:sldChg>
      <pc:sldChg chg="modSp add mod">
        <pc:chgData name="Ifan Williams" userId="24941412-6a59-4984-a79e-a737f73a20c6" providerId="ADAL" clId="{1816953E-12DA-4A22-8E1A-1E2AEDF33EDB}" dt="2022-06-29T21:37:37.086" v="270" actId="207"/>
        <pc:sldMkLst>
          <pc:docMk/>
          <pc:sldMk cId="2677482622" sldId="378"/>
        </pc:sldMkLst>
        <pc:spChg chg="mod">
          <ac:chgData name="Ifan Williams" userId="24941412-6a59-4984-a79e-a737f73a20c6" providerId="ADAL" clId="{1816953E-12DA-4A22-8E1A-1E2AEDF33EDB}" dt="2022-06-29T21:37:37.086" v="270" actId="207"/>
          <ac:spMkLst>
            <pc:docMk/>
            <pc:sldMk cId="2677482622" sldId="378"/>
            <ac:spMk id="6147" creationId="{187C1FEE-DE09-40D2-A8AB-33AE2F5673FE}"/>
          </ac:spMkLst>
        </pc:spChg>
      </pc:sldChg>
      <pc:sldChg chg="modSp add mod">
        <pc:chgData name="Ifan Williams" userId="24941412-6a59-4984-a79e-a737f73a20c6" providerId="ADAL" clId="{1816953E-12DA-4A22-8E1A-1E2AEDF33EDB}" dt="2022-06-29T21:38:38.622" v="276" actId="207"/>
        <pc:sldMkLst>
          <pc:docMk/>
          <pc:sldMk cId="4060541983" sldId="379"/>
        </pc:sldMkLst>
        <pc:spChg chg="mod">
          <ac:chgData name="Ifan Williams" userId="24941412-6a59-4984-a79e-a737f73a20c6" providerId="ADAL" clId="{1816953E-12DA-4A22-8E1A-1E2AEDF33EDB}" dt="2022-06-29T21:38:38.622" v="276" actId="207"/>
          <ac:spMkLst>
            <pc:docMk/>
            <pc:sldMk cId="4060541983" sldId="379"/>
            <ac:spMk id="4" creationId="{EB30B9DF-7F1E-495F-8A87-0E9069CC1419}"/>
          </ac:spMkLst>
        </pc:spChg>
      </pc:sldChg>
      <pc:sldChg chg="modSp add mod">
        <pc:chgData name="Ifan Williams" userId="24941412-6a59-4984-a79e-a737f73a20c6" providerId="ADAL" clId="{1816953E-12DA-4A22-8E1A-1E2AEDF33EDB}" dt="2022-06-29T21:39:26.522" v="282" actId="207"/>
        <pc:sldMkLst>
          <pc:docMk/>
          <pc:sldMk cId="1171615156" sldId="380"/>
        </pc:sldMkLst>
        <pc:spChg chg="mod">
          <ac:chgData name="Ifan Williams" userId="24941412-6a59-4984-a79e-a737f73a20c6" providerId="ADAL" clId="{1816953E-12DA-4A22-8E1A-1E2AEDF33EDB}" dt="2022-06-29T21:39:26.522" v="282" actId="207"/>
          <ac:spMkLst>
            <pc:docMk/>
            <pc:sldMk cId="1171615156" sldId="380"/>
            <ac:spMk id="5" creationId="{EB30B9DF-7F1E-495F-8A87-0E9069CC1419}"/>
          </ac:spMkLst>
        </pc:spChg>
      </pc:sldChg>
      <pc:sldChg chg="modSp add mod">
        <pc:chgData name="Ifan Williams" userId="24941412-6a59-4984-a79e-a737f73a20c6" providerId="ADAL" clId="{1816953E-12DA-4A22-8E1A-1E2AEDF33EDB}" dt="2022-06-29T21:41:02.523" v="292" actId="207"/>
        <pc:sldMkLst>
          <pc:docMk/>
          <pc:sldMk cId="398736801" sldId="381"/>
        </pc:sldMkLst>
        <pc:spChg chg="mod">
          <ac:chgData name="Ifan Williams" userId="24941412-6a59-4984-a79e-a737f73a20c6" providerId="ADAL" clId="{1816953E-12DA-4A22-8E1A-1E2AEDF33EDB}" dt="2022-06-29T21:41:02.523" v="292" actId="207"/>
          <ac:spMkLst>
            <pc:docMk/>
            <pc:sldMk cId="398736801" sldId="381"/>
            <ac:spMk id="5" creationId="{64ED5EE6-67A9-43B4-971D-DF52F113D5C8}"/>
          </ac:spMkLst>
        </pc:spChg>
      </pc:sldChg>
      <pc:sldChg chg="modSp add mod">
        <pc:chgData name="Ifan Williams" userId="24941412-6a59-4984-a79e-a737f73a20c6" providerId="ADAL" clId="{1816953E-12DA-4A22-8E1A-1E2AEDF33EDB}" dt="2022-06-29T21:41:55.522" v="298" actId="207"/>
        <pc:sldMkLst>
          <pc:docMk/>
          <pc:sldMk cId="272157682" sldId="382"/>
        </pc:sldMkLst>
        <pc:spChg chg="mod">
          <ac:chgData name="Ifan Williams" userId="24941412-6a59-4984-a79e-a737f73a20c6" providerId="ADAL" clId="{1816953E-12DA-4A22-8E1A-1E2AEDF33EDB}" dt="2022-06-29T21:41:55.522" v="298" actId="207"/>
          <ac:spMkLst>
            <pc:docMk/>
            <pc:sldMk cId="272157682" sldId="382"/>
            <ac:spMk id="4" creationId="{EB30B9DF-7F1E-495F-8A87-0E9069CC1419}"/>
          </ac:spMkLst>
        </pc:spChg>
      </pc:sldChg>
      <pc:sldChg chg="modSp add mod">
        <pc:chgData name="Ifan Williams" userId="24941412-6a59-4984-a79e-a737f73a20c6" providerId="ADAL" clId="{1816953E-12DA-4A22-8E1A-1E2AEDF33EDB}" dt="2022-06-29T21:42:38.032" v="304" actId="207"/>
        <pc:sldMkLst>
          <pc:docMk/>
          <pc:sldMk cId="3385478641" sldId="383"/>
        </pc:sldMkLst>
        <pc:spChg chg="mod">
          <ac:chgData name="Ifan Williams" userId="24941412-6a59-4984-a79e-a737f73a20c6" providerId="ADAL" clId="{1816953E-12DA-4A22-8E1A-1E2AEDF33EDB}" dt="2022-06-29T21:42:38.032" v="304" actId="207"/>
          <ac:spMkLst>
            <pc:docMk/>
            <pc:sldMk cId="3385478641" sldId="383"/>
            <ac:spMk id="4" creationId="{EB30B9DF-7F1E-495F-8A87-0E9069CC1419}"/>
          </ac:spMkLst>
        </pc:spChg>
      </pc:sldChg>
      <pc:sldChg chg="modSp add mod">
        <pc:chgData name="Ifan Williams" userId="24941412-6a59-4984-a79e-a737f73a20c6" providerId="ADAL" clId="{1816953E-12DA-4A22-8E1A-1E2AEDF33EDB}" dt="2022-06-29T21:44:00.555" v="311" actId="207"/>
        <pc:sldMkLst>
          <pc:docMk/>
          <pc:sldMk cId="3934769589" sldId="384"/>
        </pc:sldMkLst>
        <pc:spChg chg="mod">
          <ac:chgData name="Ifan Williams" userId="24941412-6a59-4984-a79e-a737f73a20c6" providerId="ADAL" clId="{1816953E-12DA-4A22-8E1A-1E2AEDF33EDB}" dt="2022-06-29T21:44:00.555" v="311" actId="207"/>
          <ac:spMkLst>
            <pc:docMk/>
            <pc:sldMk cId="3934769589" sldId="384"/>
            <ac:spMk id="51204" creationId="{6093C1F2-4FD9-4254-8D9B-2FB7F00BDD66}"/>
          </ac:spMkLst>
        </pc:spChg>
      </pc:sldChg>
      <pc:sldChg chg="modSp add mod">
        <pc:chgData name="Ifan Williams" userId="24941412-6a59-4984-a79e-a737f73a20c6" providerId="ADAL" clId="{1816953E-12DA-4A22-8E1A-1E2AEDF33EDB}" dt="2022-06-29T21:45:51.441" v="327" actId="207"/>
        <pc:sldMkLst>
          <pc:docMk/>
          <pc:sldMk cId="473379941" sldId="385"/>
        </pc:sldMkLst>
        <pc:spChg chg="mod">
          <ac:chgData name="Ifan Williams" userId="24941412-6a59-4984-a79e-a737f73a20c6" providerId="ADAL" clId="{1816953E-12DA-4A22-8E1A-1E2AEDF33EDB}" dt="2022-06-29T21:45:51.441" v="327" actId="207"/>
          <ac:spMkLst>
            <pc:docMk/>
            <pc:sldMk cId="473379941" sldId="385"/>
            <ac:spMk id="57352" creationId="{62CA04CD-6620-4BBE-A7F9-E92567C56D6C}"/>
          </ac:spMkLst>
        </pc:spChg>
        <pc:picChg chg="mod">
          <ac:chgData name="Ifan Williams" userId="24941412-6a59-4984-a79e-a737f73a20c6" providerId="ADAL" clId="{1816953E-12DA-4A22-8E1A-1E2AEDF33EDB}" dt="2022-06-29T21:44:45.317" v="319" actId="1076"/>
          <ac:picMkLst>
            <pc:docMk/>
            <pc:sldMk cId="473379941" sldId="385"/>
            <ac:picMk id="57349" creationId="{1F04E9BB-BAA4-4B36-920B-E83800C00D8A}"/>
          </ac:picMkLst>
        </pc:picChg>
      </pc:sldChg>
      <pc:sldChg chg="modSp add mod">
        <pc:chgData name="Ifan Williams" userId="24941412-6a59-4984-a79e-a737f73a20c6" providerId="ADAL" clId="{1816953E-12DA-4A22-8E1A-1E2AEDF33EDB}" dt="2022-06-29T21:47:53.301" v="333" actId="207"/>
        <pc:sldMkLst>
          <pc:docMk/>
          <pc:sldMk cId="912490806" sldId="386"/>
        </pc:sldMkLst>
        <pc:spChg chg="mod">
          <ac:chgData name="Ifan Williams" userId="24941412-6a59-4984-a79e-a737f73a20c6" providerId="ADAL" clId="{1816953E-12DA-4A22-8E1A-1E2AEDF33EDB}" dt="2022-06-29T21:47:53.301" v="333" actId="207"/>
          <ac:spMkLst>
            <pc:docMk/>
            <pc:sldMk cId="912490806" sldId="386"/>
            <ac:spMk id="4" creationId="{EB30B9DF-7F1E-495F-8A87-0E9069CC1419}"/>
          </ac:spMkLst>
        </pc:spChg>
      </pc:sldChg>
      <pc:sldChg chg="modSp add mod">
        <pc:chgData name="Ifan Williams" userId="24941412-6a59-4984-a79e-a737f73a20c6" providerId="ADAL" clId="{1816953E-12DA-4A22-8E1A-1E2AEDF33EDB}" dt="2022-06-29T21:48:54.548" v="340" actId="207"/>
        <pc:sldMkLst>
          <pc:docMk/>
          <pc:sldMk cId="2709753516" sldId="387"/>
        </pc:sldMkLst>
        <pc:spChg chg="mod">
          <ac:chgData name="Ifan Williams" userId="24941412-6a59-4984-a79e-a737f73a20c6" providerId="ADAL" clId="{1816953E-12DA-4A22-8E1A-1E2AEDF33EDB}" dt="2022-06-29T21:48:54.548" v="340" actId="207"/>
          <ac:spMkLst>
            <pc:docMk/>
            <pc:sldMk cId="2709753516" sldId="387"/>
            <ac:spMk id="3" creationId="{724C9C8C-BA85-4D23-B23D-F7463D6EC892}"/>
          </ac:spMkLst>
        </pc:spChg>
      </pc:sldChg>
      <pc:sldChg chg="modSp add mod">
        <pc:chgData name="Ifan Williams" userId="24941412-6a59-4984-a79e-a737f73a20c6" providerId="ADAL" clId="{1816953E-12DA-4A22-8E1A-1E2AEDF33EDB}" dt="2022-06-29T21:50:06.616" v="346" actId="207"/>
        <pc:sldMkLst>
          <pc:docMk/>
          <pc:sldMk cId="2592950874" sldId="388"/>
        </pc:sldMkLst>
        <pc:spChg chg="mod">
          <ac:chgData name="Ifan Williams" userId="24941412-6a59-4984-a79e-a737f73a20c6" providerId="ADAL" clId="{1816953E-12DA-4A22-8E1A-1E2AEDF33EDB}" dt="2022-06-29T21:50:06.616" v="346" actId="207"/>
          <ac:spMkLst>
            <pc:docMk/>
            <pc:sldMk cId="2592950874" sldId="388"/>
            <ac:spMk id="69635" creationId="{AB4E69E8-850A-4AFA-83D4-61B9F9F9D47E}"/>
          </ac:spMkLst>
        </pc:spChg>
      </pc:sldChg>
      <pc:sldChg chg="modSp add mod">
        <pc:chgData name="Ifan Williams" userId="24941412-6a59-4984-a79e-a737f73a20c6" providerId="ADAL" clId="{1816953E-12DA-4A22-8E1A-1E2AEDF33EDB}" dt="2022-06-29T21:50:47.635" v="348" actId="207"/>
        <pc:sldMkLst>
          <pc:docMk/>
          <pc:sldMk cId="711858576" sldId="389"/>
        </pc:sldMkLst>
        <pc:spChg chg="mod">
          <ac:chgData name="Ifan Williams" userId="24941412-6a59-4984-a79e-a737f73a20c6" providerId="ADAL" clId="{1816953E-12DA-4A22-8E1A-1E2AEDF33EDB}" dt="2022-06-29T21:50:47.635" v="348" actId="207"/>
          <ac:spMkLst>
            <pc:docMk/>
            <pc:sldMk cId="711858576" sldId="389"/>
            <ac:spMk id="18434" creationId="{00000000-0000-0000-0000-000000000000}"/>
          </ac:spMkLst>
        </pc:spChg>
      </pc:sldChg>
      <pc:sldChg chg="add">
        <pc:chgData name="Ifan Williams" userId="24941412-6a59-4984-a79e-a737f73a20c6" providerId="ADAL" clId="{1816953E-12DA-4A22-8E1A-1E2AEDF33EDB}" dt="2022-06-29T20:55:50.986" v="39"/>
        <pc:sldMkLst>
          <pc:docMk/>
          <pc:sldMk cId="4243800159" sldId="390"/>
        </pc:sldMkLst>
      </pc:sldChg>
      <pc:sldChg chg="addSp delSp modSp add mod">
        <pc:chgData name="Ifan Williams" userId="24941412-6a59-4984-a79e-a737f73a20c6" providerId="ADAL" clId="{1816953E-12DA-4A22-8E1A-1E2AEDF33EDB}" dt="2022-06-29T21:52:00.616" v="358" actId="1076"/>
        <pc:sldMkLst>
          <pc:docMk/>
          <pc:sldMk cId="3587744392" sldId="391"/>
        </pc:sldMkLst>
        <pc:spChg chg="add mod">
          <ac:chgData name="Ifan Williams" userId="24941412-6a59-4984-a79e-a737f73a20c6" providerId="ADAL" clId="{1816953E-12DA-4A22-8E1A-1E2AEDF33EDB}" dt="2022-06-29T21:51:56.142" v="357" actId="1076"/>
          <ac:spMkLst>
            <pc:docMk/>
            <pc:sldMk cId="3587744392" sldId="391"/>
            <ac:spMk id="5" creationId="{750A1B5F-7311-A6E9-7ED9-0A572F7B8389}"/>
          </ac:spMkLst>
        </pc:spChg>
        <pc:spChg chg="mod">
          <ac:chgData name="Ifan Williams" userId="24941412-6a59-4984-a79e-a737f73a20c6" providerId="ADAL" clId="{1816953E-12DA-4A22-8E1A-1E2AEDF33EDB}" dt="2022-06-29T21:51:50.082" v="356" actId="20577"/>
          <ac:spMkLst>
            <pc:docMk/>
            <pc:sldMk cId="3587744392" sldId="391"/>
            <ac:spMk id="7" creationId="{2CF8DB2A-FDBC-7B67-2ED4-E145FF1808F2}"/>
          </ac:spMkLst>
        </pc:spChg>
        <pc:spChg chg="mod">
          <ac:chgData name="Ifan Williams" userId="24941412-6a59-4984-a79e-a737f73a20c6" providerId="ADAL" clId="{1816953E-12DA-4A22-8E1A-1E2AEDF33EDB}" dt="2022-06-29T21:52:00.616" v="358" actId="1076"/>
          <ac:spMkLst>
            <pc:docMk/>
            <pc:sldMk cId="3587744392" sldId="391"/>
            <ac:spMk id="9" creationId="{B9796333-D530-4066-9188-CA9F84DE0F81}"/>
          </ac:spMkLst>
        </pc:spChg>
        <pc:picChg chg="add del">
          <ac:chgData name="Ifan Williams" userId="24941412-6a59-4984-a79e-a737f73a20c6" providerId="ADAL" clId="{1816953E-12DA-4A22-8E1A-1E2AEDF33EDB}" dt="2022-06-29T21:51:30.342" v="350"/>
          <ac:picMkLst>
            <pc:docMk/>
            <pc:sldMk cId="3587744392" sldId="391"/>
            <ac:picMk id="2" creationId="{83B47399-46AF-C8F8-70FF-A4E5F5F39387}"/>
          </ac:picMkLst>
        </pc:picChg>
      </pc:sldChg>
      <pc:sldChg chg="modSp add mod">
        <pc:chgData name="Ifan Williams" userId="24941412-6a59-4984-a79e-a737f73a20c6" providerId="ADAL" clId="{1816953E-12DA-4A22-8E1A-1E2AEDF33EDB}" dt="2022-06-29T21:53:06.762" v="368" actId="20577"/>
        <pc:sldMkLst>
          <pc:docMk/>
          <pc:sldMk cId="3668801469" sldId="392"/>
        </pc:sldMkLst>
        <pc:spChg chg="mod">
          <ac:chgData name="Ifan Williams" userId="24941412-6a59-4984-a79e-a737f73a20c6" providerId="ADAL" clId="{1816953E-12DA-4A22-8E1A-1E2AEDF33EDB}" dt="2022-06-29T21:53:06.762" v="368" actId="20577"/>
          <ac:spMkLst>
            <pc:docMk/>
            <pc:sldMk cId="3668801469" sldId="392"/>
            <ac:spMk id="3" creationId="{35E10113-88F9-6740-EC16-A9EF3424CB7C}"/>
          </ac:spMkLst>
        </pc:spChg>
      </pc:sldChg>
      <pc:sldChg chg="modSp add mod">
        <pc:chgData name="Ifan Williams" userId="24941412-6a59-4984-a79e-a737f73a20c6" providerId="ADAL" clId="{1816953E-12DA-4A22-8E1A-1E2AEDF33EDB}" dt="2022-06-30T18:56:32.339" v="416" actId="207"/>
        <pc:sldMkLst>
          <pc:docMk/>
          <pc:sldMk cId="1961936020" sldId="393"/>
        </pc:sldMkLst>
        <pc:spChg chg="mod">
          <ac:chgData name="Ifan Williams" userId="24941412-6a59-4984-a79e-a737f73a20c6" providerId="ADAL" clId="{1816953E-12DA-4A22-8E1A-1E2AEDF33EDB}" dt="2022-06-30T18:55:07.530" v="406" actId="1076"/>
          <ac:spMkLst>
            <pc:docMk/>
            <pc:sldMk cId="1961936020" sldId="393"/>
            <ac:spMk id="7" creationId="{70B6C2D7-3F45-D435-20F4-4371C8431C16}"/>
          </ac:spMkLst>
        </pc:spChg>
        <pc:spChg chg="mod">
          <ac:chgData name="Ifan Williams" userId="24941412-6a59-4984-a79e-a737f73a20c6" providerId="ADAL" clId="{1816953E-12DA-4A22-8E1A-1E2AEDF33EDB}" dt="2022-06-30T18:56:32.339" v="416" actId="207"/>
          <ac:spMkLst>
            <pc:docMk/>
            <pc:sldMk cId="1961936020" sldId="393"/>
            <ac:spMk id="9" creationId="{6019843A-66BF-038E-899E-1F463C9E6E71}"/>
          </ac:spMkLst>
        </pc:spChg>
      </pc:sldChg>
      <pc:sldChg chg="modSp add mod">
        <pc:chgData name="Ifan Williams" userId="24941412-6a59-4984-a79e-a737f73a20c6" providerId="ADAL" clId="{1816953E-12DA-4A22-8E1A-1E2AEDF33EDB}" dt="2022-06-30T18:57:38.665" v="426" actId="1076"/>
        <pc:sldMkLst>
          <pc:docMk/>
          <pc:sldMk cId="1595205749" sldId="394"/>
        </pc:sldMkLst>
        <pc:spChg chg="mod">
          <ac:chgData name="Ifan Williams" userId="24941412-6a59-4984-a79e-a737f73a20c6" providerId="ADAL" clId="{1816953E-12DA-4A22-8E1A-1E2AEDF33EDB}" dt="2022-06-30T18:57:38.665" v="426" actId="1076"/>
          <ac:spMkLst>
            <pc:docMk/>
            <pc:sldMk cId="1595205749" sldId="394"/>
            <ac:spMk id="3" creationId="{6AE2A739-1EDE-7030-A2C2-5BD65A4890B8}"/>
          </ac:spMkLst>
        </pc:spChg>
      </pc:sldChg>
      <pc:sldChg chg="addSp modSp add mod">
        <pc:chgData name="Ifan Williams" userId="24941412-6a59-4984-a79e-a737f73a20c6" providerId="ADAL" clId="{1816953E-12DA-4A22-8E1A-1E2AEDF33EDB}" dt="2022-06-30T18:59:11.465" v="440" actId="1076"/>
        <pc:sldMkLst>
          <pc:docMk/>
          <pc:sldMk cId="3029926684" sldId="395"/>
        </pc:sldMkLst>
        <pc:spChg chg="mod">
          <ac:chgData name="Ifan Williams" userId="24941412-6a59-4984-a79e-a737f73a20c6" providerId="ADAL" clId="{1816953E-12DA-4A22-8E1A-1E2AEDF33EDB}" dt="2022-06-30T18:59:05.116" v="438" actId="1076"/>
          <ac:spMkLst>
            <pc:docMk/>
            <pc:sldMk cId="3029926684" sldId="395"/>
            <ac:spMk id="3" creationId="{B98E10E0-CE8B-BD71-2D98-70109AB2384F}"/>
          </ac:spMkLst>
        </pc:spChg>
        <pc:spChg chg="mod">
          <ac:chgData name="Ifan Williams" userId="24941412-6a59-4984-a79e-a737f73a20c6" providerId="ADAL" clId="{1816953E-12DA-4A22-8E1A-1E2AEDF33EDB}" dt="2022-06-30T18:59:01.255" v="437" actId="1076"/>
          <ac:spMkLst>
            <pc:docMk/>
            <pc:sldMk cId="3029926684" sldId="395"/>
            <ac:spMk id="5" creationId="{E30B65BE-B200-5BC7-75DC-B333DC7966F4}"/>
          </ac:spMkLst>
        </pc:spChg>
        <pc:spChg chg="add mod">
          <ac:chgData name="Ifan Williams" userId="24941412-6a59-4984-a79e-a737f73a20c6" providerId="ADAL" clId="{1816953E-12DA-4A22-8E1A-1E2AEDF33EDB}" dt="2022-06-30T18:59:11.465" v="440" actId="1076"/>
          <ac:spMkLst>
            <pc:docMk/>
            <pc:sldMk cId="3029926684" sldId="395"/>
            <ac:spMk id="6" creationId="{1F0FA12E-1788-0E63-7B20-76C73A0A7325}"/>
          </ac:spMkLst>
        </pc:spChg>
      </pc:sldChg>
      <pc:sldChg chg="modSp add mod">
        <pc:chgData name="Ifan Williams" userId="24941412-6a59-4984-a79e-a737f73a20c6" providerId="ADAL" clId="{1816953E-12DA-4A22-8E1A-1E2AEDF33EDB}" dt="2022-06-30T19:00:57.486" v="450" actId="113"/>
        <pc:sldMkLst>
          <pc:docMk/>
          <pc:sldMk cId="3171582065" sldId="396"/>
        </pc:sldMkLst>
        <pc:spChg chg="mod">
          <ac:chgData name="Ifan Williams" userId="24941412-6a59-4984-a79e-a737f73a20c6" providerId="ADAL" clId="{1816953E-12DA-4A22-8E1A-1E2AEDF33EDB}" dt="2022-06-30T19:00:57.486" v="450" actId="113"/>
          <ac:spMkLst>
            <pc:docMk/>
            <pc:sldMk cId="3171582065" sldId="396"/>
            <ac:spMk id="5" creationId="{633A9082-4038-8378-83A4-8BED9A45C64F}"/>
          </ac:spMkLst>
        </pc:spChg>
      </pc:sldChg>
      <pc:sldChg chg="modSp add mod">
        <pc:chgData name="Ifan Williams" userId="24941412-6a59-4984-a79e-a737f73a20c6" providerId="ADAL" clId="{1816953E-12DA-4A22-8E1A-1E2AEDF33EDB}" dt="2022-06-30T19:02:13.120" v="457" actId="1076"/>
        <pc:sldMkLst>
          <pc:docMk/>
          <pc:sldMk cId="2707183076" sldId="397"/>
        </pc:sldMkLst>
        <pc:spChg chg="mod">
          <ac:chgData name="Ifan Williams" userId="24941412-6a59-4984-a79e-a737f73a20c6" providerId="ADAL" clId="{1816953E-12DA-4A22-8E1A-1E2AEDF33EDB}" dt="2022-06-30T19:02:13.120" v="457" actId="1076"/>
          <ac:spMkLst>
            <pc:docMk/>
            <pc:sldMk cId="2707183076" sldId="397"/>
            <ac:spMk id="5" creationId="{036F46D2-220A-6EF2-3F9C-E4B459A06087}"/>
          </ac:spMkLst>
        </pc:spChg>
      </pc:sldChg>
      <pc:sldChg chg="modSp add mod">
        <pc:chgData name="Ifan Williams" userId="24941412-6a59-4984-a79e-a737f73a20c6" providerId="ADAL" clId="{1816953E-12DA-4A22-8E1A-1E2AEDF33EDB}" dt="2022-06-30T19:03:54.627" v="467" actId="1076"/>
        <pc:sldMkLst>
          <pc:docMk/>
          <pc:sldMk cId="2133791455" sldId="398"/>
        </pc:sldMkLst>
        <pc:spChg chg="mod">
          <ac:chgData name="Ifan Williams" userId="24941412-6a59-4984-a79e-a737f73a20c6" providerId="ADAL" clId="{1816953E-12DA-4A22-8E1A-1E2AEDF33EDB}" dt="2022-06-30T19:03:54.627" v="467" actId="1076"/>
          <ac:spMkLst>
            <pc:docMk/>
            <pc:sldMk cId="2133791455" sldId="398"/>
            <ac:spMk id="3" creationId="{669A7C55-F0C1-3BC2-0002-A2107FCCF56C}"/>
          </ac:spMkLst>
        </pc:spChg>
      </pc:sldChg>
      <pc:sldChg chg="modSp add mod">
        <pc:chgData name="Ifan Williams" userId="24941412-6a59-4984-a79e-a737f73a20c6" providerId="ADAL" clId="{1816953E-12DA-4A22-8E1A-1E2AEDF33EDB}" dt="2022-06-30T19:04:59.121" v="479" actId="1076"/>
        <pc:sldMkLst>
          <pc:docMk/>
          <pc:sldMk cId="2526716127" sldId="399"/>
        </pc:sldMkLst>
        <pc:spChg chg="mod">
          <ac:chgData name="Ifan Williams" userId="24941412-6a59-4984-a79e-a737f73a20c6" providerId="ADAL" clId="{1816953E-12DA-4A22-8E1A-1E2AEDF33EDB}" dt="2022-06-30T19:04:59.121" v="479" actId="1076"/>
          <ac:spMkLst>
            <pc:docMk/>
            <pc:sldMk cId="2526716127" sldId="399"/>
            <ac:spMk id="3" creationId="{09935846-FD67-C776-4168-C12D84F84E25}"/>
          </ac:spMkLst>
        </pc:spChg>
      </pc:sldChg>
      <pc:sldChg chg="modSp add mod">
        <pc:chgData name="Ifan Williams" userId="24941412-6a59-4984-a79e-a737f73a20c6" providerId="ADAL" clId="{1816953E-12DA-4A22-8E1A-1E2AEDF33EDB}" dt="2022-06-30T19:08:28.654" v="514" actId="207"/>
        <pc:sldMkLst>
          <pc:docMk/>
          <pc:sldMk cId="2789708056" sldId="400"/>
        </pc:sldMkLst>
        <pc:spChg chg="mod">
          <ac:chgData name="Ifan Williams" userId="24941412-6a59-4984-a79e-a737f73a20c6" providerId="ADAL" clId="{1816953E-12DA-4A22-8E1A-1E2AEDF33EDB}" dt="2022-06-30T19:08:28.654" v="514" actId="207"/>
          <ac:spMkLst>
            <pc:docMk/>
            <pc:sldMk cId="2789708056" sldId="400"/>
            <ac:spMk id="5" creationId="{FA8A9928-757F-E74A-848E-BE48580BDF75}"/>
          </ac:spMkLst>
        </pc:spChg>
      </pc:sldChg>
      <pc:sldChg chg="addSp modSp add mod">
        <pc:chgData name="Ifan Williams" userId="24941412-6a59-4984-a79e-a737f73a20c6" providerId="ADAL" clId="{1816953E-12DA-4A22-8E1A-1E2AEDF33EDB}" dt="2022-06-30T19:09:26.250" v="518" actId="207"/>
        <pc:sldMkLst>
          <pc:docMk/>
          <pc:sldMk cId="3730245359" sldId="401"/>
        </pc:sldMkLst>
        <pc:spChg chg="add mod">
          <ac:chgData name="Ifan Williams" userId="24941412-6a59-4984-a79e-a737f73a20c6" providerId="ADAL" clId="{1816953E-12DA-4A22-8E1A-1E2AEDF33EDB}" dt="2022-06-30T19:09:26.250" v="518" actId="207"/>
          <ac:spMkLst>
            <pc:docMk/>
            <pc:sldMk cId="3730245359" sldId="401"/>
            <ac:spMk id="4" creationId="{B9D87F43-B966-7E6E-9890-D7A56E67BC2D}"/>
          </ac:spMkLst>
        </pc:spChg>
      </pc:sldChg>
      <pc:sldMasterChg chg="add replId addSldLayout modSldLayout">
        <pc:chgData name="Ifan Williams" userId="24941412-6a59-4984-a79e-a737f73a20c6" providerId="ADAL" clId="{1816953E-12DA-4A22-8E1A-1E2AEDF33EDB}" dt="2022-06-29T20:53:35.808" v="14" actId="27028"/>
        <pc:sldMasterMkLst>
          <pc:docMk/>
          <pc:sldMasterMk cId="0" sldId="2147483655"/>
        </pc:sldMasterMkLst>
        <pc:sldLayoutChg chg="add">
          <pc:chgData name="Ifan Williams" userId="24941412-6a59-4984-a79e-a737f73a20c6" providerId="ADAL" clId="{1816953E-12DA-4A22-8E1A-1E2AEDF33EDB}" dt="2022-06-29T20:53:09.609" v="2" actId="27028"/>
          <pc:sldLayoutMkLst>
            <pc:docMk/>
            <pc:sldMasterMk cId="0" sldId="2147483655"/>
            <pc:sldLayoutMk cId="483889427" sldId="2147483653"/>
          </pc:sldLayoutMkLst>
        </pc:sldLayoutChg>
        <pc:sldLayoutChg chg="add">
          <pc:chgData name="Ifan Williams" userId="24941412-6a59-4984-a79e-a737f73a20c6" providerId="ADAL" clId="{1816953E-12DA-4A22-8E1A-1E2AEDF33EDB}" dt="2022-06-29T20:53:35.808" v="14" actId="27028"/>
          <pc:sldLayoutMkLst>
            <pc:docMk/>
            <pc:sldMasterMk cId="0" sldId="2147483655"/>
            <pc:sldLayoutMk cId="3231233766" sldId="2147483654"/>
          </pc:sldLayoutMkLst>
        </pc:sldLayoutChg>
        <pc:sldLayoutChg chg="add replId">
          <pc:chgData name="Ifan Williams" userId="24941412-6a59-4984-a79e-a737f73a20c6" providerId="ADAL" clId="{1816953E-12DA-4A22-8E1A-1E2AEDF33EDB}" dt="2022-06-29T20:53:35.808" v="14" actId="27028"/>
          <pc:sldLayoutMkLst>
            <pc:docMk/>
            <pc:sldMasterMk cId="0" sldId="2147483655"/>
            <pc:sldLayoutMk cId="0" sldId="2147483656"/>
          </pc:sldLayoutMkLst>
        </pc:sldLayoutChg>
      </pc:sldMasterChg>
      <pc:sldMasterChg chg="add addSldLayout">
        <pc:chgData name="Ifan Williams" userId="24941412-6a59-4984-a79e-a737f73a20c6" providerId="ADAL" clId="{1816953E-12DA-4A22-8E1A-1E2AEDF33EDB}" dt="2022-06-29T20:55:50.986" v="38" actId="27028"/>
        <pc:sldMasterMkLst>
          <pc:docMk/>
          <pc:sldMasterMk cId="0" sldId="2147483657"/>
        </pc:sldMasterMkLst>
        <pc:sldLayoutChg chg="add">
          <pc:chgData name="Ifan Williams" userId="24941412-6a59-4984-a79e-a737f73a20c6" providerId="ADAL" clId="{1816953E-12DA-4A22-8E1A-1E2AEDF33EDB}" dt="2022-06-29T20:55:50.986" v="38" actId="27028"/>
          <pc:sldLayoutMkLst>
            <pc:docMk/>
            <pc:sldMasterMk cId="0" sldId="2147483657"/>
            <pc:sldLayoutMk cId="0" sldId="2147483658"/>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6/30/2022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dirty="0"/>
          </a:p>
        </p:txBody>
      </p:sp>
    </p:spTree>
    <p:extLst>
      <p:ext uri="{BB962C8B-B14F-4D97-AF65-F5344CB8AC3E}">
        <p14:creationId xmlns:p14="http://schemas.microsoft.com/office/powerpoint/2010/main" val="2577571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D4420F0C-4F58-42CA-B15C-4E65FA3F7EF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79F9323D-16D5-495C-8FE5-1F41CB90D4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568789C9-5EA6-4E9E-A6C2-BC2CC529B09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2E9D34A8-BC6D-49D0-BBD9-595BA6B477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1534CD6E-FF8E-437A-854E-E9E751E267D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a:extLst>
              <a:ext uri="{FF2B5EF4-FFF2-40B4-BE49-F238E27FC236}">
                <a16:creationId xmlns:a16="http://schemas.microsoft.com/office/drawing/2014/main" id="{B6B20168-307D-4FBA-9130-B7B6D130B9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8E9071BC-EABE-488D-9781-A79A836BA98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8BC14826-ECC6-4D6B-98D3-31F9936A43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CBE92191-90C6-4795-8C1B-BDFE861FB4BB}"/>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B8D06DF-777E-451E-8868-5432F8AD36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dirty="0"/>
          </a:p>
        </p:txBody>
      </p:sp>
    </p:spTree>
    <p:extLst>
      <p:ext uri="{BB962C8B-B14F-4D97-AF65-F5344CB8AC3E}">
        <p14:creationId xmlns:p14="http://schemas.microsoft.com/office/powerpoint/2010/main" val="3635270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030AB69-210A-4A8A-9599-78AE306987F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AC7BE2ED-CE25-40C0-8C16-D3BD530109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4518D062-DB2B-4286-A89C-250859701157}"/>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4E2512B5-48B6-40EB-A83F-7B8437FC4A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417905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31E117C4-9E89-4466-872F-BFDE651E2E3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F19610D8-2E58-45BF-AF02-4FB27FFA18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2024548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224CD4AF-1F1A-433D-BE49-E95661C0B6E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2888EFB2-C35A-4819-8E48-C19507A1EF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DBC8A3DD-910E-43D0-92C7-8A7CC438491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B1E7DC71-2A0D-48BB-A405-6E2F8F6E3F6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54705C1E-D8B5-485A-ADC5-BFDCFF6637B1}"/>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09C46863-0D9A-4A9E-A14F-CF58BD0EEB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4C8B0272-F2E2-4805-BC83-99EF3095EF39}"/>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D2D6A836-35AA-41B5-B033-5A93B25551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51DFE21F-0B8F-4FE6-813B-C41E8FF6E52A}"/>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81818A28-4417-43A5-8518-FF4AFCFEAF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F545F6-84A4-4E1A-88A8-852F73502C5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97E3F6A7-553C-4C09-89CD-4385B9B3EFD6}"/>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E610A5C7-59AE-47B8-B6A5-68D88B0FFE51}"/>
              </a:ext>
            </a:extLst>
          </p:cNvPr>
          <p:cNvSpPr>
            <a:spLocks noGrp="1" noChangeArrowheads="1"/>
          </p:cNvSpPr>
          <p:nvPr>
            <p:ph type="sldNum" sz="quarter" idx="12"/>
          </p:nvPr>
        </p:nvSpPr>
        <p:spPr>
          <a:ln/>
        </p:spPr>
        <p:txBody>
          <a:bodyPr/>
          <a:lstStyle>
            <a:lvl1pPr>
              <a:defRPr/>
            </a:lvl1pPr>
          </a:lstStyle>
          <a:p>
            <a:pPr>
              <a:defRPr/>
            </a:pPr>
            <a:fld id="{9B8271E1-4E66-4CC1-BE83-60A7FCCE9932}" type="slidenum">
              <a:rPr lang="en-GB" altLang="en-US"/>
              <a:pPr>
                <a:defRPr/>
              </a:pPr>
              <a:t>‹#›</a:t>
            </a:fld>
            <a:endParaRPr lang="en-GB" altLang="en-US" dirty="0"/>
          </a:p>
        </p:txBody>
      </p:sp>
    </p:spTree>
    <p:extLst>
      <p:ext uri="{BB962C8B-B14F-4D97-AF65-F5344CB8AC3E}">
        <p14:creationId xmlns:p14="http://schemas.microsoft.com/office/powerpoint/2010/main" val="3231233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123EFB8C-09E3-4183-BF4B-7349935AAB5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F2C1FC4F-872F-4C51-8A84-DD801E76EA4A}"/>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21989651-B275-42EE-9FB0-187AD0FAB1C5}"/>
              </a:ext>
            </a:extLst>
          </p:cNvPr>
          <p:cNvSpPr>
            <a:spLocks noGrp="1" noChangeArrowheads="1"/>
          </p:cNvSpPr>
          <p:nvPr>
            <p:ph type="sldNum" sz="quarter" idx="12"/>
          </p:nvPr>
        </p:nvSpPr>
        <p:spPr>
          <a:ln/>
        </p:spPr>
        <p:txBody>
          <a:bodyPr/>
          <a:lstStyle>
            <a:lvl1pPr>
              <a:defRPr/>
            </a:lvl1pPr>
          </a:lstStyle>
          <a:p>
            <a:pPr>
              <a:defRPr/>
            </a:pPr>
            <a:fld id="{22F5BEFE-ECFC-46C6-9D94-4AB03F3ED995}" type="slidenum">
              <a:rPr lang="en-GB" altLang="en-US"/>
              <a:pPr>
                <a:defRPr/>
              </a:pPr>
              <a:t>‹#›</a:t>
            </a:fld>
            <a:endParaRPr lang="en-GB" altLang="en-US" dirty="0"/>
          </a:p>
        </p:txBody>
      </p:sp>
    </p:spTree>
    <p:extLst>
      <p:ext uri="{BB962C8B-B14F-4D97-AF65-F5344CB8AC3E}">
        <p14:creationId xmlns:p14="http://schemas.microsoft.com/office/powerpoint/2010/main" val="483889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endParaRP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lnSpc>
                <a:spcPct val="107000"/>
              </a:lnSpc>
              <a:spcAft>
                <a:spcPts val="800"/>
              </a:spcAft>
            </a:pPr>
            <a:r>
              <a:rPr lang="en-GB" sz="900" dirty="0">
                <a:effectLst/>
                <a:latin typeface="Arial" panose="020B0604020202020204" pitchFamily="34" charset="0"/>
                <a:ea typeface="Calibri" panose="020F0502020204030204" pitchFamily="34" charset="0"/>
                <a:cs typeface="Arial" panose="020B0604020202020204" pitchFamily="34" charset="0"/>
              </a:rPr>
              <a:t>Copyright © 2021 City and Guilds of London Institute. All rights reserved.</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53" r:id="rId2"/>
    <p:sldLayoutId id="2147483656"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endParaRP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hyperlink" Target="http://www.goconstruct.org/" TargetMode="External"/><Relationship Id="rId3" Type="http://schemas.openxmlformats.org/officeDocument/2006/relationships/hyperlink" Target="https://www.citb.co.uk/cy-gb/" TargetMode="External"/><Relationship Id="rId7" Type="http://schemas.openxmlformats.org/officeDocument/2006/relationships/hyperlink" Target="http://www.prospects.ac.uk/" TargetMode="External"/><Relationship Id="rId2" Type="http://schemas.openxmlformats.org/officeDocument/2006/relationships/hyperlink" Target="https://careerswales.gov.wales/apprenticeship-searchhttps:/careerswales.gov.wales/" TargetMode="External"/><Relationship Id="rId1" Type="http://schemas.openxmlformats.org/officeDocument/2006/relationships/slideLayout" Target="../slideLayouts/slideLayout3.xml"/><Relationship Id="rId6" Type="http://schemas.openxmlformats.org/officeDocument/2006/relationships/hyperlink" Target="http://www.indeed.co.uk/" TargetMode="External"/><Relationship Id="rId5" Type="http://schemas.openxmlformats.org/officeDocument/2006/relationships/hyperlink" Target="http://www.buildingcareersuk.com/" TargetMode="External"/><Relationship Id="rId4" Type="http://schemas.openxmlformats.org/officeDocument/2006/relationships/hyperlink" Target="http://www.linkedin.com/jobs" TargetMode="External"/><Relationship Id="rId9" Type="http://schemas.openxmlformats.org/officeDocument/2006/relationships/hyperlink" Target="http://www.careersinconstruction.co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careerswales.gov.wale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1: Employment contracts available in the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F4DA-5126-4316-AB10-A8387C8C8E98}"/>
              </a:ext>
            </a:extLst>
          </p:cNvPr>
          <p:cNvSpPr>
            <a:spLocks noGrp="1"/>
          </p:cNvSpPr>
          <p:nvPr>
            <p:ph type="title"/>
          </p:nvPr>
        </p:nvSpPr>
        <p:spPr/>
        <p:txBody>
          <a:bodyPr/>
          <a:lstStyle/>
          <a:p>
            <a:r>
              <a:rPr lang="en-GB" dirty="0"/>
              <a:t>Apprenticeships - </a:t>
            </a:r>
            <a:r>
              <a:rPr lang="cy-GB" dirty="0">
                <a:solidFill>
                  <a:srgbClr val="C00000"/>
                </a:solidFill>
              </a:rPr>
              <a:t>Prentisiaethau</a:t>
            </a:r>
            <a:endParaRPr lang="en-GB" dirty="0">
              <a:solidFill>
                <a:srgbClr val="C00000"/>
              </a:solidFill>
            </a:endParaRPr>
          </a:p>
        </p:txBody>
      </p:sp>
      <p:sp>
        <p:nvSpPr>
          <p:cNvPr id="3" name="Content Placeholder 2">
            <a:extLst>
              <a:ext uri="{FF2B5EF4-FFF2-40B4-BE49-F238E27FC236}">
                <a16:creationId xmlns:a16="http://schemas.microsoft.com/office/drawing/2014/main" id="{2D3BE9AA-DC0D-4622-9137-D20560265B0F}"/>
              </a:ext>
            </a:extLst>
          </p:cNvPr>
          <p:cNvSpPr>
            <a:spLocks noGrp="1"/>
          </p:cNvSpPr>
          <p:nvPr>
            <p:ph sz="quarter" idx="10"/>
          </p:nvPr>
        </p:nvSpPr>
        <p:spPr/>
        <p:txBody>
          <a:bodyPr/>
          <a:lstStyle/>
          <a:p>
            <a:r>
              <a:rPr lang="en-GB" dirty="0"/>
              <a:t>An apprenticeship is a system of training a new generation of people in a trade or profession.</a:t>
            </a:r>
          </a:p>
          <a:p>
            <a:r>
              <a:rPr lang="en-GB" dirty="0"/>
              <a:t>As an apprentice the learner will carry out a series of tasks and training that will develop their knowledge skills and behaviours with on-the-job training to accompanying </a:t>
            </a:r>
            <a:r>
              <a:rPr lang="en-GB" dirty="0">
                <a:solidFill>
                  <a:srgbClr val="0077E3"/>
                </a:solidFill>
              </a:rPr>
              <a:t>study -</a:t>
            </a:r>
            <a:r>
              <a:rPr lang="en-GB" dirty="0">
                <a:solidFill>
                  <a:srgbClr val="C00000"/>
                </a:solidFill>
              </a:rPr>
              <a:t> </a:t>
            </a:r>
            <a:r>
              <a:rPr lang="cy-GB" dirty="0">
                <a:solidFill>
                  <a:srgbClr val="C00000"/>
                </a:solidFill>
              </a:rPr>
              <a:t>astudiaeth.</a:t>
            </a:r>
            <a:r>
              <a:rPr lang="en-GB" dirty="0">
                <a:solidFill>
                  <a:srgbClr val="C00000"/>
                </a:solidFill>
              </a:rPr>
              <a:t> </a:t>
            </a:r>
          </a:p>
          <a:p>
            <a:r>
              <a:rPr lang="en-GB" dirty="0"/>
              <a:t>Apprenticeships require the work the apprentices are doing to be validated by an assessor in order to verify the training and development that they are undertaking.</a:t>
            </a:r>
          </a:p>
          <a:p>
            <a:endParaRPr lang="en-GB" dirty="0"/>
          </a:p>
        </p:txBody>
      </p:sp>
    </p:spTree>
    <p:extLst>
      <p:ext uri="{BB962C8B-B14F-4D97-AF65-F5344CB8AC3E}">
        <p14:creationId xmlns:p14="http://schemas.microsoft.com/office/powerpoint/2010/main" val="363133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D7DBA-5846-4265-A15D-D95C70033407}"/>
              </a:ext>
            </a:extLst>
          </p:cNvPr>
          <p:cNvSpPr>
            <a:spLocks noGrp="1"/>
          </p:cNvSpPr>
          <p:nvPr>
            <p:ph type="title"/>
          </p:nvPr>
        </p:nvSpPr>
        <p:spPr/>
        <p:txBody>
          <a:bodyPr/>
          <a:lstStyle/>
          <a:p>
            <a:r>
              <a:rPr lang="en-GB" dirty="0"/>
              <a:t>Temporary work/short-term contracts</a:t>
            </a:r>
            <a:br>
              <a:rPr lang="en-GB" dirty="0"/>
            </a:br>
            <a:endParaRPr lang="en-GB" dirty="0"/>
          </a:p>
        </p:txBody>
      </p:sp>
      <p:sp>
        <p:nvSpPr>
          <p:cNvPr id="4" name="Content Placeholder 2">
            <a:extLst>
              <a:ext uri="{FF2B5EF4-FFF2-40B4-BE49-F238E27FC236}">
                <a16:creationId xmlns:a16="http://schemas.microsoft.com/office/drawing/2014/main" id="{B219CB9E-B1B9-40BA-A101-0F064D48A442}"/>
              </a:ext>
            </a:extLst>
          </p:cNvPr>
          <p:cNvSpPr>
            <a:spLocks noGrp="1"/>
          </p:cNvSpPr>
          <p:nvPr>
            <p:ph sz="quarter" idx="10"/>
          </p:nvPr>
        </p:nvSpPr>
        <p:spPr>
          <a:xfrm>
            <a:off x="457200" y="1511300"/>
            <a:ext cx="8229600" cy="4248150"/>
          </a:xfrm>
        </p:spPr>
        <p:txBody>
          <a:bodyPr/>
          <a:lstStyle/>
          <a:p>
            <a:r>
              <a:rPr lang="en-GB" dirty="0"/>
              <a:t>This option gives the employer the flexibility to appoint people as and when they are needed.</a:t>
            </a:r>
          </a:p>
          <a:p>
            <a:r>
              <a:rPr lang="en-GB" dirty="0"/>
              <a:t>Short-term contracts occur on smaller projects or for specific tasks. For example, if a housing site needs some labour to swiftly move the project on they will advertise for temporary short-term work. Seasonal work is often available around summer time when additional labour can be required on projects.</a:t>
            </a:r>
          </a:p>
          <a:p>
            <a:r>
              <a:rPr lang="en-GB" dirty="0">
                <a:solidFill>
                  <a:srgbClr val="0077E3"/>
                </a:solidFill>
              </a:rPr>
              <a:t>Temporary </a:t>
            </a:r>
            <a:r>
              <a:rPr lang="en-GB" dirty="0">
                <a:solidFill>
                  <a:srgbClr val="C00000"/>
                </a:solidFill>
              </a:rPr>
              <a:t>-</a:t>
            </a:r>
            <a:r>
              <a:rPr lang="en-GB" dirty="0">
                <a:solidFill>
                  <a:srgbClr val="0077E3"/>
                </a:solidFill>
              </a:rPr>
              <a:t> </a:t>
            </a:r>
            <a:r>
              <a:rPr lang="cy-GB" dirty="0">
                <a:solidFill>
                  <a:srgbClr val="C00000"/>
                </a:solidFill>
              </a:rPr>
              <a:t>Dros dro</a:t>
            </a:r>
            <a:r>
              <a:rPr lang="en-GB" dirty="0">
                <a:solidFill>
                  <a:srgbClr val="C00000"/>
                </a:solidFill>
              </a:rPr>
              <a:t> </a:t>
            </a:r>
            <a:r>
              <a:rPr lang="en-GB" dirty="0"/>
              <a:t>work can give the employer an opportunity to try out someone and also gives the employees the opportunity to try a particular role. In general labouring contract work can occur as temporary work.</a:t>
            </a:r>
          </a:p>
          <a:p>
            <a:r>
              <a:rPr lang="en-GB" dirty="0"/>
              <a:t>On all occasions, tax and NI contributions will have to be deducted.</a:t>
            </a:r>
          </a:p>
        </p:txBody>
      </p:sp>
    </p:spTree>
    <p:extLst>
      <p:ext uri="{BB962C8B-B14F-4D97-AF65-F5344CB8AC3E}">
        <p14:creationId xmlns:p14="http://schemas.microsoft.com/office/powerpoint/2010/main" val="3288777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7D2BA-E50F-4094-849C-600E8EDBAAB6}"/>
              </a:ext>
            </a:extLst>
          </p:cNvPr>
          <p:cNvSpPr>
            <a:spLocks noGrp="1"/>
          </p:cNvSpPr>
          <p:nvPr>
            <p:ph type="title"/>
          </p:nvPr>
        </p:nvSpPr>
        <p:spPr/>
        <p:txBody>
          <a:bodyPr/>
          <a:lstStyle/>
          <a:p>
            <a:r>
              <a:rPr lang="en-GB" dirty="0"/>
              <a:t>Management and supervisor roles </a:t>
            </a:r>
            <a:r>
              <a:rPr lang="en-GB" dirty="0">
                <a:solidFill>
                  <a:srgbClr val="C00000"/>
                </a:solidFill>
              </a:rPr>
              <a:t>- </a:t>
            </a:r>
            <a:r>
              <a:rPr lang="cy-GB" dirty="0">
                <a:solidFill>
                  <a:srgbClr val="C00000"/>
                </a:solidFill>
              </a:rPr>
              <a:t>Rolau rheoli a goruchwylio</a:t>
            </a:r>
            <a:endParaRPr lang="en-GB" dirty="0">
              <a:solidFill>
                <a:srgbClr val="C00000"/>
              </a:solidFill>
            </a:endParaRPr>
          </a:p>
        </p:txBody>
      </p:sp>
      <p:sp>
        <p:nvSpPr>
          <p:cNvPr id="3" name="Content Placeholder 2">
            <a:extLst>
              <a:ext uri="{FF2B5EF4-FFF2-40B4-BE49-F238E27FC236}">
                <a16:creationId xmlns:a16="http://schemas.microsoft.com/office/drawing/2014/main" id="{D1928925-EE27-446C-9BE0-26EB7D4CF6F1}"/>
              </a:ext>
            </a:extLst>
          </p:cNvPr>
          <p:cNvSpPr>
            <a:spLocks noGrp="1"/>
          </p:cNvSpPr>
          <p:nvPr>
            <p:ph sz="quarter" idx="10"/>
          </p:nvPr>
        </p:nvSpPr>
        <p:spPr>
          <a:xfrm>
            <a:off x="484537" y="1844824"/>
            <a:ext cx="8229600" cy="4248000"/>
          </a:xfrm>
        </p:spPr>
        <p:txBody>
          <a:bodyPr/>
          <a:lstStyle/>
          <a:p>
            <a:r>
              <a:rPr lang="en-GB" dirty="0"/>
              <a:t>Working in the construction and built environment sector can be very rewarding. Progression is possible for anyone who shows the right attitude and effort and performs well consistently. </a:t>
            </a:r>
          </a:p>
          <a:p>
            <a:r>
              <a:rPr lang="en-GB" dirty="0"/>
              <a:t>A variety of leadership opportunities exist in the industry, referred to by different names in different organisations. These include: foreman, supervisor, team leader, chargehand, boss, site manager.</a:t>
            </a:r>
          </a:p>
          <a:p>
            <a:r>
              <a:rPr lang="en-GB" dirty="0"/>
              <a:t>Being a manager brings a great deal of responsibility and workers must be ready for more pressure and extra workload. To apply for a management or supervisor role you will normally need to have a significant amount of experience and may be expected to have certain qualifications or accreditations. </a:t>
            </a:r>
          </a:p>
        </p:txBody>
      </p:sp>
    </p:spTree>
    <p:extLst>
      <p:ext uri="{BB962C8B-B14F-4D97-AF65-F5344CB8AC3E}">
        <p14:creationId xmlns:p14="http://schemas.microsoft.com/office/powerpoint/2010/main" val="14544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chat or text message&#10;&#10;Description automatically generated">
            <a:extLst>
              <a:ext uri="{FF2B5EF4-FFF2-40B4-BE49-F238E27FC236}">
                <a16:creationId xmlns:a16="http://schemas.microsoft.com/office/drawing/2014/main" id="{4602244A-24D8-44E3-899B-C8128B4650C4}"/>
              </a:ext>
            </a:extLst>
          </p:cNvPr>
          <p:cNvPicPr>
            <a:picLocks noChangeAspect="1"/>
          </p:cNvPicPr>
          <p:nvPr/>
        </p:nvPicPr>
        <p:blipFill rotWithShape="1">
          <a:blip r:embed="rId2"/>
          <a:srcRect l="1228" t="26032" r="53937" b="12021"/>
          <a:stretch/>
        </p:blipFill>
        <p:spPr>
          <a:xfrm>
            <a:off x="3707904" y="1556792"/>
            <a:ext cx="5256584" cy="4533962"/>
          </a:xfrm>
          <a:prstGeom prst="rect">
            <a:avLst/>
          </a:prstGeom>
        </p:spPr>
      </p:pic>
      <p:sp>
        <p:nvSpPr>
          <p:cNvPr id="2" name="Title 1">
            <a:extLst>
              <a:ext uri="{FF2B5EF4-FFF2-40B4-BE49-F238E27FC236}">
                <a16:creationId xmlns:a16="http://schemas.microsoft.com/office/drawing/2014/main" id="{CEE61225-79C5-4EB6-9578-C9D82AE9DBBD}"/>
              </a:ext>
            </a:extLst>
          </p:cNvPr>
          <p:cNvSpPr>
            <a:spLocks noGrp="1"/>
          </p:cNvSpPr>
          <p:nvPr>
            <p:ph type="title"/>
          </p:nvPr>
        </p:nvSpPr>
        <p:spPr>
          <a:xfrm>
            <a:off x="323528" y="1040454"/>
            <a:ext cx="8363272" cy="382588"/>
          </a:xfrm>
        </p:spPr>
        <p:txBody>
          <a:bodyPr/>
          <a:lstStyle/>
          <a:p>
            <a:r>
              <a:rPr lang="en-GB" dirty="0"/>
              <a:t>Construction career pathway - </a:t>
            </a:r>
            <a:r>
              <a:rPr lang="cy-GB" dirty="0">
                <a:solidFill>
                  <a:srgbClr val="C00000"/>
                </a:solidFill>
              </a:rPr>
              <a:t>Y llwybr gyrfa ym maes adeiladu</a:t>
            </a:r>
            <a:endParaRPr lang="en-GB" dirty="0">
              <a:solidFill>
                <a:srgbClr val="C00000"/>
              </a:solidFill>
            </a:endParaRPr>
          </a:p>
        </p:txBody>
      </p:sp>
    </p:spTree>
    <p:extLst>
      <p:ext uri="{BB962C8B-B14F-4D97-AF65-F5344CB8AC3E}">
        <p14:creationId xmlns:p14="http://schemas.microsoft.com/office/powerpoint/2010/main" val="2649323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2: Finding current job opportunities and apprenticeship vacancies in the industry</a:t>
            </a:r>
          </a:p>
        </p:txBody>
      </p:sp>
    </p:spTree>
    <p:extLst>
      <p:ext uri="{BB962C8B-B14F-4D97-AF65-F5344CB8AC3E}">
        <p14:creationId xmlns:p14="http://schemas.microsoft.com/office/powerpoint/2010/main" val="1174537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F3913884-5AD6-4615-BAC3-4CB39F1288E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5" name="Rectangle 1">
            <a:extLst>
              <a:ext uri="{FF2B5EF4-FFF2-40B4-BE49-F238E27FC236}">
                <a16:creationId xmlns:a16="http://schemas.microsoft.com/office/drawing/2014/main" id="{6801E115-3478-4E83-BD8B-D1F1824DFB71}"/>
              </a:ext>
            </a:extLst>
          </p:cNvPr>
          <p:cNvSpPr>
            <a:spLocks noChangeArrowheads="1"/>
          </p:cNvSpPr>
          <p:nvPr/>
        </p:nvSpPr>
        <p:spPr bwMode="auto">
          <a:xfrm>
            <a:off x="0" y="1702437"/>
            <a:ext cx="5249155" cy="4068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200150" indent="-28575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652667"/>
              </a:buClr>
              <a:buFontTx/>
              <a:buNone/>
            </a:pPr>
            <a:r>
              <a:rPr lang="en-GB" altLang="en-US" sz="2000" dirty="0">
                <a:solidFill>
                  <a:srgbClr val="000000"/>
                </a:solidFill>
                <a:latin typeface="+mn-lt"/>
                <a:cs typeface="Segoe UI" panose="020B0502040204020203" pitchFamily="34" charset="0"/>
              </a:rPr>
              <a:t>The next slides are designed to help you find work. There are hints and tips on:</a:t>
            </a:r>
          </a:p>
          <a:p>
            <a:pPr lvl="1">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C00000"/>
                </a:solidFill>
                <a:latin typeface="+mn-lt"/>
                <a:cs typeface="Segoe UI" panose="020B0502040204020203" pitchFamily="34" charset="0"/>
              </a:rPr>
              <a:t>Job searches - </a:t>
            </a:r>
            <a:r>
              <a:rPr lang="cy-GB" sz="2000" dirty="0">
                <a:solidFill>
                  <a:srgbClr val="0077E3"/>
                </a:solidFill>
                <a:latin typeface="+mn-lt"/>
                <a:cs typeface="Segoe UI" panose="020B0502040204020203" pitchFamily="34" charset="0"/>
              </a:rPr>
              <a:t>Chwilio am swydd</a:t>
            </a:r>
            <a:endParaRPr lang="en-GB" altLang="en-US" sz="2000" dirty="0">
              <a:solidFill>
                <a:srgbClr val="0077E3"/>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Writing a CV</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Completing application forms</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77E3"/>
                </a:solidFill>
                <a:latin typeface="+mn-lt"/>
                <a:cs typeface="Segoe UI" panose="020B0502040204020203" pitchFamily="34" charset="0"/>
              </a:rPr>
              <a:t>Interview techniques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Technegau cyfweld</a:t>
            </a:r>
            <a:endParaRPr lang="en-GB" altLang="en-US" sz="2000" dirty="0">
              <a:solidFill>
                <a:srgbClr val="C00000"/>
              </a:solidFill>
              <a:latin typeface="+mn-lt"/>
              <a:cs typeface="Segoe UI" panose="020B0502040204020203" pitchFamily="34" charset="0"/>
            </a:endParaRPr>
          </a:p>
          <a:p>
            <a:pPr lvl="2">
              <a:lnSpc>
                <a:spcPct val="150000"/>
              </a:lnSpc>
              <a:spcBef>
                <a:spcPct val="0"/>
              </a:spcBef>
              <a:buClr>
                <a:srgbClr val="652667"/>
              </a:buClr>
            </a:pPr>
            <a:endParaRPr lang="en-GB" altLang="en-US" sz="1400" dirty="0">
              <a:solidFill>
                <a:srgbClr val="000000"/>
              </a:solidFill>
              <a:latin typeface="Segoe UI" panose="020B0502040204020203" pitchFamily="34" charset="0"/>
              <a:cs typeface="Segoe UI" panose="020B0502040204020203" pitchFamily="34" charset="0"/>
            </a:endParaRP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86284" y="1102196"/>
            <a:ext cx="7326076"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 </a:t>
            </a:r>
            <a:r>
              <a:rPr lang="en-US" kern="0" dirty="0">
                <a:solidFill>
                  <a:srgbClr val="C00000"/>
                </a:solidFill>
                <a:ea typeface="ＭＳ Ｐゴシック" pitchFamily="-105" charset="-128"/>
                <a:cs typeface="ＭＳ Ｐゴシック" pitchFamily="-105" charset="-128"/>
              </a:rPr>
              <a:t>- </a:t>
            </a:r>
            <a:r>
              <a:rPr lang="cy-GB" dirty="0">
                <a:solidFill>
                  <a:srgbClr val="C00000"/>
                </a:solidFill>
              </a:rPr>
              <a:t>Dod o hyd i swydd</a:t>
            </a:r>
          </a:p>
          <a:p>
            <a:endParaRPr lang="en-US" kern="0" dirty="0">
              <a:ea typeface="ＭＳ Ｐゴシック" pitchFamily="-105" charset="-128"/>
              <a:cs typeface="ＭＳ Ｐゴシック" pitchFamily="-105" charset="-128"/>
            </a:endParaRPr>
          </a:p>
        </p:txBody>
      </p:sp>
      <p:pic>
        <p:nvPicPr>
          <p:cNvPr id="3" name="Picture 2" descr="Icon&#10;&#10;Description automatically generated with medium confidence">
            <a:extLst>
              <a:ext uri="{FF2B5EF4-FFF2-40B4-BE49-F238E27FC236}">
                <a16:creationId xmlns:a16="http://schemas.microsoft.com/office/drawing/2014/main" id="{C44A52E9-D961-4265-8C5D-3886164CCE1D}"/>
              </a:ext>
            </a:extLst>
          </p:cNvPr>
          <p:cNvPicPr>
            <a:picLocks noChangeAspect="1"/>
          </p:cNvPicPr>
          <p:nvPr/>
        </p:nvPicPr>
        <p:blipFill>
          <a:blip r:embed="rId3"/>
          <a:stretch>
            <a:fillRect/>
          </a:stretch>
        </p:blipFill>
        <p:spPr>
          <a:xfrm>
            <a:off x="5249155" y="1920570"/>
            <a:ext cx="3324634" cy="3324634"/>
          </a:xfrm>
          <a:prstGeom prst="rect">
            <a:avLst/>
          </a:prstGeom>
        </p:spPr>
      </p:pic>
    </p:spTree>
    <p:extLst>
      <p:ext uri="{BB962C8B-B14F-4D97-AF65-F5344CB8AC3E}">
        <p14:creationId xmlns:p14="http://schemas.microsoft.com/office/powerpoint/2010/main" val="3178637142"/>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457200" y="1556792"/>
            <a:ext cx="4330824" cy="3384376"/>
          </a:xfrm>
        </p:spPr>
        <p:txBody>
          <a:bodyPr/>
          <a:lstStyle/>
          <a:p>
            <a:r>
              <a:rPr lang="en-GB" sz="2000" b="0" dirty="0">
                <a:solidFill>
                  <a:schemeClr val="tx1"/>
                </a:solidFill>
                <a:latin typeface="+mn-lt"/>
              </a:rPr>
              <a:t>Job research skills are needed by anyone who is looking either to enter the world of work or change their </a:t>
            </a:r>
            <a:r>
              <a:rPr lang="en-GB" sz="2000" b="0" dirty="0">
                <a:solidFill>
                  <a:srgbClr val="C00000"/>
                </a:solidFill>
                <a:latin typeface="+mn-lt"/>
              </a:rPr>
              <a:t>career </a:t>
            </a:r>
            <a:r>
              <a:rPr lang="en-GB" sz="2000" b="0" dirty="0">
                <a:latin typeface="+mn-lt"/>
              </a:rPr>
              <a:t>- </a:t>
            </a:r>
            <a:r>
              <a:rPr lang="cy-GB" sz="2000" b="0" dirty="0">
                <a:latin typeface="+mn-lt"/>
              </a:rPr>
              <a:t>gyrfa.</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Vacancies are usually displayed within job centres, employers’ websites, independent websites by agencies or job forums.</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Applying to enter the construction industry initially can be daunting and finding the right job will take time. </a:t>
            </a:r>
            <a:br>
              <a:rPr lang="en-GB" sz="2000" b="0" dirty="0">
                <a:solidFill>
                  <a:schemeClr val="tx1"/>
                </a:solidFill>
                <a:latin typeface="+mn-lt"/>
              </a:rPr>
            </a:br>
            <a:endParaRPr lang="en-GB" sz="2000" b="0" dirty="0">
              <a:solidFill>
                <a:schemeClr val="tx1"/>
              </a:solidFill>
              <a:latin typeface="+mn-lt"/>
            </a:endParaRPr>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Research - </a:t>
            </a:r>
            <a:r>
              <a:rPr lang="cy-GB" dirty="0">
                <a:solidFill>
                  <a:srgbClr val="C00000"/>
                </a:solidFill>
              </a:rPr>
              <a:t>Ymchwil</a:t>
            </a:r>
          </a:p>
          <a:p>
            <a:endParaRPr lang="en-US" kern="0" dirty="0">
              <a:ea typeface="ＭＳ Ｐゴシック" pitchFamily="-105" charset="-128"/>
              <a:cs typeface="ＭＳ Ｐゴシック" pitchFamily="-105" charset="-128"/>
            </a:endParaRPr>
          </a:p>
        </p:txBody>
      </p:sp>
      <p:pic>
        <p:nvPicPr>
          <p:cNvPr id="4" name="Picture 3" descr="A picture containing person, outdoor&#10;&#10;Description automatically generated">
            <a:extLst>
              <a:ext uri="{FF2B5EF4-FFF2-40B4-BE49-F238E27FC236}">
                <a16:creationId xmlns:a16="http://schemas.microsoft.com/office/drawing/2014/main" id="{BF567B60-D6A6-4DBF-AED5-CB63C8E6E41F}"/>
              </a:ext>
            </a:extLst>
          </p:cNvPr>
          <p:cNvPicPr>
            <a:picLocks noChangeAspect="1"/>
          </p:cNvPicPr>
          <p:nvPr/>
        </p:nvPicPr>
        <p:blipFill rotWithShape="1">
          <a:blip r:embed="rId2"/>
          <a:srcRect r="42000"/>
          <a:stretch/>
        </p:blipFill>
        <p:spPr>
          <a:xfrm>
            <a:off x="5004048" y="1584792"/>
            <a:ext cx="3240360" cy="2754308"/>
          </a:xfrm>
          <a:prstGeom prst="rect">
            <a:avLst/>
          </a:prstGeom>
        </p:spPr>
      </p:pic>
    </p:spTree>
    <p:extLst>
      <p:ext uri="{BB962C8B-B14F-4D97-AF65-F5344CB8AC3E}">
        <p14:creationId xmlns:p14="http://schemas.microsoft.com/office/powerpoint/2010/main" val="3130740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1187624" y="1556792"/>
            <a:ext cx="7772400" cy="3384376"/>
          </a:xfrm>
        </p:spPr>
        <p:txBody>
          <a:bodyPr/>
          <a:lstStyle/>
          <a:p>
            <a:r>
              <a:rPr lang="cy-GB" sz="2000" b="0" dirty="0">
                <a:solidFill>
                  <a:srgbClr val="C00000"/>
                </a:solidFill>
                <a:latin typeface="+mn-lt"/>
              </a:rPr>
              <a:t>Chwilio - </a:t>
            </a:r>
            <a:r>
              <a:rPr lang="en-GB" sz="2000" b="0" dirty="0">
                <a:latin typeface="+mn-lt"/>
              </a:rPr>
              <a:t>Searching</a:t>
            </a:r>
            <a:r>
              <a:rPr lang="en-GB" sz="2000" b="0" dirty="0">
                <a:solidFill>
                  <a:schemeClr val="tx1"/>
                </a:solidFill>
                <a:latin typeface="+mn-lt"/>
              </a:rPr>
              <a:t> online is the most common way to find job vacancies.</a:t>
            </a:r>
            <a:br>
              <a:rPr lang="en-GB" sz="2000" b="0" dirty="0">
                <a:solidFill>
                  <a:schemeClr val="tx1"/>
                </a:solidFill>
                <a:latin typeface="+mn-lt"/>
              </a:rPr>
            </a:br>
            <a:r>
              <a:rPr lang="en-GB" sz="2000" b="0" dirty="0">
                <a:solidFill>
                  <a:schemeClr val="tx1"/>
                </a:solidFill>
                <a:latin typeface="+mn-lt"/>
              </a:rPr>
              <a:t>Searching using different key words can bring up different jobs. For example, looking for builder, bricklayer, construction operative or construction craftsperson may all bring up a variety of opportunities. The websites below are useful starting points for a job search. </a:t>
            </a:r>
            <a:br>
              <a:rPr lang="en-GB" sz="2000" b="0" dirty="0">
                <a:solidFill>
                  <a:schemeClr val="tx1"/>
                </a:solidFill>
                <a:latin typeface="+mn-lt"/>
              </a:rPr>
            </a:br>
            <a:r>
              <a:rPr lang="en-US" sz="1800" b="0" dirty="0">
                <a:solidFill>
                  <a:schemeClr val="tx1"/>
                </a:solidFill>
                <a:latin typeface="+mn-lt"/>
                <a:hlinkClick r:id="rId2"/>
              </a:rPr>
              <a:t>https://careerswales.gov.wales/apprenticeship-searchhttps://careerswales.gov.wales/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3"/>
              </a:rPr>
              <a:t>https://www.citb.co.uk/cy-gb/</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4"/>
              </a:rPr>
              <a:t>www.linkedin.com/jobs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5"/>
              </a:rPr>
              <a:t>www.buildingcareersuk.com</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6"/>
              </a:rPr>
              <a:t>www.indeed.co.uk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7"/>
              </a:rPr>
              <a:t>www.prospects.ac.uk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8"/>
              </a:rPr>
              <a:t>www.goconstruct.org</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9"/>
              </a:rPr>
              <a:t>www.careersinconstruction.com</a:t>
            </a:r>
            <a:r>
              <a:rPr lang="en-US" sz="1800" b="0" dirty="0">
                <a:solidFill>
                  <a:schemeClr val="tx1"/>
                </a:solidFill>
                <a:latin typeface="+mn-lt"/>
              </a:rPr>
              <a:t>  </a:t>
            </a:r>
            <a:br>
              <a:rPr lang="en-GB" sz="2000" b="0" dirty="0">
                <a:solidFill>
                  <a:schemeClr val="tx1"/>
                </a:solidFill>
                <a:latin typeface="+mn-lt"/>
              </a:rPr>
            </a:br>
            <a:endParaRPr lang="en-GB" sz="2000" b="0" dirty="0">
              <a:solidFill>
                <a:schemeClr val="tx1"/>
              </a:solidFill>
              <a:latin typeface="+mn-lt"/>
            </a:endParaRPr>
          </a:p>
        </p:txBody>
      </p:sp>
      <p:sp>
        <p:nvSpPr>
          <p:cNvPr id="3" name="Title 1">
            <a:extLst>
              <a:ext uri="{FF2B5EF4-FFF2-40B4-BE49-F238E27FC236}">
                <a16:creationId xmlns:a16="http://schemas.microsoft.com/office/drawing/2014/main" id="{DA23611E-6E0D-41AF-8B31-ABFC61729023}"/>
              </a:ext>
            </a:extLst>
          </p:cNvPr>
          <p:cNvSpPr txBox="1">
            <a:spLocks/>
          </p:cNvSpPr>
          <p:nvPr/>
        </p:nvSpPr>
        <p:spPr bwMode="auto">
          <a:xfrm>
            <a:off x="486284" y="110346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a:t>
            </a:r>
          </a:p>
        </p:txBody>
      </p:sp>
    </p:spTree>
    <p:extLst>
      <p:ext uri="{BB962C8B-B14F-4D97-AF65-F5344CB8AC3E}">
        <p14:creationId xmlns:p14="http://schemas.microsoft.com/office/powerpoint/2010/main" val="1552058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a:extLst>
              <a:ext uri="{FF2B5EF4-FFF2-40B4-BE49-F238E27FC236}">
                <a16:creationId xmlns:a16="http://schemas.microsoft.com/office/drawing/2014/main" id="{E7BC6F11-E300-49C0-B4D0-3E751F0EFF36}"/>
              </a:ext>
            </a:extLst>
          </p:cNvPr>
          <p:cNvSpPr>
            <a:spLocks noChangeArrowheads="1"/>
          </p:cNvSpPr>
          <p:nvPr/>
        </p:nvSpPr>
        <p:spPr bwMode="auto">
          <a:xfrm>
            <a:off x="323528" y="2988471"/>
            <a:ext cx="4356263"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DO NOT waste your own time or that of an employer by applying for a job you are not qualified to do or are over qualified for – pitch it right!</a:t>
            </a:r>
          </a:p>
          <a:p>
            <a:pPr eaLnBrk="1" hangingPunct="1">
              <a:spcBef>
                <a:spcPct val="0"/>
              </a:spcBef>
              <a:buClr>
                <a:srgbClr val="0077E3"/>
              </a:buClr>
              <a:buFont typeface="Arial" panose="020B0604020202020204" pitchFamily="34" charset="0"/>
              <a:buChar char="•"/>
            </a:pPr>
            <a:endParaRPr lang="en-GB" altLang="en-US" sz="2000" dirty="0">
              <a:latin typeface="+mn-lt"/>
              <a:cs typeface="Segoe UI" panose="020B0502040204020203" pitchFamily="34" charset="0"/>
            </a:endParaRPr>
          </a:p>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It is important to research both the job and the company before you apply.</a:t>
            </a:r>
          </a:p>
          <a:p>
            <a:pPr eaLnBrk="1" hangingPunct="1">
              <a:spcBef>
                <a:spcPct val="0"/>
              </a:spcBef>
              <a:buFont typeface="Wingdings" panose="05000000000000000000" pitchFamily="2" charset="2"/>
              <a:buChar cha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30188"/>
            <a:ext cx="699512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 - </a:t>
            </a:r>
            <a:r>
              <a:rPr lang="cy-GB" dirty="0">
                <a:solidFill>
                  <a:srgbClr val="C00000"/>
                </a:solidFill>
              </a:rPr>
              <a:t>Gwneud cais am swyddi</a:t>
            </a:r>
          </a:p>
          <a:p>
            <a:endParaRPr lang="en-US" kern="0" dirty="0">
              <a:ea typeface="ＭＳ Ｐゴシック" pitchFamily="-105" charset="-128"/>
              <a:cs typeface="ＭＳ Ｐゴシック" pitchFamily="-105" charset="-128"/>
            </a:endParaRPr>
          </a:p>
        </p:txBody>
      </p:sp>
      <p:sp>
        <p:nvSpPr>
          <p:cNvPr id="7" name="TextBox 6">
            <a:extLst>
              <a:ext uri="{FF2B5EF4-FFF2-40B4-BE49-F238E27FC236}">
                <a16:creationId xmlns:a16="http://schemas.microsoft.com/office/drawing/2014/main" id="{F61BF92C-1582-404B-B531-D38E55D2CF00}"/>
              </a:ext>
            </a:extLst>
          </p:cNvPr>
          <p:cNvSpPr txBox="1"/>
          <p:nvPr/>
        </p:nvSpPr>
        <p:spPr>
          <a:xfrm>
            <a:off x="552636" y="1596867"/>
            <a:ext cx="7475748" cy="1323439"/>
          </a:xfrm>
          <a:prstGeom prst="rect">
            <a:avLst/>
          </a:prstGeom>
          <a:noFill/>
        </p:spPr>
        <p:txBody>
          <a:bodyPr wrap="square">
            <a:spAutoFit/>
          </a:bodyPr>
          <a:lstStyle/>
          <a:p>
            <a:pPr marL="0" indent="0" eaLnBrk="1" hangingPunct="1">
              <a:spcBef>
                <a:spcPct val="0"/>
              </a:spcBef>
              <a:buNone/>
            </a:pPr>
            <a:r>
              <a:rPr lang="en-GB" altLang="en-US" sz="2000" dirty="0">
                <a:latin typeface="+mn-lt"/>
                <a:cs typeface="Segoe UI" panose="020B0502040204020203" pitchFamily="34" charset="0"/>
              </a:rPr>
              <a:t>You may have heard people say that they have applied for loads of jobs but have not heard anything back. One of the main reasons for this is applying for a job that they have little or no chance of getting.</a:t>
            </a:r>
          </a:p>
        </p:txBody>
      </p:sp>
      <p:pic>
        <p:nvPicPr>
          <p:cNvPr id="5" name="Picture 4" descr="A person sitting at a table&#10;&#10;Description automatically generated with medium confidence">
            <a:extLst>
              <a:ext uri="{FF2B5EF4-FFF2-40B4-BE49-F238E27FC236}">
                <a16:creationId xmlns:a16="http://schemas.microsoft.com/office/drawing/2014/main" id="{F9C7BCCD-2ADA-4D4F-8E46-8031C6E8A902}"/>
              </a:ext>
            </a:extLst>
          </p:cNvPr>
          <p:cNvPicPr>
            <a:picLocks noChangeAspect="1"/>
          </p:cNvPicPr>
          <p:nvPr/>
        </p:nvPicPr>
        <p:blipFill>
          <a:blip r:embed="rId3"/>
          <a:stretch>
            <a:fillRect/>
          </a:stretch>
        </p:blipFill>
        <p:spPr>
          <a:xfrm>
            <a:off x="5076056" y="3134646"/>
            <a:ext cx="3468800" cy="2313688"/>
          </a:xfrm>
          <a:prstGeom prst="rect">
            <a:avLst/>
          </a:prstGeom>
        </p:spPr>
      </p:pic>
    </p:spTree>
    <p:extLst>
      <p:ext uri="{BB962C8B-B14F-4D97-AF65-F5344CB8AC3E}">
        <p14:creationId xmlns:p14="http://schemas.microsoft.com/office/powerpoint/2010/main" val="81303955"/>
      </p:ext>
    </p:extLst>
  </p:cSld>
  <p:clrMapOvr>
    <a:masterClrMapping/>
  </p:clrMapOvr>
  <p:transition>
    <p:randomBa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F15B-2654-4F57-9799-ACC4F275767A}"/>
              </a:ext>
            </a:extLst>
          </p:cNvPr>
          <p:cNvSpPr>
            <a:spLocks noGrp="1"/>
          </p:cNvSpPr>
          <p:nvPr>
            <p:ph type="title"/>
          </p:nvPr>
        </p:nvSpPr>
        <p:spPr/>
        <p:txBody>
          <a:bodyPr/>
          <a:lstStyle/>
          <a:p>
            <a:r>
              <a:rPr lang="en-GB" dirty="0"/>
              <a:t>Employment contracts - </a:t>
            </a:r>
          </a:p>
        </p:txBody>
      </p:sp>
      <p:sp>
        <p:nvSpPr>
          <p:cNvPr id="3" name="Content Placeholder 2">
            <a:extLst>
              <a:ext uri="{FF2B5EF4-FFF2-40B4-BE49-F238E27FC236}">
                <a16:creationId xmlns:a16="http://schemas.microsoft.com/office/drawing/2014/main" id="{6C590093-1261-4EB5-AEFB-AB8C082E8366}"/>
              </a:ext>
            </a:extLst>
          </p:cNvPr>
          <p:cNvSpPr>
            <a:spLocks noGrp="1"/>
          </p:cNvSpPr>
          <p:nvPr>
            <p:ph sz="quarter" idx="10"/>
          </p:nvPr>
        </p:nvSpPr>
        <p:spPr>
          <a:xfrm>
            <a:off x="457200" y="1512000"/>
            <a:ext cx="4237267" cy="4248000"/>
          </a:xfrm>
        </p:spPr>
        <p:txBody>
          <a:bodyPr/>
          <a:lstStyle/>
          <a:p>
            <a:r>
              <a:rPr lang="en-GB" dirty="0"/>
              <a:t>When taking a job in the construction sector it is important to ensure you have a contract in place.</a:t>
            </a:r>
          </a:p>
          <a:p>
            <a:r>
              <a:rPr lang="en-GB" dirty="0"/>
              <a:t>There are different types of contract used in the construction industry, including permanent and temporary. </a:t>
            </a:r>
          </a:p>
          <a:p>
            <a:r>
              <a:rPr lang="en-GB" dirty="0"/>
              <a:t>A contract is legally binding and should specify information such as your working hours, pay and benefits. Employees need to understand what the terms of the contract are before they accept the </a:t>
            </a:r>
            <a:r>
              <a:rPr lang="en-GB" dirty="0">
                <a:solidFill>
                  <a:srgbClr val="0077E3"/>
                </a:solidFill>
              </a:rPr>
              <a:t>job</a:t>
            </a:r>
            <a:r>
              <a:rPr lang="en-GB" dirty="0"/>
              <a:t> </a:t>
            </a:r>
            <a:r>
              <a:rPr lang="en-GB" dirty="0">
                <a:solidFill>
                  <a:srgbClr val="C00000"/>
                </a:solidFill>
              </a:rPr>
              <a:t>- </a:t>
            </a:r>
            <a:r>
              <a:rPr lang="cy-GB" dirty="0">
                <a:solidFill>
                  <a:srgbClr val="C00000"/>
                </a:solidFill>
              </a:rPr>
              <a:t>swydd</a:t>
            </a:r>
            <a:r>
              <a:rPr lang="en-GB" dirty="0">
                <a:solidFill>
                  <a:srgbClr val="C00000"/>
                </a:solidFill>
              </a:rPr>
              <a:t>. </a:t>
            </a:r>
          </a:p>
        </p:txBody>
      </p:sp>
      <p:pic>
        <p:nvPicPr>
          <p:cNvPr id="6" name="Picture 5" descr="A picture containing building, person, person, outdoor&#10;&#10;Description automatically generated">
            <a:extLst>
              <a:ext uri="{FF2B5EF4-FFF2-40B4-BE49-F238E27FC236}">
                <a16:creationId xmlns:a16="http://schemas.microsoft.com/office/drawing/2014/main" id="{D18A7504-CA31-4170-B81F-99BE16DC0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1275" y="1390588"/>
            <a:ext cx="3923928" cy="2497898"/>
          </a:xfrm>
          <a:prstGeom prst="rect">
            <a:avLst/>
          </a:prstGeom>
        </p:spPr>
      </p:pic>
      <p:sp>
        <p:nvSpPr>
          <p:cNvPr id="7" name="TextBox 6">
            <a:extLst>
              <a:ext uri="{FF2B5EF4-FFF2-40B4-BE49-F238E27FC236}">
                <a16:creationId xmlns:a16="http://schemas.microsoft.com/office/drawing/2014/main" id="{52B51633-C321-D246-5E33-494D2C5DE1AA}"/>
              </a:ext>
            </a:extLst>
          </p:cNvPr>
          <p:cNvSpPr txBox="1"/>
          <p:nvPr/>
        </p:nvSpPr>
        <p:spPr>
          <a:xfrm>
            <a:off x="3995936" y="929772"/>
            <a:ext cx="4572000" cy="461665"/>
          </a:xfrm>
          <a:prstGeom prst="rect">
            <a:avLst/>
          </a:prstGeom>
          <a:noFill/>
        </p:spPr>
        <p:txBody>
          <a:bodyPr wrap="square">
            <a:spAutoFit/>
          </a:bodyPr>
          <a:lstStyle/>
          <a:p>
            <a:r>
              <a:rPr lang="cy-GB" sz="2400" b="1" dirty="0">
                <a:solidFill>
                  <a:srgbClr val="C00000"/>
                </a:solidFill>
              </a:rPr>
              <a:t>Contractau cyflogi</a:t>
            </a:r>
            <a:endParaRPr lang="en-GB" sz="2400" b="1" dirty="0">
              <a:solidFill>
                <a:srgbClr val="C00000"/>
              </a:solidFill>
            </a:endParaRPr>
          </a:p>
        </p:txBody>
      </p:sp>
    </p:spTree>
    <p:extLst>
      <p:ext uri="{BB962C8B-B14F-4D97-AF65-F5344CB8AC3E}">
        <p14:creationId xmlns:p14="http://schemas.microsoft.com/office/powerpoint/2010/main" val="1242077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
            <a:extLst>
              <a:ext uri="{FF2B5EF4-FFF2-40B4-BE49-F238E27FC236}">
                <a16:creationId xmlns:a16="http://schemas.microsoft.com/office/drawing/2014/main" id="{713D68B4-9657-4013-B916-18195C2C6B01}"/>
              </a:ext>
            </a:extLst>
          </p:cNvPr>
          <p:cNvSpPr>
            <a:spLocks noChangeArrowheads="1"/>
          </p:cNvSpPr>
          <p:nvPr/>
        </p:nvSpPr>
        <p:spPr bwMode="auto">
          <a:xfrm>
            <a:off x="439399" y="1556792"/>
            <a:ext cx="8309066"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285750" indent="-285750">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are just finishing your college course and are looking for a job then you need to do some </a:t>
            </a:r>
            <a:r>
              <a:rPr lang="en-GB" altLang="en-US" sz="1800" dirty="0">
                <a:solidFill>
                  <a:srgbClr val="0077E3"/>
                </a:solidFill>
                <a:latin typeface="+mn-lt"/>
                <a:cs typeface="Segoe UI" panose="020B0502040204020203" pitchFamily="34" charset="0"/>
              </a:rPr>
              <a:t>research - </a:t>
            </a:r>
            <a:r>
              <a:rPr lang="cy-GB" sz="1800" dirty="0">
                <a:solidFill>
                  <a:srgbClr val="C00000"/>
                </a:solidFill>
                <a:latin typeface="+mn-lt"/>
                <a:cs typeface="Segoe UI" panose="020B0502040204020203" pitchFamily="34" charset="0"/>
              </a:rPr>
              <a:t>ymchwil.</a:t>
            </a:r>
            <a:endParaRPr lang="en-GB" altLang="en-US" sz="1800" dirty="0">
              <a:solidFill>
                <a:srgbClr val="C00000"/>
              </a:solidFill>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Use the national careers service website:</a:t>
            </a:r>
            <a:br>
              <a:rPr lang="en-GB" altLang="en-US" sz="1800" dirty="0">
                <a:latin typeface="+mn-lt"/>
                <a:cs typeface="Segoe UI" panose="020B0502040204020203" pitchFamily="34" charset="0"/>
              </a:rPr>
            </a:br>
            <a:r>
              <a:rPr lang="en-GB" sz="1800" dirty="0">
                <a:effectLst/>
                <a:latin typeface="Segoe UI" panose="020B0502040204020203" pitchFamily="34" charset="0"/>
                <a:hlinkClick r:id="rId3"/>
              </a:rPr>
              <a:t>https://careerswales.gov.wales/</a:t>
            </a:r>
            <a:r>
              <a:rPr lang="en-GB" sz="1800" dirty="0">
                <a:effectLst/>
                <a:latin typeface="Segoe UI" panose="020B0502040204020203" pitchFamily="34" charset="0"/>
              </a:rPr>
              <a:t> </a:t>
            </a:r>
            <a:endParaRPr lang="en-GB" sz="1800" dirty="0">
              <a:effectLst/>
              <a:latin typeface="Arial" panose="020B0604020202020204" pitchFamily="34" charset="0"/>
            </a:endParaRP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This has an A-Z of jobs that will tell you all you need to know about every job and will give you related jobs that you may never have thought about.</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need to do further training to get into that field of work then speak to Student Services to see what you need to do</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there is a particular job/career you want to do then go for it – there is only you standing in your way!</a:t>
            </a: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a:t>
            </a:r>
          </a:p>
        </p:txBody>
      </p:sp>
    </p:spTree>
    <p:extLst>
      <p:ext uri="{BB962C8B-B14F-4D97-AF65-F5344CB8AC3E}">
        <p14:creationId xmlns:p14="http://schemas.microsoft.com/office/powerpoint/2010/main" val="584029619"/>
      </p:ext>
    </p:extLst>
  </p:cSld>
  <p:clrMapOvr>
    <a:masterClrMapping/>
  </p:clrMapOvr>
  <p:transition>
    <p:randomBa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309844A1-0E03-4A9B-9882-8D788F9E09A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6" name="Rectangle 1">
            <a:extLst>
              <a:ext uri="{FF2B5EF4-FFF2-40B4-BE49-F238E27FC236}">
                <a16:creationId xmlns:a16="http://schemas.microsoft.com/office/drawing/2014/main" id="{59CE98BE-1164-43F9-8E7E-D6BCE6D0DB4E}"/>
              </a:ext>
            </a:extLst>
          </p:cNvPr>
          <p:cNvSpPr>
            <a:spLocks noChangeArrowheads="1"/>
          </p:cNvSpPr>
          <p:nvPr/>
        </p:nvSpPr>
        <p:spPr bwMode="auto">
          <a:xfrm>
            <a:off x="0" y="1718532"/>
            <a:ext cx="718820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Curriculum Vitae is more commonly known as a CV.</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Latin for ‘the course or path of one’s life’.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personal history, showing your skills and experience.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selling document to advertise you to employers.</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The purpose of the CV is to help you get an </a:t>
            </a:r>
            <a:r>
              <a:rPr lang="en-GB" altLang="en-US" dirty="0">
                <a:solidFill>
                  <a:srgbClr val="0077E3"/>
                </a:solidFill>
                <a:latin typeface="+mn-lt"/>
                <a:cs typeface="Segoe UI" panose="020B0502040204020203" pitchFamily="34" charset="0"/>
              </a:rPr>
              <a:t>interview </a:t>
            </a:r>
            <a:r>
              <a:rPr lang="en-GB" altLang="en-US" dirty="0">
                <a:solidFill>
                  <a:srgbClr val="C00000"/>
                </a:solidFill>
                <a:latin typeface="+mn-lt"/>
                <a:cs typeface="Segoe UI" panose="020B0502040204020203" pitchFamily="34" charset="0"/>
              </a:rPr>
              <a:t>-</a:t>
            </a:r>
            <a:r>
              <a:rPr lang="en-GB" altLang="en-US" dirty="0">
                <a:solidFill>
                  <a:srgbClr val="000000"/>
                </a:solidFill>
                <a:latin typeface="+mn-lt"/>
                <a:cs typeface="Segoe UI" panose="020B0502040204020203" pitchFamily="34" charset="0"/>
              </a:rPr>
              <a:t> </a:t>
            </a:r>
            <a:r>
              <a:rPr lang="cy-GB" dirty="0">
                <a:solidFill>
                  <a:srgbClr val="C00000"/>
                </a:solidFill>
                <a:latin typeface="+mn-lt"/>
                <a:cs typeface="Segoe UI" panose="020B0502040204020203" pitchFamily="34" charset="0"/>
              </a:rPr>
              <a:t>cyfweliad.</a:t>
            </a:r>
            <a:endParaRPr lang="en-GB" altLang="en-US" dirty="0">
              <a:solidFill>
                <a:srgbClr val="C00000"/>
              </a:solidFill>
              <a:latin typeface="+mn-lt"/>
              <a:cs typeface="Segoe UI" panose="020B0502040204020203" pitchFamily="34" charset="0"/>
            </a:endParaRPr>
          </a:p>
        </p:txBody>
      </p:sp>
      <p:pic>
        <p:nvPicPr>
          <p:cNvPr id="10245" name="Picture 2">
            <a:extLst>
              <a:ext uri="{FF2B5EF4-FFF2-40B4-BE49-F238E27FC236}">
                <a16:creationId xmlns:a16="http://schemas.microsoft.com/office/drawing/2014/main" id="{3A2BD60B-9920-469B-A125-F4D9330982A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88200" y="5115471"/>
            <a:ext cx="159543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C2EE1402-E9CF-4484-8C58-1754D262ABB4}"/>
              </a:ext>
            </a:extLst>
          </p:cNvPr>
          <p:cNvSpPr/>
          <p:nvPr/>
        </p:nvSpPr>
        <p:spPr>
          <a:xfrm>
            <a:off x="395536" y="1101108"/>
            <a:ext cx="4415568" cy="584775"/>
          </a:xfrm>
          <a:prstGeom prst="rect">
            <a:avLst/>
          </a:prstGeom>
        </p:spPr>
        <p:txBody>
          <a:bodyPr wrap="none">
            <a:spAutoFit/>
          </a:bodyPr>
          <a:lstStyle/>
          <a:p>
            <a:r>
              <a:rPr lang="en-GB" sz="3200" b="1" dirty="0"/>
              <a:t>Curriculum Vitae (CV)</a:t>
            </a:r>
          </a:p>
        </p:txBody>
      </p:sp>
    </p:spTree>
    <p:extLst>
      <p:ext uri="{BB962C8B-B14F-4D97-AF65-F5344CB8AC3E}">
        <p14:creationId xmlns:p14="http://schemas.microsoft.com/office/powerpoint/2010/main" val="848170224"/>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187C1FEE-DE09-40D2-A8AB-33AE2F5673FE}"/>
              </a:ext>
            </a:extLst>
          </p:cNvPr>
          <p:cNvSpPr txBox="1">
            <a:spLocks noChangeArrowheads="1"/>
          </p:cNvSpPr>
          <p:nvPr/>
        </p:nvSpPr>
        <p:spPr bwMode="auto">
          <a:xfrm>
            <a:off x="486381" y="1772816"/>
            <a:ext cx="7116763"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0077E3"/>
              </a:buClr>
              <a:buFont typeface="Arial" panose="020B0604020202020204" pitchFamily="34" charset="0"/>
              <a:buChar char="•"/>
              <a:defRPr/>
            </a:pPr>
            <a:r>
              <a:rPr lang="en-GB" altLang="en-US" sz="2000" dirty="0">
                <a:solidFill>
                  <a:srgbClr val="0077E3"/>
                </a:solidFill>
                <a:latin typeface="+mn-lt"/>
                <a:cs typeface="Segoe UI" panose="020B0502040204020203" pitchFamily="34" charset="0"/>
              </a:rPr>
              <a:t>Your name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Eich enw</a:t>
            </a:r>
            <a:endParaRPr lang="en-GB" altLang="en-US" sz="2000" dirty="0">
              <a:solidFill>
                <a:srgbClr val="C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Address and contact details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Personal profile</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77E3"/>
                </a:solidFill>
                <a:latin typeface="+mn-lt"/>
                <a:cs typeface="Segoe UI" panose="020B0502040204020203" pitchFamily="34" charset="0"/>
              </a:rPr>
              <a:t>Skills and abilities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Sgiliau a galluoedd</a:t>
            </a:r>
            <a:endParaRPr lang="en-GB" altLang="en-US" sz="2000" dirty="0">
              <a:solidFill>
                <a:srgbClr val="C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Qualifications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Work history</a:t>
            </a:r>
          </a:p>
          <a:p>
            <a:pPr>
              <a:defRPr/>
            </a:pPr>
            <a:endParaRPr lang="en-GB" altLang="en-US" sz="2000" dirty="0"/>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needs to be on your CV</a:t>
            </a:r>
          </a:p>
        </p:txBody>
      </p:sp>
    </p:spTree>
    <p:extLst>
      <p:ext uri="{BB962C8B-B14F-4D97-AF65-F5344CB8AC3E}">
        <p14:creationId xmlns:p14="http://schemas.microsoft.com/office/powerpoint/2010/main" val="267748262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a:extLst>
              <a:ext uri="{FF2B5EF4-FFF2-40B4-BE49-F238E27FC236}">
                <a16:creationId xmlns:a16="http://schemas.microsoft.com/office/drawing/2014/main" id="{77B96719-EF8A-4877-9CB4-1E27DF152C01}"/>
              </a:ext>
            </a:extLst>
          </p:cNvPr>
          <p:cNvSpPr txBox="1">
            <a:spLocks noChangeArrowheads="1"/>
          </p:cNvSpPr>
          <p:nvPr/>
        </p:nvSpPr>
        <p:spPr bwMode="auto">
          <a:xfrm>
            <a:off x="107504" y="1383697"/>
            <a:ext cx="8424863" cy="465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Choose the right format</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the job description as a guide</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Highlight your transferable skills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Never lie or exaggerate – tell the truth</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Edit and proofread it several times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examples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Don't forget the cover letter</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Sell yourself!</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You do not need to add anything regarding equal opportunities i.e. date of birth, dependants, marital status, ethnic origin</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Keep your CV updated as you gain more skills and experience</a:t>
            </a:r>
          </a:p>
          <a:p>
            <a:pPr lvl="1">
              <a:lnSpc>
                <a:spcPct val="150000"/>
              </a:lnSpc>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8579296"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How to create your first CV - </a:t>
            </a:r>
            <a:r>
              <a:rPr lang="cy-GB" dirty="0">
                <a:solidFill>
                  <a:srgbClr val="C00000"/>
                </a:solidFill>
              </a:rPr>
              <a:t>Sut mae creu eich CV cyntaf</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06054198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E059A055-24C4-46F0-A934-1E6D56B0970E}"/>
              </a:ext>
            </a:extLst>
          </p:cNvPr>
          <p:cNvSpPr txBox="1">
            <a:spLocks noChangeArrowheads="1"/>
          </p:cNvSpPr>
          <p:nvPr/>
        </p:nvSpPr>
        <p:spPr bwMode="auto">
          <a:xfrm>
            <a:off x="611188" y="2033378"/>
            <a:ext cx="7416800" cy="2343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Read through the application form thoroughly.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you have the essential criteria to apply for the job?</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Complete a copy of the form answering all questions fully.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not leave any questions blank, write N/A if a question does not apply to you.</a:t>
            </a:r>
          </a:p>
        </p:txBody>
      </p:sp>
      <p:sp>
        <p:nvSpPr>
          <p:cNvPr id="40963" name="Rectangle 1">
            <a:extLst>
              <a:ext uri="{FF2B5EF4-FFF2-40B4-BE49-F238E27FC236}">
                <a16:creationId xmlns:a16="http://schemas.microsoft.com/office/drawing/2014/main" id="{829F91C0-60FF-43C7-B65D-1CB0215C6F77}"/>
              </a:ext>
            </a:extLst>
          </p:cNvPr>
          <p:cNvSpPr>
            <a:spLocks noChangeArrowheads="1"/>
          </p:cNvSpPr>
          <p:nvPr/>
        </p:nvSpPr>
        <p:spPr bwMode="auto">
          <a:xfrm>
            <a:off x="611188" y="1582738"/>
            <a:ext cx="7416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br>
              <a:rPr lang="en-GB" altLang="en-US" sz="2400"/>
            </a:br>
            <a:endParaRPr lang="en-GB" altLang="en-US" sz="2400"/>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395536" y="1234176"/>
            <a:ext cx="835292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Completing an application form - </a:t>
            </a:r>
            <a:r>
              <a:rPr lang="cy-GB" dirty="0">
                <a:solidFill>
                  <a:srgbClr val="C00000"/>
                </a:solidFill>
              </a:rPr>
              <a:t>Llenwi ffurflen gais</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171615156"/>
      </p:ext>
    </p:extLst>
  </p:cSld>
  <p:clrMapOvr>
    <a:masterClrMapping/>
  </p:clrMapOvr>
  <p:transition>
    <p:randomBa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4ED5EE6-67A9-43B4-971D-DF52F113D5C8}"/>
              </a:ext>
            </a:extLst>
          </p:cNvPr>
          <p:cNvSpPr/>
          <p:nvPr/>
        </p:nvSpPr>
        <p:spPr>
          <a:xfrm>
            <a:off x="683568" y="1700808"/>
            <a:ext cx="7992888" cy="4190314"/>
          </a:xfrm>
          <a:prstGeom prst="rect">
            <a:avLst/>
          </a:prstGeom>
        </p:spPr>
        <p:txBody>
          <a:bodyPr wrap="square">
            <a:spAutoFit/>
          </a:bodyPr>
          <a:lstStyle/>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Further information section…this is the most important part of the application form and an opportunity to sell yourself. Do not show laziness to the employer by leaving this section blank or only writing a couple of lines.</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Ask someone to check over the form for any spelling and </a:t>
            </a:r>
            <a:r>
              <a:rPr lang="en-GB" altLang="en-US" dirty="0">
                <a:solidFill>
                  <a:srgbClr val="0077E3"/>
                </a:solidFill>
                <a:cs typeface="Segoe UI" panose="020B0502040204020203" pitchFamily="34" charset="0"/>
              </a:rPr>
              <a:t>grammar mistakes – </a:t>
            </a:r>
            <a:r>
              <a:rPr lang="cy-GB" dirty="0">
                <a:solidFill>
                  <a:srgbClr val="C00000"/>
                </a:solidFill>
                <a:cs typeface="Segoe UI" panose="020B0502040204020203" pitchFamily="34" charset="0"/>
              </a:rPr>
              <a:t>gamgymeriadau.</a:t>
            </a:r>
            <a:endParaRPr lang="en-GB" altLang="en-US" dirty="0">
              <a:solidFill>
                <a:srgbClr val="C00000"/>
              </a:solidFill>
              <a:cs typeface="Segoe UI" panose="020B0502040204020203" pitchFamily="34" charset="0"/>
            </a:endParaRP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Copy out onto the original form. </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Do not send a copy of your CV if the employer specifically says not to.</a:t>
            </a:r>
          </a:p>
        </p:txBody>
      </p:sp>
    </p:spTree>
    <p:extLst>
      <p:ext uri="{BB962C8B-B14F-4D97-AF65-F5344CB8AC3E}">
        <p14:creationId xmlns:p14="http://schemas.microsoft.com/office/powerpoint/2010/main" val="398736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4C0AAC-5C09-42B2-AE8B-1918B8FFF4AC}"/>
              </a:ext>
            </a:extLst>
          </p:cNvPr>
          <p:cNvSpPr txBox="1"/>
          <p:nvPr/>
        </p:nvSpPr>
        <p:spPr>
          <a:xfrm>
            <a:off x="450625" y="1700808"/>
            <a:ext cx="8297839" cy="3477875"/>
          </a:xfrm>
          <a:prstGeom prst="rect">
            <a:avLst/>
          </a:prstGeom>
          <a:noFill/>
        </p:spPr>
        <p:txBody>
          <a:bodyPr wrap="square">
            <a:spAutoFit/>
          </a:bodyPr>
          <a:lstStyle/>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If you have done everything right with your application and impressed the employer they should invite you for interview!</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Remember this is a two-way meeting: they want to impress you as much as you need to impress them</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Try not to be nervous. You have done most of the hard work, now they want to see if they think you will fit into their company and for you to see if it is the place you want to work.</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The best way to avoid nerves is to prepare properly for the interview.</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800323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tips - </a:t>
            </a:r>
            <a:r>
              <a:rPr lang="cy-GB" dirty="0">
                <a:solidFill>
                  <a:srgbClr val="C00000"/>
                </a:solidFill>
              </a:rPr>
              <a:t>Awgrymiadau ar gyfer cyfweliad</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2157682"/>
      </p:ext>
    </p:extLst>
  </p:cSld>
  <p:clrMapOvr>
    <a:masterClrMapping/>
  </p:clrMapOvr>
  <p:transition>
    <p:randomBa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
            <a:extLst>
              <a:ext uri="{FF2B5EF4-FFF2-40B4-BE49-F238E27FC236}">
                <a16:creationId xmlns:a16="http://schemas.microsoft.com/office/drawing/2014/main" id="{C92DF0CF-16B3-48CB-8BA0-54920424119D}"/>
              </a:ext>
            </a:extLst>
          </p:cNvPr>
          <p:cNvSpPr>
            <a:spLocks noChangeArrowheads="1"/>
          </p:cNvSpPr>
          <p:nvPr/>
        </p:nvSpPr>
        <p:spPr bwMode="auto">
          <a:xfrm>
            <a:off x="0" y="2216758"/>
            <a:ext cx="4978895" cy="32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These will be based around information on your CV.</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They will be directly related to the job and how you can convince them you can do it.</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Prepare examples and answers ahead of time.</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174204"/>
            <a:ext cx="7776864"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 - </a:t>
            </a:r>
            <a:r>
              <a:rPr lang="cy-GB" dirty="0">
                <a:solidFill>
                  <a:srgbClr val="C00000"/>
                </a:solidFill>
              </a:rPr>
              <a:t>Paratoi ar gyfer cyfweliad</a:t>
            </a:r>
          </a:p>
          <a:p>
            <a:endParaRPr lang="en-US" kern="0" dirty="0">
              <a:ea typeface="ＭＳ Ｐゴシック" pitchFamily="-105" charset="-128"/>
              <a:cs typeface="ＭＳ Ｐゴシック" pitchFamily="-105" charset="-128"/>
            </a:endParaRPr>
          </a:p>
        </p:txBody>
      </p:sp>
      <p:pic>
        <p:nvPicPr>
          <p:cNvPr id="2" name="Picture 1" descr="A picture containing text&#10;&#10;Description automatically generated">
            <a:extLst>
              <a:ext uri="{FF2B5EF4-FFF2-40B4-BE49-F238E27FC236}">
                <a16:creationId xmlns:a16="http://schemas.microsoft.com/office/drawing/2014/main" id="{91107B76-2004-4BAF-BE17-5C46305744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8084" y="2815970"/>
            <a:ext cx="3815916" cy="2543944"/>
          </a:xfrm>
          <a:prstGeom prst="rect">
            <a:avLst/>
          </a:prstGeom>
        </p:spPr>
      </p:pic>
      <p:sp>
        <p:nvSpPr>
          <p:cNvPr id="7" name="TextBox 6">
            <a:extLst>
              <a:ext uri="{FF2B5EF4-FFF2-40B4-BE49-F238E27FC236}">
                <a16:creationId xmlns:a16="http://schemas.microsoft.com/office/drawing/2014/main" id="{52445A3C-2B13-4A63-8597-CE73AD1309F1}"/>
              </a:ext>
            </a:extLst>
          </p:cNvPr>
          <p:cNvSpPr txBox="1"/>
          <p:nvPr/>
        </p:nvSpPr>
        <p:spPr>
          <a:xfrm>
            <a:off x="467544" y="1638277"/>
            <a:ext cx="8064896" cy="496996"/>
          </a:xfrm>
          <a:prstGeom prst="rect">
            <a:avLst/>
          </a:prstGeom>
          <a:noFill/>
        </p:spPr>
        <p:txBody>
          <a:bodyPr wrap="square">
            <a:spAutoFit/>
          </a:bodyPr>
          <a:lstStyle/>
          <a:p>
            <a:pPr>
              <a:lnSpc>
                <a:spcPct val="150000"/>
              </a:lnSpc>
              <a:spcBef>
                <a:spcPct val="0"/>
              </a:spcBef>
              <a:buClr>
                <a:srgbClr val="652667"/>
              </a:buClr>
            </a:pPr>
            <a:r>
              <a:rPr lang="en-GB" altLang="en-US" sz="2000" dirty="0">
                <a:solidFill>
                  <a:srgbClr val="000000"/>
                </a:solidFill>
                <a:latin typeface="+mn-lt"/>
                <a:cs typeface="Segoe UI" panose="020B0502040204020203" pitchFamily="34" charset="0"/>
              </a:rPr>
              <a:t>Anticipate the questions the interviewer is likely to ask.</a:t>
            </a:r>
          </a:p>
        </p:txBody>
      </p:sp>
    </p:spTree>
    <p:extLst>
      <p:ext uri="{BB962C8B-B14F-4D97-AF65-F5344CB8AC3E}">
        <p14:creationId xmlns:p14="http://schemas.microsoft.com/office/powerpoint/2010/main" val="3385478641"/>
      </p:ext>
    </p:extLst>
  </p:cSld>
  <p:clrMapOvr>
    <a:masterClrMapping/>
  </p:clrMapOvr>
  <p:transition>
    <p:randomBa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1">
            <a:extLst>
              <a:ext uri="{FF2B5EF4-FFF2-40B4-BE49-F238E27FC236}">
                <a16:creationId xmlns:a16="http://schemas.microsoft.com/office/drawing/2014/main" id="{AECFC73E-2C61-433A-800E-D67D537F72B0}"/>
              </a:ext>
            </a:extLst>
          </p:cNvPr>
          <p:cNvSpPr>
            <a:spLocks noChangeArrowheads="1"/>
          </p:cNvSpPr>
          <p:nvPr/>
        </p:nvSpPr>
        <p:spPr bwMode="auto">
          <a:xfrm>
            <a:off x="466725" y="1579563"/>
            <a:ext cx="8208963"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pPr>
            <a:endParaRPr lang="en-GB" altLang="en-US" sz="1800" b="1">
              <a:solidFill>
                <a:srgbClr val="000000"/>
              </a:solidFill>
              <a:latin typeface="Segoe UI" panose="020B0502040204020203" pitchFamily="34" charset="0"/>
              <a:cs typeface="Segoe UI" panose="020B0502040204020203" pitchFamily="34" charset="0"/>
            </a:endParaRPr>
          </a:p>
          <a:p>
            <a:pPr eaLnBrk="1" hangingPunct="1">
              <a:spcBef>
                <a:spcPct val="0"/>
              </a:spcBef>
            </a:pPr>
            <a:endParaRPr lang="en-GB" altLang="en-US" sz="2000"/>
          </a:p>
        </p:txBody>
      </p:sp>
      <p:sp>
        <p:nvSpPr>
          <p:cNvPr id="51204" name="Rectangle 1">
            <a:extLst>
              <a:ext uri="{FF2B5EF4-FFF2-40B4-BE49-F238E27FC236}">
                <a16:creationId xmlns:a16="http://schemas.microsoft.com/office/drawing/2014/main" id="{6093C1F2-4FD9-4254-8D9B-2FB7F00BDD66}"/>
              </a:ext>
            </a:extLst>
          </p:cNvPr>
          <p:cNvSpPr>
            <a:spLocks noChangeArrowheads="1"/>
          </p:cNvSpPr>
          <p:nvPr/>
        </p:nvSpPr>
        <p:spPr bwMode="auto">
          <a:xfrm>
            <a:off x="323056" y="1987550"/>
            <a:ext cx="8496300" cy="372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lvl="1">
              <a:lnSpc>
                <a:spcPct val="150000"/>
              </a:lnSpc>
              <a:spcBef>
                <a:spcPct val="0"/>
              </a:spcBef>
              <a:buClr>
                <a:srgbClr val="652667"/>
              </a:buClr>
              <a:buNone/>
            </a:pPr>
            <a:r>
              <a:rPr lang="en-GB" altLang="en-US" sz="2000" dirty="0">
                <a:solidFill>
                  <a:srgbClr val="000000"/>
                </a:solidFill>
                <a:cs typeface="Segoe UI" panose="020B0502040204020203" pitchFamily="34" charset="0"/>
              </a:rPr>
              <a:t>These are common questions that come up in interviews:</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Why do you want the job? – Do not mention money!</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Can you tell me about yourself? – Your work/education.</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Where do you see yourself in 5 years time – Working for you!</a:t>
            </a:r>
          </a:p>
          <a:p>
            <a:pPr marL="0" lvl="1">
              <a:lnSpc>
                <a:spcPct val="150000"/>
              </a:lnSpc>
              <a:spcBef>
                <a:spcPct val="0"/>
              </a:spcBef>
              <a:buClr>
                <a:srgbClr val="652667"/>
              </a:buClr>
              <a:buNone/>
            </a:pPr>
            <a:r>
              <a:rPr lang="en-GB" altLang="en-US" sz="2000" dirty="0">
                <a:solidFill>
                  <a:srgbClr val="000000"/>
                </a:solidFill>
                <a:latin typeface="+mn-lt"/>
                <a:cs typeface="Segoe UI" panose="020B0502040204020203" pitchFamily="34" charset="0"/>
              </a:rPr>
              <a:t>Prepare a portfolio of references, qualifications, your CV, certificates, evidence and proofs. </a:t>
            </a:r>
            <a:br>
              <a:rPr lang="en-GB" altLang="en-US" sz="2000" dirty="0">
                <a:solidFill>
                  <a:srgbClr val="000000"/>
                </a:solidFill>
                <a:latin typeface="+mn-lt"/>
                <a:cs typeface="Segoe UI" panose="020B0502040204020203" pitchFamily="34" charset="0"/>
              </a:rPr>
            </a:br>
            <a:r>
              <a:rPr lang="en-GB" altLang="en-US" sz="2000" dirty="0">
                <a:solidFill>
                  <a:srgbClr val="000000"/>
                </a:solidFill>
                <a:latin typeface="+mn-lt"/>
                <a:cs typeface="Segoe UI" panose="020B0502040204020203" pitchFamily="34" charset="0"/>
              </a:rPr>
              <a:t>Finally, prepare a couple of questions you'd like to ask the </a:t>
            </a:r>
            <a:r>
              <a:rPr lang="en-GB" altLang="en-US" sz="2000" dirty="0">
                <a:solidFill>
                  <a:srgbClr val="0077E3"/>
                </a:solidFill>
                <a:latin typeface="+mn-lt"/>
                <a:cs typeface="Segoe UI" panose="020B0502040204020203" pitchFamily="34" charset="0"/>
              </a:rPr>
              <a:t>interviewer -</a:t>
            </a:r>
            <a:r>
              <a:rPr lang="en-GB" altLang="en-US" sz="2000" dirty="0">
                <a:solidFill>
                  <a:srgbClr val="0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cyfwelydd.</a:t>
            </a:r>
            <a:endParaRPr lang="en-GB" altLang="en-US" sz="2000" dirty="0">
              <a:solidFill>
                <a:srgbClr val="C00000"/>
              </a:solidFill>
              <a:latin typeface="+mn-lt"/>
              <a:cs typeface="Segoe UI" panose="020B0502040204020203" pitchFamily="34" charset="0"/>
            </a:endParaRP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a:t>
            </a:r>
          </a:p>
        </p:txBody>
      </p:sp>
    </p:spTree>
    <p:extLst>
      <p:ext uri="{BB962C8B-B14F-4D97-AF65-F5344CB8AC3E}">
        <p14:creationId xmlns:p14="http://schemas.microsoft.com/office/powerpoint/2010/main" val="3934769589"/>
      </p:ext>
    </p:extLst>
  </p:cSld>
  <p:clrMapOvr>
    <a:masterClrMapping/>
  </p:clrMapOvr>
  <p:transition>
    <p:randomBa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7" name="Picture 2">
            <a:extLst>
              <a:ext uri="{FF2B5EF4-FFF2-40B4-BE49-F238E27FC236}">
                <a16:creationId xmlns:a16="http://schemas.microsoft.com/office/drawing/2014/main" id="{8B46A824-0A8B-4828-910F-EB33CBCD8D0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880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8" name="Picture 2">
            <a:extLst>
              <a:ext uri="{FF2B5EF4-FFF2-40B4-BE49-F238E27FC236}">
                <a16:creationId xmlns:a16="http://schemas.microsoft.com/office/drawing/2014/main" id="{FC6473F1-6F38-4AAE-808F-91F1BD48DE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3515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9" name="Picture 2">
            <a:extLst>
              <a:ext uri="{FF2B5EF4-FFF2-40B4-BE49-F238E27FC236}">
                <a16:creationId xmlns:a16="http://schemas.microsoft.com/office/drawing/2014/main" id="{1F04E9BB-BAA4-4B36-920B-E83800C00D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79712" y="2420888"/>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52" name="Rectangle 1">
            <a:extLst>
              <a:ext uri="{FF2B5EF4-FFF2-40B4-BE49-F238E27FC236}">
                <a16:creationId xmlns:a16="http://schemas.microsoft.com/office/drawing/2014/main" id="{62CA04CD-6620-4BBE-A7F9-E92567C56D6C}"/>
              </a:ext>
            </a:extLst>
          </p:cNvPr>
          <p:cNvSpPr>
            <a:spLocks noChangeArrowheads="1"/>
          </p:cNvSpPr>
          <p:nvPr/>
        </p:nvSpPr>
        <p:spPr bwMode="auto">
          <a:xfrm>
            <a:off x="157018" y="1767006"/>
            <a:ext cx="8159397" cy="234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Whenever you can, talk about your experience and achievements that are relevant to the job you are applying for.</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 try to answer every question the interviewer asks you.</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Don't panic if a question is </a:t>
            </a:r>
            <a:r>
              <a:rPr lang="en-GB" altLang="en-US" sz="2000" dirty="0">
                <a:solidFill>
                  <a:srgbClr val="0077E3"/>
                </a:solidFill>
                <a:latin typeface="+mn-lt"/>
                <a:cs typeface="Segoe UI" panose="020B0502040204020203" pitchFamily="34" charset="0"/>
              </a:rPr>
              <a:t>difficult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anodd.</a:t>
            </a:r>
            <a:endParaRPr lang="en-GB" altLang="en-US" sz="2000" dirty="0">
              <a:solidFill>
                <a:srgbClr val="C00000"/>
              </a:solidFill>
              <a:latin typeface="+mn-lt"/>
              <a:cs typeface="Segoe UI" panose="020B0502040204020203" pitchFamily="34" charset="0"/>
            </a:endParaRP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Take your time and think carefully about your </a:t>
            </a:r>
            <a:r>
              <a:rPr lang="en-GB" altLang="en-US" sz="2000" dirty="0">
                <a:solidFill>
                  <a:srgbClr val="0077E3"/>
                </a:solidFill>
                <a:latin typeface="+mn-lt"/>
                <a:cs typeface="Segoe UI" panose="020B0502040204020203" pitchFamily="34" charset="0"/>
              </a:rPr>
              <a:t>answers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atebion.</a:t>
            </a:r>
            <a:endParaRPr lang="en-GB" altLang="en-US" sz="2000" dirty="0">
              <a:solidFill>
                <a:srgbClr val="C00000"/>
              </a:solidFill>
              <a:latin typeface="+mn-lt"/>
              <a:cs typeface="Segoe UI" panose="020B0502040204020203" pitchFamily="34" charset="0"/>
            </a:endParaRPr>
          </a:p>
        </p:txBody>
      </p:sp>
      <p:sp>
        <p:nvSpPr>
          <p:cNvPr id="10"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to talk about</a:t>
            </a:r>
          </a:p>
        </p:txBody>
      </p:sp>
    </p:spTree>
    <p:extLst>
      <p:ext uri="{BB962C8B-B14F-4D97-AF65-F5344CB8AC3E}">
        <p14:creationId xmlns:p14="http://schemas.microsoft.com/office/powerpoint/2010/main" val="473379941"/>
      </p:ext>
    </p:extLst>
  </p:cSld>
  <p:clrMapOvr>
    <a:masterClrMapping/>
  </p:clrMapOvr>
  <p:transition>
    <p:randomBa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844824"/>
            <a:ext cx="6923112" cy="4248000"/>
          </a:xfrm>
        </p:spPr>
        <p:txBody>
          <a:bodyPr/>
          <a:lstStyle/>
          <a:p>
            <a:r>
              <a:rPr lang="en-GB" dirty="0"/>
              <a:t>A </a:t>
            </a:r>
            <a:r>
              <a:rPr lang="en-GB" b="1" dirty="0"/>
              <a:t>self-employed</a:t>
            </a:r>
            <a:r>
              <a:rPr lang="en-GB" dirty="0"/>
              <a:t> person will not usually have a </a:t>
            </a:r>
            <a:r>
              <a:rPr lang="en-GB" b="1" dirty="0"/>
              <a:t>contract</a:t>
            </a:r>
            <a:r>
              <a:rPr lang="en-GB" dirty="0"/>
              <a:t> of </a:t>
            </a:r>
            <a:r>
              <a:rPr lang="en-GB" b="1" dirty="0"/>
              <a:t>employment</a:t>
            </a:r>
            <a:r>
              <a:rPr lang="en-GB" dirty="0"/>
              <a:t>; they will usually be hired for a certain amount of time. The </a:t>
            </a:r>
            <a:r>
              <a:rPr lang="en-GB" b="1" dirty="0"/>
              <a:t>contract</a:t>
            </a:r>
            <a:r>
              <a:rPr lang="en-GB" dirty="0"/>
              <a:t> that exists between the </a:t>
            </a:r>
            <a:r>
              <a:rPr lang="en-GB" b="1" dirty="0"/>
              <a:t>self-employed</a:t>
            </a:r>
            <a:r>
              <a:rPr lang="en-GB" dirty="0"/>
              <a:t> person and the person or company supplying the work will have a number of rules or conditions set down within it.</a:t>
            </a:r>
          </a:p>
          <a:p>
            <a:r>
              <a:rPr lang="en-GB" dirty="0"/>
              <a:t>A self-employed person will pay their own tax, pension, national insurance and NI contributions and look after their own finances.</a:t>
            </a:r>
          </a:p>
          <a:p>
            <a:endParaRPr lang="en-GB" dirty="0"/>
          </a:p>
        </p:txBody>
      </p:sp>
      <p:sp>
        <p:nvSpPr>
          <p:cNvPr id="4" name="Title 1">
            <a:extLst>
              <a:ext uri="{FF2B5EF4-FFF2-40B4-BE49-F238E27FC236}">
                <a16:creationId xmlns:a16="http://schemas.microsoft.com/office/drawing/2014/main" id="{F53FBC19-CE76-4751-B14E-E907A7CA2936}"/>
              </a:ext>
            </a:extLst>
          </p:cNvPr>
          <p:cNvSpPr txBox="1">
            <a:spLocks/>
          </p:cNvSpPr>
          <p:nvPr/>
        </p:nvSpPr>
        <p:spPr bwMode="auto">
          <a:xfrm>
            <a:off x="457200" y="1196752"/>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dirty="0"/>
              <a:t>Self-employed - </a:t>
            </a:r>
            <a:r>
              <a:rPr lang="cy-GB" dirty="0">
                <a:solidFill>
                  <a:srgbClr val="C00000"/>
                </a:solidFill>
              </a:rPr>
              <a:t>Hunangyflogedig</a:t>
            </a:r>
          </a:p>
          <a:p>
            <a:endParaRPr lang="en-GB" dirty="0"/>
          </a:p>
          <a:p>
            <a:endParaRPr lang="en-GB" kern="0" dirty="0"/>
          </a:p>
        </p:txBody>
      </p:sp>
    </p:spTree>
    <p:extLst>
      <p:ext uri="{BB962C8B-B14F-4D97-AF65-F5344CB8AC3E}">
        <p14:creationId xmlns:p14="http://schemas.microsoft.com/office/powerpoint/2010/main" val="691398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1">
            <a:extLst>
              <a:ext uri="{FF2B5EF4-FFF2-40B4-BE49-F238E27FC236}">
                <a16:creationId xmlns:a16="http://schemas.microsoft.com/office/drawing/2014/main" id="{6982F871-36BB-49C5-9928-CFA3789E3053}"/>
              </a:ext>
            </a:extLst>
          </p:cNvPr>
          <p:cNvSpPr>
            <a:spLocks noChangeArrowheads="1"/>
          </p:cNvSpPr>
          <p:nvPr/>
        </p:nvSpPr>
        <p:spPr bwMode="auto">
          <a:xfrm>
            <a:off x="0" y="1290045"/>
            <a:ext cx="8388424" cy="552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successful you may have to say on the day if you accept.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Make sure you follow any instructions about what you need to do next.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Remember what you learned in college about ERR, that is very important.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unsuccessful, do not take it personally.</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Ask the interviewer for feedback about where you could do better.</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It may have been over or under confidence, perhaps you did not show enough interest or enthusiasm etc.</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Whatever it was, learn from your experience, and you will do better next time</a:t>
            </a:r>
            <a:r>
              <a:rPr lang="en-GB" altLang="en-US" sz="1600" dirty="0">
                <a:solidFill>
                  <a:srgbClr val="000000"/>
                </a:solidFill>
                <a:latin typeface="+mn-lt"/>
                <a:cs typeface="Segoe UI" panose="020B0502040204020203" pitchFamily="34" charset="0"/>
              </a:rPr>
              <a:t>.</a:t>
            </a: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6984776"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After the interview - </a:t>
            </a:r>
            <a:r>
              <a:rPr lang="cy-GB" dirty="0">
                <a:solidFill>
                  <a:srgbClr val="C00000"/>
                </a:solidFill>
              </a:rPr>
              <a:t>Ar ôl y cyfweliad</a:t>
            </a:r>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912490806"/>
      </p:ext>
    </p:extLst>
  </p:cSld>
  <p:clrMapOvr>
    <a:masterClrMapping/>
  </p:clrMapOvr>
  <p:transition>
    <p:randomBa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5FCD5-18E5-45DA-A8D6-42E3E5808819}"/>
              </a:ext>
            </a:extLst>
          </p:cNvPr>
          <p:cNvSpPr>
            <a:spLocks noGrp="1"/>
          </p:cNvSpPr>
          <p:nvPr>
            <p:ph type="title"/>
          </p:nvPr>
        </p:nvSpPr>
        <p:spPr/>
        <p:txBody>
          <a:bodyPr/>
          <a:lstStyle/>
          <a:p>
            <a:r>
              <a:rPr lang="en-GB" dirty="0"/>
              <a:t>Work readiness and preparation</a:t>
            </a:r>
          </a:p>
        </p:txBody>
      </p:sp>
      <p:sp>
        <p:nvSpPr>
          <p:cNvPr id="3" name="Content Placeholder 2">
            <a:extLst>
              <a:ext uri="{FF2B5EF4-FFF2-40B4-BE49-F238E27FC236}">
                <a16:creationId xmlns:a16="http://schemas.microsoft.com/office/drawing/2014/main" id="{724C9C8C-BA85-4D23-B23D-F7463D6EC892}"/>
              </a:ext>
            </a:extLst>
          </p:cNvPr>
          <p:cNvSpPr>
            <a:spLocks noGrp="1"/>
          </p:cNvSpPr>
          <p:nvPr>
            <p:ph sz="quarter" idx="10"/>
          </p:nvPr>
        </p:nvSpPr>
        <p:spPr/>
        <p:txBody>
          <a:bodyPr/>
          <a:lstStyle/>
          <a:p>
            <a:r>
              <a:rPr lang="en-GB" dirty="0"/>
              <a:t>Working in the construction industry you must understand that there is a good deal of work readiness that is needed to hold down a job.</a:t>
            </a:r>
          </a:p>
          <a:p>
            <a:r>
              <a:rPr lang="en-GB" dirty="0"/>
              <a:t>This work readiness can only come with experience. If you are good at it, this ensures reliability to the employer.</a:t>
            </a:r>
          </a:p>
          <a:p>
            <a:r>
              <a:rPr lang="en-GB" dirty="0"/>
              <a:t>Work readiness focuses on timekeeping, attendance, reliability, loyalty, flexibility, motivation, resilience, using initiative and being positive as well as having the correct PPE, tools and equipment.</a:t>
            </a:r>
          </a:p>
          <a:p>
            <a:r>
              <a:rPr lang="en-GB" dirty="0"/>
              <a:t>A work-ready individual is an asset to any </a:t>
            </a:r>
            <a:r>
              <a:rPr lang="en-GB" dirty="0">
                <a:solidFill>
                  <a:srgbClr val="0077E3"/>
                </a:solidFill>
              </a:rPr>
              <a:t>employer</a:t>
            </a:r>
            <a:r>
              <a:rPr lang="en-GB" dirty="0"/>
              <a:t> </a:t>
            </a:r>
            <a:r>
              <a:rPr lang="en-GB" dirty="0">
                <a:solidFill>
                  <a:srgbClr val="C00000"/>
                </a:solidFill>
              </a:rPr>
              <a:t>- </a:t>
            </a:r>
            <a:r>
              <a:rPr lang="cy-GB" dirty="0">
                <a:solidFill>
                  <a:srgbClr val="C00000"/>
                </a:solidFill>
              </a:rPr>
              <a:t>gyflogwr.</a:t>
            </a:r>
            <a:endParaRPr lang="en-GB" dirty="0">
              <a:solidFill>
                <a:srgbClr val="C00000"/>
              </a:solidFill>
            </a:endParaRPr>
          </a:p>
        </p:txBody>
      </p:sp>
    </p:spTree>
    <p:extLst>
      <p:ext uri="{BB962C8B-B14F-4D97-AF65-F5344CB8AC3E}">
        <p14:creationId xmlns:p14="http://schemas.microsoft.com/office/powerpoint/2010/main" val="2709753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1">
            <a:extLst>
              <a:ext uri="{FF2B5EF4-FFF2-40B4-BE49-F238E27FC236}">
                <a16:creationId xmlns:a16="http://schemas.microsoft.com/office/drawing/2014/main" id="{AB4E69E8-850A-4AFA-83D4-61B9F9F9D47E}"/>
              </a:ext>
            </a:extLst>
          </p:cNvPr>
          <p:cNvSpPr>
            <a:spLocks noChangeArrowheads="1"/>
          </p:cNvSpPr>
          <p:nvPr/>
        </p:nvSpPr>
        <p:spPr bwMode="auto">
          <a:xfrm>
            <a:off x="251520" y="1379577"/>
            <a:ext cx="7972425" cy="59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mn-lt"/>
              <a:cs typeface="Segoe UI" panose="020B0502040204020203" pitchFamily="34" charset="0"/>
            </a:endParaRP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You are just beginning on your post-college life.</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Keep positive and keep networking – you will get to where you want to be if you remain positive and keep on task.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Always look to do further training, whether you are in work or out of work.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Training and qualifications give you more opportunities to advance or change your career.</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77E3"/>
                </a:solidFill>
                <a:latin typeface="+mn-lt"/>
                <a:cs typeface="Segoe UI" panose="020B0502040204020203" pitchFamily="34" charset="0"/>
              </a:rPr>
              <a:t>Good luck! </a:t>
            </a:r>
            <a:r>
              <a:rPr lang="en-GB" altLang="en-US" sz="2000" dirty="0">
                <a:solidFill>
                  <a:srgbClr val="C00000"/>
                </a:solidFill>
                <a:latin typeface="+mn-lt"/>
                <a:cs typeface="Segoe UI" panose="020B0502040204020203" pitchFamily="34" charset="0"/>
              </a:rPr>
              <a:t>- </a:t>
            </a:r>
            <a:r>
              <a:rPr lang="cy-GB" sz="2000" dirty="0">
                <a:solidFill>
                  <a:srgbClr val="C00000"/>
                </a:solidFill>
                <a:latin typeface="+mn-lt"/>
                <a:cs typeface="Segoe UI" panose="020B0502040204020203" pitchFamily="34" charset="0"/>
              </a:rPr>
              <a:t>Pob lwc!</a:t>
            </a:r>
          </a:p>
          <a:p>
            <a:pPr marL="800100" lvl="1" indent="-342900">
              <a:lnSpc>
                <a:spcPct val="150000"/>
              </a:lnSpc>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And finally…</a:t>
            </a:r>
          </a:p>
        </p:txBody>
      </p:sp>
    </p:spTree>
    <p:extLst>
      <p:ext uri="{BB962C8B-B14F-4D97-AF65-F5344CB8AC3E}">
        <p14:creationId xmlns:p14="http://schemas.microsoft.com/office/powerpoint/2010/main" val="2592950874"/>
      </p:ext>
    </p:extLst>
  </p:cSld>
  <p:clrMapOvr>
    <a:masterClrMapping/>
  </p:clrMapOvr>
  <p:transition>
    <p:randomBa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711858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000" b="1" i="0" u="none" strike="noStrike">
                <a:solidFill>
                  <a:srgbClr val="000000"/>
                </a:solidFill>
                <a:effectLst/>
                <a:latin typeface="Arial" panose="020B0604020202020204" pitchFamily="34" charset="0"/>
              </a:rPr>
              <a:t>Unit 104: Employability in the construction and built environment sector</a:t>
            </a:r>
            <a:r>
              <a:rPr lang="en-GB" sz="2000" b="0" i="0">
                <a:solidFill>
                  <a:srgbClr val="000000"/>
                </a:solidFill>
                <a:effectLst/>
                <a:latin typeface="Arial" panose="020B0604020202020204" pitchFamily="34" charset="0"/>
              </a:rPr>
              <a:t>​</a:t>
            </a:r>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r>
              <a:rPr lang="en-GB" b="1" i="0" dirty="0">
                <a:solidFill>
                  <a:srgbClr val="0077E3"/>
                </a:solidFill>
                <a:effectLst/>
                <a:latin typeface="Arial" panose="020B0604020202020204" pitchFamily="34" charset="0"/>
              </a:rPr>
              <a:t>PowerPoint 3: Behaviours and work ethic</a:t>
            </a:r>
            <a:br>
              <a:rPr lang="en-GB" dirty="0"/>
            </a:br>
            <a:endParaRPr lang="en-GB" dirty="0"/>
          </a:p>
        </p:txBody>
      </p:sp>
    </p:spTree>
    <p:extLst>
      <p:ext uri="{BB962C8B-B14F-4D97-AF65-F5344CB8AC3E}">
        <p14:creationId xmlns:p14="http://schemas.microsoft.com/office/powerpoint/2010/main" val="4243800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CF8DB2A-FDBC-7B67-2ED4-E145FF1808F2}"/>
              </a:ext>
            </a:extLst>
          </p:cNvPr>
          <p:cNvSpPr txBox="1"/>
          <p:nvPr/>
        </p:nvSpPr>
        <p:spPr>
          <a:xfrm>
            <a:off x="3059832" y="1156682"/>
            <a:ext cx="4572000" cy="523220"/>
          </a:xfrm>
          <a:prstGeom prst="rect">
            <a:avLst/>
          </a:prstGeom>
          <a:noFill/>
        </p:spPr>
        <p:txBody>
          <a:bodyPr wrap="square">
            <a:spAutoFit/>
          </a:bodyPr>
          <a:lstStyle/>
          <a:p>
            <a:r>
              <a:rPr lang="en-GB" sz="2800" b="1" i="0" u="none" strike="noStrike" dirty="0">
                <a:solidFill>
                  <a:srgbClr val="0077E3"/>
                </a:solidFill>
                <a:effectLst/>
                <a:latin typeface="Arial" panose="020B0604020202020204" pitchFamily="34" charset="0"/>
              </a:rPr>
              <a:t>Expectations -  </a:t>
            </a:r>
            <a:r>
              <a:rPr lang="en-GB" sz="2800" b="0" i="0" dirty="0">
                <a:solidFill>
                  <a:srgbClr val="000000"/>
                </a:solidFill>
                <a:effectLst/>
                <a:latin typeface="Arial" panose="020B0604020202020204" pitchFamily="34" charset="0"/>
              </a:rPr>
              <a:t>​</a:t>
            </a:r>
            <a:endParaRPr lang="en-GB" sz="2800" dirty="0"/>
          </a:p>
        </p:txBody>
      </p:sp>
      <p:sp>
        <p:nvSpPr>
          <p:cNvPr id="9" name="TextBox 8">
            <a:extLst>
              <a:ext uri="{FF2B5EF4-FFF2-40B4-BE49-F238E27FC236}">
                <a16:creationId xmlns:a16="http://schemas.microsoft.com/office/drawing/2014/main" id="{B9796333-D530-4066-9188-CA9F84DE0F81}"/>
              </a:ext>
            </a:extLst>
          </p:cNvPr>
          <p:cNvSpPr txBox="1"/>
          <p:nvPr/>
        </p:nvSpPr>
        <p:spPr>
          <a:xfrm>
            <a:off x="515867" y="1844824"/>
            <a:ext cx="8352928" cy="3477875"/>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The nature of the work carried out in the construction industry, and the potential risk of serious accidents occurring when carrying out tasks, means it is extremely important that workers in the industry understand the responsibilities of their roles. </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Workers are expected to present themselves professionally, looking after the health and safety of themselves, others and the general public while carrying out their on-site and off-site duties.</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Employers expect all their workers to perform tasks safely and professionally in every aspect of their day-to-day work.</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sp>
        <p:nvSpPr>
          <p:cNvPr id="5" name="Title 1">
            <a:extLst>
              <a:ext uri="{FF2B5EF4-FFF2-40B4-BE49-F238E27FC236}">
                <a16:creationId xmlns:a16="http://schemas.microsoft.com/office/drawing/2014/main" id="{750A1B5F-7311-A6E9-7ED9-0A572F7B8389}"/>
              </a:ext>
            </a:extLst>
          </p:cNvPr>
          <p:cNvSpPr>
            <a:spLocks noGrp="1"/>
          </p:cNvSpPr>
          <p:nvPr>
            <p:ph type="title"/>
          </p:nvPr>
        </p:nvSpPr>
        <p:spPr>
          <a:xfrm>
            <a:off x="5796136" y="1226998"/>
            <a:ext cx="8229600" cy="382588"/>
          </a:xfrm>
        </p:spPr>
        <p:txBody>
          <a:bodyPr/>
          <a:lstStyle/>
          <a:p>
            <a:r>
              <a:rPr lang="en-GB" dirty="0" err="1">
                <a:solidFill>
                  <a:srgbClr val="C00000"/>
                </a:solidFill>
              </a:rPr>
              <a:t>Disgwyliadau</a:t>
            </a:r>
            <a:r>
              <a:rPr lang="en-GB" dirty="0"/>
              <a:t>	</a:t>
            </a:r>
          </a:p>
        </p:txBody>
      </p:sp>
    </p:spTree>
    <p:extLst>
      <p:ext uri="{BB962C8B-B14F-4D97-AF65-F5344CB8AC3E}">
        <p14:creationId xmlns:p14="http://schemas.microsoft.com/office/powerpoint/2010/main" val="35877443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5E10113-88F9-6740-EC16-A9EF3424CB7C}"/>
              </a:ext>
            </a:extLst>
          </p:cNvPr>
          <p:cNvSpPr txBox="1"/>
          <p:nvPr/>
        </p:nvSpPr>
        <p:spPr>
          <a:xfrm>
            <a:off x="2114600" y="1126485"/>
            <a:ext cx="4572000" cy="584775"/>
          </a:xfrm>
          <a:prstGeom prst="rect">
            <a:avLst/>
          </a:prstGeom>
          <a:noFill/>
        </p:spPr>
        <p:txBody>
          <a:bodyPr wrap="square">
            <a:spAutoFit/>
          </a:bodyPr>
          <a:lstStyle/>
          <a:p>
            <a:r>
              <a:rPr lang="en-GB" sz="3200" b="1" i="0" u="none" strike="noStrike" dirty="0">
                <a:solidFill>
                  <a:srgbClr val="0077E3"/>
                </a:solidFill>
                <a:effectLst/>
                <a:latin typeface="Arial" panose="020B0604020202020204" pitchFamily="34" charset="0"/>
              </a:rPr>
              <a:t>Trust -  </a:t>
            </a:r>
            <a:r>
              <a:rPr lang="en-GB" sz="2800" b="1" dirty="0" err="1">
                <a:solidFill>
                  <a:srgbClr val="C00000"/>
                </a:solidFill>
              </a:rPr>
              <a:t>Ymddiriedaeth</a:t>
            </a:r>
            <a:r>
              <a:rPr lang="en-GB" sz="2800" b="1" i="0" u="none" strike="noStrike" dirty="0">
                <a:solidFill>
                  <a:srgbClr val="0077E3"/>
                </a:solidFill>
                <a:effectLst/>
                <a:latin typeface="Arial" panose="020B0604020202020204" pitchFamily="34" charset="0"/>
              </a:rPr>
              <a:t> </a:t>
            </a:r>
            <a:r>
              <a:rPr lang="en-GB" sz="2800" b="1" i="0" dirty="0">
                <a:solidFill>
                  <a:srgbClr val="000000"/>
                </a:solidFill>
                <a:effectLst/>
                <a:latin typeface="Arial" panose="020B0604020202020204" pitchFamily="34" charset="0"/>
              </a:rPr>
              <a:t>​</a:t>
            </a:r>
            <a:endParaRPr lang="en-GB" sz="2800" b="1" dirty="0"/>
          </a:p>
        </p:txBody>
      </p:sp>
      <p:sp>
        <p:nvSpPr>
          <p:cNvPr id="5" name="TextBox 4">
            <a:extLst>
              <a:ext uri="{FF2B5EF4-FFF2-40B4-BE49-F238E27FC236}">
                <a16:creationId xmlns:a16="http://schemas.microsoft.com/office/drawing/2014/main" id="{3FB2B53D-F08C-24BA-1A43-F9A665F76561}"/>
              </a:ext>
            </a:extLst>
          </p:cNvPr>
          <p:cNvSpPr txBox="1"/>
          <p:nvPr/>
        </p:nvSpPr>
        <p:spPr>
          <a:xfrm>
            <a:off x="971600" y="1772816"/>
            <a:ext cx="6858000" cy="4093428"/>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Employers trust their employees to carry out work in a safe and appropriate manner.</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Employees are sometimes left alone on site to work and this brings great responsibility.</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From the initial interview, an employer builds up the relationship with the employee, forms a partnership and develops that trust.</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Working within that trust, the employee becomes an ambassador for that employer and represents the business whenever they work.</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3668801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8859CE-1316-818C-B4B6-1E7DFE0F0E66}"/>
              </a:ext>
            </a:extLst>
          </p:cNvPr>
          <p:cNvSpPr txBox="1"/>
          <p:nvPr/>
        </p:nvSpPr>
        <p:spPr>
          <a:xfrm>
            <a:off x="2483768" y="980728"/>
            <a:ext cx="4572000" cy="523220"/>
          </a:xfrm>
          <a:prstGeom prst="rect">
            <a:avLst/>
          </a:prstGeom>
          <a:noFill/>
        </p:spPr>
        <p:txBody>
          <a:bodyPr wrap="square">
            <a:spAutoFit/>
          </a:bodyPr>
          <a:lstStyle/>
          <a:p>
            <a:r>
              <a:rPr lang="en-GB" sz="2800" b="1" i="0" u="none" strike="noStrike" dirty="0">
                <a:solidFill>
                  <a:srgbClr val="0077E3"/>
                </a:solidFill>
                <a:effectLst/>
                <a:latin typeface="Arial" panose="020B0604020202020204" pitchFamily="34" charset="0"/>
              </a:rPr>
              <a:t>Personal qualities</a:t>
            </a:r>
            <a:r>
              <a:rPr lang="en-GB" b="0" i="0" dirty="0">
                <a:solidFill>
                  <a:srgbClr val="000000"/>
                </a:solidFill>
                <a:effectLst/>
                <a:latin typeface="Arial" panose="020B0604020202020204" pitchFamily="34" charset="0"/>
              </a:rPr>
              <a:t>​</a:t>
            </a:r>
            <a:endParaRPr lang="en-GB" dirty="0"/>
          </a:p>
        </p:txBody>
      </p:sp>
      <p:sp>
        <p:nvSpPr>
          <p:cNvPr id="7" name="TextBox 6">
            <a:extLst>
              <a:ext uri="{FF2B5EF4-FFF2-40B4-BE49-F238E27FC236}">
                <a16:creationId xmlns:a16="http://schemas.microsoft.com/office/drawing/2014/main" id="{70B6C2D7-3F45-D435-20F4-4371C8431C16}"/>
              </a:ext>
            </a:extLst>
          </p:cNvPr>
          <p:cNvSpPr txBox="1"/>
          <p:nvPr/>
        </p:nvSpPr>
        <p:spPr>
          <a:xfrm>
            <a:off x="251520" y="1715053"/>
            <a:ext cx="4572000" cy="4401205"/>
          </a:xfrm>
          <a:prstGeom prst="rect">
            <a:avLst/>
          </a:prstGeom>
          <a:noFill/>
        </p:spPr>
        <p:txBody>
          <a:bodyPr wrap="square">
            <a:spAutoFit/>
          </a:bodyPr>
          <a:lstStyle/>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Literate</a:t>
            </a:r>
            <a:r>
              <a:rPr lang="en-US" b="0" i="0" dirty="0">
                <a:solidFill>
                  <a:srgbClr val="0077E3"/>
                </a:solidFill>
                <a:effectLst/>
                <a:latin typeface="Arial" panose="020B0604020202020204" pitchFamily="34" charset="0"/>
              </a:rPr>
              <a:t>​ </a:t>
            </a:r>
            <a:r>
              <a:rPr lang="en-US" b="0" i="0" dirty="0">
                <a:solidFill>
                  <a:srgbClr val="C00000"/>
                </a:solidFill>
                <a:effectLst/>
                <a:latin typeface="Arial" panose="020B0604020202020204" pitchFamily="34" charset="0"/>
              </a:rPr>
              <a:t>- </a:t>
            </a:r>
            <a:r>
              <a:rPr lang="cy-GB" altLang="en-US" sz="2000" dirty="0">
                <a:solidFill>
                  <a:srgbClr val="C00000"/>
                </a:solidFill>
                <a:latin typeface="+mn-lt"/>
                <a:cs typeface="Segoe UI" panose="020B0502040204020203" pitchFamily="34" charset="0"/>
              </a:rPr>
              <a:t>Llythrennog</a:t>
            </a:r>
            <a:endParaRPr lang="en-US" b="0" i="0" dirty="0">
              <a:solidFill>
                <a:srgbClr val="C00000"/>
              </a:solidFill>
              <a:effectLst/>
              <a:latin typeface="Arial" panose="020B0604020202020204" pitchFamily="34" charset="0"/>
            </a:endParaRPr>
          </a:p>
          <a:p>
            <a:pPr algn="l" rtl="0" fontAlgn="base"/>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Enjoys challenge</a:t>
            </a:r>
            <a:r>
              <a:rPr lang="en-US" b="0" i="0" dirty="0">
                <a:solidFill>
                  <a:srgbClr val="000000"/>
                </a:solidFill>
                <a:effectLst/>
                <a:latin typeface="Arial" panose="020B0604020202020204" pitchFamily="34" charset="0"/>
              </a:rPr>
              <a:t>​</a:t>
            </a:r>
          </a:p>
          <a:p>
            <a:pPr algn="l" rtl="0" fontAlgn="base"/>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Strategic thinker</a:t>
            </a:r>
            <a:r>
              <a:rPr lang="en-US" b="0" i="0" dirty="0">
                <a:solidFill>
                  <a:srgbClr val="000000"/>
                </a:solidFill>
                <a:effectLst/>
                <a:latin typeface="Arial" panose="020B0604020202020204" pitchFamily="34" charset="0"/>
              </a:rPr>
              <a:t>​</a:t>
            </a:r>
          </a:p>
          <a:p>
            <a:pPr algn="l" rtl="0" fontAlgn="base"/>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Negotiation skills</a:t>
            </a:r>
            <a:r>
              <a:rPr lang="en-US" b="0" i="0" dirty="0">
                <a:solidFill>
                  <a:srgbClr val="000000"/>
                </a:solidFill>
                <a:effectLst/>
                <a:latin typeface="Arial" panose="020B0604020202020204" pitchFamily="34" charset="0"/>
              </a:rPr>
              <a:t>​</a:t>
            </a:r>
          </a:p>
          <a:p>
            <a:pPr algn="l" rtl="0" fontAlgn="base"/>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Problem-solving skills</a:t>
            </a:r>
            <a:r>
              <a:rPr lang="en-US" b="0" i="0" dirty="0">
                <a:solidFill>
                  <a:srgbClr val="000000"/>
                </a:solidFill>
                <a:effectLst/>
                <a:latin typeface="Arial" panose="020B0604020202020204" pitchFamily="34" charset="0"/>
              </a:rPr>
              <a:t>​</a:t>
            </a:r>
          </a:p>
          <a:p>
            <a:pPr algn="l" rtl="0" fontAlgn="base"/>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Managing budgets/funding</a:t>
            </a:r>
            <a:r>
              <a:rPr lang="en-US" b="0" i="0" dirty="0">
                <a:solidFill>
                  <a:srgbClr val="000000"/>
                </a:solidFill>
                <a:effectLst/>
                <a:latin typeface="Arial" panose="020B0604020202020204" pitchFamily="34" charset="0"/>
              </a:rPr>
              <a:t>​</a:t>
            </a:r>
          </a:p>
          <a:p>
            <a:pPr algn="l" rtl="0" fontAlgn="base"/>
            <a:endParaRPr lang="en-GB" b="0" i="0" dirty="0">
              <a:solidFill>
                <a:srgbClr val="000000"/>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Show initiative</a:t>
            </a:r>
            <a:r>
              <a:rPr lang="en-US" b="0" i="0" dirty="0">
                <a:solidFill>
                  <a:srgbClr val="0077E3"/>
                </a:solidFill>
                <a:effectLst/>
                <a:latin typeface="Arial" panose="020B0604020202020204" pitchFamily="34" charset="0"/>
              </a:rPr>
              <a:t>​ - </a:t>
            </a:r>
            <a:r>
              <a:rPr lang="cy-GB" altLang="en-US" sz="2000" dirty="0">
                <a:solidFill>
                  <a:srgbClr val="C00000"/>
                </a:solidFill>
                <a:latin typeface="+mn-lt"/>
                <a:cs typeface="Segoe UI" panose="020B0502040204020203" pitchFamily="34" charset="0"/>
              </a:rPr>
              <a:t>Dangos blaengaredd</a:t>
            </a:r>
          </a:p>
          <a:p>
            <a:pPr algn="l" rtl="0" fontAlgn="base">
              <a:buFont typeface="Arial" panose="020B0604020202020204" pitchFamily="34" charset="0"/>
              <a:buChar char="•"/>
            </a:pPr>
            <a:endParaRPr lang="en-US" b="0" i="0" dirty="0">
              <a:solidFill>
                <a:srgbClr val="000000"/>
              </a:solidFill>
              <a:effectLst/>
              <a:latin typeface="Arial" panose="020B0604020202020204" pitchFamily="34" charset="0"/>
            </a:endParaRPr>
          </a:p>
        </p:txBody>
      </p:sp>
      <p:sp>
        <p:nvSpPr>
          <p:cNvPr id="9" name="TextBox 8">
            <a:extLst>
              <a:ext uri="{FF2B5EF4-FFF2-40B4-BE49-F238E27FC236}">
                <a16:creationId xmlns:a16="http://schemas.microsoft.com/office/drawing/2014/main" id="{6019843A-66BF-038E-899E-1F463C9E6E71}"/>
              </a:ext>
            </a:extLst>
          </p:cNvPr>
          <p:cNvSpPr txBox="1"/>
          <p:nvPr/>
        </p:nvSpPr>
        <p:spPr>
          <a:xfrm>
            <a:off x="5076056" y="1670756"/>
            <a:ext cx="5292080" cy="4401205"/>
          </a:xfrm>
          <a:prstGeom prst="rect">
            <a:avLst/>
          </a:prstGeom>
          <a:noFill/>
        </p:spPr>
        <p:txBody>
          <a:bodyPr wrap="square">
            <a:spAutoFit/>
          </a:bodyPr>
          <a:lstStyle/>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Work under pressure</a:t>
            </a:r>
            <a:r>
              <a:rPr lang="en-US" b="0" i="0" dirty="0">
                <a:solidFill>
                  <a:srgbClr val="000000"/>
                </a:solidFill>
                <a:effectLst/>
                <a:latin typeface="Arial" panose="020B0604020202020204" pitchFamily="34" charset="0"/>
              </a:rPr>
              <a:t>​</a:t>
            </a:r>
          </a:p>
          <a:p>
            <a:pPr algn="l" rtl="0" fontAlgn="base">
              <a:buFont typeface="Arial" panose="020B0604020202020204" pitchFamily="34" charset="0"/>
              <a:buChar char="•"/>
            </a:pPr>
            <a:endParaRPr lang="en-GB" b="0" i="0" dirty="0">
              <a:solidFill>
                <a:srgbClr val="000000"/>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Proactive</a:t>
            </a:r>
            <a:r>
              <a:rPr lang="en-US" b="0" i="0" dirty="0">
                <a:solidFill>
                  <a:srgbClr val="0077E3"/>
                </a:solidFill>
                <a:effectLst/>
                <a:latin typeface="Arial" panose="020B0604020202020204" pitchFamily="34" charset="0"/>
              </a:rPr>
              <a:t>​ - </a:t>
            </a:r>
            <a:r>
              <a:rPr lang="cy-GB" altLang="en-US" sz="2000" dirty="0">
                <a:solidFill>
                  <a:srgbClr val="C00000"/>
                </a:solidFill>
                <a:cs typeface="Segoe UI" panose="020B0502040204020203" pitchFamily="34" charset="0"/>
              </a:rPr>
              <a:t>Bod yn rhagweithiol</a:t>
            </a:r>
            <a:endParaRPr lang="en-US" b="0" i="0" dirty="0">
              <a:solidFill>
                <a:srgbClr val="C00000"/>
              </a:solidFill>
              <a:effectLst/>
              <a:latin typeface="Arial" panose="020B0604020202020204" pitchFamily="34" charset="0"/>
            </a:endParaRPr>
          </a:p>
          <a:p>
            <a:pPr algn="l" rtl="0" fontAlgn="base"/>
            <a:r>
              <a:rPr lang="en-US" b="0" i="0" dirty="0">
                <a:solidFill>
                  <a:srgbClr val="000000"/>
                </a:solidFill>
                <a:effectLst/>
                <a:latin typeface="Arial" panose="020B0604020202020204" pitchFamily="34" charset="0"/>
              </a:rPr>
              <a:t>​</a:t>
            </a: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Reliable -</a:t>
            </a:r>
            <a:r>
              <a:rPr lang="en-US" b="0" i="0" dirty="0">
                <a:solidFill>
                  <a:srgbClr val="0077E3"/>
                </a:solidFill>
                <a:effectLst/>
                <a:latin typeface="Arial" panose="020B0604020202020204" pitchFamily="34" charset="0"/>
              </a:rPr>
              <a:t>​ </a:t>
            </a:r>
            <a:r>
              <a:rPr lang="cy-GB" altLang="en-US" sz="2000" dirty="0">
                <a:solidFill>
                  <a:srgbClr val="C00000"/>
                </a:solidFill>
                <a:cs typeface="Segoe UI" panose="020B0502040204020203" pitchFamily="34" charset="0"/>
              </a:rPr>
              <a:t>Dibynadwy</a:t>
            </a:r>
            <a:endParaRPr lang="en-US" b="0" i="0" dirty="0">
              <a:solidFill>
                <a:srgbClr val="C00000"/>
              </a:solidFill>
              <a:effectLst/>
              <a:latin typeface="Arial" panose="020B0604020202020204" pitchFamily="34" charset="0"/>
            </a:endParaRPr>
          </a:p>
          <a:p>
            <a:pPr algn="l" rtl="0" fontAlgn="base">
              <a:buFont typeface="Arial" panose="020B0604020202020204" pitchFamily="34" charset="0"/>
              <a:buChar char="•"/>
            </a:pPr>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Keen to learn</a:t>
            </a:r>
            <a:r>
              <a:rPr lang="en-US" b="0" i="0" dirty="0">
                <a:solidFill>
                  <a:srgbClr val="000000"/>
                </a:solidFill>
                <a:effectLst/>
                <a:latin typeface="Arial" panose="020B0604020202020204" pitchFamily="34" charset="0"/>
              </a:rPr>
              <a:t>​</a:t>
            </a:r>
          </a:p>
          <a:p>
            <a:pPr algn="l" rtl="0" fontAlgn="base">
              <a:buFont typeface="Arial" panose="020B0604020202020204" pitchFamily="34" charset="0"/>
              <a:buChar char="•"/>
            </a:pPr>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Motivated</a:t>
            </a:r>
            <a:r>
              <a:rPr lang="en-US" b="0" i="0" dirty="0">
                <a:solidFill>
                  <a:srgbClr val="000000"/>
                </a:solidFill>
                <a:effectLst/>
                <a:latin typeface="Arial" panose="020B0604020202020204" pitchFamily="34" charset="0"/>
              </a:rPr>
              <a:t>​</a:t>
            </a:r>
          </a:p>
          <a:p>
            <a:pPr algn="l" rtl="0" fontAlgn="base">
              <a:buFont typeface="Arial" panose="020B0604020202020204" pitchFamily="34" charset="0"/>
              <a:buChar char="•"/>
            </a:pPr>
            <a:endParaRPr lang="en-GB" b="0" i="0" dirty="0">
              <a:solidFill>
                <a:srgbClr val="000000"/>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Numerate</a:t>
            </a:r>
            <a:r>
              <a:rPr lang="en-US" b="0" i="0" dirty="0">
                <a:solidFill>
                  <a:srgbClr val="0077E3"/>
                </a:solidFill>
                <a:effectLst/>
                <a:latin typeface="Arial" panose="020B0604020202020204" pitchFamily="34" charset="0"/>
              </a:rPr>
              <a:t>​ - </a:t>
            </a:r>
            <a:r>
              <a:rPr lang="cy-GB" altLang="en-US" sz="2000" dirty="0">
                <a:solidFill>
                  <a:srgbClr val="C00000"/>
                </a:solidFill>
                <a:cs typeface="Segoe UI" panose="020B0502040204020203" pitchFamily="34" charset="0"/>
              </a:rPr>
              <a:t>Rhifog</a:t>
            </a:r>
          </a:p>
          <a:p>
            <a:endParaRPr lang="en-GB"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GB" b="0" i="0" u="none" strike="noStrike" dirty="0">
                <a:solidFill>
                  <a:srgbClr val="000000"/>
                </a:solidFill>
                <a:effectLst/>
                <a:latin typeface="Arial" panose="020B0604020202020204" pitchFamily="34" charset="0"/>
              </a:rPr>
              <a:t>Quick to learn</a:t>
            </a:r>
            <a:r>
              <a:rPr lang="en-US" b="0" i="0" dirty="0">
                <a:solidFill>
                  <a:srgbClr val="000000"/>
                </a:solidFill>
                <a:effectLst/>
                <a:latin typeface="Arial" panose="020B0604020202020204" pitchFamily="34" charset="0"/>
              </a:rPr>
              <a:t>​</a:t>
            </a:r>
          </a:p>
          <a:p>
            <a:pPr algn="l" rtl="0" fontAlgn="base"/>
            <a:r>
              <a:rPr lang="en-GB" b="0" i="0" dirty="0">
                <a:solidFill>
                  <a:srgbClr val="000000"/>
                </a:solidFill>
                <a:effectLst/>
                <a:latin typeface="Arial" panose="020B0604020202020204" pitchFamily="34" charset="0"/>
              </a:rPr>
              <a:t>​</a:t>
            </a:r>
          </a:p>
        </p:txBody>
      </p:sp>
    </p:spTree>
    <p:extLst>
      <p:ext uri="{BB962C8B-B14F-4D97-AF65-F5344CB8AC3E}">
        <p14:creationId xmlns:p14="http://schemas.microsoft.com/office/powerpoint/2010/main" val="19619360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E2A739-1EDE-7030-A2C2-5BD65A4890B8}"/>
              </a:ext>
            </a:extLst>
          </p:cNvPr>
          <p:cNvSpPr txBox="1"/>
          <p:nvPr/>
        </p:nvSpPr>
        <p:spPr>
          <a:xfrm>
            <a:off x="379048" y="1413428"/>
            <a:ext cx="8657447" cy="461665"/>
          </a:xfrm>
          <a:prstGeom prst="rect">
            <a:avLst/>
          </a:prstGeom>
          <a:noFill/>
        </p:spPr>
        <p:txBody>
          <a:bodyPr wrap="square">
            <a:spAutoFit/>
          </a:bodyPr>
          <a:lstStyle/>
          <a:p>
            <a:r>
              <a:rPr lang="en-GB" sz="2400" b="1" i="0" u="none" strike="noStrike" dirty="0">
                <a:solidFill>
                  <a:srgbClr val="0077E3"/>
                </a:solidFill>
                <a:effectLst/>
                <a:latin typeface="Arial" panose="020B0604020202020204" pitchFamily="34" charset="0"/>
              </a:rPr>
              <a:t>Standards and behaviours - </a:t>
            </a:r>
            <a:r>
              <a:rPr lang="en-GB" sz="2400" b="1" dirty="0" err="1">
                <a:solidFill>
                  <a:srgbClr val="C00000"/>
                </a:solidFill>
              </a:rPr>
              <a:t>Safonau</a:t>
            </a:r>
            <a:r>
              <a:rPr lang="en-GB" sz="2400" b="1" dirty="0">
                <a:solidFill>
                  <a:srgbClr val="C00000"/>
                </a:solidFill>
              </a:rPr>
              <a:t> ac </a:t>
            </a:r>
            <a:r>
              <a:rPr lang="en-GB" sz="2400" b="1" dirty="0" err="1">
                <a:solidFill>
                  <a:srgbClr val="C00000"/>
                </a:solidFill>
              </a:rPr>
              <a:t>ymddygiad</a:t>
            </a:r>
            <a:r>
              <a:rPr lang="en-GB" sz="2400" b="1" i="0" dirty="0">
                <a:solidFill>
                  <a:srgbClr val="C00000"/>
                </a:solidFill>
                <a:effectLst/>
                <a:latin typeface="Arial" panose="020B0604020202020204" pitchFamily="34" charset="0"/>
              </a:rPr>
              <a:t>​</a:t>
            </a:r>
            <a:endParaRPr lang="en-GB" sz="2400" b="1" dirty="0">
              <a:solidFill>
                <a:srgbClr val="C00000"/>
              </a:solidFill>
            </a:endParaRPr>
          </a:p>
        </p:txBody>
      </p:sp>
      <p:sp>
        <p:nvSpPr>
          <p:cNvPr id="5" name="TextBox 4">
            <a:extLst>
              <a:ext uri="{FF2B5EF4-FFF2-40B4-BE49-F238E27FC236}">
                <a16:creationId xmlns:a16="http://schemas.microsoft.com/office/drawing/2014/main" id="{7C795BC4-218C-66B1-D53C-DC71A2269CC8}"/>
              </a:ext>
            </a:extLst>
          </p:cNvPr>
          <p:cNvSpPr txBox="1"/>
          <p:nvPr/>
        </p:nvSpPr>
        <p:spPr>
          <a:xfrm>
            <a:off x="163025" y="2144254"/>
            <a:ext cx="6318448" cy="3477875"/>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The standards and behaviours of an employee are the foundations of their work ethic.</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If they are positive, contribute well to a team, look to solve problems, present themselves and their employer in the right way and generally work hard then that is a good standard to set and maintain.</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Employees who display a positive mindset and behaviours are highly valued by their employer and more likely to progress in their career. </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pic>
        <p:nvPicPr>
          <p:cNvPr id="1026" name="Picture 2">
            <a:extLst>
              <a:ext uri="{FF2B5EF4-FFF2-40B4-BE49-F238E27FC236}">
                <a16:creationId xmlns:a16="http://schemas.microsoft.com/office/drawing/2014/main" id="{9558A658-7838-D0B4-FA4B-9557F9EDFB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4146" y="2492896"/>
            <a:ext cx="2672349" cy="2398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205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8E10E0-CE8B-BD71-2D98-70109AB2384F}"/>
              </a:ext>
            </a:extLst>
          </p:cNvPr>
          <p:cNvSpPr txBox="1"/>
          <p:nvPr/>
        </p:nvSpPr>
        <p:spPr>
          <a:xfrm>
            <a:off x="1864196" y="762930"/>
            <a:ext cx="4572000" cy="523220"/>
          </a:xfrm>
          <a:prstGeom prst="rect">
            <a:avLst/>
          </a:prstGeom>
          <a:noFill/>
        </p:spPr>
        <p:txBody>
          <a:bodyPr wrap="square">
            <a:spAutoFit/>
          </a:bodyPr>
          <a:lstStyle/>
          <a:p>
            <a:r>
              <a:rPr lang="en-US" sz="2400" b="1" i="0" u="none" strike="noStrike" dirty="0">
                <a:solidFill>
                  <a:srgbClr val="0077E3"/>
                </a:solidFill>
                <a:effectLst/>
                <a:latin typeface="Arial" panose="020B0604020202020204" pitchFamily="34" charset="0"/>
              </a:rPr>
              <a:t>Timekeeping -</a:t>
            </a:r>
            <a:r>
              <a:rPr lang="en-US" sz="2800" b="1" i="0" u="none" strike="noStrike" dirty="0">
                <a:solidFill>
                  <a:srgbClr val="0077E3"/>
                </a:solidFill>
                <a:effectLst/>
                <a:latin typeface="Arial" panose="020B0604020202020204" pitchFamily="34" charset="0"/>
              </a:rPr>
              <a:t> </a:t>
            </a:r>
            <a:r>
              <a:rPr lang="en-US" b="0" i="0" dirty="0">
                <a:solidFill>
                  <a:srgbClr val="000000"/>
                </a:solidFill>
                <a:effectLst/>
                <a:latin typeface="Arial" panose="020B0604020202020204" pitchFamily="34" charset="0"/>
              </a:rPr>
              <a:t>​</a:t>
            </a:r>
            <a:endParaRPr lang="en-GB" dirty="0"/>
          </a:p>
        </p:txBody>
      </p:sp>
      <p:sp>
        <p:nvSpPr>
          <p:cNvPr id="5" name="TextBox 4">
            <a:extLst>
              <a:ext uri="{FF2B5EF4-FFF2-40B4-BE49-F238E27FC236}">
                <a16:creationId xmlns:a16="http://schemas.microsoft.com/office/drawing/2014/main" id="{E30B65BE-B200-5BC7-75DC-B333DC7966F4}"/>
              </a:ext>
            </a:extLst>
          </p:cNvPr>
          <p:cNvSpPr txBox="1"/>
          <p:nvPr/>
        </p:nvSpPr>
        <p:spPr>
          <a:xfrm>
            <a:off x="316151" y="1255533"/>
            <a:ext cx="6984776" cy="4708981"/>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Time keeping and the number of continuous hours worked can affect the daily routine, and the relationship with colleagues. </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The number of hours worked during a normal week in the construction industry are between 35 and 40, with a maximum of 4 hours continuous work without a break.</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It is normal in the construction industry to have a 15-minute break in the morning, a 30-minute break at lunch time, and a further 15-minute break in the afternoon. </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This will of course depend on the individual company policy and should be explained at the interview before a job is started.</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pic>
        <p:nvPicPr>
          <p:cNvPr id="2050" name="Picture 2">
            <a:extLst>
              <a:ext uri="{FF2B5EF4-FFF2-40B4-BE49-F238E27FC236}">
                <a16:creationId xmlns:a16="http://schemas.microsoft.com/office/drawing/2014/main" id="{3267DDB7-8C35-BB1D-A185-4EC164FF43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418647"/>
            <a:ext cx="2267744" cy="2573124"/>
          </a:xfrm>
          <a:prstGeom prst="rect">
            <a:avLst/>
          </a:prstGeom>
          <a:noFill/>
          <a:extLst>
            <a:ext uri="{909E8E84-426E-40DD-AFC4-6F175D3DCCD1}">
              <a14:hiddenFill xmlns:a14="http://schemas.microsoft.com/office/drawing/2010/main">
                <a:solidFill>
                  <a:srgbClr val="FFFFFF"/>
                </a:solidFill>
              </a14:hiddenFill>
            </a:ext>
          </a:extLst>
        </p:spPr>
      </p:pic>
      <p:sp>
        <p:nvSpPr>
          <p:cNvPr id="6" name="Title 2">
            <a:extLst>
              <a:ext uri="{FF2B5EF4-FFF2-40B4-BE49-F238E27FC236}">
                <a16:creationId xmlns:a16="http://schemas.microsoft.com/office/drawing/2014/main" id="{1F0FA12E-1788-0E63-7B20-76C73A0A7325}"/>
              </a:ext>
            </a:extLst>
          </p:cNvPr>
          <p:cNvSpPr>
            <a:spLocks noGrp="1"/>
          </p:cNvSpPr>
          <p:nvPr>
            <p:ph type="title"/>
          </p:nvPr>
        </p:nvSpPr>
        <p:spPr>
          <a:xfrm>
            <a:off x="4427984" y="859610"/>
            <a:ext cx="8218488" cy="382588"/>
          </a:xfrm>
        </p:spPr>
        <p:txBody>
          <a:bodyPr/>
          <a:lstStyle/>
          <a:p>
            <a:r>
              <a:rPr lang="en-US" dirty="0" err="1">
                <a:solidFill>
                  <a:srgbClr val="C00000"/>
                </a:solidFill>
              </a:rPr>
              <a:t>Cadw</a:t>
            </a:r>
            <a:r>
              <a:rPr lang="en-US" dirty="0">
                <a:solidFill>
                  <a:srgbClr val="C00000"/>
                </a:solidFill>
              </a:rPr>
              <a:t> </a:t>
            </a:r>
            <a:r>
              <a:rPr lang="en-US" dirty="0" err="1">
                <a:solidFill>
                  <a:srgbClr val="C00000"/>
                </a:solidFill>
              </a:rPr>
              <a:t>amser</a:t>
            </a:r>
            <a:endParaRPr lang="en-US" dirty="0">
              <a:solidFill>
                <a:srgbClr val="C00000"/>
              </a:solidFill>
            </a:endParaRPr>
          </a:p>
        </p:txBody>
      </p:sp>
    </p:spTree>
    <p:extLst>
      <p:ext uri="{BB962C8B-B14F-4D97-AF65-F5344CB8AC3E}">
        <p14:creationId xmlns:p14="http://schemas.microsoft.com/office/powerpoint/2010/main" val="3029926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EBB2-4A7C-4863-942E-8271C728B727}"/>
              </a:ext>
            </a:extLst>
          </p:cNvPr>
          <p:cNvSpPr>
            <a:spLocks noGrp="1"/>
          </p:cNvSpPr>
          <p:nvPr>
            <p:ph type="title"/>
          </p:nvPr>
        </p:nvSpPr>
        <p:spPr/>
        <p:txBody>
          <a:bodyPr/>
          <a:lstStyle/>
          <a:p>
            <a:r>
              <a:rPr lang="en-GB" dirty="0"/>
              <a:t>Direct employment by a main contractor</a:t>
            </a:r>
            <a:br>
              <a:rPr lang="en-GB" dirty="0"/>
            </a:br>
            <a:endParaRPr lang="en-GB" dirty="0"/>
          </a:p>
        </p:txBody>
      </p:sp>
      <p:sp>
        <p:nvSpPr>
          <p:cNvPr id="3" name="Content Placeholder 2">
            <a:extLst>
              <a:ext uri="{FF2B5EF4-FFF2-40B4-BE49-F238E27FC236}">
                <a16:creationId xmlns:a16="http://schemas.microsoft.com/office/drawing/2014/main" id="{4E31F0BD-1873-4481-A37D-433D92528499}"/>
              </a:ext>
            </a:extLst>
          </p:cNvPr>
          <p:cNvSpPr>
            <a:spLocks noGrp="1"/>
          </p:cNvSpPr>
          <p:nvPr>
            <p:ph sz="quarter" idx="10"/>
          </p:nvPr>
        </p:nvSpPr>
        <p:spPr/>
        <p:txBody>
          <a:bodyPr/>
          <a:lstStyle/>
          <a:p>
            <a:r>
              <a:rPr lang="en-GB" dirty="0"/>
              <a:t>Direct </a:t>
            </a:r>
            <a:r>
              <a:rPr lang="en-GB" dirty="0">
                <a:solidFill>
                  <a:srgbClr val="0077E3"/>
                </a:solidFill>
              </a:rPr>
              <a:t>employment - </a:t>
            </a:r>
            <a:r>
              <a:rPr lang="cy-GB" dirty="0">
                <a:solidFill>
                  <a:srgbClr val="C00000"/>
                </a:solidFill>
              </a:rPr>
              <a:t>Cyflogaeth</a:t>
            </a:r>
            <a:r>
              <a:rPr lang="en-GB" dirty="0">
                <a:solidFill>
                  <a:srgbClr val="C00000"/>
                </a:solidFill>
              </a:rPr>
              <a:t> </a:t>
            </a:r>
            <a:r>
              <a:rPr lang="en-GB" dirty="0"/>
              <a:t>is when a person works as an employee of a company, rather than being employed through an agency. The employer will pay the employee directly and provide a pension contribution and holiday allowance.</a:t>
            </a:r>
          </a:p>
          <a:p>
            <a:endParaRPr lang="en-GB" dirty="0"/>
          </a:p>
        </p:txBody>
      </p:sp>
      <p:pic>
        <p:nvPicPr>
          <p:cNvPr id="6" name="Picture 5" descr="A picture containing person, outdoor, standing&#10;&#10;Description automatically generated">
            <a:extLst>
              <a:ext uri="{FF2B5EF4-FFF2-40B4-BE49-F238E27FC236}">
                <a16:creationId xmlns:a16="http://schemas.microsoft.com/office/drawing/2014/main" id="{15D47A26-426B-410E-A39F-B841E996837E}"/>
              </a:ext>
            </a:extLst>
          </p:cNvPr>
          <p:cNvPicPr>
            <a:picLocks noChangeAspect="1"/>
          </p:cNvPicPr>
          <p:nvPr/>
        </p:nvPicPr>
        <p:blipFill>
          <a:blip r:embed="rId2"/>
          <a:stretch>
            <a:fillRect/>
          </a:stretch>
        </p:blipFill>
        <p:spPr>
          <a:xfrm>
            <a:off x="3707904" y="2894024"/>
            <a:ext cx="4296816" cy="2865976"/>
          </a:xfrm>
          <a:prstGeom prst="rect">
            <a:avLst/>
          </a:prstGeom>
        </p:spPr>
      </p:pic>
    </p:spTree>
    <p:extLst>
      <p:ext uri="{BB962C8B-B14F-4D97-AF65-F5344CB8AC3E}">
        <p14:creationId xmlns:p14="http://schemas.microsoft.com/office/powerpoint/2010/main" val="28828480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141167-3228-5077-BC3A-8E1438375764}"/>
              </a:ext>
            </a:extLst>
          </p:cNvPr>
          <p:cNvSpPr txBox="1"/>
          <p:nvPr/>
        </p:nvSpPr>
        <p:spPr>
          <a:xfrm>
            <a:off x="1331640" y="980728"/>
            <a:ext cx="5886400" cy="830997"/>
          </a:xfrm>
          <a:prstGeom prst="rect">
            <a:avLst/>
          </a:prstGeom>
          <a:noFill/>
        </p:spPr>
        <p:txBody>
          <a:bodyPr wrap="square">
            <a:spAutoFit/>
          </a:bodyPr>
          <a:lstStyle/>
          <a:p>
            <a:r>
              <a:rPr lang="en-GB" sz="2400" b="1" i="0" u="none" strike="noStrike" dirty="0">
                <a:solidFill>
                  <a:srgbClr val="0077E3"/>
                </a:solidFill>
                <a:effectLst/>
                <a:latin typeface="Arial" panose="020B0604020202020204" pitchFamily="34" charset="0"/>
              </a:rPr>
              <a:t>Positive and negative behaviours in the workplace</a:t>
            </a:r>
            <a:r>
              <a:rPr lang="en-GB" sz="2400" b="0" i="0" dirty="0">
                <a:solidFill>
                  <a:srgbClr val="000000"/>
                </a:solidFill>
                <a:effectLst/>
                <a:latin typeface="Arial" panose="020B0604020202020204" pitchFamily="34" charset="0"/>
              </a:rPr>
              <a:t>​</a:t>
            </a:r>
            <a:endParaRPr lang="en-GB" sz="2400" dirty="0"/>
          </a:p>
        </p:txBody>
      </p:sp>
      <p:sp>
        <p:nvSpPr>
          <p:cNvPr id="5" name="TextBox 4">
            <a:extLst>
              <a:ext uri="{FF2B5EF4-FFF2-40B4-BE49-F238E27FC236}">
                <a16:creationId xmlns:a16="http://schemas.microsoft.com/office/drawing/2014/main" id="{633A9082-4038-8378-83A4-8BED9A45C64F}"/>
              </a:ext>
            </a:extLst>
          </p:cNvPr>
          <p:cNvSpPr txBox="1"/>
          <p:nvPr/>
        </p:nvSpPr>
        <p:spPr>
          <a:xfrm>
            <a:off x="539552" y="1916832"/>
            <a:ext cx="7803740" cy="3785652"/>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While working in the industry you will encounter many different people who will have an indirect and direct effect on your behaviour.</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These effects will form the basis of your opinions on them, others, your employer and the industry as a whole.</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It is up to you to pick up the best qualities from your experiences to make the best decisions to shape your career.</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If you are surrounded by negativity it will have a bad effect on you and your mental health. However, surrounding yourself with people who care for you, your job and the overall working environment, it will make your time in the industry far more </a:t>
            </a:r>
            <a:r>
              <a:rPr lang="en-GB" b="0" i="0" u="none" strike="noStrike" dirty="0">
                <a:solidFill>
                  <a:srgbClr val="0077E3"/>
                </a:solidFill>
                <a:effectLst/>
                <a:latin typeface="Arial" panose="020B0604020202020204" pitchFamily="34" charset="0"/>
              </a:rPr>
              <a:t>enjoyable</a:t>
            </a:r>
            <a:r>
              <a:rPr lang="en-GB" dirty="0">
                <a:solidFill>
                  <a:srgbClr val="0077E3"/>
                </a:solidFill>
                <a:latin typeface="Arial" panose="020B0604020202020204" pitchFamily="34" charset="0"/>
              </a:rPr>
              <a:t> -</a:t>
            </a:r>
            <a:r>
              <a:rPr lang="en-GB" dirty="0">
                <a:solidFill>
                  <a:srgbClr val="000000"/>
                </a:solidFill>
                <a:latin typeface="Arial" panose="020B0604020202020204" pitchFamily="34" charset="0"/>
              </a:rPr>
              <a:t> </a:t>
            </a:r>
            <a:r>
              <a:rPr lang="cy-GB" sz="2000" dirty="0">
                <a:solidFill>
                  <a:srgbClr val="C00000"/>
                </a:solidFill>
              </a:rPr>
              <a:t>pleserus.</a:t>
            </a:r>
            <a:endParaRPr lang="en-US" i="0" dirty="0">
              <a:solidFill>
                <a:srgbClr val="C00000"/>
              </a:solidFill>
              <a:effectLst/>
              <a:latin typeface="Segoe UI" panose="020B0502040204020203" pitchFamily="34" charset="0"/>
            </a:endParaRPr>
          </a:p>
        </p:txBody>
      </p:sp>
    </p:spTree>
    <p:extLst>
      <p:ext uri="{BB962C8B-B14F-4D97-AF65-F5344CB8AC3E}">
        <p14:creationId xmlns:p14="http://schemas.microsoft.com/office/powerpoint/2010/main" val="31715820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622BD6-B8DD-5418-C86B-B4D1DDAB6513}"/>
              </a:ext>
            </a:extLst>
          </p:cNvPr>
          <p:cNvSpPr txBox="1"/>
          <p:nvPr/>
        </p:nvSpPr>
        <p:spPr>
          <a:xfrm>
            <a:off x="1853952" y="1196752"/>
            <a:ext cx="5436096" cy="523220"/>
          </a:xfrm>
          <a:prstGeom prst="rect">
            <a:avLst/>
          </a:prstGeom>
          <a:noFill/>
        </p:spPr>
        <p:txBody>
          <a:bodyPr wrap="square">
            <a:spAutoFit/>
          </a:bodyPr>
          <a:lstStyle/>
          <a:p>
            <a:r>
              <a:rPr lang="en-GB" sz="2800" b="1" i="0" u="none" strike="noStrike" dirty="0">
                <a:solidFill>
                  <a:srgbClr val="0077E3"/>
                </a:solidFill>
                <a:effectLst/>
                <a:latin typeface="Arial" panose="020B0604020202020204" pitchFamily="34" charset="0"/>
              </a:rPr>
              <a:t>Creating a positive work ethic</a:t>
            </a:r>
            <a:r>
              <a:rPr lang="en-GB" sz="2800" b="0" i="0" dirty="0">
                <a:solidFill>
                  <a:srgbClr val="000000"/>
                </a:solidFill>
                <a:effectLst/>
                <a:latin typeface="Arial" panose="020B0604020202020204" pitchFamily="34" charset="0"/>
              </a:rPr>
              <a:t>​</a:t>
            </a:r>
            <a:endParaRPr lang="en-GB" sz="2800" dirty="0"/>
          </a:p>
        </p:txBody>
      </p:sp>
      <p:sp>
        <p:nvSpPr>
          <p:cNvPr id="5" name="TextBox 4">
            <a:extLst>
              <a:ext uri="{FF2B5EF4-FFF2-40B4-BE49-F238E27FC236}">
                <a16:creationId xmlns:a16="http://schemas.microsoft.com/office/drawing/2014/main" id="{036F46D2-220A-6EF2-3F9C-E4B459A06087}"/>
              </a:ext>
            </a:extLst>
          </p:cNvPr>
          <p:cNvSpPr txBox="1"/>
          <p:nvPr/>
        </p:nvSpPr>
        <p:spPr>
          <a:xfrm>
            <a:off x="476672" y="1755321"/>
            <a:ext cx="8190656" cy="4093428"/>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The culture of the organisation creates a positive work ethic.</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If a team of individuals show respect and commitment, listen well (not spending undue time on their phones), display enthusiasm and a positive approach, this helps to build a positive atmosphere.  </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By creating a positive</a:t>
            </a:r>
            <a:r>
              <a:rPr lang="en-GB" b="0" i="0" u="none" strike="noStrike" dirty="0">
                <a:solidFill>
                  <a:srgbClr val="0077E3"/>
                </a:solidFill>
                <a:effectLst/>
                <a:latin typeface="Arial" panose="020B0604020202020204" pitchFamily="34" charset="0"/>
              </a:rPr>
              <a:t> culture </a:t>
            </a:r>
            <a:r>
              <a:rPr lang="en-GB" b="0" i="0" u="none" strike="noStrike" dirty="0">
                <a:solidFill>
                  <a:srgbClr val="C00000"/>
                </a:solidFill>
                <a:effectLst/>
                <a:latin typeface="Arial" panose="020B0604020202020204" pitchFamily="34" charset="0"/>
              </a:rPr>
              <a:t>- </a:t>
            </a:r>
            <a:r>
              <a:rPr lang="cy-GB" dirty="0">
                <a:solidFill>
                  <a:srgbClr val="C00000"/>
                </a:solidFill>
              </a:rPr>
              <a:t>diwylliant </a:t>
            </a:r>
            <a:r>
              <a:rPr lang="en-GB" b="0" i="0" u="none" strike="noStrike" dirty="0">
                <a:solidFill>
                  <a:srgbClr val="C00000"/>
                </a:solidFill>
                <a:effectLst/>
                <a:latin typeface="Arial" panose="020B0604020202020204" pitchFamily="34" charset="0"/>
              </a:rPr>
              <a:t> </a:t>
            </a:r>
            <a:r>
              <a:rPr lang="en-GB" b="0" i="0" u="none" strike="noStrike" dirty="0">
                <a:solidFill>
                  <a:srgbClr val="000000"/>
                </a:solidFill>
                <a:effectLst/>
                <a:latin typeface="Arial" panose="020B0604020202020204" pitchFamily="34" charset="0"/>
              </a:rPr>
              <a:t>the whole construction team must buy into what the big picture is and what the main focus is for the employer.</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One of the main goals is to ensure that customer satisfaction is achieved. </a:t>
            </a:r>
          </a:p>
          <a:p>
            <a:pPr algn="l" rtl="0" fontAlgn="base"/>
            <a:endParaRPr lang="en-GB" dirty="0">
              <a:solidFill>
                <a:srgbClr val="000000"/>
              </a:solidFill>
              <a:latin typeface="Arial" panose="020B0604020202020204" pitchFamily="34" charset="0"/>
            </a:endParaRPr>
          </a:p>
          <a:p>
            <a:pPr algn="l" rtl="0" fontAlgn="base"/>
            <a:r>
              <a:rPr lang="en-GB" b="0" i="0" u="none" strike="noStrike" dirty="0">
                <a:solidFill>
                  <a:srgbClr val="000000"/>
                </a:solidFill>
                <a:effectLst/>
                <a:latin typeface="Arial" panose="020B0604020202020204" pitchFamily="34" charset="0"/>
              </a:rPr>
              <a:t>Having a happy workforce and ensuring that there is a clear focus and positive ethic helps to get the work done smoothly.  </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7071830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9A7C55-F0C1-3BC2-0002-A2107FCCF56C}"/>
              </a:ext>
            </a:extLst>
          </p:cNvPr>
          <p:cNvSpPr txBox="1"/>
          <p:nvPr/>
        </p:nvSpPr>
        <p:spPr>
          <a:xfrm>
            <a:off x="476672" y="1057667"/>
            <a:ext cx="8190656" cy="523220"/>
          </a:xfrm>
          <a:prstGeom prst="rect">
            <a:avLst/>
          </a:prstGeom>
          <a:noFill/>
        </p:spPr>
        <p:txBody>
          <a:bodyPr wrap="square">
            <a:spAutoFit/>
          </a:bodyPr>
          <a:lstStyle/>
          <a:p>
            <a:r>
              <a:rPr lang="en-US" sz="2800" b="1" i="0" u="none" strike="noStrike" dirty="0">
                <a:solidFill>
                  <a:srgbClr val="0077E3"/>
                </a:solidFill>
                <a:effectLst/>
                <a:latin typeface="Arial" panose="020B0604020202020204" pitchFamily="34" charset="0"/>
              </a:rPr>
              <a:t>Negative </a:t>
            </a:r>
            <a:r>
              <a:rPr lang="en-US" sz="2800" b="1" i="0" u="none" strike="noStrike" dirty="0" err="1">
                <a:solidFill>
                  <a:srgbClr val="0077E3"/>
                </a:solidFill>
                <a:effectLst/>
                <a:latin typeface="Arial" panose="020B0604020202020204" pitchFamily="34" charset="0"/>
              </a:rPr>
              <a:t>behaviours</a:t>
            </a:r>
            <a:r>
              <a:rPr lang="en-US" sz="2800" b="1" i="0" u="none" strike="noStrike" dirty="0">
                <a:solidFill>
                  <a:srgbClr val="0077E3"/>
                </a:solidFill>
                <a:effectLst/>
                <a:latin typeface="Arial" panose="020B0604020202020204" pitchFamily="34" charset="0"/>
              </a:rPr>
              <a:t> - </a:t>
            </a:r>
            <a:r>
              <a:rPr lang="en-US" altLang="en-US" sz="2800" b="1" dirty="0" err="1">
                <a:solidFill>
                  <a:srgbClr val="C00000"/>
                </a:solidFill>
              </a:rPr>
              <a:t>Ymddygiad</a:t>
            </a:r>
            <a:r>
              <a:rPr lang="en-US" altLang="en-US" sz="2800" b="1" dirty="0">
                <a:solidFill>
                  <a:srgbClr val="C00000"/>
                </a:solidFill>
              </a:rPr>
              <a:t> </a:t>
            </a:r>
            <a:r>
              <a:rPr lang="en-US" altLang="en-US" sz="2800" b="1" dirty="0" err="1">
                <a:solidFill>
                  <a:srgbClr val="C00000"/>
                </a:solidFill>
              </a:rPr>
              <a:t>negyddol</a:t>
            </a:r>
            <a:r>
              <a:rPr lang="en-US" b="0" i="0" dirty="0">
                <a:solidFill>
                  <a:srgbClr val="000000"/>
                </a:solidFill>
                <a:effectLst/>
                <a:latin typeface="Arial" panose="020B0604020202020204" pitchFamily="34" charset="0"/>
              </a:rPr>
              <a:t>​</a:t>
            </a:r>
            <a:endParaRPr lang="en-GB" dirty="0"/>
          </a:p>
        </p:txBody>
      </p:sp>
      <p:sp>
        <p:nvSpPr>
          <p:cNvPr id="5" name="TextBox 4">
            <a:extLst>
              <a:ext uri="{FF2B5EF4-FFF2-40B4-BE49-F238E27FC236}">
                <a16:creationId xmlns:a16="http://schemas.microsoft.com/office/drawing/2014/main" id="{92DBF6A2-E724-9D04-7B1F-A52F5693FAD2}"/>
              </a:ext>
            </a:extLst>
          </p:cNvPr>
          <p:cNvSpPr txBox="1"/>
          <p:nvPr/>
        </p:nvSpPr>
        <p:spPr>
          <a:xfrm>
            <a:off x="827584" y="2060848"/>
            <a:ext cx="7686600" cy="3477875"/>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Staff who regularly arrive late, take longer or unofficial break periods, or leave work early, can disrupt the daily work routine not only for themselves, but for their fellow workers.</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This may create friction between colleagues, and  be seen by management as being uncooperative, resulting in disciplinary action.</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However, staff who keep to the rules, show consistency with timekeeping, listen carefully and display a positive attitude, show their dedication to their role.</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1337914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9935846-FD67-C776-4168-C12D84F84E25}"/>
              </a:ext>
            </a:extLst>
          </p:cNvPr>
          <p:cNvSpPr txBox="1"/>
          <p:nvPr/>
        </p:nvSpPr>
        <p:spPr>
          <a:xfrm>
            <a:off x="1097868" y="1068528"/>
            <a:ext cx="6948264" cy="523220"/>
          </a:xfrm>
          <a:prstGeom prst="rect">
            <a:avLst/>
          </a:prstGeom>
          <a:noFill/>
        </p:spPr>
        <p:txBody>
          <a:bodyPr wrap="square">
            <a:spAutoFit/>
          </a:bodyPr>
          <a:lstStyle/>
          <a:p>
            <a:r>
              <a:rPr lang="en-GB" sz="2800" b="1" i="0" u="none" strike="noStrike" dirty="0">
                <a:solidFill>
                  <a:srgbClr val="0077E3"/>
                </a:solidFill>
                <a:effectLst/>
                <a:latin typeface="Arial" panose="020B0604020202020204" pitchFamily="34" charset="0"/>
              </a:rPr>
              <a:t>Working flexibly - </a:t>
            </a:r>
            <a:r>
              <a:rPr lang="en-GB" sz="2800" b="1" dirty="0" err="1">
                <a:solidFill>
                  <a:srgbClr val="C00000"/>
                </a:solidFill>
              </a:rPr>
              <a:t>Gweithio’n</a:t>
            </a:r>
            <a:r>
              <a:rPr lang="en-GB" sz="2800" b="1" dirty="0">
                <a:solidFill>
                  <a:srgbClr val="C00000"/>
                </a:solidFill>
              </a:rPr>
              <a:t> </a:t>
            </a:r>
            <a:r>
              <a:rPr lang="en-GB" sz="2800" b="1" dirty="0" err="1">
                <a:solidFill>
                  <a:srgbClr val="C00000"/>
                </a:solidFill>
              </a:rPr>
              <a:t>hyblyg</a:t>
            </a:r>
            <a:r>
              <a:rPr lang="en-GB" sz="2800" b="1" i="0" dirty="0">
                <a:solidFill>
                  <a:srgbClr val="C00000"/>
                </a:solidFill>
                <a:effectLst/>
                <a:latin typeface="Arial" panose="020B0604020202020204" pitchFamily="34" charset="0"/>
              </a:rPr>
              <a:t>​</a:t>
            </a:r>
            <a:endParaRPr lang="en-GB" sz="2800" b="1" dirty="0">
              <a:solidFill>
                <a:srgbClr val="C00000"/>
              </a:solidFill>
            </a:endParaRPr>
          </a:p>
        </p:txBody>
      </p:sp>
      <p:sp>
        <p:nvSpPr>
          <p:cNvPr id="5" name="TextBox 4">
            <a:extLst>
              <a:ext uri="{FF2B5EF4-FFF2-40B4-BE49-F238E27FC236}">
                <a16:creationId xmlns:a16="http://schemas.microsoft.com/office/drawing/2014/main" id="{D9B1B789-FB25-9AEF-FA1F-F6052D5D5F8D}"/>
              </a:ext>
            </a:extLst>
          </p:cNvPr>
          <p:cNvSpPr txBox="1"/>
          <p:nvPr/>
        </p:nvSpPr>
        <p:spPr>
          <a:xfrm>
            <a:off x="683568" y="1916832"/>
            <a:ext cx="6174432" cy="3477875"/>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Working flexibly in construction will ensure that work can be completed on time. An employer will look positively on employees who will display their flexibility.</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Being flexible at work may mean you have to undertake different jobs. These jobs may include working at different times to allow project completion.</a:t>
            </a:r>
          </a:p>
          <a:p>
            <a:pPr algn="l" rtl="0" fontAlgn="base"/>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a:p>
            <a:pPr algn="l" rtl="0" fontAlgn="base"/>
            <a:r>
              <a:rPr lang="en-GB" b="0" i="0" u="none" strike="noStrike" dirty="0">
                <a:solidFill>
                  <a:srgbClr val="000000"/>
                </a:solidFill>
                <a:effectLst/>
                <a:latin typeface="Arial" panose="020B0604020202020204" pitchFamily="34" charset="0"/>
              </a:rPr>
              <a:t>A willingness to travel also proves that you can work flexibly.</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pic>
        <p:nvPicPr>
          <p:cNvPr id="3074" name="Picture 2">
            <a:extLst>
              <a:ext uri="{FF2B5EF4-FFF2-40B4-BE49-F238E27FC236}">
                <a16:creationId xmlns:a16="http://schemas.microsoft.com/office/drawing/2014/main" id="{41BD02DC-6671-F8A4-D005-79F380C3B8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1" y="2204864"/>
            <a:ext cx="2304256" cy="2069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7161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980F2AA-B887-13F3-C522-F7AB9C70319A}"/>
              </a:ext>
            </a:extLst>
          </p:cNvPr>
          <p:cNvSpPr txBox="1"/>
          <p:nvPr/>
        </p:nvSpPr>
        <p:spPr>
          <a:xfrm>
            <a:off x="2555776" y="1124744"/>
            <a:ext cx="4572000" cy="523220"/>
          </a:xfrm>
          <a:prstGeom prst="rect">
            <a:avLst/>
          </a:prstGeom>
          <a:noFill/>
        </p:spPr>
        <p:txBody>
          <a:bodyPr wrap="square">
            <a:spAutoFit/>
          </a:bodyPr>
          <a:lstStyle/>
          <a:p>
            <a:r>
              <a:rPr lang="en-GB" sz="2800" b="1" i="0" u="none" strike="noStrike" dirty="0">
                <a:solidFill>
                  <a:srgbClr val="0077E3"/>
                </a:solidFill>
                <a:effectLst/>
                <a:latin typeface="Arial" panose="020B0604020202020204" pitchFamily="34" charset="0"/>
              </a:rPr>
              <a:t>Factors to consider</a:t>
            </a:r>
            <a:r>
              <a:rPr lang="en-GB" sz="2800" b="0" i="0" dirty="0">
                <a:solidFill>
                  <a:srgbClr val="000000"/>
                </a:solidFill>
                <a:effectLst/>
                <a:latin typeface="Arial" panose="020B0604020202020204" pitchFamily="34" charset="0"/>
              </a:rPr>
              <a:t>​</a:t>
            </a:r>
            <a:endParaRPr lang="en-GB" sz="2800" dirty="0"/>
          </a:p>
        </p:txBody>
      </p:sp>
      <p:sp>
        <p:nvSpPr>
          <p:cNvPr id="5" name="TextBox 4">
            <a:extLst>
              <a:ext uri="{FF2B5EF4-FFF2-40B4-BE49-F238E27FC236}">
                <a16:creationId xmlns:a16="http://schemas.microsoft.com/office/drawing/2014/main" id="{FA8A9928-757F-E74A-848E-BE48580BDF75}"/>
              </a:ext>
            </a:extLst>
          </p:cNvPr>
          <p:cNvSpPr txBox="1"/>
          <p:nvPr/>
        </p:nvSpPr>
        <p:spPr>
          <a:xfrm>
            <a:off x="395536" y="1647964"/>
            <a:ext cx="6480720" cy="4093428"/>
          </a:xfrm>
          <a:prstGeom prst="rect">
            <a:avLst/>
          </a:prstGeom>
          <a:noFill/>
        </p:spPr>
        <p:txBody>
          <a:bodyPr wrap="square">
            <a:spAutoFit/>
          </a:bodyPr>
          <a:lstStyle/>
          <a:p>
            <a:pPr algn="l" rtl="0" fontAlgn="base"/>
            <a:r>
              <a:rPr lang="en-GB" b="0" i="0" u="none" strike="noStrike" dirty="0">
                <a:solidFill>
                  <a:srgbClr val="000000"/>
                </a:solidFill>
                <a:effectLst/>
                <a:latin typeface="Arial" panose="020B0604020202020204" pitchFamily="34" charset="0"/>
              </a:rPr>
              <a:t>Some key factors to consider when proving you are employable:</a:t>
            </a:r>
            <a:r>
              <a:rPr lang="en-US" b="0" i="0" dirty="0">
                <a:solidFill>
                  <a:srgbClr val="000000"/>
                </a:solidFill>
                <a:effectLst/>
                <a:latin typeface="Arial" panose="020B0604020202020204" pitchFamily="34" charset="0"/>
              </a:rPr>
              <a:t>​</a:t>
            </a:r>
          </a:p>
          <a:p>
            <a:pPr algn="l" rtl="0" fontAlgn="base"/>
            <a:endParaRPr lang="en-US" b="0" i="0" dirty="0">
              <a:solidFill>
                <a:srgbClr val="000000"/>
              </a:solidFill>
              <a:effectLst/>
              <a:latin typeface="Segoe UI" panose="020B0502040204020203"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time keeping</a:t>
            </a:r>
            <a:r>
              <a:rPr lang="en-US" b="0" i="0" dirty="0">
                <a:solidFill>
                  <a:srgbClr val="0077E3"/>
                </a:solidFill>
                <a:effectLst/>
                <a:latin typeface="Arial" panose="020B0604020202020204" pitchFamily="34" charset="0"/>
              </a:rPr>
              <a:t>​ - </a:t>
            </a:r>
            <a:r>
              <a:rPr lang="cy-GB" dirty="0">
                <a:solidFill>
                  <a:srgbClr val="C00000"/>
                </a:solidFill>
              </a:rPr>
              <a:t>cadw amser</a:t>
            </a:r>
            <a:endParaRPr lang="en-US" b="0" i="0" dirty="0">
              <a:solidFill>
                <a:srgbClr val="C00000"/>
              </a:solidFill>
              <a:effectLst/>
              <a:latin typeface="Arial" panose="020B0604020202020204" pitchFamily="34" charset="0"/>
            </a:endParaRPr>
          </a:p>
          <a:p>
            <a:pPr algn="l" rtl="0" fontAlgn="base">
              <a:buFont typeface="Arial" panose="020B0604020202020204" pitchFamily="34" charset="0"/>
              <a:buChar char="•"/>
            </a:pPr>
            <a:endParaRPr lang="en-US" b="0" i="0" dirty="0">
              <a:solidFill>
                <a:srgbClr val="000000"/>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attitude</a:t>
            </a:r>
            <a:r>
              <a:rPr lang="en-US" b="0" i="0" dirty="0">
                <a:solidFill>
                  <a:srgbClr val="0077E3"/>
                </a:solidFill>
                <a:effectLst/>
                <a:latin typeface="Arial" panose="020B0604020202020204" pitchFamily="34" charset="0"/>
              </a:rPr>
              <a:t>​ </a:t>
            </a:r>
            <a:r>
              <a:rPr lang="en-US" b="0" i="0" dirty="0">
                <a:solidFill>
                  <a:srgbClr val="C00000"/>
                </a:solidFill>
                <a:effectLst/>
                <a:latin typeface="Arial" panose="020B0604020202020204" pitchFamily="34" charset="0"/>
              </a:rPr>
              <a:t>- </a:t>
            </a:r>
            <a:r>
              <a:rPr lang="cy-GB" dirty="0">
                <a:solidFill>
                  <a:srgbClr val="C00000"/>
                </a:solidFill>
              </a:rPr>
              <a:t>agwedd</a:t>
            </a:r>
            <a:endParaRPr lang="en-US" b="0" i="0" dirty="0">
              <a:solidFill>
                <a:srgbClr val="C00000"/>
              </a:solidFill>
              <a:effectLst/>
              <a:latin typeface="Arial" panose="020B0604020202020204" pitchFamily="34" charset="0"/>
            </a:endParaRPr>
          </a:p>
          <a:p>
            <a:pPr algn="l" rtl="0" fontAlgn="base">
              <a:buFont typeface="Arial" panose="020B0604020202020204" pitchFamily="34" charset="0"/>
              <a:buChar char="•"/>
            </a:pPr>
            <a:endParaRPr lang="en-US" b="0" i="0" dirty="0">
              <a:solidFill>
                <a:srgbClr val="0077E3"/>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personal presentation </a:t>
            </a:r>
            <a:r>
              <a:rPr lang="en-GB" b="0" i="0" u="none" strike="noStrike" dirty="0">
                <a:solidFill>
                  <a:srgbClr val="C00000"/>
                </a:solidFill>
                <a:effectLst/>
                <a:latin typeface="Arial" panose="020B0604020202020204" pitchFamily="34" charset="0"/>
              </a:rPr>
              <a:t>- </a:t>
            </a:r>
            <a:r>
              <a:rPr lang="cy-GB" dirty="0">
                <a:solidFill>
                  <a:srgbClr val="C00000"/>
                </a:solidFill>
              </a:rPr>
              <a:t>ymddangosiad personol</a:t>
            </a:r>
            <a:r>
              <a:rPr lang="en-GB" b="0" i="0" u="none" strike="noStrike" dirty="0">
                <a:solidFill>
                  <a:srgbClr val="C00000"/>
                </a:solidFill>
                <a:effectLst/>
                <a:latin typeface="Arial" panose="020B0604020202020204" pitchFamily="34" charset="0"/>
              </a:rPr>
              <a:t> </a:t>
            </a:r>
            <a:r>
              <a:rPr lang="en-US" b="0" i="0" dirty="0">
                <a:solidFill>
                  <a:srgbClr val="C00000"/>
                </a:solidFill>
                <a:effectLst/>
                <a:latin typeface="Arial" panose="020B0604020202020204" pitchFamily="34" charset="0"/>
              </a:rPr>
              <a:t>​</a:t>
            </a:r>
          </a:p>
          <a:p>
            <a:pPr algn="l" rtl="0" fontAlgn="base">
              <a:buFont typeface="Arial" panose="020B0604020202020204" pitchFamily="34" charset="0"/>
              <a:buChar char="•"/>
            </a:pPr>
            <a:endParaRPr lang="en-US" b="0" i="0" dirty="0">
              <a:solidFill>
                <a:srgbClr val="000000"/>
              </a:solidFill>
              <a:effectLst/>
              <a:latin typeface="Arial" panose="020B0604020202020204" pitchFamily="34" charset="0"/>
            </a:endParaRPr>
          </a:p>
          <a:p>
            <a:pPr>
              <a:buFont typeface="Arial" panose="020B0604020202020204" pitchFamily="34" charset="0"/>
              <a:buChar char="•"/>
            </a:pPr>
            <a:r>
              <a:rPr lang="en-GB" b="0" i="0" u="none" strike="noStrike" dirty="0">
                <a:solidFill>
                  <a:srgbClr val="0077E3"/>
                </a:solidFill>
                <a:effectLst/>
                <a:latin typeface="Arial" panose="020B0604020202020204" pitchFamily="34" charset="0"/>
              </a:rPr>
              <a:t>Flexibility</a:t>
            </a:r>
            <a:r>
              <a:rPr lang="en-GB" dirty="0">
                <a:solidFill>
                  <a:srgbClr val="0077E3"/>
                </a:solidFill>
                <a:latin typeface="Arial" panose="020B0604020202020204" pitchFamily="34" charset="0"/>
              </a:rPr>
              <a:t> - </a:t>
            </a:r>
            <a:r>
              <a:rPr lang="cy-GB" dirty="0">
                <a:solidFill>
                  <a:srgbClr val="C00000"/>
                </a:solidFill>
              </a:rPr>
              <a:t>hyblygrwydd.</a:t>
            </a:r>
            <a:endParaRPr lang="en-US" b="0" i="0" dirty="0">
              <a:solidFill>
                <a:srgbClr val="C00000"/>
              </a:solidFill>
              <a:effectLst/>
              <a:latin typeface="Arial" panose="020B0604020202020204" pitchFamily="34" charset="0"/>
            </a:endParaRPr>
          </a:p>
          <a:p>
            <a:pPr algn="l" rtl="0" fontAlgn="base">
              <a:buFont typeface="Arial" panose="020B0604020202020204" pitchFamily="34" charset="0"/>
              <a:buChar char="•"/>
            </a:pPr>
            <a:endParaRPr lang="en-US" b="0" i="0" dirty="0">
              <a:solidFill>
                <a:srgbClr val="000000"/>
              </a:solidFill>
              <a:effectLst/>
              <a:latin typeface="Arial" panose="020B0604020202020204" pitchFamily="34" charset="0"/>
            </a:endParaRPr>
          </a:p>
          <a:p>
            <a:pPr algn="l" rtl="0" fontAlgn="base"/>
            <a:r>
              <a:rPr lang="en-GB" b="0" i="0" u="none" strike="noStrike" dirty="0">
                <a:solidFill>
                  <a:srgbClr val="000000"/>
                </a:solidFill>
                <a:effectLst/>
                <a:latin typeface="Arial" panose="020B0604020202020204" pitchFamily="34" charset="0"/>
              </a:rPr>
              <a:t>Think about how you have demonstrated these qualities and how you can improve in these areas. </a:t>
            </a:r>
            <a:r>
              <a:rPr lang="en-US" b="0" i="0" dirty="0">
                <a:solidFill>
                  <a:srgbClr val="000000"/>
                </a:solidFill>
                <a:effectLst/>
                <a:latin typeface="Arial" panose="020B0604020202020204" pitchFamily="34" charset="0"/>
              </a:rPr>
              <a:t>​</a:t>
            </a:r>
            <a:endParaRPr lang="en-US"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7897080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1258BA-0A2B-B2DA-5A04-82A452D56FF7}"/>
              </a:ext>
            </a:extLst>
          </p:cNvPr>
          <p:cNvSpPr txBox="1"/>
          <p:nvPr/>
        </p:nvSpPr>
        <p:spPr>
          <a:xfrm>
            <a:off x="2286000" y="3861048"/>
            <a:ext cx="4572000" cy="769441"/>
          </a:xfrm>
          <a:prstGeom prst="rect">
            <a:avLst/>
          </a:prstGeom>
          <a:noFill/>
        </p:spPr>
        <p:txBody>
          <a:bodyPr wrap="square">
            <a:spAutoFit/>
          </a:bodyPr>
          <a:lstStyle/>
          <a:p>
            <a:r>
              <a:rPr lang="en-GB" sz="4400" b="0" i="0" u="none" strike="noStrike" dirty="0">
                <a:solidFill>
                  <a:srgbClr val="0077E3"/>
                </a:solidFill>
                <a:effectLst/>
                <a:latin typeface="Arial" panose="020B0604020202020204" pitchFamily="34" charset="0"/>
              </a:rPr>
              <a:t>Any questions?</a:t>
            </a:r>
            <a:r>
              <a:rPr lang="en-GB" sz="4400" b="0" i="0" dirty="0">
                <a:solidFill>
                  <a:srgbClr val="000000"/>
                </a:solidFill>
                <a:effectLst/>
                <a:latin typeface="Arial" panose="020B0604020202020204" pitchFamily="34" charset="0"/>
              </a:rPr>
              <a:t>​</a:t>
            </a:r>
            <a:endParaRPr lang="en-GB" sz="4400" dirty="0"/>
          </a:p>
        </p:txBody>
      </p:sp>
      <p:sp>
        <p:nvSpPr>
          <p:cNvPr id="4" name="TextBox 3">
            <a:extLst>
              <a:ext uri="{FF2B5EF4-FFF2-40B4-BE49-F238E27FC236}">
                <a16:creationId xmlns:a16="http://schemas.microsoft.com/office/drawing/2014/main" id="{B9D87F43-B966-7E6E-9890-D7A56E67BC2D}"/>
              </a:ext>
            </a:extLst>
          </p:cNvPr>
          <p:cNvSpPr txBox="1"/>
          <p:nvPr/>
        </p:nvSpPr>
        <p:spPr>
          <a:xfrm>
            <a:off x="2051720" y="2204864"/>
            <a:ext cx="4572000" cy="646331"/>
          </a:xfrm>
          <a:prstGeom prst="rect">
            <a:avLst/>
          </a:prstGeom>
          <a:noFill/>
        </p:spPr>
        <p:txBody>
          <a:bodyPr wrap="square">
            <a:spAutoFit/>
          </a:bodyPr>
          <a:lstStyle/>
          <a:p>
            <a:pPr marL="0" indent="0" algn="ctr" eaLnBrk="1" hangingPunct="1">
              <a:lnSpc>
                <a:spcPct val="100000"/>
              </a:lnSpc>
            </a:pPr>
            <a:r>
              <a:rPr lang="cy-GB" sz="3600" dirty="0">
                <a:solidFill>
                  <a:srgbClr val="C00000"/>
                </a:solidFill>
                <a:ea typeface="ＭＳ Ｐゴシック" pitchFamily="-105" charset="-128"/>
                <a:cs typeface="ＭＳ Ｐゴシック" pitchFamily="-105" charset="-128"/>
              </a:rPr>
              <a:t>Unrhyw gwestiynau?</a:t>
            </a:r>
            <a:endParaRPr lang="en-GB" sz="3600" dirty="0">
              <a:solidFill>
                <a:srgbClr val="C00000"/>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730245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77BE-4C6E-4859-A1CA-9D04716FB1A1}"/>
              </a:ext>
            </a:extLst>
          </p:cNvPr>
          <p:cNvSpPr>
            <a:spLocks noGrp="1"/>
          </p:cNvSpPr>
          <p:nvPr>
            <p:ph type="title"/>
          </p:nvPr>
        </p:nvSpPr>
        <p:spPr/>
        <p:txBody>
          <a:bodyPr/>
          <a:lstStyle/>
          <a:p>
            <a:r>
              <a:rPr lang="en-GB" dirty="0"/>
              <a:t>Subcontractor</a:t>
            </a:r>
            <a:br>
              <a:rPr lang="en-GB" dirty="0"/>
            </a:br>
            <a:endParaRPr lang="en-GB" dirty="0"/>
          </a:p>
        </p:txBody>
      </p:sp>
      <p:sp>
        <p:nvSpPr>
          <p:cNvPr id="3" name="Content Placeholder 2">
            <a:extLst>
              <a:ext uri="{FF2B5EF4-FFF2-40B4-BE49-F238E27FC236}">
                <a16:creationId xmlns:a16="http://schemas.microsoft.com/office/drawing/2014/main" id="{55C04BAC-80E4-4F7B-9DC2-947BEE4391B1}"/>
              </a:ext>
            </a:extLst>
          </p:cNvPr>
          <p:cNvSpPr>
            <a:spLocks noGrp="1"/>
          </p:cNvSpPr>
          <p:nvPr>
            <p:ph sz="quarter" idx="10"/>
          </p:nvPr>
        </p:nvSpPr>
        <p:spPr/>
        <p:txBody>
          <a:bodyPr/>
          <a:lstStyle/>
          <a:p>
            <a:r>
              <a:rPr lang="en-GB" dirty="0"/>
              <a:t>A subcontractor is a company or person who a general contractor hires to perform a specific task as part of an overall project and normally pays for services provided to the project. Generally a subcontractor is only employed for part of a large project and moves around between </a:t>
            </a:r>
            <a:r>
              <a:rPr lang="en-GB" dirty="0">
                <a:solidFill>
                  <a:srgbClr val="0077E3"/>
                </a:solidFill>
              </a:rPr>
              <a:t>projects</a:t>
            </a:r>
            <a:r>
              <a:rPr lang="en-GB" dirty="0"/>
              <a:t> </a:t>
            </a:r>
            <a:r>
              <a:rPr lang="en-GB" dirty="0">
                <a:solidFill>
                  <a:srgbClr val="C00000"/>
                </a:solidFill>
              </a:rPr>
              <a:t>- </a:t>
            </a:r>
            <a:r>
              <a:rPr lang="cy-GB" dirty="0">
                <a:solidFill>
                  <a:srgbClr val="C00000"/>
                </a:solidFill>
              </a:rPr>
              <a:t>prosiectau.</a:t>
            </a:r>
          </a:p>
          <a:p>
            <a:r>
              <a:rPr lang="en-GB" dirty="0"/>
              <a:t>.</a:t>
            </a:r>
          </a:p>
          <a:p>
            <a:endParaRPr lang="en-GB" dirty="0"/>
          </a:p>
        </p:txBody>
      </p:sp>
      <p:pic>
        <p:nvPicPr>
          <p:cNvPr id="5" name="Picture 4" descr="A picture containing building, fence, person, person&#10;&#10;Description automatically generated">
            <a:extLst>
              <a:ext uri="{FF2B5EF4-FFF2-40B4-BE49-F238E27FC236}">
                <a16:creationId xmlns:a16="http://schemas.microsoft.com/office/drawing/2014/main" id="{B44ECFC7-200A-4828-952B-2BB01810F3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2924944"/>
            <a:ext cx="4650726" cy="3100484"/>
          </a:xfrm>
          <a:prstGeom prst="rect">
            <a:avLst/>
          </a:prstGeom>
        </p:spPr>
      </p:pic>
      <p:sp>
        <p:nvSpPr>
          <p:cNvPr id="6" name="TextBox 5">
            <a:extLst>
              <a:ext uri="{FF2B5EF4-FFF2-40B4-BE49-F238E27FC236}">
                <a16:creationId xmlns:a16="http://schemas.microsoft.com/office/drawing/2014/main" id="{AEEF96B4-3B2C-FB2D-3172-2DAC6F8A2515}"/>
              </a:ext>
            </a:extLst>
          </p:cNvPr>
          <p:cNvSpPr txBox="1"/>
          <p:nvPr/>
        </p:nvSpPr>
        <p:spPr>
          <a:xfrm>
            <a:off x="2699792" y="932135"/>
            <a:ext cx="4572000" cy="830997"/>
          </a:xfrm>
          <a:prstGeom prst="rect">
            <a:avLst/>
          </a:prstGeom>
          <a:noFill/>
        </p:spPr>
        <p:txBody>
          <a:bodyPr wrap="square">
            <a:spAutoFit/>
          </a:bodyPr>
          <a:lstStyle/>
          <a:p>
            <a:r>
              <a:rPr lang="cy-GB" sz="2400" dirty="0">
                <a:solidFill>
                  <a:srgbClr val="C00000"/>
                </a:solidFill>
              </a:rPr>
              <a:t>- </a:t>
            </a:r>
            <a:r>
              <a:rPr lang="cy-GB" sz="2400" b="1" dirty="0">
                <a:solidFill>
                  <a:srgbClr val="C00000"/>
                </a:solidFill>
              </a:rPr>
              <a:t>Is-gontractwr</a:t>
            </a:r>
            <a:br>
              <a:rPr lang="cy-GB" sz="2400" b="1" dirty="0">
                <a:solidFill>
                  <a:srgbClr val="C00000"/>
                </a:solidFill>
              </a:rPr>
            </a:br>
            <a:endParaRPr lang="en-GB" sz="2400" b="1" dirty="0">
              <a:solidFill>
                <a:srgbClr val="C00000"/>
              </a:solidFill>
            </a:endParaRPr>
          </a:p>
        </p:txBody>
      </p:sp>
    </p:spTree>
    <p:extLst>
      <p:ext uri="{BB962C8B-B14F-4D97-AF65-F5344CB8AC3E}">
        <p14:creationId xmlns:p14="http://schemas.microsoft.com/office/powerpoint/2010/main" val="193984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90EA-C84C-477E-8BD4-C23773D35CD2}"/>
              </a:ext>
            </a:extLst>
          </p:cNvPr>
          <p:cNvSpPr>
            <a:spLocks noGrp="1"/>
          </p:cNvSpPr>
          <p:nvPr>
            <p:ph type="title"/>
          </p:nvPr>
        </p:nvSpPr>
        <p:spPr/>
        <p:txBody>
          <a:bodyPr/>
          <a:lstStyle/>
          <a:p>
            <a:r>
              <a:rPr lang="en-GB" dirty="0"/>
              <a:t>Specialist contractor </a:t>
            </a:r>
            <a:r>
              <a:rPr lang="en-GB" dirty="0">
                <a:solidFill>
                  <a:srgbClr val="C00000"/>
                </a:solidFill>
              </a:rPr>
              <a:t>- </a:t>
            </a:r>
            <a:r>
              <a:rPr lang="cy-GB" dirty="0">
                <a:solidFill>
                  <a:srgbClr val="C00000"/>
                </a:solidFill>
              </a:rPr>
              <a:t>Contractwr arbenigol</a:t>
            </a:r>
            <a:br>
              <a:rPr lang="en-GB" dirty="0"/>
            </a:br>
            <a:endParaRPr lang="en-GB" dirty="0"/>
          </a:p>
        </p:txBody>
      </p:sp>
      <p:sp>
        <p:nvSpPr>
          <p:cNvPr id="3" name="Content Placeholder 2">
            <a:extLst>
              <a:ext uri="{FF2B5EF4-FFF2-40B4-BE49-F238E27FC236}">
                <a16:creationId xmlns:a16="http://schemas.microsoft.com/office/drawing/2014/main" id="{1989C7B7-4761-42C1-895A-4C88FAB297E9}"/>
              </a:ext>
            </a:extLst>
          </p:cNvPr>
          <p:cNvSpPr>
            <a:spLocks noGrp="1"/>
          </p:cNvSpPr>
          <p:nvPr>
            <p:ph sz="quarter" idx="10"/>
          </p:nvPr>
        </p:nvSpPr>
        <p:spPr/>
        <p:txBody>
          <a:bodyPr/>
          <a:lstStyle/>
          <a:p>
            <a:r>
              <a:rPr lang="en-GB" dirty="0"/>
              <a:t>This is a very broad term to describe a contractor appointed to carry out activities in the development of a building that requires specialist construction knowledge and </a:t>
            </a:r>
            <a:r>
              <a:rPr lang="en-GB" dirty="0">
                <a:solidFill>
                  <a:srgbClr val="0077E3"/>
                </a:solidFill>
              </a:rPr>
              <a:t>skills</a:t>
            </a:r>
            <a:r>
              <a:rPr lang="en-GB" dirty="0"/>
              <a:t> </a:t>
            </a:r>
            <a:r>
              <a:rPr lang="en-GB" dirty="0">
                <a:solidFill>
                  <a:srgbClr val="C00000"/>
                </a:solidFill>
              </a:rPr>
              <a:t>- </a:t>
            </a:r>
            <a:r>
              <a:rPr lang="cy-GB" dirty="0">
                <a:solidFill>
                  <a:srgbClr val="C00000"/>
                </a:solidFill>
              </a:rPr>
              <a:t>sgiliau</a:t>
            </a:r>
            <a:r>
              <a:rPr lang="en-GB" dirty="0">
                <a:solidFill>
                  <a:srgbClr val="C00000"/>
                </a:solidFill>
              </a:rPr>
              <a:t>. </a:t>
            </a:r>
          </a:p>
          <a:p>
            <a:r>
              <a:rPr lang="en-GB" dirty="0"/>
              <a:t>For this reason, these contractors are sometimes referred to as 'specialist subcontractors’.</a:t>
            </a:r>
          </a:p>
          <a:p>
            <a:r>
              <a:rPr lang="en-GB" dirty="0"/>
              <a:t>Specialist contractors are classed as a high demand specialist role and may not be as common a role as others. Specialist contractors can include such roles as steel fixers or steel erectors.</a:t>
            </a:r>
          </a:p>
        </p:txBody>
      </p:sp>
    </p:spTree>
    <p:extLst>
      <p:ext uri="{BB962C8B-B14F-4D97-AF65-F5344CB8AC3E}">
        <p14:creationId xmlns:p14="http://schemas.microsoft.com/office/powerpoint/2010/main" val="39534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F33C-FB09-4040-9323-7CFD0D5A4E43}"/>
              </a:ext>
            </a:extLst>
          </p:cNvPr>
          <p:cNvSpPr>
            <a:spLocks noGrp="1"/>
          </p:cNvSpPr>
          <p:nvPr>
            <p:ph type="title"/>
          </p:nvPr>
        </p:nvSpPr>
        <p:spPr/>
        <p:txBody>
          <a:bodyPr/>
          <a:lstStyle/>
          <a:p>
            <a:r>
              <a:rPr lang="en-GB" dirty="0"/>
              <a:t>Agency work - </a:t>
            </a:r>
            <a:r>
              <a:rPr lang="cy-GB" dirty="0">
                <a:solidFill>
                  <a:srgbClr val="C00000"/>
                </a:solidFill>
              </a:rPr>
              <a:t>Gwaith asiantaeth</a:t>
            </a:r>
            <a:br>
              <a:rPr lang="en-GB" dirty="0"/>
            </a:br>
            <a:endParaRPr lang="en-GB" dirty="0"/>
          </a:p>
        </p:txBody>
      </p:sp>
      <p:sp>
        <p:nvSpPr>
          <p:cNvPr id="3" name="Content Placeholder 2">
            <a:extLst>
              <a:ext uri="{FF2B5EF4-FFF2-40B4-BE49-F238E27FC236}">
                <a16:creationId xmlns:a16="http://schemas.microsoft.com/office/drawing/2014/main" id="{4511B55E-C0C1-4A7B-BC9A-FC1AB5EF435C}"/>
              </a:ext>
            </a:extLst>
          </p:cNvPr>
          <p:cNvSpPr>
            <a:spLocks noGrp="1"/>
          </p:cNvSpPr>
          <p:nvPr>
            <p:ph sz="quarter" idx="10"/>
          </p:nvPr>
        </p:nvSpPr>
        <p:spPr>
          <a:xfrm>
            <a:off x="457200" y="1700808"/>
            <a:ext cx="8229600" cy="4918732"/>
          </a:xfrm>
        </p:spPr>
        <p:txBody>
          <a:bodyPr/>
          <a:lstStyle/>
          <a:p>
            <a:r>
              <a:rPr lang="en-GB" dirty="0"/>
              <a:t>You are an agency worker if you have a contract with an agency but you work temporarily for an employer. You might also be called a temp. When you’re working on a job, the employer tells you how you should do your </a:t>
            </a:r>
            <a:r>
              <a:rPr lang="en-GB" dirty="0">
                <a:solidFill>
                  <a:srgbClr val="0077E3"/>
                </a:solidFill>
              </a:rPr>
              <a:t>work - </a:t>
            </a:r>
            <a:r>
              <a:rPr lang="cy-GB" dirty="0">
                <a:solidFill>
                  <a:srgbClr val="C00000"/>
                </a:solidFill>
              </a:rPr>
              <a:t>gwaith</a:t>
            </a:r>
            <a:r>
              <a:rPr lang="en-GB" dirty="0">
                <a:solidFill>
                  <a:srgbClr val="C00000"/>
                </a:solidFill>
              </a:rPr>
              <a:t>. </a:t>
            </a:r>
          </a:p>
          <a:p>
            <a:pPr>
              <a:spcBef>
                <a:spcPts val="0"/>
              </a:spcBef>
              <a:spcAft>
                <a:spcPts val="0"/>
              </a:spcAft>
            </a:pPr>
            <a:r>
              <a:rPr lang="en-GB" dirty="0"/>
              <a:t>You are an agency worker if all the following things apply to you:</a:t>
            </a:r>
          </a:p>
          <a:p>
            <a:pPr marL="342900" indent="-342900">
              <a:spcBef>
                <a:spcPts val="0"/>
              </a:spcBef>
              <a:spcAft>
                <a:spcPts val="0"/>
              </a:spcAft>
              <a:buClr>
                <a:srgbClr val="0077E3"/>
              </a:buClr>
              <a:buFont typeface="Arial" panose="020B0604020202020204" pitchFamily="34" charset="0"/>
              <a:buChar char="•"/>
            </a:pPr>
            <a:r>
              <a:rPr lang="en-GB" dirty="0"/>
              <a:t>there is a contract between you and an agency</a:t>
            </a:r>
          </a:p>
          <a:p>
            <a:pPr marL="342900" indent="-342900">
              <a:spcBef>
                <a:spcPts val="0"/>
              </a:spcBef>
              <a:spcAft>
                <a:spcPts val="0"/>
              </a:spcAft>
              <a:buClr>
                <a:srgbClr val="0077E3"/>
              </a:buClr>
              <a:buFont typeface="Arial" panose="020B0604020202020204" pitchFamily="34" charset="0"/>
              <a:buChar char="•"/>
            </a:pPr>
            <a:r>
              <a:rPr lang="en-GB" dirty="0"/>
              <a:t>you are temporarily supplied to an employer by the agency</a:t>
            </a:r>
          </a:p>
          <a:p>
            <a:pPr marL="342900" indent="-342900">
              <a:spcBef>
                <a:spcPts val="0"/>
              </a:spcBef>
              <a:spcAft>
                <a:spcPts val="0"/>
              </a:spcAft>
              <a:buClr>
                <a:srgbClr val="0077E3"/>
              </a:buClr>
              <a:buFont typeface="Arial" panose="020B0604020202020204" pitchFamily="34" charset="0"/>
              <a:buChar char="•"/>
            </a:pPr>
            <a:r>
              <a:rPr lang="en-GB" dirty="0"/>
              <a:t>when you are working on a job your work is controlled by the employer.</a:t>
            </a:r>
          </a:p>
          <a:p>
            <a:pPr>
              <a:spcBef>
                <a:spcPts val="0"/>
              </a:spcBef>
              <a:spcAft>
                <a:spcPts val="0"/>
              </a:spcAft>
            </a:pPr>
            <a:endParaRPr lang="en-GB" dirty="0"/>
          </a:p>
        </p:txBody>
      </p:sp>
    </p:spTree>
    <p:extLst>
      <p:ext uri="{BB962C8B-B14F-4D97-AF65-F5344CB8AC3E}">
        <p14:creationId xmlns:p14="http://schemas.microsoft.com/office/powerpoint/2010/main" val="245299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F1E5F-CA2E-4910-894A-CE08FBAB9324}"/>
              </a:ext>
            </a:extLst>
          </p:cNvPr>
          <p:cNvSpPr>
            <a:spLocks noGrp="1"/>
          </p:cNvSpPr>
          <p:nvPr>
            <p:ph type="title"/>
          </p:nvPr>
        </p:nvSpPr>
        <p:spPr/>
        <p:txBody>
          <a:bodyPr/>
          <a:lstStyle/>
          <a:p>
            <a:r>
              <a:rPr lang="en-GB" dirty="0"/>
              <a:t>Labouring contracts</a:t>
            </a:r>
          </a:p>
        </p:txBody>
      </p:sp>
      <p:sp>
        <p:nvSpPr>
          <p:cNvPr id="3" name="Content Placeholder 2">
            <a:extLst>
              <a:ext uri="{FF2B5EF4-FFF2-40B4-BE49-F238E27FC236}">
                <a16:creationId xmlns:a16="http://schemas.microsoft.com/office/drawing/2014/main" id="{1B0E8F24-32F4-4F98-9B90-CBE5048AEC05}"/>
              </a:ext>
            </a:extLst>
          </p:cNvPr>
          <p:cNvSpPr>
            <a:spLocks noGrp="1"/>
          </p:cNvSpPr>
          <p:nvPr>
            <p:ph sz="quarter" idx="10"/>
          </p:nvPr>
        </p:nvSpPr>
        <p:spPr>
          <a:xfrm>
            <a:off x="457200" y="1512000"/>
            <a:ext cx="8507288" cy="4248000"/>
          </a:xfrm>
        </p:spPr>
        <p:txBody>
          <a:bodyPr/>
          <a:lstStyle/>
          <a:p>
            <a:r>
              <a:rPr lang="en-GB" dirty="0"/>
              <a:t>A labouring contract can occur when a main construction contractor is seeking general labourers to fulfil duties on a construction site.</a:t>
            </a:r>
          </a:p>
          <a:p>
            <a:r>
              <a:rPr lang="en-GB" dirty="0"/>
              <a:t>Labouring tasks are occasionally less desirable roles in the industry but can still be rewarding. Labouring roles include:</a:t>
            </a:r>
          </a:p>
          <a:p>
            <a:pPr marL="342900" indent="-342900">
              <a:spcBef>
                <a:spcPts val="0"/>
              </a:spcBef>
              <a:spcAft>
                <a:spcPts val="0"/>
              </a:spcAft>
              <a:buClr>
                <a:srgbClr val="0077E3"/>
              </a:buClr>
              <a:buFont typeface="Arial" panose="020B0604020202020204" pitchFamily="34" charset="0"/>
              <a:buChar char="•"/>
            </a:pPr>
            <a:r>
              <a:rPr lang="en-GB" dirty="0">
                <a:solidFill>
                  <a:srgbClr val="0077E3"/>
                </a:solidFill>
              </a:rPr>
              <a:t>digging/ excavation work </a:t>
            </a:r>
            <a:r>
              <a:rPr lang="en-GB" dirty="0">
                <a:solidFill>
                  <a:srgbClr val="C00000"/>
                </a:solidFill>
              </a:rPr>
              <a:t>- </a:t>
            </a:r>
            <a:r>
              <a:rPr lang="cy-GB" dirty="0">
                <a:solidFill>
                  <a:srgbClr val="C00000"/>
                </a:solidFill>
              </a:rPr>
              <a:t>gwaith cloddio.</a:t>
            </a:r>
            <a:endParaRPr lang="en-GB" dirty="0">
              <a:solidFill>
                <a:srgbClr val="C00000"/>
              </a:solidFill>
            </a:endParaRPr>
          </a:p>
          <a:p>
            <a:pPr marL="342900" indent="-342900">
              <a:spcBef>
                <a:spcPts val="0"/>
              </a:spcBef>
              <a:spcAft>
                <a:spcPts val="0"/>
              </a:spcAft>
              <a:buClr>
                <a:srgbClr val="0077E3"/>
              </a:buClr>
              <a:buFont typeface="Arial" panose="020B0604020202020204" pitchFamily="34" charset="0"/>
              <a:buChar char="•"/>
            </a:pPr>
            <a:r>
              <a:rPr lang="en-GB" dirty="0"/>
              <a:t>manual work such as fetching and carrying</a:t>
            </a:r>
          </a:p>
          <a:p>
            <a:pPr marL="342900" indent="-342900">
              <a:spcBef>
                <a:spcPts val="0"/>
              </a:spcBef>
              <a:spcAft>
                <a:spcPts val="0"/>
              </a:spcAft>
              <a:buClr>
                <a:srgbClr val="0077E3"/>
              </a:buClr>
              <a:buFont typeface="Arial" panose="020B0604020202020204" pitchFamily="34" charset="0"/>
              <a:buChar char="•"/>
            </a:pPr>
            <a:r>
              <a:rPr lang="en-GB" dirty="0"/>
              <a:t>sweeping up and cleaning</a:t>
            </a:r>
          </a:p>
          <a:p>
            <a:pPr marL="342900" indent="-342900">
              <a:spcBef>
                <a:spcPts val="0"/>
              </a:spcBef>
              <a:spcAft>
                <a:spcPts val="0"/>
              </a:spcAft>
              <a:buClr>
                <a:srgbClr val="0077E3"/>
              </a:buClr>
              <a:buFont typeface="Arial" panose="020B0604020202020204" pitchFamily="34" charset="0"/>
              <a:buChar char="•"/>
            </a:pPr>
            <a:r>
              <a:rPr lang="en-GB" dirty="0"/>
              <a:t>using forklift truck/ telehandler </a:t>
            </a:r>
          </a:p>
          <a:p>
            <a:pPr marL="342900" indent="-342900">
              <a:spcBef>
                <a:spcPts val="0"/>
              </a:spcBef>
              <a:spcAft>
                <a:spcPts val="0"/>
              </a:spcAft>
              <a:buClr>
                <a:srgbClr val="0077E3"/>
              </a:buClr>
              <a:buFont typeface="Arial" panose="020B0604020202020204" pitchFamily="34" charset="0"/>
              <a:buChar char="•"/>
            </a:pPr>
            <a:r>
              <a:rPr lang="en-GB" dirty="0">
                <a:solidFill>
                  <a:srgbClr val="0077E3"/>
                </a:solidFill>
              </a:rPr>
              <a:t>manual handling operations </a:t>
            </a:r>
            <a:r>
              <a:rPr lang="en-GB" dirty="0">
                <a:solidFill>
                  <a:srgbClr val="C00000"/>
                </a:solidFill>
              </a:rPr>
              <a:t>- </a:t>
            </a:r>
            <a:r>
              <a:rPr lang="cy-GB" dirty="0">
                <a:solidFill>
                  <a:srgbClr val="C00000"/>
                </a:solidFill>
              </a:rPr>
              <a:t>gwaith codi a chario.</a:t>
            </a:r>
          </a:p>
          <a:p>
            <a:pPr>
              <a:spcBef>
                <a:spcPts val="0"/>
              </a:spcBef>
              <a:spcAft>
                <a:spcPts val="0"/>
              </a:spcAft>
              <a:buClr>
                <a:srgbClr val="0077E3"/>
              </a:buClr>
            </a:pPr>
            <a:endParaRPr lang="en-GB" dirty="0"/>
          </a:p>
          <a:p>
            <a:pPr>
              <a:spcBef>
                <a:spcPts val="0"/>
              </a:spcBef>
              <a:spcAft>
                <a:spcPts val="0"/>
              </a:spcAft>
            </a:pPr>
            <a:endParaRPr lang="en-GB" dirty="0"/>
          </a:p>
          <a:p>
            <a:pPr>
              <a:spcBef>
                <a:spcPts val="0"/>
              </a:spcBef>
              <a:spcAft>
                <a:spcPts val="0"/>
              </a:spcAft>
            </a:pPr>
            <a:r>
              <a:rPr lang="en-GB" dirty="0"/>
              <a:t>Labouring work is physically demanding and requires the operative to be physically fit.</a:t>
            </a:r>
          </a:p>
          <a:p>
            <a:endParaRPr lang="en-GB" dirty="0"/>
          </a:p>
        </p:txBody>
      </p:sp>
    </p:spTree>
    <p:extLst>
      <p:ext uri="{BB962C8B-B14F-4D97-AF65-F5344CB8AC3E}">
        <p14:creationId xmlns:p14="http://schemas.microsoft.com/office/powerpoint/2010/main" val="939213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CD03E-1ABD-4AA2-B320-72AB2D633A31}"/>
              </a:ext>
            </a:extLst>
          </p:cNvPr>
          <p:cNvSpPr>
            <a:spLocks noGrp="1"/>
          </p:cNvSpPr>
          <p:nvPr>
            <p:ph type="title"/>
          </p:nvPr>
        </p:nvSpPr>
        <p:spPr/>
        <p:txBody>
          <a:bodyPr/>
          <a:lstStyle/>
          <a:p>
            <a:r>
              <a:rPr lang="en-GB" dirty="0"/>
              <a:t>Maintenance work </a:t>
            </a:r>
            <a:r>
              <a:rPr lang="en-GB" dirty="0">
                <a:solidFill>
                  <a:srgbClr val="C00000"/>
                </a:solidFill>
              </a:rPr>
              <a:t>- </a:t>
            </a:r>
            <a:r>
              <a:rPr lang="cy-GB" dirty="0">
                <a:solidFill>
                  <a:srgbClr val="C00000"/>
                </a:solidFill>
              </a:rPr>
              <a:t>Gwaith cynnal a chadw</a:t>
            </a:r>
            <a:endParaRPr lang="en-GB" dirty="0">
              <a:solidFill>
                <a:srgbClr val="C00000"/>
              </a:solidFill>
            </a:endParaRPr>
          </a:p>
        </p:txBody>
      </p:sp>
      <p:sp>
        <p:nvSpPr>
          <p:cNvPr id="3" name="Content Placeholder 2">
            <a:extLst>
              <a:ext uri="{FF2B5EF4-FFF2-40B4-BE49-F238E27FC236}">
                <a16:creationId xmlns:a16="http://schemas.microsoft.com/office/drawing/2014/main" id="{412A80A4-E5A1-4882-8AC8-426E18D3B709}"/>
              </a:ext>
            </a:extLst>
          </p:cNvPr>
          <p:cNvSpPr>
            <a:spLocks noGrp="1"/>
          </p:cNvSpPr>
          <p:nvPr>
            <p:ph sz="quarter" idx="10"/>
          </p:nvPr>
        </p:nvSpPr>
        <p:spPr/>
        <p:txBody>
          <a:bodyPr/>
          <a:lstStyle/>
          <a:p>
            <a:r>
              <a:rPr lang="en-GB" dirty="0"/>
              <a:t>Maintenance work on a construction site generally requires personnel to be multi talented with a good knowledge of different tasks and to perform a number of duties. However, operatives are not required to be experts.</a:t>
            </a:r>
          </a:p>
          <a:p>
            <a:r>
              <a:rPr lang="en-GB" dirty="0"/>
              <a:t>Maintenance operatives can do a variety of tasks that are generally not considered big enough for a renewal but simply a repair or recondition of a piece of work.</a:t>
            </a:r>
          </a:p>
          <a:p>
            <a:pPr>
              <a:spcBef>
                <a:spcPts val="0"/>
              </a:spcBef>
              <a:spcAft>
                <a:spcPts val="0"/>
              </a:spcAft>
            </a:pPr>
            <a:r>
              <a:rPr lang="en-GB" dirty="0"/>
              <a:t>Maintenance work can include: patch plastering, repointing of brickwork, timber repairs, plumbing repairs, roof tile replacement, unblocking of gutters, socket and switch replacement.</a:t>
            </a:r>
          </a:p>
        </p:txBody>
      </p:sp>
    </p:spTree>
    <p:extLst>
      <p:ext uri="{BB962C8B-B14F-4D97-AF65-F5344CB8AC3E}">
        <p14:creationId xmlns:p14="http://schemas.microsoft.com/office/powerpoint/2010/main" val="4000140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purl.org/dc/dcmitype/"/>
    <ds:schemaRef ds:uri="http://purl.org/dc/terms/"/>
    <ds:schemaRef ds:uri="http://schemas.microsoft.com/office/2006/metadata/properties"/>
    <ds:schemaRef ds:uri="7d91badd-8922-4db1-9652-4fbca8a6b7df"/>
    <ds:schemaRef ds:uri="http://schemas.openxmlformats.org/package/2006/metadata/core-properties"/>
    <ds:schemaRef ds:uri="1c5831b9-66da-4f16-a409-834213ecdb8e"/>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E54B4A97-7850-4D44-99F0-CAA4023B6FEE}"/>
</file>

<file path=docProps/app.xml><?xml version="1.0" encoding="utf-8"?>
<Properties xmlns="http://schemas.openxmlformats.org/officeDocument/2006/extended-properties" xmlns:vt="http://schemas.openxmlformats.org/officeDocument/2006/docPropsVTypes">
  <Template/>
  <TotalTime>5984</TotalTime>
  <Words>3405</Words>
  <Application>Microsoft Office PowerPoint</Application>
  <PresentationFormat>On-screen Show (4:3)</PresentationFormat>
  <Paragraphs>298</Paragraphs>
  <Slides>45</Slides>
  <Notes>15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45</vt:i4>
      </vt:variant>
    </vt:vector>
  </HeadingPairs>
  <TitlesOfParts>
    <vt:vector size="53" baseType="lpstr">
      <vt:lpstr>Arial</vt:lpstr>
      <vt:lpstr>Lucida Grande</vt:lpstr>
      <vt:lpstr>Segoe UI</vt:lpstr>
      <vt:lpstr>Times New Roman</vt:lpstr>
      <vt:lpstr>Wingdings</vt:lpstr>
      <vt:lpstr>Default Design</vt:lpstr>
      <vt:lpstr>Default Design</vt:lpstr>
      <vt:lpstr>Default Design</vt:lpstr>
      <vt:lpstr>  PowerPoint 1: Employment contracts available in the industry</vt:lpstr>
      <vt:lpstr>Employment contracts - </vt:lpstr>
      <vt:lpstr>PowerPoint Presentation</vt:lpstr>
      <vt:lpstr>Direct employment by a main contractor </vt:lpstr>
      <vt:lpstr>Subcontractor </vt:lpstr>
      <vt:lpstr>Specialist contractor - Contractwr arbenigol </vt:lpstr>
      <vt:lpstr>Agency work - Gwaith asiantaeth </vt:lpstr>
      <vt:lpstr>Labouring contracts</vt:lpstr>
      <vt:lpstr>Maintenance work - Gwaith cynnal a chadw</vt:lpstr>
      <vt:lpstr>Apprenticeships - Prentisiaethau</vt:lpstr>
      <vt:lpstr>Temporary work/short-term contracts </vt:lpstr>
      <vt:lpstr>Management and supervisor roles - Rolau rheoli a goruchwylio</vt:lpstr>
      <vt:lpstr>Construction career pathway - Y llwybr gyrfa ym maes adeiladu</vt:lpstr>
      <vt:lpstr>PowerPoint Presentation</vt:lpstr>
      <vt:lpstr>  PowerPoint 2: Finding current job opportunities and apprenticeship vacancies in the industry</vt:lpstr>
      <vt:lpstr>PowerPoint Presentation</vt:lpstr>
      <vt:lpstr>Job research skills are needed by anyone who is looking either to enter the world of work or change their career - gyrfa.  Vacancies are usually displayed within job centres, employers’ websites, independent websites by agencies or job forums.  Applying to enter the construction industry initially can be daunting and finding the right job will take time.  </vt:lpstr>
      <vt:lpstr>Chwilio - Searching online is the most common way to find job vacancies. Searching using different key words can bring up different jobs. For example, looking for builder, bricklayer, construction operative or construction craftsperson may all bring up a variety of opportunities. The websites below are useful starting points for a job search.  https://careerswales.gov.wales/apprenticeship-searchhttps://careerswales.gov.wales/  https://www.citb.co.uk/cy-gb/  www.linkedin.com/jobs    www.buildingcareersuk.com   www.indeed.co.uk       www.prospects.ac.uk  www.goconstruct.org  www.careersinconstruction.com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 readiness and preparation</vt:lpstr>
      <vt:lpstr>PowerPoint Presentation</vt:lpstr>
      <vt:lpstr>PowerPoint Presentation</vt:lpstr>
      <vt:lpstr> PowerPoint 3: Behaviours and work ethic </vt:lpstr>
      <vt:lpstr>Disgwyliadau </vt:lpstr>
      <vt:lpstr>PowerPoint Presentation</vt:lpstr>
      <vt:lpstr>PowerPoint Presentation</vt:lpstr>
      <vt:lpstr>PowerPoint Presentation</vt:lpstr>
      <vt:lpstr>Cadw amser</vt:lpstr>
      <vt:lpstr>PowerPoint Presentation</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177</cp:revision>
  <dcterms:created xsi:type="dcterms:W3CDTF">2013-05-28T00:38:54Z</dcterms:created>
  <dcterms:modified xsi:type="dcterms:W3CDTF">2022-06-30T19:09:32Z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