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 id="2147483655" r:id="rId5"/>
    <p:sldMasterId id="2147483657" r:id="rId6"/>
  </p:sldMasterIdLst>
  <p:notesMasterIdLst>
    <p:notesMasterId r:id="rId47"/>
  </p:notesMasterIdLst>
  <p:handoutMasterIdLst>
    <p:handoutMasterId r:id="rId48"/>
  </p:handoutMasterIdLst>
  <p:sldIdLst>
    <p:sldId id="256" r:id="rId7"/>
    <p:sldId id="342" r:id="rId8"/>
    <p:sldId id="343" r:id="rId9"/>
    <p:sldId id="450" r:id="rId10"/>
    <p:sldId id="344" r:id="rId11"/>
    <p:sldId id="448" r:id="rId12"/>
    <p:sldId id="449" r:id="rId13"/>
    <p:sldId id="451" r:id="rId14"/>
    <p:sldId id="452" r:id="rId15"/>
    <p:sldId id="447" r:id="rId16"/>
    <p:sldId id="435" r:id="rId17"/>
    <p:sldId id="437" r:id="rId18"/>
    <p:sldId id="438" r:id="rId19"/>
    <p:sldId id="439" r:id="rId20"/>
    <p:sldId id="440" r:id="rId21"/>
    <p:sldId id="442" r:id="rId22"/>
    <p:sldId id="444" r:id="rId23"/>
    <p:sldId id="445" r:id="rId24"/>
    <p:sldId id="267" r:id="rId25"/>
    <p:sldId id="453" r:id="rId26"/>
    <p:sldId id="454" r:id="rId27"/>
    <p:sldId id="455" r:id="rId28"/>
    <p:sldId id="456" r:id="rId29"/>
    <p:sldId id="457" r:id="rId30"/>
    <p:sldId id="458" r:id="rId31"/>
    <p:sldId id="459" r:id="rId32"/>
    <p:sldId id="460" r:id="rId33"/>
    <p:sldId id="461" r:id="rId34"/>
    <p:sldId id="462" r:id="rId35"/>
    <p:sldId id="463" r:id="rId36"/>
    <p:sldId id="464" r:id="rId37"/>
    <p:sldId id="465" r:id="rId38"/>
    <p:sldId id="466" r:id="rId39"/>
    <p:sldId id="467" r:id="rId40"/>
    <p:sldId id="468" r:id="rId41"/>
    <p:sldId id="469" r:id="rId42"/>
    <p:sldId id="470" r:id="rId43"/>
    <p:sldId id="471" r:id="rId44"/>
    <p:sldId id="472" r:id="rId45"/>
    <p:sldId id="473" r:id="rId46"/>
  </p:sldIdLst>
  <p:sldSz cx="9144000" cy="6858000" type="screen4x3"/>
  <p:notesSz cx="6858000" cy="9144000"/>
  <p:custDataLst>
    <p:tags r:id="rId49"/>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B037EAF-4B60-4B64-B00A-0E64331AAD63}" v="153" dt="2022-07-14T21:14:05.25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43" autoAdjust="0"/>
    <p:restoredTop sz="93172" autoAdjust="0"/>
  </p:normalViewPr>
  <p:slideViewPr>
    <p:cSldViewPr showGuides="1">
      <p:cViewPr varScale="1">
        <p:scale>
          <a:sx n="80" d="100"/>
          <a:sy n="80" d="100"/>
        </p:scale>
        <p:origin x="1555" y="53"/>
      </p:cViewPr>
      <p:guideLst>
        <p:guide orient="horz" pos="2160"/>
        <p:guide pos="2880"/>
      </p:guideLst>
    </p:cSldViewPr>
  </p:slideViewPr>
  <p:outlineViewPr>
    <p:cViewPr>
      <p:scale>
        <a:sx n="33" d="100"/>
        <a:sy n="33" d="100"/>
      </p:scale>
      <p:origin x="0" y="-1864"/>
    </p:cViewPr>
    <p:sldLst>
      <p:sld r:id="rId1" collapse="1"/>
      <p:sld r:id="rId2" collapse="1"/>
      <p:sld r:id="rId3" collapse="1"/>
      <p:sld r:id="rId4" collapse="1"/>
      <p:sld r:id="rId5" collapse="1"/>
      <p:sld r:id="rId6" collapse="1"/>
      <p:sld r:id="rId7" collapse="1"/>
      <p:sld r:id="rId8" collapse="1"/>
      <p:sld r:id="rId9" collapse="1"/>
    </p:sldLst>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notesMaster" Target="notesMasters/notesMaster1.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tableStyles" Target="tableStyles.xml"/><Relationship Id="rId5" Type="http://schemas.openxmlformats.org/officeDocument/2006/relationships/slideMaster" Target="slideMasters/slideMaster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handoutMaster" Target="handoutMasters/handoutMaster1.xml"/><Relationship Id="rId8" Type="http://schemas.openxmlformats.org/officeDocument/2006/relationships/slide" Target="slides/slide2.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0" Type="http://schemas.openxmlformats.org/officeDocument/2006/relationships/slide" Target="slides/slide14.xml"/><Relationship Id="rId41" Type="http://schemas.openxmlformats.org/officeDocument/2006/relationships/slide" Target="slides/slide35.xml"/><Relationship Id="rId54"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tags" Target="tags/tag1.xml"/></Relationships>
</file>

<file path=ppt/_rels/viewProps.xml.rels><?xml version="1.0" encoding="UTF-8" standalone="yes"?>
<Relationships xmlns="http://schemas.openxmlformats.org/package/2006/relationships"><Relationship Id="rId8" Type="http://schemas.openxmlformats.org/officeDocument/2006/relationships/slide" Target="slides/slide17.xml"/><Relationship Id="rId3" Type="http://schemas.openxmlformats.org/officeDocument/2006/relationships/slide" Target="slides/slide12.xml"/><Relationship Id="rId7" Type="http://schemas.openxmlformats.org/officeDocument/2006/relationships/slide" Target="slides/slide16.xml"/><Relationship Id="rId2" Type="http://schemas.openxmlformats.org/officeDocument/2006/relationships/slide" Target="slides/slide11.xml"/><Relationship Id="rId1" Type="http://schemas.openxmlformats.org/officeDocument/2006/relationships/slide" Target="slides/slide10.xml"/><Relationship Id="rId6" Type="http://schemas.openxmlformats.org/officeDocument/2006/relationships/slide" Target="slides/slide15.xml"/><Relationship Id="rId5" Type="http://schemas.openxmlformats.org/officeDocument/2006/relationships/slide" Target="slides/slide14.xml"/><Relationship Id="rId4" Type="http://schemas.openxmlformats.org/officeDocument/2006/relationships/slide" Target="slides/slide13.xml"/><Relationship Id="rId9" Type="http://schemas.openxmlformats.org/officeDocument/2006/relationships/slide" Target="slides/slide1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fan Williams" userId="24941412-6a59-4984-a79e-a737f73a20c6" providerId="ADAL" clId="{EB037EAF-4B60-4B64-B00A-0E64331AAD63}"/>
    <pc:docChg chg="custSel addSld modSld addMainMaster">
      <pc:chgData name="Ifan Williams" userId="24941412-6a59-4984-a79e-a737f73a20c6" providerId="ADAL" clId="{EB037EAF-4B60-4B64-B00A-0E64331AAD63}" dt="2022-07-15T07:47:18.005" v="507" actId="207"/>
      <pc:docMkLst>
        <pc:docMk/>
      </pc:docMkLst>
      <pc:sldChg chg="modSp mod">
        <pc:chgData name="Ifan Williams" userId="24941412-6a59-4984-a79e-a737f73a20c6" providerId="ADAL" clId="{EB037EAF-4B60-4B64-B00A-0E64331AAD63}" dt="2022-07-14T20:25:17.434" v="10" actId="207"/>
        <pc:sldMkLst>
          <pc:docMk/>
          <pc:sldMk cId="0" sldId="256"/>
        </pc:sldMkLst>
        <pc:spChg chg="mod">
          <ac:chgData name="Ifan Williams" userId="24941412-6a59-4984-a79e-a737f73a20c6" providerId="ADAL" clId="{EB037EAF-4B60-4B64-B00A-0E64331AAD63}" dt="2022-07-14T20:25:17.434" v="10" actId="207"/>
          <ac:spMkLst>
            <pc:docMk/>
            <pc:sldMk cId="0" sldId="256"/>
            <ac:spMk id="2053" creationId="{00000000-0000-0000-0000-000000000000}"/>
          </ac:spMkLst>
        </pc:spChg>
      </pc:sldChg>
      <pc:sldChg chg="modSp mod">
        <pc:chgData name="Ifan Williams" userId="24941412-6a59-4984-a79e-a737f73a20c6" providerId="ADAL" clId="{EB037EAF-4B60-4B64-B00A-0E64331AAD63}" dt="2022-07-14T20:57:13.362" v="237" actId="207"/>
        <pc:sldMkLst>
          <pc:docMk/>
          <pc:sldMk cId="0" sldId="267"/>
        </pc:sldMkLst>
        <pc:spChg chg="mod">
          <ac:chgData name="Ifan Williams" userId="24941412-6a59-4984-a79e-a737f73a20c6" providerId="ADAL" clId="{EB037EAF-4B60-4B64-B00A-0E64331AAD63}" dt="2022-07-14T20:57:13.362" v="237" actId="207"/>
          <ac:spMkLst>
            <pc:docMk/>
            <pc:sldMk cId="0" sldId="267"/>
            <ac:spMk id="18434" creationId="{00000000-0000-0000-0000-000000000000}"/>
          </ac:spMkLst>
        </pc:spChg>
      </pc:sldChg>
      <pc:sldChg chg="modSp mod">
        <pc:chgData name="Ifan Williams" userId="24941412-6a59-4984-a79e-a737f73a20c6" providerId="ADAL" clId="{EB037EAF-4B60-4B64-B00A-0E64331AAD63}" dt="2022-07-14T20:28:13.081" v="33" actId="207"/>
        <pc:sldMkLst>
          <pc:docMk/>
          <pc:sldMk cId="301476041" sldId="342"/>
        </pc:sldMkLst>
        <pc:spChg chg="mod">
          <ac:chgData name="Ifan Williams" userId="24941412-6a59-4984-a79e-a737f73a20c6" providerId="ADAL" clId="{EB037EAF-4B60-4B64-B00A-0E64331AAD63}" dt="2022-07-14T20:26:13.746" v="15" actId="207"/>
          <ac:spMkLst>
            <pc:docMk/>
            <pc:sldMk cId="301476041" sldId="342"/>
            <ac:spMk id="2" creationId="{F50750FD-B241-40D6-8482-B44D4A0053F1}"/>
          </ac:spMkLst>
        </pc:spChg>
        <pc:spChg chg="mod">
          <ac:chgData name="Ifan Williams" userId="24941412-6a59-4984-a79e-a737f73a20c6" providerId="ADAL" clId="{EB037EAF-4B60-4B64-B00A-0E64331AAD63}" dt="2022-07-14T20:28:13.081" v="33" actId="207"/>
          <ac:spMkLst>
            <pc:docMk/>
            <pc:sldMk cId="301476041" sldId="342"/>
            <ac:spMk id="3" creationId="{395CC378-96DC-479D-9A6C-585955C29A85}"/>
          </ac:spMkLst>
        </pc:spChg>
      </pc:sldChg>
      <pc:sldChg chg="modSp mod">
        <pc:chgData name="Ifan Williams" userId="24941412-6a59-4984-a79e-a737f73a20c6" providerId="ADAL" clId="{EB037EAF-4B60-4B64-B00A-0E64331AAD63}" dt="2022-07-14T20:29:21.483" v="40" actId="207"/>
        <pc:sldMkLst>
          <pc:docMk/>
          <pc:sldMk cId="3674243337" sldId="343"/>
        </pc:sldMkLst>
        <pc:spChg chg="mod">
          <ac:chgData name="Ifan Williams" userId="24941412-6a59-4984-a79e-a737f73a20c6" providerId="ADAL" clId="{EB037EAF-4B60-4B64-B00A-0E64331AAD63}" dt="2022-07-14T20:29:21.483" v="40" actId="207"/>
          <ac:spMkLst>
            <pc:docMk/>
            <pc:sldMk cId="3674243337" sldId="343"/>
            <ac:spMk id="3" creationId="{9C788E28-1C04-4F1E-BA7A-CB5A1F962E6E}"/>
          </ac:spMkLst>
        </pc:spChg>
      </pc:sldChg>
      <pc:sldChg chg="modSp mod">
        <pc:chgData name="Ifan Williams" userId="24941412-6a59-4984-a79e-a737f73a20c6" providerId="ADAL" clId="{EB037EAF-4B60-4B64-B00A-0E64331AAD63}" dt="2022-07-14T20:30:48.371" v="52" actId="207"/>
        <pc:sldMkLst>
          <pc:docMk/>
          <pc:sldMk cId="2163302475" sldId="344"/>
        </pc:sldMkLst>
        <pc:spChg chg="mod">
          <ac:chgData name="Ifan Williams" userId="24941412-6a59-4984-a79e-a737f73a20c6" providerId="ADAL" clId="{EB037EAF-4B60-4B64-B00A-0E64331AAD63}" dt="2022-07-14T20:30:48.371" v="52" actId="207"/>
          <ac:spMkLst>
            <pc:docMk/>
            <pc:sldMk cId="2163302475" sldId="344"/>
            <ac:spMk id="2" creationId="{2200BE8B-6406-450A-AB91-4F1DA4A44740}"/>
          </ac:spMkLst>
        </pc:spChg>
        <pc:spChg chg="mod">
          <ac:chgData name="Ifan Williams" userId="24941412-6a59-4984-a79e-a737f73a20c6" providerId="ADAL" clId="{EB037EAF-4B60-4B64-B00A-0E64331AAD63}" dt="2022-07-14T20:30:43.664" v="51" actId="1076"/>
          <ac:spMkLst>
            <pc:docMk/>
            <pc:sldMk cId="2163302475" sldId="344"/>
            <ac:spMk id="3" creationId="{3F610AD9-D074-43CF-8195-CD5CCB8BDECC}"/>
          </ac:spMkLst>
        </pc:spChg>
      </pc:sldChg>
      <pc:sldChg chg="modSp mod">
        <pc:chgData name="Ifan Williams" userId="24941412-6a59-4984-a79e-a737f73a20c6" providerId="ADAL" clId="{EB037EAF-4B60-4B64-B00A-0E64331AAD63}" dt="2022-07-14T20:39:32.265" v="121" actId="207"/>
        <pc:sldMkLst>
          <pc:docMk/>
          <pc:sldMk cId="802004205" sldId="435"/>
        </pc:sldMkLst>
        <pc:spChg chg="mod">
          <ac:chgData name="Ifan Williams" userId="24941412-6a59-4984-a79e-a737f73a20c6" providerId="ADAL" clId="{EB037EAF-4B60-4B64-B00A-0E64331AAD63}" dt="2022-07-14T20:39:32.265" v="121" actId="207"/>
          <ac:spMkLst>
            <pc:docMk/>
            <pc:sldMk cId="802004205" sldId="435"/>
            <ac:spMk id="350217" creationId="{89708DB1-11B0-0B49-9F46-FB10291F6109}"/>
          </ac:spMkLst>
        </pc:spChg>
      </pc:sldChg>
      <pc:sldChg chg="modSp mod">
        <pc:chgData name="Ifan Williams" userId="24941412-6a59-4984-a79e-a737f73a20c6" providerId="ADAL" clId="{EB037EAF-4B60-4B64-B00A-0E64331AAD63}" dt="2022-07-14T20:40:57.092" v="130" actId="207"/>
        <pc:sldMkLst>
          <pc:docMk/>
          <pc:sldMk cId="2167581284" sldId="437"/>
        </pc:sldMkLst>
        <pc:spChg chg="mod">
          <ac:chgData name="Ifan Williams" userId="24941412-6a59-4984-a79e-a737f73a20c6" providerId="ADAL" clId="{EB037EAF-4B60-4B64-B00A-0E64331AAD63}" dt="2022-07-14T20:40:57.092" v="130" actId="207"/>
          <ac:spMkLst>
            <pc:docMk/>
            <pc:sldMk cId="2167581284" sldId="437"/>
            <ac:spMk id="353287" creationId="{473A15E0-D8CA-2D43-ACF9-9C8552F94122}"/>
          </ac:spMkLst>
        </pc:spChg>
      </pc:sldChg>
      <pc:sldChg chg="modSp mod">
        <pc:chgData name="Ifan Williams" userId="24941412-6a59-4984-a79e-a737f73a20c6" providerId="ADAL" clId="{EB037EAF-4B60-4B64-B00A-0E64331AAD63}" dt="2022-07-14T20:42:58.951" v="144" actId="1076"/>
        <pc:sldMkLst>
          <pc:docMk/>
          <pc:sldMk cId="1473449508" sldId="438"/>
        </pc:sldMkLst>
        <pc:spChg chg="mod">
          <ac:chgData name="Ifan Williams" userId="24941412-6a59-4984-a79e-a737f73a20c6" providerId="ADAL" clId="{EB037EAF-4B60-4B64-B00A-0E64331AAD63}" dt="2022-07-14T20:41:59.679" v="135" actId="207"/>
          <ac:spMkLst>
            <pc:docMk/>
            <pc:sldMk cId="1473449508" sldId="438"/>
            <ac:spMk id="354310" creationId="{AA7876BD-C53D-0F47-B974-00C2E91B7F7C}"/>
          </ac:spMkLst>
        </pc:spChg>
        <pc:spChg chg="mod">
          <ac:chgData name="Ifan Williams" userId="24941412-6a59-4984-a79e-a737f73a20c6" providerId="ADAL" clId="{EB037EAF-4B60-4B64-B00A-0E64331AAD63}" dt="2022-07-14T20:42:47.487" v="141" actId="207"/>
          <ac:spMkLst>
            <pc:docMk/>
            <pc:sldMk cId="1473449508" sldId="438"/>
            <ac:spMk id="354311" creationId="{C1DDFA1E-677E-B348-9A66-5D489AB6C123}"/>
          </ac:spMkLst>
        </pc:spChg>
        <pc:picChg chg="mod">
          <ac:chgData name="Ifan Williams" userId="24941412-6a59-4984-a79e-a737f73a20c6" providerId="ADAL" clId="{EB037EAF-4B60-4B64-B00A-0E64331AAD63}" dt="2022-07-14T20:42:58.951" v="144" actId="1076"/>
          <ac:picMkLst>
            <pc:docMk/>
            <pc:sldMk cId="1473449508" sldId="438"/>
            <ac:picMk id="4" creationId="{D758E47A-D494-4ECE-A39E-20723B3F68D1}"/>
          </ac:picMkLst>
        </pc:picChg>
      </pc:sldChg>
      <pc:sldChg chg="modSp mod">
        <pc:chgData name="Ifan Williams" userId="24941412-6a59-4984-a79e-a737f73a20c6" providerId="ADAL" clId="{EB037EAF-4B60-4B64-B00A-0E64331AAD63}" dt="2022-07-14T20:45:34.208" v="164" actId="207"/>
        <pc:sldMkLst>
          <pc:docMk/>
          <pc:sldMk cId="3801528300" sldId="439"/>
        </pc:sldMkLst>
        <pc:spChg chg="mod">
          <ac:chgData name="Ifan Williams" userId="24941412-6a59-4984-a79e-a737f73a20c6" providerId="ADAL" clId="{EB037EAF-4B60-4B64-B00A-0E64331AAD63}" dt="2022-07-14T20:45:34.208" v="164" actId="207"/>
          <ac:spMkLst>
            <pc:docMk/>
            <pc:sldMk cId="3801528300" sldId="439"/>
            <ac:spMk id="355335" creationId="{7C322A54-4D45-5E4D-BDDF-4B4B95D4DE61}"/>
          </ac:spMkLst>
        </pc:spChg>
      </pc:sldChg>
      <pc:sldChg chg="modSp mod">
        <pc:chgData name="Ifan Williams" userId="24941412-6a59-4984-a79e-a737f73a20c6" providerId="ADAL" clId="{EB037EAF-4B60-4B64-B00A-0E64331AAD63}" dt="2022-07-14T20:50:33.254" v="195" actId="20577"/>
        <pc:sldMkLst>
          <pc:docMk/>
          <pc:sldMk cId="3265867334" sldId="440"/>
        </pc:sldMkLst>
        <pc:spChg chg="mod">
          <ac:chgData name="Ifan Williams" userId="24941412-6a59-4984-a79e-a737f73a20c6" providerId="ADAL" clId="{EB037EAF-4B60-4B64-B00A-0E64331AAD63}" dt="2022-07-14T20:47:26.646" v="176" actId="207"/>
          <ac:spMkLst>
            <pc:docMk/>
            <pc:sldMk cId="3265867334" sldId="440"/>
            <ac:spMk id="356359" creationId="{D0C88FF9-C8B4-CF49-B1C6-A9E820552753}"/>
          </ac:spMkLst>
        </pc:spChg>
        <pc:spChg chg="mod">
          <ac:chgData name="Ifan Williams" userId="24941412-6a59-4984-a79e-a737f73a20c6" providerId="ADAL" clId="{EB037EAF-4B60-4B64-B00A-0E64331AAD63}" dt="2022-07-14T20:50:33.254" v="195" actId="20577"/>
          <ac:spMkLst>
            <pc:docMk/>
            <pc:sldMk cId="3265867334" sldId="440"/>
            <ac:spMk id="356360" creationId="{E05BCFBC-E4BD-9B40-95D0-312A7D119E62}"/>
          </ac:spMkLst>
        </pc:spChg>
        <pc:picChg chg="mod">
          <ac:chgData name="Ifan Williams" userId="24941412-6a59-4984-a79e-a737f73a20c6" providerId="ADAL" clId="{EB037EAF-4B60-4B64-B00A-0E64331AAD63}" dt="2022-07-14T20:47:28.725" v="177" actId="1076"/>
          <ac:picMkLst>
            <pc:docMk/>
            <pc:sldMk cId="3265867334" sldId="440"/>
            <ac:picMk id="4" creationId="{E1E80AE7-FACE-4B47-837A-F94DE1DB5F9B}"/>
          </ac:picMkLst>
        </pc:picChg>
      </pc:sldChg>
      <pc:sldChg chg="modSp mod">
        <pc:chgData name="Ifan Williams" userId="24941412-6a59-4984-a79e-a737f73a20c6" providerId="ADAL" clId="{EB037EAF-4B60-4B64-B00A-0E64331AAD63}" dt="2022-07-14T20:52:14.717" v="207" actId="207"/>
        <pc:sldMkLst>
          <pc:docMk/>
          <pc:sldMk cId="756421977" sldId="442"/>
        </pc:sldMkLst>
        <pc:spChg chg="mod">
          <ac:chgData name="Ifan Williams" userId="24941412-6a59-4984-a79e-a737f73a20c6" providerId="ADAL" clId="{EB037EAF-4B60-4B64-B00A-0E64331AAD63}" dt="2022-07-14T20:52:14.717" v="207" actId="207"/>
          <ac:spMkLst>
            <pc:docMk/>
            <pc:sldMk cId="756421977" sldId="442"/>
            <ac:spMk id="360452" creationId="{E9CC00BE-A8DB-7E49-9FDB-7DD3D6431FEB}"/>
          </ac:spMkLst>
        </pc:spChg>
        <pc:spChg chg="mod">
          <ac:chgData name="Ifan Williams" userId="24941412-6a59-4984-a79e-a737f73a20c6" providerId="ADAL" clId="{EB037EAF-4B60-4B64-B00A-0E64331AAD63}" dt="2022-07-14T20:51:30.722" v="202" actId="207"/>
          <ac:spMkLst>
            <pc:docMk/>
            <pc:sldMk cId="756421977" sldId="442"/>
            <ac:spMk id="360453" creationId="{3B4EE129-BAFC-6344-AC11-C4674C2353A6}"/>
          </ac:spMkLst>
        </pc:spChg>
      </pc:sldChg>
      <pc:sldChg chg="modSp mod">
        <pc:chgData name="Ifan Williams" userId="24941412-6a59-4984-a79e-a737f73a20c6" providerId="ADAL" clId="{EB037EAF-4B60-4B64-B00A-0E64331AAD63}" dt="2022-07-14T20:54:03.191" v="213" actId="207"/>
        <pc:sldMkLst>
          <pc:docMk/>
          <pc:sldMk cId="599769207" sldId="444"/>
        </pc:sldMkLst>
        <pc:spChg chg="mod">
          <ac:chgData name="Ifan Williams" userId="24941412-6a59-4984-a79e-a737f73a20c6" providerId="ADAL" clId="{EB037EAF-4B60-4B64-B00A-0E64331AAD63}" dt="2022-07-14T20:54:03.191" v="213" actId="207"/>
          <ac:spMkLst>
            <pc:docMk/>
            <pc:sldMk cId="599769207" sldId="444"/>
            <ac:spMk id="362501" creationId="{C197E3DF-8C9E-7E40-A2BC-715F2B89BC38}"/>
          </ac:spMkLst>
        </pc:spChg>
      </pc:sldChg>
      <pc:sldChg chg="modSp mod">
        <pc:chgData name="Ifan Williams" userId="24941412-6a59-4984-a79e-a737f73a20c6" providerId="ADAL" clId="{EB037EAF-4B60-4B64-B00A-0E64331AAD63}" dt="2022-07-14T20:56:37.548" v="235" actId="207"/>
        <pc:sldMkLst>
          <pc:docMk/>
          <pc:sldMk cId="1891358266" sldId="445"/>
        </pc:sldMkLst>
        <pc:spChg chg="mod">
          <ac:chgData name="Ifan Williams" userId="24941412-6a59-4984-a79e-a737f73a20c6" providerId="ADAL" clId="{EB037EAF-4B60-4B64-B00A-0E64331AAD63}" dt="2022-07-14T20:56:37.548" v="235" actId="207"/>
          <ac:spMkLst>
            <pc:docMk/>
            <pc:sldMk cId="1891358266" sldId="445"/>
            <ac:spMk id="363525" creationId="{C00A6BB7-48C9-A240-BC5C-4D244A47E20B}"/>
          </ac:spMkLst>
        </pc:spChg>
      </pc:sldChg>
      <pc:sldChg chg="modSp mod">
        <pc:chgData name="Ifan Williams" userId="24941412-6a59-4984-a79e-a737f73a20c6" providerId="ADAL" clId="{EB037EAF-4B60-4B64-B00A-0E64331AAD63}" dt="2022-07-14T20:37:39.868" v="103" actId="207"/>
        <pc:sldMkLst>
          <pc:docMk/>
          <pc:sldMk cId="350030474" sldId="447"/>
        </pc:sldMkLst>
        <pc:spChg chg="mod">
          <ac:chgData name="Ifan Williams" userId="24941412-6a59-4984-a79e-a737f73a20c6" providerId="ADAL" clId="{EB037EAF-4B60-4B64-B00A-0E64331AAD63}" dt="2022-07-14T20:37:39.868" v="103" actId="207"/>
          <ac:spMkLst>
            <pc:docMk/>
            <pc:sldMk cId="350030474" sldId="447"/>
            <ac:spMk id="350216" creationId="{6287871B-74D5-A14A-BB81-30AF89FCC6DA}"/>
          </ac:spMkLst>
        </pc:spChg>
        <pc:spChg chg="mod">
          <ac:chgData name="Ifan Williams" userId="24941412-6a59-4984-a79e-a737f73a20c6" providerId="ADAL" clId="{EB037EAF-4B60-4B64-B00A-0E64331AAD63}" dt="2022-07-14T20:37:30.287" v="102" actId="1076"/>
          <ac:spMkLst>
            <pc:docMk/>
            <pc:sldMk cId="350030474" sldId="447"/>
            <ac:spMk id="350217" creationId="{89708DB1-11B0-0B49-9F46-FB10291F6109}"/>
          </ac:spMkLst>
        </pc:spChg>
        <pc:picChg chg="mod">
          <ac:chgData name="Ifan Williams" userId="24941412-6a59-4984-a79e-a737f73a20c6" providerId="ADAL" clId="{EB037EAF-4B60-4B64-B00A-0E64331AAD63}" dt="2022-07-14T20:37:17.763" v="100" actId="14100"/>
          <ac:picMkLst>
            <pc:docMk/>
            <pc:sldMk cId="350030474" sldId="447"/>
            <ac:picMk id="5" creationId="{15996BAD-60CF-4DD9-9A9E-92F693A4FC52}"/>
          </ac:picMkLst>
        </pc:picChg>
        <pc:picChg chg="mod">
          <ac:chgData name="Ifan Williams" userId="24941412-6a59-4984-a79e-a737f73a20c6" providerId="ADAL" clId="{EB037EAF-4B60-4B64-B00A-0E64331AAD63}" dt="2022-07-14T20:37:21.781" v="101" actId="14100"/>
          <ac:picMkLst>
            <pc:docMk/>
            <pc:sldMk cId="350030474" sldId="447"/>
            <ac:picMk id="7" creationId="{55CE919B-3A44-4BC4-8865-8A33B2FEE861}"/>
          </ac:picMkLst>
        </pc:picChg>
      </pc:sldChg>
      <pc:sldChg chg="modSp mod">
        <pc:chgData name="Ifan Williams" userId="24941412-6a59-4984-a79e-a737f73a20c6" providerId="ADAL" clId="{EB037EAF-4B60-4B64-B00A-0E64331AAD63}" dt="2022-07-14T20:31:28.225" v="59" actId="207"/>
        <pc:sldMkLst>
          <pc:docMk/>
          <pc:sldMk cId="1457320780" sldId="448"/>
        </pc:sldMkLst>
        <pc:spChg chg="mod">
          <ac:chgData name="Ifan Williams" userId="24941412-6a59-4984-a79e-a737f73a20c6" providerId="ADAL" clId="{EB037EAF-4B60-4B64-B00A-0E64331AAD63}" dt="2022-07-14T20:31:28.225" v="59" actId="207"/>
          <ac:spMkLst>
            <pc:docMk/>
            <pc:sldMk cId="1457320780" sldId="448"/>
            <ac:spMk id="2" creationId="{ED17C3BE-1A2E-3F43-A485-4C2D420579D2}"/>
          </ac:spMkLst>
        </pc:spChg>
      </pc:sldChg>
      <pc:sldChg chg="modSp mod">
        <pc:chgData name="Ifan Williams" userId="24941412-6a59-4984-a79e-a737f73a20c6" providerId="ADAL" clId="{EB037EAF-4B60-4B64-B00A-0E64331AAD63}" dt="2022-07-14T20:33:39.874" v="72" actId="207"/>
        <pc:sldMkLst>
          <pc:docMk/>
          <pc:sldMk cId="404191833" sldId="449"/>
        </pc:sldMkLst>
        <pc:spChg chg="mod">
          <ac:chgData name="Ifan Williams" userId="24941412-6a59-4984-a79e-a737f73a20c6" providerId="ADAL" clId="{EB037EAF-4B60-4B64-B00A-0E64331AAD63}" dt="2022-07-14T20:32:18.598" v="65" actId="207"/>
          <ac:spMkLst>
            <pc:docMk/>
            <pc:sldMk cId="404191833" sldId="449"/>
            <ac:spMk id="2" creationId="{93457776-D188-7846-A9AB-B7DB2D3E7767}"/>
          </ac:spMkLst>
        </pc:spChg>
        <pc:spChg chg="mod">
          <ac:chgData name="Ifan Williams" userId="24941412-6a59-4984-a79e-a737f73a20c6" providerId="ADAL" clId="{EB037EAF-4B60-4B64-B00A-0E64331AAD63}" dt="2022-07-14T20:33:39.874" v="72" actId="207"/>
          <ac:spMkLst>
            <pc:docMk/>
            <pc:sldMk cId="404191833" sldId="449"/>
            <ac:spMk id="3" creationId="{19300D1E-635C-5B4B-AB15-75D26C6A4838}"/>
          </ac:spMkLst>
        </pc:spChg>
      </pc:sldChg>
      <pc:sldChg chg="modSp mod">
        <pc:chgData name="Ifan Williams" userId="24941412-6a59-4984-a79e-a737f73a20c6" providerId="ADAL" clId="{EB037EAF-4B60-4B64-B00A-0E64331AAD63}" dt="2022-07-14T20:30:04" v="45" actId="207"/>
        <pc:sldMkLst>
          <pc:docMk/>
          <pc:sldMk cId="4002700187" sldId="450"/>
        </pc:sldMkLst>
        <pc:spChg chg="mod">
          <ac:chgData name="Ifan Williams" userId="24941412-6a59-4984-a79e-a737f73a20c6" providerId="ADAL" clId="{EB037EAF-4B60-4B64-B00A-0E64331AAD63}" dt="2022-07-14T20:30:04" v="45" actId="207"/>
          <ac:spMkLst>
            <pc:docMk/>
            <pc:sldMk cId="4002700187" sldId="450"/>
            <ac:spMk id="2" creationId="{D77225F2-4747-8144-B913-FAC0788D4458}"/>
          </ac:spMkLst>
        </pc:spChg>
      </pc:sldChg>
      <pc:sldChg chg="modSp mod">
        <pc:chgData name="Ifan Williams" userId="24941412-6a59-4984-a79e-a737f73a20c6" providerId="ADAL" clId="{EB037EAF-4B60-4B64-B00A-0E64331AAD63}" dt="2022-07-14T20:35:16.667" v="85" actId="207"/>
        <pc:sldMkLst>
          <pc:docMk/>
          <pc:sldMk cId="3238271272" sldId="451"/>
        </pc:sldMkLst>
        <pc:spChg chg="mod">
          <ac:chgData name="Ifan Williams" userId="24941412-6a59-4984-a79e-a737f73a20c6" providerId="ADAL" clId="{EB037EAF-4B60-4B64-B00A-0E64331AAD63}" dt="2022-07-14T20:35:16.667" v="85" actId="207"/>
          <ac:spMkLst>
            <pc:docMk/>
            <pc:sldMk cId="3238271272" sldId="451"/>
            <ac:spMk id="3" creationId="{75E4DF08-0465-BC40-A107-61490C878464}"/>
          </ac:spMkLst>
        </pc:spChg>
      </pc:sldChg>
      <pc:sldChg chg="modSp mod">
        <pc:chgData name="Ifan Williams" userId="24941412-6a59-4984-a79e-a737f73a20c6" providerId="ADAL" clId="{EB037EAF-4B60-4B64-B00A-0E64331AAD63}" dt="2022-07-14T20:36:19.518" v="94" actId="207"/>
        <pc:sldMkLst>
          <pc:docMk/>
          <pc:sldMk cId="3289125448" sldId="452"/>
        </pc:sldMkLst>
        <pc:spChg chg="mod">
          <ac:chgData name="Ifan Williams" userId="24941412-6a59-4984-a79e-a737f73a20c6" providerId="ADAL" clId="{EB037EAF-4B60-4B64-B00A-0E64331AAD63}" dt="2022-07-14T20:36:19.518" v="94" actId="207"/>
          <ac:spMkLst>
            <pc:docMk/>
            <pc:sldMk cId="3289125448" sldId="452"/>
            <ac:spMk id="3" creationId="{38991830-B49D-7246-A344-E48A9B1DDE27}"/>
          </ac:spMkLst>
        </pc:spChg>
      </pc:sldChg>
      <pc:sldChg chg="modSp add mod">
        <pc:chgData name="Ifan Williams" userId="24941412-6a59-4984-a79e-a737f73a20c6" providerId="ADAL" clId="{EB037EAF-4B60-4B64-B00A-0E64331AAD63}" dt="2022-07-14T20:58:11.439" v="242" actId="207"/>
        <pc:sldMkLst>
          <pc:docMk/>
          <pc:sldMk cId="1964257077" sldId="453"/>
        </pc:sldMkLst>
        <pc:spChg chg="mod">
          <ac:chgData name="Ifan Williams" userId="24941412-6a59-4984-a79e-a737f73a20c6" providerId="ADAL" clId="{EB037EAF-4B60-4B64-B00A-0E64331AAD63}" dt="2022-07-14T20:58:11.439" v="242" actId="207"/>
          <ac:spMkLst>
            <pc:docMk/>
            <pc:sldMk cId="1964257077" sldId="453"/>
            <ac:spMk id="2053" creationId="{00000000-0000-0000-0000-000000000000}"/>
          </ac:spMkLst>
        </pc:spChg>
      </pc:sldChg>
      <pc:sldChg chg="modSp add">
        <pc:chgData name="Ifan Williams" userId="24941412-6a59-4984-a79e-a737f73a20c6" providerId="ADAL" clId="{EB037EAF-4B60-4B64-B00A-0E64331AAD63}" dt="2022-07-14T21:00:34.415" v="274" actId="20577"/>
        <pc:sldMkLst>
          <pc:docMk/>
          <pc:sldMk cId="4001982390" sldId="454"/>
        </pc:sldMkLst>
        <pc:spChg chg="mod">
          <ac:chgData name="Ifan Williams" userId="24941412-6a59-4984-a79e-a737f73a20c6" providerId="ADAL" clId="{EB037EAF-4B60-4B64-B00A-0E64331AAD63}" dt="2022-07-14T21:00:34.415" v="274" actId="20577"/>
          <ac:spMkLst>
            <pc:docMk/>
            <pc:sldMk cId="4001982390" sldId="454"/>
            <ac:spMk id="2051" creationId="{8803D691-AEB5-CE42-BB48-A1582A761702}"/>
          </ac:spMkLst>
        </pc:spChg>
      </pc:sldChg>
      <pc:sldChg chg="modSp add">
        <pc:chgData name="Ifan Williams" userId="24941412-6a59-4984-a79e-a737f73a20c6" providerId="ADAL" clId="{EB037EAF-4B60-4B64-B00A-0E64331AAD63}" dt="2022-07-14T21:02:34.724" v="297" actId="207"/>
        <pc:sldMkLst>
          <pc:docMk/>
          <pc:sldMk cId="3206491598" sldId="455"/>
        </pc:sldMkLst>
        <pc:spChg chg="mod">
          <ac:chgData name="Ifan Williams" userId="24941412-6a59-4984-a79e-a737f73a20c6" providerId="ADAL" clId="{EB037EAF-4B60-4B64-B00A-0E64331AAD63}" dt="2022-07-14T21:01:24.345" v="283" actId="207"/>
          <ac:spMkLst>
            <pc:docMk/>
            <pc:sldMk cId="3206491598" sldId="455"/>
            <ac:spMk id="6146" creationId="{DE64D7AF-3EB8-AD45-BBB6-C9A3F5285B55}"/>
          </ac:spMkLst>
        </pc:spChg>
        <pc:spChg chg="mod">
          <ac:chgData name="Ifan Williams" userId="24941412-6a59-4984-a79e-a737f73a20c6" providerId="ADAL" clId="{EB037EAF-4B60-4B64-B00A-0E64331AAD63}" dt="2022-07-14T21:02:34.724" v="297" actId="207"/>
          <ac:spMkLst>
            <pc:docMk/>
            <pc:sldMk cId="3206491598" sldId="455"/>
            <ac:spMk id="6147" creationId="{12028918-867B-644B-81B9-1FD488F7D0AF}"/>
          </ac:spMkLst>
        </pc:spChg>
      </pc:sldChg>
      <pc:sldChg chg="modSp add modAnim">
        <pc:chgData name="Ifan Williams" userId="24941412-6a59-4984-a79e-a737f73a20c6" providerId="ADAL" clId="{EB037EAF-4B60-4B64-B00A-0E64331AAD63}" dt="2022-07-14T21:04:33.422" v="321" actId="207"/>
        <pc:sldMkLst>
          <pc:docMk/>
          <pc:sldMk cId="2066314212" sldId="456"/>
        </pc:sldMkLst>
        <pc:spChg chg="mod">
          <ac:chgData name="Ifan Williams" userId="24941412-6a59-4984-a79e-a737f73a20c6" providerId="ADAL" clId="{EB037EAF-4B60-4B64-B00A-0E64331AAD63}" dt="2022-07-14T21:04:33.422" v="321" actId="207"/>
          <ac:spMkLst>
            <pc:docMk/>
            <pc:sldMk cId="2066314212" sldId="456"/>
            <ac:spMk id="7171" creationId="{8F258408-505F-7A4E-9EC7-85EAE5A7AF2E}"/>
          </ac:spMkLst>
        </pc:spChg>
      </pc:sldChg>
      <pc:sldChg chg="modSp add modAnim">
        <pc:chgData name="Ifan Williams" userId="24941412-6a59-4984-a79e-a737f73a20c6" providerId="ADAL" clId="{EB037EAF-4B60-4B64-B00A-0E64331AAD63}" dt="2022-07-14T21:07:33.619" v="345" actId="207"/>
        <pc:sldMkLst>
          <pc:docMk/>
          <pc:sldMk cId="1647489129" sldId="457"/>
        </pc:sldMkLst>
        <pc:spChg chg="mod">
          <ac:chgData name="Ifan Williams" userId="24941412-6a59-4984-a79e-a737f73a20c6" providerId="ADAL" clId="{EB037EAF-4B60-4B64-B00A-0E64331AAD63}" dt="2022-07-14T21:07:33.619" v="345" actId="207"/>
          <ac:spMkLst>
            <pc:docMk/>
            <pc:sldMk cId="1647489129" sldId="457"/>
            <ac:spMk id="8195" creationId="{37EA1907-A753-044F-8611-86FBA59BA3A0}"/>
          </ac:spMkLst>
        </pc:spChg>
      </pc:sldChg>
      <pc:sldChg chg="modSp add modAnim">
        <pc:chgData name="Ifan Williams" userId="24941412-6a59-4984-a79e-a737f73a20c6" providerId="ADAL" clId="{EB037EAF-4B60-4B64-B00A-0E64331AAD63}" dt="2022-07-14T21:09:11.382" v="361" actId="207"/>
        <pc:sldMkLst>
          <pc:docMk/>
          <pc:sldMk cId="3568768688" sldId="458"/>
        </pc:sldMkLst>
        <pc:spChg chg="mod">
          <ac:chgData name="Ifan Williams" userId="24941412-6a59-4984-a79e-a737f73a20c6" providerId="ADAL" clId="{EB037EAF-4B60-4B64-B00A-0E64331AAD63}" dt="2022-07-14T21:09:11.382" v="361" actId="207"/>
          <ac:spMkLst>
            <pc:docMk/>
            <pc:sldMk cId="3568768688" sldId="458"/>
            <ac:spMk id="9219" creationId="{BE435620-68AC-FB45-8BB4-82A1A01FD9DC}"/>
          </ac:spMkLst>
        </pc:spChg>
      </pc:sldChg>
      <pc:sldChg chg="modSp add">
        <pc:chgData name="Ifan Williams" userId="24941412-6a59-4984-a79e-a737f73a20c6" providerId="ADAL" clId="{EB037EAF-4B60-4B64-B00A-0E64331AAD63}" dt="2022-07-14T21:11:13.170" v="371" actId="207"/>
        <pc:sldMkLst>
          <pc:docMk/>
          <pc:sldMk cId="4051338217" sldId="459"/>
        </pc:sldMkLst>
        <pc:spChg chg="mod">
          <ac:chgData name="Ifan Williams" userId="24941412-6a59-4984-a79e-a737f73a20c6" providerId="ADAL" clId="{EB037EAF-4B60-4B64-B00A-0E64331AAD63}" dt="2022-07-14T21:11:13.170" v="371" actId="207"/>
          <ac:spMkLst>
            <pc:docMk/>
            <pc:sldMk cId="4051338217" sldId="459"/>
            <ac:spMk id="10242" creationId="{E7984B08-26B2-B04C-936B-C33E17FA4DE6}"/>
          </ac:spMkLst>
        </pc:spChg>
        <pc:spChg chg="mod">
          <ac:chgData name="Ifan Williams" userId="24941412-6a59-4984-a79e-a737f73a20c6" providerId="ADAL" clId="{EB037EAF-4B60-4B64-B00A-0E64331AAD63}" dt="2022-07-14T21:10:30.353" v="367" actId="207"/>
          <ac:spMkLst>
            <pc:docMk/>
            <pc:sldMk cId="4051338217" sldId="459"/>
            <ac:spMk id="10243" creationId="{575DC7FA-219B-4646-B21C-A5C28E990853}"/>
          </ac:spMkLst>
        </pc:spChg>
      </pc:sldChg>
      <pc:sldChg chg="modSp add">
        <pc:chgData name="Ifan Williams" userId="24941412-6a59-4984-a79e-a737f73a20c6" providerId="ADAL" clId="{EB037EAF-4B60-4B64-B00A-0E64331AAD63}" dt="2022-07-14T21:13:14.386" v="385" actId="207"/>
        <pc:sldMkLst>
          <pc:docMk/>
          <pc:sldMk cId="3794586200" sldId="460"/>
        </pc:sldMkLst>
        <pc:spChg chg="mod">
          <ac:chgData name="Ifan Williams" userId="24941412-6a59-4984-a79e-a737f73a20c6" providerId="ADAL" clId="{EB037EAF-4B60-4B64-B00A-0E64331AAD63}" dt="2022-07-14T21:13:14.386" v="385" actId="207"/>
          <ac:spMkLst>
            <pc:docMk/>
            <pc:sldMk cId="3794586200" sldId="460"/>
            <ac:spMk id="11267" creationId="{B303012E-7037-4D41-8255-71E261F81EE2}"/>
          </ac:spMkLst>
        </pc:spChg>
      </pc:sldChg>
      <pc:sldChg chg="modSp add modAnim">
        <pc:chgData name="Ifan Williams" userId="24941412-6a59-4984-a79e-a737f73a20c6" providerId="ADAL" clId="{EB037EAF-4B60-4B64-B00A-0E64331AAD63}" dt="2022-07-14T21:14:05.258" v="394" actId="207"/>
        <pc:sldMkLst>
          <pc:docMk/>
          <pc:sldMk cId="1877413840" sldId="461"/>
        </pc:sldMkLst>
        <pc:spChg chg="mod">
          <ac:chgData name="Ifan Williams" userId="24941412-6a59-4984-a79e-a737f73a20c6" providerId="ADAL" clId="{EB037EAF-4B60-4B64-B00A-0E64331AAD63}" dt="2022-07-14T21:14:05.258" v="394" actId="207"/>
          <ac:spMkLst>
            <pc:docMk/>
            <pc:sldMk cId="1877413840" sldId="461"/>
            <ac:spMk id="30723" creationId="{2632C828-AE17-F741-8537-596674CBC983}"/>
          </ac:spMkLst>
        </pc:spChg>
      </pc:sldChg>
      <pc:sldChg chg="modSp add mod">
        <pc:chgData name="Ifan Williams" userId="24941412-6a59-4984-a79e-a737f73a20c6" providerId="ADAL" clId="{EB037EAF-4B60-4B64-B00A-0E64331AAD63}" dt="2022-07-15T07:28:03.338" v="396" actId="207"/>
        <pc:sldMkLst>
          <pc:docMk/>
          <pc:sldMk cId="391915320" sldId="462"/>
        </pc:sldMkLst>
        <pc:spChg chg="mod">
          <ac:chgData name="Ifan Williams" userId="24941412-6a59-4984-a79e-a737f73a20c6" providerId="ADAL" clId="{EB037EAF-4B60-4B64-B00A-0E64331AAD63}" dt="2022-07-15T07:28:03.338" v="396" actId="207"/>
          <ac:spMkLst>
            <pc:docMk/>
            <pc:sldMk cId="391915320" sldId="462"/>
            <ac:spMk id="18434" creationId="{00000000-0000-0000-0000-000000000000}"/>
          </ac:spMkLst>
        </pc:spChg>
      </pc:sldChg>
      <pc:sldChg chg="modSp add mod">
        <pc:chgData name="Ifan Williams" userId="24941412-6a59-4984-a79e-a737f73a20c6" providerId="ADAL" clId="{EB037EAF-4B60-4B64-B00A-0E64331AAD63}" dt="2022-07-15T07:28:48.506" v="401" actId="207"/>
        <pc:sldMkLst>
          <pc:docMk/>
          <pc:sldMk cId="802220566" sldId="463"/>
        </pc:sldMkLst>
        <pc:spChg chg="mod">
          <ac:chgData name="Ifan Williams" userId="24941412-6a59-4984-a79e-a737f73a20c6" providerId="ADAL" clId="{EB037EAF-4B60-4B64-B00A-0E64331AAD63}" dt="2022-07-15T07:28:48.506" v="401" actId="207"/>
          <ac:spMkLst>
            <pc:docMk/>
            <pc:sldMk cId="802220566" sldId="463"/>
            <ac:spMk id="2053" creationId="{00000000-0000-0000-0000-000000000000}"/>
          </ac:spMkLst>
        </pc:spChg>
      </pc:sldChg>
      <pc:sldChg chg="add">
        <pc:chgData name="Ifan Williams" userId="24941412-6a59-4984-a79e-a737f73a20c6" providerId="ADAL" clId="{EB037EAF-4B60-4B64-B00A-0E64331AAD63}" dt="2022-07-13T21:11:31.735" v="3"/>
        <pc:sldMkLst>
          <pc:docMk/>
          <pc:sldMk cId="691398026" sldId="464"/>
        </pc:sldMkLst>
      </pc:sldChg>
      <pc:sldChg chg="modSp add mod">
        <pc:chgData name="Ifan Williams" userId="24941412-6a59-4984-a79e-a737f73a20c6" providerId="ADAL" clId="{EB037EAF-4B60-4B64-B00A-0E64331AAD63}" dt="2022-07-15T07:32:49.819" v="418" actId="207"/>
        <pc:sldMkLst>
          <pc:docMk/>
          <pc:sldMk cId="1238862255" sldId="465"/>
        </pc:sldMkLst>
        <pc:spChg chg="mod">
          <ac:chgData name="Ifan Williams" userId="24941412-6a59-4984-a79e-a737f73a20c6" providerId="ADAL" clId="{EB037EAF-4B60-4B64-B00A-0E64331AAD63}" dt="2022-07-15T07:32:49.819" v="418" actId="207"/>
          <ac:spMkLst>
            <pc:docMk/>
            <pc:sldMk cId="1238862255" sldId="465"/>
            <ac:spMk id="3" creationId="{9C788E28-1C04-4F1E-BA7A-CB5A1F962E6E}"/>
          </ac:spMkLst>
        </pc:spChg>
      </pc:sldChg>
      <pc:sldChg chg="modSp add mod">
        <pc:chgData name="Ifan Williams" userId="24941412-6a59-4984-a79e-a737f73a20c6" providerId="ADAL" clId="{EB037EAF-4B60-4B64-B00A-0E64331AAD63}" dt="2022-07-15T07:35:26.512" v="444" actId="207"/>
        <pc:sldMkLst>
          <pc:docMk/>
          <pc:sldMk cId="3587744392" sldId="466"/>
        </pc:sldMkLst>
        <pc:spChg chg="mod">
          <ac:chgData name="Ifan Williams" userId="24941412-6a59-4984-a79e-a737f73a20c6" providerId="ADAL" clId="{EB037EAF-4B60-4B64-B00A-0E64331AAD63}" dt="2022-07-15T07:35:26.512" v="444" actId="207"/>
          <ac:spMkLst>
            <pc:docMk/>
            <pc:sldMk cId="3587744392" sldId="466"/>
            <ac:spMk id="3" creationId="{3F610AD9-D074-43CF-8195-CD5CCB8BDECC}"/>
          </ac:spMkLst>
        </pc:spChg>
      </pc:sldChg>
      <pc:sldChg chg="modSp add mod">
        <pc:chgData name="Ifan Williams" userId="24941412-6a59-4984-a79e-a737f73a20c6" providerId="ADAL" clId="{EB037EAF-4B60-4B64-B00A-0E64331AAD63}" dt="2022-07-15T07:37:40.049" v="451" actId="207"/>
        <pc:sldMkLst>
          <pc:docMk/>
          <pc:sldMk cId="3459670121" sldId="467"/>
        </pc:sldMkLst>
        <pc:spChg chg="mod">
          <ac:chgData name="Ifan Williams" userId="24941412-6a59-4984-a79e-a737f73a20c6" providerId="ADAL" clId="{EB037EAF-4B60-4B64-B00A-0E64331AAD63}" dt="2022-07-15T07:37:40.049" v="451" actId="207"/>
          <ac:spMkLst>
            <pc:docMk/>
            <pc:sldMk cId="3459670121" sldId="467"/>
            <ac:spMk id="3" creationId="{4127DEF9-6367-40A0-8D11-66694A621D5E}"/>
          </ac:spMkLst>
        </pc:spChg>
      </pc:sldChg>
      <pc:sldChg chg="modSp add mod">
        <pc:chgData name="Ifan Williams" userId="24941412-6a59-4984-a79e-a737f73a20c6" providerId="ADAL" clId="{EB037EAF-4B60-4B64-B00A-0E64331AAD63}" dt="2022-07-15T07:39:24.936" v="457" actId="207"/>
        <pc:sldMkLst>
          <pc:docMk/>
          <pc:sldMk cId="4175663383" sldId="468"/>
        </pc:sldMkLst>
        <pc:spChg chg="mod">
          <ac:chgData name="Ifan Williams" userId="24941412-6a59-4984-a79e-a737f73a20c6" providerId="ADAL" clId="{EB037EAF-4B60-4B64-B00A-0E64331AAD63}" dt="2022-07-15T07:39:24.936" v="457" actId="207"/>
          <ac:spMkLst>
            <pc:docMk/>
            <pc:sldMk cId="4175663383" sldId="468"/>
            <ac:spMk id="3" creationId="{82AB245D-1896-48E5-AF8A-CB7575D5F69B}"/>
          </ac:spMkLst>
        </pc:spChg>
      </pc:sldChg>
      <pc:sldChg chg="modSp add mod">
        <pc:chgData name="Ifan Williams" userId="24941412-6a59-4984-a79e-a737f73a20c6" providerId="ADAL" clId="{EB037EAF-4B60-4B64-B00A-0E64331AAD63}" dt="2022-07-15T07:42:35.302" v="479" actId="207"/>
        <pc:sldMkLst>
          <pc:docMk/>
          <pc:sldMk cId="524624041" sldId="469"/>
        </pc:sldMkLst>
        <pc:spChg chg="mod">
          <ac:chgData name="Ifan Williams" userId="24941412-6a59-4984-a79e-a737f73a20c6" providerId="ADAL" clId="{EB037EAF-4B60-4B64-B00A-0E64331AAD63}" dt="2022-07-15T07:42:35.302" v="479" actId="207"/>
          <ac:spMkLst>
            <pc:docMk/>
            <pc:sldMk cId="524624041" sldId="469"/>
            <ac:spMk id="3" creationId="{577D9416-CA9B-42A4-BC4C-2C0C5A2E0390}"/>
          </ac:spMkLst>
        </pc:spChg>
      </pc:sldChg>
      <pc:sldChg chg="modSp add mod">
        <pc:chgData name="Ifan Williams" userId="24941412-6a59-4984-a79e-a737f73a20c6" providerId="ADAL" clId="{EB037EAF-4B60-4B64-B00A-0E64331AAD63}" dt="2022-07-15T07:43:50.650" v="485" actId="207"/>
        <pc:sldMkLst>
          <pc:docMk/>
          <pc:sldMk cId="2018931690" sldId="470"/>
        </pc:sldMkLst>
        <pc:spChg chg="mod">
          <ac:chgData name="Ifan Williams" userId="24941412-6a59-4984-a79e-a737f73a20c6" providerId="ADAL" clId="{EB037EAF-4B60-4B64-B00A-0E64331AAD63}" dt="2022-07-15T07:43:50.650" v="485" actId="207"/>
          <ac:spMkLst>
            <pc:docMk/>
            <pc:sldMk cId="2018931690" sldId="470"/>
            <ac:spMk id="3" creationId="{09769A17-C04F-49BB-AC14-2BCBE2270CD2}"/>
          </ac:spMkLst>
        </pc:spChg>
      </pc:sldChg>
      <pc:sldChg chg="modSp add mod">
        <pc:chgData name="Ifan Williams" userId="24941412-6a59-4984-a79e-a737f73a20c6" providerId="ADAL" clId="{EB037EAF-4B60-4B64-B00A-0E64331AAD63}" dt="2022-07-15T07:45:06.084" v="493" actId="207"/>
        <pc:sldMkLst>
          <pc:docMk/>
          <pc:sldMk cId="1230865376" sldId="471"/>
        </pc:sldMkLst>
        <pc:spChg chg="mod">
          <ac:chgData name="Ifan Williams" userId="24941412-6a59-4984-a79e-a737f73a20c6" providerId="ADAL" clId="{EB037EAF-4B60-4B64-B00A-0E64331AAD63}" dt="2022-07-15T07:45:06.084" v="493" actId="207"/>
          <ac:spMkLst>
            <pc:docMk/>
            <pc:sldMk cId="1230865376" sldId="471"/>
            <ac:spMk id="3" creationId="{D8D34163-6480-4DE4-B87D-ED054E2637B4}"/>
          </ac:spMkLst>
        </pc:spChg>
      </pc:sldChg>
      <pc:sldChg chg="modSp add mod">
        <pc:chgData name="Ifan Williams" userId="24941412-6a59-4984-a79e-a737f73a20c6" providerId="ADAL" clId="{EB037EAF-4B60-4B64-B00A-0E64331AAD63}" dt="2022-07-15T07:46:46.366" v="505" actId="207"/>
        <pc:sldMkLst>
          <pc:docMk/>
          <pc:sldMk cId="1483123609" sldId="472"/>
        </pc:sldMkLst>
        <pc:spChg chg="mod">
          <ac:chgData name="Ifan Williams" userId="24941412-6a59-4984-a79e-a737f73a20c6" providerId="ADAL" clId="{EB037EAF-4B60-4B64-B00A-0E64331AAD63}" dt="2022-07-15T07:46:00.657" v="498" actId="207"/>
          <ac:spMkLst>
            <pc:docMk/>
            <pc:sldMk cId="1483123609" sldId="472"/>
            <ac:spMk id="2" creationId="{9D30670E-F892-4B78-AB25-873B4A3D4717}"/>
          </ac:spMkLst>
        </pc:spChg>
        <pc:spChg chg="mod">
          <ac:chgData name="Ifan Williams" userId="24941412-6a59-4984-a79e-a737f73a20c6" providerId="ADAL" clId="{EB037EAF-4B60-4B64-B00A-0E64331AAD63}" dt="2022-07-15T07:46:46.366" v="505" actId="207"/>
          <ac:spMkLst>
            <pc:docMk/>
            <pc:sldMk cId="1483123609" sldId="472"/>
            <ac:spMk id="3" creationId="{75F72E91-BC16-4FB5-9563-645CB80BE2FC}"/>
          </ac:spMkLst>
        </pc:spChg>
      </pc:sldChg>
      <pc:sldChg chg="modSp add mod">
        <pc:chgData name="Ifan Williams" userId="24941412-6a59-4984-a79e-a737f73a20c6" providerId="ADAL" clId="{EB037EAF-4B60-4B64-B00A-0E64331AAD63}" dt="2022-07-15T07:47:18.005" v="507" actId="207"/>
        <pc:sldMkLst>
          <pc:docMk/>
          <pc:sldMk cId="3757670879" sldId="473"/>
        </pc:sldMkLst>
        <pc:spChg chg="mod">
          <ac:chgData name="Ifan Williams" userId="24941412-6a59-4984-a79e-a737f73a20c6" providerId="ADAL" clId="{EB037EAF-4B60-4B64-B00A-0E64331AAD63}" dt="2022-07-15T07:47:18.005" v="507" actId="207"/>
          <ac:spMkLst>
            <pc:docMk/>
            <pc:sldMk cId="3757670879" sldId="473"/>
            <ac:spMk id="18434" creationId="{00000000-0000-0000-0000-000000000000}"/>
          </ac:spMkLst>
        </pc:spChg>
      </pc:sldChg>
      <pc:sldMasterChg chg="add addSldLayout">
        <pc:chgData name="Ifan Williams" userId="24941412-6a59-4984-a79e-a737f73a20c6" providerId="ADAL" clId="{EB037EAF-4B60-4B64-B00A-0E64331AAD63}" dt="2022-07-13T21:10:54.695" v="0" actId="27028"/>
        <pc:sldMasterMkLst>
          <pc:docMk/>
          <pc:sldMasterMk cId="0" sldId="2147483655"/>
        </pc:sldMasterMkLst>
        <pc:sldLayoutChg chg="add">
          <pc:chgData name="Ifan Williams" userId="24941412-6a59-4984-a79e-a737f73a20c6" providerId="ADAL" clId="{EB037EAF-4B60-4B64-B00A-0E64331AAD63}" dt="2022-07-13T21:10:54.695" v="0" actId="27028"/>
          <pc:sldLayoutMkLst>
            <pc:docMk/>
            <pc:sldMasterMk cId="0" sldId="2147483655"/>
            <pc:sldLayoutMk cId="3401851781" sldId="2147483653"/>
          </pc:sldLayoutMkLst>
        </pc:sldLayoutChg>
        <pc:sldLayoutChg chg="add">
          <pc:chgData name="Ifan Williams" userId="24941412-6a59-4984-a79e-a737f73a20c6" providerId="ADAL" clId="{EB037EAF-4B60-4B64-B00A-0E64331AAD63}" dt="2022-07-13T21:10:54.695" v="0" actId="27028"/>
          <pc:sldLayoutMkLst>
            <pc:docMk/>
            <pc:sldMasterMk cId="0" sldId="2147483655"/>
            <pc:sldLayoutMk cId="0" sldId="2147483656"/>
          </pc:sldLayoutMkLst>
        </pc:sldLayoutChg>
      </pc:sldMasterChg>
      <pc:sldMasterChg chg="add addSldLayout">
        <pc:chgData name="Ifan Williams" userId="24941412-6a59-4984-a79e-a737f73a20c6" providerId="ADAL" clId="{EB037EAF-4B60-4B64-B00A-0E64331AAD63}" dt="2022-07-13T21:11:31.735" v="2" actId="27028"/>
        <pc:sldMasterMkLst>
          <pc:docMk/>
          <pc:sldMasterMk cId="0" sldId="2147483657"/>
        </pc:sldMasterMkLst>
        <pc:sldLayoutChg chg="add">
          <pc:chgData name="Ifan Williams" userId="24941412-6a59-4984-a79e-a737f73a20c6" providerId="ADAL" clId="{EB037EAF-4B60-4B64-B00A-0E64331AAD63}" dt="2022-07-13T21:11:31.735" v="2" actId="27028"/>
          <pc:sldLayoutMkLst>
            <pc:docMk/>
            <pc:sldMasterMk cId="0" sldId="2147483657"/>
            <pc:sldLayoutMk cId="0" sldId="2147483658"/>
          </pc:sldLayoutMkLst>
        </pc:sldLayoutChg>
      </pc:sldMasterChg>
    </pc:docChg>
  </pc:docChgLst>
  <pc:docChgLst>
    <pc:chgData name="John Cartwright" userId="S::john.cartwright@hartlepoolfe.ac.uk::aab42552-d48d-4c7e-81cd-76fbfe8dfb3c" providerId="AD" clId="Web-{9C2F18F8-483A-97C4-F382-296CB78C8F80}"/>
    <pc:docChg chg="modSld">
      <pc:chgData name="John Cartwright" userId="S::john.cartwright@hartlepoolfe.ac.uk::aab42552-d48d-4c7e-81cd-76fbfe8dfb3c" providerId="AD" clId="Web-{9C2F18F8-483A-97C4-F382-296CB78C8F80}" dt="2020-06-15T20:36:29.803" v="26" actId="14100"/>
      <pc:docMkLst>
        <pc:docMk/>
      </pc:docMkLst>
      <pc:sldChg chg="addSp modSp">
        <pc:chgData name="John Cartwright" userId="S::john.cartwright@hartlepoolfe.ac.uk::aab42552-d48d-4c7e-81cd-76fbfe8dfb3c" providerId="AD" clId="Web-{9C2F18F8-483A-97C4-F382-296CB78C8F80}" dt="2020-06-15T20:28:21.150" v="2" actId="14100"/>
        <pc:sldMkLst>
          <pc:docMk/>
          <pc:sldMk cId="3674243337" sldId="343"/>
        </pc:sldMkLst>
        <pc:picChg chg="add mod">
          <ac:chgData name="John Cartwright" userId="S::john.cartwright@hartlepoolfe.ac.uk::aab42552-d48d-4c7e-81cd-76fbfe8dfb3c" providerId="AD" clId="Web-{9C2F18F8-483A-97C4-F382-296CB78C8F80}" dt="2020-06-15T20:28:21.150" v="2" actId="14100"/>
          <ac:picMkLst>
            <pc:docMk/>
            <pc:sldMk cId="3674243337" sldId="343"/>
            <ac:picMk id="4" creationId="{C37F972E-5ED3-458E-9434-7EFB2221F24E}"/>
          </ac:picMkLst>
        </pc:picChg>
      </pc:sldChg>
      <pc:sldChg chg="addSp modSp">
        <pc:chgData name="John Cartwright" userId="S::john.cartwright@hartlepoolfe.ac.uk::aab42552-d48d-4c7e-81cd-76fbfe8dfb3c" providerId="AD" clId="Web-{9C2F18F8-483A-97C4-F382-296CB78C8F80}" dt="2020-06-15T20:35:04.444" v="17" actId="1076"/>
        <pc:sldMkLst>
          <pc:docMk/>
          <pc:sldMk cId="1473449508" sldId="438"/>
        </pc:sldMkLst>
        <pc:picChg chg="add mod">
          <ac:chgData name="John Cartwright" userId="S::john.cartwright@hartlepoolfe.ac.uk::aab42552-d48d-4c7e-81cd-76fbfe8dfb3c" providerId="AD" clId="Web-{9C2F18F8-483A-97C4-F382-296CB78C8F80}" dt="2020-06-15T20:35:04.444" v="17" actId="1076"/>
          <ac:picMkLst>
            <pc:docMk/>
            <pc:sldMk cId="1473449508" sldId="438"/>
            <ac:picMk id="2" creationId="{A90E8D09-1934-4B6C-BDC5-96BAF7E95D88}"/>
          </ac:picMkLst>
        </pc:picChg>
      </pc:sldChg>
      <pc:sldChg chg="addSp modSp">
        <pc:chgData name="John Cartwright" userId="S::john.cartwright@hartlepoolfe.ac.uk::aab42552-d48d-4c7e-81cd-76fbfe8dfb3c" providerId="AD" clId="Web-{9C2F18F8-483A-97C4-F382-296CB78C8F80}" dt="2020-06-15T20:35:28.882" v="20" actId="14100"/>
        <pc:sldMkLst>
          <pc:docMk/>
          <pc:sldMk cId="3265867334" sldId="440"/>
        </pc:sldMkLst>
        <pc:picChg chg="add mod">
          <ac:chgData name="John Cartwright" userId="S::john.cartwright@hartlepoolfe.ac.uk::aab42552-d48d-4c7e-81cd-76fbfe8dfb3c" providerId="AD" clId="Web-{9C2F18F8-483A-97C4-F382-296CB78C8F80}" dt="2020-06-15T20:35:28.882" v="20" actId="14100"/>
          <ac:picMkLst>
            <pc:docMk/>
            <pc:sldMk cId="3265867334" sldId="440"/>
            <ac:picMk id="2" creationId="{423112E1-6D87-4B6C-BB61-916519CE0752}"/>
          </ac:picMkLst>
        </pc:picChg>
      </pc:sldChg>
      <pc:sldChg chg="addSp modSp">
        <pc:chgData name="John Cartwright" userId="S::john.cartwright@hartlepoolfe.ac.uk::aab42552-d48d-4c7e-81cd-76fbfe8dfb3c" providerId="AD" clId="Web-{9C2F18F8-483A-97C4-F382-296CB78C8F80}" dt="2020-06-15T20:35:50.194" v="23" actId="14100"/>
        <pc:sldMkLst>
          <pc:docMk/>
          <pc:sldMk cId="756421977" sldId="442"/>
        </pc:sldMkLst>
        <pc:picChg chg="add mod">
          <ac:chgData name="John Cartwright" userId="S::john.cartwright@hartlepoolfe.ac.uk::aab42552-d48d-4c7e-81cd-76fbfe8dfb3c" providerId="AD" clId="Web-{9C2F18F8-483A-97C4-F382-296CB78C8F80}" dt="2020-06-15T20:35:50.194" v="23" actId="14100"/>
          <ac:picMkLst>
            <pc:docMk/>
            <pc:sldMk cId="756421977" sldId="442"/>
            <ac:picMk id="2" creationId="{4BBEE4C6-589E-48F6-9151-90AD727371C0}"/>
          </ac:picMkLst>
        </pc:picChg>
      </pc:sldChg>
      <pc:sldChg chg="addSp modSp">
        <pc:chgData name="John Cartwright" userId="S::john.cartwright@hartlepoolfe.ac.uk::aab42552-d48d-4c7e-81cd-76fbfe8dfb3c" providerId="AD" clId="Web-{9C2F18F8-483A-97C4-F382-296CB78C8F80}" dt="2020-06-15T20:36:29.803" v="26" actId="14100"/>
        <pc:sldMkLst>
          <pc:docMk/>
          <pc:sldMk cId="599769207" sldId="444"/>
        </pc:sldMkLst>
        <pc:picChg chg="add mod">
          <ac:chgData name="John Cartwright" userId="S::john.cartwright@hartlepoolfe.ac.uk::aab42552-d48d-4c7e-81cd-76fbfe8dfb3c" providerId="AD" clId="Web-{9C2F18F8-483A-97C4-F382-296CB78C8F80}" dt="2020-06-15T20:36:29.803" v="26" actId="14100"/>
          <ac:picMkLst>
            <pc:docMk/>
            <pc:sldMk cId="599769207" sldId="444"/>
            <ac:picMk id="2" creationId="{298CFA5B-20D3-4BF8-B675-B09CE410FE64}"/>
          </ac:picMkLst>
        </pc:picChg>
      </pc:sldChg>
      <pc:sldChg chg="addSp modSp">
        <pc:chgData name="John Cartwright" userId="S::john.cartwright@hartlepoolfe.ac.uk::aab42552-d48d-4c7e-81cd-76fbfe8dfb3c" providerId="AD" clId="Web-{9C2F18F8-483A-97C4-F382-296CB78C8F80}" dt="2020-06-15T20:33:04.586" v="15" actId="1076"/>
        <pc:sldMkLst>
          <pc:docMk/>
          <pc:sldMk cId="350030474" sldId="447"/>
        </pc:sldMkLst>
        <pc:picChg chg="add mod">
          <ac:chgData name="John Cartwright" userId="S::john.cartwright@hartlepoolfe.ac.uk::aab42552-d48d-4c7e-81cd-76fbfe8dfb3c" providerId="AD" clId="Web-{9C2F18F8-483A-97C4-F382-296CB78C8F80}" dt="2020-06-15T20:33:04.586" v="15" actId="1076"/>
          <ac:picMkLst>
            <pc:docMk/>
            <pc:sldMk cId="350030474" sldId="447"/>
            <ac:picMk id="2" creationId="{1D2CC4C8-6334-4EDC-917F-7F7B37D3F684}"/>
          </ac:picMkLst>
        </pc:picChg>
        <pc:picChg chg="add mod">
          <ac:chgData name="John Cartwright" userId="S::john.cartwright@hartlepoolfe.ac.uk::aab42552-d48d-4c7e-81cd-76fbfe8dfb3c" providerId="AD" clId="Web-{9C2F18F8-483A-97C4-F382-296CB78C8F80}" dt="2020-06-15T20:33:01.367" v="14" actId="1076"/>
          <ac:picMkLst>
            <pc:docMk/>
            <pc:sldMk cId="350030474" sldId="447"/>
            <ac:picMk id="3" creationId="{653C1094-E23B-4557-BF5A-9430300B29B6}"/>
          </ac:picMkLst>
        </pc:picChg>
      </pc:sldChg>
      <pc:sldChg chg="addSp modSp">
        <pc:chgData name="John Cartwright" userId="S::john.cartwright@hartlepoolfe.ac.uk::aab42552-d48d-4c7e-81cd-76fbfe8dfb3c" providerId="AD" clId="Web-{9C2F18F8-483A-97C4-F382-296CB78C8F80}" dt="2020-06-15T20:31:03.899" v="11" actId="20577"/>
        <pc:sldMkLst>
          <pc:docMk/>
          <pc:sldMk cId="1457320780" sldId="448"/>
        </pc:sldMkLst>
        <pc:spChg chg="mod">
          <ac:chgData name="John Cartwright" userId="S::john.cartwright@hartlepoolfe.ac.uk::aab42552-d48d-4c7e-81cd-76fbfe8dfb3c" providerId="AD" clId="Web-{9C2F18F8-483A-97C4-F382-296CB78C8F80}" dt="2020-06-15T20:31:03.899" v="11" actId="20577"/>
          <ac:spMkLst>
            <pc:docMk/>
            <pc:sldMk cId="1457320780" sldId="448"/>
            <ac:spMk id="3" creationId="{84B20878-3BD1-5B4E-9574-730AE54AEEB7}"/>
          </ac:spMkLst>
        </pc:spChg>
        <pc:picChg chg="add mod">
          <ac:chgData name="John Cartwright" userId="S::john.cartwright@hartlepoolfe.ac.uk::aab42552-d48d-4c7e-81cd-76fbfe8dfb3c" providerId="AD" clId="Web-{9C2F18F8-483A-97C4-F382-296CB78C8F80}" dt="2020-06-15T20:30:57.133" v="8" actId="14100"/>
          <ac:picMkLst>
            <pc:docMk/>
            <pc:sldMk cId="1457320780" sldId="448"/>
            <ac:picMk id="4" creationId="{141E06A4-7633-40E3-8958-76E966F218DF}"/>
          </ac:picMkLst>
        </pc:picChg>
      </pc:sldChg>
      <pc:sldChg chg="addSp modSp">
        <pc:chgData name="John Cartwright" userId="S::john.cartwright@hartlepoolfe.ac.uk::aab42552-d48d-4c7e-81cd-76fbfe8dfb3c" providerId="AD" clId="Web-{9C2F18F8-483A-97C4-F382-296CB78C8F80}" dt="2020-06-15T20:29:39.009" v="5" actId="14100"/>
        <pc:sldMkLst>
          <pc:docMk/>
          <pc:sldMk cId="4002700187" sldId="450"/>
        </pc:sldMkLst>
        <pc:picChg chg="add mod">
          <ac:chgData name="John Cartwright" userId="S::john.cartwright@hartlepoolfe.ac.uk::aab42552-d48d-4c7e-81cd-76fbfe8dfb3c" providerId="AD" clId="Web-{9C2F18F8-483A-97C4-F382-296CB78C8F80}" dt="2020-06-15T20:29:39.009" v="5" actId="14100"/>
          <ac:picMkLst>
            <pc:docMk/>
            <pc:sldMk cId="4002700187" sldId="450"/>
            <ac:picMk id="4" creationId="{1F544AE7-1D60-4E6A-B30F-1EDCE437BA2B}"/>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7/15/2022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dirty="0"/>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dirty="0"/>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dirty="0"/>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1648A6C2-BA11-9144-91C5-9F635A707F62}"/>
              </a:ext>
            </a:extLst>
          </p:cNvPr>
          <p:cNvSpPr>
            <a:spLocks noGrp="1" noChangeArrowheads="1"/>
          </p:cNvSpPr>
          <p:nvPr>
            <p:ph type="sldNum" sz="quarter" idx="5"/>
          </p:nvPr>
        </p:nvSpPr>
        <p:spPr>
          <a:ln/>
        </p:spPr>
        <p:txBody>
          <a:bodyPr/>
          <a:lstStyle/>
          <a:p>
            <a:fld id="{A943194B-DD5E-BD47-8369-A1F220CC04C8}" type="slidenum">
              <a:rPr lang="en-US" altLang="en-US"/>
              <a:pPr/>
              <a:t>10</a:t>
            </a:fld>
            <a:endParaRPr lang="en-US" altLang="en-US" dirty="0"/>
          </a:p>
        </p:txBody>
      </p:sp>
      <p:sp>
        <p:nvSpPr>
          <p:cNvPr id="402434" name="Rectangle 2">
            <a:extLst>
              <a:ext uri="{FF2B5EF4-FFF2-40B4-BE49-F238E27FC236}">
                <a16:creationId xmlns:a16="http://schemas.microsoft.com/office/drawing/2014/main" id="{217F5F60-FE11-6B49-BE57-6DC3D8B4C7F0}"/>
              </a:ext>
            </a:extLst>
          </p:cNvPr>
          <p:cNvSpPr>
            <a:spLocks noGrp="1" noRot="1" noChangeAspect="1" noChangeArrowheads="1" noTextEdit="1"/>
          </p:cNvSpPr>
          <p:nvPr>
            <p:ph type="sldImg"/>
          </p:nvPr>
        </p:nvSpPr>
        <p:spPr>
          <a:ln/>
        </p:spPr>
      </p:sp>
      <p:sp>
        <p:nvSpPr>
          <p:cNvPr id="402435" name="Rectangle 3">
            <a:extLst>
              <a:ext uri="{FF2B5EF4-FFF2-40B4-BE49-F238E27FC236}">
                <a16:creationId xmlns:a16="http://schemas.microsoft.com/office/drawing/2014/main" id="{93F13A71-C5AD-474A-9EC7-4B833986506F}"/>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42844200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22</a:t>
            </a:fld>
            <a:endParaRPr lang="en-GB"/>
          </a:p>
        </p:txBody>
      </p:sp>
    </p:spTree>
    <p:extLst>
      <p:ext uri="{BB962C8B-B14F-4D97-AF65-F5344CB8AC3E}">
        <p14:creationId xmlns:p14="http://schemas.microsoft.com/office/powerpoint/2010/main" val="1772372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1648A6C2-BA11-9144-91C5-9F635A707F62}"/>
              </a:ext>
            </a:extLst>
          </p:cNvPr>
          <p:cNvSpPr>
            <a:spLocks noGrp="1" noChangeArrowheads="1"/>
          </p:cNvSpPr>
          <p:nvPr>
            <p:ph type="sldNum" sz="quarter" idx="5"/>
          </p:nvPr>
        </p:nvSpPr>
        <p:spPr>
          <a:ln/>
        </p:spPr>
        <p:txBody>
          <a:bodyPr/>
          <a:lstStyle/>
          <a:p>
            <a:fld id="{A943194B-DD5E-BD47-8369-A1F220CC04C8}" type="slidenum">
              <a:rPr lang="en-US" altLang="en-US"/>
              <a:pPr/>
              <a:t>11</a:t>
            </a:fld>
            <a:endParaRPr lang="en-US" altLang="en-US" dirty="0"/>
          </a:p>
        </p:txBody>
      </p:sp>
      <p:sp>
        <p:nvSpPr>
          <p:cNvPr id="402434" name="Rectangle 2">
            <a:extLst>
              <a:ext uri="{FF2B5EF4-FFF2-40B4-BE49-F238E27FC236}">
                <a16:creationId xmlns:a16="http://schemas.microsoft.com/office/drawing/2014/main" id="{217F5F60-FE11-6B49-BE57-6DC3D8B4C7F0}"/>
              </a:ext>
            </a:extLst>
          </p:cNvPr>
          <p:cNvSpPr>
            <a:spLocks noGrp="1" noRot="1" noChangeAspect="1" noChangeArrowheads="1" noTextEdit="1"/>
          </p:cNvSpPr>
          <p:nvPr>
            <p:ph type="sldImg"/>
          </p:nvPr>
        </p:nvSpPr>
        <p:spPr>
          <a:ln/>
        </p:spPr>
      </p:sp>
      <p:sp>
        <p:nvSpPr>
          <p:cNvPr id="402435" name="Rectangle 3">
            <a:extLst>
              <a:ext uri="{FF2B5EF4-FFF2-40B4-BE49-F238E27FC236}">
                <a16:creationId xmlns:a16="http://schemas.microsoft.com/office/drawing/2014/main" id="{93F13A71-C5AD-474A-9EC7-4B833986506F}"/>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587087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77903E51-5F59-8B4E-ACB2-CE5EB7FAAD87}"/>
              </a:ext>
            </a:extLst>
          </p:cNvPr>
          <p:cNvSpPr>
            <a:spLocks noGrp="1" noChangeArrowheads="1"/>
          </p:cNvSpPr>
          <p:nvPr>
            <p:ph type="sldNum" sz="quarter" idx="5"/>
          </p:nvPr>
        </p:nvSpPr>
        <p:spPr>
          <a:ln/>
        </p:spPr>
        <p:txBody>
          <a:bodyPr/>
          <a:lstStyle/>
          <a:p>
            <a:fld id="{ED6939F1-9D2B-3044-8DB7-5862B4DAEE69}" type="slidenum">
              <a:rPr lang="en-US" altLang="en-US"/>
              <a:pPr/>
              <a:t>12</a:t>
            </a:fld>
            <a:endParaRPr lang="en-US" altLang="en-US" dirty="0"/>
          </a:p>
        </p:txBody>
      </p:sp>
      <p:sp>
        <p:nvSpPr>
          <p:cNvPr id="403458" name="Rectangle 2">
            <a:extLst>
              <a:ext uri="{FF2B5EF4-FFF2-40B4-BE49-F238E27FC236}">
                <a16:creationId xmlns:a16="http://schemas.microsoft.com/office/drawing/2014/main" id="{920A4BA0-5788-674D-B94B-0AC744BC3844}"/>
              </a:ext>
            </a:extLst>
          </p:cNvPr>
          <p:cNvSpPr>
            <a:spLocks noGrp="1" noRot="1" noChangeAspect="1" noChangeArrowheads="1" noTextEdit="1"/>
          </p:cNvSpPr>
          <p:nvPr>
            <p:ph type="sldImg"/>
          </p:nvPr>
        </p:nvSpPr>
        <p:spPr>
          <a:ln/>
        </p:spPr>
      </p:sp>
      <p:sp>
        <p:nvSpPr>
          <p:cNvPr id="403459" name="Rectangle 3">
            <a:extLst>
              <a:ext uri="{FF2B5EF4-FFF2-40B4-BE49-F238E27FC236}">
                <a16:creationId xmlns:a16="http://schemas.microsoft.com/office/drawing/2014/main" id="{D0920E8C-8A5C-9047-A732-C81A81B794FD}"/>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1948925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D2D4912-765F-214F-AA75-7BD503D05E00}"/>
              </a:ext>
            </a:extLst>
          </p:cNvPr>
          <p:cNvSpPr>
            <a:spLocks noGrp="1" noChangeArrowheads="1"/>
          </p:cNvSpPr>
          <p:nvPr>
            <p:ph type="sldNum" sz="quarter" idx="5"/>
          </p:nvPr>
        </p:nvSpPr>
        <p:spPr>
          <a:ln/>
        </p:spPr>
        <p:txBody>
          <a:bodyPr/>
          <a:lstStyle/>
          <a:p>
            <a:fld id="{F20837C9-4349-7B4D-A98A-1B3F92A19F7C}" type="slidenum">
              <a:rPr lang="en-US" altLang="en-US"/>
              <a:pPr/>
              <a:t>13</a:t>
            </a:fld>
            <a:endParaRPr lang="en-US" altLang="en-US" dirty="0"/>
          </a:p>
        </p:txBody>
      </p:sp>
      <p:sp>
        <p:nvSpPr>
          <p:cNvPr id="404482" name="Rectangle 2">
            <a:extLst>
              <a:ext uri="{FF2B5EF4-FFF2-40B4-BE49-F238E27FC236}">
                <a16:creationId xmlns:a16="http://schemas.microsoft.com/office/drawing/2014/main" id="{A54816C9-133F-4040-8043-DB59D894E9B2}"/>
              </a:ext>
            </a:extLst>
          </p:cNvPr>
          <p:cNvSpPr>
            <a:spLocks noGrp="1" noRot="1" noChangeAspect="1" noChangeArrowheads="1" noTextEdit="1"/>
          </p:cNvSpPr>
          <p:nvPr>
            <p:ph type="sldImg"/>
          </p:nvPr>
        </p:nvSpPr>
        <p:spPr>
          <a:ln/>
        </p:spPr>
      </p:sp>
      <p:sp>
        <p:nvSpPr>
          <p:cNvPr id="404483" name="Rectangle 3">
            <a:extLst>
              <a:ext uri="{FF2B5EF4-FFF2-40B4-BE49-F238E27FC236}">
                <a16:creationId xmlns:a16="http://schemas.microsoft.com/office/drawing/2014/main" id="{1CB3EAF6-F836-2C49-8C48-BACB7B21768A}"/>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159788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5AEE205-C122-0241-A35E-F20ED8B508BE}"/>
              </a:ext>
            </a:extLst>
          </p:cNvPr>
          <p:cNvSpPr>
            <a:spLocks noGrp="1" noChangeArrowheads="1"/>
          </p:cNvSpPr>
          <p:nvPr>
            <p:ph type="sldNum" sz="quarter" idx="5"/>
          </p:nvPr>
        </p:nvSpPr>
        <p:spPr>
          <a:ln/>
        </p:spPr>
        <p:txBody>
          <a:bodyPr/>
          <a:lstStyle/>
          <a:p>
            <a:fld id="{9E8D0454-70D9-7B4E-8385-11CD2EF12150}" type="slidenum">
              <a:rPr lang="en-US" altLang="en-US"/>
              <a:pPr/>
              <a:t>14</a:t>
            </a:fld>
            <a:endParaRPr lang="en-US" altLang="en-US" dirty="0"/>
          </a:p>
        </p:txBody>
      </p:sp>
      <p:sp>
        <p:nvSpPr>
          <p:cNvPr id="405506" name="Rectangle 2">
            <a:extLst>
              <a:ext uri="{FF2B5EF4-FFF2-40B4-BE49-F238E27FC236}">
                <a16:creationId xmlns:a16="http://schemas.microsoft.com/office/drawing/2014/main" id="{1CBFCB18-CFC9-5C4A-A865-36525CB671D8}"/>
              </a:ext>
            </a:extLst>
          </p:cNvPr>
          <p:cNvSpPr>
            <a:spLocks noGrp="1" noRot="1" noChangeAspect="1" noChangeArrowheads="1" noTextEdit="1"/>
          </p:cNvSpPr>
          <p:nvPr>
            <p:ph type="sldImg"/>
          </p:nvPr>
        </p:nvSpPr>
        <p:spPr>
          <a:ln/>
        </p:spPr>
      </p:sp>
      <p:sp>
        <p:nvSpPr>
          <p:cNvPr id="405507" name="Rectangle 3">
            <a:extLst>
              <a:ext uri="{FF2B5EF4-FFF2-40B4-BE49-F238E27FC236}">
                <a16:creationId xmlns:a16="http://schemas.microsoft.com/office/drawing/2014/main" id="{FFCD8D48-68C6-6742-8FB7-7F84EB3A51A3}"/>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9609846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FAEF32A-5A26-1D45-BBC1-75D5ED530653}"/>
              </a:ext>
            </a:extLst>
          </p:cNvPr>
          <p:cNvSpPr>
            <a:spLocks noGrp="1" noChangeArrowheads="1"/>
          </p:cNvSpPr>
          <p:nvPr>
            <p:ph type="sldNum" sz="quarter" idx="5"/>
          </p:nvPr>
        </p:nvSpPr>
        <p:spPr>
          <a:ln/>
        </p:spPr>
        <p:txBody>
          <a:bodyPr/>
          <a:lstStyle/>
          <a:p>
            <a:fld id="{56FEAE32-70EF-0743-B42B-1677A55D26B5}" type="slidenum">
              <a:rPr lang="en-US" altLang="en-US"/>
              <a:pPr/>
              <a:t>15</a:t>
            </a:fld>
            <a:endParaRPr lang="en-US" altLang="en-US" dirty="0"/>
          </a:p>
        </p:txBody>
      </p:sp>
      <p:sp>
        <p:nvSpPr>
          <p:cNvPr id="406530" name="Rectangle 2">
            <a:extLst>
              <a:ext uri="{FF2B5EF4-FFF2-40B4-BE49-F238E27FC236}">
                <a16:creationId xmlns:a16="http://schemas.microsoft.com/office/drawing/2014/main" id="{9FE7EBFF-874C-974A-B573-98FE1E4D4EF7}"/>
              </a:ext>
            </a:extLst>
          </p:cNvPr>
          <p:cNvSpPr>
            <a:spLocks noGrp="1" noRot="1" noChangeAspect="1" noChangeArrowheads="1" noTextEdit="1"/>
          </p:cNvSpPr>
          <p:nvPr>
            <p:ph type="sldImg"/>
          </p:nvPr>
        </p:nvSpPr>
        <p:spPr>
          <a:ln/>
        </p:spPr>
      </p:sp>
      <p:sp>
        <p:nvSpPr>
          <p:cNvPr id="406531" name="Rectangle 3">
            <a:extLst>
              <a:ext uri="{FF2B5EF4-FFF2-40B4-BE49-F238E27FC236}">
                <a16:creationId xmlns:a16="http://schemas.microsoft.com/office/drawing/2014/main" id="{1F07BB2C-F7D2-FA4F-8F97-1E34F33AA57A}"/>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42163933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3002E70-933B-3B4B-8F08-42C8756A77EF}"/>
              </a:ext>
            </a:extLst>
          </p:cNvPr>
          <p:cNvSpPr>
            <a:spLocks noGrp="1" noChangeArrowheads="1"/>
          </p:cNvSpPr>
          <p:nvPr>
            <p:ph type="sldNum" sz="quarter" idx="5"/>
          </p:nvPr>
        </p:nvSpPr>
        <p:spPr>
          <a:ln/>
        </p:spPr>
        <p:txBody>
          <a:bodyPr/>
          <a:lstStyle/>
          <a:p>
            <a:fld id="{D0A0DCBC-C819-0A4E-9207-D5270E5CCD61}" type="slidenum">
              <a:rPr lang="en-US" altLang="en-US"/>
              <a:pPr/>
              <a:t>16</a:t>
            </a:fld>
            <a:endParaRPr lang="en-US" altLang="en-US" dirty="0"/>
          </a:p>
        </p:txBody>
      </p:sp>
      <p:sp>
        <p:nvSpPr>
          <p:cNvPr id="407554" name="Rectangle 2">
            <a:extLst>
              <a:ext uri="{FF2B5EF4-FFF2-40B4-BE49-F238E27FC236}">
                <a16:creationId xmlns:a16="http://schemas.microsoft.com/office/drawing/2014/main" id="{20378C9D-5B77-4F4D-BB46-484D8BAF3004}"/>
              </a:ext>
            </a:extLst>
          </p:cNvPr>
          <p:cNvSpPr>
            <a:spLocks noGrp="1" noRot="1" noChangeAspect="1" noChangeArrowheads="1" noTextEdit="1"/>
          </p:cNvSpPr>
          <p:nvPr>
            <p:ph type="sldImg"/>
          </p:nvPr>
        </p:nvSpPr>
        <p:spPr>
          <a:ln/>
        </p:spPr>
      </p:sp>
      <p:sp>
        <p:nvSpPr>
          <p:cNvPr id="407555" name="Rectangle 3">
            <a:extLst>
              <a:ext uri="{FF2B5EF4-FFF2-40B4-BE49-F238E27FC236}">
                <a16:creationId xmlns:a16="http://schemas.microsoft.com/office/drawing/2014/main" id="{4F9A9041-7B9F-8B4B-B9C2-56CCFD6CF594}"/>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2768850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F2A5D49-FC88-5D47-AC06-2D961E5E0B1B}"/>
              </a:ext>
            </a:extLst>
          </p:cNvPr>
          <p:cNvSpPr>
            <a:spLocks noGrp="1" noChangeArrowheads="1"/>
          </p:cNvSpPr>
          <p:nvPr>
            <p:ph type="sldNum" sz="quarter" idx="5"/>
          </p:nvPr>
        </p:nvSpPr>
        <p:spPr>
          <a:ln/>
        </p:spPr>
        <p:txBody>
          <a:bodyPr/>
          <a:lstStyle/>
          <a:p>
            <a:fld id="{743A1C7C-4D75-2E46-8675-830881F769AA}" type="slidenum">
              <a:rPr lang="en-US" altLang="en-US"/>
              <a:pPr/>
              <a:t>17</a:t>
            </a:fld>
            <a:endParaRPr lang="en-US" altLang="en-US" dirty="0"/>
          </a:p>
        </p:txBody>
      </p:sp>
      <p:sp>
        <p:nvSpPr>
          <p:cNvPr id="408578" name="Rectangle 2">
            <a:extLst>
              <a:ext uri="{FF2B5EF4-FFF2-40B4-BE49-F238E27FC236}">
                <a16:creationId xmlns:a16="http://schemas.microsoft.com/office/drawing/2014/main" id="{D42C5B3B-171F-614A-86A9-6BEEC1B8F5F6}"/>
              </a:ext>
            </a:extLst>
          </p:cNvPr>
          <p:cNvSpPr>
            <a:spLocks noGrp="1" noRot="1" noChangeAspect="1" noChangeArrowheads="1" noTextEdit="1"/>
          </p:cNvSpPr>
          <p:nvPr>
            <p:ph type="sldImg"/>
          </p:nvPr>
        </p:nvSpPr>
        <p:spPr>
          <a:ln/>
        </p:spPr>
      </p:sp>
      <p:sp>
        <p:nvSpPr>
          <p:cNvPr id="408579" name="Rectangle 3">
            <a:extLst>
              <a:ext uri="{FF2B5EF4-FFF2-40B4-BE49-F238E27FC236}">
                <a16:creationId xmlns:a16="http://schemas.microsoft.com/office/drawing/2014/main" id="{F44BF509-8809-A841-80D6-86EF0673147E}"/>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6922187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C231797-E08C-C04F-87CD-B6B911A1DA7C}"/>
              </a:ext>
            </a:extLst>
          </p:cNvPr>
          <p:cNvSpPr>
            <a:spLocks noGrp="1" noChangeArrowheads="1"/>
          </p:cNvSpPr>
          <p:nvPr>
            <p:ph type="sldNum" sz="quarter" idx="5"/>
          </p:nvPr>
        </p:nvSpPr>
        <p:spPr>
          <a:ln/>
        </p:spPr>
        <p:txBody>
          <a:bodyPr/>
          <a:lstStyle/>
          <a:p>
            <a:fld id="{61E18136-8AF4-6641-8B7C-C9F8063F2C26}" type="slidenum">
              <a:rPr lang="en-US" altLang="en-US"/>
              <a:pPr/>
              <a:t>18</a:t>
            </a:fld>
            <a:endParaRPr lang="en-US" altLang="en-US" dirty="0"/>
          </a:p>
        </p:txBody>
      </p:sp>
      <p:sp>
        <p:nvSpPr>
          <p:cNvPr id="409602" name="Rectangle 2">
            <a:extLst>
              <a:ext uri="{FF2B5EF4-FFF2-40B4-BE49-F238E27FC236}">
                <a16:creationId xmlns:a16="http://schemas.microsoft.com/office/drawing/2014/main" id="{B2BAC17B-1483-2D47-A49D-C9822D383F68}"/>
              </a:ext>
            </a:extLst>
          </p:cNvPr>
          <p:cNvSpPr>
            <a:spLocks noGrp="1" noRot="1" noChangeAspect="1" noChangeArrowheads="1" noTextEdit="1"/>
          </p:cNvSpPr>
          <p:nvPr>
            <p:ph type="sldImg"/>
          </p:nvPr>
        </p:nvSpPr>
        <p:spPr>
          <a:ln/>
        </p:spPr>
      </p:sp>
      <p:sp>
        <p:nvSpPr>
          <p:cNvPr id="409603" name="Rectangle 3">
            <a:extLst>
              <a:ext uri="{FF2B5EF4-FFF2-40B4-BE49-F238E27FC236}">
                <a16:creationId xmlns:a16="http://schemas.microsoft.com/office/drawing/2014/main" id="{A000EF15-32CD-4C44-9776-1292B16BB860}"/>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8754197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9F85-F7EB-7942-91D9-1293C649810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61FA371-552A-AF4A-816F-635C373A71C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176244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C91EF7-0009-9E49-B23D-32DF4B44B0E8}"/>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51926EC-43F5-E94C-A483-353F94A8C07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B498098-DDBB-1F4F-A68E-C1A5E33AF689}"/>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8CA9F6A4-BF8B-A946-922E-4C0F8F5555D9}"/>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EE085DC9-CC6C-8D48-B325-5EA6557E13BD}"/>
              </a:ext>
            </a:extLst>
          </p:cNvPr>
          <p:cNvSpPr>
            <a:spLocks noGrp="1"/>
          </p:cNvSpPr>
          <p:nvPr>
            <p:ph type="sldNum" sz="quarter" idx="12"/>
          </p:nvPr>
        </p:nvSpPr>
        <p:spPr/>
        <p:txBody>
          <a:bodyPr/>
          <a:lstStyle>
            <a:lvl1pPr>
              <a:defRPr/>
            </a:lvl1pPr>
          </a:lstStyle>
          <a:p>
            <a:fld id="{8F202831-4C35-0243-A006-AEE5F43EF505}" type="slidenum">
              <a:rPr lang="en-US" altLang="en-US"/>
              <a:pPr/>
              <a:t>‹#›</a:t>
            </a:fld>
            <a:endParaRPr lang="en-US" altLang="en-US"/>
          </a:p>
        </p:txBody>
      </p:sp>
    </p:spTree>
    <p:extLst>
      <p:ext uri="{BB962C8B-B14F-4D97-AF65-F5344CB8AC3E}">
        <p14:creationId xmlns:p14="http://schemas.microsoft.com/office/powerpoint/2010/main" val="3401851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2.emf"/><Relationship Id="rId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xml"/><Relationship Id="rId1" Type="http://schemas.openxmlformats.org/officeDocument/2006/relationships/slideLayout" Target="../slideLayouts/slideLayout5.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323528"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4" r:id="rId2"/>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10</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6" r:id="rId1"/>
    <p:sldLayoutId id="2147483653" r:id="rId2"/>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11</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8"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105: </a:t>
            </a:r>
            <a:r>
              <a:rPr lang="en-GB" sz="2400" b="1" dirty="0">
                <a:effectLst/>
                <a:latin typeface="Arial" panose="020B0604020202020204" pitchFamily="34" charset="0"/>
                <a:ea typeface="Calibri" panose="020F0502020204030204" pitchFamily="34" charset="0"/>
                <a:cs typeface="Arial" panose="020B0604020202020204" pitchFamily="34" charset="0"/>
              </a:rPr>
              <a:t>Protecting health, safety and the environment when working in the construction and built environment sector</a:t>
            </a:r>
            <a:endParaRPr lang="en-GB" sz="2400" b="1" dirty="0">
              <a:effectLst/>
              <a:latin typeface="Arial" panose="020B0604020202020204" pitchFamily="34" charset="0"/>
              <a:ea typeface="Calibri" panose="020F0502020204030204" pitchFamily="34" charset="0"/>
              <a:cs typeface="Times New Roman" panose="02020603050405020304" pitchFamily="18" charset="0"/>
            </a:endParaRPr>
          </a:p>
          <a:p>
            <a:endParaRPr lang="en-GB" sz="2400" b="1" dirty="0"/>
          </a:p>
        </p:txBody>
      </p:sp>
      <p:sp>
        <p:nvSpPr>
          <p:cNvPr id="2053" name="Rectangle 15"/>
          <p:cNvSpPr>
            <a:spLocks noGrp="1" noChangeArrowheads="1"/>
          </p:cNvSpPr>
          <p:nvPr>
            <p:ph type="title"/>
          </p:nvPr>
        </p:nvSpPr>
        <p:spPr>
          <a:xfrm>
            <a:off x="457200" y="2944800"/>
            <a:ext cx="7067128" cy="2514600"/>
          </a:xfrm>
        </p:spPr>
        <p:txBody>
          <a:bodyPr anchor="t"/>
          <a:lstStyle/>
          <a:p>
            <a:br>
              <a:rPr lang="en-GB" dirty="0"/>
            </a:br>
            <a:br>
              <a:rPr lang="en-GB" dirty="0"/>
            </a:br>
            <a:r>
              <a:rPr lang="en-GB" dirty="0"/>
              <a:t>PowerPoint 5: </a:t>
            </a:r>
            <a:br>
              <a:rPr lang="en-GB" dirty="0"/>
            </a:br>
            <a:r>
              <a:rPr lang="en-GB" dirty="0"/>
              <a:t>Welfare of staff and safe storage of materials - </a:t>
            </a:r>
            <a:r>
              <a:rPr lang="cy-GB" dirty="0">
                <a:solidFill>
                  <a:srgbClr val="C00000"/>
                </a:solidFill>
              </a:rPr>
              <a:t>Lles staff a storio deunyddiau’n ddiogel.</a:t>
            </a:r>
            <a:endParaRPr lang="en-GB" dirty="0">
              <a:solidFill>
                <a:srgbClr val="C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6" name="Rectangle 8">
            <a:extLst>
              <a:ext uri="{FF2B5EF4-FFF2-40B4-BE49-F238E27FC236}">
                <a16:creationId xmlns:a16="http://schemas.microsoft.com/office/drawing/2014/main" id="{6287871B-74D5-A14A-BB81-30AF89FCC6DA}"/>
              </a:ext>
            </a:extLst>
          </p:cNvPr>
          <p:cNvSpPr>
            <a:spLocks noGrp="1" noChangeArrowheads="1"/>
          </p:cNvSpPr>
          <p:nvPr>
            <p:ph type="title"/>
          </p:nvPr>
        </p:nvSpPr>
        <p:spPr/>
        <p:txBody>
          <a:bodyPr/>
          <a:lstStyle/>
          <a:p>
            <a:r>
              <a:rPr lang="en-GB" altLang="en-US" dirty="0"/>
              <a:t>Site layout and storage of materials - </a:t>
            </a:r>
            <a:r>
              <a:rPr lang="cy-GB" dirty="0">
                <a:solidFill>
                  <a:srgbClr val="C00000"/>
                </a:solidFill>
              </a:rPr>
              <a:t>Cynllun y safle a storio deunyddiau</a:t>
            </a:r>
            <a:endParaRPr lang="en-GB" altLang="en-US" dirty="0">
              <a:solidFill>
                <a:srgbClr val="C00000"/>
              </a:solidFill>
            </a:endParaRPr>
          </a:p>
        </p:txBody>
      </p:sp>
      <p:sp>
        <p:nvSpPr>
          <p:cNvPr id="350217" name="Rectangle 9">
            <a:extLst>
              <a:ext uri="{FF2B5EF4-FFF2-40B4-BE49-F238E27FC236}">
                <a16:creationId xmlns:a16="http://schemas.microsoft.com/office/drawing/2014/main" id="{89708DB1-11B0-0B49-9F46-FB10291F6109}"/>
              </a:ext>
            </a:extLst>
          </p:cNvPr>
          <p:cNvSpPr>
            <a:spLocks noGrp="1" noChangeArrowheads="1"/>
          </p:cNvSpPr>
          <p:nvPr>
            <p:ph type="body" idx="1"/>
          </p:nvPr>
        </p:nvSpPr>
        <p:spPr>
          <a:xfrm>
            <a:off x="500378" y="1772816"/>
            <a:ext cx="8229600" cy="4248000"/>
          </a:xfrm>
        </p:spPr>
        <p:txBody>
          <a:bodyPr/>
          <a:lstStyle/>
          <a:p>
            <a:r>
              <a:rPr lang="en-GB" altLang="en-US" dirty="0"/>
              <a:t>One of the most important jobs when planning a construction site is the welfare and wellbeing of the workforce.</a:t>
            </a:r>
          </a:p>
          <a:p>
            <a:r>
              <a:rPr lang="en-GB" altLang="en-US" dirty="0"/>
              <a:t>This careful planning includes the site layout and materials storage, rest area, toilet block and general welfare of the workers.</a:t>
            </a:r>
          </a:p>
          <a:p>
            <a:endParaRPr lang="en-GB" altLang="en-US" dirty="0"/>
          </a:p>
        </p:txBody>
      </p:sp>
      <p:pic>
        <p:nvPicPr>
          <p:cNvPr id="5" name="Picture 4">
            <a:extLst>
              <a:ext uri="{FF2B5EF4-FFF2-40B4-BE49-F238E27FC236}">
                <a16:creationId xmlns:a16="http://schemas.microsoft.com/office/drawing/2014/main" id="{15996BAD-60CF-4DD9-9A9E-92F693A4FC5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8840" y="3364557"/>
            <a:ext cx="3675088" cy="2395443"/>
          </a:xfrm>
          <a:prstGeom prst="rect">
            <a:avLst/>
          </a:prstGeom>
        </p:spPr>
      </p:pic>
      <p:pic>
        <p:nvPicPr>
          <p:cNvPr id="7" name="Picture 6" descr="A picture containing person, indoor, preparing&#10;&#10;Description automatically generated">
            <a:extLst>
              <a:ext uri="{FF2B5EF4-FFF2-40B4-BE49-F238E27FC236}">
                <a16:creationId xmlns:a16="http://schemas.microsoft.com/office/drawing/2014/main" id="{55CE919B-3A44-4BC4-8865-8A33B2FEE86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54260" y="3342314"/>
            <a:ext cx="3675088" cy="2450059"/>
          </a:xfrm>
          <a:prstGeom prst="rect">
            <a:avLst/>
          </a:prstGeom>
        </p:spPr>
      </p:pic>
    </p:spTree>
    <p:extLst>
      <p:ext uri="{BB962C8B-B14F-4D97-AF65-F5344CB8AC3E}">
        <p14:creationId xmlns:p14="http://schemas.microsoft.com/office/powerpoint/2010/main" val="3500304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6" name="Rectangle 8">
            <a:extLst>
              <a:ext uri="{FF2B5EF4-FFF2-40B4-BE49-F238E27FC236}">
                <a16:creationId xmlns:a16="http://schemas.microsoft.com/office/drawing/2014/main" id="{6287871B-74D5-A14A-BB81-30AF89FCC6DA}"/>
              </a:ext>
            </a:extLst>
          </p:cNvPr>
          <p:cNvSpPr>
            <a:spLocks noGrp="1" noChangeArrowheads="1"/>
          </p:cNvSpPr>
          <p:nvPr>
            <p:ph type="title"/>
          </p:nvPr>
        </p:nvSpPr>
        <p:spPr/>
        <p:txBody>
          <a:bodyPr/>
          <a:lstStyle/>
          <a:p>
            <a:r>
              <a:rPr lang="en-GB" altLang="en-US" dirty="0"/>
              <a:t>Site layout</a:t>
            </a:r>
          </a:p>
        </p:txBody>
      </p:sp>
      <p:sp>
        <p:nvSpPr>
          <p:cNvPr id="350217" name="Rectangle 9">
            <a:extLst>
              <a:ext uri="{FF2B5EF4-FFF2-40B4-BE49-F238E27FC236}">
                <a16:creationId xmlns:a16="http://schemas.microsoft.com/office/drawing/2014/main" id="{89708DB1-11B0-0B49-9F46-FB10291F6109}"/>
              </a:ext>
            </a:extLst>
          </p:cNvPr>
          <p:cNvSpPr>
            <a:spLocks noGrp="1" noChangeArrowheads="1"/>
          </p:cNvSpPr>
          <p:nvPr>
            <p:ph type="body" idx="1"/>
          </p:nvPr>
        </p:nvSpPr>
        <p:spPr/>
        <p:txBody>
          <a:bodyPr/>
          <a:lstStyle/>
          <a:p>
            <a:r>
              <a:rPr lang="en-GB" altLang="en-US" dirty="0"/>
              <a:t>A construction site can be seen as a temporary workshop or store from which a contractor will erect a building.</a:t>
            </a:r>
          </a:p>
          <a:p>
            <a:r>
              <a:rPr lang="en-GB" altLang="en-US" dirty="0"/>
              <a:t>The site should be planned to minimise movement of:</a:t>
            </a:r>
          </a:p>
          <a:p>
            <a:pPr lvl="1"/>
            <a:r>
              <a:rPr lang="en-GB" altLang="en-US" dirty="0">
                <a:solidFill>
                  <a:srgbClr val="0077E3"/>
                </a:solidFill>
              </a:rPr>
              <a:t>Operatives </a:t>
            </a:r>
            <a:r>
              <a:rPr lang="en-GB" altLang="en-US" dirty="0">
                <a:solidFill>
                  <a:srgbClr val="C00000"/>
                </a:solidFill>
              </a:rPr>
              <a:t>- </a:t>
            </a:r>
            <a:r>
              <a:rPr lang="cy-GB" dirty="0">
                <a:solidFill>
                  <a:srgbClr val="C00000"/>
                </a:solidFill>
              </a:rPr>
              <a:t>gweithwyr</a:t>
            </a:r>
            <a:endParaRPr lang="en-GB" altLang="en-US" dirty="0">
              <a:solidFill>
                <a:srgbClr val="C00000"/>
              </a:solidFill>
            </a:endParaRPr>
          </a:p>
          <a:p>
            <a:pPr lvl="1"/>
            <a:r>
              <a:rPr lang="en-GB" altLang="en-US" dirty="0"/>
              <a:t>materials</a:t>
            </a:r>
          </a:p>
          <a:p>
            <a:pPr lvl="1"/>
            <a:r>
              <a:rPr lang="en-GB" altLang="en-US" dirty="0">
                <a:solidFill>
                  <a:srgbClr val="0077E3"/>
                </a:solidFill>
              </a:rPr>
              <a:t>plant -</a:t>
            </a:r>
            <a:r>
              <a:rPr lang="en-GB" altLang="en-US" dirty="0"/>
              <a:t> </a:t>
            </a:r>
            <a:r>
              <a:rPr lang="cy-GB" dirty="0">
                <a:solidFill>
                  <a:srgbClr val="C00000"/>
                </a:solidFill>
              </a:rPr>
              <a:t>cyfarpar</a:t>
            </a:r>
            <a:endParaRPr lang="en-GB" altLang="en-US" dirty="0">
              <a:solidFill>
                <a:srgbClr val="C00000"/>
              </a:solidFill>
            </a:endParaRPr>
          </a:p>
          <a:p>
            <a:r>
              <a:rPr lang="en-GB" altLang="en-US" dirty="0"/>
              <a:t>When planning site layout it is essential to comply with :</a:t>
            </a:r>
          </a:p>
          <a:p>
            <a:pPr lvl="1"/>
            <a:r>
              <a:rPr lang="en-GB" altLang="en-US" dirty="0"/>
              <a:t>HASAWA</a:t>
            </a:r>
          </a:p>
          <a:p>
            <a:pPr lvl="1"/>
            <a:r>
              <a:rPr lang="en-GB" altLang="en-US" dirty="0"/>
              <a:t>Construction Regulations.</a:t>
            </a:r>
          </a:p>
        </p:txBody>
      </p:sp>
    </p:spTree>
    <p:extLst>
      <p:ext uri="{BB962C8B-B14F-4D97-AF65-F5344CB8AC3E}">
        <p14:creationId xmlns:p14="http://schemas.microsoft.com/office/powerpoint/2010/main" val="8020042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6" name="Rectangle 6">
            <a:extLst>
              <a:ext uri="{FF2B5EF4-FFF2-40B4-BE49-F238E27FC236}">
                <a16:creationId xmlns:a16="http://schemas.microsoft.com/office/drawing/2014/main" id="{6FB715C9-B314-C348-99A2-0BCDB3693B52}"/>
              </a:ext>
            </a:extLst>
          </p:cNvPr>
          <p:cNvSpPr>
            <a:spLocks noGrp="1" noChangeArrowheads="1"/>
          </p:cNvSpPr>
          <p:nvPr>
            <p:ph type="title"/>
          </p:nvPr>
        </p:nvSpPr>
        <p:spPr/>
        <p:txBody>
          <a:bodyPr/>
          <a:lstStyle/>
          <a:p>
            <a:r>
              <a:rPr lang="en-GB" altLang="en-US" dirty="0"/>
              <a:t>Safe storage of materials</a:t>
            </a:r>
          </a:p>
        </p:txBody>
      </p:sp>
      <p:sp>
        <p:nvSpPr>
          <p:cNvPr id="353287" name="Rectangle 7">
            <a:extLst>
              <a:ext uri="{FF2B5EF4-FFF2-40B4-BE49-F238E27FC236}">
                <a16:creationId xmlns:a16="http://schemas.microsoft.com/office/drawing/2014/main" id="{473A15E0-D8CA-2D43-ACF9-9C8552F94122}"/>
              </a:ext>
            </a:extLst>
          </p:cNvPr>
          <p:cNvSpPr>
            <a:spLocks noGrp="1" noChangeArrowheads="1"/>
          </p:cNvSpPr>
          <p:nvPr>
            <p:ph type="body" idx="1"/>
          </p:nvPr>
        </p:nvSpPr>
        <p:spPr/>
        <p:txBody>
          <a:bodyPr/>
          <a:lstStyle/>
          <a:p>
            <a:r>
              <a:rPr lang="en-GB" altLang="en-US" dirty="0"/>
              <a:t>When storing </a:t>
            </a:r>
            <a:r>
              <a:rPr lang="en-GB" altLang="en-US" dirty="0">
                <a:solidFill>
                  <a:srgbClr val="0077E3"/>
                </a:solidFill>
              </a:rPr>
              <a:t>materials – </a:t>
            </a:r>
            <a:r>
              <a:rPr lang="cy-GB" dirty="0">
                <a:solidFill>
                  <a:srgbClr val="C00000"/>
                </a:solidFill>
              </a:rPr>
              <a:t>deunyddiau,</a:t>
            </a:r>
            <a:r>
              <a:rPr lang="en-GB" altLang="en-US" dirty="0">
                <a:solidFill>
                  <a:srgbClr val="C00000"/>
                </a:solidFill>
              </a:rPr>
              <a:t> </a:t>
            </a:r>
            <a:r>
              <a:rPr lang="en-GB" altLang="en-US" dirty="0"/>
              <a:t>consider:</a:t>
            </a:r>
          </a:p>
          <a:p>
            <a:pPr lvl="1"/>
            <a:r>
              <a:rPr lang="en-GB" altLang="en-US" dirty="0"/>
              <a:t>materials ready for use</a:t>
            </a:r>
          </a:p>
          <a:p>
            <a:pPr lvl="1"/>
            <a:r>
              <a:rPr lang="en-GB" altLang="en-US" dirty="0"/>
              <a:t>materials required at a later date</a:t>
            </a:r>
          </a:p>
          <a:p>
            <a:pPr lvl="1"/>
            <a:r>
              <a:rPr lang="en-GB" altLang="en-US" dirty="0"/>
              <a:t>protection, safety and security. </a:t>
            </a:r>
          </a:p>
          <a:p>
            <a:pPr marL="0" lvl="1" indent="0">
              <a:buNone/>
            </a:pPr>
            <a:r>
              <a:rPr lang="en-GB" altLang="en-US" dirty="0"/>
              <a:t>Material storage areas should be:</a:t>
            </a:r>
          </a:p>
          <a:p>
            <a:pPr lvl="1"/>
            <a:r>
              <a:rPr lang="en-GB" altLang="en-US" dirty="0"/>
              <a:t>convenient for site access </a:t>
            </a:r>
          </a:p>
          <a:p>
            <a:pPr lvl="1"/>
            <a:r>
              <a:rPr lang="en-GB" altLang="en-US" dirty="0"/>
              <a:t>convenient for the building itself.</a:t>
            </a:r>
          </a:p>
          <a:p>
            <a:r>
              <a:rPr lang="en-GB" altLang="en-US" dirty="0"/>
              <a:t>Different materials have different requirements.</a:t>
            </a:r>
          </a:p>
          <a:p>
            <a:r>
              <a:rPr lang="en-GB" altLang="en-US" dirty="0"/>
              <a:t>Consider phased deliveries of materials.</a:t>
            </a:r>
          </a:p>
          <a:p>
            <a:endParaRPr lang="en-GB" altLang="en-US" dirty="0"/>
          </a:p>
        </p:txBody>
      </p:sp>
    </p:spTree>
    <p:extLst>
      <p:ext uri="{BB962C8B-B14F-4D97-AF65-F5344CB8AC3E}">
        <p14:creationId xmlns:p14="http://schemas.microsoft.com/office/powerpoint/2010/main" val="21675812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10" name="Rectangle 6">
            <a:extLst>
              <a:ext uri="{FF2B5EF4-FFF2-40B4-BE49-F238E27FC236}">
                <a16:creationId xmlns:a16="http://schemas.microsoft.com/office/drawing/2014/main" id="{AA7876BD-C53D-0F47-B974-00C2E91B7F7C}"/>
              </a:ext>
            </a:extLst>
          </p:cNvPr>
          <p:cNvSpPr>
            <a:spLocks noGrp="1" noChangeArrowheads="1"/>
          </p:cNvSpPr>
          <p:nvPr>
            <p:ph type="title"/>
          </p:nvPr>
        </p:nvSpPr>
        <p:spPr/>
        <p:txBody>
          <a:bodyPr/>
          <a:lstStyle/>
          <a:p>
            <a:r>
              <a:rPr lang="en-GB" altLang="en-US" dirty="0"/>
              <a:t>Safe storage of materials - </a:t>
            </a:r>
            <a:r>
              <a:rPr lang="cy-GB" dirty="0">
                <a:solidFill>
                  <a:srgbClr val="C00000"/>
                </a:solidFill>
              </a:rPr>
              <a:t>Storio deunyddiau’n ddiogel</a:t>
            </a:r>
            <a:endParaRPr lang="en-GB" altLang="en-US" dirty="0">
              <a:solidFill>
                <a:srgbClr val="C00000"/>
              </a:solidFill>
            </a:endParaRPr>
          </a:p>
        </p:txBody>
      </p:sp>
      <p:sp>
        <p:nvSpPr>
          <p:cNvPr id="354311" name="Rectangle 7">
            <a:extLst>
              <a:ext uri="{FF2B5EF4-FFF2-40B4-BE49-F238E27FC236}">
                <a16:creationId xmlns:a16="http://schemas.microsoft.com/office/drawing/2014/main" id="{C1DDFA1E-677E-B348-9A66-5D489AB6C123}"/>
              </a:ext>
            </a:extLst>
          </p:cNvPr>
          <p:cNvSpPr>
            <a:spLocks noGrp="1" noChangeArrowheads="1"/>
          </p:cNvSpPr>
          <p:nvPr>
            <p:ph type="body" idx="1"/>
          </p:nvPr>
        </p:nvSpPr>
        <p:spPr>
          <a:xfrm>
            <a:off x="457200" y="1512000"/>
            <a:ext cx="5050904" cy="4248000"/>
          </a:xfrm>
        </p:spPr>
        <p:txBody>
          <a:bodyPr/>
          <a:lstStyle/>
          <a:p>
            <a:r>
              <a:rPr lang="en-GB" altLang="en-US" dirty="0"/>
              <a:t>Large valuable items, such as:</a:t>
            </a:r>
          </a:p>
          <a:p>
            <a:pPr lvl="1"/>
            <a:r>
              <a:rPr lang="en-GB" altLang="en-US" dirty="0"/>
              <a:t>door/window frames, PVC pipes and drainage fittings should be stored in a fenced and locked compound.</a:t>
            </a:r>
          </a:p>
          <a:p>
            <a:r>
              <a:rPr lang="en-GB" altLang="en-US" dirty="0"/>
              <a:t>Smaller </a:t>
            </a:r>
            <a:r>
              <a:rPr lang="en-GB" altLang="en-US" dirty="0">
                <a:solidFill>
                  <a:srgbClr val="0077E3"/>
                </a:solidFill>
              </a:rPr>
              <a:t>valuable - </a:t>
            </a:r>
            <a:r>
              <a:rPr lang="cy-GB" dirty="0">
                <a:solidFill>
                  <a:srgbClr val="C00000"/>
                </a:solidFill>
              </a:rPr>
              <a:t>gwerthfawr</a:t>
            </a:r>
            <a:r>
              <a:rPr lang="en-GB" altLang="en-US" dirty="0"/>
              <a:t> items such as:</a:t>
            </a:r>
          </a:p>
          <a:p>
            <a:pPr lvl="1"/>
            <a:r>
              <a:rPr lang="en-GB" altLang="en-US" dirty="0"/>
              <a:t>ironmongery, fixings such as nails and screws, copper pipe, electrical wire and fittings should be stored in lockable covered site huts.</a:t>
            </a:r>
          </a:p>
        </p:txBody>
      </p:sp>
      <p:pic>
        <p:nvPicPr>
          <p:cNvPr id="4" name="Picture 3" descr="A picture containing ground, outdoor, dirt&#10;&#10;Description automatically generated">
            <a:extLst>
              <a:ext uri="{FF2B5EF4-FFF2-40B4-BE49-F238E27FC236}">
                <a16:creationId xmlns:a16="http://schemas.microsoft.com/office/drawing/2014/main" id="{D758E47A-D494-4ECE-A39E-20723B3F68D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9919" y="1844824"/>
            <a:ext cx="3564081" cy="2592288"/>
          </a:xfrm>
          <a:prstGeom prst="rect">
            <a:avLst/>
          </a:prstGeom>
        </p:spPr>
      </p:pic>
    </p:spTree>
    <p:extLst>
      <p:ext uri="{BB962C8B-B14F-4D97-AF65-F5344CB8AC3E}">
        <p14:creationId xmlns:p14="http://schemas.microsoft.com/office/powerpoint/2010/main" val="14734495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4" name="Rectangle 6">
            <a:extLst>
              <a:ext uri="{FF2B5EF4-FFF2-40B4-BE49-F238E27FC236}">
                <a16:creationId xmlns:a16="http://schemas.microsoft.com/office/drawing/2014/main" id="{3DA8E6E6-F4E4-814B-8D8B-9446E62E88D1}"/>
              </a:ext>
            </a:extLst>
          </p:cNvPr>
          <p:cNvSpPr>
            <a:spLocks noGrp="1" noChangeArrowheads="1"/>
          </p:cNvSpPr>
          <p:nvPr>
            <p:ph type="title"/>
          </p:nvPr>
        </p:nvSpPr>
        <p:spPr/>
        <p:txBody>
          <a:bodyPr/>
          <a:lstStyle/>
          <a:p>
            <a:r>
              <a:rPr lang="en-GB" altLang="en-US" dirty="0"/>
              <a:t>Safe storage of materials</a:t>
            </a:r>
          </a:p>
        </p:txBody>
      </p:sp>
      <p:sp>
        <p:nvSpPr>
          <p:cNvPr id="355335" name="Rectangle 7">
            <a:extLst>
              <a:ext uri="{FF2B5EF4-FFF2-40B4-BE49-F238E27FC236}">
                <a16:creationId xmlns:a16="http://schemas.microsoft.com/office/drawing/2014/main" id="{7C322A54-4D45-5E4D-BDDF-4B4B95D4DE61}"/>
              </a:ext>
            </a:extLst>
          </p:cNvPr>
          <p:cNvSpPr>
            <a:spLocks noGrp="1" noChangeArrowheads="1"/>
          </p:cNvSpPr>
          <p:nvPr>
            <p:ph type="body" idx="1"/>
          </p:nvPr>
        </p:nvSpPr>
        <p:spPr/>
        <p:txBody>
          <a:bodyPr/>
          <a:lstStyle/>
          <a:p>
            <a:r>
              <a:rPr lang="en-GB" altLang="en-US" dirty="0"/>
              <a:t>Materials have different storage requirements, for example materials stored outside must be:</a:t>
            </a:r>
          </a:p>
          <a:p>
            <a:pPr lvl="1"/>
            <a:r>
              <a:rPr lang="en-GB" altLang="en-US" dirty="0"/>
              <a:t>protected from elements</a:t>
            </a:r>
          </a:p>
          <a:p>
            <a:pPr lvl="1"/>
            <a:r>
              <a:rPr lang="en-GB" altLang="en-US" dirty="0"/>
              <a:t>stored and stacked </a:t>
            </a:r>
            <a:r>
              <a:rPr lang="en-GB" altLang="en-US" dirty="0">
                <a:solidFill>
                  <a:srgbClr val="0077E3"/>
                </a:solidFill>
              </a:rPr>
              <a:t>safely – </a:t>
            </a:r>
            <a:r>
              <a:rPr lang="cy-GB" dirty="0">
                <a:solidFill>
                  <a:srgbClr val="C00000"/>
                </a:solidFill>
              </a:rPr>
              <a:t>ddiogel.</a:t>
            </a:r>
            <a:endParaRPr lang="en-GB" altLang="en-US" dirty="0">
              <a:solidFill>
                <a:srgbClr val="C00000"/>
              </a:solidFill>
            </a:endParaRPr>
          </a:p>
          <a:p>
            <a:pPr lvl="1"/>
            <a:r>
              <a:rPr lang="en-GB" altLang="en-US" dirty="0"/>
              <a:t>located to avoid site </a:t>
            </a:r>
            <a:r>
              <a:rPr lang="en-GB" altLang="en-US" dirty="0">
                <a:solidFill>
                  <a:srgbClr val="0077E3"/>
                </a:solidFill>
              </a:rPr>
              <a:t>congestion </a:t>
            </a:r>
            <a:r>
              <a:rPr lang="en-GB" altLang="en-US" dirty="0">
                <a:solidFill>
                  <a:srgbClr val="C00000"/>
                </a:solidFill>
              </a:rPr>
              <a:t>– </a:t>
            </a:r>
            <a:r>
              <a:rPr lang="cy-GB" dirty="0">
                <a:solidFill>
                  <a:srgbClr val="C00000"/>
                </a:solidFill>
              </a:rPr>
              <a:t>tagfeydd.</a:t>
            </a:r>
            <a:endParaRPr lang="en-GB" altLang="en-US" dirty="0">
              <a:solidFill>
                <a:srgbClr val="C00000"/>
              </a:solidFill>
            </a:endParaRPr>
          </a:p>
          <a:p>
            <a:pPr lvl="1"/>
            <a:r>
              <a:rPr lang="en-GB" altLang="en-US" dirty="0"/>
              <a:t>stored clear of machinery and fire fighting equipment</a:t>
            </a:r>
          </a:p>
          <a:p>
            <a:pPr lvl="1"/>
            <a:r>
              <a:rPr lang="en-GB" altLang="en-US" dirty="0"/>
              <a:t>stored as close as safely possible to working area</a:t>
            </a:r>
          </a:p>
          <a:p>
            <a:pPr lvl="1"/>
            <a:r>
              <a:rPr lang="en-GB" altLang="en-US" dirty="0"/>
              <a:t>kept clear from edges of excavations.</a:t>
            </a:r>
          </a:p>
        </p:txBody>
      </p:sp>
    </p:spTree>
    <p:extLst>
      <p:ext uri="{BB962C8B-B14F-4D97-AF65-F5344CB8AC3E}">
        <p14:creationId xmlns:p14="http://schemas.microsoft.com/office/powerpoint/2010/main" val="38015283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9" name="Rectangle 7">
            <a:extLst>
              <a:ext uri="{FF2B5EF4-FFF2-40B4-BE49-F238E27FC236}">
                <a16:creationId xmlns:a16="http://schemas.microsoft.com/office/drawing/2014/main" id="{D0C88FF9-C8B4-CF49-B1C6-A9E820552753}"/>
              </a:ext>
            </a:extLst>
          </p:cNvPr>
          <p:cNvSpPr>
            <a:spLocks noGrp="1" noChangeArrowheads="1"/>
          </p:cNvSpPr>
          <p:nvPr>
            <p:ph type="title"/>
          </p:nvPr>
        </p:nvSpPr>
        <p:spPr/>
        <p:txBody>
          <a:bodyPr/>
          <a:lstStyle/>
          <a:p>
            <a:r>
              <a:rPr lang="en-GB" altLang="en-US" dirty="0"/>
              <a:t>Safe storage of materials - </a:t>
            </a:r>
            <a:r>
              <a:rPr lang="cy-GB" dirty="0">
                <a:solidFill>
                  <a:srgbClr val="C00000"/>
                </a:solidFill>
              </a:rPr>
              <a:t>Storio deunyddiau’n ddiogel</a:t>
            </a:r>
            <a:endParaRPr lang="en-GB" altLang="en-US" dirty="0">
              <a:solidFill>
                <a:srgbClr val="C00000"/>
              </a:solidFill>
            </a:endParaRPr>
          </a:p>
        </p:txBody>
      </p:sp>
      <p:sp>
        <p:nvSpPr>
          <p:cNvPr id="356360" name="Rectangle 8">
            <a:extLst>
              <a:ext uri="{FF2B5EF4-FFF2-40B4-BE49-F238E27FC236}">
                <a16:creationId xmlns:a16="http://schemas.microsoft.com/office/drawing/2014/main" id="{E05BCFBC-E4BD-9B40-95D0-312A7D119E62}"/>
              </a:ext>
            </a:extLst>
          </p:cNvPr>
          <p:cNvSpPr>
            <a:spLocks noGrp="1" noChangeArrowheads="1"/>
          </p:cNvSpPr>
          <p:nvPr>
            <p:ph type="body" idx="1"/>
          </p:nvPr>
        </p:nvSpPr>
        <p:spPr>
          <a:xfrm>
            <a:off x="457200" y="1512000"/>
            <a:ext cx="4114800" cy="4248000"/>
          </a:xfrm>
        </p:spPr>
        <p:txBody>
          <a:bodyPr/>
          <a:lstStyle/>
          <a:p>
            <a:pPr lvl="1"/>
            <a:r>
              <a:rPr lang="en-GB" altLang="en-US" dirty="0"/>
              <a:t>If materials such as adhesives, paints, varnishes, putties and mastics are stored at too high temperature they can </a:t>
            </a:r>
            <a:r>
              <a:rPr lang="en-GB" altLang="en-US" dirty="0">
                <a:solidFill>
                  <a:srgbClr val="C00000"/>
                </a:solidFill>
              </a:rPr>
              <a:t>dry out – </a:t>
            </a:r>
            <a:r>
              <a:rPr lang="cy-GB" dirty="0">
                <a:solidFill>
                  <a:srgbClr val="0077E3"/>
                </a:solidFill>
              </a:rPr>
              <a:t>sychu allan.</a:t>
            </a:r>
            <a:endParaRPr lang="en-GB" altLang="en-US" dirty="0">
              <a:solidFill>
                <a:srgbClr val="0077E3"/>
              </a:solidFill>
            </a:endParaRPr>
          </a:p>
          <a:p>
            <a:pPr lvl="1"/>
            <a:endParaRPr lang="en-GB" altLang="en-US" dirty="0"/>
          </a:p>
          <a:p>
            <a:pPr lvl="1"/>
            <a:r>
              <a:rPr lang="en-GB" altLang="en-US" dirty="0"/>
              <a:t>Flammable liquids, such as white spirit, thinner, paraffin, petrol </a:t>
            </a:r>
            <a:br>
              <a:rPr lang="en-GB" altLang="en-US" dirty="0"/>
            </a:br>
            <a:r>
              <a:rPr lang="en-GB" altLang="en-US" dirty="0"/>
              <a:t>and some paints and varnishes, should be stored in a cool, dry </a:t>
            </a:r>
            <a:r>
              <a:rPr lang="en-GB" altLang="en-US" dirty="0">
                <a:solidFill>
                  <a:srgbClr val="0077E3"/>
                </a:solidFill>
              </a:rPr>
              <a:t>lockable place - </a:t>
            </a:r>
            <a:r>
              <a:rPr lang="cy-GB" dirty="0">
                <a:solidFill>
                  <a:srgbClr val="C00000"/>
                </a:solidFill>
              </a:rPr>
              <a:t>ochrau cloddiadau.</a:t>
            </a:r>
            <a:endParaRPr lang="en-GB" altLang="en-US" dirty="0">
              <a:solidFill>
                <a:srgbClr val="C00000"/>
              </a:solidFill>
            </a:endParaRPr>
          </a:p>
          <a:p>
            <a:endParaRPr lang="en-GB" altLang="en-US" dirty="0"/>
          </a:p>
        </p:txBody>
      </p:sp>
      <p:pic>
        <p:nvPicPr>
          <p:cNvPr id="4" name="Picture 3" descr="A picture containing indoor, wooden, shelf, wood&#10;&#10;Description automatically generated">
            <a:extLst>
              <a:ext uri="{FF2B5EF4-FFF2-40B4-BE49-F238E27FC236}">
                <a16:creationId xmlns:a16="http://schemas.microsoft.com/office/drawing/2014/main" id="{E1E80AE7-FACE-4B47-837A-F94DE1DB5F9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16016" y="1844824"/>
            <a:ext cx="4211960" cy="2808210"/>
          </a:xfrm>
          <a:prstGeom prst="rect">
            <a:avLst/>
          </a:prstGeom>
        </p:spPr>
      </p:pic>
    </p:spTree>
    <p:extLst>
      <p:ext uri="{BB962C8B-B14F-4D97-AF65-F5344CB8AC3E}">
        <p14:creationId xmlns:p14="http://schemas.microsoft.com/office/powerpoint/2010/main" val="32658673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2" name="Rectangle 4">
            <a:extLst>
              <a:ext uri="{FF2B5EF4-FFF2-40B4-BE49-F238E27FC236}">
                <a16:creationId xmlns:a16="http://schemas.microsoft.com/office/drawing/2014/main" id="{E9CC00BE-A8DB-7E49-9FDB-7DD3D6431FEB}"/>
              </a:ext>
            </a:extLst>
          </p:cNvPr>
          <p:cNvSpPr>
            <a:spLocks noGrp="1" noChangeArrowheads="1"/>
          </p:cNvSpPr>
          <p:nvPr>
            <p:ph type="title"/>
          </p:nvPr>
        </p:nvSpPr>
        <p:spPr/>
        <p:txBody>
          <a:bodyPr/>
          <a:lstStyle/>
          <a:p>
            <a:r>
              <a:rPr lang="en-GB" altLang="en-US" dirty="0"/>
              <a:t>Safe storage of materials - </a:t>
            </a:r>
            <a:r>
              <a:rPr lang="cy-GB" dirty="0">
                <a:solidFill>
                  <a:srgbClr val="C00000"/>
                </a:solidFill>
              </a:rPr>
              <a:t>Storio deunyddiau’n ddiogel</a:t>
            </a:r>
            <a:endParaRPr lang="en-GB" altLang="en-US" dirty="0">
              <a:solidFill>
                <a:srgbClr val="C00000"/>
              </a:solidFill>
            </a:endParaRPr>
          </a:p>
        </p:txBody>
      </p:sp>
      <p:sp>
        <p:nvSpPr>
          <p:cNvPr id="360453" name="Rectangle 5">
            <a:extLst>
              <a:ext uri="{FF2B5EF4-FFF2-40B4-BE49-F238E27FC236}">
                <a16:creationId xmlns:a16="http://schemas.microsoft.com/office/drawing/2014/main" id="{3B4EE129-BAFC-6344-AC11-C4674C2353A6}"/>
              </a:ext>
            </a:extLst>
          </p:cNvPr>
          <p:cNvSpPr>
            <a:spLocks noGrp="1" noChangeArrowheads="1"/>
          </p:cNvSpPr>
          <p:nvPr>
            <p:ph type="body" idx="1"/>
          </p:nvPr>
        </p:nvSpPr>
        <p:spPr>
          <a:xfrm>
            <a:off x="457200" y="1916832"/>
            <a:ext cx="3970784" cy="3699152"/>
          </a:xfrm>
        </p:spPr>
        <p:txBody>
          <a:bodyPr/>
          <a:lstStyle/>
          <a:p>
            <a:pPr lvl="1"/>
            <a:r>
              <a:rPr lang="en-GB" altLang="en-US" dirty="0"/>
              <a:t>Non-durable materials such as timber, cement and plaster require weather protection.</a:t>
            </a:r>
          </a:p>
          <a:p>
            <a:pPr lvl="1"/>
            <a:endParaRPr lang="en-GB" altLang="en-US" dirty="0"/>
          </a:p>
          <a:p>
            <a:pPr lvl="1"/>
            <a:r>
              <a:rPr lang="en-GB" altLang="en-US" dirty="0"/>
              <a:t>Boxed or canned dry materials, such as powder adhesives, wallpaper paste, fillers and detergents, become useless </a:t>
            </a:r>
            <a:br>
              <a:rPr lang="en-GB" altLang="en-US" dirty="0"/>
            </a:br>
            <a:r>
              <a:rPr lang="en-GB" altLang="en-US" dirty="0"/>
              <a:t>if exposed to </a:t>
            </a:r>
            <a:r>
              <a:rPr lang="en-GB" altLang="en-US" dirty="0">
                <a:solidFill>
                  <a:srgbClr val="0077E3"/>
                </a:solidFill>
              </a:rPr>
              <a:t>moisture - </a:t>
            </a:r>
            <a:r>
              <a:rPr lang="cy-GB" dirty="0">
                <a:solidFill>
                  <a:srgbClr val="C00000"/>
                </a:solidFill>
              </a:rPr>
              <a:t>lleithder.</a:t>
            </a:r>
            <a:endParaRPr lang="en-GB" altLang="en-US" dirty="0">
              <a:solidFill>
                <a:srgbClr val="C00000"/>
              </a:solidFill>
            </a:endParaRPr>
          </a:p>
        </p:txBody>
      </p:sp>
      <p:pic>
        <p:nvPicPr>
          <p:cNvPr id="4" name="Picture 3" descr="A picture containing outdoor, pile, old, cart&#10;&#10;Description automatically generated">
            <a:extLst>
              <a:ext uri="{FF2B5EF4-FFF2-40B4-BE49-F238E27FC236}">
                <a16:creationId xmlns:a16="http://schemas.microsoft.com/office/drawing/2014/main" id="{56A30369-6350-4E38-A414-030C85CDAD1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9360" y="1939489"/>
            <a:ext cx="4531499" cy="3012964"/>
          </a:xfrm>
          <a:prstGeom prst="rect">
            <a:avLst/>
          </a:prstGeom>
        </p:spPr>
      </p:pic>
    </p:spTree>
    <p:extLst>
      <p:ext uri="{BB962C8B-B14F-4D97-AF65-F5344CB8AC3E}">
        <p14:creationId xmlns:p14="http://schemas.microsoft.com/office/powerpoint/2010/main" val="7564219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500" name="Rectangle 4">
            <a:extLst>
              <a:ext uri="{FF2B5EF4-FFF2-40B4-BE49-F238E27FC236}">
                <a16:creationId xmlns:a16="http://schemas.microsoft.com/office/drawing/2014/main" id="{86213673-8BC4-1E40-8CC7-31CFC01ADCEF}"/>
              </a:ext>
            </a:extLst>
          </p:cNvPr>
          <p:cNvSpPr>
            <a:spLocks noGrp="1" noChangeArrowheads="1"/>
          </p:cNvSpPr>
          <p:nvPr>
            <p:ph type="title"/>
          </p:nvPr>
        </p:nvSpPr>
        <p:spPr/>
        <p:txBody>
          <a:bodyPr/>
          <a:lstStyle/>
          <a:p>
            <a:r>
              <a:rPr lang="en-GB" altLang="en-US" dirty="0"/>
              <a:t>Safe storage of materials</a:t>
            </a:r>
          </a:p>
        </p:txBody>
      </p:sp>
      <p:sp>
        <p:nvSpPr>
          <p:cNvPr id="362501" name="Rectangle 5">
            <a:extLst>
              <a:ext uri="{FF2B5EF4-FFF2-40B4-BE49-F238E27FC236}">
                <a16:creationId xmlns:a16="http://schemas.microsoft.com/office/drawing/2014/main" id="{C197E3DF-8C9E-7E40-A2BC-715F2B89BC38}"/>
              </a:ext>
            </a:extLst>
          </p:cNvPr>
          <p:cNvSpPr>
            <a:spLocks noGrp="1" noChangeArrowheads="1"/>
          </p:cNvSpPr>
          <p:nvPr>
            <p:ph type="body" idx="1"/>
          </p:nvPr>
        </p:nvSpPr>
        <p:spPr>
          <a:xfrm>
            <a:off x="457200" y="1512000"/>
            <a:ext cx="4474840" cy="4248000"/>
          </a:xfrm>
        </p:spPr>
        <p:txBody>
          <a:bodyPr/>
          <a:lstStyle/>
          <a:p>
            <a:pPr lvl="1"/>
            <a:r>
              <a:rPr lang="en-GB" altLang="en-US" dirty="0"/>
              <a:t>Similar items should be stored adjacent to each other</a:t>
            </a:r>
          </a:p>
          <a:p>
            <a:pPr lvl="1"/>
            <a:r>
              <a:rPr lang="en-GB" altLang="en-US" dirty="0"/>
              <a:t>Store on shelving or in a bin system</a:t>
            </a:r>
          </a:p>
          <a:p>
            <a:pPr lvl="1"/>
            <a:r>
              <a:rPr lang="en-GB" altLang="en-US" dirty="0"/>
              <a:t>Each clearly marked with its components</a:t>
            </a:r>
          </a:p>
          <a:p>
            <a:pPr lvl="1"/>
            <a:r>
              <a:rPr lang="en-GB" altLang="en-US" dirty="0"/>
              <a:t>Entered onto a tally card or </a:t>
            </a:r>
            <a:r>
              <a:rPr lang="en-GB" altLang="en-US" dirty="0">
                <a:solidFill>
                  <a:srgbClr val="0077E3"/>
                </a:solidFill>
              </a:rPr>
              <a:t>computerised system </a:t>
            </a:r>
            <a:r>
              <a:rPr lang="en-GB" altLang="en-US" dirty="0"/>
              <a:t>- </a:t>
            </a:r>
            <a:r>
              <a:rPr lang="cy-GB" dirty="0">
                <a:solidFill>
                  <a:srgbClr val="C00000"/>
                </a:solidFill>
              </a:rPr>
              <a:t>system gyfrifiadurol</a:t>
            </a:r>
            <a:endParaRPr lang="en-GB" altLang="en-US" dirty="0">
              <a:solidFill>
                <a:srgbClr val="C00000"/>
              </a:solidFill>
            </a:endParaRPr>
          </a:p>
          <a:p>
            <a:pPr lvl="1"/>
            <a:r>
              <a:rPr lang="en-GB" altLang="en-US" dirty="0"/>
              <a:t>Heavy items should be stored at low level</a:t>
            </a:r>
          </a:p>
          <a:p>
            <a:pPr lvl="1"/>
            <a:r>
              <a:rPr lang="en-GB" altLang="en-US" dirty="0"/>
              <a:t>New deliveries stored at back of existing stock</a:t>
            </a:r>
          </a:p>
          <a:p>
            <a:endParaRPr lang="en-GB" altLang="en-US" dirty="0"/>
          </a:p>
          <a:p>
            <a:endParaRPr lang="en-GB" altLang="en-US" dirty="0"/>
          </a:p>
        </p:txBody>
      </p:sp>
      <p:pic>
        <p:nvPicPr>
          <p:cNvPr id="4" name="Picture 3" descr="A picture containing outdoor, sky, grass&#10;&#10;Description automatically generated">
            <a:extLst>
              <a:ext uri="{FF2B5EF4-FFF2-40B4-BE49-F238E27FC236}">
                <a16:creationId xmlns:a16="http://schemas.microsoft.com/office/drawing/2014/main" id="{5FEFF5FC-3AE9-4B05-B521-20DE54A1653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12060" y="1844824"/>
            <a:ext cx="4031940" cy="2687960"/>
          </a:xfrm>
          <a:prstGeom prst="rect">
            <a:avLst/>
          </a:prstGeom>
        </p:spPr>
      </p:pic>
    </p:spTree>
    <p:extLst>
      <p:ext uri="{BB962C8B-B14F-4D97-AF65-F5344CB8AC3E}">
        <p14:creationId xmlns:p14="http://schemas.microsoft.com/office/powerpoint/2010/main" val="5997692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4" name="Rectangle 4">
            <a:extLst>
              <a:ext uri="{FF2B5EF4-FFF2-40B4-BE49-F238E27FC236}">
                <a16:creationId xmlns:a16="http://schemas.microsoft.com/office/drawing/2014/main" id="{A59852EC-8CB4-6B4D-8B2C-D1937253BB1C}"/>
              </a:ext>
            </a:extLst>
          </p:cNvPr>
          <p:cNvSpPr>
            <a:spLocks noGrp="1" noChangeArrowheads="1"/>
          </p:cNvSpPr>
          <p:nvPr>
            <p:ph type="title"/>
          </p:nvPr>
        </p:nvSpPr>
        <p:spPr/>
        <p:txBody>
          <a:bodyPr/>
          <a:lstStyle/>
          <a:p>
            <a:r>
              <a:rPr lang="en-GB" altLang="en-US" dirty="0"/>
              <a:t>Welfare and safe storage of materials - Summary</a:t>
            </a:r>
          </a:p>
        </p:txBody>
      </p:sp>
      <p:sp>
        <p:nvSpPr>
          <p:cNvPr id="363525" name="Rectangle 5">
            <a:extLst>
              <a:ext uri="{FF2B5EF4-FFF2-40B4-BE49-F238E27FC236}">
                <a16:creationId xmlns:a16="http://schemas.microsoft.com/office/drawing/2014/main" id="{C00A6BB7-48C9-A240-BC5C-4D244A47E20B}"/>
              </a:ext>
            </a:extLst>
          </p:cNvPr>
          <p:cNvSpPr>
            <a:spLocks noGrp="1" noChangeArrowheads="1"/>
          </p:cNvSpPr>
          <p:nvPr>
            <p:ph type="body" idx="1"/>
          </p:nvPr>
        </p:nvSpPr>
        <p:spPr>
          <a:xfrm>
            <a:off x="457200" y="1512000"/>
            <a:ext cx="7859216" cy="4248000"/>
          </a:xfrm>
        </p:spPr>
        <p:txBody>
          <a:bodyPr/>
          <a:lstStyle/>
          <a:p>
            <a:pPr lvl="1"/>
            <a:r>
              <a:rPr lang="en-GB" altLang="en-US" dirty="0"/>
              <a:t>Movement of operatives, materials and plant must be restricted on site where possible.</a:t>
            </a:r>
          </a:p>
          <a:p>
            <a:pPr lvl="1"/>
            <a:r>
              <a:rPr lang="en-GB" altLang="en-US" dirty="0"/>
              <a:t>Material storage should be placed so that it is easily accessible for all operatives.</a:t>
            </a:r>
          </a:p>
          <a:p>
            <a:pPr lvl="1"/>
            <a:r>
              <a:rPr lang="en-GB" altLang="en-US" dirty="0"/>
              <a:t>Materials have different requirements; some will be stored outside and some inside.</a:t>
            </a:r>
          </a:p>
          <a:p>
            <a:pPr lvl="1"/>
            <a:r>
              <a:rPr lang="en-GB" altLang="en-US" dirty="0"/>
              <a:t>Safety, protection and security need to be </a:t>
            </a:r>
            <a:r>
              <a:rPr lang="en-GB" altLang="en-US" dirty="0">
                <a:solidFill>
                  <a:srgbClr val="0077E3"/>
                </a:solidFill>
              </a:rPr>
              <a:t>considered </a:t>
            </a:r>
            <a:r>
              <a:rPr lang="en-GB" altLang="en-US" dirty="0">
                <a:solidFill>
                  <a:srgbClr val="C00000"/>
                </a:solidFill>
              </a:rPr>
              <a:t>– </a:t>
            </a:r>
            <a:r>
              <a:rPr lang="cy-GB" dirty="0">
                <a:solidFill>
                  <a:srgbClr val="C00000"/>
                </a:solidFill>
              </a:rPr>
              <a:t>ystyried.</a:t>
            </a:r>
            <a:endParaRPr lang="en-GB" altLang="en-US" dirty="0">
              <a:solidFill>
                <a:srgbClr val="C00000"/>
              </a:solidFill>
            </a:endParaRPr>
          </a:p>
          <a:p>
            <a:pPr lvl="1"/>
            <a:r>
              <a:rPr lang="en-GB" altLang="en-US" dirty="0"/>
              <a:t>Welfare of staff and operatives should be considered a priority at all </a:t>
            </a:r>
            <a:r>
              <a:rPr lang="en-GB" altLang="en-US" dirty="0">
                <a:solidFill>
                  <a:srgbClr val="0077E3"/>
                </a:solidFill>
              </a:rPr>
              <a:t>times </a:t>
            </a:r>
            <a:r>
              <a:rPr lang="en-GB" altLang="en-US" dirty="0">
                <a:solidFill>
                  <a:srgbClr val="C00000"/>
                </a:solidFill>
              </a:rPr>
              <a:t>– </a:t>
            </a:r>
            <a:r>
              <a:rPr lang="en-GB" altLang="en-US" dirty="0" err="1">
                <a:solidFill>
                  <a:srgbClr val="C00000"/>
                </a:solidFill>
              </a:rPr>
              <a:t>amser</a:t>
            </a:r>
            <a:r>
              <a:rPr lang="en-GB" altLang="en-US" dirty="0">
                <a:solidFill>
                  <a:srgbClr val="C00000"/>
                </a:solidFill>
              </a:rPr>
              <a:t>.</a:t>
            </a:r>
          </a:p>
          <a:p>
            <a:pPr lvl="1"/>
            <a:endParaRPr lang="en-GB" altLang="en-US" dirty="0"/>
          </a:p>
        </p:txBody>
      </p:sp>
    </p:spTree>
    <p:extLst>
      <p:ext uri="{BB962C8B-B14F-4D97-AF65-F5344CB8AC3E}">
        <p14:creationId xmlns:p14="http://schemas.microsoft.com/office/powerpoint/2010/main" val="18913582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algn="ctr" eaLnBrk="1" hangingPunct="1">
              <a:lnSpc>
                <a:spcPct val="100000"/>
              </a:lnSpc>
            </a:pPr>
            <a:r>
              <a:rPr lang="cy-GB" sz="6000" dirty="0">
                <a:solidFill>
                  <a:srgbClr val="C00000"/>
                </a:solidFill>
                <a:ea typeface="ＭＳ Ｐゴシック" pitchFamily="-105" charset="-128"/>
                <a:cs typeface="ＭＳ Ｐゴシック" pitchFamily="-105" charset="-128"/>
              </a:rPr>
              <a:t>Unrhyw gwestiynau?</a:t>
            </a:r>
          </a:p>
          <a:p>
            <a:pPr marL="0" indent="0" algn="ctr" eaLnBrk="1" hangingPunct="1">
              <a:lnSpc>
                <a:spcPct val="100000"/>
              </a:lnSpc>
            </a:pPr>
            <a:endParaRPr sz="6000" dirty="0">
              <a:solidFill>
                <a:srgbClr val="C00000"/>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750FD-B241-40D6-8482-B44D4A0053F1}"/>
              </a:ext>
            </a:extLst>
          </p:cNvPr>
          <p:cNvSpPr>
            <a:spLocks noGrp="1"/>
          </p:cNvSpPr>
          <p:nvPr>
            <p:ph type="title"/>
          </p:nvPr>
        </p:nvSpPr>
        <p:spPr/>
        <p:txBody>
          <a:bodyPr/>
          <a:lstStyle/>
          <a:p>
            <a:r>
              <a:rPr lang="en-GB" dirty="0"/>
              <a:t>Site welfare </a:t>
            </a:r>
            <a:r>
              <a:rPr lang="en-GB" dirty="0">
                <a:solidFill>
                  <a:srgbClr val="C00000"/>
                </a:solidFill>
              </a:rPr>
              <a:t>- </a:t>
            </a:r>
            <a:r>
              <a:rPr lang="cy-GB" dirty="0">
                <a:solidFill>
                  <a:srgbClr val="C00000"/>
                </a:solidFill>
              </a:rPr>
              <a:t>Lles ar safle</a:t>
            </a:r>
            <a:endParaRPr lang="en-GB" dirty="0">
              <a:solidFill>
                <a:srgbClr val="C00000"/>
              </a:solidFill>
            </a:endParaRPr>
          </a:p>
        </p:txBody>
      </p:sp>
      <p:sp>
        <p:nvSpPr>
          <p:cNvPr id="3" name="Content Placeholder 2">
            <a:extLst>
              <a:ext uri="{FF2B5EF4-FFF2-40B4-BE49-F238E27FC236}">
                <a16:creationId xmlns:a16="http://schemas.microsoft.com/office/drawing/2014/main" id="{395CC378-96DC-479D-9A6C-585955C29A85}"/>
              </a:ext>
            </a:extLst>
          </p:cNvPr>
          <p:cNvSpPr>
            <a:spLocks noGrp="1"/>
          </p:cNvSpPr>
          <p:nvPr>
            <p:ph sz="quarter" idx="10"/>
          </p:nvPr>
        </p:nvSpPr>
        <p:spPr/>
        <p:txBody>
          <a:bodyPr/>
          <a:lstStyle/>
          <a:p>
            <a:r>
              <a:rPr lang="en-GB" dirty="0"/>
              <a:t>In order to follow the legislation and get the best from their workforce, employers must carefully consider the welfare of every </a:t>
            </a:r>
            <a:r>
              <a:rPr lang="en-GB" dirty="0">
                <a:solidFill>
                  <a:srgbClr val="0070C0"/>
                </a:solidFill>
              </a:rPr>
              <a:t>individual – </a:t>
            </a:r>
            <a:r>
              <a:rPr lang="cy-GB" dirty="0">
                <a:solidFill>
                  <a:srgbClr val="C00000"/>
                </a:solidFill>
              </a:rPr>
              <a:t>unigolyn.</a:t>
            </a:r>
            <a:endParaRPr lang="en-GB" dirty="0">
              <a:solidFill>
                <a:srgbClr val="C00000"/>
              </a:solidFill>
            </a:endParaRPr>
          </a:p>
          <a:p>
            <a:r>
              <a:rPr lang="en-GB" dirty="0"/>
              <a:t>An employer’s care for their workforce gives the workers a sense of value and importance.</a:t>
            </a:r>
          </a:p>
          <a:p>
            <a:r>
              <a:rPr lang="en-GB" dirty="0"/>
              <a:t>If there are decent rest rooms, first aid facilities, toilet blocks and changing areas then the workers feel that they are valued on the </a:t>
            </a:r>
            <a:r>
              <a:rPr lang="en-GB" dirty="0">
                <a:solidFill>
                  <a:srgbClr val="0077E3"/>
                </a:solidFill>
              </a:rPr>
              <a:t>site -</a:t>
            </a:r>
            <a:r>
              <a:rPr lang="en-GB" dirty="0"/>
              <a:t> </a:t>
            </a:r>
            <a:r>
              <a:rPr lang="cy-GB" dirty="0">
                <a:solidFill>
                  <a:srgbClr val="C00000"/>
                </a:solidFill>
              </a:rPr>
              <a:t>safle.</a:t>
            </a:r>
            <a:endParaRPr lang="en-GB" dirty="0">
              <a:solidFill>
                <a:srgbClr val="C00000"/>
              </a:solidFill>
            </a:endParaRPr>
          </a:p>
          <a:p>
            <a:r>
              <a:rPr lang="en-GB" dirty="0"/>
              <a:t>If they are provided with a bucket for a toilet and no hot running water to wash their hands then they will not value their employer – who is also not following the regulations.</a:t>
            </a:r>
          </a:p>
        </p:txBody>
      </p:sp>
    </p:spTree>
    <p:extLst>
      <p:ext uri="{BB962C8B-B14F-4D97-AF65-F5344CB8AC3E}">
        <p14:creationId xmlns:p14="http://schemas.microsoft.com/office/powerpoint/2010/main" val="3014760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105: </a:t>
            </a:r>
            <a:r>
              <a:rPr lang="en-GB" sz="2400" b="1" dirty="0">
                <a:effectLst/>
                <a:latin typeface="Arial" panose="020B0604020202020204" pitchFamily="34" charset="0"/>
                <a:ea typeface="Calibri" panose="020F0502020204030204" pitchFamily="34" charset="0"/>
                <a:cs typeface="Arial" panose="020B0604020202020204" pitchFamily="34" charset="0"/>
              </a:rPr>
              <a:t>Protecting health, safety and the environment when working in the construction and built environment sector</a:t>
            </a:r>
            <a:endParaRPr lang="en-GB" sz="2400" b="1" dirty="0">
              <a:effectLst/>
              <a:latin typeface="Arial" panose="020B0604020202020204" pitchFamily="34" charset="0"/>
              <a:ea typeface="Calibri" panose="020F0502020204030204" pitchFamily="34" charset="0"/>
              <a:cs typeface="Times New Roman" panose="02020603050405020304" pitchFamily="18" charset="0"/>
            </a:endParaRPr>
          </a:p>
          <a:p>
            <a:endParaRPr lang="en-GB" sz="2400" b="1" dirty="0"/>
          </a:p>
        </p:txBody>
      </p:sp>
      <p:sp>
        <p:nvSpPr>
          <p:cNvPr id="2053" name="Rectangle 15"/>
          <p:cNvSpPr>
            <a:spLocks noGrp="1" noChangeArrowheads="1"/>
          </p:cNvSpPr>
          <p:nvPr>
            <p:ph type="title"/>
          </p:nvPr>
        </p:nvSpPr>
        <p:spPr>
          <a:xfrm>
            <a:off x="457200" y="2944800"/>
            <a:ext cx="8153400" cy="2514600"/>
          </a:xfrm>
        </p:spPr>
        <p:txBody>
          <a:bodyPr anchor="t"/>
          <a:lstStyle/>
          <a:p>
            <a:br>
              <a:rPr lang="en-GB" dirty="0"/>
            </a:br>
            <a:br>
              <a:rPr lang="en-GB" dirty="0"/>
            </a:br>
            <a:r>
              <a:rPr lang="en-GB" dirty="0"/>
              <a:t>PowerPoint 6: Risk assessments - </a:t>
            </a:r>
            <a:r>
              <a:rPr lang="cy-GB" dirty="0">
                <a:solidFill>
                  <a:srgbClr val="C00000"/>
                </a:solidFill>
              </a:rPr>
              <a:t>Asesiadau risg</a:t>
            </a:r>
            <a:endParaRPr lang="en-GB" dirty="0">
              <a:solidFill>
                <a:srgbClr val="C00000"/>
              </a:solidFill>
            </a:endParaRPr>
          </a:p>
        </p:txBody>
      </p:sp>
    </p:spTree>
    <p:extLst>
      <p:ext uri="{BB962C8B-B14F-4D97-AF65-F5344CB8AC3E}">
        <p14:creationId xmlns:p14="http://schemas.microsoft.com/office/powerpoint/2010/main" val="19642570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448D8836-F4A1-924E-8D71-C6E44F2F4EE5}"/>
              </a:ext>
            </a:extLst>
          </p:cNvPr>
          <p:cNvSpPr>
            <a:spLocks noGrp="1" noChangeArrowheads="1"/>
          </p:cNvSpPr>
          <p:nvPr>
            <p:ph type="title"/>
          </p:nvPr>
        </p:nvSpPr>
        <p:spPr>
          <a:xfrm>
            <a:off x="457200" y="1008377"/>
            <a:ext cx="7924800" cy="484088"/>
          </a:xfrm>
        </p:spPr>
        <p:txBody>
          <a:bodyPr/>
          <a:lstStyle/>
          <a:p>
            <a:r>
              <a:rPr lang="en-US" altLang="en-US" dirty="0">
                <a:latin typeface="+mn-lt"/>
              </a:rPr>
              <a:t>What is risk assessment ?</a:t>
            </a:r>
          </a:p>
        </p:txBody>
      </p:sp>
      <p:sp>
        <p:nvSpPr>
          <p:cNvPr id="2051" name="Rectangle 3">
            <a:extLst>
              <a:ext uri="{FF2B5EF4-FFF2-40B4-BE49-F238E27FC236}">
                <a16:creationId xmlns:a16="http://schemas.microsoft.com/office/drawing/2014/main" id="{8803D691-AEB5-CE42-BB48-A1582A761702}"/>
              </a:ext>
            </a:extLst>
          </p:cNvPr>
          <p:cNvSpPr>
            <a:spLocks noGrp="1" noChangeArrowheads="1"/>
          </p:cNvSpPr>
          <p:nvPr>
            <p:ph type="body" idx="1"/>
          </p:nvPr>
        </p:nvSpPr>
        <p:spPr>
          <a:xfrm>
            <a:off x="457200" y="1512000"/>
            <a:ext cx="7571184" cy="4248000"/>
          </a:xfrm>
        </p:spPr>
        <p:txBody>
          <a:bodyPr/>
          <a:lstStyle/>
          <a:p>
            <a:r>
              <a:rPr lang="en-US" altLang="en-US" dirty="0"/>
              <a:t>Risk assessment is a careful examination of what could harm people in your workplace, so that you can assess the precautions to prevent accidents.</a:t>
            </a:r>
          </a:p>
          <a:p>
            <a:endParaRPr lang="en-US" altLang="en-US" dirty="0"/>
          </a:p>
          <a:p>
            <a:pPr>
              <a:lnSpc>
                <a:spcPct val="90000"/>
              </a:lnSpc>
            </a:pPr>
            <a:r>
              <a:rPr lang="en-US" altLang="en-US" b="1" dirty="0">
                <a:solidFill>
                  <a:srgbClr val="0077E3"/>
                </a:solidFill>
              </a:rPr>
              <a:t>HAZARD</a:t>
            </a:r>
            <a:r>
              <a:rPr lang="en-US" altLang="en-US" dirty="0">
                <a:solidFill>
                  <a:srgbClr val="0077E3"/>
                </a:solidFill>
              </a:rPr>
              <a:t> – </a:t>
            </a:r>
            <a:r>
              <a:rPr lang="cy-GB" b="1" dirty="0">
                <a:solidFill>
                  <a:srgbClr val="C00000"/>
                </a:solidFill>
              </a:rPr>
              <a:t>PERYGL</a:t>
            </a:r>
            <a:r>
              <a:rPr lang="cy-GB" b="1" dirty="0"/>
              <a:t> : </a:t>
            </a:r>
            <a:r>
              <a:rPr lang="en-US" altLang="en-US" dirty="0"/>
              <a:t>anything that has the potential to cause harm (e.g. electricity, working at height).</a:t>
            </a:r>
          </a:p>
          <a:p>
            <a:pPr>
              <a:lnSpc>
                <a:spcPct val="90000"/>
              </a:lnSpc>
              <a:buFont typeface="Wingdings" pitchFamily="2" charset="2"/>
              <a:buNone/>
            </a:pPr>
            <a:endParaRPr lang="en-US" altLang="en-US" dirty="0"/>
          </a:p>
          <a:p>
            <a:pPr>
              <a:lnSpc>
                <a:spcPct val="90000"/>
              </a:lnSpc>
            </a:pPr>
            <a:r>
              <a:rPr lang="en-US" altLang="en-US" b="1" dirty="0">
                <a:solidFill>
                  <a:srgbClr val="0077E3"/>
                </a:solidFill>
              </a:rPr>
              <a:t>RISK - </a:t>
            </a:r>
            <a:r>
              <a:rPr lang="en-US" altLang="en-US" b="1" dirty="0">
                <a:solidFill>
                  <a:srgbClr val="C00000"/>
                </a:solidFill>
              </a:rPr>
              <a:t>RISG</a:t>
            </a:r>
            <a:r>
              <a:rPr lang="en-US" altLang="en-US" dirty="0"/>
              <a:t> : the chance, great or small, that someone will be harmed by the hazard.</a:t>
            </a:r>
          </a:p>
          <a:p>
            <a:endParaRPr lang="en-US" altLang="en-US" dirty="0"/>
          </a:p>
        </p:txBody>
      </p:sp>
    </p:spTree>
    <p:extLst>
      <p:ext uri="{BB962C8B-B14F-4D97-AF65-F5344CB8AC3E}">
        <p14:creationId xmlns:p14="http://schemas.microsoft.com/office/powerpoint/2010/main" val="400198239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3.33333E-6 4.07407E-6 C 0.00695 -0.01343 0.01407 -0.02801 0.02101 -0.04676 C 0.03993 -0.1 0.04497 -0.15209 0.03108 -0.15996 C 0.01702 -0.16945 -0.01007 -0.13195 -0.02899 -0.07871 C -0.03906 -0.0507 -0.04496 -0.02408 -0.04705 -0.00394 C -0.05 0.01203 -0.05104 0.02777 -0.05104 0.04652 C -0.05104 0.10671 -0.03802 0.15601 -0.02291 0.15601 C -0.00798 0.15601 0.00504 0.10671 0.00504 0.04652 C 0.00504 0.01851 0.00209 -0.00811 -0.00295 -0.02662 C -0.00503 -0.0426 -0.01007 -0.05996 -0.01597 -0.07732 C -0.03593 -0.13195 -0.06302 -0.16945 -0.07708 -0.15996 C -0.09097 -0.1507 -0.08593 -0.1 -0.06597 -0.04537 C -0.05798 -0.01991 -0.04705 0.00138 -0.03593 0.01597 C -0.02795 0.02939 -0.01892 0.04143 -0.00694 0.05301 C 0.029 0.09189 0.06493 0.10926 0.075 0.09328 C 0.08403 0.07731 0.06407 0.0331 0.02795 -0.00394 C 0.01302 -0.01991 -0.00295 -0.03195 -0.01597 -0.04005 C -0.02795 -0.04792 -0.04305 -0.05463 -0.05902 -0.05857 C -0.10295 -0.07223 -0.14097 -0.06806 -0.14392 -0.04676 C -0.14791 -0.02662 -0.11493 4.07407E-6 -0.071 0.01319 C -0.05104 0.01851 -0.03194 0.02129 -0.01701 0.0199 C -0.00399 0.0199 0.01007 0.01736 0.025 0.01319 C 0.06893 4.07407E-6 0.10209 -0.02801 0.09792 -0.04792 C 0.09497 -0.06806 0.05695 -0.07338 0.01302 -0.05996 C -0.00798 -0.05324 -0.02708 -0.04399 -0.03993 -0.03334 C -0.05104 -0.02524 -0.06198 -0.01598 -0.07395 -0.00394 C -0.10902 0.03472 -0.13003 0.07731 -0.11996 0.09328 C -0.11093 0.10926 -0.07395 0.09189 -0.03906 0.05463 C -0.02205 0.03611 -0.00798 0.01736 -3.33333E-6 4.07407E-6 Z " pathEditMode="relative" rAng="0" ptsTypes="AAAAAAAAAAAAAAAAAAAAAAAAAAAAA">
                                      <p:cBhvr>
                                        <p:cTn id="6" dur="1299" fill="hold">
                                          <p:stCondLst>
                                            <p:cond delay="0"/>
                                          </p:stCondLst>
                                        </p:cTn>
                                        <p:tgtEl>
                                          <p:spTgt spid="2050"/>
                                        </p:tgtEl>
                                        <p:attrNameLst>
                                          <p:attrName>ppt_x</p:attrName>
                                          <p:attrName>ppt_y</p:attrName>
                                        </p:attrNameLst>
                                      </p:cBhvr>
                                      <p:rCtr x="-2309" y="-278"/>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2051">
                                            <p:txEl>
                                              <p:pRg st="0" end="0"/>
                                            </p:txEl>
                                          </p:spTgt>
                                        </p:tgtEl>
                                        <p:attrNameLst>
                                          <p:attrName>style.visibility</p:attrName>
                                        </p:attrNameLst>
                                      </p:cBhvr>
                                      <p:to>
                                        <p:strVal val="visible"/>
                                      </p:to>
                                    </p:set>
                                    <p:animEffect transition="in" filter="fade">
                                      <p:cBhvr>
                                        <p:cTn id="11" dur="1000"/>
                                        <p:tgtEl>
                                          <p:spTgt spid="2051">
                                            <p:txEl>
                                              <p:pRg st="0" end="0"/>
                                            </p:txEl>
                                          </p:spTgt>
                                        </p:tgtEl>
                                      </p:cBhvr>
                                    </p:animEffect>
                                    <p:anim calcmode="lin" valueType="num">
                                      <p:cBhvr>
                                        <p:cTn id="12" dur="1000" fill="hold"/>
                                        <p:tgtEl>
                                          <p:spTgt spid="2051">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2051">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205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grpId="0" nodeType="clickEffect">
                                  <p:stCondLst>
                                    <p:cond delay="0"/>
                                  </p:stCondLst>
                                  <p:childTnLst>
                                    <p:set>
                                      <p:cBhvr>
                                        <p:cTn id="18" dur="1" fill="hold">
                                          <p:stCondLst>
                                            <p:cond delay="0"/>
                                          </p:stCondLst>
                                        </p:cTn>
                                        <p:tgtEl>
                                          <p:spTgt spid="2051">
                                            <p:txEl>
                                              <p:pRg st="2" end="2"/>
                                            </p:txEl>
                                          </p:spTgt>
                                        </p:tgtEl>
                                        <p:attrNameLst>
                                          <p:attrName>style.visibility</p:attrName>
                                        </p:attrNameLst>
                                      </p:cBhvr>
                                      <p:to>
                                        <p:strVal val="visible"/>
                                      </p:to>
                                    </p:set>
                                    <p:animEffect transition="in" filter="fade">
                                      <p:cBhvr>
                                        <p:cTn id="19" dur="1000"/>
                                        <p:tgtEl>
                                          <p:spTgt spid="2051">
                                            <p:txEl>
                                              <p:pRg st="2" end="2"/>
                                            </p:txEl>
                                          </p:spTgt>
                                        </p:tgtEl>
                                      </p:cBhvr>
                                    </p:animEffect>
                                    <p:anim calcmode="lin" valueType="num">
                                      <p:cBhvr>
                                        <p:cTn id="20" dur="1000" fill="hold"/>
                                        <p:tgtEl>
                                          <p:spTgt spid="2051">
                                            <p:txEl>
                                              <p:pRg st="2" end="2"/>
                                            </p:txEl>
                                          </p:spTgt>
                                        </p:tgtEl>
                                        <p:attrNameLst>
                                          <p:attrName>ppt_x</p:attrName>
                                        </p:attrNameLst>
                                      </p:cBhvr>
                                      <p:tavLst>
                                        <p:tav tm="0">
                                          <p:val>
                                            <p:strVal val="#ppt_x"/>
                                          </p:val>
                                        </p:tav>
                                        <p:tav tm="100000">
                                          <p:val>
                                            <p:strVal val="#ppt_x"/>
                                          </p:val>
                                        </p:tav>
                                      </p:tavLst>
                                    </p:anim>
                                    <p:anim calcmode="lin" valueType="num">
                                      <p:cBhvr>
                                        <p:cTn id="21" dur="898" decel="100000" fill="hold"/>
                                        <p:tgtEl>
                                          <p:spTgt spid="2051">
                                            <p:txEl>
                                              <p:pRg st="2" end="2"/>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898"/>
                                          </p:stCondLst>
                                        </p:cTn>
                                        <p:tgtEl>
                                          <p:spTgt spid="2051">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grpId="0" nodeType="clickEffect">
                                  <p:stCondLst>
                                    <p:cond delay="0"/>
                                  </p:stCondLst>
                                  <p:childTnLst>
                                    <p:set>
                                      <p:cBhvr>
                                        <p:cTn id="26" dur="1" fill="hold">
                                          <p:stCondLst>
                                            <p:cond delay="0"/>
                                          </p:stCondLst>
                                        </p:cTn>
                                        <p:tgtEl>
                                          <p:spTgt spid="2051">
                                            <p:txEl>
                                              <p:pRg st="4" end="4"/>
                                            </p:txEl>
                                          </p:spTgt>
                                        </p:tgtEl>
                                        <p:attrNameLst>
                                          <p:attrName>style.visibility</p:attrName>
                                        </p:attrNameLst>
                                      </p:cBhvr>
                                      <p:to>
                                        <p:strVal val="visible"/>
                                      </p:to>
                                    </p:set>
                                    <p:animEffect transition="in" filter="fade">
                                      <p:cBhvr>
                                        <p:cTn id="27" dur="1000"/>
                                        <p:tgtEl>
                                          <p:spTgt spid="2051">
                                            <p:txEl>
                                              <p:pRg st="4" end="4"/>
                                            </p:txEl>
                                          </p:spTgt>
                                        </p:tgtEl>
                                      </p:cBhvr>
                                    </p:animEffect>
                                    <p:anim calcmode="lin" valueType="num">
                                      <p:cBhvr>
                                        <p:cTn id="28" dur="1000" fill="hold"/>
                                        <p:tgtEl>
                                          <p:spTgt spid="2051">
                                            <p:txEl>
                                              <p:pRg st="4" end="4"/>
                                            </p:txEl>
                                          </p:spTgt>
                                        </p:tgtEl>
                                        <p:attrNameLst>
                                          <p:attrName>ppt_x</p:attrName>
                                        </p:attrNameLst>
                                      </p:cBhvr>
                                      <p:tavLst>
                                        <p:tav tm="0">
                                          <p:val>
                                            <p:strVal val="#ppt_x"/>
                                          </p:val>
                                        </p:tav>
                                        <p:tav tm="100000">
                                          <p:val>
                                            <p:strVal val="#ppt_x"/>
                                          </p:val>
                                        </p:tav>
                                      </p:tavLst>
                                    </p:anim>
                                    <p:anim calcmode="lin" valueType="num">
                                      <p:cBhvr>
                                        <p:cTn id="29" dur="898" decel="100000" fill="hold"/>
                                        <p:tgtEl>
                                          <p:spTgt spid="2051">
                                            <p:txEl>
                                              <p:pRg st="4" end="4"/>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898"/>
                                          </p:stCondLst>
                                        </p:cTn>
                                        <p:tgtEl>
                                          <p:spTgt spid="2051">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1" grpId="0" build="p"/>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DE64D7AF-3EB8-AD45-BBB6-C9A3F5285B55}"/>
              </a:ext>
            </a:extLst>
          </p:cNvPr>
          <p:cNvSpPr>
            <a:spLocks noGrp="1" noChangeArrowheads="1"/>
          </p:cNvSpPr>
          <p:nvPr>
            <p:ph type="title"/>
          </p:nvPr>
        </p:nvSpPr>
        <p:spPr>
          <a:xfrm>
            <a:off x="395536" y="1052736"/>
            <a:ext cx="7772400" cy="762000"/>
          </a:xfrm>
        </p:spPr>
        <p:txBody>
          <a:bodyPr/>
          <a:lstStyle/>
          <a:p>
            <a:r>
              <a:rPr lang="en-US" altLang="en-US" dirty="0">
                <a:latin typeface="+mn-lt"/>
              </a:rPr>
              <a:t>Types of hazards </a:t>
            </a:r>
            <a:r>
              <a:rPr lang="en-US" altLang="en-US" dirty="0">
                <a:solidFill>
                  <a:srgbClr val="C00000"/>
                </a:solidFill>
                <a:latin typeface="+mn-lt"/>
              </a:rPr>
              <a:t>- </a:t>
            </a:r>
            <a:r>
              <a:rPr lang="cy-GB" dirty="0">
                <a:solidFill>
                  <a:srgbClr val="C00000"/>
                </a:solidFill>
              </a:rPr>
              <a:t>Math o beryglon</a:t>
            </a:r>
            <a:endParaRPr lang="en-US" altLang="en-US" dirty="0">
              <a:solidFill>
                <a:srgbClr val="C00000"/>
              </a:solidFill>
              <a:latin typeface="+mn-lt"/>
            </a:endParaRPr>
          </a:p>
        </p:txBody>
      </p:sp>
      <p:sp>
        <p:nvSpPr>
          <p:cNvPr id="6147" name="Rectangle 3">
            <a:extLst>
              <a:ext uri="{FF2B5EF4-FFF2-40B4-BE49-F238E27FC236}">
                <a16:creationId xmlns:a16="http://schemas.microsoft.com/office/drawing/2014/main" id="{12028918-867B-644B-81B9-1FD488F7D0AF}"/>
              </a:ext>
            </a:extLst>
          </p:cNvPr>
          <p:cNvSpPr>
            <a:spLocks noGrp="1" noChangeArrowheads="1"/>
          </p:cNvSpPr>
          <p:nvPr>
            <p:ph type="body" idx="1"/>
          </p:nvPr>
        </p:nvSpPr>
        <p:spPr>
          <a:xfrm>
            <a:off x="609600" y="1905000"/>
            <a:ext cx="7772400" cy="4114800"/>
          </a:xfrm>
        </p:spPr>
        <p:txBody>
          <a:bodyPr/>
          <a:lstStyle/>
          <a:p>
            <a:pPr marL="285750" indent="-285750">
              <a:buClr>
                <a:srgbClr val="0077E3"/>
              </a:buClr>
              <a:buFont typeface="Arial" panose="020B0604020202020204" pitchFamily="34" charset="0"/>
              <a:buChar char="•"/>
            </a:pPr>
            <a:r>
              <a:rPr lang="en-US" altLang="en-US" dirty="0"/>
              <a:t>Manual handling		</a:t>
            </a:r>
          </a:p>
          <a:p>
            <a:pPr marL="285750" indent="-285750">
              <a:buClr>
                <a:srgbClr val="0077E3"/>
              </a:buClr>
              <a:buFont typeface="Arial" panose="020B0604020202020204" pitchFamily="34" charset="0"/>
              <a:buChar char="•"/>
            </a:pPr>
            <a:r>
              <a:rPr lang="en-US" altLang="en-US" dirty="0"/>
              <a:t>Machinery			</a:t>
            </a:r>
          </a:p>
          <a:p>
            <a:pPr marL="285750" indent="-285750">
              <a:buClr>
                <a:srgbClr val="0077E3"/>
              </a:buClr>
              <a:buFont typeface="Arial" panose="020B0604020202020204" pitchFamily="34" charset="0"/>
              <a:buChar char="•"/>
            </a:pPr>
            <a:r>
              <a:rPr lang="en-US" altLang="en-US" dirty="0">
                <a:solidFill>
                  <a:srgbClr val="0077E3"/>
                </a:solidFill>
              </a:rPr>
              <a:t>Fire</a:t>
            </a:r>
            <a:r>
              <a:rPr lang="en-US" altLang="en-US" dirty="0"/>
              <a:t>	</a:t>
            </a:r>
            <a:r>
              <a:rPr lang="en-US" altLang="en-US" dirty="0">
                <a:solidFill>
                  <a:srgbClr val="C00000"/>
                </a:solidFill>
              </a:rPr>
              <a:t>- </a:t>
            </a:r>
            <a:r>
              <a:rPr lang="cy-GB" dirty="0">
                <a:solidFill>
                  <a:srgbClr val="C00000"/>
                </a:solidFill>
              </a:rPr>
              <a:t>Tân</a:t>
            </a:r>
            <a:r>
              <a:rPr lang="cy-GB" dirty="0"/>
              <a:t>	</a:t>
            </a:r>
            <a:r>
              <a:rPr lang="en-US" altLang="en-US" dirty="0"/>
              <a:t>			</a:t>
            </a:r>
          </a:p>
          <a:p>
            <a:pPr marL="285750" indent="-285750">
              <a:buClr>
                <a:srgbClr val="0077E3"/>
              </a:buClr>
              <a:buFont typeface="Arial" panose="020B0604020202020204" pitchFamily="34" charset="0"/>
              <a:buChar char="•"/>
            </a:pPr>
            <a:r>
              <a:rPr lang="en-US" altLang="en-US" dirty="0"/>
              <a:t>Work at heights		</a:t>
            </a:r>
          </a:p>
          <a:p>
            <a:pPr marL="285750" indent="-285750">
              <a:buClr>
                <a:srgbClr val="0077E3"/>
              </a:buClr>
              <a:buFont typeface="Arial" panose="020B0604020202020204" pitchFamily="34" charset="0"/>
              <a:buChar char="•"/>
            </a:pPr>
            <a:r>
              <a:rPr lang="en-US" altLang="en-US" dirty="0">
                <a:solidFill>
                  <a:srgbClr val="0077E3"/>
                </a:solidFill>
              </a:rPr>
              <a:t>Vehicles - </a:t>
            </a:r>
            <a:r>
              <a:rPr lang="cy-GB" dirty="0">
                <a:solidFill>
                  <a:srgbClr val="C00000"/>
                </a:solidFill>
              </a:rPr>
              <a:t>Cerbydau </a:t>
            </a:r>
            <a:r>
              <a:rPr lang="en-US" altLang="en-US" b="1" dirty="0">
                <a:effectLst>
                  <a:outerShdw blurRad="38100" dist="38100" dir="2700000" algn="tl">
                    <a:srgbClr val="000000"/>
                  </a:outerShdw>
                </a:effectLst>
              </a:rPr>
              <a:t>	</a:t>
            </a:r>
            <a:r>
              <a:rPr lang="en-US" altLang="en-US" dirty="0">
                <a:effectLst>
                  <a:outerShdw blurRad="38100" dist="38100" dir="2700000" algn="tl">
                    <a:srgbClr val="000000"/>
                  </a:outerShdw>
                </a:effectLst>
                <a:latin typeface="Comic Sans MS" panose="030F0902030302020204" pitchFamily="66" charset="0"/>
              </a:rPr>
              <a:t>		</a:t>
            </a:r>
          </a:p>
        </p:txBody>
      </p:sp>
      <p:pic>
        <p:nvPicPr>
          <p:cNvPr id="5" name="Picture 4">
            <a:extLst>
              <a:ext uri="{FF2B5EF4-FFF2-40B4-BE49-F238E27FC236}">
                <a16:creationId xmlns:a16="http://schemas.microsoft.com/office/drawing/2014/main" id="{603910F1-1E92-4AFB-8B23-3ACC6EB7E7C7}"/>
              </a:ext>
            </a:extLst>
          </p:cNvPr>
          <p:cNvPicPr>
            <a:picLocks noChangeAspect="1"/>
          </p:cNvPicPr>
          <p:nvPr/>
        </p:nvPicPr>
        <p:blipFill rotWithShape="1">
          <a:blip r:embed="rId3"/>
          <a:srcRect l="6277" t="8000" r="7206" b="8000"/>
          <a:stretch/>
        </p:blipFill>
        <p:spPr>
          <a:xfrm>
            <a:off x="4847506" y="1988840"/>
            <a:ext cx="3515791" cy="3024336"/>
          </a:xfrm>
          <a:prstGeom prst="rect">
            <a:avLst/>
          </a:prstGeom>
        </p:spPr>
      </p:pic>
    </p:spTree>
    <p:extLst>
      <p:ext uri="{BB962C8B-B14F-4D97-AF65-F5344CB8AC3E}">
        <p14:creationId xmlns:p14="http://schemas.microsoft.com/office/powerpoint/2010/main" val="32064915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8.33333E-7 2.22222E-6 C 0.00694 -0.01343 0.01406 -0.02801 0.02101 -0.04676 C 0.03993 -0.1 0.04496 -0.15209 0.03108 -0.15996 C 0.01701 -0.16945 -0.01007 -0.13195 -0.02899 -0.07871 C -0.03906 -0.0507 -0.04497 -0.02408 -0.04705 -0.00394 C -0.05 0.01203 -0.05104 0.02778 -0.05104 0.04676 C -0.05104 0.10671 -0.03802 0.15602 -0.02292 0.15602 C -0.00799 0.15602 0.00503 0.10671 0.00503 0.04676 C 0.00503 0.01852 0.00208 -0.0081 -0.00295 -0.02662 C -0.00504 -0.04259 -0.01007 -0.05996 -0.01597 -0.07732 C -0.03594 -0.13195 -0.06302 -0.16945 -0.07708 -0.15996 C -0.09097 -0.1507 -0.08594 -0.1 -0.06597 -0.04537 C -0.05799 -0.01991 -0.04705 0.00139 -0.03594 0.01597 C -0.02795 0.02916 -0.01892 0.04143 -0.00695 0.05324 C 0.02899 0.0919 0.06493 0.10926 0.075 0.09328 C 0.08403 0.07731 0.06406 0.03333 0.02795 -0.00394 C 0.01302 -0.01991 -0.00295 -0.03195 -0.01597 -0.04005 C -0.02795 -0.04792 -0.04306 -0.05463 -0.05903 -0.05857 C -0.10295 -0.07199 -0.14097 -0.06806 -0.14392 -0.04676 C -0.14792 -0.02662 -0.11493 2.22222E-6 -0.07101 0.01319 C -0.05104 0.01852 -0.03195 0.02129 -0.01701 0.01991 C -0.00399 0.01991 0.01007 0.01736 0.025 0.01319 C 0.06892 2.22222E-6 0.10208 -0.02801 0.09792 -0.04792 C 0.09496 -0.06806 0.05694 -0.07338 0.01302 -0.05996 C -0.00799 -0.05324 -0.02708 -0.04398 -0.03993 -0.03334 C -0.05104 -0.02523 -0.06198 -0.01597 -0.07396 -0.00394 C -0.10903 0.03472 -0.13004 0.07731 -0.11997 0.09328 C -0.11094 0.10926 -0.07396 0.0919 -0.03906 0.05463 C -0.02205 0.03611 -0.00799 0.01736 8.33333E-7 2.22222E-6 Z " pathEditMode="relative" rAng="0" ptsTypes="AAAAAAAAAAAAAAAAAAAAAAAAAAAAA">
                                      <p:cBhvr>
                                        <p:cTn id="6" dur="1299" fill="hold">
                                          <p:stCondLst>
                                            <p:cond delay="0"/>
                                          </p:stCondLst>
                                        </p:cTn>
                                        <p:tgtEl>
                                          <p:spTgt spid="6146"/>
                                        </p:tgtEl>
                                        <p:attrNameLst>
                                          <p:attrName>ppt_x</p:attrName>
                                          <p:attrName>ppt_y</p:attrName>
                                        </p:attrNameLst>
                                      </p:cBhvr>
                                      <p:rCtr x="-2309" y="-278"/>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147">
                                            <p:txEl>
                                              <p:pRg st="0" end="0"/>
                                            </p:txEl>
                                          </p:spTgt>
                                        </p:tgtEl>
                                        <p:attrNameLst>
                                          <p:attrName>style.visibility</p:attrName>
                                        </p:attrNameLst>
                                      </p:cBhvr>
                                      <p:to>
                                        <p:strVal val="visible"/>
                                      </p:to>
                                    </p:set>
                                    <p:animEffect transition="in" filter="fade">
                                      <p:cBhvr>
                                        <p:cTn id="11" dur="1000"/>
                                        <p:tgtEl>
                                          <p:spTgt spid="6147">
                                            <p:txEl>
                                              <p:pRg st="0" end="0"/>
                                            </p:txEl>
                                          </p:spTgt>
                                        </p:tgtEl>
                                      </p:cBhvr>
                                    </p:animEffect>
                                    <p:anim calcmode="lin" valueType="num">
                                      <p:cBhvr>
                                        <p:cTn id="12" dur="1000" fill="hold"/>
                                        <p:tgtEl>
                                          <p:spTgt spid="6147">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6147">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614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37" presetClass="entr" presetSubtype="0" fill="hold" grpId="0" nodeType="clickEffect">
                                  <p:stCondLst>
                                    <p:cond delay="0"/>
                                  </p:stCondLst>
                                  <p:childTnLst>
                                    <p:set>
                                      <p:cBhvr>
                                        <p:cTn id="18" dur="1" fill="hold">
                                          <p:stCondLst>
                                            <p:cond delay="0"/>
                                          </p:stCondLst>
                                        </p:cTn>
                                        <p:tgtEl>
                                          <p:spTgt spid="6147">
                                            <p:txEl>
                                              <p:pRg st="1" end="1"/>
                                            </p:txEl>
                                          </p:spTgt>
                                        </p:tgtEl>
                                        <p:attrNameLst>
                                          <p:attrName>style.visibility</p:attrName>
                                        </p:attrNameLst>
                                      </p:cBhvr>
                                      <p:to>
                                        <p:strVal val="visible"/>
                                      </p:to>
                                    </p:set>
                                    <p:animEffect transition="in" filter="fade">
                                      <p:cBhvr>
                                        <p:cTn id="19" dur="1000"/>
                                        <p:tgtEl>
                                          <p:spTgt spid="6147">
                                            <p:txEl>
                                              <p:pRg st="1" end="1"/>
                                            </p:txEl>
                                          </p:spTgt>
                                        </p:tgtEl>
                                      </p:cBhvr>
                                    </p:animEffect>
                                    <p:anim calcmode="lin" valueType="num">
                                      <p:cBhvr>
                                        <p:cTn id="20" dur="1000" fill="hold"/>
                                        <p:tgtEl>
                                          <p:spTgt spid="6147">
                                            <p:txEl>
                                              <p:pRg st="1" end="1"/>
                                            </p:txEl>
                                          </p:spTgt>
                                        </p:tgtEl>
                                        <p:attrNameLst>
                                          <p:attrName>ppt_x</p:attrName>
                                        </p:attrNameLst>
                                      </p:cBhvr>
                                      <p:tavLst>
                                        <p:tav tm="0">
                                          <p:val>
                                            <p:strVal val="#ppt_x"/>
                                          </p:val>
                                        </p:tav>
                                        <p:tav tm="100000">
                                          <p:val>
                                            <p:strVal val="#ppt_x"/>
                                          </p:val>
                                        </p:tav>
                                      </p:tavLst>
                                    </p:anim>
                                    <p:anim calcmode="lin" valueType="num">
                                      <p:cBhvr>
                                        <p:cTn id="21" dur="898" decel="100000" fill="hold"/>
                                        <p:tgtEl>
                                          <p:spTgt spid="6147">
                                            <p:txEl>
                                              <p:pRg st="1" end="1"/>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898"/>
                                          </p:stCondLst>
                                        </p:cTn>
                                        <p:tgtEl>
                                          <p:spTgt spid="6147">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7" presetClass="entr" presetSubtype="0" fill="hold" grpId="0" nodeType="clickEffect">
                                  <p:stCondLst>
                                    <p:cond delay="0"/>
                                  </p:stCondLst>
                                  <p:childTnLst>
                                    <p:set>
                                      <p:cBhvr>
                                        <p:cTn id="26" dur="1" fill="hold">
                                          <p:stCondLst>
                                            <p:cond delay="0"/>
                                          </p:stCondLst>
                                        </p:cTn>
                                        <p:tgtEl>
                                          <p:spTgt spid="6147">
                                            <p:txEl>
                                              <p:pRg st="2" end="2"/>
                                            </p:txEl>
                                          </p:spTgt>
                                        </p:tgtEl>
                                        <p:attrNameLst>
                                          <p:attrName>style.visibility</p:attrName>
                                        </p:attrNameLst>
                                      </p:cBhvr>
                                      <p:to>
                                        <p:strVal val="visible"/>
                                      </p:to>
                                    </p:set>
                                    <p:animEffect transition="in" filter="fade">
                                      <p:cBhvr>
                                        <p:cTn id="27" dur="1000"/>
                                        <p:tgtEl>
                                          <p:spTgt spid="6147">
                                            <p:txEl>
                                              <p:pRg st="2" end="2"/>
                                            </p:txEl>
                                          </p:spTgt>
                                        </p:tgtEl>
                                      </p:cBhvr>
                                    </p:animEffect>
                                    <p:anim calcmode="lin" valueType="num">
                                      <p:cBhvr>
                                        <p:cTn id="28" dur="1000" fill="hold"/>
                                        <p:tgtEl>
                                          <p:spTgt spid="6147">
                                            <p:txEl>
                                              <p:pRg st="2" end="2"/>
                                            </p:txEl>
                                          </p:spTgt>
                                        </p:tgtEl>
                                        <p:attrNameLst>
                                          <p:attrName>ppt_x</p:attrName>
                                        </p:attrNameLst>
                                      </p:cBhvr>
                                      <p:tavLst>
                                        <p:tav tm="0">
                                          <p:val>
                                            <p:strVal val="#ppt_x"/>
                                          </p:val>
                                        </p:tav>
                                        <p:tav tm="100000">
                                          <p:val>
                                            <p:strVal val="#ppt_x"/>
                                          </p:val>
                                        </p:tav>
                                      </p:tavLst>
                                    </p:anim>
                                    <p:anim calcmode="lin" valueType="num">
                                      <p:cBhvr>
                                        <p:cTn id="29" dur="898" decel="100000" fill="hold"/>
                                        <p:tgtEl>
                                          <p:spTgt spid="6147">
                                            <p:txEl>
                                              <p:pRg st="2" end="2"/>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898"/>
                                          </p:stCondLst>
                                        </p:cTn>
                                        <p:tgtEl>
                                          <p:spTgt spid="6147">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37" presetClass="entr" presetSubtype="0" fill="hold" grpId="0" nodeType="clickEffect">
                                  <p:stCondLst>
                                    <p:cond delay="0"/>
                                  </p:stCondLst>
                                  <p:childTnLst>
                                    <p:set>
                                      <p:cBhvr>
                                        <p:cTn id="34" dur="1" fill="hold">
                                          <p:stCondLst>
                                            <p:cond delay="0"/>
                                          </p:stCondLst>
                                        </p:cTn>
                                        <p:tgtEl>
                                          <p:spTgt spid="6147">
                                            <p:txEl>
                                              <p:pRg st="3" end="3"/>
                                            </p:txEl>
                                          </p:spTgt>
                                        </p:tgtEl>
                                        <p:attrNameLst>
                                          <p:attrName>style.visibility</p:attrName>
                                        </p:attrNameLst>
                                      </p:cBhvr>
                                      <p:to>
                                        <p:strVal val="visible"/>
                                      </p:to>
                                    </p:set>
                                    <p:animEffect transition="in" filter="fade">
                                      <p:cBhvr>
                                        <p:cTn id="35" dur="1000"/>
                                        <p:tgtEl>
                                          <p:spTgt spid="6147">
                                            <p:txEl>
                                              <p:pRg st="3" end="3"/>
                                            </p:txEl>
                                          </p:spTgt>
                                        </p:tgtEl>
                                      </p:cBhvr>
                                    </p:animEffect>
                                    <p:anim calcmode="lin" valueType="num">
                                      <p:cBhvr>
                                        <p:cTn id="36" dur="1000" fill="hold"/>
                                        <p:tgtEl>
                                          <p:spTgt spid="6147">
                                            <p:txEl>
                                              <p:pRg st="3" end="3"/>
                                            </p:txEl>
                                          </p:spTgt>
                                        </p:tgtEl>
                                        <p:attrNameLst>
                                          <p:attrName>ppt_x</p:attrName>
                                        </p:attrNameLst>
                                      </p:cBhvr>
                                      <p:tavLst>
                                        <p:tav tm="0">
                                          <p:val>
                                            <p:strVal val="#ppt_x"/>
                                          </p:val>
                                        </p:tav>
                                        <p:tav tm="100000">
                                          <p:val>
                                            <p:strVal val="#ppt_x"/>
                                          </p:val>
                                        </p:tav>
                                      </p:tavLst>
                                    </p:anim>
                                    <p:anim calcmode="lin" valueType="num">
                                      <p:cBhvr>
                                        <p:cTn id="37" dur="898" decel="100000" fill="hold"/>
                                        <p:tgtEl>
                                          <p:spTgt spid="6147">
                                            <p:txEl>
                                              <p:pRg st="3" end="3"/>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898"/>
                                          </p:stCondLst>
                                        </p:cTn>
                                        <p:tgtEl>
                                          <p:spTgt spid="6147">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37" presetClass="entr" presetSubtype="0" fill="hold" grpId="0" nodeType="clickEffect">
                                  <p:stCondLst>
                                    <p:cond delay="0"/>
                                  </p:stCondLst>
                                  <p:childTnLst>
                                    <p:set>
                                      <p:cBhvr>
                                        <p:cTn id="42" dur="1" fill="hold">
                                          <p:stCondLst>
                                            <p:cond delay="0"/>
                                          </p:stCondLst>
                                        </p:cTn>
                                        <p:tgtEl>
                                          <p:spTgt spid="6147">
                                            <p:txEl>
                                              <p:pRg st="4" end="4"/>
                                            </p:txEl>
                                          </p:spTgt>
                                        </p:tgtEl>
                                        <p:attrNameLst>
                                          <p:attrName>style.visibility</p:attrName>
                                        </p:attrNameLst>
                                      </p:cBhvr>
                                      <p:to>
                                        <p:strVal val="visible"/>
                                      </p:to>
                                    </p:set>
                                    <p:animEffect transition="in" filter="fade">
                                      <p:cBhvr>
                                        <p:cTn id="43" dur="1000"/>
                                        <p:tgtEl>
                                          <p:spTgt spid="6147">
                                            <p:txEl>
                                              <p:pRg st="4" end="4"/>
                                            </p:txEl>
                                          </p:spTgt>
                                        </p:tgtEl>
                                      </p:cBhvr>
                                    </p:animEffect>
                                    <p:anim calcmode="lin" valueType="num">
                                      <p:cBhvr>
                                        <p:cTn id="44" dur="1000" fill="hold"/>
                                        <p:tgtEl>
                                          <p:spTgt spid="6147">
                                            <p:txEl>
                                              <p:pRg st="4" end="4"/>
                                            </p:txEl>
                                          </p:spTgt>
                                        </p:tgtEl>
                                        <p:attrNameLst>
                                          <p:attrName>ppt_x</p:attrName>
                                        </p:attrNameLst>
                                      </p:cBhvr>
                                      <p:tavLst>
                                        <p:tav tm="0">
                                          <p:val>
                                            <p:strVal val="#ppt_x"/>
                                          </p:val>
                                        </p:tav>
                                        <p:tav tm="100000">
                                          <p:val>
                                            <p:strVal val="#ppt_x"/>
                                          </p:val>
                                        </p:tav>
                                      </p:tavLst>
                                    </p:anim>
                                    <p:anim calcmode="lin" valueType="num">
                                      <p:cBhvr>
                                        <p:cTn id="45" dur="898" decel="100000" fill="hold"/>
                                        <p:tgtEl>
                                          <p:spTgt spid="6147">
                                            <p:txEl>
                                              <p:pRg st="4" end="4"/>
                                            </p:txEl>
                                          </p:spTgt>
                                        </p:tgtEl>
                                        <p:attrNameLst>
                                          <p:attrName>ppt_y</p:attrName>
                                        </p:attrNameLst>
                                      </p:cBhvr>
                                      <p:tavLst>
                                        <p:tav tm="0">
                                          <p:val>
                                            <p:strVal val="#ppt_y+1"/>
                                          </p:val>
                                        </p:tav>
                                        <p:tav tm="100000">
                                          <p:val>
                                            <p:strVal val="#ppt_y-.03"/>
                                          </p:val>
                                        </p:tav>
                                      </p:tavLst>
                                    </p:anim>
                                    <p:anim calcmode="lin" valueType="num">
                                      <p:cBhvr>
                                        <p:cTn id="46" dur="100" accel="100000" fill="hold">
                                          <p:stCondLst>
                                            <p:cond delay="898"/>
                                          </p:stCondLst>
                                        </p:cTn>
                                        <p:tgtEl>
                                          <p:spTgt spid="6147">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P spid="6147"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CBB16C95-052A-094E-9762-BE6ACE1A05DB}"/>
              </a:ext>
            </a:extLst>
          </p:cNvPr>
          <p:cNvSpPr>
            <a:spLocks noGrp="1" noChangeArrowheads="1"/>
          </p:cNvSpPr>
          <p:nvPr>
            <p:ph type="title"/>
          </p:nvPr>
        </p:nvSpPr>
        <p:spPr>
          <a:xfrm>
            <a:off x="467544" y="1123644"/>
            <a:ext cx="7772400" cy="762000"/>
          </a:xfrm>
        </p:spPr>
        <p:txBody>
          <a:bodyPr/>
          <a:lstStyle/>
          <a:p>
            <a:r>
              <a:rPr lang="en-US" altLang="en-US" dirty="0"/>
              <a:t>Types of hazards</a:t>
            </a:r>
            <a:endParaRPr lang="en-US" altLang="en-US" dirty="0">
              <a:latin typeface="+mn-lt"/>
            </a:endParaRPr>
          </a:p>
        </p:txBody>
      </p:sp>
      <p:sp>
        <p:nvSpPr>
          <p:cNvPr id="7171" name="Rectangle 3">
            <a:extLst>
              <a:ext uri="{FF2B5EF4-FFF2-40B4-BE49-F238E27FC236}">
                <a16:creationId xmlns:a16="http://schemas.microsoft.com/office/drawing/2014/main" id="{8F258408-505F-7A4E-9EC7-85EAE5A7AF2E}"/>
              </a:ext>
            </a:extLst>
          </p:cNvPr>
          <p:cNvSpPr>
            <a:spLocks noGrp="1" noChangeArrowheads="1"/>
          </p:cNvSpPr>
          <p:nvPr>
            <p:ph type="body" idx="1"/>
          </p:nvPr>
        </p:nvSpPr>
        <p:spPr>
          <a:xfrm>
            <a:off x="685800" y="1905000"/>
            <a:ext cx="7772400" cy="4114800"/>
          </a:xfrm>
        </p:spPr>
        <p:txBody>
          <a:bodyPr/>
          <a:lstStyle/>
          <a:p>
            <a:pPr marL="342900" indent="-342900">
              <a:buClr>
                <a:srgbClr val="0077E3"/>
              </a:buClr>
              <a:buFont typeface="Arial" panose="020B0604020202020204" pitchFamily="34" charset="0"/>
              <a:buChar char="•"/>
            </a:pPr>
            <a:r>
              <a:rPr lang="en-US" altLang="en-US" dirty="0">
                <a:solidFill>
                  <a:srgbClr val="0077E3"/>
                </a:solidFill>
              </a:rPr>
              <a:t>Electricity</a:t>
            </a:r>
            <a:r>
              <a:rPr lang="en-US" altLang="en-US" dirty="0"/>
              <a:t> </a:t>
            </a:r>
            <a:r>
              <a:rPr lang="en-US" altLang="en-US" dirty="0">
                <a:solidFill>
                  <a:srgbClr val="C00000"/>
                </a:solidFill>
              </a:rPr>
              <a:t>- </a:t>
            </a:r>
            <a:r>
              <a:rPr lang="cy-GB" dirty="0">
                <a:solidFill>
                  <a:srgbClr val="C00000"/>
                </a:solidFill>
              </a:rPr>
              <a:t>Trydan</a:t>
            </a:r>
            <a:endParaRPr lang="en-US" altLang="en-US" dirty="0">
              <a:solidFill>
                <a:srgbClr val="C00000"/>
              </a:solidFill>
            </a:endParaRPr>
          </a:p>
          <a:p>
            <a:pPr marL="342900" indent="-342900">
              <a:buClr>
                <a:srgbClr val="0077E3"/>
              </a:buClr>
              <a:buFont typeface="Arial" panose="020B0604020202020204" pitchFamily="34" charset="0"/>
              <a:buChar char="•"/>
            </a:pPr>
            <a:r>
              <a:rPr lang="en-US" altLang="en-US" dirty="0"/>
              <a:t>Dust </a:t>
            </a:r>
          </a:p>
          <a:p>
            <a:pPr marL="342900" indent="-342900">
              <a:buClr>
                <a:srgbClr val="0077E3"/>
              </a:buClr>
              <a:buFont typeface="Arial" panose="020B0604020202020204" pitchFamily="34" charset="0"/>
              <a:buChar char="•"/>
            </a:pPr>
            <a:r>
              <a:rPr lang="en-US" altLang="en-US" dirty="0">
                <a:solidFill>
                  <a:srgbClr val="0077E3"/>
                </a:solidFill>
              </a:rPr>
              <a:t>Noise - </a:t>
            </a:r>
            <a:r>
              <a:rPr lang="cy-GB" dirty="0">
                <a:solidFill>
                  <a:srgbClr val="C00000"/>
                </a:solidFill>
              </a:rPr>
              <a:t>Sŵn</a:t>
            </a:r>
            <a:endParaRPr lang="en-US" altLang="en-US" dirty="0">
              <a:solidFill>
                <a:srgbClr val="C00000"/>
              </a:solidFill>
            </a:endParaRPr>
          </a:p>
          <a:p>
            <a:pPr marL="342900" indent="-342900">
              <a:buClr>
                <a:srgbClr val="0077E3"/>
              </a:buClr>
              <a:buFont typeface="Arial" panose="020B0604020202020204" pitchFamily="34" charset="0"/>
              <a:buChar char="•"/>
            </a:pPr>
            <a:r>
              <a:rPr lang="en-US" altLang="en-US" dirty="0"/>
              <a:t>Falling objects</a:t>
            </a:r>
          </a:p>
          <a:p>
            <a:pPr marL="342900" indent="-342900">
              <a:buClr>
                <a:srgbClr val="0077E3"/>
              </a:buClr>
              <a:buFont typeface="Arial" panose="020B0604020202020204" pitchFamily="34" charset="0"/>
              <a:buChar char="•"/>
            </a:pPr>
            <a:r>
              <a:rPr lang="en-US" altLang="en-US" dirty="0">
                <a:solidFill>
                  <a:srgbClr val="0077E3"/>
                </a:solidFill>
              </a:rPr>
              <a:t>Poor lighting </a:t>
            </a:r>
            <a:r>
              <a:rPr lang="en-US" altLang="en-US" dirty="0"/>
              <a:t>- </a:t>
            </a:r>
            <a:r>
              <a:rPr lang="cy-GB" dirty="0">
                <a:solidFill>
                  <a:srgbClr val="C00000"/>
                </a:solidFill>
              </a:rPr>
              <a:t>Golau gwael</a:t>
            </a:r>
            <a:endParaRPr lang="en-US" altLang="en-US" dirty="0">
              <a:solidFill>
                <a:srgbClr val="C00000"/>
              </a:solidFill>
            </a:endParaRPr>
          </a:p>
          <a:p>
            <a:pPr marL="342900" indent="-342900">
              <a:buClr>
                <a:srgbClr val="0077E3"/>
              </a:buClr>
              <a:buFont typeface="Arial" panose="020B0604020202020204" pitchFamily="34" charset="0"/>
              <a:buChar char="•"/>
            </a:pPr>
            <a:r>
              <a:rPr lang="en-US" altLang="en-US" dirty="0"/>
              <a:t>Manual handling</a:t>
            </a:r>
          </a:p>
        </p:txBody>
      </p:sp>
    </p:spTree>
    <p:extLst>
      <p:ext uri="{BB962C8B-B14F-4D97-AF65-F5344CB8AC3E}">
        <p14:creationId xmlns:p14="http://schemas.microsoft.com/office/powerpoint/2010/main" val="20663142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4.72222E-6 -4.44444E-6 C 0.00694 -0.01342 0.01406 -0.028 0.021 -0.04675 C 0.03993 -0.1 0.04496 -0.15208 0.03107 -0.15995 C 0.01701 -0.16944 -0.01007 -0.13194 -0.029 -0.0787 C -0.03907 -0.05069 -0.04497 -0.02407 -0.04705 -0.00393 C -0.05 0.01204 -0.05105 0.02801 -0.05105 0.04676 C -0.05105 0.10672 -0.03803 0.15602 -0.02292 0.15602 C -0.00799 0.15602 0.00503 0.10672 0.00503 0.04676 C 0.00503 0.01875 0.00208 -0.0081 -0.00296 -0.02662 C -0.00504 -0.04259 -0.01007 -0.05995 -0.01598 -0.07731 C -0.03594 -0.13194 -0.06303 -0.16944 -0.07709 -0.15995 C -0.09098 -0.15069 -0.08594 -0.1 -0.06598 -0.04537 C -0.05799 -0.0199 -0.04705 0.00139 -0.03594 0.01598 C -0.02796 0.0294 -0.01893 0.04144 -0.00695 0.05325 C 0.02899 0.0919 0.06493 0.10926 0.075 0.09329 C 0.08402 0.07732 0.06406 0.03334 0.02795 -0.00393 C 0.01302 -0.0199 -0.00296 -0.03194 -0.01598 -0.04004 C -0.02796 -0.04791 -0.04306 -0.05463 -0.05903 -0.05856 C -0.10296 -0.07199 -0.14098 -0.06805 -0.14393 -0.04675 C -0.14792 -0.02662 -0.11494 -4.44444E-6 -0.07101 0.01343 C -0.05105 0.01875 -0.03195 0.0213 -0.01702 0.01991 C -0.004 0.01991 0.01006 0.01737 0.025 0.01343 C 0.06892 -4.44444E-6 0.10208 -0.028 0.09791 -0.04791 C 0.09496 -0.06805 0.05694 -0.07338 0.01302 -0.05995 C -0.00799 -0.05324 -0.02709 -0.04398 -0.03994 -0.03333 C -0.05105 -0.02523 -0.06198 -0.01597 -0.07396 -0.00393 C -0.10903 0.03473 -0.13004 0.07732 -0.11997 0.09329 C -0.11094 0.10926 -0.07396 0.0919 -0.03907 0.05463 C -0.02205 0.03612 -0.00799 0.01737 4.72222E-6 -4.44444E-6 Z " pathEditMode="relative" rAng="0" ptsTypes="AAAAAAAAAAAAAAAAAAAAAAAAAAAAA">
                                      <p:cBhvr>
                                        <p:cTn id="6" dur="1299" fill="hold">
                                          <p:stCondLst>
                                            <p:cond delay="0"/>
                                          </p:stCondLst>
                                        </p:cTn>
                                        <p:tgtEl>
                                          <p:spTgt spid="7170"/>
                                        </p:tgtEl>
                                        <p:attrNameLst>
                                          <p:attrName>ppt_x</p:attrName>
                                          <p:attrName>ppt_y</p:attrName>
                                        </p:attrNameLst>
                                      </p:cBhvr>
                                      <p:rCtr x="-2309" y="-278"/>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7171">
                                            <p:txEl>
                                              <p:pRg st="0" end="0"/>
                                            </p:txEl>
                                          </p:spTgt>
                                        </p:tgtEl>
                                        <p:attrNameLst>
                                          <p:attrName>style.visibility</p:attrName>
                                        </p:attrNameLst>
                                      </p:cBhvr>
                                      <p:to>
                                        <p:strVal val="visible"/>
                                      </p:to>
                                    </p:set>
                                    <p:animEffect transition="in" filter="fade">
                                      <p:cBhvr>
                                        <p:cTn id="11" dur="1000"/>
                                        <p:tgtEl>
                                          <p:spTgt spid="7171">
                                            <p:txEl>
                                              <p:pRg st="0" end="0"/>
                                            </p:txEl>
                                          </p:spTgt>
                                        </p:tgtEl>
                                      </p:cBhvr>
                                    </p:animEffect>
                                    <p:anim calcmode="lin" valueType="num">
                                      <p:cBhvr>
                                        <p:cTn id="12" dur="1000" fill="hold"/>
                                        <p:tgtEl>
                                          <p:spTgt spid="7171">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7171">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717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37" presetClass="entr" presetSubtype="0" fill="hold" grpId="0" nodeType="clickEffect">
                                  <p:stCondLst>
                                    <p:cond delay="0"/>
                                  </p:stCondLst>
                                  <p:childTnLst>
                                    <p:set>
                                      <p:cBhvr>
                                        <p:cTn id="18" dur="1" fill="hold">
                                          <p:stCondLst>
                                            <p:cond delay="0"/>
                                          </p:stCondLst>
                                        </p:cTn>
                                        <p:tgtEl>
                                          <p:spTgt spid="7171">
                                            <p:txEl>
                                              <p:pRg st="1" end="1"/>
                                            </p:txEl>
                                          </p:spTgt>
                                        </p:tgtEl>
                                        <p:attrNameLst>
                                          <p:attrName>style.visibility</p:attrName>
                                        </p:attrNameLst>
                                      </p:cBhvr>
                                      <p:to>
                                        <p:strVal val="visible"/>
                                      </p:to>
                                    </p:set>
                                    <p:animEffect transition="in" filter="fade">
                                      <p:cBhvr>
                                        <p:cTn id="19" dur="1000"/>
                                        <p:tgtEl>
                                          <p:spTgt spid="7171">
                                            <p:txEl>
                                              <p:pRg st="1" end="1"/>
                                            </p:txEl>
                                          </p:spTgt>
                                        </p:tgtEl>
                                      </p:cBhvr>
                                    </p:animEffect>
                                    <p:anim calcmode="lin" valueType="num">
                                      <p:cBhvr>
                                        <p:cTn id="20" dur="1000" fill="hold"/>
                                        <p:tgtEl>
                                          <p:spTgt spid="7171">
                                            <p:txEl>
                                              <p:pRg st="1" end="1"/>
                                            </p:txEl>
                                          </p:spTgt>
                                        </p:tgtEl>
                                        <p:attrNameLst>
                                          <p:attrName>ppt_x</p:attrName>
                                        </p:attrNameLst>
                                      </p:cBhvr>
                                      <p:tavLst>
                                        <p:tav tm="0">
                                          <p:val>
                                            <p:strVal val="#ppt_x"/>
                                          </p:val>
                                        </p:tav>
                                        <p:tav tm="100000">
                                          <p:val>
                                            <p:strVal val="#ppt_x"/>
                                          </p:val>
                                        </p:tav>
                                      </p:tavLst>
                                    </p:anim>
                                    <p:anim calcmode="lin" valueType="num">
                                      <p:cBhvr>
                                        <p:cTn id="21" dur="898" decel="100000" fill="hold"/>
                                        <p:tgtEl>
                                          <p:spTgt spid="7171">
                                            <p:txEl>
                                              <p:pRg st="1" end="1"/>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898"/>
                                          </p:stCondLst>
                                        </p:cTn>
                                        <p:tgtEl>
                                          <p:spTgt spid="7171">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7" presetClass="entr" presetSubtype="0" fill="hold" grpId="0" nodeType="clickEffect">
                                  <p:stCondLst>
                                    <p:cond delay="0"/>
                                  </p:stCondLst>
                                  <p:childTnLst>
                                    <p:set>
                                      <p:cBhvr>
                                        <p:cTn id="26" dur="1" fill="hold">
                                          <p:stCondLst>
                                            <p:cond delay="0"/>
                                          </p:stCondLst>
                                        </p:cTn>
                                        <p:tgtEl>
                                          <p:spTgt spid="7171">
                                            <p:txEl>
                                              <p:pRg st="2" end="2"/>
                                            </p:txEl>
                                          </p:spTgt>
                                        </p:tgtEl>
                                        <p:attrNameLst>
                                          <p:attrName>style.visibility</p:attrName>
                                        </p:attrNameLst>
                                      </p:cBhvr>
                                      <p:to>
                                        <p:strVal val="visible"/>
                                      </p:to>
                                    </p:set>
                                    <p:animEffect transition="in" filter="fade">
                                      <p:cBhvr>
                                        <p:cTn id="27" dur="1000"/>
                                        <p:tgtEl>
                                          <p:spTgt spid="7171">
                                            <p:txEl>
                                              <p:pRg st="2" end="2"/>
                                            </p:txEl>
                                          </p:spTgt>
                                        </p:tgtEl>
                                      </p:cBhvr>
                                    </p:animEffect>
                                    <p:anim calcmode="lin" valueType="num">
                                      <p:cBhvr>
                                        <p:cTn id="2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29" dur="898" decel="100000" fill="hold"/>
                                        <p:tgtEl>
                                          <p:spTgt spid="7171">
                                            <p:txEl>
                                              <p:pRg st="2" end="2"/>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898"/>
                                          </p:stCondLst>
                                        </p:cTn>
                                        <p:tgtEl>
                                          <p:spTgt spid="7171">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37" presetClass="entr" presetSubtype="0" fill="hold" grpId="0" nodeType="clickEffect">
                                  <p:stCondLst>
                                    <p:cond delay="0"/>
                                  </p:stCondLst>
                                  <p:childTnLst>
                                    <p:set>
                                      <p:cBhvr>
                                        <p:cTn id="34" dur="1" fill="hold">
                                          <p:stCondLst>
                                            <p:cond delay="0"/>
                                          </p:stCondLst>
                                        </p:cTn>
                                        <p:tgtEl>
                                          <p:spTgt spid="7171">
                                            <p:txEl>
                                              <p:pRg st="3" end="3"/>
                                            </p:txEl>
                                          </p:spTgt>
                                        </p:tgtEl>
                                        <p:attrNameLst>
                                          <p:attrName>style.visibility</p:attrName>
                                        </p:attrNameLst>
                                      </p:cBhvr>
                                      <p:to>
                                        <p:strVal val="visible"/>
                                      </p:to>
                                    </p:set>
                                    <p:animEffect transition="in" filter="fade">
                                      <p:cBhvr>
                                        <p:cTn id="35" dur="1000"/>
                                        <p:tgtEl>
                                          <p:spTgt spid="7171">
                                            <p:txEl>
                                              <p:pRg st="3" end="3"/>
                                            </p:txEl>
                                          </p:spTgt>
                                        </p:tgtEl>
                                      </p:cBhvr>
                                    </p:animEffect>
                                    <p:anim calcmode="lin" valueType="num">
                                      <p:cBhvr>
                                        <p:cTn id="36"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37" dur="898" decel="100000" fill="hold"/>
                                        <p:tgtEl>
                                          <p:spTgt spid="7171">
                                            <p:txEl>
                                              <p:pRg st="3" end="3"/>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898"/>
                                          </p:stCondLst>
                                        </p:cTn>
                                        <p:tgtEl>
                                          <p:spTgt spid="7171">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37" presetClass="entr" presetSubtype="0" fill="hold" grpId="0" nodeType="clickEffect">
                                  <p:stCondLst>
                                    <p:cond delay="0"/>
                                  </p:stCondLst>
                                  <p:childTnLst>
                                    <p:set>
                                      <p:cBhvr>
                                        <p:cTn id="42" dur="1" fill="hold">
                                          <p:stCondLst>
                                            <p:cond delay="0"/>
                                          </p:stCondLst>
                                        </p:cTn>
                                        <p:tgtEl>
                                          <p:spTgt spid="7171">
                                            <p:txEl>
                                              <p:pRg st="4" end="4"/>
                                            </p:txEl>
                                          </p:spTgt>
                                        </p:tgtEl>
                                        <p:attrNameLst>
                                          <p:attrName>style.visibility</p:attrName>
                                        </p:attrNameLst>
                                      </p:cBhvr>
                                      <p:to>
                                        <p:strVal val="visible"/>
                                      </p:to>
                                    </p:set>
                                    <p:animEffect transition="in" filter="fade">
                                      <p:cBhvr>
                                        <p:cTn id="43" dur="1000"/>
                                        <p:tgtEl>
                                          <p:spTgt spid="7171">
                                            <p:txEl>
                                              <p:pRg st="4" end="4"/>
                                            </p:txEl>
                                          </p:spTgt>
                                        </p:tgtEl>
                                      </p:cBhvr>
                                    </p:animEffect>
                                    <p:anim calcmode="lin" valueType="num">
                                      <p:cBhvr>
                                        <p:cTn id="44"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45" dur="898" decel="100000" fill="hold"/>
                                        <p:tgtEl>
                                          <p:spTgt spid="7171">
                                            <p:txEl>
                                              <p:pRg st="4" end="4"/>
                                            </p:txEl>
                                          </p:spTgt>
                                        </p:tgtEl>
                                        <p:attrNameLst>
                                          <p:attrName>ppt_y</p:attrName>
                                        </p:attrNameLst>
                                      </p:cBhvr>
                                      <p:tavLst>
                                        <p:tav tm="0">
                                          <p:val>
                                            <p:strVal val="#ppt_y+1"/>
                                          </p:val>
                                        </p:tav>
                                        <p:tav tm="100000">
                                          <p:val>
                                            <p:strVal val="#ppt_y-.03"/>
                                          </p:val>
                                        </p:tav>
                                      </p:tavLst>
                                    </p:anim>
                                    <p:anim calcmode="lin" valueType="num">
                                      <p:cBhvr>
                                        <p:cTn id="46" dur="100" accel="100000" fill="hold">
                                          <p:stCondLst>
                                            <p:cond delay="898"/>
                                          </p:stCondLst>
                                        </p:cTn>
                                        <p:tgtEl>
                                          <p:spTgt spid="7171">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37" presetClass="entr" presetSubtype="0" fill="hold" grpId="0" nodeType="clickEffect">
                                  <p:stCondLst>
                                    <p:cond delay="0"/>
                                  </p:stCondLst>
                                  <p:childTnLst>
                                    <p:set>
                                      <p:cBhvr>
                                        <p:cTn id="50" dur="1" fill="hold">
                                          <p:stCondLst>
                                            <p:cond delay="0"/>
                                          </p:stCondLst>
                                        </p:cTn>
                                        <p:tgtEl>
                                          <p:spTgt spid="7171">
                                            <p:txEl>
                                              <p:pRg st="5" end="5"/>
                                            </p:txEl>
                                          </p:spTgt>
                                        </p:tgtEl>
                                        <p:attrNameLst>
                                          <p:attrName>style.visibility</p:attrName>
                                        </p:attrNameLst>
                                      </p:cBhvr>
                                      <p:to>
                                        <p:strVal val="visible"/>
                                      </p:to>
                                    </p:set>
                                    <p:animEffect transition="in" filter="fade">
                                      <p:cBhvr>
                                        <p:cTn id="51" dur="1000"/>
                                        <p:tgtEl>
                                          <p:spTgt spid="7171">
                                            <p:txEl>
                                              <p:pRg st="5" end="5"/>
                                            </p:txEl>
                                          </p:spTgt>
                                        </p:tgtEl>
                                      </p:cBhvr>
                                    </p:animEffect>
                                    <p:anim calcmode="lin" valueType="num">
                                      <p:cBhvr>
                                        <p:cTn id="52" dur="1000" fill="hold"/>
                                        <p:tgtEl>
                                          <p:spTgt spid="7171">
                                            <p:txEl>
                                              <p:pRg st="5" end="5"/>
                                            </p:txEl>
                                          </p:spTgt>
                                        </p:tgtEl>
                                        <p:attrNameLst>
                                          <p:attrName>ppt_x</p:attrName>
                                        </p:attrNameLst>
                                      </p:cBhvr>
                                      <p:tavLst>
                                        <p:tav tm="0">
                                          <p:val>
                                            <p:strVal val="#ppt_x"/>
                                          </p:val>
                                        </p:tav>
                                        <p:tav tm="100000">
                                          <p:val>
                                            <p:strVal val="#ppt_x"/>
                                          </p:val>
                                        </p:tav>
                                      </p:tavLst>
                                    </p:anim>
                                    <p:anim calcmode="lin" valueType="num">
                                      <p:cBhvr>
                                        <p:cTn id="53" dur="898" decel="100000" fill="hold"/>
                                        <p:tgtEl>
                                          <p:spTgt spid="7171">
                                            <p:txEl>
                                              <p:pRg st="5" end="5"/>
                                            </p:txEl>
                                          </p:spTgt>
                                        </p:tgtEl>
                                        <p:attrNameLst>
                                          <p:attrName>ppt_y</p:attrName>
                                        </p:attrNameLst>
                                      </p:cBhvr>
                                      <p:tavLst>
                                        <p:tav tm="0">
                                          <p:val>
                                            <p:strVal val="#ppt_y+1"/>
                                          </p:val>
                                        </p:tav>
                                        <p:tav tm="100000">
                                          <p:val>
                                            <p:strVal val="#ppt_y-.03"/>
                                          </p:val>
                                        </p:tav>
                                      </p:tavLst>
                                    </p:anim>
                                    <p:anim calcmode="lin" valueType="num">
                                      <p:cBhvr>
                                        <p:cTn id="54" dur="100" accel="100000" fill="hold">
                                          <p:stCondLst>
                                            <p:cond delay="898"/>
                                          </p:stCondLst>
                                        </p:cTn>
                                        <p:tgtEl>
                                          <p:spTgt spid="7171">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7171"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EFBB59E7-CD33-D544-BBC9-ABD1850A268A}"/>
              </a:ext>
            </a:extLst>
          </p:cNvPr>
          <p:cNvSpPr>
            <a:spLocks noGrp="1" noChangeArrowheads="1"/>
          </p:cNvSpPr>
          <p:nvPr>
            <p:ph type="title"/>
          </p:nvPr>
        </p:nvSpPr>
        <p:spPr/>
        <p:txBody>
          <a:bodyPr/>
          <a:lstStyle/>
          <a:p>
            <a:r>
              <a:rPr lang="en-US" altLang="en-US" dirty="0">
                <a:latin typeface="+mn-lt"/>
              </a:rPr>
              <a:t>Who might be harmed?</a:t>
            </a:r>
          </a:p>
        </p:txBody>
      </p:sp>
      <p:sp>
        <p:nvSpPr>
          <p:cNvPr id="8195" name="Rectangle 3">
            <a:extLst>
              <a:ext uri="{FF2B5EF4-FFF2-40B4-BE49-F238E27FC236}">
                <a16:creationId xmlns:a16="http://schemas.microsoft.com/office/drawing/2014/main" id="{37EA1907-A753-044F-8611-86FBA59BA3A0}"/>
              </a:ext>
            </a:extLst>
          </p:cNvPr>
          <p:cNvSpPr>
            <a:spLocks noGrp="1" noChangeArrowheads="1"/>
          </p:cNvSpPr>
          <p:nvPr>
            <p:ph type="body" idx="1"/>
          </p:nvPr>
        </p:nvSpPr>
        <p:spPr>
          <a:xfrm>
            <a:off x="609600" y="2209800"/>
            <a:ext cx="7772400" cy="3044292"/>
          </a:xfrm>
        </p:spPr>
        <p:txBody>
          <a:bodyPr/>
          <a:lstStyle/>
          <a:p>
            <a:pPr marL="342900" indent="-342900">
              <a:buClr>
                <a:srgbClr val="0077E3"/>
              </a:buClr>
              <a:buFont typeface="Arial" panose="020B0604020202020204" pitchFamily="34" charset="0"/>
              <a:buChar char="•"/>
            </a:pPr>
            <a:r>
              <a:rPr lang="en-US" altLang="en-US" dirty="0">
                <a:solidFill>
                  <a:srgbClr val="0077E3"/>
                </a:solidFill>
              </a:rPr>
              <a:t>Contractors - </a:t>
            </a:r>
            <a:r>
              <a:rPr lang="cy-GB" dirty="0">
                <a:solidFill>
                  <a:srgbClr val="C00000"/>
                </a:solidFill>
              </a:rPr>
              <a:t>Contractwyr</a:t>
            </a:r>
            <a:endParaRPr lang="en-US" altLang="en-US" dirty="0">
              <a:solidFill>
                <a:srgbClr val="C00000"/>
              </a:solidFill>
            </a:endParaRPr>
          </a:p>
          <a:p>
            <a:pPr marL="342900" indent="-342900">
              <a:buClr>
                <a:srgbClr val="0077E3"/>
              </a:buClr>
              <a:buFont typeface="Arial" panose="020B0604020202020204" pitchFamily="34" charset="0"/>
              <a:buChar char="•"/>
            </a:pPr>
            <a:r>
              <a:rPr lang="en-US" altLang="en-US" dirty="0"/>
              <a:t>Operators </a:t>
            </a:r>
          </a:p>
          <a:p>
            <a:pPr marL="342900" indent="-342900">
              <a:buClr>
                <a:srgbClr val="0077E3"/>
              </a:buClr>
              <a:buFont typeface="Arial" panose="020B0604020202020204" pitchFamily="34" charset="0"/>
              <a:buChar char="•"/>
            </a:pPr>
            <a:r>
              <a:rPr lang="en-US" altLang="en-US" dirty="0">
                <a:solidFill>
                  <a:srgbClr val="0077E3"/>
                </a:solidFill>
              </a:rPr>
              <a:t>Office staff </a:t>
            </a:r>
            <a:r>
              <a:rPr lang="en-US" altLang="en-US" dirty="0"/>
              <a:t>- </a:t>
            </a:r>
            <a:r>
              <a:rPr lang="cy-GB" dirty="0">
                <a:solidFill>
                  <a:srgbClr val="C00000"/>
                </a:solidFill>
              </a:rPr>
              <a:t>Staff swyddfa</a:t>
            </a:r>
            <a:endParaRPr lang="en-US" altLang="en-US" dirty="0">
              <a:solidFill>
                <a:srgbClr val="C00000"/>
              </a:solidFill>
            </a:endParaRPr>
          </a:p>
          <a:p>
            <a:pPr marL="342900" indent="-342900">
              <a:buClr>
                <a:srgbClr val="0077E3"/>
              </a:buClr>
              <a:buFont typeface="Arial" panose="020B0604020202020204" pitchFamily="34" charset="0"/>
              <a:buChar char="•"/>
            </a:pPr>
            <a:r>
              <a:rPr lang="en-US" altLang="en-US" dirty="0">
                <a:solidFill>
                  <a:srgbClr val="0077E3"/>
                </a:solidFill>
              </a:rPr>
              <a:t>Members of public </a:t>
            </a:r>
            <a:r>
              <a:rPr lang="en-US" altLang="en-US" dirty="0">
                <a:solidFill>
                  <a:srgbClr val="C00000"/>
                </a:solidFill>
              </a:rPr>
              <a:t>- </a:t>
            </a:r>
            <a:r>
              <a:rPr lang="cy-GB" dirty="0">
                <a:solidFill>
                  <a:srgbClr val="C00000"/>
                </a:solidFill>
              </a:rPr>
              <a:t>Y cyhoedd</a:t>
            </a:r>
            <a:endParaRPr lang="en-US" altLang="en-US" dirty="0">
              <a:solidFill>
                <a:srgbClr val="C00000"/>
              </a:solidFill>
            </a:endParaRPr>
          </a:p>
          <a:p>
            <a:pPr marL="342900" indent="-342900">
              <a:buClr>
                <a:srgbClr val="0077E3"/>
              </a:buClr>
              <a:buFont typeface="Arial" panose="020B0604020202020204" pitchFamily="34" charset="0"/>
              <a:buChar char="•"/>
            </a:pPr>
            <a:r>
              <a:rPr lang="en-US" altLang="en-US" dirty="0"/>
              <a:t>People sharing the workplace</a:t>
            </a:r>
          </a:p>
          <a:p>
            <a:pPr>
              <a:buFont typeface="Wingdings" pitchFamily="2" charset="2"/>
              <a:buNone/>
            </a:pPr>
            <a:endParaRPr lang="en-US" altLang="en-US" dirty="0">
              <a:latin typeface="Comic Sans MS" panose="030F0902030302020204" pitchFamily="66" charset="0"/>
            </a:endParaRPr>
          </a:p>
        </p:txBody>
      </p:sp>
      <p:pic>
        <p:nvPicPr>
          <p:cNvPr id="4" name="Picture 3" descr="A picture containing person, indoor, person&#10;&#10;Description automatically generated">
            <a:extLst>
              <a:ext uri="{FF2B5EF4-FFF2-40B4-BE49-F238E27FC236}">
                <a16:creationId xmlns:a16="http://schemas.microsoft.com/office/drawing/2014/main" id="{C028AC88-DABD-4A91-9293-5EDBB874275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60032" y="1774510"/>
            <a:ext cx="4283968" cy="3018747"/>
          </a:xfrm>
          <a:prstGeom prst="rect">
            <a:avLst/>
          </a:prstGeom>
        </p:spPr>
      </p:pic>
    </p:spTree>
    <p:extLst>
      <p:ext uri="{BB962C8B-B14F-4D97-AF65-F5344CB8AC3E}">
        <p14:creationId xmlns:p14="http://schemas.microsoft.com/office/powerpoint/2010/main" val="16474891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fill="hold">
                                          <p:stCondLst>
                                            <p:cond delay="0"/>
                                          </p:stCondLst>
                                        </p:cTn>
                                        <p:tgtEl>
                                          <p:spTgt spid="8194"/>
                                        </p:tgtEl>
                                        <p:attrNameLst>
                                          <p:attrName>ppt_x</p:attrName>
                                          <p:attrName>ppt_y</p:attrName>
                                        </p:attrNameLst>
                                      </p:cBhvr>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8195">
                                            <p:txEl>
                                              <p:pRg st="0" end="0"/>
                                            </p:txEl>
                                          </p:spTgt>
                                        </p:tgtEl>
                                        <p:attrNameLst>
                                          <p:attrName>style.visibility</p:attrName>
                                        </p:attrNameLst>
                                      </p:cBhvr>
                                      <p:to>
                                        <p:strVal val="visible"/>
                                      </p:to>
                                    </p:set>
                                    <p:animEffect transition="in" filter="fade">
                                      <p:cBhvr>
                                        <p:cTn id="11" dur="1000"/>
                                        <p:tgtEl>
                                          <p:spTgt spid="8195">
                                            <p:txEl>
                                              <p:pRg st="0" end="0"/>
                                            </p:txEl>
                                          </p:spTgt>
                                        </p:tgtEl>
                                      </p:cBhvr>
                                    </p:animEffect>
                                    <p:anim calcmode="lin" valueType="num">
                                      <p:cBhvr>
                                        <p:cTn id="12" dur="1000" fill="hold"/>
                                        <p:tgtEl>
                                          <p:spTgt spid="8195">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8195">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819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37" presetClass="entr" presetSubtype="0" fill="hold" grpId="0" nodeType="clickEffect">
                                  <p:stCondLst>
                                    <p:cond delay="0"/>
                                  </p:stCondLst>
                                  <p:childTnLst>
                                    <p:set>
                                      <p:cBhvr>
                                        <p:cTn id="18" dur="1" fill="hold">
                                          <p:stCondLst>
                                            <p:cond delay="0"/>
                                          </p:stCondLst>
                                        </p:cTn>
                                        <p:tgtEl>
                                          <p:spTgt spid="8195">
                                            <p:txEl>
                                              <p:pRg st="1" end="1"/>
                                            </p:txEl>
                                          </p:spTgt>
                                        </p:tgtEl>
                                        <p:attrNameLst>
                                          <p:attrName>style.visibility</p:attrName>
                                        </p:attrNameLst>
                                      </p:cBhvr>
                                      <p:to>
                                        <p:strVal val="visible"/>
                                      </p:to>
                                    </p:set>
                                    <p:animEffect transition="in" filter="fade">
                                      <p:cBhvr>
                                        <p:cTn id="19" dur="1000"/>
                                        <p:tgtEl>
                                          <p:spTgt spid="8195">
                                            <p:txEl>
                                              <p:pRg st="1" end="1"/>
                                            </p:txEl>
                                          </p:spTgt>
                                        </p:tgtEl>
                                      </p:cBhvr>
                                    </p:animEffect>
                                    <p:anim calcmode="lin" valueType="num">
                                      <p:cBhvr>
                                        <p:cTn id="20" dur="1000" fill="hold"/>
                                        <p:tgtEl>
                                          <p:spTgt spid="8195">
                                            <p:txEl>
                                              <p:pRg st="1" end="1"/>
                                            </p:txEl>
                                          </p:spTgt>
                                        </p:tgtEl>
                                        <p:attrNameLst>
                                          <p:attrName>ppt_x</p:attrName>
                                        </p:attrNameLst>
                                      </p:cBhvr>
                                      <p:tavLst>
                                        <p:tav tm="0">
                                          <p:val>
                                            <p:strVal val="#ppt_x"/>
                                          </p:val>
                                        </p:tav>
                                        <p:tav tm="100000">
                                          <p:val>
                                            <p:strVal val="#ppt_x"/>
                                          </p:val>
                                        </p:tav>
                                      </p:tavLst>
                                    </p:anim>
                                    <p:anim calcmode="lin" valueType="num">
                                      <p:cBhvr>
                                        <p:cTn id="21" dur="898" decel="100000" fill="hold"/>
                                        <p:tgtEl>
                                          <p:spTgt spid="8195">
                                            <p:txEl>
                                              <p:pRg st="1" end="1"/>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898"/>
                                          </p:stCondLst>
                                        </p:cTn>
                                        <p:tgtEl>
                                          <p:spTgt spid="8195">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7" presetClass="entr" presetSubtype="0" fill="hold" grpId="0" nodeType="clickEffect">
                                  <p:stCondLst>
                                    <p:cond delay="0"/>
                                  </p:stCondLst>
                                  <p:childTnLst>
                                    <p:set>
                                      <p:cBhvr>
                                        <p:cTn id="26" dur="1" fill="hold">
                                          <p:stCondLst>
                                            <p:cond delay="0"/>
                                          </p:stCondLst>
                                        </p:cTn>
                                        <p:tgtEl>
                                          <p:spTgt spid="8195">
                                            <p:txEl>
                                              <p:pRg st="2" end="2"/>
                                            </p:txEl>
                                          </p:spTgt>
                                        </p:tgtEl>
                                        <p:attrNameLst>
                                          <p:attrName>style.visibility</p:attrName>
                                        </p:attrNameLst>
                                      </p:cBhvr>
                                      <p:to>
                                        <p:strVal val="visible"/>
                                      </p:to>
                                    </p:set>
                                    <p:animEffect transition="in" filter="fade">
                                      <p:cBhvr>
                                        <p:cTn id="27" dur="1000"/>
                                        <p:tgtEl>
                                          <p:spTgt spid="8195">
                                            <p:txEl>
                                              <p:pRg st="2" end="2"/>
                                            </p:txEl>
                                          </p:spTgt>
                                        </p:tgtEl>
                                      </p:cBhvr>
                                    </p:animEffect>
                                    <p:anim calcmode="lin" valueType="num">
                                      <p:cBhvr>
                                        <p:cTn id="28" dur="1000" fill="hold"/>
                                        <p:tgtEl>
                                          <p:spTgt spid="8195">
                                            <p:txEl>
                                              <p:pRg st="2" end="2"/>
                                            </p:txEl>
                                          </p:spTgt>
                                        </p:tgtEl>
                                        <p:attrNameLst>
                                          <p:attrName>ppt_x</p:attrName>
                                        </p:attrNameLst>
                                      </p:cBhvr>
                                      <p:tavLst>
                                        <p:tav tm="0">
                                          <p:val>
                                            <p:strVal val="#ppt_x"/>
                                          </p:val>
                                        </p:tav>
                                        <p:tav tm="100000">
                                          <p:val>
                                            <p:strVal val="#ppt_x"/>
                                          </p:val>
                                        </p:tav>
                                      </p:tavLst>
                                    </p:anim>
                                    <p:anim calcmode="lin" valueType="num">
                                      <p:cBhvr>
                                        <p:cTn id="29" dur="898" decel="100000" fill="hold"/>
                                        <p:tgtEl>
                                          <p:spTgt spid="8195">
                                            <p:txEl>
                                              <p:pRg st="2" end="2"/>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898"/>
                                          </p:stCondLst>
                                        </p:cTn>
                                        <p:tgtEl>
                                          <p:spTgt spid="8195">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37" presetClass="entr" presetSubtype="0" fill="hold" grpId="0" nodeType="clickEffect">
                                  <p:stCondLst>
                                    <p:cond delay="0"/>
                                  </p:stCondLst>
                                  <p:childTnLst>
                                    <p:set>
                                      <p:cBhvr>
                                        <p:cTn id="34" dur="1" fill="hold">
                                          <p:stCondLst>
                                            <p:cond delay="0"/>
                                          </p:stCondLst>
                                        </p:cTn>
                                        <p:tgtEl>
                                          <p:spTgt spid="8195">
                                            <p:txEl>
                                              <p:pRg st="3" end="3"/>
                                            </p:txEl>
                                          </p:spTgt>
                                        </p:tgtEl>
                                        <p:attrNameLst>
                                          <p:attrName>style.visibility</p:attrName>
                                        </p:attrNameLst>
                                      </p:cBhvr>
                                      <p:to>
                                        <p:strVal val="visible"/>
                                      </p:to>
                                    </p:set>
                                    <p:animEffect transition="in" filter="fade">
                                      <p:cBhvr>
                                        <p:cTn id="35" dur="1000"/>
                                        <p:tgtEl>
                                          <p:spTgt spid="8195">
                                            <p:txEl>
                                              <p:pRg st="3" end="3"/>
                                            </p:txEl>
                                          </p:spTgt>
                                        </p:tgtEl>
                                      </p:cBhvr>
                                    </p:animEffect>
                                    <p:anim calcmode="lin" valueType="num">
                                      <p:cBhvr>
                                        <p:cTn id="36" dur="1000" fill="hold"/>
                                        <p:tgtEl>
                                          <p:spTgt spid="8195">
                                            <p:txEl>
                                              <p:pRg st="3" end="3"/>
                                            </p:txEl>
                                          </p:spTgt>
                                        </p:tgtEl>
                                        <p:attrNameLst>
                                          <p:attrName>ppt_x</p:attrName>
                                        </p:attrNameLst>
                                      </p:cBhvr>
                                      <p:tavLst>
                                        <p:tav tm="0">
                                          <p:val>
                                            <p:strVal val="#ppt_x"/>
                                          </p:val>
                                        </p:tav>
                                        <p:tav tm="100000">
                                          <p:val>
                                            <p:strVal val="#ppt_x"/>
                                          </p:val>
                                        </p:tav>
                                      </p:tavLst>
                                    </p:anim>
                                    <p:anim calcmode="lin" valueType="num">
                                      <p:cBhvr>
                                        <p:cTn id="37" dur="898" decel="100000" fill="hold"/>
                                        <p:tgtEl>
                                          <p:spTgt spid="8195">
                                            <p:txEl>
                                              <p:pRg st="3" end="3"/>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898"/>
                                          </p:stCondLst>
                                        </p:cTn>
                                        <p:tgtEl>
                                          <p:spTgt spid="8195">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37" presetClass="entr" presetSubtype="0" fill="hold" grpId="0" nodeType="clickEffect">
                                  <p:stCondLst>
                                    <p:cond delay="0"/>
                                  </p:stCondLst>
                                  <p:childTnLst>
                                    <p:set>
                                      <p:cBhvr>
                                        <p:cTn id="42" dur="1" fill="hold">
                                          <p:stCondLst>
                                            <p:cond delay="0"/>
                                          </p:stCondLst>
                                        </p:cTn>
                                        <p:tgtEl>
                                          <p:spTgt spid="8195">
                                            <p:txEl>
                                              <p:pRg st="4" end="4"/>
                                            </p:txEl>
                                          </p:spTgt>
                                        </p:tgtEl>
                                        <p:attrNameLst>
                                          <p:attrName>style.visibility</p:attrName>
                                        </p:attrNameLst>
                                      </p:cBhvr>
                                      <p:to>
                                        <p:strVal val="visible"/>
                                      </p:to>
                                    </p:set>
                                    <p:animEffect transition="in" filter="fade">
                                      <p:cBhvr>
                                        <p:cTn id="43" dur="1000"/>
                                        <p:tgtEl>
                                          <p:spTgt spid="8195">
                                            <p:txEl>
                                              <p:pRg st="4" end="4"/>
                                            </p:txEl>
                                          </p:spTgt>
                                        </p:tgtEl>
                                      </p:cBhvr>
                                    </p:animEffect>
                                    <p:anim calcmode="lin" valueType="num">
                                      <p:cBhvr>
                                        <p:cTn id="44" dur="1000" fill="hold"/>
                                        <p:tgtEl>
                                          <p:spTgt spid="8195">
                                            <p:txEl>
                                              <p:pRg st="4" end="4"/>
                                            </p:txEl>
                                          </p:spTgt>
                                        </p:tgtEl>
                                        <p:attrNameLst>
                                          <p:attrName>ppt_x</p:attrName>
                                        </p:attrNameLst>
                                      </p:cBhvr>
                                      <p:tavLst>
                                        <p:tav tm="0">
                                          <p:val>
                                            <p:strVal val="#ppt_x"/>
                                          </p:val>
                                        </p:tav>
                                        <p:tav tm="100000">
                                          <p:val>
                                            <p:strVal val="#ppt_x"/>
                                          </p:val>
                                        </p:tav>
                                      </p:tavLst>
                                    </p:anim>
                                    <p:anim calcmode="lin" valueType="num">
                                      <p:cBhvr>
                                        <p:cTn id="45" dur="898" decel="100000" fill="hold"/>
                                        <p:tgtEl>
                                          <p:spTgt spid="8195">
                                            <p:txEl>
                                              <p:pRg st="4" end="4"/>
                                            </p:txEl>
                                          </p:spTgt>
                                        </p:tgtEl>
                                        <p:attrNameLst>
                                          <p:attrName>ppt_y</p:attrName>
                                        </p:attrNameLst>
                                      </p:cBhvr>
                                      <p:tavLst>
                                        <p:tav tm="0">
                                          <p:val>
                                            <p:strVal val="#ppt_y+1"/>
                                          </p:val>
                                        </p:tav>
                                        <p:tav tm="100000">
                                          <p:val>
                                            <p:strVal val="#ppt_y-.03"/>
                                          </p:val>
                                        </p:tav>
                                      </p:tavLst>
                                    </p:anim>
                                    <p:anim calcmode="lin" valueType="num">
                                      <p:cBhvr>
                                        <p:cTn id="46" dur="100" accel="100000" fill="hold">
                                          <p:stCondLst>
                                            <p:cond delay="898"/>
                                          </p:stCondLst>
                                        </p:cTn>
                                        <p:tgtEl>
                                          <p:spTgt spid="8195">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A31C21BD-9E1F-5845-8AC0-3234F401C026}"/>
              </a:ext>
            </a:extLst>
          </p:cNvPr>
          <p:cNvSpPr>
            <a:spLocks noGrp="1" noChangeArrowheads="1"/>
          </p:cNvSpPr>
          <p:nvPr>
            <p:ph type="title"/>
          </p:nvPr>
        </p:nvSpPr>
        <p:spPr/>
        <p:txBody>
          <a:bodyPr/>
          <a:lstStyle/>
          <a:p>
            <a:r>
              <a:rPr lang="en-US" altLang="en-US" dirty="0">
                <a:latin typeface="+mn-lt"/>
              </a:rPr>
              <a:t>Pay special attention to:</a:t>
            </a:r>
          </a:p>
        </p:txBody>
      </p:sp>
      <p:sp>
        <p:nvSpPr>
          <p:cNvPr id="9219" name="Rectangle 3">
            <a:extLst>
              <a:ext uri="{FF2B5EF4-FFF2-40B4-BE49-F238E27FC236}">
                <a16:creationId xmlns:a16="http://schemas.microsoft.com/office/drawing/2014/main" id="{BE435620-68AC-FB45-8BB4-82A1A01FD9DC}"/>
              </a:ext>
            </a:extLst>
          </p:cNvPr>
          <p:cNvSpPr>
            <a:spLocks noGrp="1" noChangeArrowheads="1"/>
          </p:cNvSpPr>
          <p:nvPr>
            <p:ph type="body" idx="1"/>
          </p:nvPr>
        </p:nvSpPr>
        <p:spPr/>
        <p:txBody>
          <a:bodyPr/>
          <a:lstStyle/>
          <a:p>
            <a:endParaRPr lang="en-US" altLang="en-US" dirty="0"/>
          </a:p>
          <a:p>
            <a:pPr marL="342900" indent="-342900">
              <a:buClr>
                <a:srgbClr val="0077E3"/>
              </a:buClr>
              <a:buFont typeface="Arial" panose="020B0604020202020204" pitchFamily="34" charset="0"/>
              <a:buChar char="•"/>
            </a:pPr>
            <a:r>
              <a:rPr lang="en-US" altLang="en-US" dirty="0">
                <a:solidFill>
                  <a:srgbClr val="0077E3"/>
                </a:solidFill>
              </a:rPr>
              <a:t>Staff with disabilities - </a:t>
            </a:r>
            <a:r>
              <a:rPr lang="cy-GB" dirty="0">
                <a:solidFill>
                  <a:srgbClr val="C00000"/>
                </a:solidFill>
              </a:rPr>
              <a:t>Staff anabl </a:t>
            </a:r>
            <a:r>
              <a:rPr lang="en-US" altLang="en-US" dirty="0">
                <a:solidFill>
                  <a:srgbClr val="C00000"/>
                </a:solidFill>
              </a:rPr>
              <a:t> </a:t>
            </a:r>
          </a:p>
          <a:p>
            <a:pPr marL="342900" indent="-342900">
              <a:buClr>
                <a:srgbClr val="0077E3"/>
              </a:buClr>
              <a:buFont typeface="Arial" panose="020B0604020202020204" pitchFamily="34" charset="0"/>
              <a:buChar char="•"/>
            </a:pPr>
            <a:r>
              <a:rPr lang="en-US" altLang="en-US" dirty="0"/>
              <a:t>Visitors</a:t>
            </a:r>
          </a:p>
          <a:p>
            <a:pPr marL="342900" indent="-342900">
              <a:buClr>
                <a:srgbClr val="0077E3"/>
              </a:buClr>
              <a:buFont typeface="Arial" panose="020B0604020202020204" pitchFamily="34" charset="0"/>
              <a:buChar char="•"/>
            </a:pPr>
            <a:r>
              <a:rPr lang="en-US" altLang="en-US" dirty="0">
                <a:solidFill>
                  <a:srgbClr val="0077E3"/>
                </a:solidFill>
              </a:rPr>
              <a:t>Inexperienced staff </a:t>
            </a:r>
            <a:r>
              <a:rPr lang="en-US" altLang="en-US" dirty="0">
                <a:solidFill>
                  <a:srgbClr val="C00000"/>
                </a:solidFill>
              </a:rPr>
              <a:t>- </a:t>
            </a:r>
            <a:r>
              <a:rPr lang="cy-GB" dirty="0">
                <a:solidFill>
                  <a:srgbClr val="C00000"/>
                </a:solidFill>
              </a:rPr>
              <a:t>Staff dibrofiad</a:t>
            </a:r>
            <a:endParaRPr lang="en-US" altLang="en-US" dirty="0">
              <a:solidFill>
                <a:srgbClr val="C00000"/>
              </a:solidFill>
            </a:endParaRPr>
          </a:p>
          <a:p>
            <a:pPr marL="342900" indent="-342900">
              <a:buClr>
                <a:srgbClr val="0077E3"/>
              </a:buClr>
              <a:buFont typeface="Arial" panose="020B0604020202020204" pitchFamily="34" charset="0"/>
              <a:buChar char="•"/>
            </a:pPr>
            <a:r>
              <a:rPr lang="en-US" altLang="en-US" dirty="0"/>
              <a:t>Lone workers</a:t>
            </a:r>
          </a:p>
        </p:txBody>
      </p:sp>
    </p:spTree>
    <p:extLst>
      <p:ext uri="{BB962C8B-B14F-4D97-AF65-F5344CB8AC3E}">
        <p14:creationId xmlns:p14="http://schemas.microsoft.com/office/powerpoint/2010/main" val="35687686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fill="hold">
                                          <p:stCondLst>
                                            <p:cond delay="0"/>
                                          </p:stCondLst>
                                        </p:cTn>
                                        <p:tgtEl>
                                          <p:spTgt spid="9218"/>
                                        </p:tgtEl>
                                        <p:attrNameLst>
                                          <p:attrName>ppt_x</p:attrName>
                                          <p:attrName>ppt_y</p:attrName>
                                        </p:attrNameLst>
                                      </p:cBhvr>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animEffect transition="in" filter="fade">
                                      <p:cBhvr>
                                        <p:cTn id="11" dur="1000"/>
                                        <p:tgtEl>
                                          <p:spTgt spid="9219">
                                            <p:txEl>
                                              <p:pRg st="1" end="1"/>
                                            </p:txEl>
                                          </p:spTgt>
                                        </p:tgtEl>
                                      </p:cBhvr>
                                    </p:animEffect>
                                    <p:anim calcmode="lin" valueType="num">
                                      <p:cBhvr>
                                        <p:cTn id="12" dur="1000" fill="hold"/>
                                        <p:tgtEl>
                                          <p:spTgt spid="9219">
                                            <p:txEl>
                                              <p:pRg st="1" end="1"/>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9219">
                                            <p:txEl>
                                              <p:pRg st="1" end="1"/>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9219">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37" presetClass="entr" presetSubtype="0" fill="hold" grpId="0" nodeType="clickEffect">
                                  <p:stCondLst>
                                    <p:cond delay="0"/>
                                  </p:stCondLst>
                                  <p:childTnLst>
                                    <p:set>
                                      <p:cBhvr>
                                        <p:cTn id="18" dur="1" fill="hold">
                                          <p:stCondLst>
                                            <p:cond delay="0"/>
                                          </p:stCondLst>
                                        </p:cTn>
                                        <p:tgtEl>
                                          <p:spTgt spid="9219">
                                            <p:txEl>
                                              <p:pRg st="2" end="2"/>
                                            </p:txEl>
                                          </p:spTgt>
                                        </p:tgtEl>
                                        <p:attrNameLst>
                                          <p:attrName>style.visibility</p:attrName>
                                        </p:attrNameLst>
                                      </p:cBhvr>
                                      <p:to>
                                        <p:strVal val="visible"/>
                                      </p:to>
                                    </p:set>
                                    <p:animEffect transition="in" filter="fade">
                                      <p:cBhvr>
                                        <p:cTn id="19" dur="1000"/>
                                        <p:tgtEl>
                                          <p:spTgt spid="9219">
                                            <p:txEl>
                                              <p:pRg st="2" end="2"/>
                                            </p:txEl>
                                          </p:spTgt>
                                        </p:tgtEl>
                                      </p:cBhvr>
                                    </p:animEffect>
                                    <p:anim calcmode="lin" valueType="num">
                                      <p:cBhvr>
                                        <p:cTn id="20" dur="1000" fill="hold"/>
                                        <p:tgtEl>
                                          <p:spTgt spid="9219">
                                            <p:txEl>
                                              <p:pRg st="2" end="2"/>
                                            </p:txEl>
                                          </p:spTgt>
                                        </p:tgtEl>
                                        <p:attrNameLst>
                                          <p:attrName>ppt_x</p:attrName>
                                        </p:attrNameLst>
                                      </p:cBhvr>
                                      <p:tavLst>
                                        <p:tav tm="0">
                                          <p:val>
                                            <p:strVal val="#ppt_x"/>
                                          </p:val>
                                        </p:tav>
                                        <p:tav tm="100000">
                                          <p:val>
                                            <p:strVal val="#ppt_x"/>
                                          </p:val>
                                        </p:tav>
                                      </p:tavLst>
                                    </p:anim>
                                    <p:anim calcmode="lin" valueType="num">
                                      <p:cBhvr>
                                        <p:cTn id="21" dur="898" decel="100000" fill="hold"/>
                                        <p:tgtEl>
                                          <p:spTgt spid="9219">
                                            <p:txEl>
                                              <p:pRg st="2" end="2"/>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898"/>
                                          </p:stCondLst>
                                        </p:cTn>
                                        <p:tgtEl>
                                          <p:spTgt spid="9219">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7" presetClass="entr" presetSubtype="0" fill="hold" grpId="0" nodeType="clickEffect">
                                  <p:stCondLst>
                                    <p:cond delay="0"/>
                                  </p:stCondLst>
                                  <p:childTnLst>
                                    <p:set>
                                      <p:cBhvr>
                                        <p:cTn id="26" dur="1" fill="hold">
                                          <p:stCondLst>
                                            <p:cond delay="0"/>
                                          </p:stCondLst>
                                        </p:cTn>
                                        <p:tgtEl>
                                          <p:spTgt spid="9219">
                                            <p:txEl>
                                              <p:pRg st="3" end="3"/>
                                            </p:txEl>
                                          </p:spTgt>
                                        </p:tgtEl>
                                        <p:attrNameLst>
                                          <p:attrName>style.visibility</p:attrName>
                                        </p:attrNameLst>
                                      </p:cBhvr>
                                      <p:to>
                                        <p:strVal val="visible"/>
                                      </p:to>
                                    </p:set>
                                    <p:animEffect transition="in" filter="fade">
                                      <p:cBhvr>
                                        <p:cTn id="27" dur="1000"/>
                                        <p:tgtEl>
                                          <p:spTgt spid="9219">
                                            <p:txEl>
                                              <p:pRg st="3" end="3"/>
                                            </p:txEl>
                                          </p:spTgt>
                                        </p:tgtEl>
                                      </p:cBhvr>
                                    </p:animEffect>
                                    <p:anim calcmode="lin" valueType="num">
                                      <p:cBhvr>
                                        <p:cTn id="28" dur="1000" fill="hold"/>
                                        <p:tgtEl>
                                          <p:spTgt spid="9219">
                                            <p:txEl>
                                              <p:pRg st="3" end="3"/>
                                            </p:txEl>
                                          </p:spTgt>
                                        </p:tgtEl>
                                        <p:attrNameLst>
                                          <p:attrName>ppt_x</p:attrName>
                                        </p:attrNameLst>
                                      </p:cBhvr>
                                      <p:tavLst>
                                        <p:tav tm="0">
                                          <p:val>
                                            <p:strVal val="#ppt_x"/>
                                          </p:val>
                                        </p:tav>
                                        <p:tav tm="100000">
                                          <p:val>
                                            <p:strVal val="#ppt_x"/>
                                          </p:val>
                                        </p:tav>
                                      </p:tavLst>
                                    </p:anim>
                                    <p:anim calcmode="lin" valueType="num">
                                      <p:cBhvr>
                                        <p:cTn id="29" dur="898" decel="100000" fill="hold"/>
                                        <p:tgtEl>
                                          <p:spTgt spid="9219">
                                            <p:txEl>
                                              <p:pRg st="3" end="3"/>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898"/>
                                          </p:stCondLst>
                                        </p:cTn>
                                        <p:tgtEl>
                                          <p:spTgt spid="9219">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37" presetClass="entr" presetSubtype="0" fill="hold" grpId="0" nodeType="clickEffect">
                                  <p:stCondLst>
                                    <p:cond delay="0"/>
                                  </p:stCondLst>
                                  <p:childTnLst>
                                    <p:set>
                                      <p:cBhvr>
                                        <p:cTn id="34" dur="1" fill="hold">
                                          <p:stCondLst>
                                            <p:cond delay="0"/>
                                          </p:stCondLst>
                                        </p:cTn>
                                        <p:tgtEl>
                                          <p:spTgt spid="9219">
                                            <p:txEl>
                                              <p:pRg st="4" end="4"/>
                                            </p:txEl>
                                          </p:spTgt>
                                        </p:tgtEl>
                                        <p:attrNameLst>
                                          <p:attrName>style.visibility</p:attrName>
                                        </p:attrNameLst>
                                      </p:cBhvr>
                                      <p:to>
                                        <p:strVal val="visible"/>
                                      </p:to>
                                    </p:set>
                                    <p:animEffect transition="in" filter="fade">
                                      <p:cBhvr>
                                        <p:cTn id="35" dur="1000"/>
                                        <p:tgtEl>
                                          <p:spTgt spid="9219">
                                            <p:txEl>
                                              <p:pRg st="4" end="4"/>
                                            </p:txEl>
                                          </p:spTgt>
                                        </p:tgtEl>
                                      </p:cBhvr>
                                    </p:animEffect>
                                    <p:anim calcmode="lin" valueType="num">
                                      <p:cBhvr>
                                        <p:cTn id="36" dur="1000" fill="hold"/>
                                        <p:tgtEl>
                                          <p:spTgt spid="9219">
                                            <p:txEl>
                                              <p:pRg st="4" end="4"/>
                                            </p:txEl>
                                          </p:spTgt>
                                        </p:tgtEl>
                                        <p:attrNameLst>
                                          <p:attrName>ppt_x</p:attrName>
                                        </p:attrNameLst>
                                      </p:cBhvr>
                                      <p:tavLst>
                                        <p:tav tm="0">
                                          <p:val>
                                            <p:strVal val="#ppt_x"/>
                                          </p:val>
                                        </p:tav>
                                        <p:tav tm="100000">
                                          <p:val>
                                            <p:strVal val="#ppt_x"/>
                                          </p:val>
                                        </p:tav>
                                      </p:tavLst>
                                    </p:anim>
                                    <p:anim calcmode="lin" valueType="num">
                                      <p:cBhvr>
                                        <p:cTn id="37" dur="898" decel="100000" fill="hold"/>
                                        <p:tgtEl>
                                          <p:spTgt spid="9219">
                                            <p:txEl>
                                              <p:pRg st="4" end="4"/>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898"/>
                                          </p:stCondLst>
                                        </p:cTn>
                                        <p:tgtEl>
                                          <p:spTgt spid="9219">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19" grpId="0" build="p"/>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E7984B08-26B2-B04C-936B-C33E17FA4DE6}"/>
              </a:ext>
            </a:extLst>
          </p:cNvPr>
          <p:cNvSpPr>
            <a:spLocks noGrp="1" noChangeArrowheads="1"/>
          </p:cNvSpPr>
          <p:nvPr>
            <p:ph type="title"/>
          </p:nvPr>
        </p:nvSpPr>
        <p:spPr>
          <a:xfrm>
            <a:off x="395536" y="1006475"/>
            <a:ext cx="8637588" cy="1431925"/>
          </a:xfrm>
        </p:spPr>
        <p:txBody>
          <a:bodyPr/>
          <a:lstStyle/>
          <a:p>
            <a:r>
              <a:rPr lang="en-US" altLang="en-US" dirty="0">
                <a:latin typeface="+mn-lt"/>
              </a:rPr>
              <a:t>What further action is needed? </a:t>
            </a:r>
            <a:r>
              <a:rPr lang="cy-GB" dirty="0">
                <a:solidFill>
                  <a:srgbClr val="C00000"/>
                </a:solidFill>
              </a:rPr>
              <a:t>Pa gamau pellach sydd eu hangen?</a:t>
            </a:r>
            <a:endParaRPr lang="en-US" altLang="en-US" dirty="0">
              <a:solidFill>
                <a:srgbClr val="C00000"/>
              </a:solidFill>
              <a:latin typeface="+mn-lt"/>
            </a:endParaRPr>
          </a:p>
        </p:txBody>
      </p:sp>
      <p:sp>
        <p:nvSpPr>
          <p:cNvPr id="10243" name="Rectangle 3">
            <a:extLst>
              <a:ext uri="{FF2B5EF4-FFF2-40B4-BE49-F238E27FC236}">
                <a16:creationId xmlns:a16="http://schemas.microsoft.com/office/drawing/2014/main" id="{575DC7FA-219B-4646-B21C-A5C28E990853}"/>
              </a:ext>
            </a:extLst>
          </p:cNvPr>
          <p:cNvSpPr>
            <a:spLocks noGrp="1" noChangeArrowheads="1"/>
          </p:cNvSpPr>
          <p:nvPr>
            <p:ph type="body" idx="1"/>
          </p:nvPr>
        </p:nvSpPr>
        <p:spPr>
          <a:xfrm>
            <a:off x="395536" y="2132856"/>
            <a:ext cx="7772400" cy="4114800"/>
          </a:xfrm>
        </p:spPr>
        <p:txBody>
          <a:bodyPr/>
          <a:lstStyle/>
          <a:p>
            <a:pPr marL="342900" indent="-342900">
              <a:buClr>
                <a:srgbClr val="0077E3"/>
              </a:buClr>
              <a:buFont typeface="Arial" panose="020B0604020202020204" pitchFamily="34" charset="0"/>
              <a:buChar char="•"/>
            </a:pPr>
            <a:r>
              <a:rPr lang="en-US" altLang="en-US" dirty="0"/>
              <a:t>Remove the risk completely</a:t>
            </a:r>
          </a:p>
          <a:p>
            <a:pPr marL="342900" indent="-342900">
              <a:buClr>
                <a:srgbClr val="0077E3"/>
              </a:buClr>
              <a:buFont typeface="Arial" panose="020B0604020202020204" pitchFamily="34" charset="0"/>
              <a:buChar char="•"/>
            </a:pPr>
            <a:r>
              <a:rPr lang="en-US" altLang="en-US" dirty="0"/>
              <a:t>Try a less risky</a:t>
            </a:r>
            <a:r>
              <a:rPr lang="en-US" altLang="en-US" dirty="0">
                <a:solidFill>
                  <a:srgbClr val="0077E3"/>
                </a:solidFill>
              </a:rPr>
              <a:t> option </a:t>
            </a:r>
            <a:r>
              <a:rPr lang="en-US" altLang="en-US" dirty="0">
                <a:solidFill>
                  <a:srgbClr val="C00000"/>
                </a:solidFill>
              </a:rPr>
              <a:t>- </a:t>
            </a:r>
            <a:r>
              <a:rPr lang="cy-GB" dirty="0">
                <a:solidFill>
                  <a:srgbClr val="C00000"/>
                </a:solidFill>
              </a:rPr>
              <a:t> opsiwn </a:t>
            </a:r>
            <a:endParaRPr lang="en-US" altLang="en-US" dirty="0">
              <a:solidFill>
                <a:srgbClr val="C00000"/>
              </a:solidFill>
            </a:endParaRPr>
          </a:p>
          <a:p>
            <a:pPr marL="342900" indent="-342900">
              <a:buClr>
                <a:srgbClr val="0077E3"/>
              </a:buClr>
              <a:buFont typeface="Arial" panose="020B0604020202020204" pitchFamily="34" charset="0"/>
              <a:buChar char="•"/>
            </a:pPr>
            <a:r>
              <a:rPr lang="en-US" altLang="en-US" dirty="0"/>
              <a:t>Prevent access to the hazard</a:t>
            </a:r>
          </a:p>
          <a:p>
            <a:pPr marL="342900" indent="-342900">
              <a:buClr>
                <a:srgbClr val="0077E3"/>
              </a:buClr>
              <a:buFont typeface="Arial" panose="020B0604020202020204" pitchFamily="34" charset="0"/>
              <a:buChar char="•"/>
            </a:pPr>
            <a:r>
              <a:rPr lang="en-US" altLang="en-US" dirty="0"/>
              <a:t>Provide welfare facilities</a:t>
            </a:r>
          </a:p>
          <a:p>
            <a:pPr marL="342900" indent="-342900">
              <a:buClr>
                <a:srgbClr val="0077E3"/>
              </a:buClr>
              <a:buFont typeface="Arial" panose="020B0604020202020204" pitchFamily="34" charset="0"/>
              <a:buChar char="•"/>
            </a:pPr>
            <a:r>
              <a:rPr lang="en-US" altLang="en-US" dirty="0"/>
              <a:t>Issue PPE (last line of </a:t>
            </a:r>
            <a:r>
              <a:rPr lang="en-US" altLang="en-US" dirty="0" err="1"/>
              <a:t>defence</a:t>
            </a:r>
            <a:r>
              <a:rPr lang="en-US" altLang="en-US" dirty="0"/>
              <a:t>) </a:t>
            </a:r>
          </a:p>
        </p:txBody>
      </p:sp>
      <p:pic>
        <p:nvPicPr>
          <p:cNvPr id="4" name="Picture 3" descr="A picture containing person, yellow&#10;&#10;Description automatically generated">
            <a:extLst>
              <a:ext uri="{FF2B5EF4-FFF2-40B4-BE49-F238E27FC236}">
                <a16:creationId xmlns:a16="http://schemas.microsoft.com/office/drawing/2014/main" id="{78BD2124-2945-4956-8612-752DA535D61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2000" y="1804328"/>
            <a:ext cx="4572000" cy="3048000"/>
          </a:xfrm>
          <a:prstGeom prst="rect">
            <a:avLst/>
          </a:prstGeom>
        </p:spPr>
      </p:pic>
    </p:spTree>
    <p:extLst>
      <p:ext uri="{BB962C8B-B14F-4D97-AF65-F5344CB8AC3E}">
        <p14:creationId xmlns:p14="http://schemas.microsoft.com/office/powerpoint/2010/main" val="40513382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1.38889E-6 2.59259E-6 C 0.00695 -0.01343 0.01406 -0.02801 0.02101 -0.04676 C 0.03993 -0.1 0.04497 -0.15209 0.03108 -0.15996 C 0.01702 -0.16945 -0.01007 -0.13195 -0.02899 -0.07871 C -0.03906 -0.0507 -0.04496 -0.02408 -0.04705 -0.00394 C -0.05 0.01203 -0.05104 0.02801 -0.05104 0.04676 C -0.05104 0.10671 -0.03802 0.15602 -0.02292 0.15602 C -0.00798 0.15602 0.00504 0.10671 0.00504 0.04676 C 0.00504 0.01875 0.00208 -0.0081 -0.00295 -0.02662 C -0.00503 -0.0426 -0.01007 -0.05996 -0.01597 -0.07732 C -0.03594 -0.13195 -0.06302 -0.16945 -0.07708 -0.15996 C -0.09097 -0.1507 -0.08594 -0.1 -0.06597 -0.04537 C -0.05798 -0.01991 -0.04705 0.00139 -0.03594 0.01597 C -0.02795 0.0294 -0.01892 0.04143 -0.00694 0.05324 C 0.02899 0.0919 0.06493 0.10926 0.075 0.09328 C 0.08403 0.07731 0.06406 0.03333 0.02795 -0.00394 C 0.01302 -0.01991 -0.00295 -0.03195 -0.01597 -0.04005 C -0.02795 -0.04792 -0.04305 -0.05463 -0.05903 -0.05857 C -0.10295 -0.07199 -0.14097 -0.06806 -0.14392 -0.04676 C -0.14792 -0.02662 -0.11493 2.59259E-6 -0.07101 0.01342 C -0.05104 0.01875 -0.03194 0.02129 -0.01701 0.0199 C -0.00399 0.0199 0.01007 0.01736 0.025 0.01342 C 0.06893 2.59259E-6 0.10208 -0.02801 0.09792 -0.04792 C 0.09497 -0.06806 0.05695 -0.07338 0.01302 -0.05996 C -0.00798 -0.05324 -0.02708 -0.04398 -0.03993 -0.03334 C -0.05104 -0.02523 -0.06198 -0.01597 -0.07396 -0.00394 C -0.10903 0.03472 -0.13003 0.07731 -0.11996 0.09328 C -0.11094 0.10926 -0.07396 0.0919 -0.03906 0.05463 C -0.02205 0.03611 -0.00798 0.01736 -1.38889E-6 2.59259E-6 Z " pathEditMode="relative" rAng="0" ptsTypes="AAAAAAAAAAAAAAAAAAAAAAAAAAAAA">
                                      <p:cBhvr>
                                        <p:cTn id="6" dur="1299" fill="hold">
                                          <p:stCondLst>
                                            <p:cond delay="0"/>
                                          </p:stCondLst>
                                        </p:cTn>
                                        <p:tgtEl>
                                          <p:spTgt spid="10242"/>
                                        </p:tgtEl>
                                        <p:attrNameLst>
                                          <p:attrName>ppt_x</p:attrName>
                                          <p:attrName>ppt_y</p:attrName>
                                        </p:attrNameLst>
                                      </p:cBhvr>
                                      <p:rCtr x="-2309" y="-278"/>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10243">
                                            <p:txEl>
                                              <p:pRg st="0" end="0"/>
                                            </p:txEl>
                                          </p:spTgt>
                                        </p:tgtEl>
                                        <p:attrNameLst>
                                          <p:attrName>style.visibility</p:attrName>
                                        </p:attrNameLst>
                                      </p:cBhvr>
                                      <p:to>
                                        <p:strVal val="visible"/>
                                      </p:to>
                                    </p:set>
                                    <p:animEffect transition="in" filter="fade">
                                      <p:cBhvr>
                                        <p:cTn id="11" dur="1000"/>
                                        <p:tgtEl>
                                          <p:spTgt spid="10243">
                                            <p:txEl>
                                              <p:pRg st="0" end="0"/>
                                            </p:txEl>
                                          </p:spTgt>
                                        </p:tgtEl>
                                      </p:cBhvr>
                                    </p:animEffect>
                                    <p:anim calcmode="lin" valueType="num">
                                      <p:cBhvr>
                                        <p:cTn id="12" dur="1000" fill="hold"/>
                                        <p:tgtEl>
                                          <p:spTgt spid="10243">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10243">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1024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37" presetClass="entr" presetSubtype="0" fill="hold" grpId="0" nodeType="clickEffect">
                                  <p:stCondLst>
                                    <p:cond delay="0"/>
                                  </p:stCondLst>
                                  <p:childTnLst>
                                    <p:set>
                                      <p:cBhvr>
                                        <p:cTn id="18" dur="1" fill="hold">
                                          <p:stCondLst>
                                            <p:cond delay="0"/>
                                          </p:stCondLst>
                                        </p:cTn>
                                        <p:tgtEl>
                                          <p:spTgt spid="10243">
                                            <p:txEl>
                                              <p:pRg st="1" end="1"/>
                                            </p:txEl>
                                          </p:spTgt>
                                        </p:tgtEl>
                                        <p:attrNameLst>
                                          <p:attrName>style.visibility</p:attrName>
                                        </p:attrNameLst>
                                      </p:cBhvr>
                                      <p:to>
                                        <p:strVal val="visible"/>
                                      </p:to>
                                    </p:set>
                                    <p:animEffect transition="in" filter="fade">
                                      <p:cBhvr>
                                        <p:cTn id="19" dur="1000"/>
                                        <p:tgtEl>
                                          <p:spTgt spid="10243">
                                            <p:txEl>
                                              <p:pRg st="1" end="1"/>
                                            </p:txEl>
                                          </p:spTgt>
                                        </p:tgtEl>
                                      </p:cBhvr>
                                    </p:animEffect>
                                    <p:anim calcmode="lin" valueType="num">
                                      <p:cBhvr>
                                        <p:cTn id="20" dur="1000" fill="hold"/>
                                        <p:tgtEl>
                                          <p:spTgt spid="10243">
                                            <p:txEl>
                                              <p:pRg st="1" end="1"/>
                                            </p:txEl>
                                          </p:spTgt>
                                        </p:tgtEl>
                                        <p:attrNameLst>
                                          <p:attrName>ppt_x</p:attrName>
                                        </p:attrNameLst>
                                      </p:cBhvr>
                                      <p:tavLst>
                                        <p:tav tm="0">
                                          <p:val>
                                            <p:strVal val="#ppt_x"/>
                                          </p:val>
                                        </p:tav>
                                        <p:tav tm="100000">
                                          <p:val>
                                            <p:strVal val="#ppt_x"/>
                                          </p:val>
                                        </p:tav>
                                      </p:tavLst>
                                    </p:anim>
                                    <p:anim calcmode="lin" valueType="num">
                                      <p:cBhvr>
                                        <p:cTn id="21" dur="898" decel="100000" fill="hold"/>
                                        <p:tgtEl>
                                          <p:spTgt spid="10243">
                                            <p:txEl>
                                              <p:pRg st="1" end="1"/>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898"/>
                                          </p:stCondLst>
                                        </p:cTn>
                                        <p:tgtEl>
                                          <p:spTgt spid="1024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7" presetClass="entr" presetSubtype="0" fill="hold" grpId="0" nodeType="clickEffect">
                                  <p:stCondLst>
                                    <p:cond delay="0"/>
                                  </p:stCondLst>
                                  <p:childTnLst>
                                    <p:set>
                                      <p:cBhvr>
                                        <p:cTn id="26" dur="1" fill="hold">
                                          <p:stCondLst>
                                            <p:cond delay="0"/>
                                          </p:stCondLst>
                                        </p:cTn>
                                        <p:tgtEl>
                                          <p:spTgt spid="10243">
                                            <p:txEl>
                                              <p:pRg st="2" end="2"/>
                                            </p:txEl>
                                          </p:spTgt>
                                        </p:tgtEl>
                                        <p:attrNameLst>
                                          <p:attrName>style.visibility</p:attrName>
                                        </p:attrNameLst>
                                      </p:cBhvr>
                                      <p:to>
                                        <p:strVal val="visible"/>
                                      </p:to>
                                    </p:set>
                                    <p:animEffect transition="in" filter="fade">
                                      <p:cBhvr>
                                        <p:cTn id="27" dur="1000"/>
                                        <p:tgtEl>
                                          <p:spTgt spid="10243">
                                            <p:txEl>
                                              <p:pRg st="2" end="2"/>
                                            </p:txEl>
                                          </p:spTgt>
                                        </p:tgtEl>
                                      </p:cBhvr>
                                    </p:animEffect>
                                    <p:anim calcmode="lin" valueType="num">
                                      <p:cBhvr>
                                        <p:cTn id="28" dur="1000" fill="hold"/>
                                        <p:tgtEl>
                                          <p:spTgt spid="10243">
                                            <p:txEl>
                                              <p:pRg st="2" end="2"/>
                                            </p:txEl>
                                          </p:spTgt>
                                        </p:tgtEl>
                                        <p:attrNameLst>
                                          <p:attrName>ppt_x</p:attrName>
                                        </p:attrNameLst>
                                      </p:cBhvr>
                                      <p:tavLst>
                                        <p:tav tm="0">
                                          <p:val>
                                            <p:strVal val="#ppt_x"/>
                                          </p:val>
                                        </p:tav>
                                        <p:tav tm="100000">
                                          <p:val>
                                            <p:strVal val="#ppt_x"/>
                                          </p:val>
                                        </p:tav>
                                      </p:tavLst>
                                    </p:anim>
                                    <p:anim calcmode="lin" valueType="num">
                                      <p:cBhvr>
                                        <p:cTn id="29" dur="898" decel="100000" fill="hold"/>
                                        <p:tgtEl>
                                          <p:spTgt spid="10243">
                                            <p:txEl>
                                              <p:pRg st="2" end="2"/>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898"/>
                                          </p:stCondLst>
                                        </p:cTn>
                                        <p:tgtEl>
                                          <p:spTgt spid="1024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37" presetClass="entr" presetSubtype="0" fill="hold" grpId="0" nodeType="clickEffect">
                                  <p:stCondLst>
                                    <p:cond delay="0"/>
                                  </p:stCondLst>
                                  <p:childTnLst>
                                    <p:set>
                                      <p:cBhvr>
                                        <p:cTn id="34" dur="1" fill="hold">
                                          <p:stCondLst>
                                            <p:cond delay="0"/>
                                          </p:stCondLst>
                                        </p:cTn>
                                        <p:tgtEl>
                                          <p:spTgt spid="10243">
                                            <p:txEl>
                                              <p:pRg st="3" end="3"/>
                                            </p:txEl>
                                          </p:spTgt>
                                        </p:tgtEl>
                                        <p:attrNameLst>
                                          <p:attrName>style.visibility</p:attrName>
                                        </p:attrNameLst>
                                      </p:cBhvr>
                                      <p:to>
                                        <p:strVal val="visible"/>
                                      </p:to>
                                    </p:set>
                                    <p:animEffect transition="in" filter="fade">
                                      <p:cBhvr>
                                        <p:cTn id="35" dur="1000"/>
                                        <p:tgtEl>
                                          <p:spTgt spid="10243">
                                            <p:txEl>
                                              <p:pRg st="3" end="3"/>
                                            </p:txEl>
                                          </p:spTgt>
                                        </p:tgtEl>
                                      </p:cBhvr>
                                    </p:animEffect>
                                    <p:anim calcmode="lin" valueType="num">
                                      <p:cBhvr>
                                        <p:cTn id="36" dur="1000" fill="hold"/>
                                        <p:tgtEl>
                                          <p:spTgt spid="10243">
                                            <p:txEl>
                                              <p:pRg st="3" end="3"/>
                                            </p:txEl>
                                          </p:spTgt>
                                        </p:tgtEl>
                                        <p:attrNameLst>
                                          <p:attrName>ppt_x</p:attrName>
                                        </p:attrNameLst>
                                      </p:cBhvr>
                                      <p:tavLst>
                                        <p:tav tm="0">
                                          <p:val>
                                            <p:strVal val="#ppt_x"/>
                                          </p:val>
                                        </p:tav>
                                        <p:tav tm="100000">
                                          <p:val>
                                            <p:strVal val="#ppt_x"/>
                                          </p:val>
                                        </p:tav>
                                      </p:tavLst>
                                    </p:anim>
                                    <p:anim calcmode="lin" valueType="num">
                                      <p:cBhvr>
                                        <p:cTn id="37" dur="898" decel="100000" fill="hold"/>
                                        <p:tgtEl>
                                          <p:spTgt spid="10243">
                                            <p:txEl>
                                              <p:pRg st="3" end="3"/>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898"/>
                                          </p:stCondLst>
                                        </p:cTn>
                                        <p:tgtEl>
                                          <p:spTgt spid="1024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37" presetClass="entr" presetSubtype="0" fill="hold" grpId="0" nodeType="clickEffect">
                                  <p:stCondLst>
                                    <p:cond delay="0"/>
                                  </p:stCondLst>
                                  <p:childTnLst>
                                    <p:set>
                                      <p:cBhvr>
                                        <p:cTn id="42" dur="1" fill="hold">
                                          <p:stCondLst>
                                            <p:cond delay="0"/>
                                          </p:stCondLst>
                                        </p:cTn>
                                        <p:tgtEl>
                                          <p:spTgt spid="10243">
                                            <p:txEl>
                                              <p:pRg st="4" end="4"/>
                                            </p:txEl>
                                          </p:spTgt>
                                        </p:tgtEl>
                                        <p:attrNameLst>
                                          <p:attrName>style.visibility</p:attrName>
                                        </p:attrNameLst>
                                      </p:cBhvr>
                                      <p:to>
                                        <p:strVal val="visible"/>
                                      </p:to>
                                    </p:set>
                                    <p:animEffect transition="in" filter="fade">
                                      <p:cBhvr>
                                        <p:cTn id="43" dur="1000"/>
                                        <p:tgtEl>
                                          <p:spTgt spid="10243">
                                            <p:txEl>
                                              <p:pRg st="4" end="4"/>
                                            </p:txEl>
                                          </p:spTgt>
                                        </p:tgtEl>
                                      </p:cBhvr>
                                    </p:animEffect>
                                    <p:anim calcmode="lin" valueType="num">
                                      <p:cBhvr>
                                        <p:cTn id="44" dur="1000" fill="hold"/>
                                        <p:tgtEl>
                                          <p:spTgt spid="10243">
                                            <p:txEl>
                                              <p:pRg st="4" end="4"/>
                                            </p:txEl>
                                          </p:spTgt>
                                        </p:tgtEl>
                                        <p:attrNameLst>
                                          <p:attrName>ppt_x</p:attrName>
                                        </p:attrNameLst>
                                      </p:cBhvr>
                                      <p:tavLst>
                                        <p:tav tm="0">
                                          <p:val>
                                            <p:strVal val="#ppt_x"/>
                                          </p:val>
                                        </p:tav>
                                        <p:tav tm="100000">
                                          <p:val>
                                            <p:strVal val="#ppt_x"/>
                                          </p:val>
                                        </p:tav>
                                      </p:tavLst>
                                    </p:anim>
                                    <p:anim calcmode="lin" valueType="num">
                                      <p:cBhvr>
                                        <p:cTn id="45" dur="898" decel="100000" fill="hold"/>
                                        <p:tgtEl>
                                          <p:spTgt spid="10243">
                                            <p:txEl>
                                              <p:pRg st="4" end="4"/>
                                            </p:txEl>
                                          </p:spTgt>
                                        </p:tgtEl>
                                        <p:attrNameLst>
                                          <p:attrName>ppt_y</p:attrName>
                                        </p:attrNameLst>
                                      </p:cBhvr>
                                      <p:tavLst>
                                        <p:tav tm="0">
                                          <p:val>
                                            <p:strVal val="#ppt_y+1"/>
                                          </p:val>
                                        </p:tav>
                                        <p:tav tm="100000">
                                          <p:val>
                                            <p:strVal val="#ppt_y-.03"/>
                                          </p:val>
                                        </p:tav>
                                      </p:tavLst>
                                    </p:anim>
                                    <p:anim calcmode="lin" valueType="num">
                                      <p:cBhvr>
                                        <p:cTn id="46" dur="100" accel="100000" fill="hold">
                                          <p:stCondLst>
                                            <p:cond delay="898"/>
                                          </p:stCondLst>
                                        </p:cTn>
                                        <p:tgtEl>
                                          <p:spTgt spid="1024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10243" grpId="0" build="p"/>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5694BD04-2D16-4741-923D-BE67FC6AF43D}"/>
              </a:ext>
            </a:extLst>
          </p:cNvPr>
          <p:cNvSpPr>
            <a:spLocks noGrp="1" noChangeArrowheads="1"/>
          </p:cNvSpPr>
          <p:nvPr>
            <p:ph type="title"/>
          </p:nvPr>
        </p:nvSpPr>
        <p:spPr>
          <a:xfrm>
            <a:off x="474301" y="1082675"/>
            <a:ext cx="8637588" cy="1431925"/>
          </a:xfrm>
        </p:spPr>
        <p:txBody>
          <a:bodyPr/>
          <a:lstStyle/>
          <a:p>
            <a:r>
              <a:rPr lang="en-US" altLang="en-US" dirty="0">
                <a:latin typeface="+mn-lt"/>
              </a:rPr>
              <a:t>Is the risk adequately controlled?</a:t>
            </a:r>
          </a:p>
        </p:txBody>
      </p:sp>
      <p:sp>
        <p:nvSpPr>
          <p:cNvPr id="11267" name="Rectangle 3">
            <a:extLst>
              <a:ext uri="{FF2B5EF4-FFF2-40B4-BE49-F238E27FC236}">
                <a16:creationId xmlns:a16="http://schemas.microsoft.com/office/drawing/2014/main" id="{B303012E-7037-4D41-8255-71E261F81EE2}"/>
              </a:ext>
            </a:extLst>
          </p:cNvPr>
          <p:cNvSpPr>
            <a:spLocks noGrp="1" noChangeArrowheads="1"/>
          </p:cNvSpPr>
          <p:nvPr>
            <p:ph type="body" idx="1"/>
          </p:nvPr>
        </p:nvSpPr>
        <p:spPr>
          <a:xfrm>
            <a:off x="500719" y="1556792"/>
            <a:ext cx="7772400" cy="4114800"/>
          </a:xfrm>
        </p:spPr>
        <p:txBody>
          <a:bodyPr/>
          <a:lstStyle/>
          <a:p>
            <a:pPr>
              <a:buFont typeface="Wingdings" pitchFamily="2" charset="2"/>
              <a:buNone/>
            </a:pPr>
            <a:r>
              <a:rPr lang="en-US" altLang="en-US" b="1" dirty="0"/>
              <a:t>Has the employer provided:</a:t>
            </a:r>
          </a:p>
          <a:p>
            <a:pPr marL="342900" indent="-342900">
              <a:buClr>
                <a:srgbClr val="0077E3"/>
              </a:buClr>
              <a:buFont typeface="Arial" panose="020B0604020202020204" pitchFamily="34" charset="0"/>
              <a:buChar char="•"/>
            </a:pPr>
            <a:r>
              <a:rPr lang="en-US" altLang="en-US" dirty="0"/>
              <a:t>Adequate information, instruction or </a:t>
            </a:r>
            <a:r>
              <a:rPr lang="en-US" altLang="en-US" dirty="0">
                <a:solidFill>
                  <a:srgbClr val="0077E3"/>
                </a:solidFill>
              </a:rPr>
              <a:t>training - </a:t>
            </a:r>
            <a:r>
              <a:rPr lang="cy-GB" dirty="0">
                <a:solidFill>
                  <a:srgbClr val="C00000"/>
                </a:solidFill>
              </a:rPr>
              <a:t>hyfforddiant</a:t>
            </a:r>
            <a:r>
              <a:rPr lang="en-US" altLang="en-US" dirty="0">
                <a:solidFill>
                  <a:srgbClr val="C00000"/>
                </a:solidFill>
              </a:rPr>
              <a:t>?</a:t>
            </a:r>
          </a:p>
          <a:p>
            <a:pPr marL="342900" indent="-342900">
              <a:buClr>
                <a:srgbClr val="0077E3"/>
              </a:buClr>
              <a:buFont typeface="Arial" panose="020B0604020202020204" pitchFamily="34" charset="0"/>
              <a:buChar char="•"/>
            </a:pPr>
            <a:r>
              <a:rPr lang="en-US" altLang="en-US" dirty="0"/>
              <a:t>Adequate systems or procedures?</a:t>
            </a:r>
          </a:p>
          <a:p>
            <a:r>
              <a:rPr lang="en-US" altLang="en-US" b="1" dirty="0"/>
              <a:t>Do the precautions:</a:t>
            </a:r>
          </a:p>
          <a:p>
            <a:pPr marL="342900" indent="-342900">
              <a:buClr>
                <a:srgbClr val="0077E3"/>
              </a:buClr>
              <a:buFont typeface="Arial" panose="020B0604020202020204" pitchFamily="34" charset="0"/>
              <a:buChar char="•"/>
            </a:pPr>
            <a:r>
              <a:rPr lang="en-US" altLang="en-US" dirty="0"/>
              <a:t>Meet the standards set by legal requirements?</a:t>
            </a:r>
          </a:p>
          <a:p>
            <a:pPr marL="342900" indent="-342900">
              <a:buClr>
                <a:srgbClr val="0077E3"/>
              </a:buClr>
              <a:buFont typeface="Arial" panose="020B0604020202020204" pitchFamily="34" charset="0"/>
              <a:buChar char="•"/>
            </a:pPr>
            <a:r>
              <a:rPr lang="en-US" altLang="en-US" dirty="0"/>
              <a:t>Comply with a </a:t>
            </a:r>
            <a:r>
              <a:rPr lang="en-US" altLang="en-US" dirty="0" err="1"/>
              <a:t>recognised</a:t>
            </a:r>
            <a:r>
              <a:rPr lang="en-US" altLang="en-US" dirty="0"/>
              <a:t> industry standard?</a:t>
            </a:r>
          </a:p>
          <a:p>
            <a:pPr marL="342900" indent="-342900">
              <a:buClr>
                <a:srgbClr val="0077E3"/>
              </a:buClr>
              <a:buFont typeface="Arial" panose="020B0604020202020204" pitchFamily="34" charset="0"/>
              <a:buChar char="•"/>
            </a:pPr>
            <a:r>
              <a:rPr lang="en-US" altLang="en-US" dirty="0"/>
              <a:t>Represent </a:t>
            </a:r>
            <a:r>
              <a:rPr lang="en-US" altLang="en-US" dirty="0">
                <a:solidFill>
                  <a:srgbClr val="0077E3"/>
                </a:solidFill>
              </a:rPr>
              <a:t>good practice - </a:t>
            </a:r>
            <a:r>
              <a:rPr lang="cy-GB" dirty="0">
                <a:solidFill>
                  <a:srgbClr val="C00000"/>
                </a:solidFill>
              </a:rPr>
              <a:t>arferion da?</a:t>
            </a:r>
            <a:endParaRPr lang="en-US" altLang="en-US" dirty="0">
              <a:solidFill>
                <a:srgbClr val="C00000"/>
              </a:solidFill>
            </a:endParaRPr>
          </a:p>
          <a:p>
            <a:pPr marL="342900" indent="-342900">
              <a:buClr>
                <a:srgbClr val="0077E3"/>
              </a:buClr>
              <a:buFont typeface="Arial" panose="020B0604020202020204" pitchFamily="34" charset="0"/>
              <a:buChar char="•"/>
            </a:pPr>
            <a:r>
              <a:rPr lang="en-US" altLang="en-US" dirty="0"/>
              <a:t>Reduce risk as far as reasonably practicable?</a:t>
            </a:r>
          </a:p>
          <a:p>
            <a:pPr marL="342900" indent="-342900">
              <a:buFont typeface="Arial" panose="020B0604020202020204" pitchFamily="34" charset="0"/>
              <a:buChar char="•"/>
            </a:pPr>
            <a:endParaRPr lang="en-US" altLang="en-US" dirty="0"/>
          </a:p>
        </p:txBody>
      </p:sp>
    </p:spTree>
    <p:extLst>
      <p:ext uri="{BB962C8B-B14F-4D97-AF65-F5344CB8AC3E}">
        <p14:creationId xmlns:p14="http://schemas.microsoft.com/office/powerpoint/2010/main" val="379458620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1.94444E-6 1.48148E-6 C 0.00695 -0.01343 0.01406 -0.02801 0.02101 -0.04676 C 0.03993 -0.1 0.04497 -0.15208 0.03108 -0.15996 C 0.01702 -0.16945 -0.01007 -0.13195 -0.02899 -0.07871 C -0.03906 -0.0507 -0.04496 -0.02408 -0.04705 -0.00394 C -0.05 0.01204 -0.05104 0.02801 -0.05104 0.04676 C -0.05104 0.10671 -0.03802 0.15602 -0.02291 0.15602 C -0.00798 0.15602 0.00504 0.10671 0.00504 0.04676 C 0.00504 0.01875 0.00209 -0.0081 -0.00295 -0.02662 C -0.00503 -0.04259 -0.01007 -0.05996 -0.01597 -0.07732 C -0.03594 -0.13195 -0.06302 -0.16945 -0.07708 -0.15996 C -0.09097 -0.1507 -0.08594 -0.1 -0.06597 -0.04537 C -0.05798 -0.01991 -0.04705 0.00139 -0.03594 0.01597 C -0.02795 0.0294 -0.01892 0.04143 -0.00694 0.05324 C 0.029 0.0919 0.06493 0.10926 0.075 0.09329 C 0.08403 0.07731 0.06406 0.03333 0.02795 -0.00394 C 0.01302 -0.01991 -0.00295 -0.03195 -0.01597 -0.04005 C -0.02795 -0.04792 -0.04305 -0.05463 -0.05903 -0.05857 C -0.10295 -0.07199 -0.14097 -0.06806 -0.14392 -0.04676 C -0.14791 -0.02662 -0.11493 1.48148E-6 -0.071 0.01342 C -0.05104 0.01875 -0.03194 0.02129 -0.01701 0.01991 C -0.00399 0.01991 0.01007 0.01736 0.025 0.01342 C 0.06893 1.48148E-6 0.10209 -0.02801 0.09792 -0.04792 C 0.09497 -0.06806 0.05695 -0.07338 0.01302 -0.05996 C -0.00798 -0.05324 -0.02708 -0.04398 -0.03993 -0.03333 C -0.05104 -0.02523 -0.06198 -0.01597 -0.07396 -0.00394 C -0.10903 0.03472 -0.13003 0.07731 -0.11996 0.09329 C -0.11094 0.10926 -0.07396 0.0919 -0.03906 0.05463 C -0.02205 0.03611 -0.00798 0.01736 -1.94444E-6 1.48148E-6 Z " pathEditMode="relative" rAng="0" ptsTypes="AAAAAAAAAAAAAAAAAAAAAAAAAAAAA">
                                      <p:cBhvr>
                                        <p:cTn id="6" dur="1299" fill="hold">
                                          <p:stCondLst>
                                            <p:cond delay="0"/>
                                          </p:stCondLst>
                                        </p:cTn>
                                        <p:tgtEl>
                                          <p:spTgt spid="11266"/>
                                        </p:tgtEl>
                                        <p:attrNameLst>
                                          <p:attrName>ppt_x</p:attrName>
                                          <p:attrName>ppt_y</p:attrName>
                                        </p:attrNameLst>
                                      </p:cBhvr>
                                      <p:rCtr x="-2309" y="-278"/>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11267">
                                            <p:txEl>
                                              <p:pRg st="0" end="0"/>
                                            </p:txEl>
                                          </p:spTgt>
                                        </p:tgtEl>
                                        <p:attrNameLst>
                                          <p:attrName>style.visibility</p:attrName>
                                        </p:attrNameLst>
                                      </p:cBhvr>
                                      <p:to>
                                        <p:strVal val="visible"/>
                                      </p:to>
                                    </p:set>
                                    <p:animEffect transition="in" filter="fade">
                                      <p:cBhvr>
                                        <p:cTn id="11" dur="1000"/>
                                        <p:tgtEl>
                                          <p:spTgt spid="11267">
                                            <p:txEl>
                                              <p:pRg st="0" end="0"/>
                                            </p:txEl>
                                          </p:spTgt>
                                        </p:tgtEl>
                                      </p:cBhvr>
                                    </p:animEffect>
                                    <p:anim calcmode="lin" valueType="num">
                                      <p:cBhvr>
                                        <p:cTn id="12" dur="10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11267">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1126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37" presetClass="entr" presetSubtype="0" fill="hold" grpId="0" nodeType="clickEffect">
                                  <p:stCondLst>
                                    <p:cond delay="0"/>
                                  </p:stCondLst>
                                  <p:childTnLst>
                                    <p:set>
                                      <p:cBhvr>
                                        <p:cTn id="18" dur="1" fill="hold">
                                          <p:stCondLst>
                                            <p:cond delay="0"/>
                                          </p:stCondLst>
                                        </p:cTn>
                                        <p:tgtEl>
                                          <p:spTgt spid="11267">
                                            <p:txEl>
                                              <p:pRg st="1" end="1"/>
                                            </p:txEl>
                                          </p:spTgt>
                                        </p:tgtEl>
                                        <p:attrNameLst>
                                          <p:attrName>style.visibility</p:attrName>
                                        </p:attrNameLst>
                                      </p:cBhvr>
                                      <p:to>
                                        <p:strVal val="visible"/>
                                      </p:to>
                                    </p:set>
                                    <p:animEffect transition="in" filter="fade">
                                      <p:cBhvr>
                                        <p:cTn id="19" dur="1000"/>
                                        <p:tgtEl>
                                          <p:spTgt spid="11267">
                                            <p:txEl>
                                              <p:pRg st="1" end="1"/>
                                            </p:txEl>
                                          </p:spTgt>
                                        </p:tgtEl>
                                      </p:cBhvr>
                                    </p:animEffect>
                                    <p:anim calcmode="lin" valueType="num">
                                      <p:cBhvr>
                                        <p:cTn id="20" dur="1000" fill="hold"/>
                                        <p:tgtEl>
                                          <p:spTgt spid="11267">
                                            <p:txEl>
                                              <p:pRg st="1" end="1"/>
                                            </p:txEl>
                                          </p:spTgt>
                                        </p:tgtEl>
                                        <p:attrNameLst>
                                          <p:attrName>ppt_x</p:attrName>
                                        </p:attrNameLst>
                                      </p:cBhvr>
                                      <p:tavLst>
                                        <p:tav tm="0">
                                          <p:val>
                                            <p:strVal val="#ppt_x"/>
                                          </p:val>
                                        </p:tav>
                                        <p:tav tm="100000">
                                          <p:val>
                                            <p:strVal val="#ppt_x"/>
                                          </p:val>
                                        </p:tav>
                                      </p:tavLst>
                                    </p:anim>
                                    <p:anim calcmode="lin" valueType="num">
                                      <p:cBhvr>
                                        <p:cTn id="21" dur="898" decel="100000" fill="hold"/>
                                        <p:tgtEl>
                                          <p:spTgt spid="11267">
                                            <p:txEl>
                                              <p:pRg st="1" end="1"/>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898"/>
                                          </p:stCondLst>
                                        </p:cTn>
                                        <p:tgtEl>
                                          <p:spTgt spid="11267">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7" presetClass="entr" presetSubtype="0" fill="hold" grpId="0" nodeType="clickEffect">
                                  <p:stCondLst>
                                    <p:cond delay="0"/>
                                  </p:stCondLst>
                                  <p:childTnLst>
                                    <p:set>
                                      <p:cBhvr>
                                        <p:cTn id="26" dur="1" fill="hold">
                                          <p:stCondLst>
                                            <p:cond delay="0"/>
                                          </p:stCondLst>
                                        </p:cTn>
                                        <p:tgtEl>
                                          <p:spTgt spid="11267">
                                            <p:txEl>
                                              <p:pRg st="2" end="2"/>
                                            </p:txEl>
                                          </p:spTgt>
                                        </p:tgtEl>
                                        <p:attrNameLst>
                                          <p:attrName>style.visibility</p:attrName>
                                        </p:attrNameLst>
                                      </p:cBhvr>
                                      <p:to>
                                        <p:strVal val="visible"/>
                                      </p:to>
                                    </p:set>
                                    <p:animEffect transition="in" filter="fade">
                                      <p:cBhvr>
                                        <p:cTn id="27" dur="1000"/>
                                        <p:tgtEl>
                                          <p:spTgt spid="11267">
                                            <p:txEl>
                                              <p:pRg st="2" end="2"/>
                                            </p:txEl>
                                          </p:spTgt>
                                        </p:tgtEl>
                                      </p:cBhvr>
                                    </p:animEffect>
                                    <p:anim calcmode="lin" valueType="num">
                                      <p:cBhvr>
                                        <p:cTn id="28" dur="1000" fill="hold"/>
                                        <p:tgtEl>
                                          <p:spTgt spid="11267">
                                            <p:txEl>
                                              <p:pRg st="2" end="2"/>
                                            </p:txEl>
                                          </p:spTgt>
                                        </p:tgtEl>
                                        <p:attrNameLst>
                                          <p:attrName>ppt_x</p:attrName>
                                        </p:attrNameLst>
                                      </p:cBhvr>
                                      <p:tavLst>
                                        <p:tav tm="0">
                                          <p:val>
                                            <p:strVal val="#ppt_x"/>
                                          </p:val>
                                        </p:tav>
                                        <p:tav tm="100000">
                                          <p:val>
                                            <p:strVal val="#ppt_x"/>
                                          </p:val>
                                        </p:tav>
                                      </p:tavLst>
                                    </p:anim>
                                    <p:anim calcmode="lin" valueType="num">
                                      <p:cBhvr>
                                        <p:cTn id="29" dur="898" decel="100000" fill="hold"/>
                                        <p:tgtEl>
                                          <p:spTgt spid="11267">
                                            <p:txEl>
                                              <p:pRg st="2" end="2"/>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898"/>
                                          </p:stCondLst>
                                        </p:cTn>
                                        <p:tgtEl>
                                          <p:spTgt spid="11267">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grpId="0" nodeType="clickEffect">
                                  <p:stCondLst>
                                    <p:cond delay="0"/>
                                  </p:stCondLst>
                                  <p:childTnLst>
                                    <p:set>
                                      <p:cBhvr>
                                        <p:cTn id="34" dur="1" fill="hold">
                                          <p:stCondLst>
                                            <p:cond delay="0"/>
                                          </p:stCondLst>
                                        </p:cTn>
                                        <p:tgtEl>
                                          <p:spTgt spid="11267">
                                            <p:txEl>
                                              <p:pRg st="3" end="3"/>
                                            </p:txEl>
                                          </p:spTgt>
                                        </p:tgtEl>
                                        <p:attrNameLst>
                                          <p:attrName>style.visibility</p:attrName>
                                        </p:attrNameLst>
                                      </p:cBhvr>
                                      <p:to>
                                        <p:strVal val="visible"/>
                                      </p:to>
                                    </p:set>
                                    <p:animEffect transition="in" filter="fade">
                                      <p:cBhvr>
                                        <p:cTn id="35" dur="1000"/>
                                        <p:tgtEl>
                                          <p:spTgt spid="11267">
                                            <p:txEl>
                                              <p:pRg st="3" end="3"/>
                                            </p:txEl>
                                          </p:spTgt>
                                        </p:tgtEl>
                                      </p:cBhvr>
                                    </p:animEffect>
                                    <p:anim calcmode="lin" valueType="num">
                                      <p:cBhvr>
                                        <p:cTn id="36" dur="1000" fill="hold"/>
                                        <p:tgtEl>
                                          <p:spTgt spid="11267">
                                            <p:txEl>
                                              <p:pRg st="3" end="3"/>
                                            </p:txEl>
                                          </p:spTgt>
                                        </p:tgtEl>
                                        <p:attrNameLst>
                                          <p:attrName>ppt_x</p:attrName>
                                        </p:attrNameLst>
                                      </p:cBhvr>
                                      <p:tavLst>
                                        <p:tav tm="0">
                                          <p:val>
                                            <p:strVal val="#ppt_x"/>
                                          </p:val>
                                        </p:tav>
                                        <p:tav tm="100000">
                                          <p:val>
                                            <p:strVal val="#ppt_x"/>
                                          </p:val>
                                        </p:tav>
                                      </p:tavLst>
                                    </p:anim>
                                    <p:anim calcmode="lin" valueType="num">
                                      <p:cBhvr>
                                        <p:cTn id="37" dur="898" decel="100000" fill="hold"/>
                                        <p:tgtEl>
                                          <p:spTgt spid="11267">
                                            <p:txEl>
                                              <p:pRg st="3" end="3"/>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898"/>
                                          </p:stCondLst>
                                        </p:cTn>
                                        <p:tgtEl>
                                          <p:spTgt spid="11267">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7" presetClass="entr" presetSubtype="0" fill="hold" grpId="0" nodeType="clickEffect">
                                  <p:stCondLst>
                                    <p:cond delay="0"/>
                                  </p:stCondLst>
                                  <p:childTnLst>
                                    <p:set>
                                      <p:cBhvr>
                                        <p:cTn id="42" dur="1" fill="hold">
                                          <p:stCondLst>
                                            <p:cond delay="0"/>
                                          </p:stCondLst>
                                        </p:cTn>
                                        <p:tgtEl>
                                          <p:spTgt spid="11267">
                                            <p:txEl>
                                              <p:pRg st="4" end="4"/>
                                            </p:txEl>
                                          </p:spTgt>
                                        </p:tgtEl>
                                        <p:attrNameLst>
                                          <p:attrName>style.visibility</p:attrName>
                                        </p:attrNameLst>
                                      </p:cBhvr>
                                      <p:to>
                                        <p:strVal val="visible"/>
                                      </p:to>
                                    </p:set>
                                    <p:animEffect transition="in" filter="fade">
                                      <p:cBhvr>
                                        <p:cTn id="43" dur="1000"/>
                                        <p:tgtEl>
                                          <p:spTgt spid="11267">
                                            <p:txEl>
                                              <p:pRg st="4" end="4"/>
                                            </p:txEl>
                                          </p:spTgt>
                                        </p:tgtEl>
                                      </p:cBhvr>
                                    </p:animEffect>
                                    <p:anim calcmode="lin" valueType="num">
                                      <p:cBhvr>
                                        <p:cTn id="44" dur="1000" fill="hold"/>
                                        <p:tgtEl>
                                          <p:spTgt spid="11267">
                                            <p:txEl>
                                              <p:pRg st="4" end="4"/>
                                            </p:txEl>
                                          </p:spTgt>
                                        </p:tgtEl>
                                        <p:attrNameLst>
                                          <p:attrName>ppt_x</p:attrName>
                                        </p:attrNameLst>
                                      </p:cBhvr>
                                      <p:tavLst>
                                        <p:tav tm="0">
                                          <p:val>
                                            <p:strVal val="#ppt_x"/>
                                          </p:val>
                                        </p:tav>
                                        <p:tav tm="100000">
                                          <p:val>
                                            <p:strVal val="#ppt_x"/>
                                          </p:val>
                                        </p:tav>
                                      </p:tavLst>
                                    </p:anim>
                                    <p:anim calcmode="lin" valueType="num">
                                      <p:cBhvr>
                                        <p:cTn id="45" dur="898" decel="100000" fill="hold"/>
                                        <p:tgtEl>
                                          <p:spTgt spid="11267">
                                            <p:txEl>
                                              <p:pRg st="4" end="4"/>
                                            </p:txEl>
                                          </p:spTgt>
                                        </p:tgtEl>
                                        <p:attrNameLst>
                                          <p:attrName>ppt_y</p:attrName>
                                        </p:attrNameLst>
                                      </p:cBhvr>
                                      <p:tavLst>
                                        <p:tav tm="0">
                                          <p:val>
                                            <p:strVal val="#ppt_y+1"/>
                                          </p:val>
                                        </p:tav>
                                        <p:tav tm="100000">
                                          <p:val>
                                            <p:strVal val="#ppt_y-.03"/>
                                          </p:val>
                                        </p:tav>
                                      </p:tavLst>
                                    </p:anim>
                                    <p:anim calcmode="lin" valueType="num">
                                      <p:cBhvr>
                                        <p:cTn id="46" dur="100" accel="100000" fill="hold">
                                          <p:stCondLst>
                                            <p:cond delay="898"/>
                                          </p:stCondLst>
                                        </p:cTn>
                                        <p:tgtEl>
                                          <p:spTgt spid="11267">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37" presetClass="entr" presetSubtype="0" fill="hold" grpId="0" nodeType="clickEffect">
                                  <p:stCondLst>
                                    <p:cond delay="0"/>
                                  </p:stCondLst>
                                  <p:childTnLst>
                                    <p:set>
                                      <p:cBhvr>
                                        <p:cTn id="50" dur="1" fill="hold">
                                          <p:stCondLst>
                                            <p:cond delay="0"/>
                                          </p:stCondLst>
                                        </p:cTn>
                                        <p:tgtEl>
                                          <p:spTgt spid="11267">
                                            <p:txEl>
                                              <p:pRg st="5" end="5"/>
                                            </p:txEl>
                                          </p:spTgt>
                                        </p:tgtEl>
                                        <p:attrNameLst>
                                          <p:attrName>style.visibility</p:attrName>
                                        </p:attrNameLst>
                                      </p:cBhvr>
                                      <p:to>
                                        <p:strVal val="visible"/>
                                      </p:to>
                                    </p:set>
                                    <p:animEffect transition="in" filter="fade">
                                      <p:cBhvr>
                                        <p:cTn id="51" dur="1000"/>
                                        <p:tgtEl>
                                          <p:spTgt spid="11267">
                                            <p:txEl>
                                              <p:pRg st="5" end="5"/>
                                            </p:txEl>
                                          </p:spTgt>
                                        </p:tgtEl>
                                      </p:cBhvr>
                                    </p:animEffect>
                                    <p:anim calcmode="lin" valueType="num">
                                      <p:cBhvr>
                                        <p:cTn id="52" dur="1000" fill="hold"/>
                                        <p:tgtEl>
                                          <p:spTgt spid="11267">
                                            <p:txEl>
                                              <p:pRg st="5" end="5"/>
                                            </p:txEl>
                                          </p:spTgt>
                                        </p:tgtEl>
                                        <p:attrNameLst>
                                          <p:attrName>ppt_x</p:attrName>
                                        </p:attrNameLst>
                                      </p:cBhvr>
                                      <p:tavLst>
                                        <p:tav tm="0">
                                          <p:val>
                                            <p:strVal val="#ppt_x"/>
                                          </p:val>
                                        </p:tav>
                                        <p:tav tm="100000">
                                          <p:val>
                                            <p:strVal val="#ppt_x"/>
                                          </p:val>
                                        </p:tav>
                                      </p:tavLst>
                                    </p:anim>
                                    <p:anim calcmode="lin" valueType="num">
                                      <p:cBhvr>
                                        <p:cTn id="53" dur="898" decel="100000" fill="hold"/>
                                        <p:tgtEl>
                                          <p:spTgt spid="11267">
                                            <p:txEl>
                                              <p:pRg st="5" end="5"/>
                                            </p:txEl>
                                          </p:spTgt>
                                        </p:tgtEl>
                                        <p:attrNameLst>
                                          <p:attrName>ppt_y</p:attrName>
                                        </p:attrNameLst>
                                      </p:cBhvr>
                                      <p:tavLst>
                                        <p:tav tm="0">
                                          <p:val>
                                            <p:strVal val="#ppt_y+1"/>
                                          </p:val>
                                        </p:tav>
                                        <p:tav tm="100000">
                                          <p:val>
                                            <p:strVal val="#ppt_y-.03"/>
                                          </p:val>
                                        </p:tav>
                                      </p:tavLst>
                                    </p:anim>
                                    <p:anim calcmode="lin" valueType="num">
                                      <p:cBhvr>
                                        <p:cTn id="54" dur="100" accel="100000" fill="hold">
                                          <p:stCondLst>
                                            <p:cond delay="898"/>
                                          </p:stCondLst>
                                        </p:cTn>
                                        <p:tgtEl>
                                          <p:spTgt spid="11267">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37" presetClass="entr" presetSubtype="0" fill="hold" grpId="0" nodeType="clickEffect">
                                  <p:stCondLst>
                                    <p:cond delay="0"/>
                                  </p:stCondLst>
                                  <p:childTnLst>
                                    <p:set>
                                      <p:cBhvr>
                                        <p:cTn id="58" dur="1" fill="hold">
                                          <p:stCondLst>
                                            <p:cond delay="0"/>
                                          </p:stCondLst>
                                        </p:cTn>
                                        <p:tgtEl>
                                          <p:spTgt spid="11267">
                                            <p:txEl>
                                              <p:pRg st="6" end="6"/>
                                            </p:txEl>
                                          </p:spTgt>
                                        </p:tgtEl>
                                        <p:attrNameLst>
                                          <p:attrName>style.visibility</p:attrName>
                                        </p:attrNameLst>
                                      </p:cBhvr>
                                      <p:to>
                                        <p:strVal val="visible"/>
                                      </p:to>
                                    </p:set>
                                    <p:animEffect transition="in" filter="fade">
                                      <p:cBhvr>
                                        <p:cTn id="59" dur="1000"/>
                                        <p:tgtEl>
                                          <p:spTgt spid="11267">
                                            <p:txEl>
                                              <p:pRg st="6" end="6"/>
                                            </p:txEl>
                                          </p:spTgt>
                                        </p:tgtEl>
                                      </p:cBhvr>
                                    </p:animEffect>
                                    <p:anim calcmode="lin" valueType="num">
                                      <p:cBhvr>
                                        <p:cTn id="60" dur="1000" fill="hold"/>
                                        <p:tgtEl>
                                          <p:spTgt spid="11267">
                                            <p:txEl>
                                              <p:pRg st="6" end="6"/>
                                            </p:txEl>
                                          </p:spTgt>
                                        </p:tgtEl>
                                        <p:attrNameLst>
                                          <p:attrName>ppt_x</p:attrName>
                                        </p:attrNameLst>
                                      </p:cBhvr>
                                      <p:tavLst>
                                        <p:tav tm="0">
                                          <p:val>
                                            <p:strVal val="#ppt_x"/>
                                          </p:val>
                                        </p:tav>
                                        <p:tav tm="100000">
                                          <p:val>
                                            <p:strVal val="#ppt_x"/>
                                          </p:val>
                                        </p:tav>
                                      </p:tavLst>
                                    </p:anim>
                                    <p:anim calcmode="lin" valueType="num">
                                      <p:cBhvr>
                                        <p:cTn id="61" dur="898" decel="100000" fill="hold"/>
                                        <p:tgtEl>
                                          <p:spTgt spid="11267">
                                            <p:txEl>
                                              <p:pRg st="6" end="6"/>
                                            </p:txEl>
                                          </p:spTgt>
                                        </p:tgtEl>
                                        <p:attrNameLst>
                                          <p:attrName>ppt_y</p:attrName>
                                        </p:attrNameLst>
                                      </p:cBhvr>
                                      <p:tavLst>
                                        <p:tav tm="0">
                                          <p:val>
                                            <p:strVal val="#ppt_y+1"/>
                                          </p:val>
                                        </p:tav>
                                        <p:tav tm="100000">
                                          <p:val>
                                            <p:strVal val="#ppt_y-.03"/>
                                          </p:val>
                                        </p:tav>
                                      </p:tavLst>
                                    </p:anim>
                                    <p:anim calcmode="lin" valueType="num">
                                      <p:cBhvr>
                                        <p:cTn id="62" dur="100" accel="100000" fill="hold">
                                          <p:stCondLst>
                                            <p:cond delay="898"/>
                                          </p:stCondLst>
                                        </p:cTn>
                                        <p:tgtEl>
                                          <p:spTgt spid="11267">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37" presetClass="entr" presetSubtype="0" fill="hold" grpId="0" nodeType="clickEffect">
                                  <p:stCondLst>
                                    <p:cond delay="0"/>
                                  </p:stCondLst>
                                  <p:childTnLst>
                                    <p:set>
                                      <p:cBhvr>
                                        <p:cTn id="66" dur="1" fill="hold">
                                          <p:stCondLst>
                                            <p:cond delay="0"/>
                                          </p:stCondLst>
                                        </p:cTn>
                                        <p:tgtEl>
                                          <p:spTgt spid="11267">
                                            <p:txEl>
                                              <p:pRg st="7" end="7"/>
                                            </p:txEl>
                                          </p:spTgt>
                                        </p:tgtEl>
                                        <p:attrNameLst>
                                          <p:attrName>style.visibility</p:attrName>
                                        </p:attrNameLst>
                                      </p:cBhvr>
                                      <p:to>
                                        <p:strVal val="visible"/>
                                      </p:to>
                                    </p:set>
                                    <p:animEffect transition="in" filter="fade">
                                      <p:cBhvr>
                                        <p:cTn id="67" dur="1000"/>
                                        <p:tgtEl>
                                          <p:spTgt spid="11267">
                                            <p:txEl>
                                              <p:pRg st="7" end="7"/>
                                            </p:txEl>
                                          </p:spTgt>
                                        </p:tgtEl>
                                      </p:cBhvr>
                                    </p:animEffect>
                                    <p:anim calcmode="lin" valueType="num">
                                      <p:cBhvr>
                                        <p:cTn id="68" dur="1000" fill="hold"/>
                                        <p:tgtEl>
                                          <p:spTgt spid="11267">
                                            <p:txEl>
                                              <p:pRg st="7" end="7"/>
                                            </p:txEl>
                                          </p:spTgt>
                                        </p:tgtEl>
                                        <p:attrNameLst>
                                          <p:attrName>ppt_x</p:attrName>
                                        </p:attrNameLst>
                                      </p:cBhvr>
                                      <p:tavLst>
                                        <p:tav tm="0">
                                          <p:val>
                                            <p:strVal val="#ppt_x"/>
                                          </p:val>
                                        </p:tav>
                                        <p:tav tm="100000">
                                          <p:val>
                                            <p:strVal val="#ppt_x"/>
                                          </p:val>
                                        </p:tav>
                                      </p:tavLst>
                                    </p:anim>
                                    <p:anim calcmode="lin" valueType="num">
                                      <p:cBhvr>
                                        <p:cTn id="69" dur="898" decel="100000" fill="hold"/>
                                        <p:tgtEl>
                                          <p:spTgt spid="11267">
                                            <p:txEl>
                                              <p:pRg st="7" end="7"/>
                                            </p:txEl>
                                          </p:spTgt>
                                        </p:tgtEl>
                                        <p:attrNameLst>
                                          <p:attrName>ppt_y</p:attrName>
                                        </p:attrNameLst>
                                      </p:cBhvr>
                                      <p:tavLst>
                                        <p:tav tm="0">
                                          <p:val>
                                            <p:strVal val="#ppt_y+1"/>
                                          </p:val>
                                        </p:tav>
                                        <p:tav tm="100000">
                                          <p:val>
                                            <p:strVal val="#ppt_y-.03"/>
                                          </p:val>
                                        </p:tav>
                                      </p:tavLst>
                                    </p:anim>
                                    <p:anim calcmode="lin" valueType="num">
                                      <p:cBhvr>
                                        <p:cTn id="70" dur="100" accel="100000" fill="hold">
                                          <p:stCondLst>
                                            <p:cond delay="898"/>
                                          </p:stCondLst>
                                        </p:cTn>
                                        <p:tgtEl>
                                          <p:spTgt spid="11267">
                                            <p:txEl>
                                              <p:pRg st="7" end="7"/>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7" grpId="0" build="p"/>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A9A07F84-E54F-6649-B003-068D52ABF6C9}"/>
              </a:ext>
            </a:extLst>
          </p:cNvPr>
          <p:cNvSpPr>
            <a:spLocks noGrp="1" noChangeArrowheads="1"/>
          </p:cNvSpPr>
          <p:nvPr>
            <p:ph type="title"/>
          </p:nvPr>
        </p:nvSpPr>
        <p:spPr/>
        <p:txBody>
          <a:bodyPr/>
          <a:lstStyle/>
          <a:p>
            <a:r>
              <a:rPr lang="en-US" altLang="en-US">
                <a:latin typeface="+mn-lt"/>
              </a:rPr>
              <a:t>How to assess risk in the workplace</a:t>
            </a:r>
          </a:p>
        </p:txBody>
      </p:sp>
      <p:sp>
        <p:nvSpPr>
          <p:cNvPr id="30723" name="Rectangle 3">
            <a:extLst>
              <a:ext uri="{FF2B5EF4-FFF2-40B4-BE49-F238E27FC236}">
                <a16:creationId xmlns:a16="http://schemas.microsoft.com/office/drawing/2014/main" id="{2632C828-AE17-F741-8537-596674CBC983}"/>
              </a:ext>
            </a:extLst>
          </p:cNvPr>
          <p:cNvSpPr>
            <a:spLocks noGrp="1" noChangeArrowheads="1"/>
          </p:cNvSpPr>
          <p:nvPr>
            <p:ph type="body" idx="1"/>
          </p:nvPr>
        </p:nvSpPr>
        <p:spPr>
          <a:xfrm>
            <a:off x="446088" y="2132856"/>
            <a:ext cx="7798320" cy="4248000"/>
          </a:xfrm>
        </p:spPr>
        <p:txBody>
          <a:bodyPr/>
          <a:lstStyle/>
          <a:p>
            <a:pPr marL="609600" indent="-609600">
              <a:buFont typeface="Wingdings" pitchFamily="2" charset="2"/>
              <a:buAutoNum type="arabicPeriod"/>
            </a:pPr>
            <a:r>
              <a:rPr lang="en-US" altLang="en-US" dirty="0">
                <a:solidFill>
                  <a:srgbClr val="0077E3"/>
                </a:solidFill>
              </a:rPr>
              <a:t>Look for the hazards - </a:t>
            </a:r>
            <a:r>
              <a:rPr lang="cy-GB" dirty="0">
                <a:solidFill>
                  <a:srgbClr val="C00000"/>
                </a:solidFill>
              </a:rPr>
              <a:t>Chwilio am y peryglon.</a:t>
            </a:r>
            <a:endParaRPr lang="en-US" altLang="en-US" dirty="0">
              <a:solidFill>
                <a:srgbClr val="C00000"/>
              </a:solidFill>
            </a:endParaRPr>
          </a:p>
          <a:p>
            <a:pPr marL="609600" indent="-609600">
              <a:buFont typeface="Wingdings" pitchFamily="2" charset="2"/>
              <a:buAutoNum type="arabicPeriod"/>
            </a:pPr>
            <a:r>
              <a:rPr lang="en-US" altLang="en-US" dirty="0"/>
              <a:t>Consider who might be harmed and how.</a:t>
            </a:r>
          </a:p>
          <a:p>
            <a:pPr marL="609600" indent="-609600">
              <a:buFont typeface="Wingdings" pitchFamily="2" charset="2"/>
              <a:buAutoNum type="arabicPeriod"/>
            </a:pPr>
            <a:r>
              <a:rPr lang="en-US" altLang="en-US" dirty="0"/>
              <a:t>Evaluate risks and decide if existing precautions are adequate or not.</a:t>
            </a:r>
          </a:p>
          <a:p>
            <a:pPr marL="609600" indent="-609600">
              <a:buFont typeface="Wingdings" pitchFamily="2" charset="2"/>
              <a:buAutoNum type="arabicPeriod"/>
            </a:pPr>
            <a:r>
              <a:rPr lang="en-US" altLang="en-US" dirty="0"/>
              <a:t>Record your findings.</a:t>
            </a:r>
          </a:p>
          <a:p>
            <a:pPr marL="609600" indent="-609600">
              <a:buFont typeface="Wingdings" pitchFamily="2" charset="2"/>
              <a:buAutoNum type="arabicPeriod"/>
            </a:pPr>
            <a:r>
              <a:rPr lang="en-US" altLang="en-US" dirty="0"/>
              <a:t>Review your assessment and revise as necessary.</a:t>
            </a:r>
          </a:p>
        </p:txBody>
      </p:sp>
    </p:spTree>
    <p:extLst>
      <p:ext uri="{BB962C8B-B14F-4D97-AF65-F5344CB8AC3E}">
        <p14:creationId xmlns:p14="http://schemas.microsoft.com/office/powerpoint/2010/main" val="18774138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fill="hold">
                                          <p:stCondLst>
                                            <p:cond delay="0"/>
                                          </p:stCondLst>
                                        </p:cTn>
                                        <p:tgtEl>
                                          <p:spTgt spid="30722"/>
                                        </p:tgtEl>
                                        <p:attrNameLst>
                                          <p:attrName>ppt_x</p:attrName>
                                          <p:attrName>ppt_y</p:attrName>
                                        </p:attrNameLst>
                                      </p:cBhvr>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30723">
                                            <p:txEl>
                                              <p:pRg st="0" end="0"/>
                                            </p:txEl>
                                          </p:spTgt>
                                        </p:tgtEl>
                                        <p:attrNameLst>
                                          <p:attrName>style.visibility</p:attrName>
                                        </p:attrNameLst>
                                      </p:cBhvr>
                                      <p:to>
                                        <p:strVal val="visible"/>
                                      </p:to>
                                    </p:set>
                                    <p:animEffect transition="in" filter="fade">
                                      <p:cBhvr>
                                        <p:cTn id="11" dur="1000"/>
                                        <p:tgtEl>
                                          <p:spTgt spid="30723">
                                            <p:txEl>
                                              <p:pRg st="0" end="0"/>
                                            </p:txEl>
                                          </p:spTgt>
                                        </p:tgtEl>
                                      </p:cBhvr>
                                    </p:animEffect>
                                    <p:anim calcmode="lin" valueType="num">
                                      <p:cBhvr>
                                        <p:cTn id="12" dur="1000" fill="hold"/>
                                        <p:tgtEl>
                                          <p:spTgt spid="30723">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30723">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3072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37" presetClass="entr" presetSubtype="0" fill="hold" grpId="0" nodeType="clickEffect">
                                  <p:stCondLst>
                                    <p:cond delay="0"/>
                                  </p:stCondLst>
                                  <p:childTnLst>
                                    <p:set>
                                      <p:cBhvr>
                                        <p:cTn id="18" dur="1" fill="hold">
                                          <p:stCondLst>
                                            <p:cond delay="0"/>
                                          </p:stCondLst>
                                        </p:cTn>
                                        <p:tgtEl>
                                          <p:spTgt spid="30723">
                                            <p:txEl>
                                              <p:pRg st="1" end="1"/>
                                            </p:txEl>
                                          </p:spTgt>
                                        </p:tgtEl>
                                        <p:attrNameLst>
                                          <p:attrName>style.visibility</p:attrName>
                                        </p:attrNameLst>
                                      </p:cBhvr>
                                      <p:to>
                                        <p:strVal val="visible"/>
                                      </p:to>
                                    </p:set>
                                    <p:animEffect transition="in" filter="fade">
                                      <p:cBhvr>
                                        <p:cTn id="19" dur="1000"/>
                                        <p:tgtEl>
                                          <p:spTgt spid="30723">
                                            <p:txEl>
                                              <p:pRg st="1" end="1"/>
                                            </p:txEl>
                                          </p:spTgt>
                                        </p:tgtEl>
                                      </p:cBhvr>
                                    </p:animEffect>
                                    <p:anim calcmode="lin" valueType="num">
                                      <p:cBhvr>
                                        <p:cTn id="20" dur="1000" fill="hold"/>
                                        <p:tgtEl>
                                          <p:spTgt spid="30723">
                                            <p:txEl>
                                              <p:pRg st="1" end="1"/>
                                            </p:txEl>
                                          </p:spTgt>
                                        </p:tgtEl>
                                        <p:attrNameLst>
                                          <p:attrName>ppt_x</p:attrName>
                                        </p:attrNameLst>
                                      </p:cBhvr>
                                      <p:tavLst>
                                        <p:tav tm="0">
                                          <p:val>
                                            <p:strVal val="#ppt_x"/>
                                          </p:val>
                                        </p:tav>
                                        <p:tav tm="100000">
                                          <p:val>
                                            <p:strVal val="#ppt_x"/>
                                          </p:val>
                                        </p:tav>
                                      </p:tavLst>
                                    </p:anim>
                                    <p:anim calcmode="lin" valueType="num">
                                      <p:cBhvr>
                                        <p:cTn id="21" dur="898" decel="100000" fill="hold"/>
                                        <p:tgtEl>
                                          <p:spTgt spid="30723">
                                            <p:txEl>
                                              <p:pRg st="1" end="1"/>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898"/>
                                          </p:stCondLst>
                                        </p:cTn>
                                        <p:tgtEl>
                                          <p:spTgt spid="3072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7" presetClass="entr" presetSubtype="0" fill="hold" grpId="0" nodeType="clickEffect">
                                  <p:stCondLst>
                                    <p:cond delay="0"/>
                                  </p:stCondLst>
                                  <p:childTnLst>
                                    <p:set>
                                      <p:cBhvr>
                                        <p:cTn id="26" dur="1" fill="hold">
                                          <p:stCondLst>
                                            <p:cond delay="0"/>
                                          </p:stCondLst>
                                        </p:cTn>
                                        <p:tgtEl>
                                          <p:spTgt spid="30723">
                                            <p:txEl>
                                              <p:pRg st="2" end="2"/>
                                            </p:txEl>
                                          </p:spTgt>
                                        </p:tgtEl>
                                        <p:attrNameLst>
                                          <p:attrName>style.visibility</p:attrName>
                                        </p:attrNameLst>
                                      </p:cBhvr>
                                      <p:to>
                                        <p:strVal val="visible"/>
                                      </p:to>
                                    </p:set>
                                    <p:animEffect transition="in" filter="fade">
                                      <p:cBhvr>
                                        <p:cTn id="27" dur="1000"/>
                                        <p:tgtEl>
                                          <p:spTgt spid="30723">
                                            <p:txEl>
                                              <p:pRg st="2" end="2"/>
                                            </p:txEl>
                                          </p:spTgt>
                                        </p:tgtEl>
                                      </p:cBhvr>
                                    </p:animEffect>
                                    <p:anim calcmode="lin" valueType="num">
                                      <p:cBhvr>
                                        <p:cTn id="28" dur="1000" fill="hold"/>
                                        <p:tgtEl>
                                          <p:spTgt spid="30723">
                                            <p:txEl>
                                              <p:pRg st="2" end="2"/>
                                            </p:txEl>
                                          </p:spTgt>
                                        </p:tgtEl>
                                        <p:attrNameLst>
                                          <p:attrName>ppt_x</p:attrName>
                                        </p:attrNameLst>
                                      </p:cBhvr>
                                      <p:tavLst>
                                        <p:tav tm="0">
                                          <p:val>
                                            <p:strVal val="#ppt_x"/>
                                          </p:val>
                                        </p:tav>
                                        <p:tav tm="100000">
                                          <p:val>
                                            <p:strVal val="#ppt_x"/>
                                          </p:val>
                                        </p:tav>
                                      </p:tavLst>
                                    </p:anim>
                                    <p:anim calcmode="lin" valueType="num">
                                      <p:cBhvr>
                                        <p:cTn id="29" dur="898" decel="100000" fill="hold"/>
                                        <p:tgtEl>
                                          <p:spTgt spid="30723">
                                            <p:txEl>
                                              <p:pRg st="2" end="2"/>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898"/>
                                          </p:stCondLst>
                                        </p:cTn>
                                        <p:tgtEl>
                                          <p:spTgt spid="3072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37" presetClass="entr" presetSubtype="0" fill="hold" grpId="0" nodeType="clickEffect">
                                  <p:stCondLst>
                                    <p:cond delay="0"/>
                                  </p:stCondLst>
                                  <p:childTnLst>
                                    <p:set>
                                      <p:cBhvr>
                                        <p:cTn id="34" dur="1" fill="hold">
                                          <p:stCondLst>
                                            <p:cond delay="0"/>
                                          </p:stCondLst>
                                        </p:cTn>
                                        <p:tgtEl>
                                          <p:spTgt spid="30723">
                                            <p:txEl>
                                              <p:pRg st="3" end="3"/>
                                            </p:txEl>
                                          </p:spTgt>
                                        </p:tgtEl>
                                        <p:attrNameLst>
                                          <p:attrName>style.visibility</p:attrName>
                                        </p:attrNameLst>
                                      </p:cBhvr>
                                      <p:to>
                                        <p:strVal val="visible"/>
                                      </p:to>
                                    </p:set>
                                    <p:animEffect transition="in" filter="fade">
                                      <p:cBhvr>
                                        <p:cTn id="35" dur="1000"/>
                                        <p:tgtEl>
                                          <p:spTgt spid="30723">
                                            <p:txEl>
                                              <p:pRg st="3" end="3"/>
                                            </p:txEl>
                                          </p:spTgt>
                                        </p:tgtEl>
                                      </p:cBhvr>
                                    </p:animEffect>
                                    <p:anim calcmode="lin" valueType="num">
                                      <p:cBhvr>
                                        <p:cTn id="36" dur="1000" fill="hold"/>
                                        <p:tgtEl>
                                          <p:spTgt spid="30723">
                                            <p:txEl>
                                              <p:pRg st="3" end="3"/>
                                            </p:txEl>
                                          </p:spTgt>
                                        </p:tgtEl>
                                        <p:attrNameLst>
                                          <p:attrName>ppt_x</p:attrName>
                                        </p:attrNameLst>
                                      </p:cBhvr>
                                      <p:tavLst>
                                        <p:tav tm="0">
                                          <p:val>
                                            <p:strVal val="#ppt_x"/>
                                          </p:val>
                                        </p:tav>
                                        <p:tav tm="100000">
                                          <p:val>
                                            <p:strVal val="#ppt_x"/>
                                          </p:val>
                                        </p:tav>
                                      </p:tavLst>
                                    </p:anim>
                                    <p:anim calcmode="lin" valueType="num">
                                      <p:cBhvr>
                                        <p:cTn id="37" dur="898" decel="100000" fill="hold"/>
                                        <p:tgtEl>
                                          <p:spTgt spid="30723">
                                            <p:txEl>
                                              <p:pRg st="3" end="3"/>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898"/>
                                          </p:stCondLst>
                                        </p:cTn>
                                        <p:tgtEl>
                                          <p:spTgt spid="3072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37" presetClass="entr" presetSubtype="0" fill="hold" grpId="0" nodeType="clickEffect">
                                  <p:stCondLst>
                                    <p:cond delay="0"/>
                                  </p:stCondLst>
                                  <p:childTnLst>
                                    <p:set>
                                      <p:cBhvr>
                                        <p:cTn id="42" dur="1" fill="hold">
                                          <p:stCondLst>
                                            <p:cond delay="0"/>
                                          </p:stCondLst>
                                        </p:cTn>
                                        <p:tgtEl>
                                          <p:spTgt spid="30723">
                                            <p:txEl>
                                              <p:pRg st="4" end="4"/>
                                            </p:txEl>
                                          </p:spTgt>
                                        </p:tgtEl>
                                        <p:attrNameLst>
                                          <p:attrName>style.visibility</p:attrName>
                                        </p:attrNameLst>
                                      </p:cBhvr>
                                      <p:to>
                                        <p:strVal val="visible"/>
                                      </p:to>
                                    </p:set>
                                    <p:animEffect transition="in" filter="fade">
                                      <p:cBhvr>
                                        <p:cTn id="43" dur="1000"/>
                                        <p:tgtEl>
                                          <p:spTgt spid="30723">
                                            <p:txEl>
                                              <p:pRg st="4" end="4"/>
                                            </p:txEl>
                                          </p:spTgt>
                                        </p:tgtEl>
                                      </p:cBhvr>
                                    </p:animEffect>
                                    <p:anim calcmode="lin" valueType="num">
                                      <p:cBhvr>
                                        <p:cTn id="44" dur="1000" fill="hold"/>
                                        <p:tgtEl>
                                          <p:spTgt spid="30723">
                                            <p:txEl>
                                              <p:pRg st="4" end="4"/>
                                            </p:txEl>
                                          </p:spTgt>
                                        </p:tgtEl>
                                        <p:attrNameLst>
                                          <p:attrName>ppt_x</p:attrName>
                                        </p:attrNameLst>
                                      </p:cBhvr>
                                      <p:tavLst>
                                        <p:tav tm="0">
                                          <p:val>
                                            <p:strVal val="#ppt_x"/>
                                          </p:val>
                                        </p:tav>
                                        <p:tav tm="100000">
                                          <p:val>
                                            <p:strVal val="#ppt_x"/>
                                          </p:val>
                                        </p:tav>
                                      </p:tavLst>
                                    </p:anim>
                                    <p:anim calcmode="lin" valueType="num">
                                      <p:cBhvr>
                                        <p:cTn id="45" dur="898" decel="100000" fill="hold"/>
                                        <p:tgtEl>
                                          <p:spTgt spid="30723">
                                            <p:txEl>
                                              <p:pRg st="4" end="4"/>
                                            </p:txEl>
                                          </p:spTgt>
                                        </p:tgtEl>
                                        <p:attrNameLst>
                                          <p:attrName>ppt_y</p:attrName>
                                        </p:attrNameLst>
                                      </p:cBhvr>
                                      <p:tavLst>
                                        <p:tav tm="0">
                                          <p:val>
                                            <p:strVal val="#ppt_y+1"/>
                                          </p:val>
                                        </p:tav>
                                        <p:tav tm="100000">
                                          <p:val>
                                            <p:strVal val="#ppt_y-.03"/>
                                          </p:val>
                                        </p:tav>
                                      </p:tavLst>
                                    </p:anim>
                                    <p:anim calcmode="lin" valueType="num">
                                      <p:cBhvr>
                                        <p:cTn id="46" dur="100" accel="100000" fill="hold">
                                          <p:stCondLst>
                                            <p:cond delay="898"/>
                                          </p:stCondLst>
                                        </p:cTn>
                                        <p:tgtEl>
                                          <p:spTgt spid="3072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P spid="3072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algn="ctr" eaLnBrk="1" hangingPunct="1">
              <a:lnSpc>
                <a:spcPct val="100000"/>
              </a:lnSpc>
            </a:pPr>
            <a:r>
              <a:rPr lang="cy-GB" sz="6000" dirty="0">
                <a:solidFill>
                  <a:srgbClr val="C00000"/>
                </a:solidFill>
                <a:ea typeface="ＭＳ Ｐゴシック" pitchFamily="-105" charset="-128"/>
                <a:cs typeface="ＭＳ Ｐゴシック" pitchFamily="-105" charset="-128"/>
              </a:rPr>
              <a:t>Unrhyw gwestiynau?</a:t>
            </a:r>
          </a:p>
          <a:p>
            <a:pPr marL="0" indent="0" algn="ctr" eaLnBrk="1" hangingPunct="1">
              <a:lnSpc>
                <a:spcPct val="100000"/>
              </a:lnSpc>
            </a:pPr>
            <a:endParaRPr sz="6000" dirty="0">
              <a:solidFill>
                <a:srgbClr val="C00000"/>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3919153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B0CA2-D45D-4CD3-A2EB-B8DAEC3087E8}"/>
              </a:ext>
            </a:extLst>
          </p:cNvPr>
          <p:cNvSpPr>
            <a:spLocks noGrp="1"/>
          </p:cNvSpPr>
          <p:nvPr>
            <p:ph type="title"/>
          </p:nvPr>
        </p:nvSpPr>
        <p:spPr/>
        <p:txBody>
          <a:bodyPr/>
          <a:lstStyle/>
          <a:p>
            <a:r>
              <a:rPr lang="en-GB" dirty="0"/>
              <a:t>Site welfare facilities – toilet and washing</a:t>
            </a:r>
          </a:p>
        </p:txBody>
      </p:sp>
      <p:sp>
        <p:nvSpPr>
          <p:cNvPr id="3" name="Content Placeholder 2">
            <a:extLst>
              <a:ext uri="{FF2B5EF4-FFF2-40B4-BE49-F238E27FC236}">
                <a16:creationId xmlns:a16="http://schemas.microsoft.com/office/drawing/2014/main" id="{9C788E28-1C04-4F1E-BA7A-CB5A1F962E6E}"/>
              </a:ext>
            </a:extLst>
          </p:cNvPr>
          <p:cNvSpPr>
            <a:spLocks noGrp="1"/>
          </p:cNvSpPr>
          <p:nvPr>
            <p:ph sz="quarter" idx="10"/>
          </p:nvPr>
        </p:nvSpPr>
        <p:spPr>
          <a:xfrm>
            <a:off x="457200" y="1512000"/>
            <a:ext cx="4762872" cy="4248000"/>
          </a:xfrm>
        </p:spPr>
        <p:txBody>
          <a:bodyPr/>
          <a:lstStyle/>
          <a:p>
            <a:r>
              <a:rPr lang="en-GB" dirty="0"/>
              <a:t>Toilet and washing facilities are one of the first instalments on a construction site.</a:t>
            </a:r>
          </a:p>
          <a:p>
            <a:r>
              <a:rPr lang="en-GB" dirty="0"/>
              <a:t>These mandatory welfare facilities are connected prior to any workers entering the site. If sites are found to have no toilets or hot running water then they are breaching the regulations covering welfare facilities.</a:t>
            </a:r>
          </a:p>
          <a:p>
            <a:r>
              <a:rPr lang="en-GB" dirty="0"/>
              <a:t>Workers must be given somewhere to wash their hands and use the toilet during their </a:t>
            </a:r>
            <a:r>
              <a:rPr lang="en-GB" dirty="0">
                <a:solidFill>
                  <a:srgbClr val="0077E3"/>
                </a:solidFill>
              </a:rPr>
              <a:t>working day </a:t>
            </a:r>
            <a:r>
              <a:rPr lang="en-GB" dirty="0">
                <a:solidFill>
                  <a:srgbClr val="C00000"/>
                </a:solidFill>
              </a:rPr>
              <a:t>- </a:t>
            </a:r>
            <a:r>
              <a:rPr lang="cy-GB" dirty="0">
                <a:solidFill>
                  <a:srgbClr val="C00000"/>
                </a:solidFill>
              </a:rPr>
              <a:t>diwrnod gwaith.</a:t>
            </a:r>
            <a:endParaRPr lang="en-GB" dirty="0">
              <a:solidFill>
                <a:srgbClr val="C00000"/>
              </a:solidFill>
            </a:endParaRPr>
          </a:p>
        </p:txBody>
      </p:sp>
      <p:pic>
        <p:nvPicPr>
          <p:cNvPr id="8" name="Picture 7" descr="A picture containing building, ground, outdoor, trash&#10;&#10;Description automatically generated">
            <a:extLst>
              <a:ext uri="{FF2B5EF4-FFF2-40B4-BE49-F238E27FC236}">
                <a16:creationId xmlns:a16="http://schemas.microsoft.com/office/drawing/2014/main" id="{331D3FA9-D798-464D-936C-40D3FFFFC33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71399" y="1986737"/>
            <a:ext cx="3672601" cy="2738407"/>
          </a:xfrm>
          <a:prstGeom prst="rect">
            <a:avLst/>
          </a:prstGeom>
        </p:spPr>
      </p:pic>
    </p:spTree>
    <p:extLst>
      <p:ext uri="{BB962C8B-B14F-4D97-AF65-F5344CB8AC3E}">
        <p14:creationId xmlns:p14="http://schemas.microsoft.com/office/powerpoint/2010/main" val="36742433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105: </a:t>
            </a:r>
            <a:r>
              <a:rPr lang="en-GB" sz="2400" b="1" dirty="0">
                <a:effectLst/>
                <a:latin typeface="Arial" panose="020B0604020202020204" pitchFamily="34" charset="0"/>
                <a:ea typeface="Calibri" panose="020F0502020204030204" pitchFamily="34" charset="0"/>
                <a:cs typeface="Arial" panose="020B0604020202020204" pitchFamily="34" charset="0"/>
              </a:rPr>
              <a:t>Protecting health, safety and the environment when working in the construction and built environment sector</a:t>
            </a:r>
            <a:endParaRPr lang="en-GB" sz="2400" b="1" dirty="0">
              <a:effectLst/>
              <a:latin typeface="Arial" panose="020B0604020202020204" pitchFamily="34" charset="0"/>
              <a:ea typeface="Calibri" panose="020F0502020204030204" pitchFamily="34" charset="0"/>
              <a:cs typeface="Times New Roman" panose="02020603050405020304" pitchFamily="18" charset="0"/>
            </a:endParaRPr>
          </a:p>
          <a:p>
            <a:endParaRPr lang="en-GB" sz="2400" b="1" dirty="0"/>
          </a:p>
        </p:txBody>
      </p:sp>
      <p:sp>
        <p:nvSpPr>
          <p:cNvPr id="2053" name="Rectangle 15"/>
          <p:cNvSpPr>
            <a:spLocks noGrp="1" noChangeArrowheads="1"/>
          </p:cNvSpPr>
          <p:nvPr>
            <p:ph type="title"/>
          </p:nvPr>
        </p:nvSpPr>
        <p:spPr>
          <a:xfrm>
            <a:off x="457200" y="2944800"/>
            <a:ext cx="8153400" cy="2514600"/>
          </a:xfrm>
        </p:spPr>
        <p:txBody>
          <a:bodyPr anchor="t"/>
          <a:lstStyle/>
          <a:p>
            <a:br>
              <a:rPr lang="en-GB" dirty="0"/>
            </a:br>
            <a:br>
              <a:rPr lang="en-GB" dirty="0"/>
            </a:br>
            <a:r>
              <a:rPr lang="en-GB" dirty="0"/>
              <a:t>PowerPoint 7: Method statements - </a:t>
            </a:r>
            <a:r>
              <a:rPr lang="cy-GB" dirty="0">
                <a:solidFill>
                  <a:srgbClr val="C00000"/>
                </a:solidFill>
              </a:rPr>
              <a:t>Datganiadau dull</a:t>
            </a:r>
            <a:endParaRPr lang="en-GB" dirty="0">
              <a:solidFill>
                <a:srgbClr val="C00000"/>
              </a:solidFill>
            </a:endParaRPr>
          </a:p>
        </p:txBody>
      </p:sp>
    </p:spTree>
    <p:extLst>
      <p:ext uri="{BB962C8B-B14F-4D97-AF65-F5344CB8AC3E}">
        <p14:creationId xmlns:p14="http://schemas.microsoft.com/office/powerpoint/2010/main" val="8022205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750FD-B241-40D6-8482-B44D4A0053F1}"/>
              </a:ext>
            </a:extLst>
          </p:cNvPr>
          <p:cNvSpPr>
            <a:spLocks noGrp="1"/>
          </p:cNvSpPr>
          <p:nvPr>
            <p:ph type="title"/>
          </p:nvPr>
        </p:nvSpPr>
        <p:spPr/>
        <p:txBody>
          <a:bodyPr/>
          <a:lstStyle/>
          <a:p>
            <a:r>
              <a:rPr lang="en-US" dirty="0">
                <a:latin typeface="Helvetica Neue"/>
                <a:ea typeface="Helvetica Neue"/>
                <a:cs typeface="Helvetica Neue"/>
              </a:rPr>
              <a:t>Method statements </a:t>
            </a:r>
            <a:endParaRPr lang="en-GB" dirty="0"/>
          </a:p>
        </p:txBody>
      </p:sp>
      <p:sp>
        <p:nvSpPr>
          <p:cNvPr id="3" name="Content Placeholder 2">
            <a:extLst>
              <a:ext uri="{FF2B5EF4-FFF2-40B4-BE49-F238E27FC236}">
                <a16:creationId xmlns:a16="http://schemas.microsoft.com/office/drawing/2014/main" id="{395CC378-96DC-479D-9A6C-585955C29A85}"/>
              </a:ext>
            </a:extLst>
          </p:cNvPr>
          <p:cNvSpPr>
            <a:spLocks noGrp="1"/>
          </p:cNvSpPr>
          <p:nvPr>
            <p:ph sz="quarter" idx="10"/>
          </p:nvPr>
        </p:nvSpPr>
        <p:spPr>
          <a:xfrm>
            <a:off x="457199" y="1512000"/>
            <a:ext cx="7355161" cy="4248000"/>
          </a:xfrm>
        </p:spPr>
        <p:txBody>
          <a:bodyPr/>
          <a:lstStyle/>
          <a:p>
            <a:r>
              <a:rPr lang="en-US" dirty="0">
                <a:solidFill>
                  <a:srgbClr val="3B3835"/>
                </a:solidFill>
                <a:latin typeface="Helvetica Neue"/>
                <a:ea typeface="Helvetica Neue"/>
                <a:cs typeface="Helvetica Neue"/>
              </a:rPr>
              <a:t>Contractors are often asked by their clients to produce a method statement, either as part of their Health and Safety documentation or, for larger projects, under the CDM Regulations. </a:t>
            </a:r>
          </a:p>
          <a:p>
            <a:r>
              <a:rPr lang="en-US" dirty="0">
                <a:solidFill>
                  <a:srgbClr val="3B3835"/>
                </a:solidFill>
                <a:latin typeface="Helvetica Neue"/>
                <a:ea typeface="Helvetica Neue"/>
                <a:cs typeface="Helvetica Neue"/>
              </a:rPr>
              <a:t>A method statement is a document detailing how a particular task or activity will be carried out. It is a step-by-step process of how a task is to be carried out.</a:t>
            </a:r>
          </a:p>
          <a:p>
            <a:r>
              <a:rPr lang="en-US" dirty="0">
                <a:ea typeface="+mn-lt"/>
                <a:cs typeface="+mn-lt"/>
              </a:rPr>
              <a:t>A method statement is a method of control that is used after a risk assessment of an operation has been carried out. </a:t>
            </a:r>
          </a:p>
          <a:p>
            <a:endParaRPr lang="en-GB" dirty="0"/>
          </a:p>
        </p:txBody>
      </p:sp>
    </p:spTree>
    <p:extLst>
      <p:ext uri="{BB962C8B-B14F-4D97-AF65-F5344CB8AC3E}">
        <p14:creationId xmlns:p14="http://schemas.microsoft.com/office/powerpoint/2010/main" val="6913980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B0CA2-D45D-4CD3-A2EB-B8DAEC3087E8}"/>
              </a:ext>
            </a:extLst>
          </p:cNvPr>
          <p:cNvSpPr>
            <a:spLocks noGrp="1"/>
          </p:cNvSpPr>
          <p:nvPr>
            <p:ph type="title"/>
          </p:nvPr>
        </p:nvSpPr>
        <p:spPr/>
        <p:txBody>
          <a:bodyPr/>
          <a:lstStyle/>
          <a:p>
            <a:r>
              <a:rPr lang="en-GB" dirty="0">
                <a:ea typeface="+mn-lt"/>
                <a:cs typeface="+mn-lt"/>
              </a:rPr>
              <a:t>Method statements </a:t>
            </a:r>
            <a:endParaRPr lang="en-GB" dirty="0"/>
          </a:p>
        </p:txBody>
      </p:sp>
      <p:sp>
        <p:nvSpPr>
          <p:cNvPr id="3" name="Content Placeholder 2">
            <a:extLst>
              <a:ext uri="{FF2B5EF4-FFF2-40B4-BE49-F238E27FC236}">
                <a16:creationId xmlns:a16="http://schemas.microsoft.com/office/drawing/2014/main" id="{9C788E28-1C04-4F1E-BA7A-CB5A1F962E6E}"/>
              </a:ext>
            </a:extLst>
          </p:cNvPr>
          <p:cNvSpPr>
            <a:spLocks noGrp="1"/>
          </p:cNvSpPr>
          <p:nvPr>
            <p:ph sz="quarter" idx="10"/>
          </p:nvPr>
        </p:nvSpPr>
        <p:spPr>
          <a:xfrm>
            <a:off x="457201" y="1512000"/>
            <a:ext cx="4114800" cy="4248000"/>
          </a:xfrm>
        </p:spPr>
        <p:txBody>
          <a:bodyPr/>
          <a:lstStyle/>
          <a:p>
            <a:r>
              <a:rPr lang="en-GB" dirty="0">
                <a:ea typeface="+mn-lt"/>
                <a:cs typeface="+mn-lt"/>
              </a:rPr>
              <a:t>A method statement should detail:</a:t>
            </a:r>
          </a:p>
          <a:p>
            <a:pPr marL="342900" indent="-342900">
              <a:buClr>
                <a:srgbClr val="0077E3"/>
              </a:buClr>
              <a:buFont typeface="Arial" panose="020B0604020202020204" pitchFamily="34" charset="0"/>
              <a:buChar char="•"/>
            </a:pPr>
            <a:r>
              <a:rPr lang="en-GB" dirty="0">
                <a:ea typeface="+mn-lt"/>
                <a:cs typeface="+mn-lt"/>
              </a:rPr>
              <a:t>the possible dangers/risks associated with your particular part of the </a:t>
            </a:r>
            <a:r>
              <a:rPr lang="en-GB" dirty="0">
                <a:solidFill>
                  <a:srgbClr val="0077E3"/>
                </a:solidFill>
                <a:ea typeface="+mn-lt"/>
                <a:cs typeface="+mn-lt"/>
              </a:rPr>
              <a:t>project – </a:t>
            </a:r>
            <a:r>
              <a:rPr lang="cy-GB" dirty="0">
                <a:solidFill>
                  <a:srgbClr val="C00000"/>
                </a:solidFill>
              </a:rPr>
              <a:t>prosiect.</a:t>
            </a:r>
            <a:endParaRPr lang="en-GB" dirty="0">
              <a:solidFill>
                <a:srgbClr val="C00000"/>
              </a:solidFill>
              <a:ea typeface="+mn-lt"/>
              <a:cs typeface="+mn-lt"/>
            </a:endParaRPr>
          </a:p>
          <a:p>
            <a:pPr marL="342900" indent="-342900">
              <a:buClr>
                <a:srgbClr val="0077E3"/>
              </a:buClr>
              <a:buFont typeface="Arial" panose="020B0604020202020204" pitchFamily="34" charset="0"/>
              <a:buChar char="•"/>
            </a:pPr>
            <a:r>
              <a:rPr lang="en-GB" dirty="0">
                <a:ea typeface="+mn-lt"/>
                <a:cs typeface="+mn-lt"/>
              </a:rPr>
              <a:t>the methods of control to be established.</a:t>
            </a:r>
          </a:p>
          <a:p>
            <a:pPr>
              <a:buClr>
                <a:srgbClr val="0077E3"/>
              </a:buClr>
            </a:pPr>
            <a:r>
              <a:rPr lang="en-GB" dirty="0">
                <a:ea typeface="+mn-lt"/>
                <a:cs typeface="+mn-lt"/>
              </a:rPr>
              <a:t>It should show how the work will be managed </a:t>
            </a:r>
            <a:r>
              <a:rPr lang="en-GB" dirty="0">
                <a:solidFill>
                  <a:srgbClr val="0077E3"/>
                </a:solidFill>
                <a:ea typeface="+mn-lt"/>
                <a:cs typeface="+mn-lt"/>
              </a:rPr>
              <a:t>safely - </a:t>
            </a:r>
            <a:r>
              <a:rPr lang="cy-GB" dirty="0">
                <a:solidFill>
                  <a:srgbClr val="C00000"/>
                </a:solidFill>
              </a:rPr>
              <a:t>reoli’n ddiogel.</a:t>
            </a:r>
            <a:endParaRPr lang="en-US" dirty="0">
              <a:solidFill>
                <a:srgbClr val="C00000"/>
              </a:solidFill>
            </a:endParaRPr>
          </a:p>
        </p:txBody>
      </p:sp>
      <p:pic>
        <p:nvPicPr>
          <p:cNvPr id="4" name="Picture 3">
            <a:extLst>
              <a:ext uri="{FF2B5EF4-FFF2-40B4-BE49-F238E27FC236}">
                <a16:creationId xmlns:a16="http://schemas.microsoft.com/office/drawing/2014/main" id="{CB327C04-46E7-475D-8F7A-DA9D0FB66E2F}"/>
              </a:ext>
            </a:extLst>
          </p:cNvPr>
          <p:cNvPicPr>
            <a:picLocks noChangeAspect="1"/>
          </p:cNvPicPr>
          <p:nvPr/>
        </p:nvPicPr>
        <p:blipFill>
          <a:blip r:embed="rId2"/>
          <a:stretch>
            <a:fillRect/>
          </a:stretch>
        </p:blipFill>
        <p:spPr>
          <a:xfrm>
            <a:off x="5724128" y="1415368"/>
            <a:ext cx="2664183" cy="3505504"/>
          </a:xfrm>
          <a:prstGeom prst="rect">
            <a:avLst/>
          </a:prstGeom>
        </p:spPr>
      </p:pic>
    </p:spTree>
    <p:extLst>
      <p:ext uri="{BB962C8B-B14F-4D97-AF65-F5344CB8AC3E}">
        <p14:creationId xmlns:p14="http://schemas.microsoft.com/office/powerpoint/2010/main" val="12388622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0BE8B-6406-450A-AB91-4F1DA4A44740}"/>
              </a:ext>
            </a:extLst>
          </p:cNvPr>
          <p:cNvSpPr>
            <a:spLocks noGrp="1"/>
          </p:cNvSpPr>
          <p:nvPr>
            <p:ph type="title"/>
          </p:nvPr>
        </p:nvSpPr>
        <p:spPr/>
        <p:txBody>
          <a:bodyPr/>
          <a:lstStyle/>
          <a:p>
            <a:r>
              <a:rPr lang="en-GB" dirty="0">
                <a:ea typeface="+mn-lt"/>
                <a:cs typeface="+mn-lt"/>
              </a:rPr>
              <a:t>Method statements </a:t>
            </a:r>
            <a:endParaRPr lang="en-GB" dirty="0"/>
          </a:p>
        </p:txBody>
      </p:sp>
      <p:sp>
        <p:nvSpPr>
          <p:cNvPr id="3" name="Content Placeholder 2">
            <a:extLst>
              <a:ext uri="{FF2B5EF4-FFF2-40B4-BE49-F238E27FC236}">
                <a16:creationId xmlns:a16="http://schemas.microsoft.com/office/drawing/2014/main" id="{3F610AD9-D074-43CF-8195-CD5CCB8BDECC}"/>
              </a:ext>
            </a:extLst>
          </p:cNvPr>
          <p:cNvSpPr>
            <a:spLocks noGrp="1"/>
          </p:cNvSpPr>
          <p:nvPr>
            <p:ph sz="quarter" idx="10"/>
          </p:nvPr>
        </p:nvSpPr>
        <p:spPr>
          <a:xfrm>
            <a:off x="457200" y="1512000"/>
            <a:ext cx="8003232" cy="4248000"/>
          </a:xfrm>
        </p:spPr>
        <p:txBody>
          <a:bodyPr/>
          <a:lstStyle/>
          <a:p>
            <a:r>
              <a:rPr lang="en-GB" dirty="0">
                <a:ea typeface="+mn-lt"/>
                <a:cs typeface="+mn-lt"/>
              </a:rPr>
              <a:t>A method statement is: </a:t>
            </a:r>
          </a:p>
          <a:p>
            <a:pPr marL="342900" indent="-342900">
              <a:buClr>
                <a:srgbClr val="0077E3"/>
              </a:buClr>
              <a:buFont typeface="Arial" panose="020B0604020202020204" pitchFamily="34" charset="0"/>
              <a:buChar char="•"/>
            </a:pPr>
            <a:r>
              <a:rPr lang="en-GB" dirty="0">
                <a:ea typeface="+mn-lt"/>
                <a:cs typeface="+mn-lt"/>
              </a:rPr>
              <a:t>a written safe system of work </a:t>
            </a:r>
          </a:p>
          <a:p>
            <a:pPr marL="342900" indent="-342900">
              <a:buClr>
                <a:srgbClr val="0077E3"/>
              </a:buClr>
              <a:buFont typeface="Arial" panose="020B0604020202020204" pitchFamily="34" charset="0"/>
              <a:buChar char="•"/>
            </a:pPr>
            <a:r>
              <a:rPr lang="en-GB" dirty="0">
                <a:ea typeface="+mn-lt"/>
                <a:cs typeface="+mn-lt"/>
              </a:rPr>
              <a:t>or series of safe systems of </a:t>
            </a:r>
            <a:r>
              <a:rPr lang="en-GB" dirty="0">
                <a:solidFill>
                  <a:srgbClr val="0077E3"/>
                </a:solidFill>
                <a:ea typeface="+mn-lt"/>
                <a:cs typeface="+mn-lt"/>
              </a:rPr>
              <a:t>work - </a:t>
            </a:r>
            <a:r>
              <a:rPr lang="en-GB" dirty="0" err="1">
                <a:solidFill>
                  <a:srgbClr val="C00000"/>
                </a:solidFill>
                <a:ea typeface="+mn-lt"/>
                <a:cs typeface="+mn-lt"/>
              </a:rPr>
              <a:t>gwaith</a:t>
            </a:r>
            <a:endParaRPr lang="en-GB" dirty="0">
              <a:solidFill>
                <a:srgbClr val="C00000"/>
              </a:solidFill>
              <a:ea typeface="+mn-lt"/>
              <a:cs typeface="+mn-lt"/>
            </a:endParaRPr>
          </a:p>
          <a:p>
            <a:r>
              <a:rPr lang="en-GB" dirty="0">
                <a:ea typeface="+mn-lt"/>
                <a:cs typeface="+mn-lt"/>
              </a:rPr>
              <a:t>Method statements are agreed between: </a:t>
            </a:r>
          </a:p>
          <a:p>
            <a:pPr marL="342900" indent="-342900">
              <a:buClr>
                <a:srgbClr val="0077E3"/>
              </a:buClr>
              <a:buFont typeface="Arial" panose="020B0604020202020204" pitchFamily="34" charset="0"/>
              <a:buChar char="•"/>
            </a:pPr>
            <a:r>
              <a:rPr lang="en-GB" dirty="0">
                <a:solidFill>
                  <a:srgbClr val="0077E3"/>
                </a:solidFill>
                <a:ea typeface="+mn-lt"/>
                <a:cs typeface="+mn-lt"/>
              </a:rPr>
              <a:t>a client and principal contractor -</a:t>
            </a:r>
            <a:r>
              <a:rPr lang="en-GB" dirty="0">
                <a:ea typeface="+mn-lt"/>
                <a:cs typeface="+mn-lt"/>
              </a:rPr>
              <a:t> </a:t>
            </a:r>
            <a:r>
              <a:rPr lang="cy-GB" dirty="0">
                <a:solidFill>
                  <a:srgbClr val="C00000"/>
                </a:solidFill>
              </a:rPr>
              <a:t>cleient a phrif gontractwr.</a:t>
            </a:r>
            <a:endParaRPr lang="en-GB" dirty="0">
              <a:solidFill>
                <a:srgbClr val="C00000"/>
              </a:solidFill>
              <a:ea typeface="+mn-lt"/>
              <a:cs typeface="+mn-lt"/>
            </a:endParaRPr>
          </a:p>
          <a:p>
            <a:pPr marL="342900" indent="-342900">
              <a:buClr>
                <a:srgbClr val="0077E3"/>
              </a:buClr>
              <a:buFont typeface="Arial" panose="020B0604020202020204" pitchFamily="34" charset="0"/>
              <a:buChar char="•"/>
            </a:pPr>
            <a:r>
              <a:rPr lang="en-GB" dirty="0">
                <a:ea typeface="+mn-lt"/>
                <a:cs typeface="+mn-lt"/>
              </a:rPr>
              <a:t>a principal contractor and contractor. </a:t>
            </a:r>
          </a:p>
          <a:p>
            <a:r>
              <a:rPr lang="en-GB" dirty="0">
                <a:ea typeface="+mn-lt"/>
                <a:cs typeface="+mn-lt"/>
              </a:rPr>
              <a:t>They are produced where work with a foreseeable high hazard content is to be undertaken.</a:t>
            </a:r>
            <a:endParaRPr lang="en-US" dirty="0"/>
          </a:p>
        </p:txBody>
      </p:sp>
    </p:spTree>
    <p:extLst>
      <p:ext uri="{BB962C8B-B14F-4D97-AF65-F5344CB8AC3E}">
        <p14:creationId xmlns:p14="http://schemas.microsoft.com/office/powerpoint/2010/main" val="35877443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D77EE-AE69-416F-ACA2-4932295613FC}"/>
              </a:ext>
            </a:extLst>
          </p:cNvPr>
          <p:cNvSpPr>
            <a:spLocks noGrp="1"/>
          </p:cNvSpPr>
          <p:nvPr>
            <p:ph type="title"/>
          </p:nvPr>
        </p:nvSpPr>
        <p:spPr/>
        <p:txBody>
          <a:bodyPr/>
          <a:lstStyle/>
          <a:p>
            <a:r>
              <a:rPr lang="en-GB" dirty="0">
                <a:ea typeface="+mn-lt"/>
                <a:cs typeface="+mn-lt"/>
              </a:rPr>
              <a:t>Method statements </a:t>
            </a:r>
            <a:endParaRPr lang="en-US" dirty="0"/>
          </a:p>
        </p:txBody>
      </p:sp>
      <p:sp>
        <p:nvSpPr>
          <p:cNvPr id="3" name="Content Placeholder 2">
            <a:extLst>
              <a:ext uri="{FF2B5EF4-FFF2-40B4-BE49-F238E27FC236}">
                <a16:creationId xmlns:a16="http://schemas.microsoft.com/office/drawing/2014/main" id="{4127DEF9-6367-40A0-8D11-66694A621D5E}"/>
              </a:ext>
            </a:extLst>
          </p:cNvPr>
          <p:cNvSpPr>
            <a:spLocks noGrp="1"/>
          </p:cNvSpPr>
          <p:nvPr>
            <p:ph sz="quarter" idx="10"/>
          </p:nvPr>
        </p:nvSpPr>
        <p:spPr>
          <a:xfrm>
            <a:off x="457200" y="1512000"/>
            <a:ext cx="4042792" cy="4248000"/>
          </a:xfrm>
        </p:spPr>
        <p:txBody>
          <a:bodyPr/>
          <a:lstStyle/>
          <a:p>
            <a:r>
              <a:rPr lang="en-US" dirty="0">
                <a:ea typeface="+mn-lt"/>
                <a:cs typeface="+mn-lt"/>
              </a:rPr>
              <a:t>A method statement should specify: </a:t>
            </a:r>
          </a:p>
          <a:p>
            <a:pPr marL="342900" indent="-342900">
              <a:buClr>
                <a:srgbClr val="0077E3"/>
              </a:buClr>
              <a:buFont typeface="Arial" panose="020B0604020202020204" pitchFamily="34" charset="0"/>
              <a:buChar char="•"/>
            </a:pPr>
            <a:r>
              <a:rPr lang="en-US" dirty="0">
                <a:ea typeface="+mn-lt"/>
                <a:cs typeface="+mn-lt"/>
              </a:rPr>
              <a:t>the activities to be undertaken on a </a:t>
            </a:r>
            <a:r>
              <a:rPr lang="en-US" dirty="0">
                <a:solidFill>
                  <a:srgbClr val="0077E3"/>
                </a:solidFill>
                <a:ea typeface="+mn-lt"/>
                <a:cs typeface="+mn-lt"/>
              </a:rPr>
              <a:t>stage-by-stage</a:t>
            </a:r>
            <a:r>
              <a:rPr lang="en-US" dirty="0">
                <a:ea typeface="+mn-lt"/>
                <a:cs typeface="+mn-lt"/>
              </a:rPr>
              <a:t> </a:t>
            </a:r>
            <a:r>
              <a:rPr lang="en-US" dirty="0">
                <a:solidFill>
                  <a:srgbClr val="0077E3"/>
                </a:solidFill>
                <a:ea typeface="+mn-lt"/>
                <a:cs typeface="+mn-lt"/>
              </a:rPr>
              <a:t>basis</a:t>
            </a:r>
            <a:r>
              <a:rPr lang="en-US" dirty="0">
                <a:ea typeface="+mn-lt"/>
                <a:cs typeface="+mn-lt"/>
              </a:rPr>
              <a:t> </a:t>
            </a:r>
            <a:r>
              <a:rPr lang="en-US" dirty="0">
                <a:solidFill>
                  <a:srgbClr val="C00000"/>
                </a:solidFill>
                <a:ea typeface="+mn-lt"/>
                <a:cs typeface="+mn-lt"/>
              </a:rPr>
              <a:t>- </a:t>
            </a:r>
            <a:r>
              <a:rPr lang="cy-GB" dirty="0">
                <a:solidFill>
                  <a:srgbClr val="C00000"/>
                </a:solidFill>
              </a:rPr>
              <a:t>fesul cam</a:t>
            </a:r>
            <a:endParaRPr lang="en-US" dirty="0">
              <a:solidFill>
                <a:srgbClr val="C00000"/>
              </a:solidFill>
              <a:ea typeface="+mn-lt"/>
              <a:cs typeface="+mn-lt"/>
            </a:endParaRPr>
          </a:p>
          <a:p>
            <a:pPr marL="342900" indent="-342900">
              <a:buClr>
                <a:srgbClr val="0077E3"/>
              </a:buClr>
              <a:buFont typeface="Arial" panose="020B0604020202020204" pitchFamily="34" charset="0"/>
              <a:buChar char="•"/>
            </a:pPr>
            <a:r>
              <a:rPr lang="en-US" dirty="0">
                <a:ea typeface="+mn-lt"/>
                <a:cs typeface="+mn-lt"/>
              </a:rPr>
              <a:t>all the precautions necessary to protect site operators </a:t>
            </a:r>
          </a:p>
          <a:p>
            <a:pPr marL="342900" indent="-342900">
              <a:buClr>
                <a:srgbClr val="0077E3"/>
              </a:buClr>
              <a:buFont typeface="Arial" panose="020B0604020202020204" pitchFamily="34" charset="0"/>
              <a:buChar char="•"/>
            </a:pPr>
            <a:r>
              <a:rPr lang="en-US" dirty="0">
                <a:ea typeface="+mn-lt"/>
                <a:cs typeface="+mn-lt"/>
              </a:rPr>
              <a:t>the client's employees and members of the public who could be affected by site activities.</a:t>
            </a:r>
            <a:endParaRPr lang="en-US" dirty="0"/>
          </a:p>
        </p:txBody>
      </p:sp>
      <p:pic>
        <p:nvPicPr>
          <p:cNvPr id="6" name="Picture 5" descr="Close - up of a person's legs&#10;&#10;Description automatically generated with low confidence">
            <a:extLst>
              <a:ext uri="{FF2B5EF4-FFF2-40B4-BE49-F238E27FC236}">
                <a16:creationId xmlns:a16="http://schemas.microsoft.com/office/drawing/2014/main" id="{08F2CD58-3EA2-447C-9763-CE642F82000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572000" y="2492896"/>
            <a:ext cx="4572000" cy="3048277"/>
          </a:xfrm>
          <a:prstGeom prst="rect">
            <a:avLst/>
          </a:prstGeom>
        </p:spPr>
      </p:pic>
    </p:spTree>
    <p:extLst>
      <p:ext uri="{BB962C8B-B14F-4D97-AF65-F5344CB8AC3E}">
        <p14:creationId xmlns:p14="http://schemas.microsoft.com/office/powerpoint/2010/main" val="34596701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1EEF0-A404-4805-BE01-EBDF329C60BB}"/>
              </a:ext>
            </a:extLst>
          </p:cNvPr>
          <p:cNvSpPr>
            <a:spLocks noGrp="1"/>
          </p:cNvSpPr>
          <p:nvPr>
            <p:ph type="title"/>
          </p:nvPr>
        </p:nvSpPr>
        <p:spPr/>
        <p:txBody>
          <a:bodyPr/>
          <a:lstStyle/>
          <a:p>
            <a:r>
              <a:rPr lang="en-GB" dirty="0">
                <a:ea typeface="+mn-lt"/>
                <a:cs typeface="+mn-lt"/>
              </a:rPr>
              <a:t>Method statements </a:t>
            </a:r>
            <a:endParaRPr lang="en-US" dirty="0"/>
          </a:p>
        </p:txBody>
      </p:sp>
      <p:pic>
        <p:nvPicPr>
          <p:cNvPr id="4" name="Picture 3">
            <a:extLst>
              <a:ext uri="{FF2B5EF4-FFF2-40B4-BE49-F238E27FC236}">
                <a16:creationId xmlns:a16="http://schemas.microsoft.com/office/drawing/2014/main" id="{C77C5AF2-50E6-40CC-B9FF-17A5CE6D795A}"/>
              </a:ext>
            </a:extLst>
          </p:cNvPr>
          <p:cNvPicPr>
            <a:picLocks noChangeAspect="1"/>
          </p:cNvPicPr>
          <p:nvPr/>
        </p:nvPicPr>
        <p:blipFill>
          <a:blip r:embed="rId2"/>
          <a:stretch>
            <a:fillRect/>
          </a:stretch>
        </p:blipFill>
        <p:spPr>
          <a:xfrm>
            <a:off x="3492518" y="2348880"/>
            <a:ext cx="5651482" cy="3773751"/>
          </a:xfrm>
          <a:prstGeom prst="rect">
            <a:avLst/>
          </a:prstGeom>
        </p:spPr>
      </p:pic>
      <p:sp>
        <p:nvSpPr>
          <p:cNvPr id="3" name="Content Placeholder 2">
            <a:extLst>
              <a:ext uri="{FF2B5EF4-FFF2-40B4-BE49-F238E27FC236}">
                <a16:creationId xmlns:a16="http://schemas.microsoft.com/office/drawing/2014/main" id="{82AB245D-1896-48E5-AF8A-CB7575D5F69B}"/>
              </a:ext>
            </a:extLst>
          </p:cNvPr>
          <p:cNvSpPr>
            <a:spLocks noGrp="1"/>
          </p:cNvSpPr>
          <p:nvPr>
            <p:ph sz="quarter" idx="10"/>
          </p:nvPr>
        </p:nvSpPr>
        <p:spPr>
          <a:xfrm>
            <a:off x="457200" y="1512000"/>
            <a:ext cx="4618856" cy="4248000"/>
          </a:xfrm>
        </p:spPr>
        <p:txBody>
          <a:bodyPr/>
          <a:lstStyle/>
          <a:p>
            <a:r>
              <a:rPr lang="en-US" dirty="0">
                <a:ea typeface="+mn-lt"/>
                <a:cs typeface="+mn-lt"/>
              </a:rPr>
              <a:t>Method statements may be produced and agreed between: </a:t>
            </a:r>
          </a:p>
          <a:p>
            <a:pPr marL="342900" indent="-342900">
              <a:buFont typeface="Arial" panose="020B0604020202020204" pitchFamily="34" charset="0"/>
              <a:buChar char="•"/>
            </a:pPr>
            <a:r>
              <a:rPr lang="en-US" dirty="0">
                <a:ea typeface="+mn-lt"/>
                <a:cs typeface="+mn-lt"/>
              </a:rPr>
              <a:t>a client and principal contractor for a range of</a:t>
            </a:r>
            <a:r>
              <a:rPr lang="en-US" dirty="0">
                <a:solidFill>
                  <a:srgbClr val="0077E3"/>
                </a:solidFill>
                <a:ea typeface="+mn-lt"/>
                <a:cs typeface="+mn-lt"/>
              </a:rPr>
              <a:t> high-risk </a:t>
            </a:r>
            <a:r>
              <a:rPr lang="en-US" dirty="0">
                <a:solidFill>
                  <a:srgbClr val="C00000"/>
                </a:solidFill>
                <a:ea typeface="+mn-lt"/>
                <a:cs typeface="+mn-lt"/>
              </a:rPr>
              <a:t>- </a:t>
            </a:r>
            <a:r>
              <a:rPr lang="cy-GB" dirty="0">
                <a:solidFill>
                  <a:srgbClr val="C00000"/>
                </a:solidFill>
              </a:rPr>
              <a:t>risg uchel</a:t>
            </a:r>
            <a:r>
              <a:rPr lang="en-US" dirty="0">
                <a:solidFill>
                  <a:srgbClr val="C00000"/>
                </a:solidFill>
                <a:ea typeface="+mn-lt"/>
                <a:cs typeface="+mn-lt"/>
              </a:rPr>
              <a:t> </a:t>
            </a:r>
            <a:r>
              <a:rPr lang="en-US" dirty="0">
                <a:ea typeface="+mn-lt"/>
                <a:cs typeface="+mn-lt"/>
              </a:rPr>
              <a:t>activities prior to starting work.</a:t>
            </a:r>
            <a:endParaRPr lang="en-US" dirty="0"/>
          </a:p>
        </p:txBody>
      </p:sp>
    </p:spTree>
    <p:extLst>
      <p:ext uri="{BB962C8B-B14F-4D97-AF65-F5344CB8AC3E}">
        <p14:creationId xmlns:p14="http://schemas.microsoft.com/office/powerpoint/2010/main" val="41756633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70E3E-E8B7-473C-A2B8-B6DB37EE7614}"/>
              </a:ext>
            </a:extLst>
          </p:cNvPr>
          <p:cNvSpPr>
            <a:spLocks noGrp="1"/>
          </p:cNvSpPr>
          <p:nvPr>
            <p:ph type="title"/>
          </p:nvPr>
        </p:nvSpPr>
        <p:spPr/>
        <p:txBody>
          <a:bodyPr/>
          <a:lstStyle/>
          <a:p>
            <a:r>
              <a:rPr lang="en-GB" dirty="0">
                <a:ea typeface="+mn-lt"/>
                <a:cs typeface="+mn-lt"/>
              </a:rPr>
              <a:t>What goes into a method statement?</a:t>
            </a:r>
            <a:endParaRPr lang="en-US" dirty="0"/>
          </a:p>
        </p:txBody>
      </p:sp>
      <p:sp>
        <p:nvSpPr>
          <p:cNvPr id="3" name="Content Placeholder 2">
            <a:extLst>
              <a:ext uri="{FF2B5EF4-FFF2-40B4-BE49-F238E27FC236}">
                <a16:creationId xmlns:a16="http://schemas.microsoft.com/office/drawing/2014/main" id="{577D9416-CA9B-42A4-BC4C-2C0C5A2E0390}"/>
              </a:ext>
            </a:extLst>
          </p:cNvPr>
          <p:cNvSpPr>
            <a:spLocks noGrp="1"/>
          </p:cNvSpPr>
          <p:nvPr>
            <p:ph sz="quarter" idx="10"/>
          </p:nvPr>
        </p:nvSpPr>
        <p:spPr>
          <a:xfrm>
            <a:off x="457200" y="1512000"/>
            <a:ext cx="7859216" cy="4248000"/>
          </a:xfrm>
        </p:spPr>
        <p:txBody>
          <a:bodyPr/>
          <a:lstStyle/>
          <a:p>
            <a:r>
              <a:rPr lang="en-US" sz="1800" dirty="0">
                <a:ea typeface="+mn-lt"/>
                <a:cs typeface="+mn-lt"/>
              </a:rPr>
              <a:t>There is no standard format for a method statement. Consider the following aspects: </a:t>
            </a:r>
          </a:p>
          <a:p>
            <a:pPr marL="285750" indent="-285750">
              <a:spcBef>
                <a:spcPts val="500"/>
              </a:spcBef>
              <a:spcAft>
                <a:spcPts val="500"/>
              </a:spcAft>
              <a:buClr>
                <a:srgbClr val="0077E3"/>
              </a:buClr>
              <a:buFont typeface="Arial" panose="020B0604020202020204" pitchFamily="34" charset="0"/>
              <a:buChar char="•"/>
            </a:pPr>
            <a:r>
              <a:rPr lang="en-US" sz="1800" dirty="0">
                <a:ea typeface="+mn-lt"/>
                <a:cs typeface="+mn-lt"/>
              </a:rPr>
              <a:t>working systems to be used</a:t>
            </a:r>
          </a:p>
          <a:p>
            <a:pPr marL="285750" indent="-285750">
              <a:spcBef>
                <a:spcPts val="500"/>
              </a:spcBef>
              <a:spcAft>
                <a:spcPts val="500"/>
              </a:spcAft>
              <a:buClr>
                <a:srgbClr val="0077E3"/>
              </a:buClr>
              <a:buFont typeface="Arial" panose="020B0604020202020204" pitchFamily="34" charset="0"/>
              <a:buChar char="•"/>
            </a:pPr>
            <a:r>
              <a:rPr lang="en-US" sz="1800" dirty="0">
                <a:ea typeface="+mn-lt"/>
                <a:cs typeface="+mn-lt"/>
              </a:rPr>
              <a:t>arrangements for access, e.g. to </a:t>
            </a:r>
            <a:r>
              <a:rPr lang="en-US" sz="1800" dirty="0">
                <a:solidFill>
                  <a:srgbClr val="0077E3"/>
                </a:solidFill>
                <a:ea typeface="+mn-lt"/>
                <a:cs typeface="+mn-lt"/>
              </a:rPr>
              <a:t>roofs – </a:t>
            </a:r>
            <a:r>
              <a:rPr lang="en-US" sz="1800" dirty="0" err="1">
                <a:solidFill>
                  <a:srgbClr val="C00000"/>
                </a:solidFill>
                <a:ea typeface="+mn-lt"/>
                <a:cs typeface="+mn-lt"/>
              </a:rPr>
              <a:t>toi</a:t>
            </a:r>
            <a:r>
              <a:rPr lang="en-US" sz="1800" dirty="0">
                <a:solidFill>
                  <a:srgbClr val="C00000"/>
                </a:solidFill>
                <a:ea typeface="+mn-lt"/>
                <a:cs typeface="+mn-lt"/>
              </a:rPr>
              <a:t>.</a:t>
            </a:r>
          </a:p>
          <a:p>
            <a:pPr marL="285750" indent="-285750">
              <a:spcBef>
                <a:spcPts val="500"/>
              </a:spcBef>
              <a:spcAft>
                <a:spcPts val="500"/>
              </a:spcAft>
              <a:buClr>
                <a:srgbClr val="0077E3"/>
              </a:buClr>
              <a:buFont typeface="Arial" panose="020B0604020202020204" pitchFamily="34" charset="0"/>
              <a:buChar char="•"/>
            </a:pPr>
            <a:r>
              <a:rPr lang="en-US" sz="1800" dirty="0">
                <a:ea typeface="+mn-lt"/>
                <a:cs typeface="+mn-lt"/>
              </a:rPr>
              <a:t>methods for safeguarding existing </a:t>
            </a:r>
            <a:r>
              <a:rPr lang="en-US" sz="1800" dirty="0">
                <a:solidFill>
                  <a:srgbClr val="0077E3"/>
                </a:solidFill>
                <a:ea typeface="+mn-lt"/>
                <a:cs typeface="+mn-lt"/>
              </a:rPr>
              <a:t>structures </a:t>
            </a:r>
            <a:r>
              <a:rPr lang="en-US" sz="1800" dirty="0">
                <a:ea typeface="+mn-lt"/>
                <a:cs typeface="+mn-lt"/>
              </a:rPr>
              <a:t>- </a:t>
            </a:r>
            <a:r>
              <a:rPr lang="cy-GB" sz="1800" dirty="0">
                <a:solidFill>
                  <a:srgbClr val="C00000"/>
                </a:solidFill>
                <a:ea typeface="+mn-lt"/>
                <a:cs typeface="+mn-lt"/>
              </a:rPr>
              <a:t>strwythurau</a:t>
            </a:r>
            <a:endParaRPr lang="en-US" sz="1800" dirty="0">
              <a:solidFill>
                <a:srgbClr val="C00000"/>
              </a:solidFill>
              <a:ea typeface="+mn-lt"/>
              <a:cs typeface="+mn-lt"/>
            </a:endParaRPr>
          </a:p>
          <a:p>
            <a:pPr marL="285750" indent="-285750">
              <a:spcBef>
                <a:spcPts val="500"/>
              </a:spcBef>
              <a:spcAft>
                <a:spcPts val="500"/>
              </a:spcAft>
              <a:buClr>
                <a:srgbClr val="0077E3"/>
              </a:buClr>
              <a:buFont typeface="Arial" panose="020B0604020202020204" pitchFamily="34" charset="0"/>
              <a:buChar char="•"/>
            </a:pPr>
            <a:r>
              <a:rPr lang="en-US" sz="1800" dirty="0">
                <a:ea typeface="+mn-lt"/>
                <a:cs typeface="+mn-lt"/>
              </a:rPr>
              <a:t>structural stability precautions, e.g. temporary shoring arrangements</a:t>
            </a:r>
            <a:endParaRPr lang="en-US" sz="1800" dirty="0"/>
          </a:p>
          <a:p>
            <a:pPr marL="285750" indent="-285750">
              <a:spcBef>
                <a:spcPts val="500"/>
              </a:spcBef>
              <a:spcAft>
                <a:spcPts val="500"/>
              </a:spcAft>
              <a:buClr>
                <a:srgbClr val="0077E3"/>
              </a:buClr>
              <a:buFont typeface="Arial" panose="020B0604020202020204" pitchFamily="34" charset="0"/>
              <a:buChar char="•"/>
            </a:pPr>
            <a:r>
              <a:rPr lang="en-US" sz="1800" dirty="0">
                <a:ea typeface="+mn-lt"/>
                <a:cs typeface="+mn-lt"/>
              </a:rPr>
              <a:t>arrangements for protecting the safety of members of the </a:t>
            </a:r>
            <a:r>
              <a:rPr lang="en-US" sz="1800" dirty="0">
                <a:solidFill>
                  <a:srgbClr val="0077E3"/>
                </a:solidFill>
                <a:ea typeface="+mn-lt"/>
                <a:cs typeface="+mn-lt"/>
              </a:rPr>
              <a:t>public - </a:t>
            </a:r>
            <a:r>
              <a:rPr lang="cy-GB" sz="1800" dirty="0">
                <a:solidFill>
                  <a:srgbClr val="C00000"/>
                </a:solidFill>
                <a:ea typeface="+mn-lt"/>
                <a:cs typeface="+mn-lt"/>
              </a:rPr>
              <a:t>cyhoedd</a:t>
            </a:r>
            <a:r>
              <a:rPr lang="cy-GB" sz="1800" dirty="0">
                <a:ea typeface="+mn-lt"/>
                <a:cs typeface="+mn-lt"/>
              </a:rPr>
              <a:t> </a:t>
            </a:r>
            <a:endParaRPr lang="en-US" sz="1800" dirty="0">
              <a:ea typeface="+mn-lt"/>
              <a:cs typeface="+mn-lt"/>
            </a:endParaRPr>
          </a:p>
          <a:p>
            <a:pPr marL="285750" indent="-285750">
              <a:spcBef>
                <a:spcPts val="500"/>
              </a:spcBef>
              <a:spcAft>
                <a:spcPts val="500"/>
              </a:spcAft>
              <a:buClr>
                <a:srgbClr val="0077E3"/>
              </a:buClr>
              <a:buFont typeface="Arial" panose="020B0604020202020204" pitchFamily="34" charset="0"/>
              <a:buChar char="•"/>
            </a:pPr>
            <a:r>
              <a:rPr lang="en-US" sz="1800" dirty="0">
                <a:ea typeface="+mn-lt"/>
                <a:cs typeface="+mn-lt"/>
              </a:rPr>
              <a:t>plant and equipment to be used </a:t>
            </a:r>
          </a:p>
          <a:p>
            <a:pPr marL="285750" indent="-285750">
              <a:spcBef>
                <a:spcPts val="500"/>
              </a:spcBef>
              <a:spcAft>
                <a:spcPts val="500"/>
              </a:spcAft>
              <a:buClr>
                <a:srgbClr val="0077E3"/>
              </a:buClr>
              <a:buFont typeface="Arial" panose="020B0604020202020204" pitchFamily="34" charset="0"/>
              <a:buChar char="•"/>
            </a:pPr>
            <a:r>
              <a:rPr lang="en-US" sz="1800" dirty="0">
                <a:ea typeface="+mn-lt"/>
                <a:cs typeface="+mn-lt"/>
              </a:rPr>
              <a:t>health protection arrangements, such as the use of local exhaust ventilation and respiratory protection, where hazardous dusts and fumes could be created.</a:t>
            </a:r>
            <a:endParaRPr lang="en-US" sz="1800" dirty="0"/>
          </a:p>
          <a:p>
            <a:endParaRPr lang="en-US" dirty="0"/>
          </a:p>
        </p:txBody>
      </p:sp>
    </p:spTree>
    <p:extLst>
      <p:ext uri="{BB962C8B-B14F-4D97-AF65-F5344CB8AC3E}">
        <p14:creationId xmlns:p14="http://schemas.microsoft.com/office/powerpoint/2010/main" val="5246240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9F2E90-C5FA-4496-9EF3-23D3F7A952C1}"/>
              </a:ext>
            </a:extLst>
          </p:cNvPr>
          <p:cNvSpPr>
            <a:spLocks noGrp="1"/>
          </p:cNvSpPr>
          <p:nvPr>
            <p:ph type="title"/>
          </p:nvPr>
        </p:nvSpPr>
        <p:spPr/>
        <p:txBody>
          <a:bodyPr/>
          <a:lstStyle/>
          <a:p>
            <a:r>
              <a:rPr lang="en-GB" dirty="0">
                <a:ea typeface="+mn-lt"/>
                <a:cs typeface="+mn-lt"/>
              </a:rPr>
              <a:t>Method statements </a:t>
            </a:r>
            <a:endParaRPr lang="en-US" dirty="0"/>
          </a:p>
        </p:txBody>
      </p:sp>
      <p:sp>
        <p:nvSpPr>
          <p:cNvPr id="3" name="Content Placeholder 2">
            <a:extLst>
              <a:ext uri="{FF2B5EF4-FFF2-40B4-BE49-F238E27FC236}">
                <a16:creationId xmlns:a16="http://schemas.microsoft.com/office/drawing/2014/main" id="{09769A17-C04F-49BB-AC14-2BCBE2270CD2}"/>
              </a:ext>
            </a:extLst>
          </p:cNvPr>
          <p:cNvSpPr>
            <a:spLocks noGrp="1"/>
          </p:cNvSpPr>
          <p:nvPr>
            <p:ph sz="quarter" idx="10"/>
          </p:nvPr>
        </p:nvSpPr>
        <p:spPr>
          <a:xfrm>
            <a:off x="457200" y="1512000"/>
            <a:ext cx="4258816" cy="4248000"/>
          </a:xfrm>
        </p:spPr>
        <p:txBody>
          <a:bodyPr/>
          <a:lstStyle/>
          <a:p>
            <a:r>
              <a:rPr lang="en-US" dirty="0">
                <a:ea typeface="+mn-lt"/>
                <a:cs typeface="+mn-lt"/>
              </a:rPr>
              <a:t>Method statements in certain cases may:</a:t>
            </a:r>
          </a:p>
          <a:p>
            <a:pPr marL="342900" indent="-342900">
              <a:buClr>
                <a:srgbClr val="0077E3"/>
              </a:buClr>
              <a:buFont typeface="Arial" panose="020B0604020202020204" pitchFamily="34" charset="0"/>
              <a:buChar char="•"/>
            </a:pPr>
            <a:r>
              <a:rPr lang="en-US" dirty="0">
                <a:ea typeface="+mn-lt"/>
                <a:cs typeface="+mn-lt"/>
              </a:rPr>
              <a:t>identify </a:t>
            </a:r>
            <a:r>
              <a:rPr lang="en-US" dirty="0">
                <a:solidFill>
                  <a:srgbClr val="0077E3"/>
                </a:solidFill>
                <a:ea typeface="+mn-lt"/>
                <a:cs typeface="+mn-lt"/>
              </a:rPr>
              <a:t>training - </a:t>
            </a:r>
            <a:r>
              <a:rPr lang="cy-GB" dirty="0">
                <a:solidFill>
                  <a:srgbClr val="C00000"/>
                </a:solidFill>
              </a:rPr>
              <a:t>hyfforddiant</a:t>
            </a:r>
            <a:r>
              <a:rPr lang="en-US" dirty="0">
                <a:solidFill>
                  <a:srgbClr val="C00000"/>
                </a:solidFill>
                <a:ea typeface="+mn-lt"/>
                <a:cs typeface="+mn-lt"/>
              </a:rPr>
              <a:t> </a:t>
            </a:r>
            <a:r>
              <a:rPr lang="en-US" dirty="0">
                <a:ea typeface="+mn-lt"/>
                <a:cs typeface="+mn-lt"/>
              </a:rPr>
              <a:t>needs for those carrying out the work </a:t>
            </a:r>
          </a:p>
          <a:p>
            <a:pPr marL="342900" indent="-342900">
              <a:buClr>
                <a:srgbClr val="0077E3"/>
              </a:buClr>
              <a:buFont typeface="Arial" panose="020B0604020202020204" pitchFamily="34" charset="0"/>
              <a:buChar char="•"/>
            </a:pPr>
            <a:r>
              <a:rPr lang="en-US" dirty="0">
                <a:ea typeface="+mn-lt"/>
                <a:cs typeface="+mn-lt"/>
              </a:rPr>
              <a:t>identify the use of competent persons </a:t>
            </a:r>
          </a:p>
          <a:p>
            <a:pPr marL="342900" indent="-342900">
              <a:buClr>
                <a:srgbClr val="0077E3"/>
              </a:buClr>
              <a:buFont typeface="Arial" panose="020B0604020202020204" pitchFamily="34" charset="0"/>
              <a:buChar char="•"/>
            </a:pPr>
            <a:r>
              <a:rPr lang="en-US" dirty="0">
                <a:ea typeface="+mn-lt"/>
                <a:cs typeface="+mn-lt"/>
              </a:rPr>
              <a:t>mention specially-trained operators for certain activities.</a:t>
            </a:r>
            <a:endParaRPr lang="en-US" dirty="0"/>
          </a:p>
        </p:txBody>
      </p:sp>
      <p:pic>
        <p:nvPicPr>
          <p:cNvPr id="5" name="Picture 4">
            <a:extLst>
              <a:ext uri="{FF2B5EF4-FFF2-40B4-BE49-F238E27FC236}">
                <a16:creationId xmlns:a16="http://schemas.microsoft.com/office/drawing/2014/main" id="{EB43CF1C-F845-4ACD-B5F4-90CCC6DBE9C2}"/>
              </a:ext>
            </a:extLst>
          </p:cNvPr>
          <p:cNvPicPr>
            <a:picLocks noChangeAspect="1"/>
          </p:cNvPicPr>
          <p:nvPr/>
        </p:nvPicPr>
        <p:blipFill>
          <a:blip r:embed="rId2"/>
          <a:stretch>
            <a:fillRect/>
          </a:stretch>
        </p:blipFill>
        <p:spPr>
          <a:xfrm>
            <a:off x="5077616" y="2279522"/>
            <a:ext cx="4066384" cy="2712955"/>
          </a:xfrm>
          <a:prstGeom prst="rect">
            <a:avLst/>
          </a:prstGeom>
        </p:spPr>
      </p:pic>
    </p:spTree>
    <p:extLst>
      <p:ext uri="{BB962C8B-B14F-4D97-AF65-F5344CB8AC3E}">
        <p14:creationId xmlns:p14="http://schemas.microsoft.com/office/powerpoint/2010/main" val="20189316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5D372-AE12-4792-B324-6ADCA930AA59}"/>
              </a:ext>
            </a:extLst>
          </p:cNvPr>
          <p:cNvSpPr>
            <a:spLocks noGrp="1"/>
          </p:cNvSpPr>
          <p:nvPr>
            <p:ph type="title"/>
          </p:nvPr>
        </p:nvSpPr>
        <p:spPr/>
        <p:txBody>
          <a:bodyPr/>
          <a:lstStyle/>
          <a:p>
            <a:r>
              <a:rPr lang="en-GB" dirty="0">
                <a:ea typeface="+mn-lt"/>
                <a:cs typeface="+mn-lt"/>
              </a:rPr>
              <a:t>Method statements </a:t>
            </a:r>
            <a:endParaRPr lang="en-US" dirty="0"/>
          </a:p>
        </p:txBody>
      </p:sp>
      <p:sp>
        <p:nvSpPr>
          <p:cNvPr id="3" name="Content Placeholder 2">
            <a:extLst>
              <a:ext uri="{FF2B5EF4-FFF2-40B4-BE49-F238E27FC236}">
                <a16:creationId xmlns:a16="http://schemas.microsoft.com/office/drawing/2014/main" id="{D8D34163-6480-4DE4-B87D-ED054E2637B4}"/>
              </a:ext>
            </a:extLst>
          </p:cNvPr>
          <p:cNvSpPr>
            <a:spLocks noGrp="1"/>
          </p:cNvSpPr>
          <p:nvPr>
            <p:ph sz="quarter" idx="10"/>
          </p:nvPr>
        </p:nvSpPr>
        <p:spPr/>
        <p:txBody>
          <a:bodyPr/>
          <a:lstStyle/>
          <a:p>
            <a:r>
              <a:rPr lang="en-US" dirty="0">
                <a:ea typeface="+mn-lt"/>
                <a:cs typeface="+mn-lt"/>
              </a:rPr>
              <a:t>The method statement is always ‘Site Specific’. It is used to control the operation and to ensure that all concerned are aware of the hazards associated with the work. </a:t>
            </a:r>
          </a:p>
          <a:p>
            <a:r>
              <a:rPr lang="en-US" dirty="0">
                <a:ea typeface="+mn-lt"/>
                <a:cs typeface="+mn-lt"/>
              </a:rPr>
              <a:t>It identifies the safety precautions that should be </a:t>
            </a:r>
            <a:r>
              <a:rPr lang="en-US" dirty="0">
                <a:solidFill>
                  <a:srgbClr val="0077E3"/>
                </a:solidFill>
                <a:ea typeface="+mn-lt"/>
                <a:cs typeface="+mn-lt"/>
              </a:rPr>
              <a:t>taken - </a:t>
            </a:r>
            <a:r>
              <a:rPr lang="cy-GB" dirty="0">
                <a:solidFill>
                  <a:srgbClr val="C00000"/>
                </a:solidFill>
              </a:rPr>
              <a:t>cymryd.</a:t>
            </a:r>
            <a:endParaRPr lang="en-US" dirty="0">
              <a:solidFill>
                <a:srgbClr val="C00000"/>
              </a:solidFill>
            </a:endParaRPr>
          </a:p>
          <a:p>
            <a:r>
              <a:rPr lang="en-US" dirty="0">
                <a:ea typeface="+mn-lt"/>
                <a:cs typeface="+mn-lt"/>
              </a:rPr>
              <a:t>Construction method statements are used on site. </a:t>
            </a:r>
          </a:p>
          <a:p>
            <a:r>
              <a:rPr lang="en-US" dirty="0">
                <a:ea typeface="+mn-lt"/>
                <a:cs typeface="+mn-lt"/>
              </a:rPr>
              <a:t>Method statements must be written by a competent person familiar with the work processes. Method statements should also contain information concerning the order and method of construction with reference to work procedures.</a:t>
            </a:r>
            <a:endParaRPr lang="en-US" dirty="0"/>
          </a:p>
          <a:p>
            <a:endParaRPr lang="en-US" dirty="0"/>
          </a:p>
        </p:txBody>
      </p:sp>
    </p:spTree>
    <p:extLst>
      <p:ext uri="{BB962C8B-B14F-4D97-AF65-F5344CB8AC3E}">
        <p14:creationId xmlns:p14="http://schemas.microsoft.com/office/powerpoint/2010/main" val="12308653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30670E-F892-4B78-AB25-873B4A3D4717}"/>
              </a:ext>
            </a:extLst>
          </p:cNvPr>
          <p:cNvSpPr>
            <a:spLocks noGrp="1"/>
          </p:cNvSpPr>
          <p:nvPr>
            <p:ph type="title"/>
          </p:nvPr>
        </p:nvSpPr>
        <p:spPr/>
        <p:txBody>
          <a:bodyPr/>
          <a:lstStyle/>
          <a:p>
            <a:r>
              <a:rPr lang="en-US" dirty="0"/>
              <a:t>Obligations - </a:t>
            </a:r>
            <a:r>
              <a:rPr lang="cy-GB" dirty="0">
                <a:solidFill>
                  <a:srgbClr val="C00000"/>
                </a:solidFill>
              </a:rPr>
              <a:t>Rhwymedigaethau</a:t>
            </a:r>
            <a:endParaRPr lang="en-US" dirty="0">
              <a:solidFill>
                <a:srgbClr val="C00000"/>
              </a:solidFill>
            </a:endParaRPr>
          </a:p>
        </p:txBody>
      </p:sp>
      <p:sp>
        <p:nvSpPr>
          <p:cNvPr id="3" name="Content Placeholder 2">
            <a:extLst>
              <a:ext uri="{FF2B5EF4-FFF2-40B4-BE49-F238E27FC236}">
                <a16:creationId xmlns:a16="http://schemas.microsoft.com/office/drawing/2014/main" id="{75F72E91-BC16-4FB5-9563-645CB80BE2FC}"/>
              </a:ext>
            </a:extLst>
          </p:cNvPr>
          <p:cNvSpPr>
            <a:spLocks noGrp="1"/>
          </p:cNvSpPr>
          <p:nvPr>
            <p:ph sz="quarter" idx="10"/>
          </p:nvPr>
        </p:nvSpPr>
        <p:spPr/>
        <p:txBody>
          <a:bodyPr/>
          <a:lstStyle/>
          <a:p>
            <a:r>
              <a:rPr lang="en-US" dirty="0">
                <a:ea typeface="+mn-lt"/>
                <a:cs typeface="+mn-lt"/>
              </a:rPr>
              <a:t>One of the obligations for all employers (contractors) is to prepare a document of what they would be doing on the construction site: </a:t>
            </a:r>
          </a:p>
          <a:p>
            <a:pPr marL="342900" indent="-342900">
              <a:buFont typeface="Arial" panose="020B0604020202020204" pitchFamily="34" charset="0"/>
              <a:buChar char="•"/>
            </a:pPr>
            <a:r>
              <a:rPr lang="en-US" dirty="0">
                <a:ea typeface="+mn-lt"/>
                <a:cs typeface="+mn-lt"/>
              </a:rPr>
              <a:t>methodology and technology of the work (Methodology of Work Execution). </a:t>
            </a:r>
          </a:p>
          <a:p>
            <a:r>
              <a:rPr lang="en-US" dirty="0">
                <a:ea typeface="+mn-lt"/>
                <a:cs typeface="+mn-lt"/>
              </a:rPr>
              <a:t>Then the employer (the H&amp;S expert) will identify potential hazards and prepare a Risk Assessment and Method Statement as the logical outcome of the </a:t>
            </a:r>
            <a:r>
              <a:rPr lang="en-US" dirty="0">
                <a:solidFill>
                  <a:srgbClr val="0077E3"/>
                </a:solidFill>
                <a:ea typeface="+mn-lt"/>
                <a:cs typeface="+mn-lt"/>
              </a:rPr>
              <a:t>risk assessment process </a:t>
            </a:r>
            <a:r>
              <a:rPr lang="en-US" dirty="0">
                <a:solidFill>
                  <a:srgbClr val="C00000"/>
                </a:solidFill>
                <a:ea typeface="+mn-lt"/>
                <a:cs typeface="+mn-lt"/>
              </a:rPr>
              <a:t>- </a:t>
            </a:r>
            <a:r>
              <a:rPr lang="cy-GB" dirty="0">
                <a:solidFill>
                  <a:srgbClr val="C00000"/>
                </a:solidFill>
              </a:rPr>
              <a:t>broses asesu risg.</a:t>
            </a:r>
            <a:endParaRPr lang="en-US" dirty="0">
              <a:solidFill>
                <a:srgbClr val="C00000"/>
              </a:solidFill>
            </a:endParaRPr>
          </a:p>
        </p:txBody>
      </p:sp>
    </p:spTree>
    <p:extLst>
      <p:ext uri="{BB962C8B-B14F-4D97-AF65-F5344CB8AC3E}">
        <p14:creationId xmlns:p14="http://schemas.microsoft.com/office/powerpoint/2010/main" val="14831236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225F2-4747-8144-B913-FAC0788D4458}"/>
              </a:ext>
            </a:extLst>
          </p:cNvPr>
          <p:cNvSpPr>
            <a:spLocks noGrp="1"/>
          </p:cNvSpPr>
          <p:nvPr>
            <p:ph type="title"/>
          </p:nvPr>
        </p:nvSpPr>
        <p:spPr/>
        <p:txBody>
          <a:bodyPr/>
          <a:lstStyle/>
          <a:p>
            <a:r>
              <a:rPr lang="en-US" dirty="0"/>
              <a:t>Site welfare facilities – hygiene </a:t>
            </a:r>
            <a:r>
              <a:rPr lang="en-US" dirty="0">
                <a:solidFill>
                  <a:srgbClr val="C00000"/>
                </a:solidFill>
              </a:rPr>
              <a:t>- </a:t>
            </a:r>
            <a:r>
              <a:rPr lang="cy-GB" dirty="0">
                <a:solidFill>
                  <a:srgbClr val="C00000"/>
                </a:solidFill>
              </a:rPr>
              <a:t>hylendid</a:t>
            </a:r>
            <a:endParaRPr lang="en-US" dirty="0">
              <a:solidFill>
                <a:srgbClr val="C00000"/>
              </a:solidFill>
            </a:endParaRPr>
          </a:p>
        </p:txBody>
      </p:sp>
      <p:sp>
        <p:nvSpPr>
          <p:cNvPr id="3" name="Content Placeholder 2">
            <a:extLst>
              <a:ext uri="{FF2B5EF4-FFF2-40B4-BE49-F238E27FC236}">
                <a16:creationId xmlns:a16="http://schemas.microsoft.com/office/drawing/2014/main" id="{5115E8D1-52C0-BC42-B837-D09FE4698E7D}"/>
              </a:ext>
            </a:extLst>
          </p:cNvPr>
          <p:cNvSpPr>
            <a:spLocks noGrp="1"/>
          </p:cNvSpPr>
          <p:nvPr>
            <p:ph idx="1"/>
          </p:nvPr>
        </p:nvSpPr>
        <p:spPr>
          <a:xfrm>
            <a:off x="457200" y="1512000"/>
            <a:ext cx="4626635" cy="4248000"/>
          </a:xfrm>
        </p:spPr>
        <p:txBody>
          <a:bodyPr/>
          <a:lstStyle/>
          <a:p>
            <a:r>
              <a:rPr lang="en-US" dirty="0"/>
              <a:t>Site hygiene is important for employees to maintain while working on site.</a:t>
            </a:r>
          </a:p>
          <a:p>
            <a:r>
              <a:rPr lang="en-US" dirty="0"/>
              <a:t>Keeping themselves clean, ensuring that any dirt or contaminated product is washed off immediately to avoid spreading, are essential to employees’ daily duties on site.</a:t>
            </a:r>
          </a:p>
          <a:p>
            <a:r>
              <a:rPr lang="en-US" dirty="0"/>
              <a:t>Spot checks are carried out on site to ensure that workers are maintaining a high level of hygiene.</a:t>
            </a:r>
          </a:p>
        </p:txBody>
      </p:sp>
      <p:pic>
        <p:nvPicPr>
          <p:cNvPr id="6" name="Picture 5" descr="A picture containing sky, outdoor&#10;&#10;Description automatically generated">
            <a:extLst>
              <a:ext uri="{FF2B5EF4-FFF2-40B4-BE49-F238E27FC236}">
                <a16:creationId xmlns:a16="http://schemas.microsoft.com/office/drawing/2014/main" id="{46C40CEF-6521-4A23-A853-C8B5D5FD02D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12060" y="3429000"/>
            <a:ext cx="4031940" cy="2687960"/>
          </a:xfrm>
          <a:prstGeom prst="rect">
            <a:avLst/>
          </a:prstGeom>
        </p:spPr>
      </p:pic>
    </p:spTree>
    <p:extLst>
      <p:ext uri="{BB962C8B-B14F-4D97-AF65-F5344CB8AC3E}">
        <p14:creationId xmlns:p14="http://schemas.microsoft.com/office/powerpoint/2010/main" val="40027001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algn="ctr" eaLnBrk="1" hangingPunct="1">
              <a:lnSpc>
                <a:spcPct val="100000"/>
              </a:lnSpc>
            </a:pPr>
            <a:r>
              <a:rPr lang="cy-GB" sz="6000" dirty="0">
                <a:solidFill>
                  <a:srgbClr val="C00000"/>
                </a:solidFill>
                <a:ea typeface="ＭＳ Ｐゴシック" pitchFamily="-105" charset="-128"/>
                <a:cs typeface="ＭＳ Ｐゴシック" pitchFamily="-105" charset="-128"/>
              </a:rPr>
              <a:t>Unrhyw gwestiynau?</a:t>
            </a:r>
          </a:p>
          <a:p>
            <a:pPr marL="0" indent="0" algn="ctr" eaLnBrk="1" hangingPunct="1">
              <a:lnSpc>
                <a:spcPct val="100000"/>
              </a:lnSpc>
            </a:pPr>
            <a:endParaRPr sz="6000" dirty="0">
              <a:solidFill>
                <a:srgbClr val="C00000"/>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3757670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0BE8B-6406-450A-AB91-4F1DA4A44740}"/>
              </a:ext>
            </a:extLst>
          </p:cNvPr>
          <p:cNvSpPr>
            <a:spLocks noGrp="1"/>
          </p:cNvSpPr>
          <p:nvPr>
            <p:ph type="title"/>
          </p:nvPr>
        </p:nvSpPr>
        <p:spPr/>
        <p:txBody>
          <a:bodyPr/>
          <a:lstStyle/>
          <a:p>
            <a:r>
              <a:rPr lang="en-GB" dirty="0"/>
              <a:t>Site welfare facilities – drying facilities - </a:t>
            </a:r>
            <a:r>
              <a:rPr lang="cy-GB" dirty="0">
                <a:solidFill>
                  <a:srgbClr val="C00000"/>
                </a:solidFill>
              </a:rPr>
              <a:t>cyfleusterau sychu</a:t>
            </a:r>
            <a:br>
              <a:rPr lang="cy-GB" dirty="0"/>
            </a:br>
            <a:endParaRPr lang="en-GB" dirty="0"/>
          </a:p>
        </p:txBody>
      </p:sp>
      <p:sp>
        <p:nvSpPr>
          <p:cNvPr id="3" name="Content Placeholder 2">
            <a:extLst>
              <a:ext uri="{FF2B5EF4-FFF2-40B4-BE49-F238E27FC236}">
                <a16:creationId xmlns:a16="http://schemas.microsoft.com/office/drawing/2014/main" id="{3F610AD9-D074-43CF-8195-CD5CCB8BDECC}"/>
              </a:ext>
            </a:extLst>
          </p:cNvPr>
          <p:cNvSpPr>
            <a:spLocks noGrp="1"/>
          </p:cNvSpPr>
          <p:nvPr>
            <p:ph sz="quarter" idx="10"/>
          </p:nvPr>
        </p:nvSpPr>
        <p:spPr>
          <a:xfrm>
            <a:off x="457200" y="1844824"/>
            <a:ext cx="8229600" cy="4248000"/>
          </a:xfrm>
        </p:spPr>
        <p:txBody>
          <a:bodyPr/>
          <a:lstStyle/>
          <a:p>
            <a:r>
              <a:rPr lang="en-GB" dirty="0"/>
              <a:t>Operatives will work in all types of elements on site: wind, rain, snow and occasional sunshine. </a:t>
            </a:r>
          </a:p>
          <a:p>
            <a:r>
              <a:rPr lang="en-GB" dirty="0"/>
              <a:t>In the event of any wet working the employer should provide a dry room for the workers to get changed in.</a:t>
            </a:r>
          </a:p>
          <a:p>
            <a:r>
              <a:rPr lang="en-GB" dirty="0"/>
              <a:t>These drying rooms can also be home to a shower block where workers who have been exposed to dirt can get a shower and freshen up before going home or starting another task.</a:t>
            </a:r>
          </a:p>
          <a:p>
            <a:r>
              <a:rPr lang="en-GB" dirty="0"/>
              <a:t>A drying room can also be a place where workers can hang their damp clothes to dry off throughout the day.</a:t>
            </a:r>
          </a:p>
        </p:txBody>
      </p:sp>
    </p:spTree>
    <p:extLst>
      <p:ext uri="{BB962C8B-B14F-4D97-AF65-F5344CB8AC3E}">
        <p14:creationId xmlns:p14="http://schemas.microsoft.com/office/powerpoint/2010/main" val="2163302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17C3BE-1A2E-3F43-A485-4C2D420579D2}"/>
              </a:ext>
            </a:extLst>
          </p:cNvPr>
          <p:cNvSpPr>
            <a:spLocks noGrp="1"/>
          </p:cNvSpPr>
          <p:nvPr>
            <p:ph type="title"/>
          </p:nvPr>
        </p:nvSpPr>
        <p:spPr/>
        <p:txBody>
          <a:bodyPr/>
          <a:lstStyle/>
          <a:p>
            <a:r>
              <a:rPr lang="en-GB" dirty="0"/>
              <a:t>Site welfare facilities – canteen </a:t>
            </a:r>
            <a:r>
              <a:rPr lang="en-GB" dirty="0">
                <a:solidFill>
                  <a:srgbClr val="C00000"/>
                </a:solidFill>
              </a:rPr>
              <a:t>– </a:t>
            </a:r>
            <a:r>
              <a:rPr lang="cy-GB" dirty="0">
                <a:solidFill>
                  <a:srgbClr val="C00000"/>
                </a:solidFill>
              </a:rPr>
              <a:t>ffreutur.</a:t>
            </a:r>
            <a:endParaRPr lang="en-US" dirty="0">
              <a:solidFill>
                <a:srgbClr val="C00000"/>
              </a:solidFill>
            </a:endParaRPr>
          </a:p>
        </p:txBody>
      </p:sp>
      <p:sp>
        <p:nvSpPr>
          <p:cNvPr id="3" name="Content Placeholder 2">
            <a:extLst>
              <a:ext uri="{FF2B5EF4-FFF2-40B4-BE49-F238E27FC236}">
                <a16:creationId xmlns:a16="http://schemas.microsoft.com/office/drawing/2014/main" id="{84B20878-3BD1-5B4E-9574-730AE54AEEB7}"/>
              </a:ext>
            </a:extLst>
          </p:cNvPr>
          <p:cNvSpPr>
            <a:spLocks noGrp="1"/>
          </p:cNvSpPr>
          <p:nvPr>
            <p:ph idx="1"/>
          </p:nvPr>
        </p:nvSpPr>
        <p:spPr>
          <a:xfrm>
            <a:off x="457200" y="1512000"/>
            <a:ext cx="4618856" cy="4248000"/>
          </a:xfrm>
        </p:spPr>
        <p:txBody>
          <a:bodyPr/>
          <a:lstStyle/>
          <a:p>
            <a:r>
              <a:rPr lang="en-US" dirty="0"/>
              <a:t>Large sites nowadays commonly provide a snack bar of some description on the site for their workers.</a:t>
            </a:r>
          </a:p>
          <a:p>
            <a:r>
              <a:rPr lang="en-US" dirty="0"/>
              <a:t>These food outlets provide a range of hot and cold refreshments for the workforce at a cost.</a:t>
            </a:r>
          </a:p>
          <a:p>
            <a:r>
              <a:rPr lang="en-US" dirty="0">
                <a:ea typeface="ＭＳ Ｐゴシック"/>
              </a:rPr>
              <a:t>The food outlets are usually staffed by an external catering company who will ensure that food is available throughout the day for hungry workers.</a:t>
            </a:r>
          </a:p>
          <a:p>
            <a:endParaRPr lang="en-US" dirty="0"/>
          </a:p>
        </p:txBody>
      </p:sp>
      <p:pic>
        <p:nvPicPr>
          <p:cNvPr id="6" name="Picture 5" descr="A picture containing outdoor, sky, ground, building&#10;&#10;Description automatically generated">
            <a:extLst>
              <a:ext uri="{FF2B5EF4-FFF2-40B4-BE49-F238E27FC236}">
                <a16:creationId xmlns:a16="http://schemas.microsoft.com/office/drawing/2014/main" id="{128255CD-CC16-4AEC-8E42-FA9E5A86DBD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50177" y="2038536"/>
            <a:ext cx="3707904" cy="2780928"/>
          </a:xfrm>
          <a:prstGeom prst="rect">
            <a:avLst/>
          </a:prstGeom>
        </p:spPr>
      </p:pic>
    </p:spTree>
    <p:extLst>
      <p:ext uri="{BB962C8B-B14F-4D97-AF65-F5344CB8AC3E}">
        <p14:creationId xmlns:p14="http://schemas.microsoft.com/office/powerpoint/2010/main" val="14573207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57776-D188-7846-A9AB-B7DB2D3E7767}"/>
              </a:ext>
            </a:extLst>
          </p:cNvPr>
          <p:cNvSpPr>
            <a:spLocks noGrp="1"/>
          </p:cNvSpPr>
          <p:nvPr>
            <p:ph type="title"/>
          </p:nvPr>
        </p:nvSpPr>
        <p:spPr/>
        <p:txBody>
          <a:bodyPr/>
          <a:lstStyle/>
          <a:p>
            <a:r>
              <a:rPr lang="en-US" dirty="0"/>
              <a:t>Personal welfare – mental health </a:t>
            </a:r>
            <a:r>
              <a:rPr lang="en-US" dirty="0">
                <a:solidFill>
                  <a:srgbClr val="C00000"/>
                </a:solidFill>
              </a:rPr>
              <a:t>- </a:t>
            </a:r>
            <a:r>
              <a:rPr lang="cy-GB" dirty="0">
                <a:solidFill>
                  <a:srgbClr val="C00000"/>
                </a:solidFill>
              </a:rPr>
              <a:t>iechyd meddwl.</a:t>
            </a:r>
            <a:endParaRPr lang="en-US" dirty="0">
              <a:solidFill>
                <a:srgbClr val="C00000"/>
              </a:solidFill>
            </a:endParaRPr>
          </a:p>
        </p:txBody>
      </p:sp>
      <p:sp>
        <p:nvSpPr>
          <p:cNvPr id="3" name="Content Placeholder 2">
            <a:extLst>
              <a:ext uri="{FF2B5EF4-FFF2-40B4-BE49-F238E27FC236}">
                <a16:creationId xmlns:a16="http://schemas.microsoft.com/office/drawing/2014/main" id="{19300D1E-635C-5B4B-AB15-75D26C6A4838}"/>
              </a:ext>
            </a:extLst>
          </p:cNvPr>
          <p:cNvSpPr>
            <a:spLocks noGrp="1"/>
          </p:cNvSpPr>
          <p:nvPr>
            <p:ph idx="1"/>
          </p:nvPr>
        </p:nvSpPr>
        <p:spPr/>
        <p:txBody>
          <a:bodyPr/>
          <a:lstStyle/>
          <a:p>
            <a:r>
              <a:rPr lang="en-US" dirty="0"/>
              <a:t>Employers can provide staff with personal care and support on site to help maintain their wellbeing.</a:t>
            </a:r>
          </a:p>
          <a:p>
            <a:r>
              <a:rPr lang="en-US" dirty="0"/>
              <a:t>By having fit and healthy staff, the employer has a productive workforce and work generally gets competed within the allocated timescales.</a:t>
            </a:r>
          </a:p>
          <a:p>
            <a:r>
              <a:rPr lang="en-US" dirty="0"/>
              <a:t>However, staff can also have their own personal issues that they need support with.</a:t>
            </a:r>
          </a:p>
          <a:p>
            <a:r>
              <a:rPr lang="en-US" dirty="0"/>
              <a:t>Mental health issues </a:t>
            </a:r>
            <a:r>
              <a:rPr lang="en-GB" dirty="0"/>
              <a:t>affect one in four people in the UK.</a:t>
            </a:r>
          </a:p>
          <a:p>
            <a:r>
              <a:rPr lang="en-GB" dirty="0"/>
              <a:t>If anyone has any anxiety issues, or concerns over their health, they should speak to their </a:t>
            </a:r>
            <a:r>
              <a:rPr lang="en-GB" dirty="0">
                <a:solidFill>
                  <a:srgbClr val="0077E3"/>
                </a:solidFill>
              </a:rPr>
              <a:t>supervisor -</a:t>
            </a:r>
            <a:r>
              <a:rPr lang="en-GB" dirty="0">
                <a:solidFill>
                  <a:srgbClr val="C00000"/>
                </a:solidFill>
              </a:rPr>
              <a:t> </a:t>
            </a:r>
            <a:r>
              <a:rPr lang="cy-GB" dirty="0">
                <a:solidFill>
                  <a:srgbClr val="C00000"/>
                </a:solidFill>
              </a:rPr>
              <a:t>goruchwyliwr.</a:t>
            </a:r>
            <a:endParaRPr lang="en-US" dirty="0">
              <a:solidFill>
                <a:srgbClr val="C00000"/>
              </a:solidFill>
            </a:endParaRPr>
          </a:p>
        </p:txBody>
      </p:sp>
    </p:spTree>
    <p:extLst>
      <p:ext uri="{BB962C8B-B14F-4D97-AF65-F5344CB8AC3E}">
        <p14:creationId xmlns:p14="http://schemas.microsoft.com/office/powerpoint/2010/main" val="4041918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98424-1ABC-EF40-8AC4-DA0195C54373}"/>
              </a:ext>
            </a:extLst>
          </p:cNvPr>
          <p:cNvSpPr>
            <a:spLocks noGrp="1"/>
          </p:cNvSpPr>
          <p:nvPr>
            <p:ph type="title"/>
          </p:nvPr>
        </p:nvSpPr>
        <p:spPr/>
        <p:txBody>
          <a:bodyPr/>
          <a:lstStyle/>
          <a:p>
            <a:r>
              <a:rPr lang="en-US" dirty="0"/>
              <a:t>Mental health in the workplace</a:t>
            </a:r>
          </a:p>
        </p:txBody>
      </p:sp>
      <p:sp>
        <p:nvSpPr>
          <p:cNvPr id="3" name="Content Placeholder 2">
            <a:extLst>
              <a:ext uri="{FF2B5EF4-FFF2-40B4-BE49-F238E27FC236}">
                <a16:creationId xmlns:a16="http://schemas.microsoft.com/office/drawing/2014/main" id="{75E4DF08-0465-BC40-A107-61490C878464}"/>
              </a:ext>
            </a:extLst>
          </p:cNvPr>
          <p:cNvSpPr>
            <a:spLocks noGrp="1"/>
          </p:cNvSpPr>
          <p:nvPr>
            <p:ph idx="1"/>
          </p:nvPr>
        </p:nvSpPr>
        <p:spPr>
          <a:xfrm>
            <a:off x="468312" y="1512000"/>
            <a:ext cx="8218488" cy="4338000"/>
          </a:xfrm>
        </p:spPr>
        <p:txBody>
          <a:bodyPr/>
          <a:lstStyle/>
          <a:p>
            <a:r>
              <a:rPr lang="en-GB" dirty="0"/>
              <a:t>One in four people in the UK will have a mental health problem at some point. While mental health problems are common, most are mild, tend to be short-term and are normally successfully treated, with medication, by a GP.</a:t>
            </a:r>
          </a:p>
          <a:p>
            <a:r>
              <a:rPr lang="en-GB" dirty="0"/>
              <a:t>Mental health is about how we think, feel and behave. Anxiety and depression are the most common mental health problems. They are often a reaction to a difficult life event, such as bereavement, but can also be caused by work-related issues.</a:t>
            </a:r>
          </a:p>
          <a:p>
            <a:r>
              <a:rPr lang="en-GB" dirty="0"/>
              <a:t>Construction work can lead to work-related stress but where such </a:t>
            </a:r>
            <a:r>
              <a:rPr lang="en-GB" dirty="0">
                <a:solidFill>
                  <a:srgbClr val="0077E3"/>
                </a:solidFill>
              </a:rPr>
              <a:t>stress</a:t>
            </a:r>
            <a:r>
              <a:rPr lang="en-GB" dirty="0"/>
              <a:t> </a:t>
            </a:r>
            <a:r>
              <a:rPr lang="en-GB" dirty="0">
                <a:solidFill>
                  <a:srgbClr val="C00000"/>
                </a:solidFill>
              </a:rPr>
              <a:t>- </a:t>
            </a:r>
            <a:r>
              <a:rPr lang="cy-GB" dirty="0">
                <a:solidFill>
                  <a:srgbClr val="C00000"/>
                </a:solidFill>
              </a:rPr>
              <a:t>straen</a:t>
            </a:r>
            <a:r>
              <a:rPr lang="en-GB" dirty="0">
                <a:solidFill>
                  <a:srgbClr val="C00000"/>
                </a:solidFill>
              </a:rPr>
              <a:t> </a:t>
            </a:r>
            <a:r>
              <a:rPr lang="en-GB" dirty="0"/>
              <a:t>is prolonged it can lead to both physical and psychological damage, including anxiety and</a:t>
            </a:r>
            <a:r>
              <a:rPr lang="en-GB" dirty="0">
                <a:solidFill>
                  <a:srgbClr val="0077E3"/>
                </a:solidFill>
              </a:rPr>
              <a:t> depression </a:t>
            </a:r>
            <a:r>
              <a:rPr lang="en-GB" dirty="0">
                <a:solidFill>
                  <a:srgbClr val="C00000"/>
                </a:solidFill>
              </a:rPr>
              <a:t>- </a:t>
            </a:r>
            <a:r>
              <a:rPr lang="cy-GB" dirty="0">
                <a:solidFill>
                  <a:srgbClr val="C00000"/>
                </a:solidFill>
              </a:rPr>
              <a:t>iselder.</a:t>
            </a:r>
          </a:p>
          <a:p>
            <a:endParaRPr lang="en-GB" dirty="0"/>
          </a:p>
          <a:p>
            <a:endParaRPr lang="en-US" dirty="0"/>
          </a:p>
        </p:txBody>
      </p:sp>
    </p:spTree>
    <p:extLst>
      <p:ext uri="{BB962C8B-B14F-4D97-AF65-F5344CB8AC3E}">
        <p14:creationId xmlns:p14="http://schemas.microsoft.com/office/powerpoint/2010/main" val="3238271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38D54-8EBB-704E-8E98-6D6DDEBDE6CA}"/>
              </a:ext>
            </a:extLst>
          </p:cNvPr>
          <p:cNvSpPr>
            <a:spLocks noGrp="1"/>
          </p:cNvSpPr>
          <p:nvPr>
            <p:ph type="title"/>
          </p:nvPr>
        </p:nvSpPr>
        <p:spPr/>
        <p:txBody>
          <a:bodyPr/>
          <a:lstStyle/>
          <a:p>
            <a:r>
              <a:rPr lang="en-US" dirty="0"/>
              <a:t>Mental health continued</a:t>
            </a:r>
          </a:p>
        </p:txBody>
      </p:sp>
      <p:sp>
        <p:nvSpPr>
          <p:cNvPr id="3" name="Content Placeholder 2">
            <a:extLst>
              <a:ext uri="{FF2B5EF4-FFF2-40B4-BE49-F238E27FC236}">
                <a16:creationId xmlns:a16="http://schemas.microsoft.com/office/drawing/2014/main" id="{38991830-B49D-7246-A344-E48A9B1DDE27}"/>
              </a:ext>
            </a:extLst>
          </p:cNvPr>
          <p:cNvSpPr>
            <a:spLocks noGrp="1"/>
          </p:cNvSpPr>
          <p:nvPr>
            <p:ph idx="1"/>
          </p:nvPr>
        </p:nvSpPr>
        <p:spPr/>
        <p:txBody>
          <a:bodyPr/>
          <a:lstStyle/>
          <a:p>
            <a:r>
              <a:rPr lang="en-GB" dirty="0"/>
              <a:t>Work can also aggravate pre-existing conditions, and problems at work can trigger symptoms or make their effects worse. </a:t>
            </a:r>
          </a:p>
          <a:p>
            <a:r>
              <a:rPr lang="en-GB" dirty="0"/>
              <a:t>Whether work is causing the health issue or aggravating it, employers have a legal responsibility to help their employees. Work-related mental health issues must be assessed to measure the levels of risk to staff. Where a risk is identified, steps must be taken to remove it or reduce it as far as reasonably practicable.</a:t>
            </a:r>
          </a:p>
          <a:p>
            <a:r>
              <a:rPr lang="en-GB" dirty="0"/>
              <a:t>Some employees will have a pre-existing physical or mental health condition when recruited or may develop one caused by factors that are not work-related </a:t>
            </a:r>
            <a:r>
              <a:rPr lang="en-GB" dirty="0">
                <a:solidFill>
                  <a:srgbClr val="0077E3"/>
                </a:solidFill>
              </a:rPr>
              <a:t>factors – </a:t>
            </a:r>
            <a:r>
              <a:rPr lang="cy-GB" dirty="0">
                <a:solidFill>
                  <a:srgbClr val="C00000"/>
                </a:solidFill>
              </a:rPr>
              <a:t>ffactorau.</a:t>
            </a:r>
            <a:endParaRPr lang="en-GB" dirty="0">
              <a:solidFill>
                <a:srgbClr val="C00000"/>
              </a:solidFill>
            </a:endParaRPr>
          </a:p>
          <a:p>
            <a:endParaRPr lang="en-US" dirty="0"/>
          </a:p>
        </p:txBody>
      </p:sp>
    </p:spTree>
    <p:extLst>
      <p:ext uri="{BB962C8B-B14F-4D97-AF65-F5344CB8AC3E}">
        <p14:creationId xmlns:p14="http://schemas.microsoft.com/office/powerpoint/2010/main" val="328912544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Campaign xmlns="bf4a143a-b26d-45c4-bfc9-243eadc6ff02" xsi:nil="true"/>
    <PriorityArea xmlns="bf4a143a-b26d-45c4-bfc9-243eadc6ff02" xsi:nil="true"/>
    <Geography xmlns="bf4a143a-b26d-45c4-bfc9-243eadc6ff02" xsi:nil="true"/>
    <lcf76f155ced4ddcb4097134ff3c332f xmlns="bf4a143a-b26d-45c4-bfc9-243eadc6ff02">
      <Terms xmlns="http://schemas.microsoft.com/office/infopath/2007/PartnerControls"/>
    </lcf76f155ced4ddcb4097134ff3c332f>
    <TaxCatchAll xmlns="418e8c98-519b-4e3e-a77f-7ee33016068f" xsi:nil="true"/>
    <Yearcreated xmlns="bf4a143a-b26d-45c4-bfc9-243eadc6ff02"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EDC8AF1-A175-4D42-8E63-720D61DA6D32}"/>
</file>

<file path=customXml/itemProps2.xml><?xml version="1.0" encoding="utf-8"?>
<ds:datastoreItem xmlns:ds="http://schemas.openxmlformats.org/officeDocument/2006/customXml" ds:itemID="{A5CCB350-B76C-41FC-AE69-633CA55F79C0}">
  <ds:schemaRefs>
    <ds:schemaRef ds:uri="http://purl.org/dc/terms/"/>
    <ds:schemaRef ds:uri="http://www.w3.org/XML/1998/namespace"/>
    <ds:schemaRef ds:uri="http://purl.org/dc/elements/1.1/"/>
    <ds:schemaRef ds:uri="http://schemas.microsoft.com/office/2006/documentManagement/types"/>
    <ds:schemaRef ds:uri="7d91badd-8922-4db1-9652-4fbca8a6b7df"/>
    <ds:schemaRef ds:uri="http://schemas.microsoft.com/office/infopath/2007/PartnerControls"/>
    <ds:schemaRef ds:uri="1c5831b9-66da-4f16-a409-834213ecdb8e"/>
    <ds:schemaRef ds:uri="http://schemas.openxmlformats.org/package/2006/metadata/core-properties"/>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1947</TotalTime>
  <Words>2344</Words>
  <Application>Microsoft Office PowerPoint</Application>
  <PresentationFormat>On-screen Show (4:3)</PresentationFormat>
  <Paragraphs>226</Paragraphs>
  <Slides>40</Slides>
  <Notes>10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40</vt:i4>
      </vt:variant>
    </vt:vector>
  </HeadingPairs>
  <TitlesOfParts>
    <vt:vector size="49" baseType="lpstr">
      <vt:lpstr>Arial</vt:lpstr>
      <vt:lpstr>Comic Sans MS</vt:lpstr>
      <vt:lpstr>Helvetica Neue</vt:lpstr>
      <vt:lpstr>Lucida Grande</vt:lpstr>
      <vt:lpstr>Times New Roman</vt:lpstr>
      <vt:lpstr>Wingdings</vt:lpstr>
      <vt:lpstr>Default Design</vt:lpstr>
      <vt:lpstr>Default Design</vt:lpstr>
      <vt:lpstr>Default Design</vt:lpstr>
      <vt:lpstr>  PowerPoint 5:  Welfare of staff and safe storage of materials - Lles staff a storio deunyddiau’n ddiogel.</vt:lpstr>
      <vt:lpstr>Site welfare - Lles ar safle</vt:lpstr>
      <vt:lpstr>Site welfare facilities – toilet and washing</vt:lpstr>
      <vt:lpstr>Site welfare facilities – hygiene - hylendid</vt:lpstr>
      <vt:lpstr>Site welfare facilities – drying facilities - cyfleusterau sychu </vt:lpstr>
      <vt:lpstr>Site welfare facilities – canteen – ffreutur.</vt:lpstr>
      <vt:lpstr>Personal welfare – mental health - iechyd meddwl.</vt:lpstr>
      <vt:lpstr>Mental health in the workplace</vt:lpstr>
      <vt:lpstr>Mental health continued</vt:lpstr>
      <vt:lpstr>Site layout and storage of materials - Cynllun y safle a storio deunyddiau</vt:lpstr>
      <vt:lpstr>Site layout</vt:lpstr>
      <vt:lpstr>Safe storage of materials</vt:lpstr>
      <vt:lpstr>Safe storage of materials - Storio deunyddiau’n ddiogel</vt:lpstr>
      <vt:lpstr>Safe storage of materials</vt:lpstr>
      <vt:lpstr>Safe storage of materials - Storio deunyddiau’n ddiogel</vt:lpstr>
      <vt:lpstr>Safe storage of materials - Storio deunyddiau’n ddiogel</vt:lpstr>
      <vt:lpstr>Safe storage of materials</vt:lpstr>
      <vt:lpstr>Welfare and safe storage of materials - Summary</vt:lpstr>
      <vt:lpstr>PowerPoint Presentation</vt:lpstr>
      <vt:lpstr>  PowerPoint 6: Risk assessments - Asesiadau risg</vt:lpstr>
      <vt:lpstr>What is risk assessment ?</vt:lpstr>
      <vt:lpstr>Types of hazards - Math o beryglon</vt:lpstr>
      <vt:lpstr>Types of hazards</vt:lpstr>
      <vt:lpstr>Who might be harmed?</vt:lpstr>
      <vt:lpstr>Pay special attention to:</vt:lpstr>
      <vt:lpstr>What further action is needed? Pa gamau pellach sydd eu hangen?</vt:lpstr>
      <vt:lpstr>Is the risk adequately controlled?</vt:lpstr>
      <vt:lpstr>How to assess risk in the workplace</vt:lpstr>
      <vt:lpstr>PowerPoint Presentation</vt:lpstr>
      <vt:lpstr>  PowerPoint 7: Method statements - Datganiadau dull</vt:lpstr>
      <vt:lpstr>Method statements </vt:lpstr>
      <vt:lpstr>Method statements </vt:lpstr>
      <vt:lpstr>Method statements </vt:lpstr>
      <vt:lpstr>Method statements </vt:lpstr>
      <vt:lpstr>Method statements </vt:lpstr>
      <vt:lpstr>What goes into a method statement?</vt:lpstr>
      <vt:lpstr>Method statements </vt:lpstr>
      <vt:lpstr>Method statements </vt:lpstr>
      <vt:lpstr>Obligations - Rhwymedigaethau</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Ifan Williams</cp:lastModifiedBy>
  <cp:revision>198</cp:revision>
  <dcterms:created xsi:type="dcterms:W3CDTF">2013-05-28T00:38:54Z</dcterms:created>
  <dcterms:modified xsi:type="dcterms:W3CDTF">2022-07-15T07:47:23Z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ies>
</file>