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256" r:id="rId5"/>
    <p:sldId id="353" r:id="rId6"/>
    <p:sldId id="354" r:id="rId7"/>
    <p:sldId id="359" r:id="rId8"/>
    <p:sldId id="355" r:id="rId9"/>
    <p:sldId id="356" r:id="rId10"/>
    <p:sldId id="351" r:id="rId11"/>
    <p:sldId id="358" r:id="rId12"/>
    <p:sldId id="350" r:id="rId13"/>
    <p:sldId id="361" r:id="rId14"/>
    <p:sldId id="357" r:id="rId15"/>
    <p:sldId id="360"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9" clrIdx="0">
    <p:extLst>
      <p:ext uri="{19B8F6BF-5375-455C-9EA6-DF929625EA0E}">
        <p15:presenceInfo xmlns:p15="http://schemas.microsoft.com/office/powerpoint/2012/main" userId="S-1-5-21-2141923205-296626691-623648099-423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7"/>
    <p:restoredTop sz="93792" autoAdjust="0"/>
  </p:normalViewPr>
  <p:slideViewPr>
    <p:cSldViewPr showGuides="1">
      <p:cViewPr varScale="1">
        <p:scale>
          <a:sx n="80" d="100"/>
          <a:sy n="80" d="100"/>
        </p:scale>
        <p:origin x="1574" y="67"/>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fan Williams" userId="24941412-6a59-4984-a79e-a737f73a20c6" providerId="ADAL" clId="{794086CC-D70D-4CEF-BDC1-771A96B99720}"/>
    <pc:docChg chg="modSld">
      <pc:chgData name="Ifan Williams" userId="24941412-6a59-4984-a79e-a737f73a20c6" providerId="ADAL" clId="{794086CC-D70D-4CEF-BDC1-771A96B99720}" dt="2022-06-18T20:01:47.554" v="102" actId="207"/>
      <pc:docMkLst>
        <pc:docMk/>
      </pc:docMkLst>
      <pc:sldChg chg="modSp mod">
        <pc:chgData name="Ifan Williams" userId="24941412-6a59-4984-a79e-a737f73a20c6" providerId="ADAL" clId="{794086CC-D70D-4CEF-BDC1-771A96B99720}" dt="2022-06-18T20:01:47.554" v="102" actId="207"/>
        <pc:sldMkLst>
          <pc:docMk/>
          <pc:sldMk cId="0" sldId="267"/>
        </pc:sldMkLst>
        <pc:spChg chg="mod">
          <ac:chgData name="Ifan Williams" userId="24941412-6a59-4984-a79e-a737f73a20c6" providerId="ADAL" clId="{794086CC-D70D-4CEF-BDC1-771A96B99720}" dt="2022-06-18T20:01:47.554" v="102" actId="207"/>
          <ac:spMkLst>
            <pc:docMk/>
            <pc:sldMk cId="0" sldId="267"/>
            <ac:spMk id="18434" creationId="{00000000-0000-0000-0000-000000000000}"/>
          </ac:spMkLst>
        </pc:spChg>
      </pc:sldChg>
      <pc:sldChg chg="modSp mod">
        <pc:chgData name="Ifan Williams" userId="24941412-6a59-4984-a79e-a737f73a20c6" providerId="ADAL" clId="{794086CC-D70D-4CEF-BDC1-771A96B99720}" dt="2022-06-18T19:55:55.683" v="77" actId="207"/>
        <pc:sldMkLst>
          <pc:docMk/>
          <pc:sldMk cId="3048074649" sldId="350"/>
        </pc:sldMkLst>
        <pc:spChg chg="mod">
          <ac:chgData name="Ifan Williams" userId="24941412-6a59-4984-a79e-a737f73a20c6" providerId="ADAL" clId="{794086CC-D70D-4CEF-BDC1-771A96B99720}" dt="2022-06-18T19:55:55.683" v="77" actId="207"/>
          <ac:spMkLst>
            <pc:docMk/>
            <pc:sldMk cId="3048074649" sldId="350"/>
            <ac:spMk id="2" creationId="{A7C05D1D-EE92-744D-9A9B-A333A1696436}"/>
          </ac:spMkLst>
        </pc:spChg>
      </pc:sldChg>
      <pc:sldChg chg="modSp mod">
        <pc:chgData name="Ifan Williams" userId="24941412-6a59-4984-a79e-a737f73a20c6" providerId="ADAL" clId="{794086CC-D70D-4CEF-BDC1-771A96B99720}" dt="2022-06-18T19:54:20.722" v="67" actId="1076"/>
        <pc:sldMkLst>
          <pc:docMk/>
          <pc:sldMk cId="2150782979" sldId="351"/>
        </pc:sldMkLst>
        <pc:spChg chg="mod">
          <ac:chgData name="Ifan Williams" userId="24941412-6a59-4984-a79e-a737f73a20c6" providerId="ADAL" clId="{794086CC-D70D-4CEF-BDC1-771A96B99720}" dt="2022-06-18T19:53:51.885" v="65" actId="1076"/>
          <ac:spMkLst>
            <pc:docMk/>
            <pc:sldMk cId="2150782979" sldId="351"/>
            <ac:spMk id="2" creationId="{E86EEEDB-7AB8-9449-B231-53DC6090603B}"/>
          </ac:spMkLst>
        </pc:spChg>
        <pc:spChg chg="mod">
          <ac:chgData name="Ifan Williams" userId="24941412-6a59-4984-a79e-a737f73a20c6" providerId="ADAL" clId="{794086CC-D70D-4CEF-BDC1-771A96B99720}" dt="2022-06-18T19:54:20.722" v="67" actId="1076"/>
          <ac:spMkLst>
            <pc:docMk/>
            <pc:sldMk cId="2150782979" sldId="351"/>
            <ac:spMk id="3" creationId="{22D3B68B-6115-CF42-9A3B-A419205F64D1}"/>
          </ac:spMkLst>
        </pc:spChg>
      </pc:sldChg>
      <pc:sldChg chg="modSp mod">
        <pc:chgData name="Ifan Williams" userId="24941412-6a59-4984-a79e-a737f73a20c6" providerId="ADAL" clId="{794086CC-D70D-4CEF-BDC1-771A96B99720}" dt="2022-06-18T19:46:01.901" v="10" actId="207"/>
        <pc:sldMkLst>
          <pc:docMk/>
          <pc:sldMk cId="3342329821" sldId="353"/>
        </pc:sldMkLst>
        <pc:spChg chg="mod">
          <ac:chgData name="Ifan Williams" userId="24941412-6a59-4984-a79e-a737f73a20c6" providerId="ADAL" clId="{794086CC-D70D-4CEF-BDC1-771A96B99720}" dt="2022-06-18T19:45:55.471" v="9" actId="1076"/>
          <ac:spMkLst>
            <pc:docMk/>
            <pc:sldMk cId="3342329821" sldId="353"/>
            <ac:spMk id="3" creationId="{89FC2243-12FC-1043-B6C1-6FAB88280225}"/>
          </ac:spMkLst>
        </pc:spChg>
        <pc:spChg chg="mod">
          <ac:chgData name="Ifan Williams" userId="24941412-6a59-4984-a79e-a737f73a20c6" providerId="ADAL" clId="{794086CC-D70D-4CEF-BDC1-771A96B99720}" dt="2022-06-18T19:46:01.901" v="10" actId="207"/>
          <ac:spMkLst>
            <pc:docMk/>
            <pc:sldMk cId="3342329821" sldId="353"/>
            <ac:spMk id="4" creationId="{A57152E8-8611-0748-AC7E-C42F07706C1D}"/>
          </ac:spMkLst>
        </pc:spChg>
        <pc:picChg chg="mod">
          <ac:chgData name="Ifan Williams" userId="24941412-6a59-4984-a79e-a737f73a20c6" providerId="ADAL" clId="{794086CC-D70D-4CEF-BDC1-771A96B99720}" dt="2022-06-18T19:45:45.688" v="8" actId="1076"/>
          <ac:picMkLst>
            <pc:docMk/>
            <pc:sldMk cId="3342329821" sldId="353"/>
            <ac:picMk id="5" creationId="{E3AD14D6-C5DB-458A-8A17-B8EF63783F3C}"/>
          </ac:picMkLst>
        </pc:picChg>
        <pc:picChg chg="mod">
          <ac:chgData name="Ifan Williams" userId="24941412-6a59-4984-a79e-a737f73a20c6" providerId="ADAL" clId="{794086CC-D70D-4CEF-BDC1-771A96B99720}" dt="2022-06-18T19:45:38.355" v="6" actId="1076"/>
          <ac:picMkLst>
            <pc:docMk/>
            <pc:sldMk cId="3342329821" sldId="353"/>
            <ac:picMk id="7" creationId="{84A2A9E8-9B89-4155-A4C0-9DC902A5E2A2}"/>
          </ac:picMkLst>
        </pc:picChg>
        <pc:picChg chg="mod">
          <ac:chgData name="Ifan Williams" userId="24941412-6a59-4984-a79e-a737f73a20c6" providerId="ADAL" clId="{794086CC-D70D-4CEF-BDC1-771A96B99720}" dt="2022-06-18T19:45:43.066" v="7" actId="1076"/>
          <ac:picMkLst>
            <pc:docMk/>
            <pc:sldMk cId="3342329821" sldId="353"/>
            <ac:picMk id="9" creationId="{A6131A50-FE2C-4E84-A7E4-C74D12BE660F}"/>
          </ac:picMkLst>
        </pc:picChg>
      </pc:sldChg>
      <pc:sldChg chg="modSp mod">
        <pc:chgData name="Ifan Williams" userId="24941412-6a59-4984-a79e-a737f73a20c6" providerId="ADAL" clId="{794086CC-D70D-4CEF-BDC1-771A96B99720}" dt="2022-06-18T19:46:42.291" v="15" actId="207"/>
        <pc:sldMkLst>
          <pc:docMk/>
          <pc:sldMk cId="4167350846" sldId="354"/>
        </pc:sldMkLst>
        <pc:spChg chg="mod">
          <ac:chgData name="Ifan Williams" userId="24941412-6a59-4984-a79e-a737f73a20c6" providerId="ADAL" clId="{794086CC-D70D-4CEF-BDC1-771A96B99720}" dt="2022-06-18T19:46:42.291" v="15" actId="207"/>
          <ac:spMkLst>
            <pc:docMk/>
            <pc:sldMk cId="4167350846" sldId="354"/>
            <ac:spMk id="2" creationId="{71E7B078-4785-CE42-BF75-D22C37092DCB}"/>
          </ac:spMkLst>
        </pc:spChg>
      </pc:sldChg>
      <pc:sldChg chg="modSp mod">
        <pc:chgData name="Ifan Williams" userId="24941412-6a59-4984-a79e-a737f73a20c6" providerId="ADAL" clId="{794086CC-D70D-4CEF-BDC1-771A96B99720}" dt="2022-06-18T19:50:02.494" v="38" actId="207"/>
        <pc:sldMkLst>
          <pc:docMk/>
          <pc:sldMk cId="2070759773" sldId="355"/>
        </pc:sldMkLst>
        <pc:spChg chg="mod">
          <ac:chgData name="Ifan Williams" userId="24941412-6a59-4984-a79e-a737f73a20c6" providerId="ADAL" clId="{794086CC-D70D-4CEF-BDC1-771A96B99720}" dt="2022-06-18T19:50:02.494" v="38" actId="207"/>
          <ac:spMkLst>
            <pc:docMk/>
            <pc:sldMk cId="2070759773" sldId="355"/>
            <ac:spMk id="2" creationId="{71E7B078-4785-CE42-BF75-D22C37092DCB}"/>
          </ac:spMkLst>
        </pc:spChg>
        <pc:spChg chg="mod">
          <ac:chgData name="Ifan Williams" userId="24941412-6a59-4984-a79e-a737f73a20c6" providerId="ADAL" clId="{794086CC-D70D-4CEF-BDC1-771A96B99720}" dt="2022-06-18T19:49:26.978" v="29" actId="207"/>
          <ac:spMkLst>
            <pc:docMk/>
            <pc:sldMk cId="2070759773" sldId="355"/>
            <ac:spMk id="3" creationId="{90F22DD9-DBAD-B54B-8DA8-3BCC58B0DE00}"/>
          </ac:spMkLst>
        </pc:spChg>
      </pc:sldChg>
      <pc:sldChg chg="modSp mod">
        <pc:chgData name="Ifan Williams" userId="24941412-6a59-4984-a79e-a737f73a20c6" providerId="ADAL" clId="{794086CC-D70D-4CEF-BDC1-771A96B99720}" dt="2022-06-18T19:50:29.366" v="46" actId="207"/>
        <pc:sldMkLst>
          <pc:docMk/>
          <pc:sldMk cId="318774745" sldId="356"/>
        </pc:sldMkLst>
        <pc:spChg chg="mod">
          <ac:chgData name="Ifan Williams" userId="24941412-6a59-4984-a79e-a737f73a20c6" providerId="ADAL" clId="{794086CC-D70D-4CEF-BDC1-771A96B99720}" dt="2022-06-18T19:50:29.366" v="46" actId="207"/>
          <ac:spMkLst>
            <pc:docMk/>
            <pc:sldMk cId="318774745" sldId="356"/>
            <ac:spMk id="2" creationId="{A7C05D1D-EE92-744D-9A9B-A333A1696436}"/>
          </ac:spMkLst>
        </pc:spChg>
      </pc:sldChg>
      <pc:sldChg chg="modSp mod">
        <pc:chgData name="Ifan Williams" userId="24941412-6a59-4984-a79e-a737f73a20c6" providerId="ADAL" clId="{794086CC-D70D-4CEF-BDC1-771A96B99720}" dt="2022-06-18T20:00:23.630" v="95" actId="207"/>
        <pc:sldMkLst>
          <pc:docMk/>
          <pc:sldMk cId="3523953513" sldId="357"/>
        </pc:sldMkLst>
        <pc:spChg chg="mod">
          <ac:chgData name="Ifan Williams" userId="24941412-6a59-4984-a79e-a737f73a20c6" providerId="ADAL" clId="{794086CC-D70D-4CEF-BDC1-771A96B99720}" dt="2022-06-18T20:00:23.630" v="95" actId="207"/>
          <ac:spMkLst>
            <pc:docMk/>
            <pc:sldMk cId="3523953513" sldId="357"/>
            <ac:spMk id="2" creationId="{A7C05D1D-EE92-744D-9A9B-A333A1696436}"/>
          </ac:spMkLst>
        </pc:spChg>
      </pc:sldChg>
      <pc:sldChg chg="modSp mod">
        <pc:chgData name="Ifan Williams" userId="24941412-6a59-4984-a79e-a737f73a20c6" providerId="ADAL" clId="{794086CC-D70D-4CEF-BDC1-771A96B99720}" dt="2022-06-18T19:55:15.937" v="72" actId="1076"/>
        <pc:sldMkLst>
          <pc:docMk/>
          <pc:sldMk cId="1858478383" sldId="358"/>
        </pc:sldMkLst>
        <pc:spChg chg="mod">
          <ac:chgData name="Ifan Williams" userId="24941412-6a59-4984-a79e-a737f73a20c6" providerId="ADAL" clId="{794086CC-D70D-4CEF-BDC1-771A96B99720}" dt="2022-06-18T19:55:15.937" v="72" actId="1076"/>
          <ac:spMkLst>
            <pc:docMk/>
            <pc:sldMk cId="1858478383" sldId="358"/>
            <ac:spMk id="2" creationId="{E86EEEDB-7AB8-9449-B231-53DC6090603B}"/>
          </ac:spMkLst>
        </pc:spChg>
      </pc:sldChg>
      <pc:sldChg chg="modSp mod">
        <pc:chgData name="Ifan Williams" userId="24941412-6a59-4984-a79e-a737f73a20c6" providerId="ADAL" clId="{794086CC-D70D-4CEF-BDC1-771A96B99720}" dt="2022-06-18T19:47:12.321" v="24" actId="207"/>
        <pc:sldMkLst>
          <pc:docMk/>
          <pc:sldMk cId="1439478633" sldId="359"/>
        </pc:sldMkLst>
        <pc:spChg chg="mod">
          <ac:chgData name="Ifan Williams" userId="24941412-6a59-4984-a79e-a737f73a20c6" providerId="ADAL" clId="{794086CC-D70D-4CEF-BDC1-771A96B99720}" dt="2022-06-18T19:47:12.321" v="24" actId="207"/>
          <ac:spMkLst>
            <pc:docMk/>
            <pc:sldMk cId="1439478633" sldId="359"/>
            <ac:spMk id="2" creationId="{71E7B078-4785-CE42-BF75-D22C37092DCB}"/>
          </ac:spMkLst>
        </pc:spChg>
      </pc:sldChg>
      <pc:sldChg chg="modSp mod">
        <pc:chgData name="Ifan Williams" userId="24941412-6a59-4984-a79e-a737f73a20c6" providerId="ADAL" clId="{794086CC-D70D-4CEF-BDC1-771A96B99720}" dt="2022-06-18T20:01:02.697" v="100" actId="207"/>
        <pc:sldMkLst>
          <pc:docMk/>
          <pc:sldMk cId="146231693" sldId="360"/>
        </pc:sldMkLst>
        <pc:spChg chg="mod">
          <ac:chgData name="Ifan Williams" userId="24941412-6a59-4984-a79e-a737f73a20c6" providerId="ADAL" clId="{794086CC-D70D-4CEF-BDC1-771A96B99720}" dt="2022-06-18T20:01:02.697" v="100" actId="207"/>
          <ac:spMkLst>
            <pc:docMk/>
            <pc:sldMk cId="146231693" sldId="360"/>
            <ac:spMk id="2" creationId="{A7C05D1D-EE92-744D-9A9B-A333A1696436}"/>
          </ac:spMkLst>
        </pc:spChg>
      </pc:sldChg>
      <pc:sldChg chg="modSp mod">
        <pc:chgData name="Ifan Williams" userId="24941412-6a59-4984-a79e-a737f73a20c6" providerId="ADAL" clId="{794086CC-D70D-4CEF-BDC1-771A96B99720}" dt="2022-06-18T19:59:40.574" v="90" actId="1076"/>
        <pc:sldMkLst>
          <pc:docMk/>
          <pc:sldMk cId="2437879879" sldId="361"/>
        </pc:sldMkLst>
        <pc:spChg chg="mod">
          <ac:chgData name="Ifan Williams" userId="24941412-6a59-4984-a79e-a737f73a20c6" providerId="ADAL" clId="{794086CC-D70D-4CEF-BDC1-771A96B99720}" dt="2022-06-18T19:56:51.223" v="85" actId="207"/>
          <ac:spMkLst>
            <pc:docMk/>
            <pc:sldMk cId="2437879879" sldId="361"/>
            <ac:spMk id="3" creationId="{BF6D8FAF-F53A-5042-A90C-529B0060D876}"/>
          </ac:spMkLst>
        </pc:spChg>
        <pc:spChg chg="mod">
          <ac:chgData name="Ifan Williams" userId="24941412-6a59-4984-a79e-a737f73a20c6" providerId="ADAL" clId="{794086CC-D70D-4CEF-BDC1-771A96B99720}" dt="2022-06-18T19:59:28.997" v="87" actId="1076"/>
          <ac:spMkLst>
            <pc:docMk/>
            <pc:sldMk cId="2437879879" sldId="361"/>
            <ac:spMk id="7" creationId="{A1AEBF62-1A20-414F-94CE-906E44BD2909}"/>
          </ac:spMkLst>
        </pc:spChg>
        <pc:spChg chg="mod">
          <ac:chgData name="Ifan Williams" userId="24941412-6a59-4984-a79e-a737f73a20c6" providerId="ADAL" clId="{794086CC-D70D-4CEF-BDC1-771A96B99720}" dt="2022-06-18T19:59:33.399" v="88" actId="1076"/>
          <ac:spMkLst>
            <pc:docMk/>
            <pc:sldMk cId="2437879879" sldId="361"/>
            <ac:spMk id="11" creationId="{AC7D6D39-F71D-4B4E-B8BB-973AC7E07347}"/>
          </ac:spMkLst>
        </pc:spChg>
        <pc:picChg chg="mod">
          <ac:chgData name="Ifan Williams" userId="24941412-6a59-4984-a79e-a737f73a20c6" providerId="ADAL" clId="{794086CC-D70D-4CEF-BDC1-771A96B99720}" dt="2022-06-18T19:59:37.813" v="89" actId="1076"/>
          <ac:picMkLst>
            <pc:docMk/>
            <pc:sldMk cId="2437879879" sldId="361"/>
            <ac:picMk id="5" creationId="{AE02AAB8-FC81-41FB-92EC-D19E046D0919}"/>
          </ac:picMkLst>
        </pc:picChg>
        <pc:picChg chg="mod">
          <ac:chgData name="Ifan Williams" userId="24941412-6a59-4984-a79e-a737f73a20c6" providerId="ADAL" clId="{794086CC-D70D-4CEF-BDC1-771A96B99720}" dt="2022-06-18T19:59:40.574" v="90" actId="1076"/>
          <ac:picMkLst>
            <pc:docMk/>
            <pc:sldMk cId="2437879879" sldId="361"/>
            <ac:picMk id="9" creationId="{B3821F1D-6787-4874-BD26-5413F29AC2F5}"/>
          </ac:picMkLst>
        </pc:picChg>
      </pc:sldChg>
    </pc:docChg>
  </pc:docChgLst>
  <pc:docChgLst>
    <pc:chgData name="Rachael Harrison" userId="3d0f6613-2183-48a7-8949-7da9e40c01c7" providerId="ADAL" clId="{72A094D2-11A6-486E-97F9-201E391ABBE2}"/>
    <pc:docChg chg="undo custSel modSld">
      <pc:chgData name="Rachael Harrison" userId="3d0f6613-2183-48a7-8949-7da9e40c01c7" providerId="ADAL" clId="{72A094D2-11A6-486E-97F9-201E391ABBE2}" dt="2021-01-05T11:54:38.170" v="160" actId="14100"/>
      <pc:docMkLst>
        <pc:docMk/>
      </pc:docMkLst>
      <pc:sldChg chg="modSp mod">
        <pc:chgData name="Rachael Harrison" userId="3d0f6613-2183-48a7-8949-7da9e40c01c7" providerId="ADAL" clId="{72A094D2-11A6-486E-97F9-201E391ABBE2}" dt="2021-01-05T11:44:45.968" v="0" actId="6549"/>
        <pc:sldMkLst>
          <pc:docMk/>
          <pc:sldMk cId="0" sldId="256"/>
        </pc:sldMkLst>
        <pc:spChg chg="mod">
          <ac:chgData name="Rachael Harrison" userId="3d0f6613-2183-48a7-8949-7da9e40c01c7" providerId="ADAL" clId="{72A094D2-11A6-486E-97F9-201E391ABBE2}" dt="2021-01-05T11:44:45.968" v="0" actId="6549"/>
          <ac:spMkLst>
            <pc:docMk/>
            <pc:sldMk cId="0" sldId="256"/>
            <ac:spMk id="2053" creationId="{00000000-0000-0000-0000-000000000000}"/>
          </ac:spMkLst>
        </pc:spChg>
      </pc:sldChg>
      <pc:sldChg chg="modSp mod">
        <pc:chgData name="Rachael Harrison" userId="3d0f6613-2183-48a7-8949-7da9e40c01c7" providerId="ADAL" clId="{72A094D2-11A6-486E-97F9-201E391ABBE2}" dt="2021-01-05T11:53:00.700" v="106" actId="20577"/>
        <pc:sldMkLst>
          <pc:docMk/>
          <pc:sldMk cId="3048074649" sldId="350"/>
        </pc:sldMkLst>
        <pc:spChg chg="mod">
          <ac:chgData name="Rachael Harrison" userId="3d0f6613-2183-48a7-8949-7da9e40c01c7" providerId="ADAL" clId="{72A094D2-11A6-486E-97F9-201E391ABBE2}" dt="2021-01-05T11:53:00.700" v="106" actId="20577"/>
          <ac:spMkLst>
            <pc:docMk/>
            <pc:sldMk cId="3048074649" sldId="350"/>
            <ac:spMk id="10" creationId="{B6BFE6FB-63A1-4A68-8551-CFF573240835}"/>
          </ac:spMkLst>
        </pc:spChg>
      </pc:sldChg>
      <pc:sldChg chg="modSp mod">
        <pc:chgData name="Rachael Harrison" userId="3d0f6613-2183-48a7-8949-7da9e40c01c7" providerId="ADAL" clId="{72A094D2-11A6-486E-97F9-201E391ABBE2}" dt="2021-01-05T11:52:15.180" v="102" actId="20577"/>
        <pc:sldMkLst>
          <pc:docMk/>
          <pc:sldMk cId="2150782979" sldId="351"/>
        </pc:sldMkLst>
        <pc:spChg chg="mod">
          <ac:chgData name="Rachael Harrison" userId="3d0f6613-2183-48a7-8949-7da9e40c01c7" providerId="ADAL" clId="{72A094D2-11A6-486E-97F9-201E391ABBE2}" dt="2021-01-05T11:52:15.180" v="102" actId="20577"/>
          <ac:spMkLst>
            <pc:docMk/>
            <pc:sldMk cId="2150782979" sldId="351"/>
            <ac:spMk id="3" creationId="{22D3B68B-6115-CF42-9A3B-A419205F64D1}"/>
          </ac:spMkLst>
        </pc:spChg>
      </pc:sldChg>
      <pc:sldChg chg="modSp mod">
        <pc:chgData name="Rachael Harrison" userId="3d0f6613-2183-48a7-8949-7da9e40c01c7" providerId="ADAL" clId="{72A094D2-11A6-486E-97F9-201E391ABBE2}" dt="2021-01-05T11:45:11.349" v="7" actId="20577"/>
        <pc:sldMkLst>
          <pc:docMk/>
          <pc:sldMk cId="3342329821" sldId="353"/>
        </pc:sldMkLst>
        <pc:spChg chg="mod">
          <ac:chgData name="Rachael Harrison" userId="3d0f6613-2183-48a7-8949-7da9e40c01c7" providerId="ADAL" clId="{72A094D2-11A6-486E-97F9-201E391ABBE2}" dt="2021-01-05T11:45:11.349" v="7" actId="20577"/>
          <ac:spMkLst>
            <pc:docMk/>
            <pc:sldMk cId="3342329821" sldId="353"/>
            <ac:spMk id="3" creationId="{89FC2243-12FC-1043-B6C1-6FAB88280225}"/>
          </ac:spMkLst>
        </pc:spChg>
      </pc:sldChg>
      <pc:sldChg chg="modSp mod">
        <pc:chgData name="Rachael Harrison" userId="3d0f6613-2183-48a7-8949-7da9e40c01c7" providerId="ADAL" clId="{72A094D2-11A6-486E-97F9-201E391ABBE2}" dt="2021-01-05T11:46:03.573" v="13" actId="20577"/>
        <pc:sldMkLst>
          <pc:docMk/>
          <pc:sldMk cId="4167350846" sldId="354"/>
        </pc:sldMkLst>
        <pc:spChg chg="mod">
          <ac:chgData name="Rachael Harrison" userId="3d0f6613-2183-48a7-8949-7da9e40c01c7" providerId="ADAL" clId="{72A094D2-11A6-486E-97F9-201E391ABBE2}" dt="2021-01-05T11:45:35.531" v="8" actId="20577"/>
          <ac:spMkLst>
            <pc:docMk/>
            <pc:sldMk cId="4167350846" sldId="354"/>
            <ac:spMk id="3" creationId="{90F22DD9-DBAD-B54B-8DA8-3BCC58B0DE00}"/>
          </ac:spMkLst>
        </pc:spChg>
        <pc:spChg chg="mod">
          <ac:chgData name="Rachael Harrison" userId="3d0f6613-2183-48a7-8949-7da9e40c01c7" providerId="ADAL" clId="{72A094D2-11A6-486E-97F9-201E391ABBE2}" dt="2021-01-05T11:46:03.573" v="13" actId="20577"/>
          <ac:spMkLst>
            <pc:docMk/>
            <pc:sldMk cId="4167350846" sldId="354"/>
            <ac:spMk id="6" creationId="{00000000-0000-0000-0000-000000000000}"/>
          </ac:spMkLst>
        </pc:spChg>
      </pc:sldChg>
      <pc:sldChg chg="modSp mod">
        <pc:chgData name="Rachael Harrison" userId="3d0f6613-2183-48a7-8949-7da9e40c01c7" providerId="ADAL" clId="{72A094D2-11A6-486E-97F9-201E391ABBE2}" dt="2021-01-05T11:48:23.454" v="61" actId="947"/>
        <pc:sldMkLst>
          <pc:docMk/>
          <pc:sldMk cId="2070759773" sldId="355"/>
        </pc:sldMkLst>
        <pc:spChg chg="mod">
          <ac:chgData name="Rachael Harrison" userId="3d0f6613-2183-48a7-8949-7da9e40c01c7" providerId="ADAL" clId="{72A094D2-11A6-486E-97F9-201E391ABBE2}" dt="2021-01-05T11:46:41.284" v="37" actId="20577"/>
          <ac:spMkLst>
            <pc:docMk/>
            <pc:sldMk cId="2070759773" sldId="355"/>
            <ac:spMk id="2" creationId="{71E7B078-4785-CE42-BF75-D22C37092DCB}"/>
          </ac:spMkLst>
        </pc:spChg>
        <pc:spChg chg="mod">
          <ac:chgData name="Rachael Harrison" userId="3d0f6613-2183-48a7-8949-7da9e40c01c7" providerId="ADAL" clId="{72A094D2-11A6-486E-97F9-201E391ABBE2}" dt="2021-01-05T11:48:23.454" v="61" actId="947"/>
          <ac:spMkLst>
            <pc:docMk/>
            <pc:sldMk cId="2070759773" sldId="355"/>
            <ac:spMk id="3" creationId="{90F22DD9-DBAD-B54B-8DA8-3BCC58B0DE00}"/>
          </ac:spMkLst>
        </pc:spChg>
      </pc:sldChg>
      <pc:sldChg chg="modSp mod">
        <pc:chgData name="Rachael Harrison" userId="3d0f6613-2183-48a7-8949-7da9e40c01c7" providerId="ADAL" clId="{72A094D2-11A6-486E-97F9-201E391ABBE2}" dt="2021-01-05T11:51:23.597" v="94" actId="20577"/>
        <pc:sldMkLst>
          <pc:docMk/>
          <pc:sldMk cId="318774745" sldId="356"/>
        </pc:sldMkLst>
        <pc:spChg chg="mod">
          <ac:chgData name="Rachael Harrison" userId="3d0f6613-2183-48a7-8949-7da9e40c01c7" providerId="ADAL" clId="{72A094D2-11A6-486E-97F9-201E391ABBE2}" dt="2021-01-05T11:51:23.597" v="94" actId="20577"/>
          <ac:spMkLst>
            <pc:docMk/>
            <pc:sldMk cId="318774745" sldId="356"/>
            <ac:spMk id="3" creationId="{BF6D8FAF-F53A-5042-A90C-529B0060D876}"/>
          </ac:spMkLst>
        </pc:spChg>
      </pc:sldChg>
      <pc:sldChg chg="modSp mod">
        <pc:chgData name="Rachael Harrison" userId="3d0f6613-2183-48a7-8949-7da9e40c01c7" providerId="ADAL" clId="{72A094D2-11A6-486E-97F9-201E391ABBE2}" dt="2021-01-05T11:54:18.052" v="158" actId="20577"/>
        <pc:sldMkLst>
          <pc:docMk/>
          <pc:sldMk cId="3523953513" sldId="357"/>
        </pc:sldMkLst>
        <pc:spChg chg="mod">
          <ac:chgData name="Rachael Harrison" userId="3d0f6613-2183-48a7-8949-7da9e40c01c7" providerId="ADAL" clId="{72A094D2-11A6-486E-97F9-201E391ABBE2}" dt="2021-01-05T11:54:07.773" v="156" actId="6549"/>
          <ac:spMkLst>
            <pc:docMk/>
            <pc:sldMk cId="3523953513" sldId="357"/>
            <ac:spMk id="3" creationId="{BF6D8FAF-F53A-5042-A90C-529B0060D876}"/>
          </ac:spMkLst>
        </pc:spChg>
        <pc:spChg chg="mod">
          <ac:chgData name="Rachael Harrison" userId="3d0f6613-2183-48a7-8949-7da9e40c01c7" providerId="ADAL" clId="{72A094D2-11A6-486E-97F9-201E391ABBE2}" dt="2021-01-05T11:54:18.052" v="158" actId="20577"/>
          <ac:spMkLst>
            <pc:docMk/>
            <pc:sldMk cId="3523953513" sldId="357"/>
            <ac:spMk id="8" creationId="{B455A439-7295-49DF-9CE5-4E71A40C7CEB}"/>
          </ac:spMkLst>
        </pc:spChg>
      </pc:sldChg>
      <pc:sldChg chg="modSp mod">
        <pc:chgData name="Rachael Harrison" userId="3d0f6613-2183-48a7-8949-7da9e40c01c7" providerId="ADAL" clId="{72A094D2-11A6-486E-97F9-201E391ABBE2}" dt="2021-01-05T11:46:22.380" v="25" actId="20577"/>
        <pc:sldMkLst>
          <pc:docMk/>
          <pc:sldMk cId="1439478633" sldId="359"/>
        </pc:sldMkLst>
        <pc:spChg chg="mod">
          <ac:chgData name="Rachael Harrison" userId="3d0f6613-2183-48a7-8949-7da9e40c01c7" providerId="ADAL" clId="{72A094D2-11A6-486E-97F9-201E391ABBE2}" dt="2021-01-05T11:46:22.380" v="25" actId="20577"/>
          <ac:spMkLst>
            <pc:docMk/>
            <pc:sldMk cId="1439478633" sldId="359"/>
            <ac:spMk id="2" creationId="{71E7B078-4785-CE42-BF75-D22C37092DCB}"/>
          </ac:spMkLst>
        </pc:spChg>
      </pc:sldChg>
      <pc:sldChg chg="modSp mod">
        <pc:chgData name="Rachael Harrison" userId="3d0f6613-2183-48a7-8949-7da9e40c01c7" providerId="ADAL" clId="{72A094D2-11A6-486E-97F9-201E391ABBE2}" dt="2021-01-05T11:54:38.170" v="160" actId="14100"/>
        <pc:sldMkLst>
          <pc:docMk/>
          <pc:sldMk cId="146231693" sldId="360"/>
        </pc:sldMkLst>
        <pc:spChg chg="mod">
          <ac:chgData name="Rachael Harrison" userId="3d0f6613-2183-48a7-8949-7da9e40c01c7" providerId="ADAL" clId="{72A094D2-11A6-486E-97F9-201E391ABBE2}" dt="2021-01-05T11:54:38.170" v="160" actId="14100"/>
          <ac:spMkLst>
            <pc:docMk/>
            <pc:sldMk cId="146231693" sldId="360"/>
            <ac:spMk id="3" creationId="{BF6D8FAF-F53A-5042-A90C-529B0060D876}"/>
          </ac:spMkLst>
        </pc:spChg>
      </pc:sldChg>
      <pc:sldChg chg="modSp mod">
        <pc:chgData name="Rachael Harrison" userId="3d0f6613-2183-48a7-8949-7da9e40c01c7" providerId="ADAL" clId="{72A094D2-11A6-486E-97F9-201E391ABBE2}" dt="2021-01-05T11:53:42.498" v="142" actId="1076"/>
        <pc:sldMkLst>
          <pc:docMk/>
          <pc:sldMk cId="2437879879" sldId="361"/>
        </pc:sldMkLst>
        <pc:spChg chg="mod">
          <ac:chgData name="Rachael Harrison" userId="3d0f6613-2183-48a7-8949-7da9e40c01c7" providerId="ADAL" clId="{72A094D2-11A6-486E-97F9-201E391ABBE2}" dt="2021-01-05T11:53:09.492" v="118" actId="20577"/>
          <ac:spMkLst>
            <pc:docMk/>
            <pc:sldMk cId="2437879879" sldId="361"/>
            <ac:spMk id="2" creationId="{A7C05D1D-EE92-744D-9A9B-A333A1696436}"/>
          </ac:spMkLst>
        </pc:spChg>
        <pc:spChg chg="mod">
          <ac:chgData name="Rachael Harrison" userId="3d0f6613-2183-48a7-8949-7da9e40c01c7" providerId="ADAL" clId="{72A094D2-11A6-486E-97F9-201E391ABBE2}" dt="2021-01-05T11:53:26.803" v="136" actId="1076"/>
          <ac:spMkLst>
            <pc:docMk/>
            <pc:sldMk cId="2437879879" sldId="361"/>
            <ac:spMk id="3" creationId="{BF6D8FAF-F53A-5042-A90C-529B0060D876}"/>
          </ac:spMkLst>
        </pc:spChg>
        <pc:spChg chg="mod">
          <ac:chgData name="Rachael Harrison" userId="3d0f6613-2183-48a7-8949-7da9e40c01c7" providerId="ADAL" clId="{72A094D2-11A6-486E-97F9-201E391ABBE2}" dt="2021-01-05T11:53:38.444" v="141" actId="20577"/>
          <ac:spMkLst>
            <pc:docMk/>
            <pc:sldMk cId="2437879879" sldId="361"/>
            <ac:spMk id="7" creationId="{A1AEBF62-1A20-414F-94CE-906E44BD2909}"/>
          </ac:spMkLst>
        </pc:spChg>
        <pc:spChg chg="mod">
          <ac:chgData name="Rachael Harrison" userId="3d0f6613-2183-48a7-8949-7da9e40c01c7" providerId="ADAL" clId="{72A094D2-11A6-486E-97F9-201E391ABBE2}" dt="2021-01-05T11:53:42.498" v="142" actId="1076"/>
          <ac:spMkLst>
            <pc:docMk/>
            <pc:sldMk cId="2437879879" sldId="361"/>
            <ac:spMk id="11" creationId="{AC7D6D39-F71D-4B4E-B8BB-973AC7E0734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6/18/2022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litehausuk.com/aluminium-window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lycawindows.co.uk/windows/upvc-windows-london/modern-upvc-window-hous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80399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07101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788826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1523078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https://www.wtbf.co.uk/images/old-building-information/Wall-Diagram.jpg</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4205926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818204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Arial" charset="0"/>
                <a:ea typeface="ＭＳ Ｐゴシック" charset="-128"/>
                <a:cs typeface="ＭＳ Ｐゴシック" charset="-128"/>
              </a:rPr>
              <a:t>A section of a lathed wall with plaster removed. Image courtesy of Museum Resources</a:t>
            </a:r>
          </a:p>
          <a:p>
            <a:r>
              <a:rPr lang="en-US" sz="1200" b="0" i="0" u="none" strike="noStrike" kern="1200" dirty="0">
                <a:solidFill>
                  <a:schemeClr val="tx1"/>
                </a:solidFill>
                <a:effectLst/>
                <a:latin typeface="Arial" charset="0"/>
                <a:ea typeface="ＭＳ Ｐゴシック" charset="-128"/>
              </a:rPr>
              <a:t>Rear of</a:t>
            </a:r>
            <a:r>
              <a:rPr lang="en-US" sz="1200" b="0" i="0" u="none" strike="noStrike" kern="1200" baseline="0" dirty="0">
                <a:solidFill>
                  <a:schemeClr val="tx1"/>
                </a:solidFill>
                <a:effectLst/>
                <a:latin typeface="Arial" charset="0"/>
                <a:ea typeface="ＭＳ Ｐゴシック" charset="-128"/>
              </a:rPr>
              <a:t> a lath wall showing the lime lips adhering the plaster to the laths.  Tywi Centre photo.</a:t>
            </a:r>
            <a:endParaRPr lang="en-GB" sz="1200" b="0" i="0" u="none" strike="noStrike" kern="1200" dirty="0">
              <a:solidFill>
                <a:schemeClr val="tx1"/>
              </a:solidFill>
              <a:effectLst/>
              <a:latin typeface="Arial" charset="0"/>
              <a:ea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4071235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Arial" charset="0"/>
                <a:ea typeface="ＭＳ Ｐゴシック" charset="-128"/>
              </a:rPr>
              <a:t>Historic Windows – Tywi Centre</a:t>
            </a:r>
          </a:p>
          <a:p>
            <a:r>
              <a:rPr lang="en-GB" dirty="0">
                <a:hlinkClick r:id="rId3"/>
              </a:rPr>
              <a:t>https://www.litehausuk.com/aluminium-windows/</a:t>
            </a:r>
            <a:endParaRPr lang="en-GB" sz="1200" b="0" i="0" u="none" strike="noStrike" kern="1200" dirty="0">
              <a:solidFill>
                <a:schemeClr val="tx1"/>
              </a:solidFill>
              <a:effectLst/>
              <a:latin typeface="Arial" charset="0"/>
              <a:ea typeface="ＭＳ Ｐゴシック" charset="-128"/>
            </a:endParaRPr>
          </a:p>
          <a:p>
            <a:r>
              <a:rPr lang="en-GB" dirty="0">
                <a:hlinkClick r:id="rId4"/>
              </a:rPr>
              <a:t>https://www.lycawindows.co.uk/windows/upvc-windows-london/modern-upvc-window-house/</a:t>
            </a:r>
            <a:endParaRPr lang="en-GB" sz="1200" b="0" i="0" u="none" strike="noStrike" kern="1200" dirty="0">
              <a:solidFill>
                <a:schemeClr val="tx1"/>
              </a:solidFill>
              <a:effectLst/>
              <a:latin typeface="Arial" charset="0"/>
              <a:ea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578004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53212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744111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241874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tiff"/><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4: </a:t>
            </a:r>
            <a:r>
              <a:rPr lang="en-US" dirty="0"/>
              <a:t>Traditional building materials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a:t>Stone and slate (continued)</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33316" y="1521740"/>
            <a:ext cx="8579296" cy="4248000"/>
          </a:xfrm>
        </p:spPr>
        <p:txBody>
          <a:bodyPr/>
          <a:lstStyle/>
          <a:p>
            <a:r>
              <a:rPr lang="cy-GB" b="1" dirty="0">
                <a:solidFill>
                  <a:srgbClr val="C00000"/>
                </a:solidFill>
              </a:rPr>
              <a:t>Llechi</a:t>
            </a:r>
            <a:r>
              <a:rPr lang="cy-GB" b="1" dirty="0"/>
              <a:t> </a:t>
            </a:r>
            <a:r>
              <a:rPr lang="cy-GB" b="1" dirty="0">
                <a:solidFill>
                  <a:srgbClr val="0077E3"/>
                </a:solidFill>
              </a:rPr>
              <a:t>-  </a:t>
            </a:r>
            <a:r>
              <a:rPr lang="en-US" b="1" dirty="0">
                <a:solidFill>
                  <a:srgbClr val="0077E3"/>
                </a:solidFill>
              </a:rPr>
              <a:t>Slate</a:t>
            </a:r>
            <a:r>
              <a:rPr lang="en-US" dirty="0">
                <a:solidFill>
                  <a:srgbClr val="0077E3"/>
                </a:solidFill>
              </a:rPr>
              <a:t> </a:t>
            </a:r>
            <a:r>
              <a:rPr lang="en-US" dirty="0"/>
              <a:t>can be used as a roof covering but is also used to build external walls.</a:t>
            </a:r>
          </a:p>
          <a:p>
            <a:endParaRPr lang="en-US" dirty="0"/>
          </a:p>
        </p:txBody>
      </p:sp>
      <p:sp>
        <p:nvSpPr>
          <p:cNvPr id="7" name="TextBox 6">
            <a:extLst>
              <a:ext uri="{FF2B5EF4-FFF2-40B4-BE49-F238E27FC236}">
                <a16:creationId xmlns:a16="http://schemas.microsoft.com/office/drawing/2014/main" id="{A1AEBF62-1A20-414F-94CE-906E44BD2909}"/>
              </a:ext>
            </a:extLst>
          </p:cNvPr>
          <p:cNvSpPr txBox="1"/>
          <p:nvPr/>
        </p:nvSpPr>
        <p:spPr>
          <a:xfrm>
            <a:off x="378175" y="4951666"/>
            <a:ext cx="4171044" cy="830997"/>
          </a:xfrm>
          <a:prstGeom prst="rect">
            <a:avLst/>
          </a:prstGeom>
          <a:noFill/>
        </p:spPr>
        <p:txBody>
          <a:bodyPr wrap="square">
            <a:spAutoFit/>
          </a:bodyPr>
          <a:lstStyle/>
          <a:p>
            <a:r>
              <a:rPr lang="en-GB" sz="1600" dirty="0"/>
              <a:t>Pile of Bangor Blue slate roof tiles after they have been removed from the roof of a building being refurbished.</a:t>
            </a:r>
          </a:p>
        </p:txBody>
      </p:sp>
      <p:pic>
        <p:nvPicPr>
          <p:cNvPr id="5" name="Picture 4" descr="A picture containing outdoor&#10;&#10;Description automatically generated">
            <a:extLst>
              <a:ext uri="{FF2B5EF4-FFF2-40B4-BE49-F238E27FC236}">
                <a16:creationId xmlns:a16="http://schemas.microsoft.com/office/drawing/2014/main" id="{AE02AAB8-FC81-41FB-92EC-D19E046D09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2895" y="2190541"/>
            <a:ext cx="4140438" cy="2763407"/>
          </a:xfrm>
          <a:prstGeom prst="rect">
            <a:avLst/>
          </a:prstGeom>
        </p:spPr>
      </p:pic>
      <p:pic>
        <p:nvPicPr>
          <p:cNvPr id="9" name="Picture 8">
            <a:extLst>
              <a:ext uri="{FF2B5EF4-FFF2-40B4-BE49-F238E27FC236}">
                <a16:creationId xmlns:a16="http://schemas.microsoft.com/office/drawing/2014/main" id="{B3821F1D-6787-4874-BD26-5413F29AC2F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89307" y="2168093"/>
            <a:ext cx="4007401" cy="2763407"/>
          </a:xfrm>
          <a:prstGeom prst="rect">
            <a:avLst/>
          </a:prstGeom>
        </p:spPr>
      </p:pic>
      <p:sp>
        <p:nvSpPr>
          <p:cNvPr id="11" name="TextBox 10">
            <a:extLst>
              <a:ext uri="{FF2B5EF4-FFF2-40B4-BE49-F238E27FC236}">
                <a16:creationId xmlns:a16="http://schemas.microsoft.com/office/drawing/2014/main" id="{AC7D6D39-F71D-4B4E-B8BB-973AC7E07347}"/>
              </a:ext>
            </a:extLst>
          </p:cNvPr>
          <p:cNvSpPr txBox="1"/>
          <p:nvPr/>
        </p:nvSpPr>
        <p:spPr>
          <a:xfrm>
            <a:off x="4789308" y="4951666"/>
            <a:ext cx="4007400" cy="584775"/>
          </a:xfrm>
          <a:prstGeom prst="rect">
            <a:avLst/>
          </a:prstGeom>
          <a:noFill/>
        </p:spPr>
        <p:txBody>
          <a:bodyPr wrap="square">
            <a:spAutoFit/>
          </a:bodyPr>
          <a:lstStyle/>
          <a:p>
            <a:r>
              <a:rPr lang="en-GB" sz="1600" dirty="0"/>
              <a:t>A slate wall at the entrance to the main University building, Bangor, Gwynedd.</a:t>
            </a:r>
          </a:p>
        </p:txBody>
      </p:sp>
    </p:spTree>
    <p:extLst>
      <p:ext uri="{BB962C8B-B14F-4D97-AF65-F5344CB8AC3E}">
        <p14:creationId xmlns:p14="http://schemas.microsoft.com/office/powerpoint/2010/main" val="2437879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cy-GB" dirty="0">
                <a:solidFill>
                  <a:srgbClr val="C00000"/>
                </a:solidFill>
              </a:rPr>
              <a:t>Copr</a:t>
            </a:r>
            <a:r>
              <a:rPr lang="cy-GB" dirty="0"/>
              <a:t> - </a:t>
            </a:r>
            <a:r>
              <a:rPr lang="en-US" dirty="0"/>
              <a:t>Copper</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44295" y="1390588"/>
            <a:ext cx="2962672" cy="4248000"/>
          </a:xfrm>
        </p:spPr>
        <p:txBody>
          <a:bodyPr/>
          <a:lstStyle/>
          <a:p>
            <a:r>
              <a:rPr lang="en-US" b="1" dirty="0"/>
              <a:t>Copper</a:t>
            </a:r>
            <a:r>
              <a:rPr lang="en-US" dirty="0"/>
              <a:t> mining and smelting was a huge industry in Wales right up until the mid-20th century, when resources ran low and cheap imports took over. Traditionally, copper was widely used as a roof covering in public and industrial buildings. It turns a distinctive green </a:t>
            </a:r>
            <a:r>
              <a:rPr lang="en-US" dirty="0" err="1"/>
              <a:t>colour</a:t>
            </a:r>
            <a:r>
              <a:rPr lang="en-US" dirty="0"/>
              <a:t> as it </a:t>
            </a:r>
            <a:r>
              <a:rPr lang="en-US" dirty="0" err="1"/>
              <a:t>oxidises</a:t>
            </a:r>
            <a:r>
              <a:rPr lang="en-US" dirty="0"/>
              <a:t> over time. Copper is still used in construction today.</a:t>
            </a:r>
          </a:p>
          <a:p>
            <a:endParaRPr lang="en-US" dirty="0"/>
          </a:p>
          <a:p>
            <a:endParaRPr lang="en-US" dirty="0"/>
          </a:p>
          <a:p>
            <a:endParaRPr lang="en-US" dirty="0"/>
          </a:p>
          <a:p>
            <a:endParaRPr lang="en-US" dirty="0"/>
          </a:p>
        </p:txBody>
      </p:sp>
      <p:sp>
        <p:nvSpPr>
          <p:cNvPr id="8" name="TextBox 7">
            <a:extLst>
              <a:ext uri="{FF2B5EF4-FFF2-40B4-BE49-F238E27FC236}">
                <a16:creationId xmlns:a16="http://schemas.microsoft.com/office/drawing/2014/main" id="{B455A439-7295-49DF-9CE5-4E71A40C7CEB}"/>
              </a:ext>
            </a:extLst>
          </p:cNvPr>
          <p:cNvSpPr txBox="1"/>
          <p:nvPr/>
        </p:nvSpPr>
        <p:spPr>
          <a:xfrm>
            <a:off x="5738211" y="5326780"/>
            <a:ext cx="2735288" cy="523220"/>
          </a:xfrm>
          <a:prstGeom prst="rect">
            <a:avLst/>
          </a:prstGeom>
          <a:noFill/>
        </p:spPr>
        <p:txBody>
          <a:bodyPr wrap="square">
            <a:spAutoFit/>
          </a:bodyPr>
          <a:lstStyle/>
          <a:p>
            <a:r>
              <a:rPr lang="en-GB" sz="1400" dirty="0"/>
              <a:t>Copper-clad Humanities Building, Plymouth, England</a:t>
            </a:r>
          </a:p>
        </p:txBody>
      </p:sp>
      <p:sp>
        <p:nvSpPr>
          <p:cNvPr id="9" name="TextBox 8">
            <a:extLst>
              <a:ext uri="{FF2B5EF4-FFF2-40B4-BE49-F238E27FC236}">
                <a16:creationId xmlns:a16="http://schemas.microsoft.com/office/drawing/2014/main" id="{E68018E9-1CB8-4929-8F53-C1A0789CFF63}"/>
              </a:ext>
            </a:extLst>
          </p:cNvPr>
          <p:cNvSpPr txBox="1"/>
          <p:nvPr/>
        </p:nvSpPr>
        <p:spPr>
          <a:xfrm>
            <a:off x="5834493" y="3269031"/>
            <a:ext cx="3138722" cy="738664"/>
          </a:xfrm>
          <a:prstGeom prst="rect">
            <a:avLst/>
          </a:prstGeom>
          <a:noFill/>
        </p:spPr>
        <p:txBody>
          <a:bodyPr wrap="square">
            <a:spAutoFit/>
          </a:bodyPr>
          <a:lstStyle/>
          <a:p>
            <a:r>
              <a:rPr lang="en-GB" sz="1400" dirty="0"/>
              <a:t>Green Verdigris dome made of copper, </a:t>
            </a:r>
            <a:r>
              <a:rPr lang="en-GB" sz="1400" dirty="0" err="1"/>
              <a:t>Foel</a:t>
            </a:r>
            <a:r>
              <a:rPr lang="en-GB" sz="1400" dirty="0"/>
              <a:t> Tower, intake of </a:t>
            </a:r>
            <a:r>
              <a:rPr lang="en-GB" sz="1400" dirty="0" err="1"/>
              <a:t>Garreg-ddu</a:t>
            </a:r>
            <a:r>
              <a:rPr lang="en-GB" sz="1400" dirty="0"/>
              <a:t> Reservoir, Elan Valley, Powys</a:t>
            </a:r>
          </a:p>
        </p:txBody>
      </p:sp>
      <p:pic>
        <p:nvPicPr>
          <p:cNvPr id="5" name="Picture 4" descr="A picture containing green, building, dome, mosque&#10;&#10;Description automatically generated">
            <a:extLst>
              <a:ext uri="{FF2B5EF4-FFF2-40B4-BE49-F238E27FC236}">
                <a16:creationId xmlns:a16="http://schemas.microsoft.com/office/drawing/2014/main" id="{25B87D8A-95DD-4B84-9DEE-A3A429D685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34493" y="1158577"/>
            <a:ext cx="3138722" cy="2092274"/>
          </a:xfrm>
          <a:prstGeom prst="rect">
            <a:avLst/>
          </a:prstGeom>
        </p:spPr>
      </p:pic>
      <p:pic>
        <p:nvPicPr>
          <p:cNvPr id="11" name="Picture 10" descr="A picture containing text, building, sky, outdoor&#10;&#10;Description automatically generated">
            <a:extLst>
              <a:ext uri="{FF2B5EF4-FFF2-40B4-BE49-F238E27FC236}">
                <a16:creationId xmlns:a16="http://schemas.microsoft.com/office/drawing/2014/main" id="{F71D58B4-4153-4E79-A2D9-AC7C60242E9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501898" y="2360364"/>
            <a:ext cx="2222232" cy="3573295"/>
          </a:xfrm>
          <a:prstGeom prst="rect">
            <a:avLst/>
          </a:prstGeom>
        </p:spPr>
      </p:pic>
    </p:spTree>
    <p:extLst>
      <p:ext uri="{BB962C8B-B14F-4D97-AF65-F5344CB8AC3E}">
        <p14:creationId xmlns:p14="http://schemas.microsoft.com/office/powerpoint/2010/main" val="3523953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cy-GB" dirty="0">
                <a:solidFill>
                  <a:srgbClr val="C00000"/>
                </a:solidFill>
              </a:rPr>
              <a:t>Plwm - </a:t>
            </a:r>
            <a:r>
              <a:rPr lang="en-US" dirty="0"/>
              <a:t>Lead</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57200" y="1767930"/>
            <a:ext cx="3677398" cy="3389262"/>
          </a:xfrm>
        </p:spPr>
        <p:txBody>
          <a:bodyPr/>
          <a:lstStyle/>
          <a:p>
            <a:r>
              <a:rPr lang="en-US" dirty="0"/>
              <a:t>Early plumbing used lead pipes before it was discovered that lead dissolves in water and is poisonous. </a:t>
            </a:r>
          </a:p>
          <a:p>
            <a:r>
              <a:rPr lang="en-US" dirty="0"/>
              <a:t>Copper or plastic piping is now largely used in domestic plumbing. Lead is still widely used for roof flashings and coverings.</a:t>
            </a:r>
          </a:p>
          <a:p>
            <a:endParaRPr lang="en-US" dirty="0"/>
          </a:p>
        </p:txBody>
      </p:sp>
      <p:pic>
        <p:nvPicPr>
          <p:cNvPr id="5" name="Picture 4" descr="A picture containing outdoor, music, spice, flute&#10;&#10;Description automatically generated">
            <a:extLst>
              <a:ext uri="{FF2B5EF4-FFF2-40B4-BE49-F238E27FC236}">
                <a16:creationId xmlns:a16="http://schemas.microsoft.com/office/drawing/2014/main" id="{FD9636B5-FFE3-43CA-B7EF-A2A1297B7E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62195" y="1991365"/>
            <a:ext cx="4571999" cy="3044151"/>
          </a:xfrm>
          <a:prstGeom prst="rect">
            <a:avLst/>
          </a:prstGeom>
        </p:spPr>
      </p:pic>
    </p:spTree>
    <p:extLst>
      <p:ext uri="{BB962C8B-B14F-4D97-AF65-F5344CB8AC3E}">
        <p14:creationId xmlns:p14="http://schemas.microsoft.com/office/powerpoint/2010/main" val="146231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gwestiwn?</a:t>
            </a:r>
          </a:p>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FC2243-12FC-1043-B6C1-6FAB88280225}"/>
              </a:ext>
            </a:extLst>
          </p:cNvPr>
          <p:cNvSpPr>
            <a:spLocks noGrp="1"/>
          </p:cNvSpPr>
          <p:nvPr>
            <p:ph sz="quarter" idx="10"/>
          </p:nvPr>
        </p:nvSpPr>
        <p:spPr>
          <a:xfrm>
            <a:off x="611560" y="1772816"/>
            <a:ext cx="8229600" cy="4248000"/>
          </a:xfrm>
        </p:spPr>
        <p:txBody>
          <a:bodyPr/>
          <a:lstStyle/>
          <a:p>
            <a:r>
              <a:rPr lang="en-US" dirty="0">
                <a:solidFill>
                  <a:srgbClr val="000000"/>
                </a:solidFill>
              </a:rPr>
              <a:t>Before modern transport infrastructure was in place, most traditional houses were built using locally sourced materials. This resulted in a range of properties across the length and breadth of Wales which were made of local stone, slate, timber or </a:t>
            </a:r>
            <a:r>
              <a:rPr lang="en-US" dirty="0" err="1">
                <a:solidFill>
                  <a:srgbClr val="000000"/>
                </a:solidFill>
              </a:rPr>
              <a:t>clom</a:t>
            </a:r>
            <a:r>
              <a:rPr lang="en-US" dirty="0">
                <a:solidFill>
                  <a:srgbClr val="000000"/>
                </a:solidFill>
              </a:rPr>
              <a:t> (a </a:t>
            </a:r>
            <a:r>
              <a:rPr lang="en-GB" dirty="0">
                <a:solidFill>
                  <a:srgbClr val="000000"/>
                </a:solidFill>
              </a:rPr>
              <a:t>natural building material made from subsoil, water, straw and sometimes lime). Thatch, slate or stone were used as roofing materials.</a:t>
            </a:r>
            <a:endParaRPr lang="en-US" strike="sngStrike" dirty="0">
              <a:solidFill>
                <a:srgbClr val="000000"/>
              </a:solidFill>
            </a:endParaRPr>
          </a:p>
        </p:txBody>
      </p:sp>
      <p:sp>
        <p:nvSpPr>
          <p:cNvPr id="4" name="Title 1">
            <a:extLst>
              <a:ext uri="{FF2B5EF4-FFF2-40B4-BE49-F238E27FC236}">
                <a16:creationId xmlns:a16="http://schemas.microsoft.com/office/drawing/2014/main" id="{A57152E8-8611-0748-AC7E-C42F07706C1D}"/>
              </a:ext>
            </a:extLst>
          </p:cNvPr>
          <p:cNvSpPr>
            <a:spLocks noGrp="1"/>
          </p:cNvSpPr>
          <p:nvPr>
            <p:ph type="title"/>
          </p:nvPr>
        </p:nvSpPr>
        <p:spPr>
          <a:xfrm>
            <a:off x="439810" y="933273"/>
            <a:ext cx="8229600" cy="382588"/>
          </a:xfrm>
        </p:spPr>
        <p:txBody>
          <a:bodyPr/>
          <a:lstStyle/>
          <a:p>
            <a:r>
              <a:rPr lang="cy-GB" dirty="0">
                <a:solidFill>
                  <a:srgbClr val="C00000"/>
                </a:solidFill>
              </a:rPr>
              <a:t>Deunyddiau adeiladu traddodiadol </a:t>
            </a:r>
            <a:r>
              <a:rPr lang="cy-GB" dirty="0"/>
              <a:t>- </a:t>
            </a:r>
            <a:r>
              <a:rPr lang="en-US" dirty="0"/>
              <a:t>Traditional building materials</a:t>
            </a:r>
            <a:endParaRPr lang="en-US" strike="sngStrike" dirty="0">
              <a:solidFill>
                <a:srgbClr val="FF0000"/>
              </a:solidFill>
            </a:endParaRPr>
          </a:p>
        </p:txBody>
      </p:sp>
      <p:pic>
        <p:nvPicPr>
          <p:cNvPr id="7" name="Picture 6" descr="A stone wall&#10;&#10;Description automatically generated">
            <a:extLst>
              <a:ext uri="{FF2B5EF4-FFF2-40B4-BE49-F238E27FC236}">
                <a16:creationId xmlns:a16="http://schemas.microsoft.com/office/drawing/2014/main" id="{84A2A9E8-9B89-4155-A4C0-9DC902A5E2A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884" y="3675976"/>
            <a:ext cx="2843808" cy="2156696"/>
          </a:xfrm>
          <a:prstGeom prst="rect">
            <a:avLst/>
          </a:prstGeom>
        </p:spPr>
      </p:pic>
      <p:pic>
        <p:nvPicPr>
          <p:cNvPr id="9" name="Picture 8" descr="A house covered in snow&#10;&#10;Description automatically generated">
            <a:extLst>
              <a:ext uri="{FF2B5EF4-FFF2-40B4-BE49-F238E27FC236}">
                <a16:creationId xmlns:a16="http://schemas.microsoft.com/office/drawing/2014/main" id="{A6131A50-FE2C-4E84-A7E4-C74D12BE660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72111" y="3675975"/>
            <a:ext cx="3421604" cy="2156697"/>
          </a:xfrm>
          <a:prstGeom prst="rect">
            <a:avLst/>
          </a:prstGeom>
        </p:spPr>
      </p:pic>
      <p:pic>
        <p:nvPicPr>
          <p:cNvPr id="5" name="Picture 4" descr="A picture containing building, sky, outdoor, house&#10;&#10;Description automatically generated">
            <a:extLst>
              <a:ext uri="{FF2B5EF4-FFF2-40B4-BE49-F238E27FC236}">
                <a16:creationId xmlns:a16="http://schemas.microsoft.com/office/drawing/2014/main" id="{E3AD14D6-C5DB-458A-8A17-B8EF63783F3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8403" y="3675974"/>
            <a:ext cx="2875597" cy="2156698"/>
          </a:xfrm>
          <a:prstGeom prst="rect">
            <a:avLst/>
          </a:prstGeom>
        </p:spPr>
      </p:pic>
    </p:spTree>
    <p:extLst>
      <p:ext uri="{BB962C8B-B14F-4D97-AF65-F5344CB8AC3E}">
        <p14:creationId xmlns:p14="http://schemas.microsoft.com/office/powerpoint/2010/main" val="3342329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B078-4785-CE42-BF75-D22C37092DCB}"/>
              </a:ext>
            </a:extLst>
          </p:cNvPr>
          <p:cNvSpPr>
            <a:spLocks noGrp="1"/>
          </p:cNvSpPr>
          <p:nvPr>
            <p:ph type="title"/>
          </p:nvPr>
        </p:nvSpPr>
        <p:spPr/>
        <p:txBody>
          <a:bodyPr/>
          <a:lstStyle/>
          <a:p>
            <a:r>
              <a:rPr lang="cy-GB" dirty="0">
                <a:solidFill>
                  <a:srgbClr val="C00000"/>
                </a:solidFill>
              </a:rPr>
              <a:t>Calch - </a:t>
            </a:r>
            <a:r>
              <a:rPr lang="en-US" dirty="0"/>
              <a:t>Lime</a:t>
            </a:r>
          </a:p>
        </p:txBody>
      </p:sp>
      <p:sp>
        <p:nvSpPr>
          <p:cNvPr id="3" name="Content Placeholder 2">
            <a:extLst>
              <a:ext uri="{FF2B5EF4-FFF2-40B4-BE49-F238E27FC236}">
                <a16:creationId xmlns:a16="http://schemas.microsoft.com/office/drawing/2014/main" id="{90F22DD9-DBAD-B54B-8DA8-3BCC58B0DE00}"/>
              </a:ext>
            </a:extLst>
          </p:cNvPr>
          <p:cNvSpPr>
            <a:spLocks noGrp="1"/>
          </p:cNvSpPr>
          <p:nvPr>
            <p:ph sz="quarter" idx="10"/>
          </p:nvPr>
        </p:nvSpPr>
        <p:spPr>
          <a:xfrm>
            <a:off x="457200" y="1512000"/>
            <a:ext cx="8229600" cy="1196920"/>
          </a:xfrm>
        </p:spPr>
        <p:txBody>
          <a:bodyPr/>
          <a:lstStyle/>
          <a:p>
            <a:r>
              <a:rPr lang="en-US" dirty="0">
                <a:latin typeface="+mj-lt"/>
              </a:rPr>
              <a:t>Traditional built properties used a</a:t>
            </a:r>
            <a:r>
              <a:rPr lang="en-US" b="1" dirty="0">
                <a:latin typeface="+mj-lt"/>
              </a:rPr>
              <a:t> lime-based </a:t>
            </a:r>
            <a:r>
              <a:rPr lang="en-US" dirty="0">
                <a:latin typeface="+mj-lt"/>
              </a:rPr>
              <a:t>mortar to bed the bricks or stone used to construct the external superstructure. External render and internal plaster was also lime-based. </a:t>
            </a:r>
          </a:p>
        </p:txBody>
      </p:sp>
      <p:sp>
        <p:nvSpPr>
          <p:cNvPr id="6" name="TextBox 5"/>
          <p:cNvSpPr txBox="1"/>
          <p:nvPr/>
        </p:nvSpPr>
        <p:spPr>
          <a:xfrm>
            <a:off x="379888" y="2691893"/>
            <a:ext cx="4408136" cy="3170099"/>
          </a:xfrm>
          <a:prstGeom prst="rect">
            <a:avLst/>
          </a:prstGeom>
          <a:noFill/>
        </p:spPr>
        <p:txBody>
          <a:bodyPr wrap="square" rtlCol="0">
            <a:spAutoFit/>
          </a:bodyPr>
          <a:lstStyle/>
          <a:p>
            <a:r>
              <a:rPr lang="en-US" dirty="0">
                <a:latin typeface="+mj-lt"/>
                <a:ea typeface="ＭＳ Ｐゴシック" charset="-128"/>
                <a:cs typeface="ＭＳ Ｐゴシック" charset="-128"/>
              </a:rPr>
              <a:t>The main benefit of using a lime mortar over gypsum or cement-based mortar is that is breathable. </a:t>
            </a:r>
            <a:r>
              <a:rPr lang="en-US" dirty="0">
                <a:latin typeface="+mj-lt"/>
              </a:rPr>
              <a:t>Breathability means that the wall is ‘</a:t>
            </a:r>
            <a:r>
              <a:rPr lang="en-US" dirty="0" err="1">
                <a:latin typeface="+mj-lt"/>
              </a:rPr>
              <a:t>vapour</a:t>
            </a:r>
            <a:r>
              <a:rPr lang="en-US" dirty="0">
                <a:latin typeface="+mj-lt"/>
              </a:rPr>
              <a:t> permeable’ and allows water to enter and exit the wall easily.  Water does not get trapped behind a lime mortar, so the walls do not stay damp and cause timbers to rot.</a:t>
            </a:r>
          </a:p>
          <a:p>
            <a:endParaRPr lang="en-GB" dirty="0">
              <a:latin typeface="+mj-lt"/>
              <a:ea typeface="ＭＳ Ｐゴシック" charset="-128"/>
              <a:cs typeface="ＭＳ Ｐゴシック" charset="-128"/>
            </a:endParaRPr>
          </a:p>
        </p:txBody>
      </p:sp>
      <p:pic>
        <p:nvPicPr>
          <p:cNvPr id="5" name="Content Placeholder 4">
            <a:extLst>
              <a:ext uri="{FF2B5EF4-FFF2-40B4-BE49-F238E27FC236}">
                <a16:creationId xmlns:a16="http://schemas.microsoft.com/office/drawing/2014/main" id="{90367F98-9BD4-49E7-8763-83E0493260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5427890" y="2348880"/>
            <a:ext cx="3730278" cy="2686900"/>
          </a:xfrm>
          <a:prstGeom prst="rect">
            <a:avLst/>
          </a:prstGeom>
          <a:noFill/>
          <a:ln w="9525">
            <a:noFill/>
            <a:miter lim="800000"/>
            <a:headEnd/>
            <a:tailEnd/>
          </a:ln>
        </p:spPr>
      </p:pic>
      <p:sp>
        <p:nvSpPr>
          <p:cNvPr id="7" name="TextBox 6">
            <a:extLst>
              <a:ext uri="{FF2B5EF4-FFF2-40B4-BE49-F238E27FC236}">
                <a16:creationId xmlns:a16="http://schemas.microsoft.com/office/drawing/2014/main" id="{C0232DA2-BAFC-48F9-B910-85D4DB2E80C3}"/>
              </a:ext>
            </a:extLst>
          </p:cNvPr>
          <p:cNvSpPr txBox="1"/>
          <p:nvPr/>
        </p:nvSpPr>
        <p:spPr>
          <a:xfrm>
            <a:off x="5408368" y="5035780"/>
            <a:ext cx="3505823" cy="584775"/>
          </a:xfrm>
          <a:prstGeom prst="rect">
            <a:avLst/>
          </a:prstGeom>
          <a:noFill/>
        </p:spPr>
        <p:txBody>
          <a:bodyPr wrap="square">
            <a:spAutoFit/>
          </a:bodyPr>
          <a:lstStyle/>
          <a:p>
            <a:r>
              <a:rPr lang="en-US" sz="1600" i="0" u="none" strike="noStrike" baseline="0" dirty="0">
                <a:solidFill>
                  <a:srgbClr val="000000"/>
                </a:solidFill>
                <a:latin typeface="+mn-lt"/>
              </a:rPr>
              <a:t>Conservation plastering using lime-based plaster </a:t>
            </a:r>
            <a:endParaRPr lang="en-GB" sz="1600" dirty="0">
              <a:latin typeface="+mn-lt"/>
            </a:endParaRPr>
          </a:p>
        </p:txBody>
      </p:sp>
    </p:spTree>
    <p:extLst>
      <p:ext uri="{BB962C8B-B14F-4D97-AF65-F5344CB8AC3E}">
        <p14:creationId xmlns:p14="http://schemas.microsoft.com/office/powerpoint/2010/main" val="4167350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B078-4785-CE42-BF75-D22C37092DCB}"/>
              </a:ext>
            </a:extLst>
          </p:cNvPr>
          <p:cNvSpPr>
            <a:spLocks noGrp="1"/>
          </p:cNvSpPr>
          <p:nvPr>
            <p:ph type="title"/>
          </p:nvPr>
        </p:nvSpPr>
        <p:spPr/>
        <p:txBody>
          <a:bodyPr/>
          <a:lstStyle/>
          <a:p>
            <a:r>
              <a:rPr lang="en-US" dirty="0" err="1">
                <a:solidFill>
                  <a:srgbClr val="C00000"/>
                </a:solidFill>
              </a:rPr>
              <a:t>Calch</a:t>
            </a:r>
            <a:r>
              <a:rPr lang="en-US" dirty="0">
                <a:solidFill>
                  <a:srgbClr val="C00000"/>
                </a:solidFill>
              </a:rPr>
              <a:t> - </a:t>
            </a:r>
            <a:r>
              <a:rPr lang="en-US" dirty="0"/>
              <a:t>Lime (continued)</a:t>
            </a:r>
          </a:p>
        </p:txBody>
      </p:sp>
      <p:pic>
        <p:nvPicPr>
          <p:cNvPr id="5" name="Picture 4" descr="Diagram&#10;&#10;Description automatically generated">
            <a:extLst>
              <a:ext uri="{FF2B5EF4-FFF2-40B4-BE49-F238E27FC236}">
                <a16:creationId xmlns:a16="http://schemas.microsoft.com/office/drawing/2014/main" id="{9C65814F-4D38-4E87-A5B9-C9BFDFF2BE58}"/>
              </a:ext>
            </a:extLst>
          </p:cNvPr>
          <p:cNvPicPr>
            <a:picLocks noChangeAspect="1"/>
          </p:cNvPicPr>
          <p:nvPr/>
        </p:nvPicPr>
        <p:blipFill rotWithShape="1">
          <a:blip r:embed="rId3"/>
          <a:srcRect b="56300"/>
          <a:stretch/>
        </p:blipFill>
        <p:spPr>
          <a:xfrm>
            <a:off x="1331640" y="1426762"/>
            <a:ext cx="6803137" cy="4439706"/>
          </a:xfrm>
          <a:prstGeom prst="rect">
            <a:avLst/>
          </a:prstGeom>
        </p:spPr>
      </p:pic>
    </p:spTree>
    <p:extLst>
      <p:ext uri="{BB962C8B-B14F-4D97-AF65-F5344CB8AC3E}">
        <p14:creationId xmlns:p14="http://schemas.microsoft.com/office/powerpoint/2010/main" val="1439478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B078-4785-CE42-BF75-D22C37092DCB}"/>
              </a:ext>
            </a:extLst>
          </p:cNvPr>
          <p:cNvSpPr>
            <a:spLocks noGrp="1"/>
          </p:cNvSpPr>
          <p:nvPr>
            <p:ph type="title"/>
          </p:nvPr>
        </p:nvSpPr>
        <p:spPr/>
        <p:txBody>
          <a:bodyPr/>
          <a:lstStyle/>
          <a:p>
            <a:r>
              <a:rPr lang="en-US" dirty="0" err="1">
                <a:solidFill>
                  <a:srgbClr val="C00000"/>
                </a:solidFill>
              </a:rPr>
              <a:t>Calch</a:t>
            </a:r>
            <a:r>
              <a:rPr lang="en-US" dirty="0"/>
              <a:t> - Lime (continued)</a:t>
            </a:r>
          </a:p>
        </p:txBody>
      </p:sp>
      <p:sp>
        <p:nvSpPr>
          <p:cNvPr id="3" name="Content Placeholder 2">
            <a:extLst>
              <a:ext uri="{FF2B5EF4-FFF2-40B4-BE49-F238E27FC236}">
                <a16:creationId xmlns:a16="http://schemas.microsoft.com/office/drawing/2014/main" id="{90F22DD9-DBAD-B54B-8DA8-3BCC58B0DE00}"/>
              </a:ext>
            </a:extLst>
          </p:cNvPr>
          <p:cNvSpPr>
            <a:spLocks noGrp="1"/>
          </p:cNvSpPr>
          <p:nvPr>
            <p:ph sz="quarter" idx="10"/>
          </p:nvPr>
        </p:nvSpPr>
        <p:spPr/>
        <p:txBody>
          <a:bodyPr/>
          <a:lstStyle/>
          <a:p>
            <a:pPr>
              <a:lnSpc>
                <a:spcPct val="100000"/>
              </a:lnSpc>
              <a:spcBef>
                <a:spcPts val="0"/>
              </a:spcBef>
              <a:spcAft>
                <a:spcPts val="0"/>
              </a:spcAft>
            </a:pPr>
            <a:r>
              <a:rPr lang="en-US" dirty="0">
                <a:latin typeface="+mj-lt"/>
              </a:rPr>
              <a:t>Traditional buildings are not waterproof. They rely on the thickness of the wall to prevent water reaching the inside. Lime renders and plasters protect the wall structure. Other benefits of using a lime-based mortar over a cement-based mortar are that lime: </a:t>
            </a:r>
          </a:p>
          <a:p>
            <a:pPr>
              <a:lnSpc>
                <a:spcPct val="100000"/>
              </a:lnSpc>
              <a:spcBef>
                <a:spcPts val="0"/>
              </a:spcBef>
              <a:spcAft>
                <a:spcPts val="0"/>
              </a:spcAft>
            </a:pPr>
            <a:endParaRPr lang="en-US" dirty="0">
              <a:latin typeface="+mj-lt"/>
            </a:endParaRPr>
          </a:p>
          <a:p>
            <a:pPr marL="285750" indent="-285750">
              <a:lnSpc>
                <a:spcPct val="100000"/>
              </a:lnSpc>
              <a:spcBef>
                <a:spcPts val="0"/>
              </a:spcBef>
              <a:spcAft>
                <a:spcPts val="0"/>
              </a:spcAft>
              <a:buClr>
                <a:srgbClr val="0077E3"/>
              </a:buClr>
              <a:buFont typeface="Arial" panose="020B0604020202020204" pitchFamily="34" charset="0"/>
              <a:buChar char="•"/>
            </a:pPr>
            <a:r>
              <a:rPr lang="cy-GB" dirty="0">
                <a:solidFill>
                  <a:srgbClr val="C00000"/>
                </a:solidFill>
                <a:latin typeface="+mj-lt"/>
              </a:rPr>
              <a:t>mae’n denu dŵr </a:t>
            </a:r>
            <a:r>
              <a:rPr lang="cy-GB" dirty="0">
                <a:latin typeface="+mj-lt"/>
              </a:rPr>
              <a:t>- </a:t>
            </a:r>
            <a:r>
              <a:rPr lang="en-US" dirty="0">
                <a:solidFill>
                  <a:srgbClr val="0077E3"/>
                </a:solidFill>
                <a:latin typeface="+mj-lt"/>
              </a:rPr>
              <a:t>attracts water </a:t>
            </a:r>
            <a:r>
              <a:rPr lang="en-US" dirty="0">
                <a:latin typeface="+mj-lt"/>
              </a:rPr>
              <a:t>– so it actively draws water out of stone and timbers</a:t>
            </a:r>
          </a:p>
          <a:p>
            <a:pPr marL="285750" indent="-285750">
              <a:lnSpc>
                <a:spcPct val="100000"/>
              </a:lnSpc>
              <a:spcBef>
                <a:spcPts val="0"/>
              </a:spcBef>
              <a:spcAft>
                <a:spcPts val="0"/>
              </a:spcAft>
              <a:buClr>
                <a:srgbClr val="0077E3"/>
              </a:buClr>
              <a:buFont typeface="Arial" panose="020B0604020202020204" pitchFamily="34" charset="0"/>
              <a:buChar char="•"/>
            </a:pPr>
            <a:r>
              <a:rPr lang="en-US" dirty="0">
                <a:latin typeface="+mj-lt"/>
              </a:rPr>
              <a:t>is relatively flexible and self-healing, making it less likely to crack</a:t>
            </a:r>
          </a:p>
          <a:p>
            <a:pPr marL="285750" indent="-285750">
              <a:lnSpc>
                <a:spcPct val="100000"/>
              </a:lnSpc>
              <a:spcBef>
                <a:spcPts val="0"/>
              </a:spcBef>
              <a:spcAft>
                <a:spcPts val="0"/>
              </a:spcAft>
              <a:buClr>
                <a:srgbClr val="0077E3"/>
              </a:buClr>
              <a:buFont typeface="Arial" panose="020B0604020202020204" pitchFamily="34" charset="0"/>
              <a:buChar char="•"/>
            </a:pPr>
            <a:r>
              <a:rPr lang="en-US" dirty="0">
                <a:latin typeface="+mj-lt"/>
              </a:rPr>
              <a:t>has a lower carbon footprint than cement and is therefore a more environmentally friendly material; it is burnt at a lower temperature and re-absorbs CO</a:t>
            </a:r>
            <a:r>
              <a:rPr lang="en-US" baseline="-25000" dirty="0">
                <a:latin typeface="+mj-lt"/>
              </a:rPr>
              <a:t>2</a:t>
            </a:r>
            <a:r>
              <a:rPr lang="en-US" dirty="0">
                <a:latin typeface="+mj-lt"/>
              </a:rPr>
              <a:t> as it cures.</a:t>
            </a:r>
          </a:p>
          <a:p>
            <a:endParaRPr lang="en-US" dirty="0"/>
          </a:p>
        </p:txBody>
      </p:sp>
    </p:spTree>
    <p:extLst>
      <p:ext uri="{BB962C8B-B14F-4D97-AF65-F5344CB8AC3E}">
        <p14:creationId xmlns:p14="http://schemas.microsoft.com/office/powerpoint/2010/main" val="207075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en-US" dirty="0" err="1">
                <a:solidFill>
                  <a:srgbClr val="C00000"/>
                </a:solidFill>
              </a:rPr>
              <a:t>Pren</a:t>
            </a:r>
            <a:r>
              <a:rPr lang="en-US" dirty="0">
                <a:solidFill>
                  <a:srgbClr val="C00000"/>
                </a:solidFill>
              </a:rPr>
              <a:t> - </a:t>
            </a:r>
            <a:r>
              <a:rPr lang="en-US" dirty="0"/>
              <a:t>Timber</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57200" y="1512000"/>
            <a:ext cx="4978896" cy="4248000"/>
          </a:xfrm>
        </p:spPr>
        <p:txBody>
          <a:bodyPr/>
          <a:lstStyle/>
          <a:p>
            <a:r>
              <a:rPr lang="en-US" dirty="0"/>
              <a:t>Traditional timber framed houses are most common in the east of Wales. These tend to use oak, which grows well in the area, where the climate is less wet and windy.</a:t>
            </a:r>
          </a:p>
          <a:p>
            <a:r>
              <a:rPr lang="en-US" dirty="0"/>
              <a:t>Modern construction uses timber framing methods, although the timber is usually faster grown pine and offers less structural strength. More timbers are therefore usually required to provide the overall building strength.</a:t>
            </a:r>
          </a:p>
        </p:txBody>
      </p:sp>
      <p:pic>
        <p:nvPicPr>
          <p:cNvPr id="5" name="Picture 4" descr="A picture containing wooden, outdoor, sitting, building&#10;&#10;Description automatically generated">
            <a:extLst>
              <a:ext uri="{FF2B5EF4-FFF2-40B4-BE49-F238E27FC236}">
                <a16:creationId xmlns:a16="http://schemas.microsoft.com/office/drawing/2014/main" id="{3E27BA2A-05B5-489A-93E0-8629B840765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52120" y="3933056"/>
            <a:ext cx="3199536" cy="2133024"/>
          </a:xfrm>
          <a:prstGeom prst="rect">
            <a:avLst/>
          </a:prstGeom>
        </p:spPr>
      </p:pic>
      <p:pic>
        <p:nvPicPr>
          <p:cNvPr id="10" name="Picture 9" descr="An old stone building with grass in front of a house&#10;&#10;Description automatically generated">
            <a:extLst>
              <a:ext uri="{FF2B5EF4-FFF2-40B4-BE49-F238E27FC236}">
                <a16:creationId xmlns:a16="http://schemas.microsoft.com/office/drawing/2014/main" id="{3F1364C3-070B-41E1-9E6F-FA8754674F1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38278" y="1622231"/>
            <a:ext cx="3113377" cy="2133024"/>
          </a:xfrm>
          <a:prstGeom prst="rect">
            <a:avLst/>
          </a:prstGeom>
        </p:spPr>
      </p:pic>
    </p:spTree>
    <p:extLst>
      <p:ext uri="{BB962C8B-B14F-4D97-AF65-F5344CB8AC3E}">
        <p14:creationId xmlns:p14="http://schemas.microsoft.com/office/powerpoint/2010/main" val="31877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EEEDB-7AB8-9449-B231-53DC6090603B}"/>
              </a:ext>
            </a:extLst>
          </p:cNvPr>
          <p:cNvSpPr>
            <a:spLocks noGrp="1"/>
          </p:cNvSpPr>
          <p:nvPr>
            <p:ph type="title"/>
          </p:nvPr>
        </p:nvSpPr>
        <p:spPr>
          <a:xfrm>
            <a:off x="460395" y="836712"/>
            <a:ext cx="5122912" cy="1052848"/>
          </a:xfrm>
        </p:spPr>
        <p:txBody>
          <a:bodyPr/>
          <a:lstStyle/>
          <a:p>
            <a:r>
              <a:rPr lang="cy-GB" dirty="0">
                <a:solidFill>
                  <a:srgbClr val="C00000"/>
                </a:solidFill>
              </a:rPr>
              <a:t>Cydrannau adeiladu pren -</a:t>
            </a:r>
            <a:r>
              <a:rPr lang="en-US" dirty="0"/>
              <a:t>Timber building components</a:t>
            </a:r>
          </a:p>
        </p:txBody>
      </p:sp>
      <p:sp>
        <p:nvSpPr>
          <p:cNvPr id="3" name="Content Placeholder 2">
            <a:extLst>
              <a:ext uri="{FF2B5EF4-FFF2-40B4-BE49-F238E27FC236}">
                <a16:creationId xmlns:a16="http://schemas.microsoft.com/office/drawing/2014/main" id="{22D3B68B-6115-CF42-9A3B-A419205F64D1}"/>
              </a:ext>
            </a:extLst>
          </p:cNvPr>
          <p:cNvSpPr>
            <a:spLocks noGrp="1"/>
          </p:cNvSpPr>
          <p:nvPr>
            <p:ph sz="quarter" idx="10"/>
          </p:nvPr>
        </p:nvSpPr>
        <p:spPr>
          <a:xfrm>
            <a:off x="201549" y="1735643"/>
            <a:ext cx="5292458" cy="4315576"/>
          </a:xfrm>
        </p:spPr>
        <p:txBody>
          <a:bodyPr/>
          <a:lstStyle/>
          <a:p>
            <a:r>
              <a:rPr lang="en-US" dirty="0"/>
              <a:t>Non-load bearing partitions were </a:t>
            </a:r>
            <a:r>
              <a:rPr lang="en-US" dirty="0">
                <a:solidFill>
                  <a:srgbClr val="0077E3"/>
                </a:solidFill>
              </a:rPr>
              <a:t>traditionally</a:t>
            </a:r>
            <a:r>
              <a:rPr lang="en-US" dirty="0"/>
              <a:t> </a:t>
            </a:r>
            <a:r>
              <a:rPr lang="en-US" dirty="0">
                <a:solidFill>
                  <a:srgbClr val="C00000"/>
                </a:solidFill>
              </a:rPr>
              <a:t>(</a:t>
            </a:r>
            <a:r>
              <a:rPr lang="cy-GB" dirty="0">
                <a:solidFill>
                  <a:srgbClr val="C00000"/>
                </a:solidFill>
              </a:rPr>
              <a:t>t</a:t>
            </a:r>
            <a:r>
              <a:rPr lang="cy-GB" sz="2000" dirty="0">
                <a:solidFill>
                  <a:srgbClr val="C00000"/>
                </a:solidFill>
              </a:rPr>
              <a:t>raddodiadol)</a:t>
            </a:r>
            <a:r>
              <a:rPr lang="en-US" dirty="0"/>
              <a:t> constructed using locally sourced timber and covered in thin timber laths, with a gap between each to allow lime-based plaster mixed with horsehair to adhere to them. </a:t>
            </a:r>
          </a:p>
          <a:p>
            <a:r>
              <a:rPr lang="en-US" dirty="0"/>
              <a:t>Modern partitions are constructed using either timber or metal studs covered in plasterboard. </a:t>
            </a:r>
          </a:p>
          <a:p>
            <a:r>
              <a:rPr lang="en-US" dirty="0"/>
              <a:t>Timber is traditionally used as lintels, floor joists and boards in traditional buildings, and while it is used in modern construction, other materials such as concrete and composite timber boards are also commonly used.</a:t>
            </a:r>
          </a:p>
        </p:txBody>
      </p:sp>
      <p:pic>
        <p:nvPicPr>
          <p:cNvPr id="7" name="Picture 6" descr="A picture containing indoor, outdoor object, wood, dirty&#10;&#10;Description automatically generated">
            <a:extLst>
              <a:ext uri="{FF2B5EF4-FFF2-40B4-BE49-F238E27FC236}">
                <a16:creationId xmlns:a16="http://schemas.microsoft.com/office/drawing/2014/main" id="{DD64DE5C-33BB-4438-BC10-7D3CF162A6F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53147" y="4294965"/>
            <a:ext cx="2804965" cy="1869789"/>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6800085" y="2289770"/>
            <a:ext cx="2533905" cy="1900428"/>
          </a:xfrm>
          <a:prstGeom prst="rect">
            <a:avLst/>
          </a:prstGeom>
        </p:spPr>
      </p:pic>
      <p:pic>
        <p:nvPicPr>
          <p:cNvPr id="4" name="Picture 3">
            <a:extLst>
              <a:ext uri="{FF2B5EF4-FFF2-40B4-BE49-F238E27FC236}">
                <a16:creationId xmlns:a16="http://schemas.microsoft.com/office/drawing/2014/main" id="{A5CCD7FC-2CB7-DF43-956C-5AEA72879D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24824" y="1094780"/>
            <a:ext cx="1997502" cy="1462559"/>
          </a:xfrm>
          <a:prstGeom prst="rect">
            <a:avLst/>
          </a:prstGeom>
        </p:spPr>
      </p:pic>
    </p:spTree>
    <p:extLst>
      <p:ext uri="{BB962C8B-B14F-4D97-AF65-F5344CB8AC3E}">
        <p14:creationId xmlns:p14="http://schemas.microsoft.com/office/powerpoint/2010/main" val="2150782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EEEDB-7AB8-9449-B231-53DC6090603B}"/>
              </a:ext>
            </a:extLst>
          </p:cNvPr>
          <p:cNvSpPr>
            <a:spLocks noGrp="1"/>
          </p:cNvSpPr>
          <p:nvPr>
            <p:ph type="title"/>
          </p:nvPr>
        </p:nvSpPr>
        <p:spPr>
          <a:xfrm>
            <a:off x="457200" y="988287"/>
            <a:ext cx="8229600" cy="382588"/>
          </a:xfrm>
        </p:spPr>
        <p:txBody>
          <a:bodyPr/>
          <a:lstStyle/>
          <a:p>
            <a:r>
              <a:rPr lang="cy-GB" dirty="0">
                <a:solidFill>
                  <a:srgbClr val="C00000"/>
                </a:solidFill>
              </a:rPr>
              <a:t>Ffenestri pren traddodiadol -</a:t>
            </a:r>
            <a:r>
              <a:rPr lang="en-US" dirty="0"/>
              <a:t>Traditional timber windows</a:t>
            </a:r>
          </a:p>
        </p:txBody>
      </p:sp>
      <p:sp>
        <p:nvSpPr>
          <p:cNvPr id="3" name="Content Placeholder 2">
            <a:extLst>
              <a:ext uri="{FF2B5EF4-FFF2-40B4-BE49-F238E27FC236}">
                <a16:creationId xmlns:a16="http://schemas.microsoft.com/office/drawing/2014/main" id="{22D3B68B-6115-CF42-9A3B-A419205F64D1}"/>
              </a:ext>
            </a:extLst>
          </p:cNvPr>
          <p:cNvSpPr>
            <a:spLocks noGrp="1"/>
          </p:cNvSpPr>
          <p:nvPr>
            <p:ph sz="quarter" idx="10"/>
          </p:nvPr>
        </p:nvSpPr>
        <p:spPr>
          <a:xfrm>
            <a:off x="457200" y="1471838"/>
            <a:ext cx="5145551" cy="4248000"/>
          </a:xfrm>
        </p:spPr>
        <p:txBody>
          <a:bodyPr/>
          <a:lstStyle/>
          <a:p>
            <a:r>
              <a:rPr lang="en-US" dirty="0"/>
              <a:t>Traditionally the majority of windows and doors were made from locally sourced timber.  They ranged in style, design and material depending upon when they were made and where they were installed.</a:t>
            </a:r>
          </a:p>
          <a:p>
            <a:r>
              <a:rPr lang="en-US" dirty="0"/>
              <a:t>Modern windows are constructed largely using aluminum, steel or uPVC.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604" y="4198879"/>
            <a:ext cx="2020185" cy="1515139"/>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28607" y="3991215"/>
            <a:ext cx="1905181" cy="1974879"/>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40152" y="4012387"/>
            <a:ext cx="2991879" cy="1701631"/>
          </a:xfrm>
          <a:prstGeom prst="rect">
            <a:avLst/>
          </a:prstGeom>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40152" y="1916832"/>
            <a:ext cx="2990393" cy="1994592"/>
          </a:xfrm>
          <a:prstGeom prst="rect">
            <a:avLst/>
          </a:prstGeom>
        </p:spPr>
      </p:pic>
      <p:pic>
        <p:nvPicPr>
          <p:cNvPr id="11" name="Picture 10"/>
          <p:cNvPicPr>
            <a:picLocks noChangeAspect="1"/>
          </p:cNvPicPr>
          <p:nvPr/>
        </p:nvPicPr>
        <p:blipFill>
          <a:blip r:embed="rId7"/>
          <a:stretch>
            <a:fillRect/>
          </a:stretch>
        </p:blipFill>
        <p:spPr>
          <a:xfrm>
            <a:off x="4463973" y="3890425"/>
            <a:ext cx="1438781" cy="2176461"/>
          </a:xfrm>
          <a:prstGeom prst="rect">
            <a:avLst/>
          </a:prstGeom>
        </p:spPr>
      </p:pic>
    </p:spTree>
    <p:extLst>
      <p:ext uri="{BB962C8B-B14F-4D97-AF65-F5344CB8AC3E}">
        <p14:creationId xmlns:p14="http://schemas.microsoft.com/office/powerpoint/2010/main" val="1858478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05D1D-EE92-744D-9A9B-A333A1696436}"/>
              </a:ext>
            </a:extLst>
          </p:cNvPr>
          <p:cNvSpPr>
            <a:spLocks noGrp="1"/>
          </p:cNvSpPr>
          <p:nvPr>
            <p:ph type="title"/>
          </p:nvPr>
        </p:nvSpPr>
        <p:spPr/>
        <p:txBody>
          <a:bodyPr/>
          <a:lstStyle/>
          <a:p>
            <a:r>
              <a:rPr lang="cy-GB" dirty="0">
                <a:solidFill>
                  <a:srgbClr val="C00000"/>
                </a:solidFill>
              </a:rPr>
              <a:t>Cerrig a llechi </a:t>
            </a:r>
            <a:r>
              <a:rPr lang="cy-GB" dirty="0"/>
              <a:t>- </a:t>
            </a:r>
            <a:r>
              <a:rPr lang="en-US" dirty="0"/>
              <a:t>Stone and slate</a:t>
            </a:r>
          </a:p>
        </p:txBody>
      </p:sp>
      <p:sp>
        <p:nvSpPr>
          <p:cNvPr id="3" name="Content Placeholder 2">
            <a:extLst>
              <a:ext uri="{FF2B5EF4-FFF2-40B4-BE49-F238E27FC236}">
                <a16:creationId xmlns:a16="http://schemas.microsoft.com/office/drawing/2014/main" id="{BF6D8FAF-F53A-5042-A90C-529B0060D876}"/>
              </a:ext>
            </a:extLst>
          </p:cNvPr>
          <p:cNvSpPr>
            <a:spLocks noGrp="1"/>
          </p:cNvSpPr>
          <p:nvPr>
            <p:ph sz="quarter" idx="10"/>
          </p:nvPr>
        </p:nvSpPr>
        <p:spPr>
          <a:xfrm>
            <a:off x="4172289" y="3433612"/>
            <a:ext cx="4978896" cy="4248000"/>
          </a:xfrm>
        </p:spPr>
        <p:txBody>
          <a:bodyPr/>
          <a:lstStyle/>
          <a:p>
            <a:r>
              <a:rPr lang="en-US" dirty="0"/>
              <a:t>It is used for external walls, internal load bearing walls and as a roofing material.  The </a:t>
            </a:r>
            <a:r>
              <a:rPr lang="en-US" dirty="0" err="1"/>
              <a:t>colour</a:t>
            </a:r>
            <a:r>
              <a:rPr lang="en-US" dirty="0"/>
              <a:t> and structure of the stone can give a region its distinctive look.</a:t>
            </a:r>
          </a:p>
          <a:p>
            <a:endParaRPr lang="en-US" sz="1600" dirty="0"/>
          </a:p>
          <a:p>
            <a:endParaRPr lang="en-US" dirty="0"/>
          </a:p>
        </p:txBody>
      </p:sp>
      <p:sp>
        <p:nvSpPr>
          <p:cNvPr id="10" name="TextBox 9">
            <a:extLst>
              <a:ext uri="{FF2B5EF4-FFF2-40B4-BE49-F238E27FC236}">
                <a16:creationId xmlns:a16="http://schemas.microsoft.com/office/drawing/2014/main" id="{B6BFE6FB-63A1-4A68-8551-CFF573240835}"/>
              </a:ext>
            </a:extLst>
          </p:cNvPr>
          <p:cNvSpPr txBox="1"/>
          <p:nvPr/>
        </p:nvSpPr>
        <p:spPr>
          <a:xfrm>
            <a:off x="323528" y="5265225"/>
            <a:ext cx="4572000" cy="584775"/>
          </a:xfrm>
          <a:prstGeom prst="rect">
            <a:avLst/>
          </a:prstGeom>
          <a:noFill/>
        </p:spPr>
        <p:txBody>
          <a:bodyPr wrap="square">
            <a:spAutoFit/>
          </a:bodyPr>
          <a:lstStyle/>
          <a:p>
            <a:r>
              <a:rPr lang="en-GB" sz="1600" dirty="0"/>
              <a:t>A row of traditional stone built Welsh terraced cottages, </a:t>
            </a:r>
            <a:r>
              <a:rPr lang="en-GB" sz="1600" dirty="0" err="1"/>
              <a:t>Bala</a:t>
            </a:r>
            <a:r>
              <a:rPr lang="en-GB" sz="1600" dirty="0"/>
              <a:t>, Wales </a:t>
            </a:r>
          </a:p>
        </p:txBody>
      </p:sp>
      <p:pic>
        <p:nvPicPr>
          <p:cNvPr id="6" name="Picture 5">
            <a:extLst>
              <a:ext uri="{FF2B5EF4-FFF2-40B4-BE49-F238E27FC236}">
                <a16:creationId xmlns:a16="http://schemas.microsoft.com/office/drawing/2014/main" id="{70322285-F789-42D2-978C-6AE20F7CF8A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4168" y="1248555"/>
            <a:ext cx="2867682" cy="1899374"/>
          </a:xfrm>
          <a:prstGeom prst="rect">
            <a:avLst/>
          </a:prstGeom>
        </p:spPr>
      </p:pic>
      <p:pic>
        <p:nvPicPr>
          <p:cNvPr id="11" name="Picture 10">
            <a:extLst>
              <a:ext uri="{FF2B5EF4-FFF2-40B4-BE49-F238E27FC236}">
                <a16:creationId xmlns:a16="http://schemas.microsoft.com/office/drawing/2014/main" id="{2C1B2297-51CC-4AB4-9A53-4FF3613AC03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6080" y="2905790"/>
            <a:ext cx="3462192" cy="2308128"/>
          </a:xfrm>
          <a:prstGeom prst="rect">
            <a:avLst/>
          </a:prstGeom>
        </p:spPr>
      </p:pic>
      <p:sp>
        <p:nvSpPr>
          <p:cNvPr id="14" name="TextBox 13">
            <a:extLst>
              <a:ext uri="{FF2B5EF4-FFF2-40B4-BE49-F238E27FC236}">
                <a16:creationId xmlns:a16="http://schemas.microsoft.com/office/drawing/2014/main" id="{3443EAEC-86D2-4AE6-970A-D0A2C64E6490}"/>
              </a:ext>
            </a:extLst>
          </p:cNvPr>
          <p:cNvSpPr txBox="1"/>
          <p:nvPr/>
        </p:nvSpPr>
        <p:spPr>
          <a:xfrm>
            <a:off x="323528" y="1467425"/>
            <a:ext cx="5760640" cy="1323439"/>
          </a:xfrm>
          <a:prstGeom prst="rect">
            <a:avLst/>
          </a:prstGeom>
          <a:noFill/>
        </p:spPr>
        <p:txBody>
          <a:bodyPr wrap="square">
            <a:spAutoFit/>
          </a:bodyPr>
          <a:lstStyle/>
          <a:p>
            <a:r>
              <a:rPr lang="en-US" dirty="0"/>
              <a:t>A natural building material which varies widely in use and appearance from area to area. Stone may be cut to a uniform size before use or used in its quarried state.</a:t>
            </a:r>
          </a:p>
        </p:txBody>
      </p:sp>
    </p:spTree>
    <p:extLst>
      <p:ext uri="{BB962C8B-B14F-4D97-AF65-F5344CB8AC3E}">
        <p14:creationId xmlns:p14="http://schemas.microsoft.com/office/powerpoint/2010/main" val="30480746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7d91badd-8922-4db1-9652-4fbca8a6b7df"/>
    <ds:schemaRef ds:uri="http://purl.org/dc/elements/1.1/"/>
    <ds:schemaRef ds:uri="1c5831b9-66da-4f16-a409-834213ecdb8e"/>
    <ds:schemaRef ds:uri="http://www.w3.org/XML/1998/namespace"/>
    <ds:schemaRef ds:uri="http://purl.org/dc/dcmitype/"/>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329AC41D-1843-4CFB-A580-854CBC067BA7}"/>
</file>

<file path=docProps/app.xml><?xml version="1.0" encoding="utf-8"?>
<Properties xmlns="http://schemas.openxmlformats.org/officeDocument/2006/extended-properties" xmlns:vt="http://schemas.openxmlformats.org/officeDocument/2006/docPropsVTypes">
  <Template/>
  <TotalTime>3170</TotalTime>
  <Words>924</Words>
  <Application>Microsoft Office PowerPoint</Application>
  <PresentationFormat>On-screen Show (4:3)</PresentationFormat>
  <Paragraphs>65</Paragraphs>
  <Slides>13</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Default Design</vt:lpstr>
      <vt:lpstr> PowerPoint 4: Traditional building materials</vt:lpstr>
      <vt:lpstr>Deunyddiau adeiladu traddodiadol - Traditional building materials</vt:lpstr>
      <vt:lpstr>Calch - Lime</vt:lpstr>
      <vt:lpstr>Calch - Lime (continued)</vt:lpstr>
      <vt:lpstr>Calch - Lime (continued)</vt:lpstr>
      <vt:lpstr>Pren - Timber</vt:lpstr>
      <vt:lpstr>Cydrannau adeiladu pren -Timber building components</vt:lpstr>
      <vt:lpstr>Ffenestri pren traddodiadol -Traditional timber windows</vt:lpstr>
      <vt:lpstr>Cerrig a llechi - Stone and slate</vt:lpstr>
      <vt:lpstr>Stone and slate (continued)</vt:lpstr>
      <vt:lpstr>Copr - Copper</vt:lpstr>
      <vt:lpstr>Plwm - Lead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226</cp:revision>
  <dcterms:created xsi:type="dcterms:W3CDTF">2013-05-28T00:38:54Z</dcterms:created>
  <dcterms:modified xsi:type="dcterms:W3CDTF">2022-06-18T20:01:52Z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