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5"/>
  </p:notesMasterIdLst>
  <p:handoutMasterIdLst>
    <p:handoutMasterId r:id="rId16"/>
  </p:handoutMasterIdLst>
  <p:sldIdLst>
    <p:sldId id="287" r:id="rId5"/>
    <p:sldId id="288" r:id="rId6"/>
    <p:sldId id="289" r:id="rId7"/>
    <p:sldId id="290" r:id="rId8"/>
    <p:sldId id="291" r:id="rId9"/>
    <p:sldId id="292" r:id="rId10"/>
    <p:sldId id="293" r:id="rId11"/>
    <p:sldId id="294" r:id="rId12"/>
    <p:sldId id="295" r:id="rId13"/>
    <p:sldId id="296" r:id="rId14"/>
  </p:sldIdLst>
  <p:sldSz cx="9144000" cy="6858000" type="screen4x3"/>
  <p:notesSz cx="6858000" cy="9144000"/>
  <p:custDataLst>
    <p:tags r:id="rId1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0ED7DB-00A5-40C7-85A4-ED30C60D81FC}" v="4" dt="2023-09-01T08:15:13.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184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945845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01/09/2023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01/09/2023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3: Know the changes in construction pressures and materials over time. </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301: </a:t>
            </a:r>
            <a:r>
              <a:rPr lang="en-GB" sz="2400" b="1" dirty="0">
                <a:latin typeface="+mn-lt"/>
              </a:rPr>
              <a:t>Understanding</a:t>
            </a:r>
            <a:r>
              <a:rPr lang="en-GB" sz="2400" b="1" dirty="0"/>
              <a:t> construction practice in Wales</a:t>
            </a:r>
          </a:p>
        </p:txBody>
      </p:sp>
    </p:spTree>
    <p:extLst>
      <p:ext uri="{BB962C8B-B14F-4D97-AF65-F5344CB8AC3E}">
        <p14:creationId xmlns:p14="http://schemas.microsoft.com/office/powerpoint/2010/main" val="3502936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2579339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1AAEB-D340-8581-BEED-CB8F22F7D67F}"/>
              </a:ext>
            </a:extLst>
          </p:cNvPr>
          <p:cNvSpPr>
            <a:spLocks noGrp="1"/>
          </p:cNvSpPr>
          <p:nvPr>
            <p:ph type="title"/>
          </p:nvPr>
        </p:nvSpPr>
        <p:spPr/>
        <p:txBody>
          <a:bodyPr/>
          <a:lstStyle/>
          <a:p>
            <a:r>
              <a:rPr lang="en-GB" dirty="0"/>
              <a:t>Know the changing construction industry</a:t>
            </a:r>
          </a:p>
        </p:txBody>
      </p:sp>
      <p:sp>
        <p:nvSpPr>
          <p:cNvPr id="3" name="Content Placeholder 2">
            <a:extLst>
              <a:ext uri="{FF2B5EF4-FFF2-40B4-BE49-F238E27FC236}">
                <a16:creationId xmlns:a16="http://schemas.microsoft.com/office/drawing/2014/main" id="{2DF1251E-E417-A2CD-39CA-FF24AAAEE0B6}"/>
              </a:ext>
            </a:extLst>
          </p:cNvPr>
          <p:cNvSpPr>
            <a:spLocks noGrp="1"/>
          </p:cNvSpPr>
          <p:nvPr>
            <p:ph sz="quarter" idx="10"/>
          </p:nvPr>
        </p:nvSpPr>
        <p:spPr>
          <a:xfrm>
            <a:off x="457200" y="1916832"/>
            <a:ext cx="8229600" cy="3843168"/>
          </a:xfrm>
        </p:spPr>
        <p:txBody>
          <a:bodyPr/>
          <a:lstStyle/>
          <a:p>
            <a:endParaRPr kumimoji="0" lang="en-GB" sz="2400" b="1" i="0" u="none" strike="noStrike" kern="0" cap="none" spc="0" normalizeH="0" baseline="0" noProof="0" dirty="0">
              <a:ln>
                <a:noFill/>
              </a:ln>
              <a:effectLst/>
              <a:uLnTx/>
              <a:uFillTx/>
              <a:latin typeface="Arial"/>
              <a:ea typeface="ＭＳ Ｐゴシック" charset="-128"/>
            </a:endParaRPr>
          </a:p>
          <a:p>
            <a:pPr marL="342900" indent="-342900">
              <a:buFont typeface="Arial" panose="020B0604020202020204" pitchFamily="34" charset="0"/>
              <a:buChar char="•"/>
            </a:pPr>
            <a:r>
              <a:rPr kumimoji="0" lang="en-GB" sz="2400" b="1" i="0" u="none" strike="noStrike" kern="0" cap="none" spc="0" normalizeH="0" baseline="0" noProof="0" dirty="0">
                <a:ln>
                  <a:noFill/>
                </a:ln>
                <a:effectLst/>
                <a:uLnTx/>
                <a:uFillTx/>
                <a:latin typeface="Arial"/>
                <a:ea typeface="ＭＳ Ｐゴシック" charset="-128"/>
              </a:rPr>
              <a:t>Factors influencing pre-1919 construction</a:t>
            </a:r>
          </a:p>
          <a:p>
            <a:pPr marL="342900" marR="0" lvl="0" indent="-342900" algn="l" defTabSz="914400" rtl="0" eaLnBrk="0" fontAlgn="base" latinLnBrk="0" hangingPunct="0">
              <a:lnSpc>
                <a:spcPts val="2400"/>
              </a:lnSpc>
              <a:spcBef>
                <a:spcPts val="1000"/>
              </a:spcBef>
              <a:spcAft>
                <a:spcPts val="1000"/>
              </a:spcAft>
              <a:buClrTx/>
              <a:buSzTx/>
              <a:buFont typeface="Arial" panose="020B0604020202020204" pitchFamily="34" charset="0"/>
              <a:buChar char="•"/>
              <a:tabLst/>
              <a:defRPr/>
            </a:pPr>
            <a:r>
              <a:rPr kumimoji="0" lang="en-GB" sz="2400" b="1" i="0" u="none" strike="noStrike" kern="0" cap="none" spc="0" normalizeH="0" baseline="0" noProof="0" dirty="0">
                <a:ln>
                  <a:noFill/>
                </a:ln>
                <a:effectLst/>
                <a:uLnTx/>
                <a:uFillTx/>
                <a:latin typeface="Arial"/>
                <a:ea typeface="ＭＳ Ｐゴシック" charset="-128"/>
              </a:rPr>
              <a:t>Factors influencing post-1919 to modern construction</a:t>
            </a:r>
          </a:p>
          <a:p>
            <a:pPr marL="342900" marR="0" lvl="0" indent="-342900" algn="l" defTabSz="914400" rtl="0" eaLnBrk="0" fontAlgn="base" latinLnBrk="0" hangingPunct="0">
              <a:lnSpc>
                <a:spcPts val="2400"/>
              </a:lnSpc>
              <a:spcBef>
                <a:spcPts val="1000"/>
              </a:spcBef>
              <a:spcAft>
                <a:spcPts val="1000"/>
              </a:spcAft>
              <a:buClrTx/>
              <a:buSzTx/>
              <a:buFont typeface="Arial" panose="020B0604020202020204" pitchFamily="34" charset="0"/>
              <a:buChar char="•"/>
              <a:tabLst/>
              <a:defRPr/>
            </a:pPr>
            <a:r>
              <a:rPr lang="en-GB" sz="2400" b="1" dirty="0">
                <a:latin typeface="Arial"/>
              </a:rPr>
              <a:t>Factors influencing twenty first century construction</a:t>
            </a:r>
            <a:endParaRPr kumimoji="0" lang="en-GB" sz="2400" b="1" i="0" u="none" strike="noStrike" kern="0" cap="none" spc="0" normalizeH="0" baseline="0" noProof="0" dirty="0">
              <a:ln>
                <a:noFill/>
              </a:ln>
              <a:effectLst/>
              <a:uLnTx/>
              <a:uFillTx/>
              <a:latin typeface="Arial"/>
              <a:ea typeface="ＭＳ Ｐゴシック" charset="-128"/>
            </a:endParaRPr>
          </a:p>
          <a:p>
            <a:endParaRPr kumimoji="0" lang="en-GB" sz="2400" b="1" i="0" u="none" strike="noStrike" kern="0" cap="none" spc="0" normalizeH="0" baseline="0" noProof="0" dirty="0">
              <a:ln>
                <a:noFill/>
              </a:ln>
              <a:solidFill>
                <a:srgbClr val="0077E3"/>
              </a:solidFill>
              <a:effectLst/>
              <a:uLnTx/>
              <a:uFillTx/>
              <a:latin typeface="Arial"/>
              <a:ea typeface="ＭＳ Ｐゴシック" charset="-128"/>
            </a:endParaRPr>
          </a:p>
          <a:p>
            <a:endParaRPr lang="en-GB" dirty="0"/>
          </a:p>
        </p:txBody>
      </p:sp>
    </p:spTree>
    <p:extLst>
      <p:ext uri="{BB962C8B-B14F-4D97-AF65-F5344CB8AC3E}">
        <p14:creationId xmlns:p14="http://schemas.microsoft.com/office/powerpoint/2010/main" val="2994812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1EC6F-4F43-BC90-2C17-31865B6AC4B5}"/>
              </a:ext>
            </a:extLst>
          </p:cNvPr>
          <p:cNvSpPr>
            <a:spLocks noGrp="1"/>
          </p:cNvSpPr>
          <p:nvPr>
            <p:ph type="title"/>
          </p:nvPr>
        </p:nvSpPr>
        <p:spPr/>
        <p:txBody>
          <a:bodyPr/>
          <a:lstStyle/>
          <a:p>
            <a:r>
              <a:rPr lang="en-GB" dirty="0"/>
              <a:t>Factors influencing pre-1919 construction</a:t>
            </a:r>
          </a:p>
        </p:txBody>
      </p:sp>
      <p:sp>
        <p:nvSpPr>
          <p:cNvPr id="3" name="Content Placeholder 2">
            <a:extLst>
              <a:ext uri="{FF2B5EF4-FFF2-40B4-BE49-F238E27FC236}">
                <a16:creationId xmlns:a16="http://schemas.microsoft.com/office/drawing/2014/main" id="{16E15882-365C-4CDD-3001-80526B7A2BAE}"/>
              </a:ext>
            </a:extLst>
          </p:cNvPr>
          <p:cNvSpPr>
            <a:spLocks noGrp="1"/>
          </p:cNvSpPr>
          <p:nvPr>
            <p:ph sz="quarter" idx="10"/>
          </p:nvPr>
        </p:nvSpPr>
        <p:spPr>
          <a:xfrm>
            <a:off x="395536" y="1512000"/>
            <a:ext cx="8291264" cy="4248000"/>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Learners to research binders and mortars used pre-1919 and types of lime used (quick lime, hot lime) and how it was produced and slaked.</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Aria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202122"/>
                </a:solidFill>
                <a:effectLst/>
                <a:uLnTx/>
                <a:uFillTx/>
                <a:ea typeface="+mn-ea"/>
                <a:cs typeface="Arial"/>
              </a:rPr>
              <a:t>Binders are minerals which bind fibres when mixed with other minerals and water, which then harden, chemically or physically, for protection or decoration.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202122"/>
                </a:solidFill>
                <a:effectLst/>
                <a:uLnTx/>
                <a:uFillTx/>
                <a:ea typeface="+mn-ea"/>
                <a:cs typeface="Arial"/>
              </a:rPr>
              <a:t>They are organic (bitumen) or inorganic (lime, cement, gypsum).</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202122"/>
                </a:solidFill>
                <a:effectLst/>
                <a:uLnTx/>
                <a:uFillTx/>
                <a:ea typeface="+mn-ea"/>
                <a:cs typeface="Arial"/>
              </a:rPr>
              <a:t>Mortars are typically paste mixtures of sand and cement (and water) which harden.  Mortars can bond e.g., bricks together for structural strength or be laid on internal walls for decoration or external walls for protection and decoration.  Pre-1919 construction used lime mortars (sand &amp; lime (and water)) which have excellent properties, including being breathable.  Restoration of pre-1919 buildings need lime mortars allowing ventilation with traditions (Cadw</a:t>
            </a:r>
            <a:r>
              <a:rPr kumimoji="0" lang="en-GB" sz="1800" b="0" i="0" u="none" strike="noStrike" kern="1200" cap="none" spc="0" normalizeH="0" baseline="0" noProof="0" dirty="0">
                <a:ln>
                  <a:noFill/>
                </a:ln>
                <a:solidFill>
                  <a:prstClr val="black"/>
                </a:solidFill>
                <a:effectLst/>
                <a:uLnTx/>
                <a:uFillTx/>
                <a:ea typeface="+mn-ea"/>
                <a:cs typeface="Arial"/>
              </a:rPr>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ea"/>
                <a:cs typeface="Arial"/>
              </a:rPr>
              <a:t>Aggregates are medium-to-course grained sand, gravel &amp; crushed stone used to add strength to all surfaces for </a:t>
            </a:r>
            <a:r>
              <a:rPr kumimoji="0" lang="en-GB" sz="1800" b="0" i="0" u="none" strike="noStrike" kern="1200" cap="none" spc="0" normalizeH="0" baseline="0" noProof="0" dirty="0">
                <a:ln>
                  <a:noFill/>
                </a:ln>
                <a:solidFill>
                  <a:srgbClr val="202122"/>
                </a:solidFill>
                <a:effectLst/>
                <a:uLnTx/>
                <a:uFillTx/>
                <a:ea typeface="+mn-ea"/>
                <a:cs typeface="Arial"/>
              </a:rPr>
              <a:t>protection and/or decoration.</a:t>
            </a:r>
          </a:p>
          <a:p>
            <a:endParaRPr lang="en-GB" dirty="0"/>
          </a:p>
        </p:txBody>
      </p:sp>
    </p:spTree>
    <p:extLst>
      <p:ext uri="{BB962C8B-B14F-4D97-AF65-F5344CB8AC3E}">
        <p14:creationId xmlns:p14="http://schemas.microsoft.com/office/powerpoint/2010/main" val="2173020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A6D3B-0CA0-5CE2-3A5B-69AEA3F1F400}"/>
              </a:ext>
            </a:extLst>
          </p:cNvPr>
          <p:cNvSpPr>
            <a:spLocks noGrp="1"/>
          </p:cNvSpPr>
          <p:nvPr>
            <p:ph type="title"/>
          </p:nvPr>
        </p:nvSpPr>
        <p:spPr/>
        <p:txBody>
          <a:bodyPr/>
          <a:lstStyle/>
          <a:p>
            <a:r>
              <a:rPr lang="en-GB" dirty="0"/>
              <a:t>Factors influencing pre-1919 construction</a:t>
            </a:r>
          </a:p>
        </p:txBody>
      </p:sp>
      <p:sp>
        <p:nvSpPr>
          <p:cNvPr id="3" name="Content Placeholder 2">
            <a:extLst>
              <a:ext uri="{FF2B5EF4-FFF2-40B4-BE49-F238E27FC236}">
                <a16:creationId xmlns:a16="http://schemas.microsoft.com/office/drawing/2014/main" id="{072DA874-A84B-FB42-7BD2-4B9F73405065}"/>
              </a:ext>
            </a:extLst>
          </p:cNvPr>
          <p:cNvSpPr>
            <a:spLocks noGrp="1"/>
          </p:cNvSpPr>
          <p:nvPr>
            <p:ph sz="quarter" idx="10"/>
          </p:nvPr>
        </p:nvSpPr>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0000"/>
                </a:solidFill>
                <a:effectLst/>
                <a:uLnTx/>
                <a:uFillTx/>
                <a:ea typeface="+mn-ea"/>
                <a:cs typeface="Arial"/>
              </a:rPr>
              <a:t>Learners research why pre-1919 construction resources were sourced locally </a:t>
            </a:r>
            <a:endParaRPr kumimoji="0" lang="en-US" sz="1800" b="0" i="0" u="none" strike="noStrike" kern="1200" cap="none" spc="0" normalizeH="0" baseline="0" noProof="0" dirty="0">
              <a:ln>
                <a:noFill/>
              </a:ln>
              <a:solidFill>
                <a:srgbClr val="000000"/>
              </a:solidFill>
              <a:effectLst/>
              <a:uLnTx/>
              <a:uFillTx/>
              <a:ea typeface="+mn-ea"/>
              <a:cs typeface="Aria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ea typeface="+mn-ea"/>
                <a:cs typeface="Arial"/>
              </a:rPr>
              <a:t>Due to transport and infrastructure constraints, this affected the type and look of buildings e.g., local quarries produced different types of aggregate across regions</a:t>
            </a:r>
            <a:endParaRPr kumimoji="0" lang="en-GB" sz="1800" b="0" i="0" u="none" strike="noStrike" kern="1200" cap="none" spc="0" normalizeH="0" baseline="0" noProof="0" dirty="0">
              <a:ln>
                <a:noFill/>
              </a:ln>
              <a:solidFill>
                <a:prstClr val="black"/>
              </a:solidFill>
              <a:effectLst/>
              <a:uLnTx/>
              <a:uFillTx/>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Learners to understand the uses of stone, slate, timber and earth</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ea"/>
                <a:cs typeface="Arial"/>
              </a:rPr>
              <a:t>Local resources would be used to build and therefore techniques would differ</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ea"/>
                <a:cs typeface="Arial"/>
              </a:rPr>
              <a:t>Natural and cut-blocks stone would be used to build walls of buildings for strength, protection from the elements and decoration.</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ea"/>
                <a:cs typeface="Arial"/>
              </a:rPr>
              <a:t>Slate would be used for roofs and sometimes walls for the same reasons.</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ea"/>
                <a:cs typeface="Arial"/>
              </a:rPr>
              <a:t>Timber would be used for buildings for all aspects, walls, floors and roofs. This could be quicker but not as resilient as stone or slate, for the same reasons.</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ea"/>
                <a:cs typeface="Arial"/>
              </a:rPr>
              <a:t>Earth could be used for walls, floors and roof coverings </a:t>
            </a:r>
            <a:r>
              <a:rPr kumimoji="0" lang="en-GB" sz="1800" b="0" i="0" u="none" strike="noStrike" kern="1200" cap="none" spc="0" normalizeH="0" baseline="0" noProof="0" dirty="0" err="1">
                <a:ln>
                  <a:noFill/>
                </a:ln>
                <a:solidFill>
                  <a:prstClr val="black"/>
                </a:solidFill>
                <a:effectLst/>
                <a:uLnTx/>
                <a:uFillTx/>
                <a:ea typeface="+mn-ea"/>
                <a:cs typeface="Arial"/>
              </a:rPr>
              <a:t>eg</a:t>
            </a:r>
            <a:r>
              <a:rPr kumimoji="0" lang="en-GB" sz="1800" b="0" i="0" u="none" strike="noStrike" kern="1200" cap="none" spc="0" normalizeH="0" baseline="0" noProof="0" dirty="0">
                <a:ln>
                  <a:noFill/>
                </a:ln>
                <a:solidFill>
                  <a:prstClr val="black"/>
                </a:solidFill>
                <a:effectLst/>
                <a:uLnTx/>
                <a:uFillTx/>
                <a:ea typeface="+mn-ea"/>
                <a:cs typeface="Arial"/>
              </a:rPr>
              <a:t> "</a:t>
            </a:r>
            <a:r>
              <a:rPr kumimoji="0" lang="en-GB" sz="1800" b="0" i="0" u="none" strike="noStrike" kern="1200" cap="none" spc="0" normalizeH="0" baseline="0" noProof="0" dirty="0" err="1">
                <a:ln>
                  <a:noFill/>
                </a:ln>
                <a:solidFill>
                  <a:prstClr val="black"/>
                </a:solidFill>
                <a:effectLst/>
                <a:uLnTx/>
                <a:uFillTx/>
                <a:ea typeface="+mn-ea"/>
                <a:cs typeface="Arial"/>
              </a:rPr>
              <a:t>clom</a:t>
            </a:r>
            <a:r>
              <a:rPr kumimoji="0" lang="en-GB" sz="1800" b="0" i="0" u="none" strike="noStrike" kern="1200" cap="none" spc="0" normalizeH="0" baseline="0" noProof="0" dirty="0">
                <a:ln>
                  <a:noFill/>
                </a:ln>
                <a:solidFill>
                  <a:prstClr val="black"/>
                </a:solidFill>
                <a:effectLst/>
                <a:uLnTx/>
                <a:uFillTx/>
                <a:ea typeface="+mn-ea"/>
                <a:cs typeface="Arial"/>
              </a:rPr>
              <a:t>" - earth, straw and animal manure or "wattle &amp; daub" - timber strips and earth/clay.</a:t>
            </a:r>
          </a:p>
          <a:p>
            <a:endParaRPr lang="en-GB" dirty="0"/>
          </a:p>
        </p:txBody>
      </p:sp>
    </p:spTree>
    <p:extLst>
      <p:ext uri="{BB962C8B-B14F-4D97-AF65-F5344CB8AC3E}">
        <p14:creationId xmlns:p14="http://schemas.microsoft.com/office/powerpoint/2010/main" val="3559376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0CB7B-FE83-52FB-D5F3-52A61A17F41F}"/>
              </a:ext>
            </a:extLst>
          </p:cNvPr>
          <p:cNvSpPr>
            <a:spLocks noGrp="1"/>
          </p:cNvSpPr>
          <p:nvPr>
            <p:ph type="title"/>
          </p:nvPr>
        </p:nvSpPr>
        <p:spPr/>
        <p:txBody>
          <a:bodyPr/>
          <a:lstStyle/>
          <a:p>
            <a:r>
              <a:rPr lang="en-GB" dirty="0"/>
              <a:t>Factors influencing post 1919 to modern construction</a:t>
            </a:r>
          </a:p>
        </p:txBody>
      </p:sp>
      <p:sp>
        <p:nvSpPr>
          <p:cNvPr id="3" name="Content Placeholder 2">
            <a:extLst>
              <a:ext uri="{FF2B5EF4-FFF2-40B4-BE49-F238E27FC236}">
                <a16:creationId xmlns:a16="http://schemas.microsoft.com/office/drawing/2014/main" id="{03F45741-E679-32C2-0FE4-DAAF361FBEEF}"/>
              </a:ext>
            </a:extLst>
          </p:cNvPr>
          <p:cNvSpPr>
            <a:spLocks noGrp="1"/>
          </p:cNvSpPr>
          <p:nvPr>
            <p:ph sz="quarter" idx="10"/>
          </p:nvPr>
        </p:nvSpPr>
        <p:spPr>
          <a:xfrm>
            <a:off x="457200" y="1512000"/>
            <a:ext cx="8229600" cy="4509288"/>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Learners to know how transport systems were developed, pre &amp; post 1919</a:t>
            </a:r>
            <a:endParaRPr kumimoji="0" lang="en-GB" sz="1800" b="0" i="0" u="none" strike="noStrike" kern="1200" cap="none" spc="0" normalizeH="0" baseline="0" noProof="0" dirty="0">
              <a:ln>
                <a:noFill/>
              </a:ln>
              <a:solidFill>
                <a:prstClr val="black"/>
              </a:solidFill>
              <a:effectLst/>
              <a:uLnTx/>
              <a:uFillTx/>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ea"/>
                <a:cs typeface="Arial"/>
              </a:rPr>
              <a:t>Ancient Britons (pre-Welsh) made the first basic tracks (ley lines), the Romans repaired and built new (15,000km).  These fell into disrepair and so towns became responsible for their section, with tolls, called turnpikes. 1760 saw the industrial revolution and an insufficient road network, therefore railways and canals were built.  Some road networks were built post 1919 which allowed better movement of construction materials. 1936 saw </a:t>
            </a:r>
            <a:r>
              <a:rPr kumimoji="0" lang="en-GB" sz="1800" b="0" i="1" u="none" strike="noStrike" kern="1200" cap="none" spc="0" normalizeH="0" baseline="0" noProof="0" dirty="0">
                <a:ln>
                  <a:noFill/>
                </a:ln>
                <a:solidFill>
                  <a:prstClr val="black"/>
                </a:solidFill>
                <a:effectLst/>
                <a:uLnTx/>
                <a:uFillTx/>
                <a:ea typeface="+mn-ea"/>
                <a:cs typeface="Arial"/>
              </a:rPr>
              <a:t>major </a:t>
            </a:r>
            <a:r>
              <a:rPr kumimoji="0" lang="en-GB" sz="1800" b="0" i="0" u="none" strike="noStrike" kern="1200" cap="none" spc="0" normalizeH="0" baseline="0" noProof="0" dirty="0">
                <a:ln>
                  <a:noFill/>
                </a:ln>
                <a:solidFill>
                  <a:prstClr val="black"/>
                </a:solidFill>
                <a:effectLst/>
                <a:uLnTx/>
                <a:uFillTx/>
                <a:ea typeface="+mn-ea"/>
                <a:cs typeface="Arial"/>
              </a:rPr>
              <a:t>trunk road development and 1958 the first motorway, offering better movement.</a:t>
            </a:r>
          </a:p>
          <a:p>
            <a:endParaRPr lang="en-GB" dirty="0"/>
          </a:p>
        </p:txBody>
      </p:sp>
    </p:spTree>
    <p:extLst>
      <p:ext uri="{BB962C8B-B14F-4D97-AF65-F5344CB8AC3E}">
        <p14:creationId xmlns:p14="http://schemas.microsoft.com/office/powerpoint/2010/main" val="4048752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57F7D-B982-7D50-78A6-1627C64F4A97}"/>
              </a:ext>
            </a:extLst>
          </p:cNvPr>
          <p:cNvSpPr>
            <a:spLocks noGrp="1"/>
          </p:cNvSpPr>
          <p:nvPr>
            <p:ph type="title"/>
          </p:nvPr>
        </p:nvSpPr>
        <p:spPr/>
        <p:txBody>
          <a:bodyPr/>
          <a:lstStyle/>
          <a:p>
            <a:r>
              <a:rPr lang="en-GB" dirty="0"/>
              <a:t>Factors influencing post 1919 to modern construction</a:t>
            </a:r>
          </a:p>
        </p:txBody>
      </p:sp>
      <p:sp>
        <p:nvSpPr>
          <p:cNvPr id="3" name="Content Placeholder 2">
            <a:extLst>
              <a:ext uri="{FF2B5EF4-FFF2-40B4-BE49-F238E27FC236}">
                <a16:creationId xmlns:a16="http://schemas.microsoft.com/office/drawing/2014/main" id="{96BED817-AFC5-B6DE-656D-8610CE0B4411}"/>
              </a:ext>
            </a:extLst>
          </p:cNvPr>
          <p:cNvSpPr>
            <a:spLocks noGrp="1"/>
          </p:cNvSpPr>
          <p:nvPr>
            <p:ph sz="quarter" idx="10"/>
          </p:nvPr>
        </p:nvSpPr>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Learners to know cost impact, good and bad, of more widely available materials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ea"/>
                <a:cs typeface="Arial"/>
              </a:rPr>
              <a:t>Economies of scale mean the larger the amount, the cheaper it becomes, making materials cheaper for builders.  The more businesses providing these materials, the more competitive their prices must be, lowering profits and in turn, losing staff.</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Learners to discuss post-1919 to modern construction methods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ea"/>
                <a:cs typeface="Arial"/>
              </a:rPr>
              <a:t>The cavity wall was the biggest change to post-1919.  Non-traditional builds post WW11 saw pre-fabricated quick builds with no insulation or ventilation.  The 1960's saw the high-rise era and then normal service resumed from the 1980's with cavities, insulation, ventilation and more modern techniques, to present day.</a:t>
            </a:r>
            <a:endParaRPr kumimoji="0" lang="en-GB" sz="1800" b="1" i="0" u="none" strike="noStrike" kern="1200" cap="none" spc="0" normalizeH="0" baseline="0" noProof="0" dirty="0">
              <a:ln>
                <a:noFill/>
              </a:ln>
              <a:solidFill>
                <a:prstClr val="black"/>
              </a:solidFill>
              <a:effectLst/>
              <a:uLnTx/>
              <a:uFillTx/>
              <a:ea typeface="+mn-ea"/>
              <a:cs typeface="Arial"/>
            </a:endParaRPr>
          </a:p>
          <a:p>
            <a:endParaRPr lang="en-GB" dirty="0"/>
          </a:p>
        </p:txBody>
      </p:sp>
    </p:spTree>
    <p:extLst>
      <p:ext uri="{BB962C8B-B14F-4D97-AF65-F5344CB8AC3E}">
        <p14:creationId xmlns:p14="http://schemas.microsoft.com/office/powerpoint/2010/main" val="2501005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CDB21-91D2-A3CA-F09F-F548A51F616F}"/>
              </a:ext>
            </a:extLst>
          </p:cNvPr>
          <p:cNvSpPr>
            <a:spLocks noGrp="1"/>
          </p:cNvSpPr>
          <p:nvPr>
            <p:ph type="title"/>
          </p:nvPr>
        </p:nvSpPr>
        <p:spPr>
          <a:xfrm>
            <a:off x="457200" y="1008000"/>
            <a:ext cx="8229600" cy="764816"/>
          </a:xfrm>
        </p:spPr>
        <p:txBody>
          <a:bodyPr/>
          <a:lstStyle/>
          <a:p>
            <a:r>
              <a:rPr lang="en-GB" dirty="0"/>
              <a:t>Factors influencing post 1919 to modern construction</a:t>
            </a:r>
          </a:p>
        </p:txBody>
      </p:sp>
      <p:sp>
        <p:nvSpPr>
          <p:cNvPr id="3" name="Content Placeholder 2">
            <a:extLst>
              <a:ext uri="{FF2B5EF4-FFF2-40B4-BE49-F238E27FC236}">
                <a16:creationId xmlns:a16="http://schemas.microsoft.com/office/drawing/2014/main" id="{0457A099-B0F6-8BCB-13D9-477684612A17}"/>
              </a:ext>
            </a:extLst>
          </p:cNvPr>
          <p:cNvSpPr>
            <a:spLocks noGrp="1"/>
          </p:cNvSpPr>
          <p:nvPr>
            <p:ph sz="quarter" idx="10"/>
          </p:nvPr>
        </p:nvSpPr>
        <p:spPr>
          <a:xfrm>
            <a:off x="457200" y="1772816"/>
            <a:ext cx="8229600" cy="3987184"/>
          </a:xfrm>
        </p:spPr>
        <p:txBody>
          <a:body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Learners to know churches and government buildings would cost more.</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2800" b="0"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ea"/>
                <a:cs typeface="Arial"/>
              </a:rPr>
              <a:t>This is due to more expensive materials, better quality of workmanship and scale.</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Know that buildings post-1919 have DPC, DPM, steel, glass &amp; are quicker builds</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182D3D"/>
                </a:solidFill>
                <a:effectLst/>
                <a:uLnTx/>
                <a:uFillTx/>
                <a:ea typeface="+mn-ea"/>
                <a:cs typeface="Arial"/>
              </a:rPr>
              <a:t>Damp-Proof-Course is a 150mm wide roll of waterproof polythene which covers a course of bricks, then ties-in with a damp proof membrane (DPM) which lays beneath the floor (or roof).  Steel can be used for house frames, panels, roofs, stud partition, lintels, RSJ's and re-bar. Glass is used more in properties due to improvements in U-values and off-site construction.  All materials and techniques decrease build times.</a:t>
            </a:r>
            <a:endParaRPr kumimoji="0" lang="en-GB" sz="1800" b="1" i="0" u="none" strike="noStrike" kern="1200" cap="none" spc="0" normalizeH="0" baseline="0" noProof="0" dirty="0">
              <a:ln>
                <a:noFill/>
              </a:ln>
              <a:solidFill>
                <a:prstClr val="black"/>
              </a:solidFill>
              <a:effectLst/>
              <a:uLnTx/>
              <a:uFillTx/>
              <a:ea typeface="+mn-ea"/>
              <a:cs typeface="Arial"/>
            </a:endParaRPr>
          </a:p>
          <a:p>
            <a:pPr marL="342900" lvl="0" indent="-342900" fontAlgn="base">
              <a:lnSpc>
                <a:spcPts val="1300"/>
              </a:lnSpc>
              <a:buClr>
                <a:srgbClr val="595959"/>
              </a:buClr>
              <a:buSzPts val="1200"/>
              <a:buFont typeface="Arial" panose="020B0604020202020204" pitchFamily="34" charset="0"/>
              <a:buChar char="–"/>
            </a:pPr>
            <a:endParaRPr lang="en-GB" sz="1800" u="none" strike="noStrike"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059280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17381-07A2-6E37-C4DE-D10F04119739}"/>
              </a:ext>
            </a:extLst>
          </p:cNvPr>
          <p:cNvSpPr>
            <a:spLocks noGrp="1"/>
          </p:cNvSpPr>
          <p:nvPr>
            <p:ph type="title"/>
          </p:nvPr>
        </p:nvSpPr>
        <p:spPr/>
        <p:txBody>
          <a:bodyPr/>
          <a:lstStyle/>
          <a:p>
            <a:r>
              <a:rPr lang="en-GB" dirty="0"/>
              <a:t>Factors influencing post 1919 to modern construction</a:t>
            </a:r>
          </a:p>
        </p:txBody>
      </p:sp>
      <p:sp>
        <p:nvSpPr>
          <p:cNvPr id="3" name="Content Placeholder 2">
            <a:extLst>
              <a:ext uri="{FF2B5EF4-FFF2-40B4-BE49-F238E27FC236}">
                <a16:creationId xmlns:a16="http://schemas.microsoft.com/office/drawing/2014/main" id="{31635F9F-B353-0094-A663-5CE817C6A6DA}"/>
              </a:ext>
            </a:extLst>
          </p:cNvPr>
          <p:cNvSpPr>
            <a:spLocks noGrp="1"/>
          </p:cNvSpPr>
          <p:nvPr>
            <p:ph sz="quarter" idx="10"/>
          </p:nvPr>
        </p:nvSpPr>
        <p:spPr/>
        <p:txBody>
          <a:body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Learners to know modern BSE materials and uses, such as plastic and copper.</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ea"/>
                <a:cs typeface="Arial"/>
              </a:rPr>
              <a:t>Copper and plastic (PVCu &amp; polybutylene) pipes have replaced cast iron, lead, galvanised steel and clay for water supply (hot and cold), heating, soil &amp; waste &amp; guttering.  More recent jointing techniques include copper push-fit &amp; press-fit and PEX.</a:t>
            </a:r>
          </a:p>
          <a:p>
            <a:endParaRPr lang="en-GB" dirty="0"/>
          </a:p>
        </p:txBody>
      </p:sp>
    </p:spTree>
    <p:extLst>
      <p:ext uri="{BB962C8B-B14F-4D97-AF65-F5344CB8AC3E}">
        <p14:creationId xmlns:p14="http://schemas.microsoft.com/office/powerpoint/2010/main" val="4043420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D9403-B7B3-3454-7813-0F4EDC294F6D}"/>
              </a:ext>
            </a:extLst>
          </p:cNvPr>
          <p:cNvSpPr>
            <a:spLocks noGrp="1"/>
          </p:cNvSpPr>
          <p:nvPr>
            <p:ph type="title"/>
          </p:nvPr>
        </p:nvSpPr>
        <p:spPr/>
        <p:txBody>
          <a:bodyPr/>
          <a:lstStyle/>
          <a:p>
            <a:r>
              <a:rPr lang="en-GB" dirty="0"/>
              <a:t>Factors influencing twenty first century construction </a:t>
            </a:r>
          </a:p>
        </p:txBody>
      </p:sp>
      <p:sp>
        <p:nvSpPr>
          <p:cNvPr id="3" name="Content Placeholder 2">
            <a:extLst>
              <a:ext uri="{FF2B5EF4-FFF2-40B4-BE49-F238E27FC236}">
                <a16:creationId xmlns:a16="http://schemas.microsoft.com/office/drawing/2014/main" id="{858CEA56-58FA-60DF-6D47-FA1F7DB97490}"/>
              </a:ext>
            </a:extLst>
          </p:cNvPr>
          <p:cNvSpPr>
            <a:spLocks noGrp="1"/>
          </p:cNvSpPr>
          <p:nvPr>
            <p:ph sz="quarter" idx="10"/>
          </p:nvPr>
        </p:nvSpPr>
        <p:spPr/>
        <p:txBody>
          <a:body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Learners to know sustainable construction for modern construction projects.</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1800" b="1"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lt"/>
                <a:cs typeface="Calibri" panose="020F0502020204030204"/>
              </a:rPr>
              <a:t>Use renewable (natural – wood, straw) and recyclable materials</a:t>
            </a:r>
            <a:endParaRPr kumimoji="0" lang="en-GB" sz="1800" b="0"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lt"/>
                <a:cs typeface="Calibri" panose="020F0502020204030204"/>
              </a:rPr>
              <a:t>Reduce a material's "embodied" energy (carbon release) during its life cycle</a:t>
            </a:r>
            <a:endParaRPr kumimoji="0" lang="en-GB" sz="1800" b="0"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lt"/>
                <a:cs typeface="Calibri" panose="020F0502020204030204"/>
              </a:rPr>
              <a:t>extraction, manufacturing, construction, maintenance, and disposal</a:t>
            </a:r>
            <a:endParaRPr kumimoji="0" lang="en-GB" sz="1800" b="0"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lt"/>
                <a:cs typeface="Calibri" panose="020F0502020204030204"/>
              </a:rPr>
              <a:t>Reduce the energy consumption of a building</a:t>
            </a:r>
            <a:endParaRPr kumimoji="0" lang="en-GB" sz="1800" b="0"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lt"/>
                <a:cs typeface="Calibri" panose="020F0502020204030204"/>
              </a:rPr>
              <a:t>Reuse on-site waste</a:t>
            </a:r>
            <a:endParaRPr kumimoji="0" lang="en-GB" sz="1800" b="0" i="0" u="none" strike="noStrike" kern="1200" cap="none" spc="0" normalizeH="0" baseline="0" noProof="0" dirty="0">
              <a:ln>
                <a:noFill/>
              </a:ln>
              <a:solidFill>
                <a:prstClr val="black"/>
              </a:solidFill>
              <a:effectLst/>
              <a:uLnTx/>
              <a:uFillTx/>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prstClr val="black"/>
                </a:solidFill>
                <a:effectLst/>
                <a:uLnTx/>
                <a:uFillTx/>
                <a:ea typeface="+mn-lt"/>
                <a:cs typeface="Calibri" panose="020F0502020204030204"/>
              </a:rPr>
              <a:t>Protect natural habitats during the construction life cycle.</a:t>
            </a:r>
            <a:endParaRPr kumimoji="0" lang="en-GB" sz="1800" b="0"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prstClr val="black"/>
                </a:solidFill>
                <a:effectLst/>
                <a:uLnTx/>
                <a:uFillTx/>
                <a:ea typeface="+mn-ea"/>
                <a:cs typeface="Arial"/>
              </a:rPr>
              <a:t>Know the Well-being of Future Generations (Wales) Act 2015 for the industry </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prstClr val="black"/>
              </a:solidFill>
              <a:effectLst/>
              <a:uLnTx/>
              <a:uFillTx/>
              <a:ea typeface="+mn-ea"/>
              <a:cs typeface="Arial"/>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1F1F1F"/>
                </a:solidFill>
                <a:effectLst/>
                <a:uLnTx/>
                <a:uFillTx/>
                <a:ea typeface="+mn-ea"/>
                <a:cs typeface="Arial"/>
              </a:rPr>
              <a:t>Improving the social, economic, environmental and cultural well-being of Wales.</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srgbClr val="1F1F1F"/>
              </a:solidFill>
              <a:effectLst/>
              <a:uLnTx/>
              <a:uFillTx/>
              <a:ea typeface="+mn-ea"/>
              <a:cs typeface="Arial"/>
            </a:endParaRPr>
          </a:p>
          <a:p>
            <a:endParaRPr lang="en-GB" sz="1800" dirty="0"/>
          </a:p>
          <a:p>
            <a:endParaRPr lang="en-GB" dirty="0"/>
          </a:p>
        </p:txBody>
      </p:sp>
    </p:spTree>
    <p:extLst>
      <p:ext uri="{BB962C8B-B14F-4D97-AF65-F5344CB8AC3E}">
        <p14:creationId xmlns:p14="http://schemas.microsoft.com/office/powerpoint/2010/main" val="31713421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C6A4282F-53F0-4F7D-BD00-92CFF3F87F8C}"/>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2236</TotalTime>
  <Words>943</Words>
  <Application>Microsoft Office PowerPoint</Application>
  <PresentationFormat>On-screen Show (4:3)</PresentationFormat>
  <Paragraphs>68</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Lucida Grande</vt:lpstr>
      <vt:lpstr>Times New Roman</vt:lpstr>
      <vt:lpstr>Default Design</vt:lpstr>
      <vt:lpstr>PowerPoint 3: Know the changes in construction pressures and materials over time. </vt:lpstr>
      <vt:lpstr>Know the changing construction industry</vt:lpstr>
      <vt:lpstr>Factors influencing pre-1919 construction</vt:lpstr>
      <vt:lpstr>Factors influencing pre-1919 construction</vt:lpstr>
      <vt:lpstr>Factors influencing post 1919 to modern construction</vt:lpstr>
      <vt:lpstr>Factors influencing post 1919 to modern construction</vt:lpstr>
      <vt:lpstr>Factors influencing post 1919 to modern construction</vt:lpstr>
      <vt:lpstr>Factors influencing post 1919 to modern construction</vt:lpstr>
      <vt:lpstr>Factors influencing twenty first century construction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2023-09-01T13:45:12Z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