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7"/>
  </p:notesMasterIdLst>
  <p:handoutMasterIdLst>
    <p:handoutMasterId r:id="rId18"/>
  </p:handoutMasterIdLst>
  <p:sldIdLst>
    <p:sldId id="287" r:id="rId5"/>
    <p:sldId id="288" r:id="rId6"/>
    <p:sldId id="289" r:id="rId7"/>
    <p:sldId id="290" r:id="rId8"/>
    <p:sldId id="291" r:id="rId9"/>
    <p:sldId id="292" r:id="rId10"/>
    <p:sldId id="293" r:id="rId11"/>
    <p:sldId id="294" r:id="rId12"/>
    <p:sldId id="295" r:id="rId13"/>
    <p:sldId id="296" r:id="rId14"/>
    <p:sldId id="297" r:id="rId15"/>
    <p:sldId id="298" r:id="rId16"/>
  </p:sldIdLst>
  <p:sldSz cx="9144000" cy="6858000" type="screen4x3"/>
  <p:notesSz cx="6858000" cy="9144000"/>
  <p:custDataLst>
    <p:tags r:id="rId1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0ED7DB-00A5-40C7-85A4-ED30C60D81FC}" v="4" dt="2023-09-01T08:15:13.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94584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01/09/2023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01/09/2023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bing.com/search?q=what+does+circular+economy+mean+in+relation+to+construction+industry&amp;cvid=d2eabc7899b944a7b4f4cb419a502edf&amp;aqs=edge..69i57j69i11004.29511j0j1&amp;pglt=41&amp;FORM=ANNAB1&amp;PC=U531" TargetMode="External"/><Relationship Id="rId2" Type="http://schemas.openxmlformats.org/officeDocument/2006/relationships/hyperlink" Target="https://www.twi-global.com/technical-knowledge/faqs/what-is-a-modular-building" TargetMode="External"/><Relationship Id="rId1" Type="http://schemas.openxmlformats.org/officeDocument/2006/relationships/slideLayout" Target="../slideLayouts/slideLayout1.xml"/><Relationship Id="rId6" Type="http://schemas.openxmlformats.org/officeDocument/2006/relationships/hyperlink" Target="https://yardlink.com/blog/what-is-bim-and-why-is-it-important-in-construction" TargetMode="External"/><Relationship Id="rId5" Type="http://schemas.openxmlformats.org/officeDocument/2006/relationships/hyperlink" Target="https://www.energy.gov/energysaver/moisture-control" TargetMode="External"/><Relationship Id="rId4" Type="http://schemas.openxmlformats.org/officeDocument/2006/relationships/hyperlink" Target="https://www.cse.org.uk/news/view/2687"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dezeen.com/2023/03/16/andrew-waugh-interview-timber-revolution/" TargetMode="External"/><Relationship Id="rId2" Type="http://schemas.openxmlformats.org/officeDocument/2006/relationships/hyperlink" Target="https://www.3dsourced.com/guides/what-is-cad-guide-modeling/?utm_content=cmp-true"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self-build.co.uk/design-guide-modern-render-systems/" TargetMode="External"/><Relationship Id="rId2" Type="http://schemas.openxmlformats.org/officeDocument/2006/relationships/hyperlink" Target="https://concretesage.com/plaster-types/" TargetMode="External"/><Relationship Id="rId1" Type="http://schemas.openxmlformats.org/officeDocument/2006/relationships/slideLayout" Target="../slideLayouts/slideLayout1.xml"/><Relationship Id="rId5" Type="http://schemas.openxmlformats.org/officeDocument/2006/relationships/hyperlink" Target="https://www.bing.com/videos/search?q=machine+projection+for+airless+systems+of+rendering+walls&amp;docid=603486477556663106&amp;mid=F422BFFCCE350E2DF0EDF422BFFCCE350E2DF0ED&amp;view=detail&amp;FORM=VIRE" TargetMode="External"/><Relationship Id="rId4" Type="http://schemas.openxmlformats.org/officeDocument/2006/relationships/hyperlink" Target="https://www.spraywall.co.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4: Know the changes in construction methods over time. </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301: Understanding construction practice in Wales</a:t>
            </a:r>
          </a:p>
        </p:txBody>
      </p:sp>
    </p:spTree>
    <p:extLst>
      <p:ext uri="{BB962C8B-B14F-4D97-AF65-F5344CB8AC3E}">
        <p14:creationId xmlns:p14="http://schemas.microsoft.com/office/powerpoint/2010/main" val="27072639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DAA8D-3EA4-F5F4-7E73-03F9143F5751}"/>
              </a:ext>
            </a:extLst>
          </p:cNvPr>
          <p:cNvSpPr>
            <a:spLocks noGrp="1"/>
          </p:cNvSpPr>
          <p:nvPr>
            <p:ph type="title"/>
          </p:nvPr>
        </p:nvSpPr>
        <p:spPr/>
        <p:txBody>
          <a:bodyPr/>
          <a:lstStyle/>
          <a:p>
            <a:pPr algn="ctr"/>
            <a:r>
              <a:rPr kumimoji="0" lang="en-GB" sz="2400" b="1" i="0" u="none" strike="noStrike" kern="0" cap="none" spc="0" normalizeH="0" baseline="0" noProof="0" dirty="0">
                <a:ln>
                  <a:noFill/>
                </a:ln>
                <a:solidFill>
                  <a:srgbClr val="0077E3"/>
                </a:solidFill>
                <a:effectLst/>
                <a:uLnTx/>
                <a:uFillTx/>
                <a:latin typeface="Arial"/>
                <a:ea typeface="ＭＳ Ｐゴシック" charset="-128"/>
              </a:rPr>
              <a:t>Suggested  web links</a:t>
            </a:r>
            <a:endParaRPr lang="en-GB" dirty="0"/>
          </a:p>
        </p:txBody>
      </p:sp>
      <p:sp>
        <p:nvSpPr>
          <p:cNvPr id="3" name="Content Placeholder 2">
            <a:extLst>
              <a:ext uri="{FF2B5EF4-FFF2-40B4-BE49-F238E27FC236}">
                <a16:creationId xmlns:a16="http://schemas.microsoft.com/office/drawing/2014/main" id="{0C21F61C-1BED-313A-AAF8-CF3FE04C553D}"/>
              </a:ext>
            </a:extLst>
          </p:cNvPr>
          <p:cNvSpPr>
            <a:spLocks noGrp="1"/>
          </p:cNvSpPr>
          <p:nvPr>
            <p:ph sz="quarter" idx="10"/>
          </p:nvPr>
        </p:nvSpPr>
        <p:spPr>
          <a:xfrm>
            <a:off x="457200" y="1512000"/>
            <a:ext cx="8229600" cy="4149248"/>
          </a:xfrm>
        </p:spPr>
        <p:txBody>
          <a:bodyPr/>
          <a:lstStyle/>
          <a:p>
            <a:pPr marL="285750" indent="-285750">
              <a:lnSpc>
                <a:spcPct val="107000"/>
              </a:lnSpc>
              <a:spcAft>
                <a:spcPts val="2625"/>
              </a:spcAft>
              <a:buFont typeface="Arial" panose="020B0604020202020204" pitchFamily="34" charset="0"/>
              <a:buChar char="•"/>
            </a:pP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2"/>
              </a:rPr>
              <a:t>What is a Modular Building? A Guide to Modular Construction - TWI (twi-global.com)</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2625"/>
              </a:spcAft>
              <a:buFont typeface="Arial" panose="020B0604020202020204" pitchFamily="34" charset="0"/>
              <a:buChar char="•"/>
            </a:pP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3"/>
              </a:rPr>
              <a:t>what does circular economy mean in relation to construction industry - Search (bing.com)</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2625"/>
              </a:spcAft>
              <a:buFont typeface="Arial" panose="020B0604020202020204" pitchFamily="34" charset="0"/>
              <a:buChar char="•"/>
            </a:pP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What is retrofit? | Centre for Sustainable Energy (cse.org.uk)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2625"/>
              </a:spcAft>
              <a:buFont typeface="Arial" panose="020B0604020202020204" pitchFamily="34" charset="0"/>
              <a:buChar char="•"/>
            </a:pP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5"/>
              </a:rPr>
              <a:t>Moisture Control | Department of Energy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2625"/>
              </a:spcAft>
              <a:buFont typeface="Arial" panose="020B0604020202020204" pitchFamily="34" charset="0"/>
              <a:buChar char="•"/>
            </a:pPr>
            <a:r>
              <a:rPr lang="en-GB" sz="160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rPr>
              <a:t> </a:t>
            </a: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6"/>
              </a:rPr>
              <a:t>What Is BIM and Why Is It Important in Construction? (yardlink.com)</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4146440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6FA5C-A16D-1AF0-1692-E4620981759D}"/>
              </a:ext>
            </a:extLst>
          </p:cNvPr>
          <p:cNvSpPr>
            <a:spLocks noGrp="1"/>
          </p:cNvSpPr>
          <p:nvPr>
            <p:ph type="title"/>
          </p:nvPr>
        </p:nvSpPr>
        <p:spPr/>
        <p:txBody>
          <a:bodyPr/>
          <a:lstStyle/>
          <a:p>
            <a:pPr algn="ctr"/>
            <a:r>
              <a:rPr kumimoji="0" lang="en-GB" sz="2400" b="1" i="0" u="none" strike="noStrike" kern="0" cap="none" spc="0" normalizeH="0" baseline="0" noProof="0" dirty="0">
                <a:ln>
                  <a:noFill/>
                </a:ln>
                <a:solidFill>
                  <a:srgbClr val="0077E3"/>
                </a:solidFill>
                <a:effectLst/>
                <a:uLnTx/>
                <a:uFillTx/>
                <a:latin typeface="Arial"/>
                <a:ea typeface="ＭＳ Ｐゴシック" charset="-128"/>
              </a:rPr>
              <a:t>Suggested  web links</a:t>
            </a:r>
            <a:endParaRPr lang="en-GB" dirty="0"/>
          </a:p>
        </p:txBody>
      </p:sp>
      <p:sp>
        <p:nvSpPr>
          <p:cNvPr id="3" name="Content Placeholder 2">
            <a:extLst>
              <a:ext uri="{FF2B5EF4-FFF2-40B4-BE49-F238E27FC236}">
                <a16:creationId xmlns:a16="http://schemas.microsoft.com/office/drawing/2014/main" id="{B3CB463D-C81C-7B24-4F01-AA6A777B36F7}"/>
              </a:ext>
            </a:extLst>
          </p:cNvPr>
          <p:cNvSpPr>
            <a:spLocks noGrp="1"/>
          </p:cNvSpPr>
          <p:nvPr>
            <p:ph sz="quarter" idx="10"/>
          </p:nvPr>
        </p:nvSpPr>
        <p:spPr/>
        <p:txBody>
          <a:bodyPr/>
          <a:lstStyle/>
          <a:p>
            <a:endParaRPr lang="en-GB" dirty="0"/>
          </a:p>
          <a:p>
            <a:pPr marL="285750" marR="0" lvl="0" indent="-285750" algn="l" defTabSz="914400" rtl="0" eaLnBrk="0" fontAlgn="base" latinLnBrk="0" hangingPunct="0">
              <a:lnSpc>
                <a:spcPct val="107000"/>
              </a:lnSpc>
              <a:spcBef>
                <a:spcPts val="1000"/>
              </a:spcBef>
              <a:spcAft>
                <a:spcPts val="2625"/>
              </a:spcAft>
              <a:buClrTx/>
              <a:buSzTx/>
              <a:buFont typeface="Arial" panose="020B0604020202020204" pitchFamily="34" charset="0"/>
              <a:buChar char="•"/>
              <a:tabLst/>
              <a:defRPr/>
            </a:pPr>
            <a:r>
              <a:rPr kumimoji="0" lang="en-GB" sz="1600" b="0" i="0" u="sng" strike="noStrike" kern="0" cap="none" spc="0" normalizeH="0" baseline="0" noProof="0" dirty="0">
                <a:ln>
                  <a:noFill/>
                </a:ln>
                <a:solidFill>
                  <a:srgbClr val="4472C4"/>
                </a:solidFill>
                <a:effectLst>
                  <a:outerShdw blurRad="38100" dist="25400" dir="5400000" algn="ctr">
                    <a:srgbClr val="6E747A">
                      <a:alpha val="43000"/>
                    </a:srgbClr>
                  </a:outerShdw>
                </a:effectLst>
                <a:uLnTx/>
                <a:uFillTx/>
                <a:latin typeface="Arial" panose="020B0604020202020204" pitchFamily="34" charset="0"/>
                <a:ea typeface="Calibri" panose="020F0502020204030204" pitchFamily="34" charset="0"/>
                <a:cs typeface="Times New Roman" panose="02020603050405020304" pitchFamily="18" charset="0"/>
                <a:hlinkClick r:id="rId2"/>
              </a:rPr>
              <a:t>What is CAD? Definition, Advantages and Uses Explained - 3DSourced</a:t>
            </a:r>
            <a:endParaRPr kumimoji="0" lang="en-GB"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0" fontAlgn="base" latinLnBrk="0" hangingPunct="0">
              <a:lnSpc>
                <a:spcPct val="107000"/>
              </a:lnSpc>
              <a:spcBef>
                <a:spcPts val="1000"/>
              </a:spcBef>
              <a:spcAft>
                <a:spcPts val="800"/>
              </a:spcAft>
              <a:buClrTx/>
              <a:buSzTx/>
              <a:buFont typeface="Arial" panose="020B0604020202020204" pitchFamily="34" charset="0"/>
              <a:buChar char="•"/>
              <a:tabLst/>
              <a:defRPr/>
            </a:pPr>
            <a:r>
              <a:rPr kumimoji="0" lang="en-GB" sz="1600" b="0" i="0" u="sng" strike="noStrike" kern="0" cap="none" spc="0" normalizeH="0" baseline="0" noProof="0" dirty="0">
                <a:ln>
                  <a:noFill/>
                </a:ln>
                <a:solidFill>
                  <a:srgbClr val="4472C4"/>
                </a:solidFill>
                <a:effectLst>
                  <a:outerShdw blurRad="38100" dist="25400" dir="5400000" algn="ctr">
                    <a:srgbClr val="6E747A">
                      <a:alpha val="43000"/>
                    </a:srgbClr>
                  </a:outerShdw>
                </a:effectLst>
                <a:uLnTx/>
                <a:uFillTx/>
                <a:latin typeface="Arial" panose="020B0604020202020204" pitchFamily="34" charset="0"/>
                <a:ea typeface="Times New Roman" panose="02020603050405020304" pitchFamily="18" charset="0"/>
                <a:cs typeface="Times New Roman" panose="02020603050405020304" pitchFamily="18" charset="0"/>
                <a:hlinkClick r:id="rId3"/>
              </a:rPr>
              <a:t>https://www.dezeen.com/2023/03/16/andrew-waugh-interview-timber-revolution</a:t>
            </a:r>
            <a:r>
              <a:rPr kumimoji="0" lang="en-GB" sz="2000" b="0" i="0" u="sng" strike="noStrike" kern="0" cap="none" spc="0" normalizeH="0" baseline="0" noProof="0" dirty="0">
                <a:ln>
                  <a:noFill/>
                </a:ln>
                <a:solidFill>
                  <a:srgbClr val="4472C4"/>
                </a:solidFill>
                <a:effectLst>
                  <a:outerShdw blurRad="38100" dist="25400" dir="5400000" algn="ctr">
                    <a:srgbClr val="6E747A">
                      <a:alpha val="43000"/>
                    </a:srgbClr>
                  </a:outerShdw>
                </a:effectLst>
                <a:uLnTx/>
                <a:uFillTx/>
                <a:latin typeface="Arial" panose="020B0604020202020204" pitchFamily="34" charset="0"/>
                <a:ea typeface="Times New Roman" panose="02020603050405020304" pitchFamily="18" charset="0"/>
                <a:cs typeface="Times New Roman" panose="02020603050405020304" pitchFamily="18" charset="0"/>
                <a:hlinkClick r:id="rId3"/>
              </a:rPr>
              <a:t>/</a:t>
            </a:r>
            <a:endParaRPr kumimoji="0" lang="en-GB" sz="1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p:txBody>
      </p:sp>
    </p:spTree>
    <p:extLst>
      <p:ext uri="{BB962C8B-B14F-4D97-AF65-F5344CB8AC3E}">
        <p14:creationId xmlns:p14="http://schemas.microsoft.com/office/powerpoint/2010/main" val="163996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071839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C8864-AD5C-A8F1-C06E-C51943ED24A2}"/>
              </a:ext>
            </a:extLst>
          </p:cNvPr>
          <p:cNvSpPr>
            <a:spLocks noGrp="1"/>
          </p:cNvSpPr>
          <p:nvPr>
            <p:ph type="title"/>
          </p:nvPr>
        </p:nvSpPr>
        <p:spPr/>
        <p:txBody>
          <a:bodyPr/>
          <a:lstStyle/>
          <a:p>
            <a:r>
              <a:rPr lang="en-GB" dirty="0"/>
              <a:t>Twenty-first century construction techniques and technologies for chosen trades</a:t>
            </a:r>
          </a:p>
        </p:txBody>
      </p:sp>
      <p:sp>
        <p:nvSpPr>
          <p:cNvPr id="3" name="Content Placeholder 2">
            <a:extLst>
              <a:ext uri="{FF2B5EF4-FFF2-40B4-BE49-F238E27FC236}">
                <a16:creationId xmlns:a16="http://schemas.microsoft.com/office/drawing/2014/main" id="{55F31DE8-A215-5612-CBD4-3098155E5B52}"/>
              </a:ext>
            </a:extLst>
          </p:cNvPr>
          <p:cNvSpPr>
            <a:spLocks noGrp="1"/>
          </p:cNvSpPr>
          <p:nvPr>
            <p:ph sz="quarter" idx="10"/>
          </p:nvPr>
        </p:nvSpPr>
        <p:spPr>
          <a:xfrm>
            <a:off x="457200" y="1916832"/>
            <a:ext cx="8229600" cy="3843168"/>
          </a:xfrm>
        </p:spPr>
        <p:txBody>
          <a:bodyPr/>
          <a:lstStyle/>
          <a:p>
            <a:pPr marL="342900" indent="-342900">
              <a:buFont typeface="Arial" panose="020B0604020202020204" pitchFamily="34" charset="0"/>
              <a:buChar char="•"/>
            </a:pPr>
            <a:r>
              <a:rPr lang="en-GB" sz="1800" dirty="0">
                <a:effectLst/>
                <a:ea typeface="Cambria" panose="02040503050406030204" pitchFamily="18" charset="0"/>
                <a:cs typeface="Times New Roman" panose="02020603050405020304" pitchFamily="18" charset="0"/>
              </a:rPr>
              <a:t>Pre-1919 construction methods</a:t>
            </a:r>
          </a:p>
          <a:p>
            <a:pPr marL="342900" indent="-342900">
              <a:buFont typeface="Arial" panose="020B0604020202020204" pitchFamily="34" charset="0"/>
              <a:buChar char="•"/>
            </a:pPr>
            <a:r>
              <a:rPr lang="en-GB" sz="1800" dirty="0">
                <a:effectLst/>
                <a:ea typeface="Cambria" panose="02040503050406030204" pitchFamily="18" charset="0"/>
                <a:cs typeface="Times New Roman" panose="02020603050405020304" pitchFamily="18" charset="0"/>
              </a:rPr>
              <a:t>Post-1919 and modern construction techniques</a:t>
            </a:r>
          </a:p>
          <a:p>
            <a:pPr marL="342900" indent="-342900">
              <a:buFont typeface="Arial" panose="020B0604020202020204" pitchFamily="34" charset="0"/>
              <a:buChar char="•"/>
            </a:pPr>
            <a:r>
              <a:rPr lang="en-GB" sz="1800" dirty="0">
                <a:effectLst/>
                <a:ea typeface="Cambria" panose="02040503050406030204" pitchFamily="18" charset="0"/>
                <a:cs typeface="Times New Roman" panose="02020603050405020304" pitchFamily="18" charset="0"/>
              </a:rPr>
              <a:t>Twenty-first century construction techniques and technologies for chosen trade</a:t>
            </a:r>
            <a:endParaRPr lang="en-GB" sz="1800" dirty="0">
              <a:ea typeface="Cambria" panose="02040503050406030204" pitchFamily="18" charset="0"/>
              <a:cs typeface="Times New Roman" panose="02020603050405020304" pitchFamily="18" charset="0"/>
            </a:endParaRP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186919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E790E-F512-F03A-64BF-12CF32AFD34B}"/>
              </a:ext>
            </a:extLst>
          </p:cNvPr>
          <p:cNvSpPr>
            <a:spLocks noGrp="1"/>
          </p:cNvSpPr>
          <p:nvPr>
            <p:ph type="title"/>
          </p:nvPr>
        </p:nvSpPr>
        <p:spPr>
          <a:xfrm>
            <a:off x="457200" y="908720"/>
            <a:ext cx="8229600" cy="382588"/>
          </a:xfrm>
        </p:spPr>
        <p:txBody>
          <a:bodyPr/>
          <a:lstStyle/>
          <a:p>
            <a:r>
              <a:rPr lang="en-GB" dirty="0"/>
              <a:t> </a:t>
            </a:r>
            <a:r>
              <a:rPr lang="en-GB" sz="2400" dirty="0">
                <a:effectLst/>
                <a:ea typeface="Cambria" panose="02040503050406030204" pitchFamily="18" charset="0"/>
                <a:cs typeface="Times New Roman" panose="02020603050405020304" pitchFamily="18" charset="0"/>
              </a:rPr>
              <a:t>Pre-1919 construction methods</a:t>
            </a:r>
            <a:br>
              <a:rPr lang="en-GB" sz="2400" dirty="0">
                <a:effectLst/>
                <a:ea typeface="Cambria" panose="020405030504060302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13CF804B-F46D-13D4-4A20-3F9CF97E206A}"/>
              </a:ext>
            </a:extLst>
          </p:cNvPr>
          <p:cNvSpPr>
            <a:spLocks noGrp="1"/>
          </p:cNvSpPr>
          <p:nvPr>
            <p:ph sz="quarter" idx="10"/>
          </p:nvPr>
        </p:nvSpPr>
        <p:spPr>
          <a:xfrm>
            <a:off x="457200" y="1291308"/>
            <a:ext cx="8229600" cy="4369940"/>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Know changes in construction materials, tools, methods &amp; techniques pre &amp; post 1919</a:t>
            </a:r>
            <a:endParaRPr kumimoji="0" lang="en-GB" sz="1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lt"/>
                <a:cs typeface="Calibri" panose="020F0502020204030204"/>
              </a:rPr>
              <a:t>Pre-1919 materials included lime for mortars, hair for plasters, hand-made bricks, clay roofing tiles &amp; bricks, lath &amp; plaster, cast iron baths/guttering/soil/boilers, clay/lead/wood/cast iron pipes. Heavy iron &amp; wood hand tools were used such as hand drills, hammers made by hand.  During the industrial revolution, machines started making tools. After 1919, electric, pneumatic and hydraulic powered tools were slowly introduced, up-to today with battery powered tools.  Methods and techniques changed to improve safety, cost and time.</a:t>
            </a:r>
            <a:endParaRPr kumimoji="0" lang="en-GB" sz="1800" b="1"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Learners to list the types of tools used to fit out buildings and structures pre-1919</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Hand drill,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Know traditional finishes (plasters, paints) pre-1919 &amp; repair in historic buildings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1800" kern="1200" dirty="0">
                <a:solidFill>
                  <a:prstClr val="black"/>
                </a:solidFill>
                <a:ea typeface="+mn-ea"/>
                <a:cs typeface="Arial"/>
              </a:rPr>
              <a:t>W</a:t>
            </a:r>
            <a:r>
              <a:rPr kumimoji="0" lang="en-GB" sz="1800" b="0" i="0" u="none" strike="noStrike" kern="1200" cap="none" spc="0" normalizeH="0" baseline="0" noProof="0" dirty="0" err="1">
                <a:ln>
                  <a:noFill/>
                </a:ln>
                <a:solidFill>
                  <a:prstClr val="black"/>
                </a:solidFill>
                <a:effectLst/>
                <a:uLnTx/>
                <a:uFillTx/>
                <a:ea typeface="+mn-ea"/>
                <a:cs typeface="Arial"/>
              </a:rPr>
              <a:t>attle</a:t>
            </a:r>
            <a:r>
              <a:rPr kumimoji="0" lang="en-GB" sz="1800" b="0" i="0" u="none" strike="noStrike" kern="1200" cap="none" spc="0" normalizeH="0" baseline="0" noProof="0" dirty="0">
                <a:ln>
                  <a:noFill/>
                </a:ln>
                <a:solidFill>
                  <a:prstClr val="black"/>
                </a:solidFill>
                <a:effectLst/>
                <a:uLnTx/>
                <a:uFillTx/>
                <a:ea typeface="+mn-ea"/>
                <a:cs typeface="Arial"/>
              </a:rPr>
              <a:t> and daub, lath &amp; plaster, plaster on plaster board, non-lead-based paints</a:t>
            </a:r>
            <a:endParaRPr kumimoji="0" lang="en-GB" sz="1800" b="1"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Arial"/>
            </a:endParaRPr>
          </a:p>
          <a:p>
            <a:endParaRPr lang="en-GB" dirty="0"/>
          </a:p>
          <a:p>
            <a:pPr marL="342900" marR="0" lvl="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Arial"/>
            </a:endParaRP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349648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9678E-3379-3885-5A17-E7DEB8563A57}"/>
              </a:ext>
            </a:extLst>
          </p:cNvPr>
          <p:cNvSpPr>
            <a:spLocks noGrp="1"/>
          </p:cNvSpPr>
          <p:nvPr>
            <p:ph type="title"/>
          </p:nvPr>
        </p:nvSpPr>
        <p:spPr/>
        <p:txBody>
          <a:bodyPr/>
          <a:lstStyle/>
          <a:p>
            <a:pPr marL="342900" marR="0" lvl="0" indent="-342900" algn="ctr" defTabSz="914400" rtl="0" eaLnBrk="0" fontAlgn="base" latinLnBrk="0" hangingPunct="0">
              <a:lnSpc>
                <a:spcPts val="2400"/>
              </a:lnSpc>
              <a:spcBef>
                <a:spcPts val="1000"/>
              </a:spcBef>
              <a:spcAft>
                <a:spcPts val="1000"/>
              </a:spcAft>
              <a:tabLst/>
              <a:defRPr/>
            </a:pPr>
            <a:br>
              <a:rPr kumimoji="0" lang="en-GB" sz="20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F3A62808-DB22-1D00-6476-EB9A0990DA32}"/>
              </a:ext>
            </a:extLst>
          </p:cNvPr>
          <p:cNvSpPr>
            <a:spLocks noGrp="1"/>
          </p:cNvSpPr>
          <p:nvPr>
            <p:ph sz="quarter" idx="10"/>
          </p:nvPr>
        </p:nvSpPr>
        <p:spPr>
          <a:xfrm>
            <a:off x="457200" y="1268760"/>
            <a:ext cx="8229600" cy="4491240"/>
          </a:xfrm>
        </p:spPr>
        <p:txBody>
          <a:bodyPr/>
          <a:lstStyle/>
          <a:p>
            <a:pPr>
              <a:lnSpc>
                <a:spcPct val="107000"/>
              </a:lnSpc>
              <a:spcAft>
                <a:spcPts val="800"/>
              </a:spcAft>
            </a:pPr>
            <a:r>
              <a:rPr lang="en-GB" sz="1800" dirty="0">
                <a:effectLst/>
                <a:ea typeface="Cambria" panose="02040503050406030204" pitchFamily="18" charset="0"/>
                <a:cs typeface="Times New Roman" panose="02020603050405020304" pitchFamily="18" charset="0"/>
              </a:rPr>
              <a:t>This section deals with the changes in construction methods over time and considers post-1919 construction methods and techniques.</a:t>
            </a:r>
          </a:p>
          <a:p>
            <a:pPr>
              <a:lnSpc>
                <a:spcPct val="107000"/>
              </a:lnSpc>
              <a:spcAft>
                <a:spcPts val="800"/>
              </a:spcAft>
            </a:pPr>
            <a:r>
              <a:rPr lang="en-GB" sz="1800" dirty="0">
                <a:ea typeface="Cambria" panose="02040503050406030204" pitchFamily="18" charset="0"/>
                <a:cs typeface="Times New Roman" panose="02020603050405020304" pitchFamily="18" charset="0"/>
              </a:rPr>
              <a:t>Learners will need to consider the following when answering worksheets for this topic:-</a:t>
            </a:r>
          </a:p>
          <a:p>
            <a:pPr marL="342900" indent="-342900">
              <a:lnSpc>
                <a:spcPct val="107000"/>
              </a:lnSpc>
              <a:spcAft>
                <a:spcPts val="80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Applications, techniques and tools used to apply plaster and render to internal and external walling including use of plasterboard and cement products. </a:t>
            </a:r>
          </a:p>
          <a:p>
            <a:pPr marL="342900" indent="-342900">
              <a:lnSpc>
                <a:spcPct val="107000"/>
              </a:lnSpc>
              <a:spcAft>
                <a:spcPts val="800"/>
              </a:spcAft>
              <a:buFont typeface="Arial" panose="020B0604020202020204" pitchFamily="34" charset="0"/>
              <a:buChar char="•"/>
            </a:pPr>
            <a:r>
              <a:rPr lang="en-GB" sz="1800" dirty="0">
                <a:ea typeface="Times New Roman" panose="02020603050405020304" pitchFamily="18" charset="0"/>
                <a:cs typeface="Times New Roman" panose="02020603050405020304" pitchFamily="18" charset="0"/>
              </a:rPr>
              <a:t>M</a:t>
            </a:r>
            <a:r>
              <a:rPr lang="en-GB" sz="1800" dirty="0">
                <a:effectLst/>
                <a:ea typeface="Times New Roman" panose="02020603050405020304" pitchFamily="18" charset="0"/>
                <a:cs typeface="Times New Roman" panose="02020603050405020304" pitchFamily="18" charset="0"/>
              </a:rPr>
              <a:t>aterials and equipment used to plaster and render fixed ornamental fibrous components.</a:t>
            </a:r>
          </a:p>
          <a:p>
            <a:pPr marL="342900" indent="-342900">
              <a:lnSpc>
                <a:spcPct val="107000"/>
              </a:lnSpc>
              <a:spcAft>
                <a:spcPts val="80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Consider and explain how construction practices have developed over time within your own trade area.</a:t>
            </a:r>
          </a:p>
          <a:p>
            <a:pPr marL="342900" indent="-342900">
              <a:lnSpc>
                <a:spcPct val="107000"/>
              </a:lnSpc>
              <a:spcAft>
                <a:spcPts val="80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 Methods of applying internal and external surface finishes to render, plaster, plasterboards, and fixing dry lining.</a:t>
            </a:r>
          </a:p>
          <a:p>
            <a:pPr marL="342900" indent="-342900">
              <a:lnSpc>
                <a:spcPct val="107000"/>
              </a:lnSpc>
              <a:spcAft>
                <a:spcPts val="800"/>
              </a:spcAft>
              <a:buFont typeface="Arial" panose="020B0604020202020204" pitchFamily="34" charset="0"/>
              <a:buChar char="•"/>
            </a:pPr>
            <a:endParaRPr lang="en-GB" sz="1600" dirty="0">
              <a:effectLst/>
              <a:latin typeface="Arial" panose="020B0604020202020204" pitchFamily="34" charset="0"/>
              <a:ea typeface="Cambria" panose="02040503050406030204" pitchFamily="18" charset="0"/>
              <a:cs typeface="Times New Roman" panose="02020603050405020304" pitchFamily="18" charset="0"/>
            </a:endParaRPr>
          </a:p>
          <a:p>
            <a:pPr>
              <a:lnSpc>
                <a:spcPct val="107000"/>
              </a:lnSpc>
              <a:spcAft>
                <a:spcPts val="800"/>
              </a:spcAft>
            </a:pPr>
            <a:endParaRPr lang="en-GB" sz="2000" dirty="0">
              <a:effectLst/>
              <a:latin typeface="Arial" panose="020B0604020202020204" pitchFamily="34" charset="0"/>
              <a:ea typeface="Cambria" panose="02040503050406030204" pitchFamily="18"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7" name="Picture 6">
            <a:extLst>
              <a:ext uri="{FF2B5EF4-FFF2-40B4-BE49-F238E27FC236}">
                <a16:creationId xmlns:a16="http://schemas.microsoft.com/office/drawing/2014/main" id="{08E1961D-84DC-792B-6880-7C4F6AA555E2}"/>
              </a:ext>
            </a:extLst>
          </p:cNvPr>
          <p:cNvPicPr>
            <a:picLocks noChangeAspect="1"/>
          </p:cNvPicPr>
          <p:nvPr/>
        </p:nvPicPr>
        <p:blipFill>
          <a:blip r:embed="rId2"/>
          <a:stretch>
            <a:fillRect/>
          </a:stretch>
        </p:blipFill>
        <p:spPr>
          <a:xfrm>
            <a:off x="457200" y="764704"/>
            <a:ext cx="7254869" cy="625885"/>
          </a:xfrm>
          <a:prstGeom prst="rect">
            <a:avLst/>
          </a:prstGeom>
        </p:spPr>
      </p:pic>
    </p:spTree>
    <p:extLst>
      <p:ext uri="{BB962C8B-B14F-4D97-AF65-F5344CB8AC3E}">
        <p14:creationId xmlns:p14="http://schemas.microsoft.com/office/powerpoint/2010/main" val="2745375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05A33-95B0-29E5-4719-38B5998D8815}"/>
              </a:ext>
            </a:extLst>
          </p:cNvPr>
          <p:cNvSpPr>
            <a:spLocks noGrp="1"/>
          </p:cNvSpPr>
          <p:nvPr>
            <p:ph type="title"/>
          </p:nvPr>
        </p:nvSpPr>
        <p:spPr/>
        <p:txBody>
          <a:bodyPr/>
          <a:lstStyle/>
          <a:p>
            <a:r>
              <a:rPr lang="en-GB" dirty="0"/>
              <a:t>Post-1919 and modern construction techniques</a:t>
            </a:r>
          </a:p>
        </p:txBody>
      </p:sp>
      <p:sp>
        <p:nvSpPr>
          <p:cNvPr id="3" name="Content Placeholder 2">
            <a:extLst>
              <a:ext uri="{FF2B5EF4-FFF2-40B4-BE49-F238E27FC236}">
                <a16:creationId xmlns:a16="http://schemas.microsoft.com/office/drawing/2014/main" id="{1BD3D778-1C3C-5541-ED1E-45832D8D0FFF}"/>
              </a:ext>
            </a:extLst>
          </p:cNvPr>
          <p:cNvSpPr>
            <a:spLocks noGrp="1"/>
          </p:cNvSpPr>
          <p:nvPr>
            <p:ph sz="quarter" idx="10"/>
          </p:nvPr>
        </p:nvSpPr>
        <p:spPr>
          <a:xfrm>
            <a:off x="457200" y="1772816"/>
            <a:ext cx="8229600" cy="3987184"/>
          </a:xfrm>
        </p:spPr>
        <p:txBody>
          <a:bodyPr/>
          <a:lstStyle/>
          <a:p>
            <a:pPr marL="285750" indent="-285750">
              <a:spcBef>
                <a:spcPts val="0"/>
              </a:spcBef>
              <a:spcAft>
                <a:spcPts val="0"/>
              </a:spcAft>
              <a:buFont typeface="Arial" panose="020B0604020202020204" pitchFamily="34" charset="0"/>
              <a:buChar char="•"/>
            </a:pPr>
            <a:r>
              <a:rPr lang="en-GB" sz="1800" dirty="0"/>
              <a:t>The importing into the UK of solvent based preservatives and timber sheet      materials.</a:t>
            </a:r>
          </a:p>
          <a:p>
            <a:pPr marL="285750" indent="-285750">
              <a:spcBef>
                <a:spcPts val="0"/>
              </a:spcBef>
              <a:spcAft>
                <a:spcPts val="0"/>
              </a:spcAft>
              <a:buFont typeface="Arial" panose="020B0604020202020204" pitchFamily="34" charset="0"/>
              <a:buChar char="•"/>
            </a:pPr>
            <a:endParaRPr lang="en-GB" sz="1800" dirty="0"/>
          </a:p>
          <a:p>
            <a:pPr marL="285750" indent="-285750">
              <a:spcBef>
                <a:spcPts val="0"/>
              </a:spcBef>
              <a:spcAft>
                <a:spcPts val="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The requirements for the economical use of timber and quality standards through the introduction of the Timber Research and Development Association (TRADA) type roof trusses and structural joist size and tables.</a:t>
            </a:r>
          </a:p>
          <a:p>
            <a:pPr marL="285750" indent="-285750">
              <a:spcBef>
                <a:spcPts val="0"/>
              </a:spcBef>
              <a:spcAft>
                <a:spcPts val="0"/>
              </a:spcAft>
              <a:buFont typeface="Arial" panose="020B0604020202020204" pitchFamily="34" charset="0"/>
              <a:buChar char="•"/>
            </a:pPr>
            <a:endParaRPr lang="en-GB" sz="1800" dirty="0">
              <a:ea typeface="Times New Roman" panose="02020603050405020304" pitchFamily="18" charset="0"/>
              <a:cs typeface="Times New Roman" panose="02020603050405020304" pitchFamily="18" charset="0"/>
            </a:endParaRPr>
          </a:p>
          <a:p>
            <a:pPr marL="285750" indent="-285750">
              <a:spcBef>
                <a:spcPts val="0"/>
              </a:spcBef>
              <a:spcAft>
                <a:spcPts val="0"/>
              </a:spcAft>
              <a:buFont typeface="Arial" panose="020B0604020202020204" pitchFamily="34" charset="0"/>
              <a:buChar char="•"/>
            </a:pPr>
            <a:endParaRPr lang="en-GB" sz="1800" dirty="0">
              <a:effectLst/>
              <a:ea typeface="Times New Roman" panose="02020603050405020304" pitchFamily="18" charset="0"/>
              <a:cs typeface="Times New Roman" panose="02020603050405020304" pitchFamily="18" charset="0"/>
            </a:endParaRPr>
          </a:p>
          <a:p>
            <a:pPr marL="285750" indent="-285750">
              <a:spcBef>
                <a:spcPts val="0"/>
              </a:spcBef>
              <a:spcAft>
                <a:spcPts val="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The introduction of portable power tools, proprietary building ironmongery and fixing systems become more available to the construction industry</a:t>
            </a:r>
          </a:p>
          <a:p>
            <a:pPr>
              <a:lnSpc>
                <a:spcPts val="1300"/>
              </a:lnSpc>
              <a:spcBef>
                <a:spcPts val="0"/>
              </a:spcBef>
              <a:spcAft>
                <a:spcPts val="0"/>
              </a:spcAft>
              <a:tabLst>
                <a:tab pos="180340" algn="l"/>
              </a:tabLst>
            </a:pPr>
            <a:endParaRPr lang="en-GB" sz="1800" dirty="0">
              <a:effectLst/>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endParaRPr lang="en-GB" sz="1600" dirty="0">
              <a:effectLst/>
              <a:ea typeface="Cambria" panose="02040503050406030204" pitchFamily="18" charset="0"/>
              <a:cs typeface="Times New Roman" panose="02020603050405020304" pitchFamily="18" charset="0"/>
            </a:endParaRPr>
          </a:p>
          <a:p>
            <a:pPr marL="180340" indent="-180340">
              <a:lnSpc>
                <a:spcPts val="1300"/>
              </a:lnSpc>
              <a:spcAft>
                <a:spcPts val="800"/>
              </a:spcAft>
              <a:tabLst>
                <a:tab pos="180340" algn="l"/>
              </a:tabLst>
            </a:pPr>
            <a:r>
              <a:rPr lang="en-GB" sz="1600" dirty="0">
                <a:effectLst/>
                <a:latin typeface="Arial" panose="020B0604020202020204" pitchFamily="34" charset="0"/>
                <a:ea typeface="Cambria" panose="02040503050406030204" pitchFamily="18" charset="0"/>
                <a:cs typeface="Times New Roman" panose="02020603050405020304" pitchFamily="18"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600" dirty="0"/>
          </a:p>
        </p:txBody>
      </p:sp>
    </p:spTree>
    <p:extLst>
      <p:ext uri="{BB962C8B-B14F-4D97-AF65-F5344CB8AC3E}">
        <p14:creationId xmlns:p14="http://schemas.microsoft.com/office/powerpoint/2010/main" val="1107991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8ADE8-C1D8-A6B0-D35F-0245E985E0A1}"/>
              </a:ext>
            </a:extLst>
          </p:cNvPr>
          <p:cNvSpPr>
            <a:spLocks noGrp="1"/>
          </p:cNvSpPr>
          <p:nvPr>
            <p:ph type="title"/>
          </p:nvPr>
        </p:nvSpPr>
        <p:spPr>
          <a:xfrm>
            <a:off x="457200" y="1008000"/>
            <a:ext cx="8229600" cy="620800"/>
          </a:xfrm>
        </p:spPr>
        <p:txBody>
          <a:bodyPr/>
          <a:lstStyle/>
          <a:p>
            <a:pPr marR="0" lvl="0" indent="-342900" defTabSz="914400" rtl="0" eaLnBrk="0" fontAlgn="base" latinLnBrk="0" hangingPunct="0">
              <a:lnSpc>
                <a:spcPts val="2400"/>
              </a:lnSpc>
              <a:spcBef>
                <a:spcPts val="1000"/>
              </a:spcBef>
              <a:spcAft>
                <a:spcPts val="1000"/>
              </a:spcAft>
              <a:tabLst/>
              <a:defRPr/>
            </a:pPr>
            <a:r>
              <a:rPr lang="en-GB" dirty="0"/>
              <a:t>Twenty-first century construction techniques and technologies for chosen trades</a:t>
            </a:r>
          </a:p>
        </p:txBody>
      </p:sp>
      <p:sp>
        <p:nvSpPr>
          <p:cNvPr id="3" name="Content Placeholder 2">
            <a:extLst>
              <a:ext uri="{FF2B5EF4-FFF2-40B4-BE49-F238E27FC236}">
                <a16:creationId xmlns:a16="http://schemas.microsoft.com/office/drawing/2014/main" id="{B04F20EA-6CC0-8ED8-EB0A-593A8442BB0A}"/>
              </a:ext>
            </a:extLst>
          </p:cNvPr>
          <p:cNvSpPr>
            <a:spLocks noGrp="1"/>
          </p:cNvSpPr>
          <p:nvPr>
            <p:ph sz="quarter" idx="10"/>
          </p:nvPr>
        </p:nvSpPr>
        <p:spPr>
          <a:xfrm>
            <a:off x="457200" y="1772816"/>
            <a:ext cx="8229600" cy="3987184"/>
          </a:xfrm>
        </p:spPr>
        <p:txBody>
          <a:bodyPr/>
          <a:lstStyle/>
          <a:p>
            <a:pPr marL="0" marR="0" lvl="0" indent="0" algn="l" defTabSz="914400" rtl="0" eaLnBrk="0" fontAlgn="base" latinLnBrk="0" hangingPunct="0">
              <a:lnSpc>
                <a:spcPct val="107000"/>
              </a:lnSpc>
              <a:spcBef>
                <a:spcPts val="1000"/>
              </a:spcBef>
              <a:spcAft>
                <a:spcPts val="800"/>
              </a:spcAft>
              <a:buClrTx/>
              <a:buSzTx/>
              <a:buFontTx/>
              <a:buNone/>
              <a:tabLst/>
              <a:defRPr/>
            </a:pPr>
            <a:r>
              <a:rPr kumimoji="0" lang="en-GB" sz="1800" b="0" i="0" u="none" strike="noStrike" kern="0" cap="none" spc="0" normalizeH="0" baseline="0" noProof="0" dirty="0">
                <a:ln>
                  <a:noFill/>
                </a:ln>
                <a:solidFill>
                  <a:srgbClr val="000000"/>
                </a:solidFill>
                <a:effectLst/>
                <a:uLnTx/>
                <a:uFillTx/>
                <a:ea typeface="Cambria" panose="02040503050406030204" pitchFamily="18" charset="0"/>
                <a:cs typeface="Times New Roman" panose="02020603050405020304" pitchFamily="18" charset="0"/>
              </a:rPr>
              <a:t>Learners will need to consider the following when answering worksheets for this topic:-</a:t>
            </a:r>
          </a:p>
          <a:p>
            <a:pPr marL="285750" marR="0" lvl="0" indent="-285750" algn="l" defTabSz="914400" rtl="0" eaLnBrk="0" fontAlgn="base" latinLnBrk="0" hangingPunct="0">
              <a:lnSpc>
                <a:spcPct val="100000"/>
              </a:lnSpc>
              <a:spcBef>
                <a:spcPts val="0"/>
              </a:spcBef>
              <a:spcAft>
                <a:spcPts val="800"/>
              </a:spcAft>
              <a:buClrTx/>
              <a:buSzTx/>
              <a:buFont typeface="Arial" panose="020B0604020202020204" pitchFamily="34" charset="0"/>
              <a:buChar char="•"/>
              <a:tabLst/>
              <a:defRPr/>
            </a:pPr>
            <a:r>
              <a:rPr lang="en-GB" sz="1800" dirty="0">
                <a:solidFill>
                  <a:srgbClr val="000000"/>
                </a:solidFill>
                <a:ea typeface="Cambria" panose="02040503050406030204" pitchFamily="18" charset="0"/>
                <a:cs typeface="Times New Roman" panose="02020603050405020304" pitchFamily="18" charset="0"/>
              </a:rPr>
              <a:t>Research and compile a list of modern-day materials, tools and techniques relevant to your chosen trade</a:t>
            </a:r>
          </a:p>
          <a:p>
            <a:pPr marL="285750" marR="0" lvl="0" indent="-285750" algn="l" defTabSz="914400" rtl="0" eaLnBrk="0" fontAlgn="base" latinLnBrk="0" hangingPunct="0">
              <a:lnSpc>
                <a:spcPct val="100000"/>
              </a:lnSpc>
              <a:spcBef>
                <a:spcPts val="0"/>
              </a:spcBef>
              <a:spcAft>
                <a:spcPts val="800"/>
              </a:spcAft>
              <a:buClrTx/>
              <a:buSzTx/>
              <a:buFont typeface="Arial" panose="020B0604020202020204" pitchFamily="34" charset="0"/>
              <a:buChar char="•"/>
              <a:tabLst/>
              <a:defRPr/>
            </a:pPr>
            <a:r>
              <a:rPr lang="en-GB" sz="1800" dirty="0">
                <a:solidFill>
                  <a:srgbClr val="000000"/>
                </a:solidFill>
                <a:ea typeface="Cambria" panose="02040503050406030204" pitchFamily="18" charset="0"/>
                <a:cs typeface="Times New Roman" panose="02020603050405020304" pitchFamily="18" charset="0"/>
              </a:rPr>
              <a:t>What is meant by the following terms and what they mean in relation to construction and their trade? </a:t>
            </a:r>
          </a:p>
          <a:p>
            <a:pPr marL="285750" marR="0" lvl="0" indent="-285750" algn="l" defTabSz="914400" rtl="0" eaLnBrk="0" fontAlgn="base" latinLnBrk="0" hangingPunct="0">
              <a:lnSpc>
                <a:spcPct val="100000"/>
              </a:lnSpc>
              <a:spcBef>
                <a:spcPts val="0"/>
              </a:spcBef>
              <a:spcAft>
                <a:spcPts val="800"/>
              </a:spcAft>
              <a:buClrTx/>
              <a:buSzTx/>
              <a:buFont typeface="Arial" panose="020B0604020202020204" pitchFamily="34" charset="0"/>
              <a:buChar char="•"/>
              <a:tabLst/>
              <a:defRPr/>
            </a:pPr>
            <a:r>
              <a:rPr lang="en-GB" sz="1800" dirty="0">
                <a:effectLst/>
                <a:ea typeface="Times New Roman" panose="02020603050405020304" pitchFamily="18" charset="0"/>
                <a:cs typeface="Times New Roman" panose="02020603050405020304" pitchFamily="18" charset="0"/>
              </a:rPr>
              <a:t>circular economy</a:t>
            </a:r>
            <a:endParaRPr lang="en-GB" sz="1800" dirty="0">
              <a:ea typeface="Times New Roman" panose="02020603050405020304" pitchFamily="18" charset="0"/>
              <a:cs typeface="Times New Roman" panose="02020603050405020304" pitchFamily="18" charset="0"/>
            </a:endParaRPr>
          </a:p>
          <a:p>
            <a:pPr marL="285750" marR="0" lvl="0" indent="-285750" algn="l" defTabSz="914400" rtl="0" eaLnBrk="0" fontAlgn="base" latinLnBrk="0" hangingPunct="0">
              <a:lnSpc>
                <a:spcPct val="100000"/>
              </a:lnSpc>
              <a:spcBef>
                <a:spcPts val="0"/>
              </a:spcBef>
              <a:spcAft>
                <a:spcPts val="800"/>
              </a:spcAft>
              <a:buClrTx/>
              <a:buSzTx/>
              <a:buFont typeface="Arial" panose="020B0604020202020204" pitchFamily="34" charset="0"/>
              <a:buChar char="•"/>
              <a:tabLst/>
              <a:defRPr/>
            </a:pPr>
            <a:r>
              <a:rPr lang="en-GB" sz="1800" dirty="0">
                <a:effectLst/>
                <a:ea typeface="Times New Roman" panose="02020603050405020304" pitchFamily="18" charset="0"/>
                <a:cs typeface="Times New Roman" panose="02020603050405020304" pitchFamily="18" charset="0"/>
              </a:rPr>
              <a:t>sustainable design and retrofit.</a:t>
            </a:r>
            <a:endParaRPr lang="en-GB" sz="1800" dirty="0">
              <a:ea typeface="Times New Roman" panose="02020603050405020304" pitchFamily="18" charset="0"/>
              <a:cs typeface="Times New Roman" panose="02020603050405020304" pitchFamily="18" charset="0"/>
            </a:endParaRPr>
          </a:p>
          <a:p>
            <a:pPr marL="285750" marR="0" lvl="0" indent="-285750" algn="l" defTabSz="914400" rtl="0" eaLnBrk="0" fontAlgn="base" latinLnBrk="0" hangingPunct="0">
              <a:lnSpc>
                <a:spcPct val="100000"/>
              </a:lnSpc>
              <a:spcBef>
                <a:spcPts val="0"/>
              </a:spcBef>
              <a:spcAft>
                <a:spcPts val="800"/>
              </a:spcAft>
              <a:buClrTx/>
              <a:buSzTx/>
              <a:buFont typeface="Arial" panose="020B0604020202020204" pitchFamily="34" charset="0"/>
              <a:buChar char="•"/>
              <a:tabLst/>
              <a:defRPr/>
            </a:pPr>
            <a:r>
              <a:rPr lang="en-GB" sz="1800" dirty="0">
                <a:effectLst/>
                <a:ea typeface="Times New Roman" panose="02020603050405020304" pitchFamily="18" charset="0"/>
                <a:cs typeface="Times New Roman" panose="02020603050405020304" pitchFamily="18" charset="0"/>
              </a:rPr>
              <a:t>Insulation</a:t>
            </a:r>
            <a:endParaRPr lang="en-GB" sz="1800" dirty="0">
              <a:ea typeface="Times New Roman" panose="02020603050405020304" pitchFamily="18" charset="0"/>
              <a:cs typeface="Times New Roman" panose="02020603050405020304" pitchFamily="18" charset="0"/>
            </a:endParaRPr>
          </a:p>
          <a:p>
            <a:pPr marL="285750" marR="0" lvl="0" indent="-285750" algn="l" defTabSz="914400" rtl="0" eaLnBrk="0" fontAlgn="base" latinLnBrk="0" hangingPunct="0">
              <a:lnSpc>
                <a:spcPct val="100000"/>
              </a:lnSpc>
              <a:spcBef>
                <a:spcPts val="0"/>
              </a:spcBef>
              <a:spcAft>
                <a:spcPts val="800"/>
              </a:spcAft>
              <a:buClrTx/>
              <a:buSzTx/>
              <a:buFont typeface="Arial" panose="020B0604020202020204" pitchFamily="34" charset="0"/>
              <a:buChar char="•"/>
              <a:tabLst/>
              <a:defRPr/>
            </a:pPr>
            <a:r>
              <a:rPr lang="en-GB" sz="1800" dirty="0">
                <a:effectLst/>
                <a:ea typeface="Times New Roman" panose="02020603050405020304" pitchFamily="18" charset="0"/>
                <a:cs typeface="Times New Roman" panose="02020603050405020304" pitchFamily="18" charset="0"/>
              </a:rPr>
              <a:t>moisture management</a:t>
            </a:r>
            <a:endParaRPr lang="en-GB" sz="1800" dirty="0">
              <a:ea typeface="Times New Roman" panose="02020603050405020304" pitchFamily="18" charset="0"/>
              <a:cs typeface="Times New Roman" panose="02020603050405020304" pitchFamily="18" charset="0"/>
            </a:endParaRPr>
          </a:p>
          <a:p>
            <a:pPr marL="285750" marR="0" lvl="0" indent="-285750" algn="l" defTabSz="914400" rtl="0" eaLnBrk="0" fontAlgn="base" latinLnBrk="0" hangingPunct="0">
              <a:lnSpc>
                <a:spcPct val="100000"/>
              </a:lnSpc>
              <a:spcBef>
                <a:spcPts val="0"/>
              </a:spcBef>
              <a:spcAft>
                <a:spcPts val="800"/>
              </a:spcAft>
              <a:buClrTx/>
              <a:buSzTx/>
              <a:buFont typeface="Arial" panose="020B0604020202020204" pitchFamily="34" charset="0"/>
              <a:buChar char="•"/>
              <a:tabLst/>
              <a:defRPr/>
            </a:pPr>
            <a:r>
              <a:rPr lang="en-GB" sz="1800" dirty="0">
                <a:effectLst/>
                <a:ea typeface="Times New Roman" panose="02020603050405020304" pitchFamily="18" charset="0"/>
                <a:cs typeface="Times New Roman" panose="02020603050405020304" pitchFamily="18" charset="0"/>
              </a:rPr>
              <a:t>ventilation</a:t>
            </a:r>
            <a:endParaRPr lang="en-GB" sz="1800" dirty="0">
              <a:effectLst/>
              <a:ea typeface="Calibri" panose="020F0502020204030204" pitchFamily="34" charset="0"/>
              <a:cs typeface="Times New Roman" panose="02020603050405020304" pitchFamily="18" charset="0"/>
            </a:endParaRPr>
          </a:p>
          <a:p>
            <a:pPr>
              <a:lnSpc>
                <a:spcPts val="1300"/>
              </a:lnSpc>
              <a:spcAft>
                <a:spcPts val="800"/>
              </a:spcAft>
              <a:tabLst>
                <a:tab pos="180340" algn="l"/>
              </a:tabLs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7000"/>
              </a:lnSpc>
              <a:spcBef>
                <a:spcPts val="1000"/>
              </a:spcBef>
              <a:spcAft>
                <a:spcPts val="800"/>
              </a:spcAft>
              <a:buClrTx/>
              <a:buSzTx/>
              <a:buFontTx/>
              <a:buNone/>
              <a:tabLst/>
              <a:defRPr/>
            </a:pPr>
            <a:endParaRPr kumimoji="0" lang="en-GB" sz="16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171801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C71DE-BECB-61A0-A9D9-0C05C2F150BC}"/>
              </a:ext>
            </a:extLst>
          </p:cNvPr>
          <p:cNvSpPr>
            <a:spLocks noGrp="1"/>
          </p:cNvSpPr>
          <p:nvPr>
            <p:ph type="title"/>
          </p:nvPr>
        </p:nvSpPr>
        <p:spPr/>
        <p:txBody>
          <a:bodyPr/>
          <a:lstStyle/>
          <a:p>
            <a:r>
              <a:rPr lang="en-GB" dirty="0"/>
              <a:t>Twenty-first century construction techniques and technologies for chosen trades</a:t>
            </a:r>
          </a:p>
        </p:txBody>
      </p:sp>
      <p:sp>
        <p:nvSpPr>
          <p:cNvPr id="3" name="Content Placeholder 2">
            <a:extLst>
              <a:ext uri="{FF2B5EF4-FFF2-40B4-BE49-F238E27FC236}">
                <a16:creationId xmlns:a16="http://schemas.microsoft.com/office/drawing/2014/main" id="{173D461A-7677-44EC-5201-F842143F5014}"/>
              </a:ext>
            </a:extLst>
          </p:cNvPr>
          <p:cNvSpPr>
            <a:spLocks noGrp="1"/>
          </p:cNvSpPr>
          <p:nvPr>
            <p:ph sz="quarter" idx="10"/>
          </p:nvPr>
        </p:nvSpPr>
        <p:spPr>
          <a:xfrm>
            <a:off x="457200" y="1772816"/>
            <a:ext cx="8229600" cy="3987184"/>
          </a:xfrm>
        </p:spPr>
        <p:txBody>
          <a:bodyPr/>
          <a:lstStyle/>
          <a:p>
            <a:pPr marL="284400" indent="-285750">
              <a:spcBef>
                <a:spcPts val="0"/>
              </a:spcBef>
              <a:spcAft>
                <a:spcPts val="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Learners to know modern methods of applying internal functional and surface finishes.</a:t>
            </a:r>
          </a:p>
          <a:p>
            <a:pPr marL="284400" indent="-285750">
              <a:spcBef>
                <a:spcPts val="0"/>
              </a:spcBef>
              <a:spcAft>
                <a:spcPts val="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Research types of beads and trims extensively used for modern internal and external  finishes.</a:t>
            </a:r>
          </a:p>
          <a:p>
            <a:pPr marL="284400" indent="-285750">
              <a:spcBef>
                <a:spcPts val="0"/>
              </a:spcBef>
              <a:spcAft>
                <a:spcPts val="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Research and list the types of performance plasterboards and render carrier boards used in twenty-first century applications.</a:t>
            </a:r>
          </a:p>
          <a:p>
            <a:pPr marL="284400" indent="-285750">
              <a:spcBef>
                <a:spcPts val="0"/>
              </a:spcBef>
              <a:spcAft>
                <a:spcPts val="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Explain how tools and resources are used in twenty-first century plastering and rendering applications.</a:t>
            </a:r>
          </a:p>
          <a:p>
            <a:pPr marL="284400" indent="-285750">
              <a:spcBef>
                <a:spcPts val="0"/>
              </a:spcBef>
              <a:spcAft>
                <a:spcPts val="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From your own trade specific area, research emerging methods of construction for twenty-first century buildings, including the materials, tools, and techniques. </a:t>
            </a:r>
          </a:p>
          <a:p>
            <a:pPr marL="284400" indent="-285750">
              <a:spcBef>
                <a:spcPts val="0"/>
              </a:spcBef>
              <a:spcAft>
                <a:spcPts val="0"/>
              </a:spcAft>
              <a:buFont typeface="Arial" panose="020B0604020202020204" pitchFamily="34" charset="0"/>
              <a:buChar char="•"/>
            </a:pPr>
            <a:r>
              <a:rPr lang="en-GB" sz="1800" dirty="0">
                <a:effectLst/>
                <a:ea typeface="Times New Roman" panose="02020603050405020304" pitchFamily="18" charset="0"/>
                <a:cs typeface="Times New Roman" panose="02020603050405020304" pitchFamily="18" charset="0"/>
              </a:rPr>
              <a:t>Explain how the following modern surveying and design applications are used including: BIM, CAD, 3D modelling, simulation and drones.</a:t>
            </a:r>
          </a:p>
          <a:p>
            <a:endParaRPr lang="en-GB" dirty="0"/>
          </a:p>
        </p:txBody>
      </p:sp>
    </p:spTree>
    <p:extLst>
      <p:ext uri="{BB962C8B-B14F-4D97-AF65-F5344CB8AC3E}">
        <p14:creationId xmlns:p14="http://schemas.microsoft.com/office/powerpoint/2010/main" val="217972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6DDA0-A0A2-073A-3C92-AF52740FE065}"/>
              </a:ext>
            </a:extLst>
          </p:cNvPr>
          <p:cNvSpPr>
            <a:spLocks noGrp="1"/>
          </p:cNvSpPr>
          <p:nvPr>
            <p:ph type="title"/>
          </p:nvPr>
        </p:nvSpPr>
        <p:spPr/>
        <p:txBody>
          <a:bodyPr/>
          <a:lstStyle/>
          <a:p>
            <a:r>
              <a:rPr lang="en-GB" dirty="0"/>
              <a:t>Twenty-first century construction techniques and technologies for chosen trades</a:t>
            </a:r>
          </a:p>
        </p:txBody>
      </p:sp>
      <p:sp>
        <p:nvSpPr>
          <p:cNvPr id="3" name="Content Placeholder 2">
            <a:extLst>
              <a:ext uri="{FF2B5EF4-FFF2-40B4-BE49-F238E27FC236}">
                <a16:creationId xmlns:a16="http://schemas.microsoft.com/office/drawing/2014/main" id="{0BC7163C-3B67-90EE-55B3-7CE15069B6E3}"/>
              </a:ext>
            </a:extLst>
          </p:cNvPr>
          <p:cNvSpPr>
            <a:spLocks noGrp="1"/>
          </p:cNvSpPr>
          <p:nvPr>
            <p:ph sz="quarter" idx="10"/>
          </p:nvPr>
        </p:nvSpPr>
        <p:spPr>
          <a:xfrm>
            <a:off x="457200" y="1772816"/>
            <a:ext cx="8229600" cy="3987184"/>
          </a:xfrm>
        </p:spPr>
        <p:txBody>
          <a:bodyPr/>
          <a:lstStyle/>
          <a:p>
            <a:r>
              <a:rPr lang="en-GB" sz="1800" dirty="0"/>
              <a:t>What is meant by the following terms and what they mean in relation to your trade: </a:t>
            </a:r>
          </a:p>
          <a:p>
            <a:pPr marL="285750" indent="-285750">
              <a:spcBef>
                <a:spcPts val="0"/>
              </a:spcBef>
              <a:spcAft>
                <a:spcPts val="0"/>
              </a:spcAft>
              <a:buFont typeface="Arial" panose="020B0604020202020204" pitchFamily="34" charset="0"/>
              <a:buChar char="•"/>
            </a:pPr>
            <a:r>
              <a:rPr lang="en-GB" sz="1800" dirty="0"/>
              <a:t>Circular Economy</a:t>
            </a:r>
          </a:p>
          <a:p>
            <a:pPr marL="285750" indent="-285750">
              <a:spcBef>
                <a:spcPts val="0"/>
              </a:spcBef>
              <a:spcAft>
                <a:spcPts val="0"/>
              </a:spcAft>
              <a:buFont typeface="Arial" panose="020B0604020202020204" pitchFamily="34" charset="0"/>
              <a:buChar char="•"/>
            </a:pPr>
            <a:r>
              <a:rPr lang="en-GB" sz="1800" dirty="0"/>
              <a:t>Sustainable Design And Retrofit.</a:t>
            </a:r>
          </a:p>
          <a:p>
            <a:pPr marL="285750" indent="-285750">
              <a:spcBef>
                <a:spcPts val="0"/>
              </a:spcBef>
              <a:spcAft>
                <a:spcPts val="0"/>
              </a:spcAft>
              <a:buFont typeface="Arial" panose="020B0604020202020204" pitchFamily="34" charset="0"/>
              <a:buChar char="•"/>
            </a:pPr>
            <a:r>
              <a:rPr lang="en-GB" sz="1800" dirty="0"/>
              <a:t>Insulation</a:t>
            </a:r>
          </a:p>
          <a:p>
            <a:pPr marL="285750" indent="-285750">
              <a:spcBef>
                <a:spcPts val="0"/>
              </a:spcBef>
              <a:spcAft>
                <a:spcPts val="0"/>
              </a:spcAft>
              <a:buFont typeface="Arial" panose="020B0604020202020204" pitchFamily="34" charset="0"/>
              <a:buChar char="•"/>
            </a:pPr>
            <a:r>
              <a:rPr lang="en-GB" sz="1800" dirty="0"/>
              <a:t>Moisture Management</a:t>
            </a:r>
          </a:p>
          <a:p>
            <a:pPr marL="285750" indent="-285750">
              <a:spcBef>
                <a:spcPts val="0"/>
              </a:spcBef>
              <a:spcAft>
                <a:spcPts val="0"/>
              </a:spcAft>
              <a:buFont typeface="Arial" panose="020B0604020202020204" pitchFamily="34" charset="0"/>
              <a:buChar char="•"/>
            </a:pPr>
            <a:r>
              <a:rPr lang="en-GB" sz="1800" dirty="0"/>
              <a:t>Ventilation. </a:t>
            </a:r>
          </a:p>
          <a:p>
            <a:pPr marL="285750" indent="-285750">
              <a:spcBef>
                <a:spcPts val="0"/>
              </a:spcBef>
              <a:spcAft>
                <a:spcPts val="0"/>
              </a:spcAft>
              <a:buFont typeface="Arial" panose="020B0604020202020204" pitchFamily="34" charset="0"/>
              <a:buChar char="•"/>
            </a:pPr>
            <a:r>
              <a:rPr lang="en-GB" sz="1800" dirty="0"/>
              <a:t>Explain what impact the development of modular construction and prefabricated flatpack will have in the construction industry. </a:t>
            </a:r>
          </a:p>
          <a:p>
            <a:pPr marL="285750" indent="-285750">
              <a:spcBef>
                <a:spcPts val="0"/>
              </a:spcBef>
              <a:spcAft>
                <a:spcPts val="0"/>
              </a:spcAft>
              <a:buFont typeface="Arial" panose="020B0604020202020204" pitchFamily="34" charset="0"/>
              <a:buChar char="•"/>
            </a:pPr>
            <a:r>
              <a:rPr lang="en-GB" sz="1800" dirty="0"/>
              <a:t>Explain what composite materials and modified timber are and their impact on performance, aesthetics, and design when used.</a:t>
            </a:r>
          </a:p>
          <a:p>
            <a:pPr marL="285750" indent="-285750">
              <a:spcBef>
                <a:spcPts val="0"/>
              </a:spcBef>
              <a:spcAft>
                <a:spcPts val="0"/>
              </a:spcAft>
              <a:buFont typeface="Arial" panose="020B0604020202020204" pitchFamily="34" charset="0"/>
              <a:buChar char="•"/>
            </a:pPr>
            <a:r>
              <a:rPr lang="en-GB" sz="1800" dirty="0"/>
              <a:t>Research and explain the increased range and use of cordless power tools available.</a:t>
            </a:r>
          </a:p>
          <a:p>
            <a:endParaRPr lang="en-GB" dirty="0"/>
          </a:p>
        </p:txBody>
      </p:sp>
    </p:spTree>
    <p:extLst>
      <p:ext uri="{BB962C8B-B14F-4D97-AF65-F5344CB8AC3E}">
        <p14:creationId xmlns:p14="http://schemas.microsoft.com/office/powerpoint/2010/main" val="4048926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5B842-C856-4C36-2F38-CE273F367E60}"/>
              </a:ext>
            </a:extLst>
          </p:cNvPr>
          <p:cNvSpPr>
            <a:spLocks noGrp="1"/>
          </p:cNvSpPr>
          <p:nvPr>
            <p:ph type="title"/>
          </p:nvPr>
        </p:nvSpPr>
        <p:spPr/>
        <p:txBody>
          <a:bodyPr/>
          <a:lstStyle/>
          <a:p>
            <a:pPr algn="ctr"/>
            <a:r>
              <a:rPr lang="en-GB" dirty="0"/>
              <a:t>Suggested  web links</a:t>
            </a:r>
          </a:p>
        </p:txBody>
      </p:sp>
      <p:sp>
        <p:nvSpPr>
          <p:cNvPr id="3" name="Content Placeholder 2">
            <a:extLst>
              <a:ext uri="{FF2B5EF4-FFF2-40B4-BE49-F238E27FC236}">
                <a16:creationId xmlns:a16="http://schemas.microsoft.com/office/drawing/2014/main" id="{EE27710D-CA5E-E649-0F77-33F6318649EF}"/>
              </a:ext>
            </a:extLst>
          </p:cNvPr>
          <p:cNvSpPr>
            <a:spLocks noGrp="1"/>
          </p:cNvSpPr>
          <p:nvPr>
            <p:ph sz="quarter" idx="10"/>
          </p:nvPr>
        </p:nvSpPr>
        <p:spPr/>
        <p:txBody>
          <a:bodyPr/>
          <a:lstStyle/>
          <a:p>
            <a:pPr marL="342900" indent="-342900">
              <a:buFont typeface="Arial" panose="020B0604020202020204" pitchFamily="34" charset="0"/>
              <a:buChar char="•"/>
            </a:pPr>
            <a:endParaRPr lang="en-GB" dirty="0"/>
          </a:p>
          <a:p>
            <a:pPr marL="285750" indent="-285750">
              <a:lnSpc>
                <a:spcPct val="107000"/>
              </a:lnSpc>
              <a:spcAft>
                <a:spcPts val="2625"/>
              </a:spcAft>
              <a:buFont typeface="Arial" panose="020B0604020202020204" pitchFamily="34" charset="0"/>
              <a:buChar char="•"/>
            </a:pP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2"/>
              </a:rPr>
              <a:t>Overview: All 13 Plaster Types And 17 Plaster Techniques – Concrete Sage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2625"/>
              </a:spcAft>
              <a:buFont typeface="Arial" panose="020B0604020202020204" pitchFamily="34" charset="0"/>
              <a:buChar char="•"/>
            </a:pP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3"/>
              </a:rPr>
              <a:t>Complete Guide to Render Options and Costs - Build It (self-build.co.uk)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2625"/>
              </a:spcAft>
              <a:buFont typeface="Arial" panose="020B0604020202020204" pitchFamily="34" charset="0"/>
              <a:buChar char="•"/>
            </a:pPr>
            <a:r>
              <a:rPr lang="en-GB" sz="1600" u="sng" dirty="0" err="1">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Spra</a:t>
            </a:r>
            <a:r>
              <a:rPr lang="en-GB" sz="1600" u="none" strike="noStrike"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 </a:t>
            </a:r>
            <a:r>
              <a:rPr lang="en-GB" sz="1600" u="sng" strike="noStrike"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Machine Renders A Wall In Minutes - </a:t>
            </a:r>
            <a:r>
              <a:rPr lang="en-GB" sz="1600" u="sng" strike="noStrike" dirty="0" err="1">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YouTube</a:t>
            </a:r>
            <a:r>
              <a:rPr lang="en-GB" sz="1600" u="sng" dirty="0" err="1">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y</a:t>
            </a: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 Plastering Specialists - </a:t>
            </a:r>
            <a:r>
              <a:rPr lang="en-GB" sz="1600" u="sng" dirty="0" err="1">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Spraywall</a:t>
            </a: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 Interiors Ltd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2625"/>
              </a:spcAft>
              <a:buFont typeface="Arial" panose="020B0604020202020204" pitchFamily="34" charset="0"/>
              <a:buChar char="•"/>
            </a:pP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5"/>
              </a:rPr>
              <a:t>Rendering Walls Made Easy With This Bagged Render ("I Should’ve USED THIS YEARS AGO!!!") - Bing video</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3024672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379C0A0C-188E-4CAC-8407-66E8D6816AB9}"/>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2240</TotalTime>
  <Words>867</Words>
  <Application>Microsoft Office PowerPoint</Application>
  <PresentationFormat>On-screen Show (4:3)</PresentationFormat>
  <Paragraphs>85</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Lucida Grande</vt:lpstr>
      <vt:lpstr>Times New Roman</vt:lpstr>
      <vt:lpstr>Default Design</vt:lpstr>
      <vt:lpstr>PowerPoint 4: Know the changes in construction methods over time. </vt:lpstr>
      <vt:lpstr>Twenty-first century construction techniques and technologies for chosen trades</vt:lpstr>
      <vt:lpstr> Pre-1919 construction methods </vt:lpstr>
      <vt:lpstr> </vt:lpstr>
      <vt:lpstr>Post-1919 and modern construction techniques</vt:lpstr>
      <vt:lpstr>Twenty-first century construction techniques and technologies for chosen trades</vt:lpstr>
      <vt:lpstr>Twenty-first century construction techniques and technologies for chosen trades</vt:lpstr>
      <vt:lpstr>Twenty-first century construction techniques and technologies for chosen trades</vt:lpstr>
      <vt:lpstr>Suggested  web links</vt:lpstr>
      <vt:lpstr>Suggested  web links</vt:lpstr>
      <vt:lpstr>Suggested  web links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2023-09-01T13:49:37Z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