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34"/>
  </p:notesMasterIdLst>
  <p:handoutMasterIdLst>
    <p:handoutMasterId r:id="rId35"/>
  </p:handoutMasterIdLst>
  <p:sldIdLst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2" r:id="rId30"/>
    <p:sldId id="313" r:id="rId31"/>
    <p:sldId id="314" r:id="rId32"/>
    <p:sldId id="315" r:id="rId33"/>
  </p:sldIdLst>
  <p:sldSz cx="9144000" cy="6858000" type="screen4x3"/>
  <p:notesSz cx="6858000" cy="9144000"/>
  <p:custDataLst>
    <p:tags r:id="rId3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 Hellier" initials="NH" lastIdx="6" clrIdx="0">
    <p:extLst>
      <p:ext uri="{19B8F6BF-5375-455C-9EA6-DF929625EA0E}">
        <p15:presenceInfo xmlns:p15="http://schemas.microsoft.com/office/powerpoint/2012/main" userId="S-1-5-21-2141923205-296626691-623648099-42385" providerId="AD"/>
      </p:ext>
    </p:extLst>
  </p:cmAuthor>
  <p:cmAuthor id="2" name="Claire Brooks" initials="CB" lastIdx="5" clrIdx="1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  <p:cmAuthor id="3" name="mark ablett" initials="ma" lastIdx="4" clrIdx="2">
    <p:extLst>
      <p:ext uri="{19B8F6BF-5375-455C-9EA6-DF929625EA0E}">
        <p15:presenceInfo xmlns:p15="http://schemas.microsoft.com/office/powerpoint/2012/main" userId="23d989d0d59f8c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0ED7DB-00A5-40C7-85A4-ED30C60D81FC}" v="4" dt="2023-09-01T08:15:13.3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2443" autoAdjust="0"/>
  </p:normalViewPr>
  <p:slideViewPr>
    <p:cSldViewPr showGuides="1">
      <p:cViewPr varScale="1">
        <p:scale>
          <a:sx n="105" d="100"/>
          <a:sy n="105" d="100"/>
        </p:scale>
        <p:origin x="82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45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3F590-26ED-4A35-BCD3-50FA137D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7CAC3-3688-2974-4B5E-EE9CD28E0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0F0E3-17D7-ACC1-1224-677C6CF7B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A7848-775C-402D-8DD4-BB25200A6D00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A6A1A-2700-FF05-5881-EFA3E6CB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1FAB-4B36-9738-C601-2947B67A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CCB6-6DE2-4549-8FBF-C8A5206592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0863E-26B7-82AD-1571-76806874F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C106C-1326-CDFC-3014-319301982C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3006B-00D7-3458-4AF6-06539AD81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39D92-FAD1-6CAB-7B24-4DA888334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B5356-6FF1-45DB-BFDE-A455BAA2EDFF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46978-BD6D-8039-BC88-FD684743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C6922-8279-F22C-07DE-6CDB9B8A6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68AF-E5B6-4222-8327-241D07523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7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400" baseline="0" dirty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baseline="0" dirty="0">
                <a:solidFill>
                  <a:schemeClr val="tx1"/>
                </a:solidFill>
              </a:rPr>
              <a:t>City &amp; Guilds Construction Level 3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9D3BC0-CFBF-B46D-FB4A-0CBA60916B0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723189" y="384526"/>
            <a:ext cx="952499" cy="4333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mebuilding.co.uk/advice/self-build-schedule" TargetMode="External"/><Relationship Id="rId2" Type="http://schemas.openxmlformats.org/officeDocument/2006/relationships/hyperlink" Target="https://www.homebuilding.co.uk/advice/extension-planner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  <a:r>
              <a:rPr lang="en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 1.1</a:t>
            </a:r>
            <a:endParaRPr sz="6600" dirty="0">
              <a:solidFill>
                <a:schemeClr val="bg1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101: Introduction to the Built Environment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 Understand connected practice in the construction industry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301: Understanding construction practice in Wales</a:t>
            </a:r>
          </a:p>
        </p:txBody>
      </p:sp>
    </p:spTree>
    <p:extLst>
      <p:ext uri="{BB962C8B-B14F-4D97-AF65-F5344CB8AC3E}">
        <p14:creationId xmlns:p14="http://schemas.microsoft.com/office/powerpoint/2010/main" val="364955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FCFD-B61A-E82E-108C-D976DFF4E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Importance of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7E0A6-F246-B6D0-1079-06C69CAFCAE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 algn="l" rtl="0" fontAlgn="base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Construction sites are information-intensive environments.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Various construction personnel in the field need large amounts of information, ranging from project design drawings to personal diaries to support their on-going work.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efficiency and effectiveness of the construction process strongly depends on the quality of communication.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Communication is important and can be positive if handled well.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 can also be hurtful, depending on how it is done and the words that are used.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Communication needs to be open and sensitive, as well as appropriate to the situation.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amount of information required by an individual can change according to the circumstances.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985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5A10F-54FF-84E9-09BE-B63B2E848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Importance of communication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91A06-2622-B7CE-29E6-66A6A71A4E6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l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Good communication is important, as it can help to: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increase work productivity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ensure smooth day-to-day running of the site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reduce unseen costs – storage, damage, returned deliveries,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slow work progress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enhance morale and friendship among the workforce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encourage quick relaying of information between members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of the workforce.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15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15196-0511-8A6B-9DA2-16080D6A4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personnel in construction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EF87C-59DD-2A88-8A64-C826EBFB339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numCol="2"/>
          <a:lstStyle/>
          <a:p>
            <a:pPr marL="342900" indent="-342900"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Architects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Directors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Clerks of works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Site managers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Builders’ merchants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Charge hands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Tradespeople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Operatives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Delivery drivers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5926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8924B-55BB-09F3-D64E-AEE692DD4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Key personnel communicate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C23D00E-0D0A-51D8-BBDE-0062475DF2AF}"/>
              </a:ext>
            </a:extLst>
          </p:cNvPr>
          <p:cNvGraphicFramePr>
            <a:graphicFrameLocks noGrp="1"/>
          </p:cNvGraphicFramePr>
          <p:nvPr>
            <p:ph sz="quarter" idx="10"/>
          </p:nvPr>
        </p:nvGraphicFramePr>
        <p:xfrm>
          <a:off x="646666" y="1874811"/>
          <a:ext cx="7850667" cy="3521127"/>
        </p:xfrm>
        <a:graphic>
          <a:graphicData uri="http://schemas.openxmlformats.org/drawingml/2006/table">
            <a:tbl>
              <a:tblPr/>
              <a:tblGrid>
                <a:gridCol w="2616889">
                  <a:extLst>
                    <a:ext uri="{9D8B030D-6E8A-4147-A177-3AD203B41FA5}">
                      <a16:colId xmlns:a16="http://schemas.microsoft.com/office/drawing/2014/main" val="3094956911"/>
                    </a:ext>
                  </a:extLst>
                </a:gridCol>
                <a:gridCol w="2616889">
                  <a:extLst>
                    <a:ext uri="{9D8B030D-6E8A-4147-A177-3AD203B41FA5}">
                      <a16:colId xmlns:a16="http://schemas.microsoft.com/office/drawing/2014/main" val="2414211998"/>
                    </a:ext>
                  </a:extLst>
                </a:gridCol>
                <a:gridCol w="2616889">
                  <a:extLst>
                    <a:ext uri="{9D8B030D-6E8A-4147-A177-3AD203B41FA5}">
                      <a16:colId xmlns:a16="http://schemas.microsoft.com/office/drawing/2014/main" val="2877139624"/>
                    </a:ext>
                  </a:extLst>
                </a:gridCol>
              </a:tblGrid>
              <a:tr h="284845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From​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To​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How​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398383"/>
                  </a:ext>
                </a:extLst>
              </a:tr>
              <a:tr h="588159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architect​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directors/clerk of works/site managers​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verbal, electronic, written​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746443"/>
                  </a:ext>
                </a:extLst>
              </a:tr>
              <a:tr h="588159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directors/clerk of works 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site managers​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verbal, electronic, written​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8385"/>
                  </a:ext>
                </a:extLst>
              </a:tr>
              <a:tr h="411709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site managers​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tradesman 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verbal, electronic​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2848936"/>
                  </a:ext>
                </a:extLst>
              </a:tr>
              <a:tr h="588159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site managers​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builders merchants 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verbal, electronic, written​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246042"/>
                  </a:ext>
                </a:extLst>
              </a:tr>
              <a:tr h="411709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tradesman 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operatives​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verbal, electronic​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352588"/>
                  </a:ext>
                </a:extLst>
              </a:tr>
              <a:tr h="411709"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operatives​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tradesman ​</a:t>
                      </a:r>
                      <a:endParaRPr lang="en-GB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verbal, electronic​</a:t>
                      </a:r>
                      <a:endParaRPr lang="en-GB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12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71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1657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1AAEB-D340-8581-BEED-CB8F22F7D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1251E-E417-A2CD-39CA-FF24AAAEE0B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203208"/>
          </a:xfrm>
        </p:spPr>
        <p:txBody>
          <a:bodyPr/>
          <a:lstStyle/>
          <a:p>
            <a:r>
              <a:rPr lang="en-GB" dirty="0"/>
              <a:t>Any construction project should be planned in as much detail ​as possible. ​</a:t>
            </a:r>
          </a:p>
          <a:p>
            <a:r>
              <a:rPr lang="en-GB" dirty="0"/>
              <a:t>Planning a project properly will help ensure that the project runs smoothly, without any delays or hiccups. ​</a:t>
            </a:r>
          </a:p>
          <a:p>
            <a:r>
              <a:rPr lang="en-GB" dirty="0"/>
              <a:t>There are many different methods of programming construction work. ​</a:t>
            </a:r>
          </a:p>
          <a:p>
            <a:r>
              <a:rPr lang="en-GB" dirty="0"/>
              <a:t>Programmes of work which show the sequence of activities are common in the construction industry, and their importance is growing rapidly. ​</a:t>
            </a:r>
          </a:p>
          <a:p>
            <a:r>
              <a:rPr lang="en-GB" dirty="0"/>
              <a:t>Managers, engineers, quantity surveyors and site managers now need to be able to read and interpret programmes as much as construction drawings. But the role of programmes is still unclear.</a:t>
            </a:r>
          </a:p>
        </p:txBody>
      </p:sp>
    </p:spTree>
    <p:extLst>
      <p:ext uri="{BB962C8B-B14F-4D97-AF65-F5344CB8AC3E}">
        <p14:creationId xmlns:p14="http://schemas.microsoft.com/office/powerpoint/2010/main" val="2994812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1EC6F-4F43-BC90-2C17-31865B6AC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15882-365C-4CDD-3001-80526B7A2BA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There are different types of planning methods, including: 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bar charts (Gantt charts)​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critical path analysis​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programme of works</a:t>
            </a:r>
          </a:p>
        </p:txBody>
      </p:sp>
    </p:spTree>
    <p:extLst>
      <p:ext uri="{BB962C8B-B14F-4D97-AF65-F5344CB8AC3E}">
        <p14:creationId xmlns:p14="http://schemas.microsoft.com/office/powerpoint/2010/main" val="2173020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A6D3B-0CA0-5CE2-3A5B-69AEA3F1F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Benefits of Planning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A874-A84B-FB42-7BD2-4B9F7340506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No delays in work completion​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Workforce on task at all times​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Organising material deliveries​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Organising the workforce</a:t>
            </a:r>
          </a:p>
        </p:txBody>
      </p:sp>
    </p:spTree>
    <p:extLst>
      <p:ext uri="{BB962C8B-B14F-4D97-AF65-F5344CB8AC3E}">
        <p14:creationId xmlns:p14="http://schemas.microsoft.com/office/powerpoint/2010/main" val="3559376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E790E-F512-F03A-64BF-12CF32AFD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F804B-F46D-13D4-4A20-3F9CF97E206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List three advantages of planning</a:t>
            </a:r>
          </a:p>
          <a:p>
            <a:r>
              <a:rPr lang="en-GB" dirty="0"/>
              <a:t>List two disadvantages of planning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9648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7115C-359D-039F-A9FE-B99F34917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Advantages and disadvantages of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A89F-A3EE-A322-552E-50DBCD06064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Advantages: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Simple and easy to follow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Good visual communication method of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Task durations can be compared easily</a:t>
            </a:r>
          </a:p>
          <a:p>
            <a:br>
              <a:rPr lang="en-GB" dirty="0"/>
            </a:br>
            <a:r>
              <a:rPr lang="en-GB" dirty="0"/>
              <a:t>Disadvantages: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Dependencies may be difficult to visualise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Minor changes in data can cause major changes in the chart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792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F75D8-D051-B353-6DD2-FBDE9F853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Bar Chart/Gannt Chart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BC02A-4FCA-8682-598C-25FE2B8673D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The bar in each row identifies the corresponding task.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The horizontal position of the bar identifies start and end times of the task.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The bar length represents the duration of the task.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Task durations can be compared easily.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They are good for allocating resources and rescheduling.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Precedence relationships can be represented using arrows.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Critical activities are usually highlighted.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Slack times are represented using bars with doted lines.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The bar of each activity begins at the activity earliest start time (ES).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The bar of each activity ends at the activity latest finish time (LF).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483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B4FBB-78EF-9034-4E13-EC7C10D6C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Understand connected practice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88096-3C6B-31B0-4170-D662810C0E3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What is connected practice?</a:t>
            </a:r>
          </a:p>
          <a:p>
            <a:r>
              <a:rPr lang="en-GB" dirty="0"/>
              <a:t>At its core, “Connected practice” simply means that: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Teams/trades working together toward a common goal.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All stakeholders can access the main goals and plans at any time.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Enhances operational effectiveness and safety.</a:t>
            </a:r>
          </a:p>
        </p:txBody>
      </p:sp>
    </p:spTree>
    <p:extLst>
      <p:ext uri="{BB962C8B-B14F-4D97-AF65-F5344CB8AC3E}">
        <p14:creationId xmlns:p14="http://schemas.microsoft.com/office/powerpoint/2010/main" val="26427853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675A0-D927-46A0-E2F5-34068F437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2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47682-E646-8874-E7CA-69DE86CF0AF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Who designed the Gannt chart?</a:t>
            </a:r>
          </a:p>
          <a:p>
            <a:r>
              <a:rPr lang="en-GB" dirty="0"/>
              <a:t>What date was it popularised?</a:t>
            </a:r>
          </a:p>
        </p:txBody>
      </p:sp>
    </p:spTree>
    <p:extLst>
      <p:ext uri="{BB962C8B-B14F-4D97-AF65-F5344CB8AC3E}">
        <p14:creationId xmlns:p14="http://schemas.microsoft.com/office/powerpoint/2010/main" val="24087811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94D6D-214F-D9B6-55E5-827AF1AF5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path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47CF0-C3AF-5273-8229-DA487EF9968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Why choose the critical path method?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Planning is a vital part of any project, from multi-million pound developments to small-scale repairs.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If no thought is given to a project before the start, things can soon go wrong.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This could include anything from running millions of pounds over budget on a large construction project, to having the wrong size screws for a minor repair.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980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CC432-F4CD-C240-C420-1ACF625BD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path analysis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FC95F-FD51-7D5A-FC59-114280DD6BD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Planning, estimating and resources are all individual issues, but they need to be conducted in parallel as they directly affect each other.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Good planning will identify a project’s: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resource requirements.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6556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7CF9B-3917-806D-E3F0-02EA4CBF6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path analysis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62BE9-F5E0-0FA7-A77A-6F5DEF29B3C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Planning lets us know what is to be done, what resources are required, what processes depend on each other and the timescale.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Estimating is when calculations are made of the amount of time and effort required for each resource, </a:t>
            </a:r>
            <a:r>
              <a:rPr lang="en-GB" dirty="0" err="1"/>
              <a:t>eg</a:t>
            </a:r>
            <a:r>
              <a:rPr lang="en-GB" dirty="0"/>
              <a:t> budget, duration and workforce, to complete the task.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Resourcing is the allocation of actual resources, which usually means the workforce and plant.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28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6CA95-7E6C-2A34-CB1B-26806CD0A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Gannt Chart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DC93B27-F2F7-5CB3-F54C-511A0B4A353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804345" y="1907009"/>
            <a:ext cx="7535309" cy="345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683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279D6-E881-B0DE-C7C7-12413FDFA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 path analysis continued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F7F6507-A8E5-6016-E981-7809B733C61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457200" y="3064827"/>
            <a:ext cx="8229600" cy="22407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2F0E4E-CED3-0483-5AA8-448579156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00808"/>
            <a:ext cx="2408129" cy="10425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5F7218-693E-0432-E479-59CC74F56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1950" y="1785428"/>
            <a:ext cx="1426588" cy="2804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920BC8-04FC-901E-A3A9-221FC449D8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5329" y="2305374"/>
            <a:ext cx="1213209" cy="28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419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2C8B7-2A8C-CE48-7A90-2A7D0B70F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Programme of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3C371-6FB0-A7D0-3D6A-B70B1957F2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40768"/>
            <a:ext cx="8229600" cy="4419232"/>
          </a:xfrm>
        </p:spPr>
        <p:txBody>
          <a:bodyPr/>
          <a:lstStyle/>
          <a:p>
            <a:r>
              <a:rPr lang="en-GB" dirty="0"/>
              <a:t>The programme of work is the key to a successful and efficiently run contract and will help the site manager and supervisors follow a set plan of action. </a:t>
            </a:r>
          </a:p>
          <a:p>
            <a:pPr>
              <a:spcAft>
                <a:spcPts val="0"/>
              </a:spcAft>
            </a:pPr>
            <a:r>
              <a:rPr lang="en-GB" dirty="0"/>
              <a:t>The programme will show: 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the start date  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the sequence in which the building operations will be carried out  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an estimated time for each operation  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the labour required  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the plant required  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when materials require delivering  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the contract end date  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any public holidays</a:t>
            </a:r>
          </a:p>
        </p:txBody>
      </p:sp>
    </p:spTree>
    <p:extLst>
      <p:ext uri="{BB962C8B-B14F-4D97-AF65-F5344CB8AC3E}">
        <p14:creationId xmlns:p14="http://schemas.microsoft.com/office/powerpoint/2010/main" val="902287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18976-51DE-E961-A99D-5BA85F0E2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Preparing the programme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8A08D-8421-5FBF-F3E1-FA41E75C484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The programme is prepared based on past experience, method statements and the measured rates from the estimate. In order to arrive at a basic programme for all trades, times are often based on a previous similar project. </a:t>
            </a:r>
          </a:p>
          <a:p>
            <a:r>
              <a:rPr lang="en-GB" dirty="0"/>
              <a:t>Example: a small building contractor constructing a four-bedroom, brick-built house in 15 weeks. </a:t>
            </a:r>
          </a:p>
          <a:p>
            <a:r>
              <a:rPr lang="en-GB" dirty="0"/>
              <a:t>Total time to build 	100% 	15 weeks (75 days) </a:t>
            </a:r>
          </a:p>
          <a:p>
            <a:r>
              <a:rPr lang="en-GB" dirty="0"/>
              <a:t>Start to DPC 		15% 	11 days </a:t>
            </a:r>
          </a:p>
          <a:p>
            <a:r>
              <a:rPr lang="en-GB" dirty="0"/>
              <a:t>DPC to watertight 	45% 	34 days </a:t>
            </a:r>
          </a:p>
          <a:p>
            <a:r>
              <a:rPr lang="en-GB" dirty="0"/>
              <a:t>Internal work and finishing 40% 	30 days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6047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837AF-4921-D66C-5AAA-65C08A5FE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3884E-B637-FBE0-0703-7F2A22B6255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https://www.homebuilding.co.uk/advice/extension-planner</a:t>
            </a:r>
            <a:endParaRPr lang="en-GB" dirty="0"/>
          </a:p>
          <a:p>
            <a:r>
              <a:rPr lang="en-GB" dirty="0">
                <a:hlinkClick r:id="rId3"/>
              </a:rPr>
              <a:t>https://www.homebuilding.co.uk/advice/self-build-schedule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7866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787957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5E03E-25B8-4214-F8BD-783A8D34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3F61C-2985-B348-5449-71D93A17AB8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l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There are many ways to communicate.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Verbal or oral communication (talking) is an example.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This includes: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group discussions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meetings, lectures, etc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 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face-to-face, one-on-one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telephone conversations,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video links.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10A9E3C-A68E-E202-EEF0-DC3D31793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3682157" cy="245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646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4EE37-57FF-6567-A9B5-AD4BF77B9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55D5C-C080-6AA8-552A-9F83D03C6B8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l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Verbal communication is the quickest and most common method of communicating, although it can easily be forgotten.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use speech in two ways: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informal – general conversations with your friends and relatives etc, chatting to people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formal – at work, during interviews, on the telephone to customers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6104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2470C-3F6B-228A-76B6-8CEF9DC14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31828-C2F9-D636-3106-6521891BB0D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l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Written communication methods include: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letters – personal and official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memos and notes – short and precise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timesheets – various forms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invoices – used to bill customers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drawings and sketches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specifications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schedules – lists of building components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graphs and charts – used to display data.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846245A-7574-93DA-FCC1-6B10B4822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149" y="2564904"/>
            <a:ext cx="3331651" cy="221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445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59F00-02C8-B7FE-0754-98E04A6AA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3D339-647F-6691-C885-65E75A9A42B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l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Electronic communication involves using electronic equipment, including: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telephone (cable or satellite), video calling equipment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fax machines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television and radio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computers – email and the Internet.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8992D835-644C-B06A-A4DA-B85BAF8B5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3273677"/>
            <a:ext cx="3826768" cy="2551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772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EDC7-27F1-C0CB-EC1E-F114D22A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you will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1664D-FA08-4DD9-39F2-8984139B4DC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l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 far as you and your job within the construction industry are concerned, you are most likely to use the following methods of verbal communication: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informal conversations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formal conversations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receiving instructions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telephone calls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taking part in meetings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oral presentations.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829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E87A9-F1E6-60A7-4D28-08913BED9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877E0-275C-CEF5-D4E3-331146218EB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l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When speaking, you should remember to: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speak clearly without shouting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vary the tone and pitch of your voice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pronounce words correctly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never speak too quickly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make use of humour when speaking.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5831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430E7-566F-C9FF-B770-2453AC999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Using the telephone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74C3B-CB58-2F3F-636E-C69EBE1D820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l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Using the telephone has many advantages: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 is accessible and can be used by people of all abilities and employment statuses.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You receive a rapid response.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 is used by every firm, company or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organisation throughout the world.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 has a global network.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equipment is both simple and 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easy to use.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0388D3F-9B5B-0348-C33A-9FDDD2E43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15945"/>
            <a:ext cx="3682752" cy="245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9839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2270F94F19DF4FA93E73A9601C7A53" ma:contentTypeVersion="25" ma:contentTypeDescription="Create a new document." ma:contentTypeScope="" ma:versionID="db96716577cab786ac4e413ddf71e703">
  <xsd:schema xmlns:xsd="http://www.w3.org/2001/XMLSchema" xmlns:xs="http://www.w3.org/2001/XMLSchema" xmlns:p="http://schemas.microsoft.com/office/2006/metadata/properties" xmlns:ns2="dad92211-cb28-4906-b8cd-0d84e3cb6a24" xmlns:ns3="bf4a143a-b26d-45c4-bfc9-243eadc6ff02" xmlns:ns4="418e8c98-519b-4e3e-a77f-7ee33016068f" targetNamespace="http://schemas.microsoft.com/office/2006/metadata/properties" ma:root="true" ma:fieldsID="1ff919fac4d9ef9e5a5b03499f75e73c" ns2:_="" ns3:_="" ns4:_="">
    <xsd:import namespace="dad92211-cb28-4906-b8cd-0d84e3cb6a24"/>
    <xsd:import namespace="bf4a143a-b26d-45c4-bfc9-243eadc6ff02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PriorityArea" minOccurs="0"/>
                <xsd:element ref="ns3:Campaign" minOccurs="0"/>
                <xsd:element ref="ns3:Geography" minOccurs="0"/>
                <xsd:element ref="ns3:Yearcreated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92211-cb28-4906-b8cd-0d84e3cb6a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a143a-b26d-45c4-bfc9-243eadc6ff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iorityArea" ma:index="20" nillable="true" ma:displayName="Priority Area" ma:format="Dropdown" ma:internalName="PriorityArea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Campaign" ma:index="21" nillable="true" ma:displayName="Campaign " ma:format="Dropdown" ma:internalName="Campaig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Geography" ma:index="22" nillable="true" ma:displayName="Geography" ma:format="Dropdown" ma:internalName="Geograph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Yearcreated" ma:index="23" nillable="true" ma:displayName="Year created" ma:format="RadioButtons" ma:internalName="Yearcreated">
      <xsd:simpleType>
        <xsd:restriction base="dms:Choice"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c4a73a7c-d28e-4ead-a542-eec2f3c6ec34}" ma:internalName="TaxCatchAll" ma:showField="CatchAllData" ma:web="dad92211-cb28-4906-b8cd-0d84e3cb6a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18e8c98-519b-4e3e-a77f-7ee33016068f" xsi:nil="true"/>
    <lcf76f155ced4ddcb4097134ff3c332f xmlns="bf4a143a-b26d-45c4-bfc9-243eadc6ff02">
      <Terms xmlns="http://schemas.microsoft.com/office/infopath/2007/PartnerControls"/>
    </lcf76f155ced4ddcb4097134ff3c332f>
    <Campaign xmlns="bf4a143a-b26d-45c4-bfc9-243eadc6ff02" xsi:nil="true"/>
    <PriorityArea xmlns="bf4a143a-b26d-45c4-bfc9-243eadc6ff02" xsi:nil="true"/>
    <Geography xmlns="bf4a143a-b26d-45c4-bfc9-243eadc6ff02" xsi:nil="true"/>
    <Yearcreated xmlns="bf4a143a-b26d-45c4-bfc9-243eadc6ff02" xsi:nil="true"/>
  </documentManagement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701C4D-68CA-4B7A-B444-DF90288D3101}"/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7841c2db-e6cb-41f9-bd6f-e79f8a8f3836"/>
    <ds:schemaRef ds:uri="http://schemas.openxmlformats.org/package/2006/metadata/core-properties"/>
    <ds:schemaRef ds:uri="aab04ce7-39c7-4447-9771-005607a4fdc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2237</TotalTime>
  <Words>1468</Words>
  <Application>Microsoft Office PowerPoint</Application>
  <PresentationFormat>On-screen Show (4:3)</PresentationFormat>
  <Paragraphs>194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Lucida Grande</vt:lpstr>
      <vt:lpstr>Segoe UI</vt:lpstr>
      <vt:lpstr>Times New Roman</vt:lpstr>
      <vt:lpstr>Default Design</vt:lpstr>
      <vt:lpstr>PowerPoint 2 Understand connected practice in the construction industry</vt:lpstr>
      <vt:lpstr>Understand connected practice </vt:lpstr>
      <vt:lpstr>Communication</vt:lpstr>
      <vt:lpstr>Communication continued</vt:lpstr>
      <vt:lpstr>Communication continued</vt:lpstr>
      <vt:lpstr>Communication continued</vt:lpstr>
      <vt:lpstr>Communication you will use</vt:lpstr>
      <vt:lpstr>Communication</vt:lpstr>
      <vt:lpstr>Using the telephone</vt:lpstr>
      <vt:lpstr>Importance of communication</vt:lpstr>
      <vt:lpstr>Importance of communication continued</vt:lpstr>
      <vt:lpstr>Key personnel in construction</vt:lpstr>
      <vt:lpstr>How Key personnel communicate</vt:lpstr>
      <vt:lpstr>Planning</vt:lpstr>
      <vt:lpstr>Planning Methods</vt:lpstr>
      <vt:lpstr>Benefits of Planning Work</vt:lpstr>
      <vt:lpstr>Activity 1</vt:lpstr>
      <vt:lpstr>Advantages and disadvantages of planning</vt:lpstr>
      <vt:lpstr>Bar Chart/Gannt Chart</vt:lpstr>
      <vt:lpstr>Activity 2 </vt:lpstr>
      <vt:lpstr>Critical path analysis</vt:lpstr>
      <vt:lpstr>Critical path analysis continued</vt:lpstr>
      <vt:lpstr>Critical path analysis continued</vt:lpstr>
      <vt:lpstr>Gannt Chart</vt:lpstr>
      <vt:lpstr>Critical path analysis continued</vt:lpstr>
      <vt:lpstr>Programme of Work</vt:lpstr>
      <vt:lpstr>Preparing the programme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Edward Jones</cp:lastModifiedBy>
  <cp:revision>191</cp:revision>
  <dcterms:created xsi:type="dcterms:W3CDTF">2013-05-28T00:38:54Z</dcterms:created>
  <dcterms:modified xsi:type="dcterms:W3CDTF">2023-09-01T13:39:10Z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0x0101003F2270F94F19DF4FA93E73A9601C7A53</vt:lpwstr>
  </property>
  <property fmtid="{D5CDD505-2E9C-101B-9397-08002B2CF9AE}" pid="3" name="MediaServiceImageTags">
    <vt:lpwstr/>
  </property>
</Properties>
</file>