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2"/>
  </p:notesMasterIdLst>
  <p:handoutMasterIdLst>
    <p:handoutMasterId r:id="rId13"/>
  </p:handoutMasterIdLst>
  <p:sldIdLst>
    <p:sldId id="286" r:id="rId5"/>
    <p:sldId id="287" r:id="rId6"/>
    <p:sldId id="288" r:id="rId7"/>
    <p:sldId id="289" r:id="rId8"/>
    <p:sldId id="290" r:id="rId9"/>
    <p:sldId id="291" r:id="rId10"/>
    <p:sldId id="292" r:id="rId11"/>
  </p:sldIdLst>
  <p:sldSz cx="9144000" cy="6858000" type="screen4x3"/>
  <p:notesSz cx="6858000" cy="9144000"/>
  <p:custDataLst>
    <p:tags r:id="rId1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ED7DB-00A5-40C7-85A4-ED30C60D81FC}" v="4" dt="2023-09-01T08:15:13.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Pollution </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a:t>
            </a:r>
            <a:r>
              <a:rPr lang="en-GB" sz="2400" b="1" dirty="0">
                <a:latin typeface="+mn-lt"/>
              </a:rPr>
              <a:t>Understanding</a:t>
            </a:r>
            <a:r>
              <a:rPr lang="en-GB" sz="2400" b="1" dirty="0"/>
              <a:t> construction practice in Wales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610EC73E-57E3-CF75-AE8D-A68F98A6FBB6}"/>
              </a:ext>
            </a:extLst>
          </p:cNvPr>
          <p:cNvSpPr>
            <a:spLocks noGrp="1" noChangeArrowheads="1"/>
          </p:cNvSpPr>
          <p:nvPr>
            <p:ph type="title"/>
          </p:nvPr>
        </p:nvSpPr>
        <p:spPr>
          <a:xfrm>
            <a:off x="457200" y="908721"/>
            <a:ext cx="7209235" cy="432048"/>
          </a:xfrm>
        </p:spPr>
        <p:txBody>
          <a:bodyPr>
            <a:noAutofit/>
          </a:bodyPr>
          <a:lstStyle/>
          <a:p>
            <a:pPr eaLnBrk="1" hangingPunct="1"/>
            <a:r>
              <a:rPr lang="en-GB" altLang="en-US" b="1" dirty="0">
                <a:solidFill>
                  <a:schemeClr val="accent2"/>
                </a:solidFill>
              </a:rPr>
              <a:t>Pollution</a:t>
            </a:r>
            <a:br>
              <a:rPr lang="en-GB" altLang="en-US" sz="3000" b="1" dirty="0">
                <a:solidFill>
                  <a:schemeClr val="accent2"/>
                </a:solidFill>
              </a:rPr>
            </a:br>
            <a:endParaRPr lang="en-GB" altLang="en-US" sz="3000" b="1" dirty="0">
              <a:solidFill>
                <a:schemeClr val="accent2"/>
              </a:solidFill>
            </a:endParaRPr>
          </a:p>
        </p:txBody>
      </p:sp>
      <p:sp>
        <p:nvSpPr>
          <p:cNvPr id="135171" name="Rectangle 3">
            <a:extLst>
              <a:ext uri="{FF2B5EF4-FFF2-40B4-BE49-F238E27FC236}">
                <a16:creationId xmlns:a16="http://schemas.microsoft.com/office/drawing/2014/main" id="{FB9295A9-A730-C03A-D3A7-6B39F585B6CF}"/>
              </a:ext>
            </a:extLst>
          </p:cNvPr>
          <p:cNvSpPr>
            <a:spLocks noGrp="1" noChangeArrowheads="1"/>
          </p:cNvSpPr>
          <p:nvPr>
            <p:ph type="body" idx="1"/>
          </p:nvPr>
        </p:nvSpPr>
        <p:spPr>
          <a:xfrm>
            <a:off x="457200" y="1772816"/>
            <a:ext cx="8229600" cy="3240360"/>
          </a:xfrm>
        </p:spPr>
        <p:txBody>
          <a:bodyPr/>
          <a:lstStyle/>
          <a:p>
            <a:pPr marL="0" indent="0">
              <a:buNone/>
            </a:pPr>
            <a:r>
              <a:rPr lang="en-GB" altLang="en-US" b="1" dirty="0"/>
              <a:t>An important goal of any project should be to maintain or improve the quality of life. </a:t>
            </a:r>
          </a:p>
          <a:p>
            <a:pPr marL="0" indent="0">
              <a:buNone/>
            </a:pPr>
            <a:r>
              <a:rPr lang="en-GB" altLang="en-US" b="1" dirty="0"/>
              <a:t>It is essential that the natural environment is seen as a vital part of this quality of life.</a:t>
            </a:r>
          </a:p>
          <a:p>
            <a:pPr marL="0" indent="0">
              <a:buNone/>
            </a:pPr>
            <a:r>
              <a:rPr lang="en-GB" altLang="en-US" b="1" dirty="0"/>
              <a:t>Designers and constructors must therefore look in detail at the effects their projects and the materials being used in those projects are having on the environment.</a:t>
            </a:r>
          </a:p>
        </p:txBody>
      </p:sp>
    </p:spTree>
    <p:extLst>
      <p:ext uri="{BB962C8B-B14F-4D97-AF65-F5344CB8AC3E}">
        <p14:creationId xmlns:p14="http://schemas.microsoft.com/office/powerpoint/2010/main" val="1982547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9CFE1E8C-3BE2-614F-573E-B2FE5D7A9A6C}"/>
              </a:ext>
            </a:extLst>
          </p:cNvPr>
          <p:cNvSpPr>
            <a:spLocks noGrp="1" noChangeArrowheads="1"/>
          </p:cNvSpPr>
          <p:nvPr>
            <p:ph type="title"/>
          </p:nvPr>
        </p:nvSpPr>
        <p:spPr/>
        <p:txBody>
          <a:bodyPr>
            <a:normAutofit fontScale="90000"/>
          </a:bodyPr>
          <a:lstStyle/>
          <a:p>
            <a:pPr eaLnBrk="1" hangingPunct="1"/>
            <a:r>
              <a:rPr lang="en-GB" altLang="en-US" sz="2700" b="1" dirty="0">
                <a:solidFill>
                  <a:schemeClr val="accent2"/>
                </a:solidFill>
              </a:rPr>
              <a:t>Landfill</a:t>
            </a:r>
            <a:br>
              <a:rPr lang="en-GB" altLang="en-US" sz="3000" b="1" dirty="0">
                <a:solidFill>
                  <a:schemeClr val="accent2"/>
                </a:solidFill>
              </a:rPr>
            </a:br>
            <a:br>
              <a:rPr lang="en-GB" altLang="en-US" sz="3000" b="1" dirty="0"/>
            </a:br>
            <a:endParaRPr lang="en-GB" altLang="en-US" sz="3000" b="1" dirty="0"/>
          </a:p>
        </p:txBody>
      </p:sp>
      <p:sp>
        <p:nvSpPr>
          <p:cNvPr id="136195" name="Rectangle 3">
            <a:extLst>
              <a:ext uri="{FF2B5EF4-FFF2-40B4-BE49-F238E27FC236}">
                <a16:creationId xmlns:a16="http://schemas.microsoft.com/office/drawing/2014/main" id="{4B133E42-4B58-1A70-D7CF-D53747ABB300}"/>
              </a:ext>
            </a:extLst>
          </p:cNvPr>
          <p:cNvSpPr>
            <a:spLocks noGrp="1" noChangeArrowheads="1"/>
          </p:cNvSpPr>
          <p:nvPr>
            <p:ph type="body" idx="1"/>
          </p:nvPr>
        </p:nvSpPr>
        <p:spPr>
          <a:xfrm>
            <a:off x="1277542" y="1538287"/>
            <a:ext cx="6588919" cy="4320779"/>
          </a:xfrm>
        </p:spPr>
        <p:txBody>
          <a:bodyPr/>
          <a:lstStyle/>
          <a:p>
            <a:pPr marL="0" indent="0">
              <a:lnSpc>
                <a:spcPct val="80000"/>
              </a:lnSpc>
              <a:buNone/>
            </a:pPr>
            <a:r>
              <a:rPr lang="en-GB" altLang="en-US" sz="1800" b="1" dirty="0"/>
              <a:t>The problem is that Britain produces 25 million tonnes of rubbish every year. This presents a tremendous disposal problem.</a:t>
            </a:r>
          </a:p>
          <a:p>
            <a:pPr marL="0" indent="0">
              <a:lnSpc>
                <a:spcPct val="80000"/>
              </a:lnSpc>
              <a:buNone/>
            </a:pPr>
            <a:r>
              <a:rPr lang="en-GB" altLang="en-US" sz="1800" b="1" dirty="0"/>
              <a:t>Some local authorities incinerate their rubbish. This yields energy which can be used to make small amounts of electricity. The residue is separated into ash, which is buried and metal which is recycled.</a:t>
            </a:r>
          </a:p>
          <a:p>
            <a:pPr marL="0" indent="0">
              <a:lnSpc>
                <a:spcPct val="80000"/>
              </a:lnSpc>
              <a:buNone/>
            </a:pPr>
            <a:r>
              <a:rPr lang="en-GB" altLang="en-US" sz="1800" b="1" dirty="0"/>
              <a:t>Unfortunately, all too often the rubbish is simply buried in landfill sites. </a:t>
            </a:r>
          </a:p>
          <a:p>
            <a:pPr marL="0" indent="0">
              <a:lnSpc>
                <a:spcPct val="80000"/>
              </a:lnSpc>
              <a:buNone/>
            </a:pPr>
            <a:r>
              <a:rPr lang="en-GB" altLang="en-US" sz="1800" b="1" dirty="0"/>
              <a:t>These are large holes that are usually the result of the extraction of resources such as clay or gravel. The material gradually rots and, as this happens, produces gases.</a:t>
            </a:r>
          </a:p>
        </p:txBody>
      </p:sp>
    </p:spTree>
    <p:extLst>
      <p:ext uri="{BB962C8B-B14F-4D97-AF65-F5344CB8AC3E}">
        <p14:creationId xmlns:p14="http://schemas.microsoft.com/office/powerpoint/2010/main" val="916956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B6E55C3A-2D7E-79B1-EA8F-F0C6F8B28FC4}"/>
              </a:ext>
            </a:extLst>
          </p:cNvPr>
          <p:cNvSpPr>
            <a:spLocks noGrp="1" noChangeArrowheads="1"/>
          </p:cNvSpPr>
          <p:nvPr>
            <p:ph type="title"/>
          </p:nvPr>
        </p:nvSpPr>
        <p:spPr/>
        <p:txBody>
          <a:bodyPr/>
          <a:lstStyle/>
          <a:p>
            <a:pPr eaLnBrk="1" hangingPunct="1"/>
            <a:r>
              <a:rPr lang="en-GB" altLang="en-US" b="1" dirty="0">
                <a:solidFill>
                  <a:schemeClr val="accent2"/>
                </a:solidFill>
              </a:rPr>
              <a:t>Landfill</a:t>
            </a:r>
          </a:p>
        </p:txBody>
      </p:sp>
      <p:sp>
        <p:nvSpPr>
          <p:cNvPr id="138243" name="Rectangle 3">
            <a:extLst>
              <a:ext uri="{FF2B5EF4-FFF2-40B4-BE49-F238E27FC236}">
                <a16:creationId xmlns:a16="http://schemas.microsoft.com/office/drawing/2014/main" id="{3895A60F-4487-C0E8-53D3-D136AA768F05}"/>
              </a:ext>
            </a:extLst>
          </p:cNvPr>
          <p:cNvSpPr>
            <a:spLocks noGrp="1" noChangeArrowheads="1"/>
          </p:cNvSpPr>
          <p:nvPr>
            <p:ph type="body" idx="1"/>
          </p:nvPr>
        </p:nvSpPr>
        <p:spPr>
          <a:xfrm>
            <a:off x="1485900" y="1808561"/>
            <a:ext cx="6172200" cy="3996928"/>
          </a:xfrm>
        </p:spPr>
        <p:txBody>
          <a:bodyPr>
            <a:normAutofit/>
          </a:bodyPr>
          <a:lstStyle/>
          <a:p>
            <a:pPr marL="0" indent="0">
              <a:buNone/>
            </a:pPr>
            <a:r>
              <a:rPr lang="en-GB" altLang="en-US" b="1" dirty="0"/>
              <a:t>There is a scarcity of building land in many areas, and this has led to the development of many former landfill sites.</a:t>
            </a:r>
          </a:p>
          <a:p>
            <a:pPr marL="0" indent="0">
              <a:buNone/>
            </a:pPr>
            <a:r>
              <a:rPr lang="en-GB" altLang="en-US" b="1" dirty="0"/>
              <a:t>Unfortunately, the gases can migrate up through the soil and collect in the buildings.</a:t>
            </a:r>
          </a:p>
          <a:p>
            <a:pPr marL="0" indent="0">
              <a:buNone/>
            </a:pPr>
            <a:r>
              <a:rPr lang="en-GB" altLang="en-US" b="1" dirty="0"/>
              <a:t>This leads to a great risk of explosion.</a:t>
            </a:r>
          </a:p>
          <a:p>
            <a:pPr marL="0" indent="0">
              <a:buNone/>
            </a:pPr>
            <a:r>
              <a:rPr lang="en-GB" altLang="en-US" b="1" dirty="0"/>
              <a:t>Even buildings hundreds of miles from the landfill site can be affected because the gases can move horizontally.</a:t>
            </a:r>
          </a:p>
        </p:txBody>
      </p:sp>
    </p:spTree>
    <p:extLst>
      <p:ext uri="{BB962C8B-B14F-4D97-AF65-F5344CB8AC3E}">
        <p14:creationId xmlns:p14="http://schemas.microsoft.com/office/powerpoint/2010/main" val="755974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a:extLst>
              <a:ext uri="{FF2B5EF4-FFF2-40B4-BE49-F238E27FC236}">
                <a16:creationId xmlns:a16="http://schemas.microsoft.com/office/drawing/2014/main" id="{4F5D4749-C24B-C83B-7311-B63A99CAF03A}"/>
              </a:ext>
            </a:extLst>
          </p:cNvPr>
          <p:cNvSpPr>
            <a:spLocks noGrp="1" noChangeArrowheads="1"/>
          </p:cNvSpPr>
          <p:nvPr>
            <p:ph type="title"/>
          </p:nvPr>
        </p:nvSpPr>
        <p:spPr/>
        <p:txBody>
          <a:bodyPr/>
          <a:lstStyle/>
          <a:p>
            <a:pPr eaLnBrk="1" hangingPunct="1"/>
            <a:r>
              <a:rPr lang="en-GB" altLang="en-US" b="1" dirty="0">
                <a:solidFill>
                  <a:schemeClr val="accent2"/>
                </a:solidFill>
              </a:rPr>
              <a:t>Landfill</a:t>
            </a:r>
          </a:p>
        </p:txBody>
      </p:sp>
      <p:sp>
        <p:nvSpPr>
          <p:cNvPr id="137219" name="Rectangle 3">
            <a:extLst>
              <a:ext uri="{FF2B5EF4-FFF2-40B4-BE49-F238E27FC236}">
                <a16:creationId xmlns:a16="http://schemas.microsoft.com/office/drawing/2014/main" id="{0C5148E5-C7F1-969F-D1CA-20E5F0DA8901}"/>
              </a:ext>
            </a:extLst>
          </p:cNvPr>
          <p:cNvSpPr>
            <a:spLocks noGrp="1" noChangeArrowheads="1"/>
          </p:cNvSpPr>
          <p:nvPr>
            <p:ph type="body" idx="1"/>
          </p:nvPr>
        </p:nvSpPr>
        <p:spPr>
          <a:xfrm>
            <a:off x="1331119" y="2078833"/>
            <a:ext cx="6497241" cy="3394472"/>
          </a:xfrm>
        </p:spPr>
        <p:txBody>
          <a:bodyPr/>
          <a:lstStyle/>
          <a:p>
            <a:pPr marL="0" indent="0">
              <a:buNone/>
              <a:tabLst>
                <a:tab pos="403622" algn="l"/>
              </a:tabLst>
            </a:pPr>
            <a:r>
              <a:rPr lang="en-GB" altLang="en-US" b="1" dirty="0"/>
              <a:t>The two most important gases are:</a:t>
            </a:r>
          </a:p>
          <a:p>
            <a:pPr marL="0" indent="0">
              <a:buNone/>
              <a:tabLst>
                <a:tab pos="403622" algn="l"/>
              </a:tabLst>
            </a:pPr>
            <a:r>
              <a:rPr lang="en-GB" altLang="en-US" b="1" dirty="0"/>
              <a:t>“carbon dioxide” (35%), which suffocates </a:t>
            </a:r>
          </a:p>
          <a:p>
            <a:pPr marL="0" indent="0">
              <a:buNone/>
              <a:tabLst>
                <a:tab pos="403622" algn="l"/>
              </a:tabLst>
            </a:pPr>
            <a:r>
              <a:rPr lang="en-GB" altLang="en-US" b="1" dirty="0"/>
              <a:t> and </a:t>
            </a:r>
          </a:p>
          <a:p>
            <a:pPr marL="0" indent="0">
              <a:buNone/>
              <a:tabLst>
                <a:tab pos="403622" algn="l"/>
              </a:tabLst>
            </a:pPr>
            <a:r>
              <a:rPr lang="en-GB" altLang="en-US" b="1" dirty="0"/>
              <a:t>“methane” (65%) which can explode.</a:t>
            </a:r>
          </a:p>
          <a:p>
            <a:pPr marL="0" indent="0">
              <a:buNone/>
              <a:tabLst>
                <a:tab pos="403622" algn="l"/>
              </a:tabLst>
            </a:pPr>
            <a:endParaRPr lang="en-GB" altLang="en-US" b="1" dirty="0"/>
          </a:p>
        </p:txBody>
      </p:sp>
    </p:spTree>
    <p:extLst>
      <p:ext uri="{BB962C8B-B14F-4D97-AF65-F5344CB8AC3E}">
        <p14:creationId xmlns:p14="http://schemas.microsoft.com/office/powerpoint/2010/main" val="3074324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a:extLst>
              <a:ext uri="{FF2B5EF4-FFF2-40B4-BE49-F238E27FC236}">
                <a16:creationId xmlns:a16="http://schemas.microsoft.com/office/drawing/2014/main" id="{9608C4A6-F2F0-B88A-4075-84C845C66B1B}"/>
              </a:ext>
            </a:extLst>
          </p:cNvPr>
          <p:cNvSpPr>
            <a:spLocks noGrp="1" noChangeArrowheads="1"/>
          </p:cNvSpPr>
          <p:nvPr>
            <p:ph type="title"/>
          </p:nvPr>
        </p:nvSpPr>
        <p:spPr/>
        <p:txBody>
          <a:bodyPr/>
          <a:lstStyle/>
          <a:p>
            <a:pPr eaLnBrk="1" hangingPunct="1"/>
            <a:r>
              <a:rPr lang="en-GB" altLang="en-US" b="1" dirty="0">
                <a:solidFill>
                  <a:schemeClr val="accent2"/>
                </a:solidFill>
              </a:rPr>
              <a:t>Landfill</a:t>
            </a:r>
          </a:p>
        </p:txBody>
      </p:sp>
      <p:sp>
        <p:nvSpPr>
          <p:cNvPr id="139267" name="Rectangle 3">
            <a:extLst>
              <a:ext uri="{FF2B5EF4-FFF2-40B4-BE49-F238E27FC236}">
                <a16:creationId xmlns:a16="http://schemas.microsoft.com/office/drawing/2014/main" id="{7AAA2488-5764-BE88-7A15-DA16A5B915EB}"/>
              </a:ext>
            </a:extLst>
          </p:cNvPr>
          <p:cNvSpPr>
            <a:spLocks noGrp="1" noChangeArrowheads="1"/>
          </p:cNvSpPr>
          <p:nvPr>
            <p:ph type="body" idx="1"/>
          </p:nvPr>
        </p:nvSpPr>
        <p:spPr>
          <a:xfrm>
            <a:off x="1485900" y="1863328"/>
            <a:ext cx="6172200" cy="3995738"/>
          </a:xfrm>
        </p:spPr>
        <p:txBody>
          <a:bodyPr/>
          <a:lstStyle/>
          <a:p>
            <a:pPr marL="0" indent="0">
              <a:lnSpc>
                <a:spcPct val="80000"/>
              </a:lnSpc>
              <a:buNone/>
            </a:pPr>
            <a:r>
              <a:rPr lang="en-GB" altLang="en-US" b="1" dirty="0">
                <a:solidFill>
                  <a:schemeClr val="accent2"/>
                </a:solidFill>
              </a:rPr>
              <a:t>The Solution</a:t>
            </a:r>
          </a:p>
          <a:p>
            <a:pPr marL="0" indent="0">
              <a:lnSpc>
                <a:spcPct val="80000"/>
              </a:lnSpc>
              <a:buNone/>
            </a:pPr>
            <a:r>
              <a:rPr lang="en-GB" altLang="en-US" b="1" dirty="0"/>
              <a:t>Sealing the floors and lower sides of the houses with a special membrane will prevent gases from entering the building. </a:t>
            </a:r>
          </a:p>
          <a:p>
            <a:pPr marL="0" indent="0">
              <a:lnSpc>
                <a:spcPct val="80000"/>
              </a:lnSpc>
              <a:buNone/>
            </a:pPr>
            <a:r>
              <a:rPr lang="en-GB" altLang="en-US" b="1" dirty="0"/>
              <a:t>In addition, if a space or layer of granular material is placed underneath the floor slab, this will allow the gases to be vented into the atmosphere.</a:t>
            </a:r>
          </a:p>
          <a:p>
            <a:pPr marL="0" indent="0">
              <a:lnSpc>
                <a:spcPct val="80000"/>
              </a:lnSpc>
              <a:buNone/>
            </a:pPr>
            <a:r>
              <a:rPr lang="en-GB" altLang="en-US" b="1" dirty="0"/>
              <a:t>In the case of buildings next to landfill sites, the answer is to dig a metre wide vent trench along the side of the landfill and fill it with stones of about 50 mm diameter.</a:t>
            </a:r>
            <a:r>
              <a:rPr lang="en-GB" altLang="en-US" dirty="0"/>
              <a:t> </a:t>
            </a:r>
          </a:p>
        </p:txBody>
      </p:sp>
    </p:spTree>
    <p:extLst>
      <p:ext uri="{BB962C8B-B14F-4D97-AF65-F5344CB8AC3E}">
        <p14:creationId xmlns:p14="http://schemas.microsoft.com/office/powerpoint/2010/main" val="4037227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70F996BA-9ADE-E2DE-D014-41A2437B6704}"/>
              </a:ext>
            </a:extLst>
          </p:cNvPr>
          <p:cNvSpPr>
            <a:spLocks noGrp="1" noChangeArrowheads="1"/>
          </p:cNvSpPr>
          <p:nvPr>
            <p:ph type="title"/>
          </p:nvPr>
        </p:nvSpPr>
        <p:spPr>
          <a:xfrm>
            <a:off x="395536" y="914400"/>
            <a:ext cx="7262564" cy="372665"/>
          </a:xfrm>
        </p:spPr>
        <p:txBody>
          <a:bodyPr/>
          <a:lstStyle/>
          <a:p>
            <a:pPr eaLnBrk="1" hangingPunct="1"/>
            <a:r>
              <a:rPr lang="en-GB" altLang="en-US" b="1" dirty="0">
                <a:solidFill>
                  <a:schemeClr val="accent2"/>
                </a:solidFill>
              </a:rPr>
              <a:t>Landfill</a:t>
            </a:r>
          </a:p>
        </p:txBody>
      </p:sp>
      <p:sp>
        <p:nvSpPr>
          <p:cNvPr id="140291" name="Rectangle 3">
            <a:extLst>
              <a:ext uri="{FF2B5EF4-FFF2-40B4-BE49-F238E27FC236}">
                <a16:creationId xmlns:a16="http://schemas.microsoft.com/office/drawing/2014/main" id="{40585CAA-6296-1007-DA47-3F293E1AA59D}"/>
              </a:ext>
            </a:extLst>
          </p:cNvPr>
          <p:cNvSpPr>
            <a:spLocks noGrp="1" noChangeArrowheads="1"/>
          </p:cNvSpPr>
          <p:nvPr>
            <p:ph type="body" idx="1"/>
          </p:nvPr>
        </p:nvSpPr>
        <p:spPr>
          <a:xfrm>
            <a:off x="1277542" y="1575197"/>
            <a:ext cx="6588919" cy="3995738"/>
          </a:xfrm>
        </p:spPr>
        <p:txBody>
          <a:bodyPr>
            <a:normAutofit/>
          </a:bodyPr>
          <a:lstStyle/>
          <a:p>
            <a:pPr marL="0" indent="0">
              <a:lnSpc>
                <a:spcPct val="80000"/>
              </a:lnSpc>
              <a:buNone/>
            </a:pPr>
            <a:r>
              <a:rPr lang="en-GB" altLang="en-US" sz="1800" b="1" dirty="0"/>
              <a:t>The trench, which must be at least as deep as the landfill, is sealed with a membrane barrier on the side furthest away from the landfill to prevent horizontal movement.</a:t>
            </a:r>
          </a:p>
          <a:p>
            <a:pPr marL="0" indent="0">
              <a:lnSpc>
                <a:spcPct val="80000"/>
              </a:lnSpc>
              <a:buNone/>
            </a:pPr>
            <a:r>
              <a:rPr lang="en-GB" altLang="en-US" sz="1800" b="1" dirty="0"/>
              <a:t>The gas is then released into the atmosphere through vent pipes.</a:t>
            </a:r>
          </a:p>
          <a:p>
            <a:pPr marL="0" indent="0">
              <a:lnSpc>
                <a:spcPct val="80000"/>
              </a:lnSpc>
              <a:buNone/>
            </a:pPr>
            <a:r>
              <a:rPr lang="en-GB" altLang="en-US" sz="1800" b="1" dirty="0"/>
              <a:t>The composition of the gas is regularly monitored.</a:t>
            </a:r>
          </a:p>
          <a:p>
            <a:pPr marL="0" indent="0">
              <a:lnSpc>
                <a:spcPct val="80000"/>
              </a:lnSpc>
              <a:buNone/>
            </a:pPr>
            <a:r>
              <a:rPr lang="en-GB" altLang="en-US" sz="1800" b="1" dirty="0"/>
              <a:t>The ground conditions which result from landfill normally require piles to be driven into the soil to provide a firm foundation for construction.</a:t>
            </a:r>
          </a:p>
          <a:p>
            <a:pPr marL="0" indent="0">
              <a:lnSpc>
                <a:spcPct val="80000"/>
              </a:lnSpc>
              <a:buNone/>
            </a:pPr>
            <a:r>
              <a:rPr lang="en-GB" altLang="en-US" sz="1800" b="1" dirty="0"/>
              <a:t>By careful treatment of the situation, the construction industry is able to provide both homes and industrial units which are safe from landfill gasses.</a:t>
            </a:r>
          </a:p>
        </p:txBody>
      </p:sp>
    </p:spTree>
    <p:extLst>
      <p:ext uri="{BB962C8B-B14F-4D97-AF65-F5344CB8AC3E}">
        <p14:creationId xmlns:p14="http://schemas.microsoft.com/office/powerpoint/2010/main" val="2655491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1C08EF60-5A5C-4FBC-9616-FCCE2BA60762}"/>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2240</TotalTime>
  <Words>487</Words>
  <Application>Microsoft Office PowerPoint</Application>
  <PresentationFormat>On-screen Show (4:3)</PresentationFormat>
  <Paragraphs>36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Lucida Grande</vt:lpstr>
      <vt:lpstr>Times New Roman</vt:lpstr>
      <vt:lpstr>Default Design</vt:lpstr>
      <vt:lpstr>Pollution </vt:lpstr>
      <vt:lpstr>Pollution </vt:lpstr>
      <vt:lpstr>Landfill  </vt:lpstr>
      <vt:lpstr>Landfill</vt:lpstr>
      <vt:lpstr>Landfill</vt:lpstr>
      <vt:lpstr>Landfill</vt:lpstr>
      <vt:lpstr>Landfill</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2023-09-01T12:18:52Z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