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0"/>
  </p:notesMasterIdLst>
  <p:handoutMasterIdLst>
    <p:handoutMasterId r:id="rId11"/>
  </p:handoutMasterIdLst>
  <p:sldIdLst>
    <p:sldId id="286" r:id="rId5"/>
    <p:sldId id="287" r:id="rId6"/>
    <p:sldId id="288" r:id="rId7"/>
    <p:sldId id="289" r:id="rId8"/>
    <p:sldId id="290" r:id="rId9"/>
  </p:sldIdLst>
  <p:sldSz cx="9144000" cy="6858000" type="screen4x3"/>
  <p:notesSz cx="6858000" cy="9144000"/>
  <p:custDataLst>
    <p:tags r:id="rId1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ll Hellier" initials="NH" lastIdx="6" clrIdx="0">
    <p:extLst>
      <p:ext uri="{19B8F6BF-5375-455C-9EA6-DF929625EA0E}">
        <p15:presenceInfo xmlns:p15="http://schemas.microsoft.com/office/powerpoint/2012/main" userId="S-1-5-21-2141923205-296626691-623648099-42385" providerId="AD"/>
      </p:ext>
    </p:extLst>
  </p:cmAuthor>
  <p:cmAuthor id="2" name="Claire Brooks" initials="CB" lastIdx="5" clrIdx="1">
    <p:extLst>
      <p:ext uri="{19B8F6BF-5375-455C-9EA6-DF929625EA0E}">
        <p15:presenceInfo xmlns:p15="http://schemas.microsoft.com/office/powerpoint/2012/main" userId="S::Claire.Brooks@cityandguilds.com::045b5ce1-bb15-4c22-aa7e-c7b600949989" providerId="AD"/>
      </p:ext>
    </p:extLst>
  </p:cmAuthor>
  <p:cmAuthor id="3" name="mark ablett" initials="ma" lastIdx="4" clrIdx="2">
    <p:extLst>
      <p:ext uri="{19B8F6BF-5375-455C-9EA6-DF929625EA0E}">
        <p15:presenceInfo xmlns:p15="http://schemas.microsoft.com/office/powerpoint/2012/main" userId="23d989d0d59f8ce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0ED7DB-00A5-40C7-85A4-ED30C60D81FC}" v="4" dt="2023-09-01T08:15:13.3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2443" autoAdjust="0"/>
  </p:normalViewPr>
  <p:slideViewPr>
    <p:cSldViewPr showGuides="1">
      <p:cViewPr varScale="1">
        <p:scale>
          <a:sx n="105" d="100"/>
          <a:sy n="105" d="100"/>
        </p:scale>
        <p:origin x="82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9/1/2023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3F590-26ED-4A35-BCD3-50FA137D6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7CAC3-3688-2974-4B5E-EE9CD28E0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0F0E3-17D7-ACC1-1224-677C6CF7B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A7848-775C-402D-8DD4-BB25200A6D00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A6A1A-2700-FF05-5881-EFA3E6CBD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41FAB-4B36-9738-C601-2947B67A9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7CCB6-6DE2-4549-8FBF-C8A5206592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5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0863E-26B7-82AD-1571-76806874F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C106C-1326-CDFC-3014-319301982C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73006B-00D7-3458-4AF6-06539AD81D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E39D92-FAD1-6CAB-7B24-4DA888334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B5356-6FF1-45DB-BFDE-A455BAA2EDFF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D46978-BD6D-8039-BC88-FD684743B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0C6922-8279-F22C-07DE-6CDB9B8A6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68AF-E5B6-4222-8327-241D07523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378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90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59E1513-79CE-9868-4DEB-58D2A8A34D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18A1C65-D800-CE48-8883-4DB9D477CAC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A2EDDC9C-647F-D506-CD45-B78DD7708F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77DDE-18E7-4826-8368-2883F29E4CC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08931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endParaRPr lang="en-US" sz="900" baseline="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400" baseline="0" dirty="0">
              <a:solidFill>
                <a:schemeClr val="tx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baseline="0" dirty="0">
                <a:solidFill>
                  <a:schemeClr val="tx1"/>
                </a:solidFill>
              </a:rPr>
              <a:t>City &amp; Guilds Construction Level 3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9D3BC0-CFBF-B46D-FB4A-0CBA60916B0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723189" y="384526"/>
            <a:ext cx="952499" cy="43338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  <a:r>
              <a:rPr lang="en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 1.1</a:t>
            </a:r>
            <a:endParaRPr sz="6600" dirty="0">
              <a:solidFill>
                <a:schemeClr val="bg1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723900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101: Introduction to the Built Environment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Removal of Waste 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4175AF00-9432-4E5F-B736-B425695CA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301: </a:t>
            </a:r>
            <a:r>
              <a:rPr lang="en-GB" sz="2400" b="1" dirty="0">
                <a:latin typeface="+mn-lt"/>
              </a:rPr>
              <a:t>Understanding</a:t>
            </a:r>
            <a:r>
              <a:rPr lang="en-GB" sz="2400" b="1" dirty="0"/>
              <a:t> construction practice in Wales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13">
            <a:extLst>
              <a:ext uri="{FF2B5EF4-FFF2-40B4-BE49-F238E27FC236}">
                <a16:creationId xmlns:a16="http://schemas.microsoft.com/office/drawing/2014/main" id="{1D5119FE-6026-F3D2-3DF0-F1974FC93C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908720"/>
            <a:ext cx="8229600" cy="481931"/>
          </a:xfrm>
        </p:spPr>
        <p:txBody>
          <a:bodyPr/>
          <a:lstStyle/>
          <a:p>
            <a:pPr eaLnBrk="1" hangingPunct="1"/>
            <a:r>
              <a:rPr lang="en-GB" altLang="en-US" b="1" dirty="0">
                <a:solidFill>
                  <a:schemeClr val="accent2"/>
                </a:solidFill>
              </a:rPr>
              <a:t>Removal of Waste</a:t>
            </a:r>
          </a:p>
        </p:txBody>
      </p:sp>
      <p:pic>
        <p:nvPicPr>
          <p:cNvPr id="117763" name="Picture 6">
            <a:extLst>
              <a:ext uri="{FF2B5EF4-FFF2-40B4-BE49-F238E27FC236}">
                <a16:creationId xmlns:a16="http://schemas.microsoft.com/office/drawing/2014/main" id="{15E1FB59-735C-ED24-53FD-71DD47E89BF3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317" y="2619375"/>
            <a:ext cx="4706540" cy="301585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7764" name="Picture 9">
            <a:extLst>
              <a:ext uri="{FF2B5EF4-FFF2-40B4-BE49-F238E27FC236}">
                <a16:creationId xmlns:a16="http://schemas.microsoft.com/office/drawing/2014/main" id="{772DBA68-4D0A-B02B-3422-5180FAAD3425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4403" y="2402683"/>
            <a:ext cx="1214438" cy="76438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7765" name="Picture 12">
            <a:extLst>
              <a:ext uri="{FF2B5EF4-FFF2-40B4-BE49-F238E27FC236}">
                <a16:creationId xmlns:a16="http://schemas.microsoft.com/office/drawing/2014/main" id="{A372FD7B-7135-4D0F-1703-84B944416879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93381" y="3861197"/>
            <a:ext cx="1619250" cy="76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2301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>
            <a:extLst>
              <a:ext uri="{FF2B5EF4-FFF2-40B4-BE49-F238E27FC236}">
                <a16:creationId xmlns:a16="http://schemas.microsoft.com/office/drawing/2014/main" id="{F7C35CDA-1160-A9A0-79A7-5BEA0C0C71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dirty="0">
                <a:solidFill>
                  <a:schemeClr val="accent2"/>
                </a:solidFill>
              </a:rPr>
              <a:t>Types of Waste</a:t>
            </a:r>
            <a:br>
              <a:rPr lang="en-GB" altLang="en-US" b="1" dirty="0">
                <a:solidFill>
                  <a:schemeClr val="accent2"/>
                </a:solidFill>
              </a:rPr>
            </a:br>
            <a:endParaRPr lang="en-GB" altLang="en-US" b="1" dirty="0">
              <a:solidFill>
                <a:schemeClr val="accent2"/>
              </a:solidFill>
            </a:endParaRPr>
          </a:p>
        </p:txBody>
      </p:sp>
      <p:sp>
        <p:nvSpPr>
          <p:cNvPr id="118787" name="Rectangle 3">
            <a:extLst>
              <a:ext uri="{FF2B5EF4-FFF2-40B4-BE49-F238E27FC236}">
                <a16:creationId xmlns:a16="http://schemas.microsoft.com/office/drawing/2014/main" id="{CDFF63A6-DB14-8959-A74A-A379404885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31119" y="1808561"/>
            <a:ext cx="6535341" cy="4050506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GB" altLang="en-US" b="1" dirty="0">
                <a:solidFill>
                  <a:schemeClr val="accent2"/>
                </a:solidFill>
              </a:rPr>
              <a:t>Hazardous, Non-Hazardous Waste and Debris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b="1" dirty="0"/>
              <a:t>Those resulting from work materials can include the following: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b="1" dirty="0">
                <a:solidFill>
                  <a:schemeClr val="accent2"/>
                </a:solidFill>
              </a:rPr>
              <a:t>Sand, gravel, cement, concrete, bituminous, sealants, bricks, stone, steel mesh, nails, timbers, fuels, oils, etc</a:t>
            </a:r>
            <a:r>
              <a:rPr lang="en-GB" altLang="en-US" b="1" dirty="0"/>
              <a:t>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b="1" dirty="0"/>
              <a:t>Those resulting from work activities can include the following: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b="1" dirty="0">
                <a:solidFill>
                  <a:schemeClr val="accent2"/>
                </a:solidFill>
              </a:rPr>
              <a:t>Soils, vegetation, cuttings, inorganic materials, etc.</a:t>
            </a:r>
          </a:p>
        </p:txBody>
      </p:sp>
    </p:spTree>
    <p:extLst>
      <p:ext uri="{BB962C8B-B14F-4D97-AF65-F5344CB8AC3E}">
        <p14:creationId xmlns:p14="http://schemas.microsoft.com/office/powerpoint/2010/main" val="3395501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>
            <a:extLst>
              <a:ext uri="{FF2B5EF4-FFF2-40B4-BE49-F238E27FC236}">
                <a16:creationId xmlns:a16="http://schemas.microsoft.com/office/drawing/2014/main" id="{B6D037D9-40B2-A03C-B97E-29DFB8A32B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dirty="0">
                <a:solidFill>
                  <a:schemeClr val="accent2"/>
                </a:solidFill>
              </a:rPr>
              <a:t>Types of Waste</a:t>
            </a:r>
            <a:br>
              <a:rPr lang="en-GB" altLang="en-US" b="1" dirty="0">
                <a:solidFill>
                  <a:schemeClr val="accent2"/>
                </a:solidFill>
              </a:rPr>
            </a:br>
            <a:endParaRPr lang="en-GB" altLang="en-US" b="1" dirty="0">
              <a:solidFill>
                <a:schemeClr val="accent2"/>
              </a:solidFill>
            </a:endParaRPr>
          </a:p>
        </p:txBody>
      </p:sp>
      <p:sp>
        <p:nvSpPr>
          <p:cNvPr id="119811" name="Rectangle 3">
            <a:extLst>
              <a:ext uri="{FF2B5EF4-FFF2-40B4-BE49-F238E27FC236}">
                <a16:creationId xmlns:a16="http://schemas.microsoft.com/office/drawing/2014/main" id="{B4CCF242-5D3D-42D7-5561-B3A8A674C2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85900" y="1808561"/>
            <a:ext cx="6172200" cy="3996928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GB" altLang="en-US" sz="1800" b="1" dirty="0"/>
              <a:t>Most substances and materials are safe provided they are handled or worked on sensibly and with proper precautions.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sz="1800" b="1" dirty="0"/>
              <a:t>Almost anything can be dangerous, of course, if handled or used irresponsibly.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sz="1800" b="1" dirty="0"/>
              <a:t>Some materials require extra care, a few need extreme caution.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sz="1800" b="1" dirty="0"/>
              <a:t>It is important to know what the hazards are, when they occur, and how they can be prevented.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sz="1800" b="1" dirty="0"/>
              <a:t>Usually, prevention will involve the use of protective clothing and equipment.</a:t>
            </a:r>
          </a:p>
        </p:txBody>
      </p:sp>
    </p:spTree>
    <p:extLst>
      <p:ext uri="{BB962C8B-B14F-4D97-AF65-F5344CB8AC3E}">
        <p14:creationId xmlns:p14="http://schemas.microsoft.com/office/powerpoint/2010/main" val="742395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>
            <a:extLst>
              <a:ext uri="{FF2B5EF4-FFF2-40B4-BE49-F238E27FC236}">
                <a16:creationId xmlns:a16="http://schemas.microsoft.com/office/drawing/2014/main" id="{BE079D18-E967-8046-34E7-048BB46820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altLang="en-US" b="1" dirty="0">
                <a:solidFill>
                  <a:schemeClr val="accent2"/>
                </a:solidFill>
              </a:rPr>
              <a:t>Removal of Waste: The Law</a:t>
            </a:r>
          </a:p>
        </p:txBody>
      </p:sp>
      <p:sp>
        <p:nvSpPr>
          <p:cNvPr id="120835" name="Rectangle 3">
            <a:extLst>
              <a:ext uri="{FF2B5EF4-FFF2-40B4-BE49-F238E27FC236}">
                <a16:creationId xmlns:a16="http://schemas.microsoft.com/office/drawing/2014/main" id="{E47EAF41-CBA9-355B-04E7-19161A2676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485900" y="2057400"/>
            <a:ext cx="6172200" cy="3801666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GB" altLang="en-US" b="1" dirty="0"/>
              <a:t>Since April 1992, a new law on waste was introduced to comply with a duty of care that must take place and all reasonable steps to look after any waste and prevent its illegal disposal by the individual and others.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b="1" dirty="0"/>
              <a:t>If you break the law, you could be fined an unlimited amount.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en-US" b="1" dirty="0"/>
              <a:t>“Controlled waste” any household, commercial or industrial waste, such as waste from a house, shop, office, factory, building site or any other business premises.</a:t>
            </a:r>
          </a:p>
        </p:txBody>
      </p:sp>
    </p:spTree>
    <p:extLst>
      <p:ext uri="{BB962C8B-B14F-4D97-AF65-F5344CB8AC3E}">
        <p14:creationId xmlns:p14="http://schemas.microsoft.com/office/powerpoint/2010/main" val="12868708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2270F94F19DF4FA93E73A9601C7A53" ma:contentTypeVersion="25" ma:contentTypeDescription="Create a new document." ma:contentTypeScope="" ma:versionID="db96716577cab786ac4e413ddf71e703">
  <xsd:schema xmlns:xsd="http://www.w3.org/2001/XMLSchema" xmlns:xs="http://www.w3.org/2001/XMLSchema" xmlns:p="http://schemas.microsoft.com/office/2006/metadata/properties" xmlns:ns2="dad92211-cb28-4906-b8cd-0d84e3cb6a24" xmlns:ns3="bf4a143a-b26d-45c4-bfc9-243eadc6ff02" xmlns:ns4="418e8c98-519b-4e3e-a77f-7ee33016068f" targetNamespace="http://schemas.microsoft.com/office/2006/metadata/properties" ma:root="true" ma:fieldsID="1ff919fac4d9ef9e5a5b03499f75e73c" ns2:_="" ns3:_="" ns4:_="">
    <xsd:import namespace="dad92211-cb28-4906-b8cd-0d84e3cb6a24"/>
    <xsd:import namespace="bf4a143a-b26d-45c4-bfc9-243eadc6ff02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PriorityArea" minOccurs="0"/>
                <xsd:element ref="ns3:Campaign" minOccurs="0"/>
                <xsd:element ref="ns3:Geography" minOccurs="0"/>
                <xsd:element ref="ns3:Yearcreated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d92211-cb28-4906-b8cd-0d84e3cb6a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4a143a-b26d-45c4-bfc9-243eadc6ff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riorityArea" ma:index="20" nillable="true" ma:displayName="Priority Area" ma:format="Dropdown" ma:internalName="PriorityArea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Campaign" ma:index="21" nillable="true" ma:displayName="Campaign " ma:format="Dropdown" ma:internalName="Campaig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Geography" ma:index="22" nillable="true" ma:displayName="Geography" ma:format="Dropdown" ma:internalName="Geography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Yearcreated" ma:index="23" nillable="true" ma:displayName="Year created" ma:format="RadioButtons" ma:internalName="Yearcreated">
      <xsd:simpleType>
        <xsd:restriction base="dms:Choice">
          <xsd:enumeration value="2016"/>
          <xsd:enumeration value="2017"/>
          <xsd:enumeration value="2018"/>
          <xsd:enumeration value="2019"/>
          <xsd:enumeration value="2020"/>
        </xsd:restrict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7" nillable="true" ma:displayName="Taxonomy Catch All Column" ma:hidden="true" ma:list="{c4a73a7c-d28e-4ead-a542-eec2f3c6ec34}" ma:internalName="TaxCatchAll" ma:showField="CatchAllData" ma:web="dad92211-cb28-4906-b8cd-0d84e3cb6a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18e8c98-519b-4e3e-a77f-7ee33016068f" xsi:nil="true"/>
    <lcf76f155ced4ddcb4097134ff3c332f xmlns="bf4a143a-b26d-45c4-bfc9-243eadc6ff02">
      <Terms xmlns="http://schemas.microsoft.com/office/infopath/2007/PartnerControls"/>
    </lcf76f155ced4ddcb4097134ff3c332f>
    <Campaign xmlns="bf4a143a-b26d-45c4-bfc9-243eadc6ff02" xsi:nil="true"/>
    <PriorityArea xmlns="bf4a143a-b26d-45c4-bfc9-243eadc6ff02" xsi:nil="true"/>
    <Geography xmlns="bf4a143a-b26d-45c4-bfc9-243eadc6ff02" xsi:nil="true"/>
    <Yearcreated xmlns="bf4a143a-b26d-45c4-bfc9-243eadc6ff02" xsi:nil="true"/>
  </documentManagement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2ABEC25-C695-4FE3-8D9B-13CEF36725A1}"/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7841c2db-e6cb-41f9-bd6f-e79f8a8f3836"/>
    <ds:schemaRef ds:uri="http://schemas.openxmlformats.org/package/2006/metadata/core-properties"/>
    <ds:schemaRef ds:uri="aab04ce7-39c7-4447-9771-005607a4fdc3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2300</TotalTime>
  <Words>274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Lucida Grande</vt:lpstr>
      <vt:lpstr>Times New Roman</vt:lpstr>
      <vt:lpstr>Default Design</vt:lpstr>
      <vt:lpstr>Removal of Waste </vt:lpstr>
      <vt:lpstr>Removal of Waste</vt:lpstr>
      <vt:lpstr>Types of Waste </vt:lpstr>
      <vt:lpstr>Types of Waste </vt:lpstr>
      <vt:lpstr>Removal of Waste: The Law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Edward Jones</cp:lastModifiedBy>
  <cp:revision>191</cp:revision>
  <dcterms:created xsi:type="dcterms:W3CDTF">2013-05-28T00:38:54Z</dcterms:created>
  <dcterms:modified xsi:type="dcterms:W3CDTF">2023-09-01T13:23:51Z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0x0101003F2270F94F19DF4FA93E73A9601C7A53</vt:lpwstr>
  </property>
</Properties>
</file>