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5"/>
  </p:notesMasterIdLst>
  <p:handoutMasterIdLst>
    <p:handoutMasterId r:id="rId16"/>
  </p:handoutMasterIdLst>
  <p:sldIdLst>
    <p:sldId id="286" r:id="rId5"/>
    <p:sldId id="287" r:id="rId6"/>
    <p:sldId id="288" r:id="rId7"/>
    <p:sldId id="289" r:id="rId8"/>
    <p:sldId id="290" r:id="rId9"/>
    <p:sldId id="291" r:id="rId10"/>
    <p:sldId id="292" r:id="rId11"/>
    <p:sldId id="293" r:id="rId12"/>
    <p:sldId id="294" r:id="rId13"/>
    <p:sldId id="295" r:id="rId14"/>
  </p:sldIdLst>
  <p:sldSz cx="9144000" cy="6858000" type="screen4x3"/>
  <p:notesSz cx="6858000" cy="9144000"/>
  <p:custDataLst>
    <p:tags r:id="rId17"/>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ell Hellier" initials="NH" lastIdx="6" clrIdx="0">
    <p:extLst>
      <p:ext uri="{19B8F6BF-5375-455C-9EA6-DF929625EA0E}">
        <p15:presenceInfo xmlns:p15="http://schemas.microsoft.com/office/powerpoint/2012/main" userId="S-1-5-21-2141923205-296626691-623648099-42385" providerId="AD"/>
      </p:ext>
    </p:extLst>
  </p:cmAuthor>
  <p:cmAuthor id="2" name="Claire Brooks" initials="CB" lastIdx="5" clrIdx="1">
    <p:extLst>
      <p:ext uri="{19B8F6BF-5375-455C-9EA6-DF929625EA0E}">
        <p15:presenceInfo xmlns:p15="http://schemas.microsoft.com/office/powerpoint/2012/main" userId="S::Claire.Brooks@cityandguilds.com::045b5ce1-bb15-4c22-aa7e-c7b600949989" providerId="AD"/>
      </p:ext>
    </p:extLst>
  </p:cmAuthor>
  <p:cmAuthor id="3" name="mark ablett" initials="ma" lastIdx="4" clrIdx="2">
    <p:extLst>
      <p:ext uri="{19B8F6BF-5375-455C-9EA6-DF929625EA0E}">
        <p15:presenceInfo xmlns:p15="http://schemas.microsoft.com/office/powerpoint/2012/main" userId="23d989d0d59f8ceb"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86" autoAdjust="0"/>
    <p:restoredTop sz="92443" autoAdjust="0"/>
  </p:normalViewPr>
  <p:slideViewPr>
    <p:cSldViewPr showGuides="1">
      <p:cViewPr varScale="1">
        <p:scale>
          <a:sx n="105" d="100"/>
          <a:sy n="105" d="100"/>
        </p:scale>
        <p:origin x="1842" y="11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dward Jones" userId="3ee78eee-0048-47d5-a376-8a615338ad93" providerId="ADAL" clId="{CC6D4B9D-5659-4160-9B8C-2594DFC36814}"/>
    <pc:docChg chg="modSld">
      <pc:chgData name="Edward Jones" userId="3ee78eee-0048-47d5-a376-8a615338ad93" providerId="ADAL" clId="{CC6D4B9D-5659-4160-9B8C-2594DFC36814}" dt="2023-09-01T13:31:10.177" v="32" actId="20577"/>
      <pc:docMkLst>
        <pc:docMk/>
      </pc:docMkLst>
      <pc:sldChg chg="modSp mod">
        <pc:chgData name="Edward Jones" userId="3ee78eee-0048-47d5-a376-8a615338ad93" providerId="ADAL" clId="{CC6D4B9D-5659-4160-9B8C-2594DFC36814}" dt="2023-09-01T13:31:10.177" v="32" actId="20577"/>
        <pc:sldMkLst>
          <pc:docMk/>
          <pc:sldMk cId="0" sldId="286"/>
        </pc:sldMkLst>
        <pc:spChg chg="mod">
          <ac:chgData name="Edward Jones" userId="3ee78eee-0048-47d5-a376-8a615338ad93" providerId="ADAL" clId="{CC6D4B9D-5659-4160-9B8C-2594DFC36814}" dt="2023-09-01T13:31:10.177" v="32" actId="20577"/>
          <ac:spMkLst>
            <pc:docMk/>
            <pc:sldMk cId="0" sldId="286"/>
            <ac:spMk id="2053" creationId="{00000000-0000-0000-0000-000000000000}"/>
          </ac:spMkLst>
        </pc:spChg>
      </pc:sldChg>
      <pc:sldChg chg="modSp mod">
        <pc:chgData name="Edward Jones" userId="3ee78eee-0048-47d5-a376-8a615338ad93" providerId="ADAL" clId="{CC6D4B9D-5659-4160-9B8C-2594DFC36814}" dt="2023-09-01T09:16:47.018" v="4" actId="255"/>
        <pc:sldMkLst>
          <pc:docMk/>
          <pc:sldMk cId="1311405205" sldId="289"/>
        </pc:sldMkLst>
        <pc:spChg chg="mod">
          <ac:chgData name="Edward Jones" userId="3ee78eee-0048-47d5-a376-8a615338ad93" providerId="ADAL" clId="{CC6D4B9D-5659-4160-9B8C-2594DFC36814}" dt="2023-09-01T09:16:47.018" v="4" actId="255"/>
          <ac:spMkLst>
            <pc:docMk/>
            <pc:sldMk cId="1311405205" sldId="289"/>
            <ac:spMk id="254978" creationId="{5F3020E5-62A3-5ECD-53E9-994F6FAA7C95}"/>
          </ac:spMkLst>
        </pc:spChg>
      </pc:sldChg>
      <pc:sldChg chg="modSp mod">
        <pc:chgData name="Edward Jones" userId="3ee78eee-0048-47d5-a376-8a615338ad93" providerId="ADAL" clId="{CC6D4B9D-5659-4160-9B8C-2594DFC36814}" dt="2023-09-01T09:13:51.698" v="0" actId="255"/>
        <pc:sldMkLst>
          <pc:docMk/>
          <pc:sldMk cId="2267592379" sldId="291"/>
        </pc:sldMkLst>
        <pc:spChg chg="mod">
          <ac:chgData name="Edward Jones" userId="3ee78eee-0048-47d5-a376-8a615338ad93" providerId="ADAL" clId="{CC6D4B9D-5659-4160-9B8C-2594DFC36814}" dt="2023-09-01T09:13:51.698" v="0" actId="255"/>
          <ac:spMkLst>
            <pc:docMk/>
            <pc:sldMk cId="2267592379" sldId="291"/>
            <ac:spMk id="257026" creationId="{D56E6E6B-D36A-DDFC-C612-F86E54B31833}"/>
          </ac:spMkLst>
        </pc:spChg>
      </pc:sldChg>
      <pc:sldChg chg="modSp mod">
        <pc:chgData name="Edward Jones" userId="3ee78eee-0048-47d5-a376-8a615338ad93" providerId="ADAL" clId="{CC6D4B9D-5659-4160-9B8C-2594DFC36814}" dt="2023-09-01T09:14:01.825" v="1" actId="255"/>
        <pc:sldMkLst>
          <pc:docMk/>
          <pc:sldMk cId="809235989" sldId="292"/>
        </pc:sldMkLst>
        <pc:spChg chg="mod">
          <ac:chgData name="Edward Jones" userId="3ee78eee-0048-47d5-a376-8a615338ad93" providerId="ADAL" clId="{CC6D4B9D-5659-4160-9B8C-2594DFC36814}" dt="2023-09-01T09:14:01.825" v="1" actId="255"/>
          <ac:spMkLst>
            <pc:docMk/>
            <pc:sldMk cId="809235989" sldId="292"/>
            <ac:spMk id="258050" creationId="{486362BF-6494-362C-5092-A87C4160FF7A}"/>
          </ac:spMkLst>
        </pc:spChg>
      </pc:sldChg>
      <pc:sldChg chg="modSp mod">
        <pc:chgData name="Edward Jones" userId="3ee78eee-0048-47d5-a376-8a615338ad93" providerId="ADAL" clId="{CC6D4B9D-5659-4160-9B8C-2594DFC36814}" dt="2023-09-01T09:14:09.730" v="2" actId="255"/>
        <pc:sldMkLst>
          <pc:docMk/>
          <pc:sldMk cId="1963853513" sldId="293"/>
        </pc:sldMkLst>
        <pc:spChg chg="mod">
          <ac:chgData name="Edward Jones" userId="3ee78eee-0048-47d5-a376-8a615338ad93" providerId="ADAL" clId="{CC6D4B9D-5659-4160-9B8C-2594DFC36814}" dt="2023-09-01T09:14:09.730" v="2" actId="255"/>
          <ac:spMkLst>
            <pc:docMk/>
            <pc:sldMk cId="1963853513" sldId="293"/>
            <ac:spMk id="259074" creationId="{7F125628-3AC5-C3FD-5F28-DC8BF2F2C437}"/>
          </ac:spMkLst>
        </pc:spChg>
      </pc:sldChg>
      <pc:sldChg chg="modSp mod">
        <pc:chgData name="Edward Jones" userId="3ee78eee-0048-47d5-a376-8a615338ad93" providerId="ADAL" clId="{CC6D4B9D-5659-4160-9B8C-2594DFC36814}" dt="2023-09-01T09:14:17.522" v="3" actId="255"/>
        <pc:sldMkLst>
          <pc:docMk/>
          <pc:sldMk cId="2962796825" sldId="294"/>
        </pc:sldMkLst>
        <pc:spChg chg="mod">
          <ac:chgData name="Edward Jones" userId="3ee78eee-0048-47d5-a376-8a615338ad93" providerId="ADAL" clId="{CC6D4B9D-5659-4160-9B8C-2594DFC36814}" dt="2023-09-01T09:14:17.522" v="3" actId="255"/>
          <ac:spMkLst>
            <pc:docMk/>
            <pc:sldMk cId="2962796825" sldId="294"/>
            <ac:spMk id="260098" creationId="{F82C9DFF-F083-1F47-691D-DB2230B9FDDD}"/>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9/1/2023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83F590-26ED-4A35-BCD3-50FA137D64D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057CAC3-3688-2974-4B5E-EE9CD28E095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A60F0E3-17D7-ACC1-1224-677C6CF7BAD3}"/>
              </a:ext>
            </a:extLst>
          </p:cNvPr>
          <p:cNvSpPr>
            <a:spLocks noGrp="1"/>
          </p:cNvSpPr>
          <p:nvPr>
            <p:ph type="dt" sz="half" idx="10"/>
          </p:nvPr>
        </p:nvSpPr>
        <p:spPr/>
        <p:txBody>
          <a:bodyPr/>
          <a:lstStyle/>
          <a:p>
            <a:fld id="{6D7A7848-775C-402D-8DD4-BB25200A6D00}" type="datetimeFigureOut">
              <a:rPr lang="en-GB" smtClean="0"/>
              <a:t>01/09/2023</a:t>
            </a:fld>
            <a:endParaRPr lang="en-GB"/>
          </a:p>
        </p:txBody>
      </p:sp>
      <p:sp>
        <p:nvSpPr>
          <p:cNvPr id="5" name="Footer Placeholder 4">
            <a:extLst>
              <a:ext uri="{FF2B5EF4-FFF2-40B4-BE49-F238E27FC236}">
                <a16:creationId xmlns:a16="http://schemas.microsoft.com/office/drawing/2014/main" id="{B1FA6A1A-2700-FF05-5881-EFA3E6CBD3D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1941FAB-4B36-9738-C601-2947B67A91FD}"/>
              </a:ext>
            </a:extLst>
          </p:cNvPr>
          <p:cNvSpPr>
            <a:spLocks noGrp="1"/>
          </p:cNvSpPr>
          <p:nvPr>
            <p:ph type="sldNum" sz="quarter" idx="12"/>
          </p:nvPr>
        </p:nvSpPr>
        <p:spPr/>
        <p:txBody>
          <a:bodyPr/>
          <a:lstStyle/>
          <a:p>
            <a:fld id="{DC77CCB6-6DE2-4549-8FBF-C8A520659281}" type="slidenum">
              <a:rPr lang="en-GB" smtClean="0"/>
              <a:t>‹#›</a:t>
            </a:fld>
            <a:endParaRPr lang="en-GB"/>
          </a:p>
        </p:txBody>
      </p:sp>
    </p:spTree>
    <p:extLst>
      <p:ext uri="{BB962C8B-B14F-4D97-AF65-F5344CB8AC3E}">
        <p14:creationId xmlns:p14="http://schemas.microsoft.com/office/powerpoint/2010/main" val="2446590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0863E-26B7-82AD-1571-76806874F80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7DC106C-1326-CDFC-3014-319301982C00}"/>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673006B-00D7-3458-4AF6-06539AD81DD2}"/>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7E39D92-FAD1-6CAB-7B24-4DA888334971}"/>
              </a:ext>
            </a:extLst>
          </p:cNvPr>
          <p:cNvSpPr>
            <a:spLocks noGrp="1"/>
          </p:cNvSpPr>
          <p:nvPr>
            <p:ph type="dt" sz="half" idx="10"/>
          </p:nvPr>
        </p:nvSpPr>
        <p:spPr/>
        <p:txBody>
          <a:bodyPr/>
          <a:lstStyle/>
          <a:p>
            <a:fld id="{6F5B5356-6FF1-45DB-BFDE-A455BAA2EDFF}" type="datetimeFigureOut">
              <a:rPr lang="en-GB" smtClean="0"/>
              <a:t>01/09/2023</a:t>
            </a:fld>
            <a:endParaRPr lang="en-GB"/>
          </a:p>
        </p:txBody>
      </p:sp>
      <p:sp>
        <p:nvSpPr>
          <p:cNvPr id="6" name="Footer Placeholder 5">
            <a:extLst>
              <a:ext uri="{FF2B5EF4-FFF2-40B4-BE49-F238E27FC236}">
                <a16:creationId xmlns:a16="http://schemas.microsoft.com/office/drawing/2014/main" id="{0BD46978-BD6D-8039-BC88-FD684743BB7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90C6922-8279-F22C-07DE-6CDB9B8A627D}"/>
              </a:ext>
            </a:extLst>
          </p:cNvPr>
          <p:cNvSpPr>
            <a:spLocks noGrp="1"/>
          </p:cNvSpPr>
          <p:nvPr>
            <p:ph type="sldNum" sz="quarter" idx="12"/>
          </p:nvPr>
        </p:nvSpPr>
        <p:spPr/>
        <p:txBody>
          <a:bodyPr/>
          <a:lstStyle/>
          <a:p>
            <a:fld id="{309D68AF-E5B6-4222-8327-241D07523041}" type="slidenum">
              <a:rPr lang="en-GB" smtClean="0"/>
              <a:t>‹#›</a:t>
            </a:fld>
            <a:endParaRPr lang="en-GB"/>
          </a:p>
        </p:txBody>
      </p:sp>
    </p:spTree>
    <p:extLst>
      <p:ext uri="{BB962C8B-B14F-4D97-AF65-F5344CB8AC3E}">
        <p14:creationId xmlns:p14="http://schemas.microsoft.com/office/powerpoint/2010/main" val="67437824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endParaRPr lang="en-US" sz="900" baseline="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endParaRPr lang="en-GB" sz="1400" baseline="0" dirty="0">
              <a:solidFill>
                <a:schemeClr val="tx1"/>
              </a:solidFill>
            </a:endParaRPr>
          </a:p>
          <a:p>
            <a:pPr marL="0" marR="0" indent="0" algn="l" defTabSz="914400" rtl="0" eaLnBrk="1" fontAlgn="base" latinLnBrk="0" hangingPunct="1">
              <a:lnSpc>
                <a:spcPct val="100000"/>
              </a:lnSpc>
              <a:spcBef>
                <a:spcPct val="0"/>
              </a:spcBef>
              <a:spcAft>
                <a:spcPct val="0"/>
              </a:spcAft>
              <a:buClrTx/>
              <a:buSzTx/>
              <a:buFontTx/>
              <a:buNone/>
              <a:tabLst/>
              <a:defRPr/>
            </a:pPr>
            <a:r>
              <a:rPr lang="en-GB" sz="1400" b="1" baseline="0" dirty="0">
                <a:solidFill>
                  <a:schemeClr val="tx1"/>
                </a:solidFill>
              </a:rPr>
              <a:t>City &amp; Guilds Construction Level 3</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5"/>
          <a:stretch>
            <a:fillRect/>
          </a:stretch>
        </p:blipFill>
        <p:spPr>
          <a:xfrm>
            <a:off x="0" y="5868000"/>
            <a:ext cx="9144000" cy="547995"/>
          </a:xfrm>
          <a:prstGeom prst="rect">
            <a:avLst/>
          </a:prstGeom>
        </p:spPr>
      </p:pic>
      <p:pic>
        <p:nvPicPr>
          <p:cNvPr id="3" name="Picture 2">
            <a:extLst>
              <a:ext uri="{FF2B5EF4-FFF2-40B4-BE49-F238E27FC236}">
                <a16:creationId xmlns:a16="http://schemas.microsoft.com/office/drawing/2014/main" id="{829D3BC0-CFBF-B46D-FB4A-0CBA60916B04}"/>
              </a:ext>
            </a:extLst>
          </p:cNvPr>
          <p:cNvPicPr>
            <a:picLocks noChangeAspect="1"/>
          </p:cNvPicPr>
          <p:nvPr userDrawn="1"/>
        </p:nvPicPr>
        <p:blipFill>
          <a:blip r:embed="rId6"/>
          <a:stretch>
            <a:fillRect/>
          </a:stretch>
        </p:blipFill>
        <p:spPr>
          <a:xfrm>
            <a:off x="7723189" y="384526"/>
            <a:ext cx="952499" cy="433387"/>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r>
              <a:rPr lang="en-GB" sz="6600" dirty="0">
                <a:solidFill>
                  <a:schemeClr val="bg1"/>
                </a:solidFill>
                <a:ea typeface="ＭＳ Ｐゴシック" pitchFamily="-105" charset="-128"/>
                <a:cs typeface="ＭＳ Ｐゴシック" pitchFamily="-105" charset="-128"/>
              </a:rPr>
              <a:t> 1.1</a:t>
            </a:r>
            <a:endParaRPr sz="6600" dirty="0">
              <a:solidFill>
                <a:schemeClr val="bg1"/>
              </a:solidFill>
              <a:ea typeface="ＭＳ Ｐゴシック" pitchFamily="-105" charset="-128"/>
              <a:cs typeface="ＭＳ Ｐゴシック" pitchFamily="-105" charset="-128"/>
            </a:endParaRPr>
          </a:p>
        </p:txBody>
      </p:sp>
      <p:sp>
        <p:nvSpPr>
          <p:cNvPr id="2054" name="TextBox 9"/>
          <p:cNvSpPr txBox="1">
            <a:spLocks noChangeArrowheads="1"/>
          </p:cNvSpPr>
          <p:nvPr/>
        </p:nvSpPr>
        <p:spPr bwMode="auto">
          <a:xfrm>
            <a:off x="723900"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101: Introduction to the Built Environment</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GB">
                <a:ea typeface="ＭＳ Ｐゴシック" pitchFamily="-105" charset="-128"/>
                <a:cs typeface="ＭＳ Ｐゴシック" pitchFamily="-105" charset="-128"/>
              </a:rPr>
              <a:t>Future Design </a:t>
            </a:r>
            <a:r>
              <a:rPr lang="en-GB" dirty="0">
                <a:ea typeface="ＭＳ Ｐゴシック" pitchFamily="-105" charset="-128"/>
                <a:cs typeface="ＭＳ Ｐゴシック" pitchFamily="-105" charset="-128"/>
              </a:rPr>
              <a:t>Considerations </a:t>
            </a:r>
          </a:p>
        </p:txBody>
      </p:sp>
      <p:sp>
        <p:nvSpPr>
          <p:cNvPr id="5" name="TextBox 9">
            <a:extLst>
              <a:ext uri="{FF2B5EF4-FFF2-40B4-BE49-F238E27FC236}">
                <a16:creationId xmlns:a16="http://schemas.microsoft.com/office/drawing/2014/main" id="{4175AF00-9432-4E5F-B736-B425695CA722}"/>
              </a:ext>
            </a:extLst>
          </p:cNvPr>
          <p:cNvSpPr txBox="1">
            <a:spLocks noChangeArrowheads="1"/>
          </p:cNvSpPr>
          <p:nvPr/>
        </p:nvSpPr>
        <p:spPr bwMode="auto">
          <a:xfrm>
            <a:off x="459432"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301: </a:t>
            </a:r>
            <a:r>
              <a:rPr lang="en-GB" sz="2400" b="1" dirty="0">
                <a:latin typeface="+mn-lt"/>
              </a:rPr>
              <a:t>Understanding</a:t>
            </a:r>
            <a:r>
              <a:rPr lang="en-GB" sz="2400" b="1" dirty="0"/>
              <a:t> construction practice in Wales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2" name="Rectangle 2">
            <a:extLst>
              <a:ext uri="{FF2B5EF4-FFF2-40B4-BE49-F238E27FC236}">
                <a16:creationId xmlns:a16="http://schemas.microsoft.com/office/drawing/2014/main" id="{2F62F7D9-DEA5-AF65-9B14-5DC873EBA624}"/>
              </a:ext>
            </a:extLst>
          </p:cNvPr>
          <p:cNvSpPr>
            <a:spLocks noGrp="1" noChangeArrowheads="1"/>
          </p:cNvSpPr>
          <p:nvPr>
            <p:ph type="title"/>
          </p:nvPr>
        </p:nvSpPr>
        <p:spPr/>
        <p:txBody>
          <a:bodyPr/>
          <a:lstStyle/>
          <a:p>
            <a:r>
              <a:rPr lang="en-GB" altLang="en-US" b="1" dirty="0">
                <a:solidFill>
                  <a:schemeClr val="accent2"/>
                </a:solidFill>
              </a:rPr>
              <a:t>Energy Production</a:t>
            </a:r>
          </a:p>
        </p:txBody>
      </p:sp>
      <p:sp>
        <p:nvSpPr>
          <p:cNvPr id="261123" name="Rectangle 3">
            <a:extLst>
              <a:ext uri="{FF2B5EF4-FFF2-40B4-BE49-F238E27FC236}">
                <a16:creationId xmlns:a16="http://schemas.microsoft.com/office/drawing/2014/main" id="{CE5BA159-BE02-93AC-4DF2-B976DA5F686B}"/>
              </a:ext>
            </a:extLst>
          </p:cNvPr>
          <p:cNvSpPr>
            <a:spLocks noGrp="1" noChangeArrowheads="1"/>
          </p:cNvSpPr>
          <p:nvPr>
            <p:ph type="body" idx="1"/>
          </p:nvPr>
        </p:nvSpPr>
        <p:spPr>
          <a:xfrm>
            <a:off x="1259632" y="1916832"/>
            <a:ext cx="6552728" cy="3843168"/>
          </a:xfrm>
        </p:spPr>
        <p:txBody>
          <a:bodyPr/>
          <a:lstStyle/>
          <a:p>
            <a:pPr marL="0" indent="0">
              <a:buNone/>
              <a:tabLst>
                <a:tab pos="403622" algn="l"/>
              </a:tabLst>
            </a:pPr>
            <a:r>
              <a:rPr lang="en-GB" altLang="en-US" b="1" dirty="0"/>
              <a:t>As the world’s sources of energy gradually disappear there is a need to try other methods such as: </a:t>
            </a:r>
          </a:p>
          <a:p>
            <a:pPr marL="0" indent="0">
              <a:buNone/>
              <a:tabLst>
                <a:tab pos="403622" algn="l"/>
              </a:tabLst>
            </a:pPr>
            <a:endParaRPr lang="en-GB" altLang="en-US" b="1" dirty="0"/>
          </a:p>
          <a:p>
            <a:pPr marL="0" indent="0">
              <a:buNone/>
              <a:tabLst>
                <a:tab pos="403622" algn="l"/>
              </a:tabLst>
            </a:pPr>
            <a:r>
              <a:rPr lang="en-GB" altLang="en-US" b="1" dirty="0">
                <a:solidFill>
                  <a:schemeClr val="accent2"/>
                </a:solidFill>
                <a:cs typeface="Arial" panose="020B0604020202020204" pitchFamily="34" charset="0"/>
              </a:rPr>
              <a:t>● 	</a:t>
            </a:r>
            <a:r>
              <a:rPr lang="en-GB" altLang="en-US" b="1" dirty="0">
                <a:solidFill>
                  <a:schemeClr val="accent2"/>
                </a:solidFill>
              </a:rPr>
              <a:t>Wind turbines</a:t>
            </a:r>
          </a:p>
          <a:p>
            <a:pPr marL="0" indent="0">
              <a:buNone/>
              <a:tabLst>
                <a:tab pos="403622" algn="l"/>
              </a:tabLst>
            </a:pPr>
            <a:r>
              <a:rPr lang="en-GB" altLang="en-US" b="1" dirty="0">
                <a:solidFill>
                  <a:schemeClr val="accent2"/>
                </a:solidFill>
                <a:cs typeface="Arial" panose="020B0604020202020204" pitchFamily="34" charset="0"/>
              </a:rPr>
              <a:t>● 	</a:t>
            </a:r>
            <a:r>
              <a:rPr lang="en-GB" altLang="en-US" b="1" dirty="0">
                <a:solidFill>
                  <a:schemeClr val="accent2"/>
                </a:solidFill>
              </a:rPr>
              <a:t>Small-scale hydro	</a:t>
            </a:r>
          </a:p>
          <a:p>
            <a:pPr marL="0" indent="0">
              <a:buNone/>
              <a:tabLst>
                <a:tab pos="403622" algn="l"/>
              </a:tabLst>
            </a:pPr>
            <a:r>
              <a:rPr lang="en-GB" altLang="en-US" b="1" dirty="0">
                <a:solidFill>
                  <a:schemeClr val="accent2"/>
                </a:solidFill>
                <a:cs typeface="Arial" panose="020B0604020202020204" pitchFamily="34" charset="0"/>
              </a:rPr>
              <a:t>● 	</a:t>
            </a:r>
            <a:r>
              <a:rPr lang="en-GB" altLang="en-US" b="1" dirty="0">
                <a:solidFill>
                  <a:schemeClr val="accent2"/>
                </a:solidFill>
              </a:rPr>
              <a:t>Fuel cells</a:t>
            </a:r>
          </a:p>
          <a:p>
            <a:pPr marL="0" indent="0">
              <a:buNone/>
              <a:tabLst>
                <a:tab pos="403622" algn="l"/>
              </a:tabLst>
            </a:pPr>
            <a:r>
              <a:rPr lang="en-GB" altLang="en-US" b="1" dirty="0">
                <a:solidFill>
                  <a:schemeClr val="accent2"/>
                </a:solidFill>
                <a:cs typeface="Arial" panose="020B0604020202020204" pitchFamily="34" charset="0"/>
              </a:rPr>
              <a:t>● 	</a:t>
            </a:r>
            <a:r>
              <a:rPr lang="en-GB" altLang="en-US" b="1" dirty="0">
                <a:solidFill>
                  <a:schemeClr val="accent2"/>
                </a:solidFill>
              </a:rPr>
              <a:t>Solar panels</a:t>
            </a:r>
          </a:p>
        </p:txBody>
      </p:sp>
    </p:spTree>
    <p:extLst>
      <p:ext uri="{BB962C8B-B14F-4D97-AF65-F5344CB8AC3E}">
        <p14:creationId xmlns:p14="http://schemas.microsoft.com/office/powerpoint/2010/main" val="35306845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30" name="Rectangle 2">
            <a:extLst>
              <a:ext uri="{FF2B5EF4-FFF2-40B4-BE49-F238E27FC236}">
                <a16:creationId xmlns:a16="http://schemas.microsoft.com/office/drawing/2014/main" id="{38804A00-6784-C8BC-21B7-8E48B0F240FB}"/>
              </a:ext>
            </a:extLst>
          </p:cNvPr>
          <p:cNvSpPr>
            <a:spLocks noGrp="1" noChangeArrowheads="1"/>
          </p:cNvSpPr>
          <p:nvPr>
            <p:ph type="title"/>
          </p:nvPr>
        </p:nvSpPr>
        <p:spPr/>
        <p:txBody>
          <a:bodyPr>
            <a:normAutofit fontScale="90000"/>
          </a:bodyPr>
          <a:lstStyle/>
          <a:p>
            <a:r>
              <a:rPr lang="en-GB" altLang="en-US" sz="3000" b="1">
                <a:solidFill>
                  <a:schemeClr val="accent2"/>
                </a:solidFill>
              </a:rPr>
              <a:t>Building Sites Future Design Considerations</a:t>
            </a:r>
          </a:p>
        </p:txBody>
      </p:sp>
      <p:sp>
        <p:nvSpPr>
          <p:cNvPr id="252931" name="Rectangle 3">
            <a:extLst>
              <a:ext uri="{FF2B5EF4-FFF2-40B4-BE49-F238E27FC236}">
                <a16:creationId xmlns:a16="http://schemas.microsoft.com/office/drawing/2014/main" id="{635AA1A4-5646-D24C-2575-DAC401945BAA}"/>
              </a:ext>
            </a:extLst>
          </p:cNvPr>
          <p:cNvSpPr>
            <a:spLocks noGrp="1" noChangeArrowheads="1"/>
          </p:cNvSpPr>
          <p:nvPr>
            <p:ph type="body" idx="1"/>
          </p:nvPr>
        </p:nvSpPr>
        <p:spPr>
          <a:xfrm>
            <a:off x="1277542" y="2078833"/>
            <a:ext cx="6388894" cy="3222376"/>
          </a:xfrm>
        </p:spPr>
        <p:txBody>
          <a:bodyPr/>
          <a:lstStyle/>
          <a:p>
            <a:pPr marL="0" indent="0">
              <a:buNone/>
            </a:pPr>
            <a:r>
              <a:rPr lang="en-GB" altLang="en-US" b="1" dirty="0"/>
              <a:t>Construction sites are responsible for significant impacts, especially at a local level.</a:t>
            </a:r>
          </a:p>
          <a:p>
            <a:pPr marL="0" indent="0">
              <a:buNone/>
            </a:pPr>
            <a:r>
              <a:rPr lang="en-GB" altLang="en-US" b="1" dirty="0"/>
              <a:t>These arise from disturbance, pollution and waste. </a:t>
            </a:r>
          </a:p>
          <a:p>
            <a:pPr marL="0" indent="0">
              <a:buNone/>
            </a:pPr>
            <a:r>
              <a:rPr lang="en-GB" altLang="en-US" b="1" dirty="0"/>
              <a:t>Impacts such as energy and water use are also significant (although minor in relation to the overall impacts of the building).</a:t>
            </a:r>
          </a:p>
        </p:txBody>
      </p:sp>
    </p:spTree>
    <p:extLst>
      <p:ext uri="{BB962C8B-B14F-4D97-AF65-F5344CB8AC3E}">
        <p14:creationId xmlns:p14="http://schemas.microsoft.com/office/powerpoint/2010/main" val="25522363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a:extLst>
              <a:ext uri="{FF2B5EF4-FFF2-40B4-BE49-F238E27FC236}">
                <a16:creationId xmlns:a16="http://schemas.microsoft.com/office/drawing/2014/main" id="{41D87A6E-3999-B429-FBF0-CE5D1A5424E5}"/>
              </a:ext>
            </a:extLst>
          </p:cNvPr>
          <p:cNvSpPr>
            <a:spLocks noGrp="1" noChangeArrowheads="1"/>
          </p:cNvSpPr>
          <p:nvPr>
            <p:ph type="title"/>
          </p:nvPr>
        </p:nvSpPr>
        <p:spPr/>
        <p:txBody>
          <a:bodyPr/>
          <a:lstStyle/>
          <a:p>
            <a:r>
              <a:rPr lang="en-GB" altLang="en-US" b="1">
                <a:solidFill>
                  <a:schemeClr val="accent2"/>
                </a:solidFill>
              </a:rPr>
              <a:t>Pollution</a:t>
            </a:r>
          </a:p>
        </p:txBody>
      </p:sp>
      <p:sp>
        <p:nvSpPr>
          <p:cNvPr id="253955" name="Rectangle 3">
            <a:extLst>
              <a:ext uri="{FF2B5EF4-FFF2-40B4-BE49-F238E27FC236}">
                <a16:creationId xmlns:a16="http://schemas.microsoft.com/office/drawing/2014/main" id="{3D61B0AB-7F0A-A964-40BE-BC39B87AD0B1}"/>
              </a:ext>
            </a:extLst>
          </p:cNvPr>
          <p:cNvSpPr>
            <a:spLocks noGrp="1" noChangeArrowheads="1"/>
          </p:cNvSpPr>
          <p:nvPr>
            <p:ph type="body" idx="1"/>
          </p:nvPr>
        </p:nvSpPr>
        <p:spPr>
          <a:xfrm>
            <a:off x="827584" y="1988840"/>
            <a:ext cx="7056784" cy="3771160"/>
          </a:xfrm>
        </p:spPr>
        <p:txBody>
          <a:bodyPr/>
          <a:lstStyle/>
          <a:p>
            <a:pPr marL="0" indent="0">
              <a:buNone/>
            </a:pPr>
            <a:r>
              <a:rPr lang="en-GB" altLang="en-US" b="1" dirty="0"/>
              <a:t>Construction has the potential for major pollution, largely through pollution to air (through dust emission), and to water (via watercourses and ground water).</a:t>
            </a:r>
            <a:r>
              <a:rPr lang="en-GB" altLang="en-US" dirty="0"/>
              <a:t> </a:t>
            </a:r>
          </a:p>
        </p:txBody>
      </p:sp>
    </p:spTree>
    <p:extLst>
      <p:ext uri="{BB962C8B-B14F-4D97-AF65-F5344CB8AC3E}">
        <p14:creationId xmlns:p14="http://schemas.microsoft.com/office/powerpoint/2010/main" val="8761256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8" name="Rectangle 2">
            <a:extLst>
              <a:ext uri="{FF2B5EF4-FFF2-40B4-BE49-F238E27FC236}">
                <a16:creationId xmlns:a16="http://schemas.microsoft.com/office/drawing/2014/main" id="{5F3020E5-62A3-5ECD-53E9-994F6FAA7C95}"/>
              </a:ext>
            </a:extLst>
          </p:cNvPr>
          <p:cNvSpPr>
            <a:spLocks noGrp="1" noChangeArrowheads="1"/>
          </p:cNvSpPr>
          <p:nvPr>
            <p:ph type="title"/>
          </p:nvPr>
        </p:nvSpPr>
        <p:spPr/>
        <p:txBody>
          <a:bodyPr/>
          <a:lstStyle/>
          <a:p>
            <a:r>
              <a:rPr lang="en-GB" altLang="en-US" b="1" dirty="0">
                <a:solidFill>
                  <a:schemeClr val="accent2"/>
                </a:solidFill>
              </a:rPr>
              <a:t>Ecology</a:t>
            </a:r>
            <a:br>
              <a:rPr lang="en-GB" altLang="en-US" sz="3000" b="1" dirty="0"/>
            </a:br>
            <a:endParaRPr lang="en-GB" altLang="en-US" sz="3000" b="1" dirty="0"/>
          </a:p>
        </p:txBody>
      </p:sp>
      <p:sp>
        <p:nvSpPr>
          <p:cNvPr id="254979" name="Rectangle 3">
            <a:extLst>
              <a:ext uri="{FF2B5EF4-FFF2-40B4-BE49-F238E27FC236}">
                <a16:creationId xmlns:a16="http://schemas.microsoft.com/office/drawing/2014/main" id="{A80C51D7-A12E-F225-2A25-48C4A131A784}"/>
              </a:ext>
            </a:extLst>
          </p:cNvPr>
          <p:cNvSpPr>
            <a:spLocks noGrp="1" noChangeArrowheads="1"/>
          </p:cNvSpPr>
          <p:nvPr>
            <p:ph type="body" idx="1"/>
          </p:nvPr>
        </p:nvSpPr>
        <p:spPr>
          <a:xfrm>
            <a:off x="1485900" y="1808560"/>
            <a:ext cx="6172200" cy="3643313"/>
          </a:xfrm>
        </p:spPr>
        <p:txBody>
          <a:bodyPr/>
          <a:lstStyle/>
          <a:p>
            <a:pPr marL="0" indent="0">
              <a:buNone/>
            </a:pPr>
            <a:r>
              <a:rPr lang="en-GB" altLang="en-US" b="1" dirty="0"/>
              <a:t>Wherever homes are constructed, there is always a risk that however environmentally benign the building or development itself is, it may present a threat to local ecology or areas of natural beauty. </a:t>
            </a:r>
          </a:p>
          <a:p>
            <a:pPr marL="0" indent="0">
              <a:buNone/>
            </a:pPr>
            <a:r>
              <a:rPr lang="en-GB" altLang="en-US" b="1" dirty="0"/>
              <a:t>Damage can be minimized either by selecting a site of low ecological value, or by developing a site in a way that protects the most important ecological features.</a:t>
            </a:r>
            <a:r>
              <a:rPr lang="en-GB" altLang="en-US" dirty="0"/>
              <a:t> </a:t>
            </a:r>
          </a:p>
        </p:txBody>
      </p:sp>
    </p:spTree>
    <p:extLst>
      <p:ext uri="{BB962C8B-B14F-4D97-AF65-F5344CB8AC3E}">
        <p14:creationId xmlns:p14="http://schemas.microsoft.com/office/powerpoint/2010/main" val="13114052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Rectangle 2">
            <a:extLst>
              <a:ext uri="{FF2B5EF4-FFF2-40B4-BE49-F238E27FC236}">
                <a16:creationId xmlns:a16="http://schemas.microsoft.com/office/drawing/2014/main" id="{18382039-6A06-E42B-2C7A-4D3DB72B357B}"/>
              </a:ext>
            </a:extLst>
          </p:cNvPr>
          <p:cNvSpPr>
            <a:spLocks noGrp="1" noChangeArrowheads="1"/>
          </p:cNvSpPr>
          <p:nvPr>
            <p:ph type="title"/>
          </p:nvPr>
        </p:nvSpPr>
        <p:spPr/>
        <p:txBody>
          <a:bodyPr/>
          <a:lstStyle/>
          <a:p>
            <a:r>
              <a:rPr lang="en-GB" altLang="en-US" b="1">
                <a:solidFill>
                  <a:schemeClr val="accent2"/>
                </a:solidFill>
              </a:rPr>
              <a:t>Ecology</a:t>
            </a:r>
          </a:p>
        </p:txBody>
      </p:sp>
      <p:sp>
        <p:nvSpPr>
          <p:cNvPr id="256003" name="Rectangle 3">
            <a:extLst>
              <a:ext uri="{FF2B5EF4-FFF2-40B4-BE49-F238E27FC236}">
                <a16:creationId xmlns:a16="http://schemas.microsoft.com/office/drawing/2014/main" id="{CAB42D51-F15C-5B4B-D56A-3AC967EA604B}"/>
              </a:ext>
            </a:extLst>
          </p:cNvPr>
          <p:cNvSpPr>
            <a:spLocks noGrp="1" noChangeArrowheads="1"/>
          </p:cNvSpPr>
          <p:nvPr>
            <p:ph type="body" idx="1"/>
          </p:nvPr>
        </p:nvSpPr>
        <p:spPr>
          <a:xfrm>
            <a:off x="1115616" y="1844824"/>
            <a:ext cx="6624736" cy="3915176"/>
          </a:xfrm>
        </p:spPr>
        <p:txBody>
          <a:bodyPr/>
          <a:lstStyle/>
          <a:p>
            <a:pPr marL="0" indent="0">
              <a:buNone/>
            </a:pPr>
            <a:r>
              <a:rPr lang="en-GB" altLang="en-US" b="1" dirty="0"/>
              <a:t>House building need not reduce the ecological value of the site; it may enhance it in many cases. </a:t>
            </a:r>
          </a:p>
          <a:p>
            <a:pPr marL="0" indent="0">
              <a:buNone/>
            </a:pPr>
            <a:endParaRPr lang="en-GB" altLang="en-US" b="1" dirty="0"/>
          </a:p>
          <a:p>
            <a:pPr marL="0" indent="0">
              <a:buNone/>
            </a:pPr>
            <a:r>
              <a:rPr lang="en-GB" altLang="en-US" b="1" dirty="0"/>
              <a:t>There will always be some temporary disturbance to the local ecology, but wildlife will return once construction is complete, providing an appropriate habitat is provided.</a:t>
            </a:r>
          </a:p>
        </p:txBody>
      </p:sp>
    </p:spTree>
    <p:extLst>
      <p:ext uri="{BB962C8B-B14F-4D97-AF65-F5344CB8AC3E}">
        <p14:creationId xmlns:p14="http://schemas.microsoft.com/office/powerpoint/2010/main" val="42138989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6" name="Rectangle 2">
            <a:extLst>
              <a:ext uri="{FF2B5EF4-FFF2-40B4-BE49-F238E27FC236}">
                <a16:creationId xmlns:a16="http://schemas.microsoft.com/office/drawing/2014/main" id="{D56E6E6B-D36A-DDFC-C612-F86E54B31833}"/>
              </a:ext>
            </a:extLst>
          </p:cNvPr>
          <p:cNvSpPr>
            <a:spLocks noGrp="1" noChangeArrowheads="1"/>
          </p:cNvSpPr>
          <p:nvPr>
            <p:ph type="title"/>
          </p:nvPr>
        </p:nvSpPr>
        <p:spPr/>
        <p:txBody>
          <a:bodyPr/>
          <a:lstStyle/>
          <a:p>
            <a:r>
              <a:rPr lang="en-GB" altLang="en-US" b="1" dirty="0">
                <a:solidFill>
                  <a:schemeClr val="accent2"/>
                </a:solidFill>
              </a:rPr>
              <a:t>Protection of Trees</a:t>
            </a:r>
            <a:br>
              <a:rPr lang="en-GB" altLang="en-US" sz="3000" b="1" dirty="0"/>
            </a:br>
            <a:endParaRPr lang="en-GB" altLang="en-US" sz="3000" b="1" dirty="0"/>
          </a:p>
        </p:txBody>
      </p:sp>
      <p:sp>
        <p:nvSpPr>
          <p:cNvPr id="257027" name="Rectangle 3">
            <a:extLst>
              <a:ext uri="{FF2B5EF4-FFF2-40B4-BE49-F238E27FC236}">
                <a16:creationId xmlns:a16="http://schemas.microsoft.com/office/drawing/2014/main" id="{EFF4754B-60F6-AF19-33FC-0187B71C45A0}"/>
              </a:ext>
            </a:extLst>
          </p:cNvPr>
          <p:cNvSpPr>
            <a:spLocks noGrp="1" noChangeArrowheads="1"/>
          </p:cNvSpPr>
          <p:nvPr>
            <p:ph type="body" idx="1"/>
          </p:nvPr>
        </p:nvSpPr>
        <p:spPr>
          <a:xfrm>
            <a:off x="1331120" y="1701403"/>
            <a:ext cx="6669881" cy="4157663"/>
          </a:xfrm>
        </p:spPr>
        <p:txBody>
          <a:bodyPr/>
          <a:lstStyle/>
          <a:p>
            <a:pPr marL="0" indent="0">
              <a:lnSpc>
                <a:spcPct val="80000"/>
              </a:lnSpc>
              <a:buNone/>
            </a:pPr>
            <a:r>
              <a:rPr lang="en-GB" altLang="en-US" b="1" dirty="0"/>
              <a:t>There should be a physical barrier to prevent damage to existing trees.</a:t>
            </a:r>
          </a:p>
          <a:p>
            <a:pPr marL="0" indent="0">
              <a:lnSpc>
                <a:spcPct val="80000"/>
              </a:lnSpc>
              <a:buNone/>
            </a:pPr>
            <a:r>
              <a:rPr lang="en-GB" altLang="en-US" b="1" dirty="0"/>
              <a:t>Trees should also be protected from direct impact and from damage to the roots.</a:t>
            </a:r>
          </a:p>
          <a:p>
            <a:pPr marL="0" indent="0">
              <a:lnSpc>
                <a:spcPct val="80000"/>
              </a:lnSpc>
              <a:buNone/>
            </a:pPr>
            <a:r>
              <a:rPr lang="en-GB" altLang="en-US" b="1" dirty="0"/>
              <a:t>There should be provision of physical barriers to prevent damage to existing hedges and natural areas. </a:t>
            </a:r>
          </a:p>
          <a:p>
            <a:pPr marL="0" indent="0">
              <a:lnSpc>
                <a:spcPct val="80000"/>
              </a:lnSpc>
              <a:buNone/>
            </a:pPr>
            <a:r>
              <a:rPr lang="en-GB" altLang="en-US" b="1" dirty="0"/>
              <a:t>If such areas are remote from site works or storage, construction activity should be prevented in their vicinity.</a:t>
            </a:r>
          </a:p>
        </p:txBody>
      </p:sp>
    </p:spTree>
    <p:extLst>
      <p:ext uri="{BB962C8B-B14F-4D97-AF65-F5344CB8AC3E}">
        <p14:creationId xmlns:p14="http://schemas.microsoft.com/office/powerpoint/2010/main" val="22675923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50" name="Rectangle 2">
            <a:extLst>
              <a:ext uri="{FF2B5EF4-FFF2-40B4-BE49-F238E27FC236}">
                <a16:creationId xmlns:a16="http://schemas.microsoft.com/office/drawing/2014/main" id="{486362BF-6494-362C-5092-A87C4160FF7A}"/>
              </a:ext>
            </a:extLst>
          </p:cNvPr>
          <p:cNvSpPr>
            <a:spLocks noGrp="1" noChangeArrowheads="1"/>
          </p:cNvSpPr>
          <p:nvPr>
            <p:ph type="title"/>
          </p:nvPr>
        </p:nvSpPr>
        <p:spPr/>
        <p:txBody>
          <a:bodyPr>
            <a:normAutofit fontScale="90000"/>
          </a:bodyPr>
          <a:lstStyle/>
          <a:p>
            <a:r>
              <a:rPr lang="en-GB" altLang="en-US" sz="2700" b="1" dirty="0">
                <a:solidFill>
                  <a:schemeClr val="accent2"/>
                </a:solidFill>
              </a:rPr>
              <a:t>Building Footprint</a:t>
            </a:r>
            <a:br>
              <a:rPr lang="en-GB" altLang="en-US" sz="3000" b="1" dirty="0">
                <a:solidFill>
                  <a:schemeClr val="accent2"/>
                </a:solidFill>
              </a:rPr>
            </a:br>
            <a:endParaRPr lang="en-GB" altLang="en-US" sz="3000" b="1" dirty="0">
              <a:solidFill>
                <a:schemeClr val="accent2"/>
              </a:solidFill>
            </a:endParaRPr>
          </a:p>
        </p:txBody>
      </p:sp>
      <p:sp>
        <p:nvSpPr>
          <p:cNvPr id="258051" name="Rectangle 3">
            <a:extLst>
              <a:ext uri="{FF2B5EF4-FFF2-40B4-BE49-F238E27FC236}">
                <a16:creationId xmlns:a16="http://schemas.microsoft.com/office/drawing/2014/main" id="{7CCC3355-C003-CCFD-B292-7DBD3C501E00}"/>
              </a:ext>
            </a:extLst>
          </p:cNvPr>
          <p:cNvSpPr>
            <a:spLocks noGrp="1" noChangeArrowheads="1"/>
          </p:cNvSpPr>
          <p:nvPr>
            <p:ph type="body" idx="1"/>
          </p:nvPr>
        </p:nvSpPr>
        <p:spPr>
          <a:xfrm>
            <a:off x="1277541" y="1701403"/>
            <a:ext cx="6380559" cy="3995738"/>
          </a:xfrm>
        </p:spPr>
        <p:txBody>
          <a:bodyPr/>
          <a:lstStyle/>
          <a:p>
            <a:pPr marL="0" indent="0">
              <a:buNone/>
            </a:pPr>
            <a:r>
              <a:rPr lang="en-GB" altLang="en-US" b="1" dirty="0"/>
              <a:t>Land available for development is becoming increasingly expensive. </a:t>
            </a:r>
          </a:p>
          <a:p>
            <a:pPr marL="0" indent="0">
              <a:buNone/>
            </a:pPr>
            <a:r>
              <a:rPr lang="en-GB" altLang="en-US" b="1" dirty="0"/>
              <a:t>Use of “greenfield” sites is already being limited, and developers are likely to experience hostility from the local community. </a:t>
            </a:r>
          </a:p>
          <a:p>
            <a:pPr marL="0" indent="0">
              <a:buNone/>
            </a:pPr>
            <a:r>
              <a:rPr lang="en-GB" altLang="en-US" b="1" dirty="0"/>
              <a:t>To make best use of the available land and other resources, including materials and energy, it is important to ensure effective use of the building footprint by maximizing the usable space.</a:t>
            </a:r>
          </a:p>
        </p:txBody>
      </p:sp>
    </p:spTree>
    <p:extLst>
      <p:ext uri="{BB962C8B-B14F-4D97-AF65-F5344CB8AC3E}">
        <p14:creationId xmlns:p14="http://schemas.microsoft.com/office/powerpoint/2010/main" val="8092359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Rectangle 2">
            <a:extLst>
              <a:ext uri="{FF2B5EF4-FFF2-40B4-BE49-F238E27FC236}">
                <a16:creationId xmlns:a16="http://schemas.microsoft.com/office/drawing/2014/main" id="{7F125628-3AC5-C3FD-5F28-DC8BF2F2C437}"/>
              </a:ext>
            </a:extLst>
          </p:cNvPr>
          <p:cNvSpPr>
            <a:spLocks noGrp="1" noChangeArrowheads="1"/>
          </p:cNvSpPr>
          <p:nvPr>
            <p:ph type="title"/>
          </p:nvPr>
        </p:nvSpPr>
        <p:spPr/>
        <p:txBody>
          <a:bodyPr/>
          <a:lstStyle/>
          <a:p>
            <a:r>
              <a:rPr lang="en-GB" altLang="en-US" b="1" dirty="0">
                <a:solidFill>
                  <a:schemeClr val="accent2"/>
                </a:solidFill>
              </a:rPr>
              <a:t>Energy</a:t>
            </a:r>
            <a:br>
              <a:rPr lang="en-GB" altLang="en-US" sz="3000" b="1" dirty="0"/>
            </a:br>
            <a:endParaRPr lang="en-GB" altLang="en-US" sz="3000" b="1" dirty="0"/>
          </a:p>
        </p:txBody>
      </p:sp>
      <p:sp>
        <p:nvSpPr>
          <p:cNvPr id="259075" name="Rectangle 3">
            <a:extLst>
              <a:ext uri="{FF2B5EF4-FFF2-40B4-BE49-F238E27FC236}">
                <a16:creationId xmlns:a16="http://schemas.microsoft.com/office/drawing/2014/main" id="{F4535807-5126-0D7D-7657-A087CB2A2997}"/>
              </a:ext>
            </a:extLst>
          </p:cNvPr>
          <p:cNvSpPr>
            <a:spLocks noGrp="1" noChangeArrowheads="1"/>
          </p:cNvSpPr>
          <p:nvPr>
            <p:ph type="body" idx="1"/>
          </p:nvPr>
        </p:nvSpPr>
        <p:spPr>
          <a:xfrm>
            <a:off x="1331120" y="1538287"/>
            <a:ext cx="6669881" cy="4462463"/>
          </a:xfrm>
        </p:spPr>
        <p:txBody>
          <a:bodyPr/>
          <a:lstStyle/>
          <a:p>
            <a:pPr marL="0" indent="0">
              <a:buNone/>
            </a:pPr>
            <a:r>
              <a:rPr lang="en-GB" altLang="en-US" b="1" dirty="0"/>
              <a:t>Energy management on site has been a key focus for the Construction Confederation, and they have published specific guidance to help achieve this. </a:t>
            </a:r>
          </a:p>
          <a:p>
            <a:pPr marL="0" indent="0">
              <a:buNone/>
            </a:pPr>
            <a:r>
              <a:rPr lang="en-GB" altLang="en-US" b="1" dirty="0"/>
              <a:t>Monitoring and reporting at site level are the key factors in raising awareness of the impacts of energy consumption. </a:t>
            </a:r>
          </a:p>
          <a:p>
            <a:pPr marL="0" indent="0">
              <a:buNone/>
            </a:pPr>
            <a:r>
              <a:rPr lang="en-GB" altLang="en-US" b="1" dirty="0"/>
              <a:t>One of the biggest energy losses on construction sites is through the wastage of materials, therefore it is important to recognize and encourage construction sites to be managed in an environmentally, socially considerate and accountable manner.</a:t>
            </a:r>
          </a:p>
        </p:txBody>
      </p:sp>
    </p:spTree>
    <p:extLst>
      <p:ext uri="{BB962C8B-B14F-4D97-AF65-F5344CB8AC3E}">
        <p14:creationId xmlns:p14="http://schemas.microsoft.com/office/powerpoint/2010/main" val="19638535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a:extLst>
              <a:ext uri="{FF2B5EF4-FFF2-40B4-BE49-F238E27FC236}">
                <a16:creationId xmlns:a16="http://schemas.microsoft.com/office/drawing/2014/main" id="{F82C9DFF-F083-1F47-691D-DB2230B9FDDD}"/>
              </a:ext>
            </a:extLst>
          </p:cNvPr>
          <p:cNvSpPr>
            <a:spLocks noGrp="1" noChangeArrowheads="1"/>
          </p:cNvSpPr>
          <p:nvPr>
            <p:ph type="title"/>
          </p:nvPr>
        </p:nvSpPr>
        <p:spPr/>
        <p:txBody>
          <a:bodyPr>
            <a:normAutofit fontScale="90000"/>
          </a:bodyPr>
          <a:lstStyle/>
          <a:p>
            <a:r>
              <a:rPr lang="en-GB" altLang="en-US" sz="2700" b="1" dirty="0">
                <a:solidFill>
                  <a:schemeClr val="accent2"/>
                </a:solidFill>
              </a:rPr>
              <a:t>Internal Energy Efficiency</a:t>
            </a:r>
            <a:br>
              <a:rPr lang="en-GB" altLang="en-US" sz="3000" b="1" dirty="0">
                <a:solidFill>
                  <a:schemeClr val="accent2"/>
                </a:solidFill>
              </a:rPr>
            </a:br>
            <a:endParaRPr lang="en-GB" altLang="en-US" sz="3000" b="1" dirty="0">
              <a:solidFill>
                <a:schemeClr val="accent2"/>
              </a:solidFill>
            </a:endParaRPr>
          </a:p>
        </p:txBody>
      </p:sp>
      <p:sp>
        <p:nvSpPr>
          <p:cNvPr id="260099" name="Rectangle 3">
            <a:extLst>
              <a:ext uri="{FF2B5EF4-FFF2-40B4-BE49-F238E27FC236}">
                <a16:creationId xmlns:a16="http://schemas.microsoft.com/office/drawing/2014/main" id="{D44FBFD1-3FFF-63D1-97B5-63F6AB7ABA96}"/>
              </a:ext>
            </a:extLst>
          </p:cNvPr>
          <p:cNvSpPr>
            <a:spLocks noGrp="1" noChangeArrowheads="1"/>
          </p:cNvSpPr>
          <p:nvPr>
            <p:ph type="body" idx="1"/>
          </p:nvPr>
        </p:nvSpPr>
        <p:spPr>
          <a:xfrm>
            <a:off x="1043608" y="2060848"/>
            <a:ext cx="6984776" cy="3699152"/>
          </a:xfrm>
        </p:spPr>
        <p:txBody>
          <a:bodyPr/>
          <a:lstStyle/>
          <a:p>
            <a:pPr marL="0" indent="0">
              <a:buNone/>
            </a:pPr>
            <a:r>
              <a:rPr lang="en-GB" altLang="en-US" b="1" dirty="0"/>
              <a:t>New buildings are being designed with energy saving appliances, and the design of the building should improve insulation, heat loss and ventilation.</a:t>
            </a:r>
          </a:p>
        </p:txBody>
      </p:sp>
    </p:spTree>
    <p:extLst>
      <p:ext uri="{BB962C8B-B14F-4D97-AF65-F5344CB8AC3E}">
        <p14:creationId xmlns:p14="http://schemas.microsoft.com/office/powerpoint/2010/main" val="296279682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F2270F94F19DF4FA93E73A9601C7A53" ma:contentTypeVersion="25" ma:contentTypeDescription="Create a new document." ma:contentTypeScope="" ma:versionID="db96716577cab786ac4e413ddf71e703">
  <xsd:schema xmlns:xsd="http://www.w3.org/2001/XMLSchema" xmlns:xs="http://www.w3.org/2001/XMLSchema" xmlns:p="http://schemas.microsoft.com/office/2006/metadata/properties" xmlns:ns2="dad92211-cb28-4906-b8cd-0d84e3cb6a24" xmlns:ns3="bf4a143a-b26d-45c4-bfc9-243eadc6ff02" xmlns:ns4="418e8c98-519b-4e3e-a77f-7ee33016068f" targetNamespace="http://schemas.microsoft.com/office/2006/metadata/properties" ma:root="true" ma:fieldsID="1ff919fac4d9ef9e5a5b03499f75e73c" ns2:_="" ns3:_="" ns4:_="">
    <xsd:import namespace="dad92211-cb28-4906-b8cd-0d84e3cb6a24"/>
    <xsd:import namespace="bf4a143a-b26d-45c4-bfc9-243eadc6ff02"/>
    <xsd:import namespace="418e8c98-519b-4e3e-a77f-7ee33016068f"/>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DateTaken" minOccurs="0"/>
                <xsd:element ref="ns3:MediaServiceOCR" minOccurs="0"/>
                <xsd:element ref="ns3:MediaServiceEventHashCode" minOccurs="0"/>
                <xsd:element ref="ns3:MediaServiceGenerationTime" minOccurs="0"/>
                <xsd:element ref="ns3:MediaServiceLocation" minOccurs="0"/>
                <xsd:element ref="ns3:MediaServiceAutoKeyPoints" minOccurs="0"/>
                <xsd:element ref="ns3:MediaServiceKeyPoints" minOccurs="0"/>
                <xsd:element ref="ns3:PriorityArea" minOccurs="0"/>
                <xsd:element ref="ns3:Campaign" minOccurs="0"/>
                <xsd:element ref="ns3:Geography" minOccurs="0"/>
                <xsd:element ref="ns3:Yearcreated" minOccurs="0"/>
                <xsd:element ref="ns3:MediaLengthInSeconds" minOccurs="0"/>
                <xsd:element ref="ns3:lcf76f155ced4ddcb4097134ff3c332f" minOccurs="0"/>
                <xsd:element ref="ns4:TaxCatchAll"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ad92211-cb28-4906-b8cd-0d84e3cb6a24"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f4a143a-b26d-45c4-bfc9-243eadc6ff02"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PriorityArea" ma:index="20" nillable="true" ma:displayName="Priority Area" ma:format="Dropdown" ma:internalName="PriorityArea">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Campaign" ma:index="21" nillable="true" ma:displayName="Campaign " ma:format="Dropdown" ma:internalName="Campaign">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Geography" ma:index="22" nillable="true" ma:displayName="Geography" ma:format="Dropdown" ma:internalName="Geography">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Yearcreated" ma:index="23" nillable="true" ma:displayName="Year created" ma:format="RadioButtons" ma:internalName="Yearcreated">
      <xsd:simpleType>
        <xsd:restriction base="dms:Choice">
          <xsd:enumeration value="2016"/>
          <xsd:enumeration value="2017"/>
          <xsd:enumeration value="2018"/>
          <xsd:enumeration value="2019"/>
          <xsd:enumeration value="2020"/>
        </xsd:restriction>
      </xsd:simpleType>
    </xsd:element>
    <xsd:element name="MediaLengthInSeconds" ma:index="24" nillable="true" ma:displayName="Length (seconds)" ma:internalName="MediaLengthInSeconds" ma:readOnly="true">
      <xsd:simpleType>
        <xsd:restriction base="dms:Unknown"/>
      </xsd:simpleType>
    </xsd:element>
    <xsd:element name="lcf76f155ced4ddcb4097134ff3c332f" ma:index="26"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8"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7" nillable="true" ma:displayName="Taxonomy Catch All Column" ma:hidden="true" ma:list="{c4a73a7c-d28e-4ead-a542-eec2f3c6ec34}" ma:internalName="TaxCatchAll" ma:showField="CatchAllData" ma:web="dad92211-cb28-4906-b8cd-0d84e3cb6a2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418e8c98-519b-4e3e-a77f-7ee33016068f" xsi:nil="true"/>
    <lcf76f155ced4ddcb4097134ff3c332f xmlns="bf4a143a-b26d-45c4-bfc9-243eadc6ff02">
      <Terms xmlns="http://schemas.microsoft.com/office/infopath/2007/PartnerControls"/>
    </lcf76f155ced4ddcb4097134ff3c332f>
    <Campaign xmlns="bf4a143a-b26d-45c4-bfc9-243eadc6ff02" xsi:nil="true"/>
    <PriorityArea xmlns="bf4a143a-b26d-45c4-bfc9-243eadc6ff02" xsi:nil="true"/>
    <Geography xmlns="bf4a143a-b26d-45c4-bfc9-243eadc6ff02" xsi:nil="true"/>
    <Yearcreated xmlns="bf4a143a-b26d-45c4-bfc9-243eadc6ff02" xsi:nil="true"/>
  </documentManagement>
</p:properties>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D5B504E6-787D-4F7B-A1ED-2D9A2ED54050}"/>
</file>

<file path=customXml/itemProps3.xml><?xml version="1.0" encoding="utf-8"?>
<ds:datastoreItem xmlns:ds="http://schemas.openxmlformats.org/officeDocument/2006/customXml" ds:itemID="{A5CCB350-B76C-41FC-AE69-633CA55F79C0}">
  <ds:schemaRefs>
    <ds:schemaRef ds:uri="http://purl.org/dc/terms/"/>
    <ds:schemaRef ds:uri="http://schemas.microsoft.com/office/infopath/2007/PartnerControls"/>
    <ds:schemaRef ds:uri="http://purl.org/dc/dcmitype/"/>
    <ds:schemaRef ds:uri="http://schemas.microsoft.com/office/2006/documentManagement/types"/>
    <ds:schemaRef ds:uri="http://purl.org/dc/elements/1.1/"/>
    <ds:schemaRef ds:uri="7841c2db-e6cb-41f9-bd6f-e79f8a8f3836"/>
    <ds:schemaRef ds:uri="http://schemas.openxmlformats.org/package/2006/metadata/core-properties"/>
    <ds:schemaRef ds:uri="aab04ce7-39c7-4447-9771-005607a4fdc3"/>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2243</TotalTime>
  <Words>509</Words>
  <Application>Microsoft Office PowerPoint</Application>
  <PresentationFormat>On-screen Show (4:3)</PresentationFormat>
  <Paragraphs>41</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Lucida Grande</vt:lpstr>
      <vt:lpstr>Times New Roman</vt:lpstr>
      <vt:lpstr>Default Design</vt:lpstr>
      <vt:lpstr>Future Design Considerations </vt:lpstr>
      <vt:lpstr>Building Sites Future Design Considerations</vt:lpstr>
      <vt:lpstr>Pollution</vt:lpstr>
      <vt:lpstr>Ecology </vt:lpstr>
      <vt:lpstr>Ecology</vt:lpstr>
      <vt:lpstr>Protection of Trees </vt:lpstr>
      <vt:lpstr>Building Footprint </vt:lpstr>
      <vt:lpstr>Energy </vt:lpstr>
      <vt:lpstr>Internal Energy Efficiency </vt:lpstr>
      <vt:lpstr>Energy Production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Edward Jones</cp:lastModifiedBy>
  <cp:revision>191</cp:revision>
  <dcterms:created xsi:type="dcterms:W3CDTF">2013-05-28T00:38:54Z</dcterms:created>
  <dcterms:modified xsi:type="dcterms:W3CDTF">2023-09-01T13:31:12Z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0x0101003F2270F94F19DF4FA93E73A9601C7A53</vt:lpwstr>
  </property>
</Properties>
</file>