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0"/>
  </p:notesMasterIdLst>
  <p:handoutMasterIdLst>
    <p:handoutMasterId r:id="rId11"/>
  </p:handoutMasterIdLst>
  <p:sldIdLst>
    <p:sldId id="286" r:id="rId5"/>
    <p:sldId id="287" r:id="rId6"/>
    <p:sldId id="288" r:id="rId7"/>
    <p:sldId id="289" r:id="rId8"/>
    <p:sldId id="290" r:id="rId9"/>
  </p:sldIdLst>
  <p:sldSz cx="9144000" cy="6858000" type="screen4x3"/>
  <p:notesSz cx="6858000" cy="9144000"/>
  <p:custDataLst>
    <p:tags r:id="rId1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Jones" userId="3ee78eee-0048-47d5-a376-8a615338ad93" providerId="ADAL" clId="{D0568F2B-3639-4548-9AC5-FFF73D4D6D33}"/>
    <pc:docChg chg="modSld">
      <pc:chgData name="Edward Jones" userId="3ee78eee-0048-47d5-a376-8a615338ad93" providerId="ADAL" clId="{D0568F2B-3639-4548-9AC5-FFF73D4D6D33}" dt="2023-09-01T09:19:01.558" v="5" actId="20577"/>
      <pc:docMkLst>
        <pc:docMk/>
      </pc:docMkLst>
      <pc:sldChg chg="modSp mod">
        <pc:chgData name="Edward Jones" userId="3ee78eee-0048-47d5-a376-8a615338ad93" providerId="ADAL" clId="{D0568F2B-3639-4548-9AC5-FFF73D4D6D33}" dt="2023-09-01T09:19:01.558" v="5" actId="20577"/>
        <pc:sldMkLst>
          <pc:docMk/>
          <pc:sldMk cId="3598170885" sldId="287"/>
        </pc:sldMkLst>
        <pc:spChg chg="mod">
          <ac:chgData name="Edward Jones" userId="3ee78eee-0048-47d5-a376-8a615338ad93" providerId="ADAL" clId="{D0568F2B-3639-4548-9AC5-FFF73D4D6D33}" dt="2023-09-01T09:18:53.625" v="3" actId="255"/>
          <ac:spMkLst>
            <pc:docMk/>
            <pc:sldMk cId="3598170885" sldId="287"/>
            <ac:spMk id="128002" creationId="{E9C12B38-157A-88C1-94F3-E32CFE380BF4}"/>
          </ac:spMkLst>
        </pc:spChg>
        <pc:spChg chg="mod">
          <ac:chgData name="Edward Jones" userId="3ee78eee-0048-47d5-a376-8a615338ad93" providerId="ADAL" clId="{D0568F2B-3639-4548-9AC5-FFF73D4D6D33}" dt="2023-09-01T09:19:01.558" v="5" actId="20577"/>
          <ac:spMkLst>
            <pc:docMk/>
            <pc:sldMk cId="3598170885" sldId="287"/>
            <ac:spMk id="128003" creationId="{810ED76F-415D-2D07-35B3-7361471B1351}"/>
          </ac:spMkLst>
        </pc:spChg>
      </pc:sldChg>
      <pc:sldChg chg="modSp mod">
        <pc:chgData name="Edward Jones" userId="3ee78eee-0048-47d5-a376-8a615338ad93" providerId="ADAL" clId="{D0568F2B-3639-4548-9AC5-FFF73D4D6D33}" dt="2023-09-01T09:18:32.296" v="2" actId="255"/>
        <pc:sldMkLst>
          <pc:docMk/>
          <pc:sldMk cId="3333631221" sldId="288"/>
        </pc:sldMkLst>
        <pc:spChg chg="mod">
          <ac:chgData name="Edward Jones" userId="3ee78eee-0048-47d5-a376-8a615338ad93" providerId="ADAL" clId="{D0568F2B-3639-4548-9AC5-FFF73D4D6D33}" dt="2023-09-01T09:18:32.296" v="2" actId="255"/>
          <ac:spMkLst>
            <pc:docMk/>
            <pc:sldMk cId="3333631221" sldId="288"/>
            <ac:spMk id="129026" creationId="{6E0B0098-09B7-FC13-40FD-786CFF2D1F3A}"/>
          </ac:spMkLst>
        </pc:spChg>
      </pc:sldChg>
      <pc:sldChg chg="modSp mod">
        <pc:chgData name="Edward Jones" userId="3ee78eee-0048-47d5-a376-8a615338ad93" providerId="ADAL" clId="{D0568F2B-3639-4548-9AC5-FFF73D4D6D33}" dt="2023-09-01T09:18:17.533" v="0" actId="120"/>
        <pc:sldMkLst>
          <pc:docMk/>
          <pc:sldMk cId="1809308124" sldId="289"/>
        </pc:sldMkLst>
        <pc:spChg chg="mod">
          <ac:chgData name="Edward Jones" userId="3ee78eee-0048-47d5-a376-8a615338ad93" providerId="ADAL" clId="{D0568F2B-3639-4548-9AC5-FFF73D4D6D33}" dt="2023-09-01T09:18:17.533" v="0" actId="120"/>
          <ac:spMkLst>
            <pc:docMk/>
            <pc:sldMk cId="1809308124" sldId="289"/>
            <ac:spMk id="130050" creationId="{1DE6380D-1F33-FDFA-9389-1246A82780D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Environmental Considerations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E9C12B38-157A-88C1-94F3-E32CFE380BF4}"/>
              </a:ext>
            </a:extLst>
          </p:cNvPr>
          <p:cNvSpPr>
            <a:spLocks noGrp="1" noChangeArrowheads="1"/>
          </p:cNvSpPr>
          <p:nvPr>
            <p:ph type="title"/>
          </p:nvPr>
        </p:nvSpPr>
        <p:spPr/>
        <p:txBody>
          <a:bodyPr>
            <a:normAutofit fontScale="90000"/>
          </a:bodyPr>
          <a:lstStyle/>
          <a:p>
            <a:pPr algn="ctr" eaLnBrk="1" hangingPunct="1"/>
            <a:r>
              <a:rPr lang="en-GB" altLang="en-US" sz="2700" b="1" dirty="0">
                <a:solidFill>
                  <a:schemeClr val="accent2"/>
                </a:solidFill>
              </a:rPr>
              <a:t>Environmental Considerations</a:t>
            </a:r>
            <a:br>
              <a:rPr lang="en-GB" altLang="en-US" sz="3000" b="1" dirty="0">
                <a:solidFill>
                  <a:schemeClr val="accent2"/>
                </a:solidFill>
              </a:rPr>
            </a:br>
            <a:endParaRPr lang="en-GB" altLang="en-US" sz="3000" b="1" dirty="0">
              <a:solidFill>
                <a:schemeClr val="accent2"/>
              </a:solidFill>
            </a:endParaRPr>
          </a:p>
        </p:txBody>
      </p:sp>
      <p:sp>
        <p:nvSpPr>
          <p:cNvPr id="128003" name="Rectangle 3">
            <a:extLst>
              <a:ext uri="{FF2B5EF4-FFF2-40B4-BE49-F238E27FC236}">
                <a16:creationId xmlns:a16="http://schemas.microsoft.com/office/drawing/2014/main" id="{810ED76F-415D-2D07-35B3-7361471B1351}"/>
              </a:ext>
            </a:extLst>
          </p:cNvPr>
          <p:cNvSpPr>
            <a:spLocks noGrp="1" noChangeArrowheads="1"/>
          </p:cNvSpPr>
          <p:nvPr>
            <p:ph type="body" idx="1"/>
          </p:nvPr>
        </p:nvSpPr>
        <p:spPr>
          <a:xfrm>
            <a:off x="827584" y="1556792"/>
            <a:ext cx="7200800" cy="4203208"/>
          </a:xfrm>
        </p:spPr>
        <p:txBody>
          <a:bodyPr/>
          <a:lstStyle/>
          <a:p>
            <a:pPr marL="0" indent="0">
              <a:buNone/>
            </a:pPr>
            <a:endParaRPr lang="en-GB" altLang="en-US" b="1" dirty="0">
              <a:solidFill>
                <a:schemeClr val="accent2"/>
              </a:solidFill>
            </a:endParaRPr>
          </a:p>
          <a:p>
            <a:pPr marL="0" indent="0">
              <a:buNone/>
            </a:pPr>
            <a:r>
              <a:rPr lang="en-GB" altLang="en-US" b="1" dirty="0">
                <a:solidFill>
                  <a:schemeClr val="accent2"/>
                </a:solidFill>
              </a:rPr>
              <a:t>Contaminated Sites</a:t>
            </a:r>
          </a:p>
          <a:p>
            <a:pPr marL="0" indent="0">
              <a:buNone/>
            </a:pPr>
            <a:r>
              <a:rPr lang="en-GB" altLang="en-US" b="1" dirty="0"/>
              <a:t>It is a statutory requirement for premises holding dangerous or toxic substance to be licensed</a:t>
            </a:r>
            <a:r>
              <a:rPr lang="en-GB" altLang="en-US" b="1"/>
              <a:t>. </a:t>
            </a:r>
            <a:endParaRPr lang="en-GB" altLang="en-US" b="1" dirty="0"/>
          </a:p>
          <a:p>
            <a:pPr marL="0" indent="0">
              <a:buNone/>
            </a:pPr>
            <a:r>
              <a:rPr lang="en-GB" altLang="en-US" b="1" dirty="0"/>
              <a:t>In addition, the company must complete a risk assessment identifying the risks of the chemicals that they use, and the precautions required to minimize the risk.</a:t>
            </a:r>
          </a:p>
        </p:txBody>
      </p:sp>
    </p:spTree>
    <p:extLst>
      <p:ext uri="{BB962C8B-B14F-4D97-AF65-F5344CB8AC3E}">
        <p14:creationId xmlns:p14="http://schemas.microsoft.com/office/powerpoint/2010/main" val="3598170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6E0B0098-09B7-FC13-40FD-786CFF2D1F3A}"/>
              </a:ext>
            </a:extLst>
          </p:cNvPr>
          <p:cNvSpPr>
            <a:spLocks noGrp="1" noChangeArrowheads="1"/>
          </p:cNvSpPr>
          <p:nvPr>
            <p:ph type="title"/>
          </p:nvPr>
        </p:nvSpPr>
        <p:spPr/>
        <p:txBody>
          <a:bodyPr>
            <a:normAutofit fontScale="90000"/>
          </a:bodyPr>
          <a:lstStyle/>
          <a:p>
            <a:pPr eaLnBrk="1" hangingPunct="1"/>
            <a:r>
              <a:rPr lang="en-GB" altLang="en-US" sz="2700" b="1" dirty="0">
                <a:solidFill>
                  <a:schemeClr val="accent2"/>
                </a:solidFill>
              </a:rPr>
              <a:t>Contaminated Sites</a:t>
            </a:r>
            <a:br>
              <a:rPr lang="en-GB" altLang="en-US" sz="3000" b="1" dirty="0">
                <a:solidFill>
                  <a:schemeClr val="accent2"/>
                </a:solidFill>
              </a:rPr>
            </a:br>
            <a:endParaRPr lang="en-GB" altLang="en-US" sz="3000" b="1" dirty="0">
              <a:solidFill>
                <a:schemeClr val="accent2"/>
              </a:solidFill>
            </a:endParaRPr>
          </a:p>
        </p:txBody>
      </p:sp>
      <p:sp>
        <p:nvSpPr>
          <p:cNvPr id="129027" name="Rectangle 3">
            <a:extLst>
              <a:ext uri="{FF2B5EF4-FFF2-40B4-BE49-F238E27FC236}">
                <a16:creationId xmlns:a16="http://schemas.microsoft.com/office/drawing/2014/main" id="{E6387C37-F58D-6B68-AB68-5EC9722EE2C4}"/>
              </a:ext>
            </a:extLst>
          </p:cNvPr>
          <p:cNvSpPr>
            <a:spLocks noGrp="1" noChangeArrowheads="1"/>
          </p:cNvSpPr>
          <p:nvPr>
            <p:ph type="body" idx="1"/>
          </p:nvPr>
        </p:nvSpPr>
        <p:spPr>
          <a:xfrm>
            <a:off x="971600" y="1700808"/>
            <a:ext cx="6686500" cy="3750469"/>
          </a:xfrm>
        </p:spPr>
        <p:txBody>
          <a:bodyPr/>
          <a:lstStyle/>
          <a:p>
            <a:pPr marL="0" indent="0">
              <a:lnSpc>
                <a:spcPct val="80000"/>
              </a:lnSpc>
              <a:buNone/>
            </a:pPr>
            <a:r>
              <a:rPr lang="en-GB" altLang="en-US" b="1" dirty="0"/>
              <a:t>The building regulations Approved Document C also details contaminants of land which may be naturally occurring or the results of previous land or building use.</a:t>
            </a:r>
          </a:p>
          <a:p>
            <a:pPr marL="0" indent="0">
              <a:lnSpc>
                <a:spcPct val="80000"/>
              </a:lnSpc>
              <a:buNone/>
            </a:pPr>
            <a:r>
              <a:rPr lang="en-GB" altLang="en-US" b="1" dirty="0"/>
              <a:t>Special precautions may be needed to treat these hazards and monitor potential long-term problems.</a:t>
            </a:r>
          </a:p>
          <a:p>
            <a:pPr marL="0" indent="0">
              <a:lnSpc>
                <a:spcPct val="80000"/>
              </a:lnSpc>
              <a:buNone/>
            </a:pPr>
            <a:r>
              <a:rPr lang="en-GB" altLang="en-US" b="1" dirty="0"/>
              <a:t>Some landfill sites produce large quantities of methane gas which should be adequately vented to the atmosphere in a suitable way to prevent explosion.</a:t>
            </a:r>
          </a:p>
        </p:txBody>
      </p:sp>
    </p:spTree>
    <p:extLst>
      <p:ext uri="{BB962C8B-B14F-4D97-AF65-F5344CB8AC3E}">
        <p14:creationId xmlns:p14="http://schemas.microsoft.com/office/powerpoint/2010/main" val="3333631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1DE6380D-1F33-FDFA-9389-1246A82780D5}"/>
              </a:ext>
            </a:extLst>
          </p:cNvPr>
          <p:cNvSpPr>
            <a:spLocks noGrp="1" noChangeArrowheads="1"/>
          </p:cNvSpPr>
          <p:nvPr>
            <p:ph type="title"/>
          </p:nvPr>
        </p:nvSpPr>
        <p:spPr/>
        <p:txBody>
          <a:bodyPr/>
          <a:lstStyle/>
          <a:p>
            <a:pPr eaLnBrk="1" hangingPunct="1"/>
            <a:r>
              <a:rPr lang="en-GB" altLang="en-US" b="1" dirty="0">
                <a:solidFill>
                  <a:schemeClr val="accent2"/>
                </a:solidFill>
              </a:rPr>
              <a:t>Contaminated Sites</a:t>
            </a:r>
          </a:p>
        </p:txBody>
      </p:sp>
      <p:sp>
        <p:nvSpPr>
          <p:cNvPr id="130051" name="Rectangle 3">
            <a:extLst>
              <a:ext uri="{FF2B5EF4-FFF2-40B4-BE49-F238E27FC236}">
                <a16:creationId xmlns:a16="http://schemas.microsoft.com/office/drawing/2014/main" id="{14888A9D-01A1-BBD6-0246-B1E29478BBB6}"/>
              </a:ext>
            </a:extLst>
          </p:cNvPr>
          <p:cNvSpPr>
            <a:spLocks noGrp="1" noChangeArrowheads="1"/>
          </p:cNvSpPr>
          <p:nvPr>
            <p:ph type="body" idx="1"/>
          </p:nvPr>
        </p:nvSpPr>
        <p:spPr>
          <a:xfrm>
            <a:off x="971600" y="1863329"/>
            <a:ext cx="6984775" cy="3942159"/>
          </a:xfrm>
        </p:spPr>
        <p:txBody>
          <a:bodyPr/>
          <a:lstStyle/>
          <a:p>
            <a:pPr marL="0" indent="0">
              <a:buNone/>
            </a:pPr>
            <a:r>
              <a:rPr lang="en-GB" altLang="en-US" sz="1800" b="1" dirty="0"/>
              <a:t>Radon gas created in grounds such as granite can permeate into buildings, and special precautions may be required to prevent this if development is anticipated on ground where this occurs.</a:t>
            </a:r>
          </a:p>
          <a:p>
            <a:pPr marL="0" indent="0">
              <a:buNone/>
            </a:pPr>
            <a:r>
              <a:rPr lang="en-GB" altLang="en-US" sz="1800" b="1" dirty="0"/>
              <a:t>The geology of the area should be familiar when dealing with this latter case and monitoring of gas discharges should be undertaken, if possible, over long periods.</a:t>
            </a:r>
          </a:p>
          <a:p>
            <a:pPr marL="0" indent="0">
              <a:buNone/>
            </a:pPr>
            <a:r>
              <a:rPr lang="en-GB" altLang="en-US" sz="1800" b="1" dirty="0"/>
              <a:t>Sites where the ground to be covered by the building is likely to contain contaminants may be identified at an early stage from planning records or from local knowledge of previous uses.</a:t>
            </a:r>
          </a:p>
        </p:txBody>
      </p:sp>
    </p:spTree>
    <p:extLst>
      <p:ext uri="{BB962C8B-B14F-4D97-AF65-F5344CB8AC3E}">
        <p14:creationId xmlns:p14="http://schemas.microsoft.com/office/powerpoint/2010/main" val="1809308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109" name="Group 813">
            <a:extLst>
              <a:ext uri="{FF2B5EF4-FFF2-40B4-BE49-F238E27FC236}">
                <a16:creationId xmlns:a16="http://schemas.microsoft.com/office/drawing/2014/main" id="{CC6F809B-11BE-0C0A-B651-3F4197832792}"/>
              </a:ext>
            </a:extLst>
          </p:cNvPr>
          <p:cNvGraphicFramePr>
            <a:graphicFrameLocks noGrp="1"/>
          </p:cNvGraphicFramePr>
          <p:nvPr>
            <p:ph sz="half" idx="1"/>
          </p:nvPr>
        </p:nvGraphicFramePr>
        <p:xfrm>
          <a:off x="1714500" y="1107282"/>
          <a:ext cx="5778104" cy="1304287"/>
        </p:xfrm>
        <a:graphic>
          <a:graphicData uri="http://schemas.openxmlformats.org/drawingml/2006/table">
            <a:tbl>
              <a:tblPr/>
              <a:tblGrid>
                <a:gridCol w="1512094">
                  <a:extLst>
                    <a:ext uri="{9D8B030D-6E8A-4147-A177-3AD203B41FA5}">
                      <a16:colId xmlns:a16="http://schemas.microsoft.com/office/drawing/2014/main" val="20000"/>
                    </a:ext>
                  </a:extLst>
                </a:gridCol>
                <a:gridCol w="2340769">
                  <a:extLst>
                    <a:ext uri="{9D8B030D-6E8A-4147-A177-3AD203B41FA5}">
                      <a16:colId xmlns:a16="http://schemas.microsoft.com/office/drawing/2014/main" val="20001"/>
                    </a:ext>
                  </a:extLst>
                </a:gridCol>
                <a:gridCol w="1925241">
                  <a:extLst>
                    <a:ext uri="{9D8B030D-6E8A-4147-A177-3AD203B41FA5}">
                      <a16:colId xmlns:a16="http://schemas.microsoft.com/office/drawing/2014/main" val="20002"/>
                    </a:ext>
                  </a:extLst>
                </a:gridCol>
              </a:tblGrid>
              <a:tr h="297155">
                <a:tc gridSpan="3">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POSSIBLE CONTAMINANTS AND ACTIONS</a:t>
                      </a: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435607">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Signs of possible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contaminants</a:t>
                      </a:r>
                      <a:endParaRPr kumimoji="0" lang="en-GB" altLang="en-US" sz="12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Possible contaminant</a:t>
                      </a:r>
                      <a:endParaRPr kumimoji="0" lang="en-GB" altLang="en-US" sz="12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Relevant action</a:t>
                      </a:r>
                      <a:endParaRPr kumimoji="0" lang="en-GB" altLang="en-US" sz="12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311828">
                <a:tc row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Poor growth or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absence of</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vegetation</a:t>
                      </a:r>
                      <a:endParaRPr kumimoji="0" lang="en-GB" altLang="en-US" sz="1100" b="1"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Metals, metal compounds</a:t>
                      </a:r>
                      <a:endParaRPr kumimoji="0" lang="en-GB" altLang="en-US" sz="11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None</a:t>
                      </a:r>
                      <a:endParaRPr kumimoji="0" lang="en-GB" altLang="en-US" sz="11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236787">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Organic compounds, gases</a:t>
                      </a:r>
                      <a:endParaRPr kumimoji="0" lang="en-GB" altLang="en-US" sz="11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a:t>
                      </a:r>
                      <a:endParaRPr kumimoji="0" lang="en-GB" altLang="en-US" sz="1100" b="1" i="0" u="none" strike="noStrike" cap="none" normalizeH="0" baseline="0">
                        <a:ln>
                          <a:noFill/>
                        </a:ln>
                        <a:solidFill>
                          <a:schemeClr val="tx1"/>
                        </a:solidFill>
                        <a:effectLst/>
                        <a:latin typeface="Arial" panose="020B0604020202020204" pitchFamily="34" charset="0"/>
                      </a:endParaRPr>
                    </a:p>
                  </a:txBody>
                  <a:tcPr marL="68580" marR="68580" marT="34277" marB="3427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bl>
          </a:graphicData>
        </a:graphic>
      </p:graphicFrame>
      <p:graphicFrame>
        <p:nvGraphicFramePr>
          <p:cNvPr id="184110" name="Group 814">
            <a:extLst>
              <a:ext uri="{FF2B5EF4-FFF2-40B4-BE49-F238E27FC236}">
                <a16:creationId xmlns:a16="http://schemas.microsoft.com/office/drawing/2014/main" id="{BDCEA07B-A6CC-A655-168D-D20BB78A1C41}"/>
              </a:ext>
            </a:extLst>
          </p:cNvPr>
          <p:cNvGraphicFramePr>
            <a:graphicFrameLocks noGrp="1"/>
          </p:cNvGraphicFramePr>
          <p:nvPr>
            <p:ph sz="half" idx="2"/>
          </p:nvPr>
        </p:nvGraphicFramePr>
        <p:xfrm>
          <a:off x="1726406" y="2472928"/>
          <a:ext cx="5725716" cy="3575599"/>
        </p:xfrm>
        <a:graphic>
          <a:graphicData uri="http://schemas.openxmlformats.org/drawingml/2006/table">
            <a:tbl>
              <a:tblPr/>
              <a:tblGrid>
                <a:gridCol w="1489472">
                  <a:extLst>
                    <a:ext uri="{9D8B030D-6E8A-4147-A177-3AD203B41FA5}">
                      <a16:colId xmlns:a16="http://schemas.microsoft.com/office/drawing/2014/main" val="20000"/>
                    </a:ext>
                  </a:extLst>
                </a:gridCol>
                <a:gridCol w="2327672">
                  <a:extLst>
                    <a:ext uri="{9D8B030D-6E8A-4147-A177-3AD203B41FA5}">
                      <a16:colId xmlns:a16="http://schemas.microsoft.com/office/drawing/2014/main" val="20001"/>
                    </a:ext>
                  </a:extLst>
                </a:gridCol>
                <a:gridCol w="1908572">
                  <a:extLst>
                    <a:ext uri="{9D8B030D-6E8A-4147-A177-3AD203B41FA5}">
                      <a16:colId xmlns:a16="http://schemas.microsoft.com/office/drawing/2014/main" val="20002"/>
                    </a:ext>
                  </a:extLst>
                </a:gridCol>
              </a:tblGrid>
              <a:tr h="229823">
                <a:tc rowSpan="7">
                  <a:txBody>
                    <a:bodyPr/>
                    <a:lstStyle>
                      <a:lvl1pPr>
                        <a:spcBef>
                          <a:spcPct val="20000"/>
                        </a:spcBef>
                        <a:defRPr sz="2800">
                          <a:solidFill>
                            <a:schemeClr val="tx1"/>
                          </a:solidFill>
                          <a:latin typeface="Arial" panose="020B0604020202020204" pitchFamily="34" charset="0"/>
                        </a:defRPr>
                      </a:lvl1pPr>
                      <a:lvl2pPr marL="828675" indent="-285750">
                        <a:spcBef>
                          <a:spcPct val="20000"/>
                        </a:spcBef>
                        <a:defRPr sz="2400">
                          <a:solidFill>
                            <a:schemeClr val="tx1"/>
                          </a:solidFill>
                          <a:latin typeface="Arial" panose="020B0604020202020204" pitchFamily="34" charset="0"/>
                        </a:defRPr>
                      </a:lvl2pPr>
                      <a:lvl3pPr marL="1236663" indent="-228600">
                        <a:spcBef>
                          <a:spcPct val="20000"/>
                        </a:spcBef>
                        <a:defRPr sz="2000">
                          <a:solidFill>
                            <a:schemeClr val="tx1"/>
                          </a:solidFill>
                          <a:latin typeface="Arial" panose="020B0604020202020204" pitchFamily="34" charset="0"/>
                        </a:defRPr>
                      </a:lvl3pPr>
                      <a:lvl4pPr marL="164465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Unusual colours and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contours may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Indicate wastes and residues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Metals, metal compounds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None</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29823">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Oil and tarry wastes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filling or sealing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229823">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Asbestos (loose)</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Filling or sealing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229823">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Other mineral fibres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None</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375099">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Organic compounds including phenols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or filling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r h="388673">
                <a:tc vMerge="1">
                  <a:txBody>
                    <a:bodyPr/>
                    <a:lstStyle/>
                    <a:p>
                      <a:endParaRPr lang="en-GB"/>
                    </a:p>
                  </a:txBody>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Combustible materials including coal and coke dust</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or filling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5"/>
                  </a:ext>
                </a:extLst>
              </a:tr>
              <a:tr h="228632">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Refuse and waste</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Total removal</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6"/>
                  </a:ext>
                </a:extLst>
              </a:tr>
              <a:tr h="548715">
                <a:tc rowSpan="3">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Fumes and odours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828675" indent="-285750">
                        <a:spcBef>
                          <a:spcPct val="20000"/>
                        </a:spcBef>
                        <a:defRPr sz="2400">
                          <a:solidFill>
                            <a:schemeClr val="tx1"/>
                          </a:solidFill>
                          <a:latin typeface="Arial" panose="020B0604020202020204" pitchFamily="34" charset="0"/>
                        </a:defRPr>
                      </a:lvl2pPr>
                      <a:lvl3pPr marL="1236663" indent="-228600">
                        <a:spcBef>
                          <a:spcPct val="20000"/>
                        </a:spcBef>
                        <a:defRPr sz="2000">
                          <a:solidFill>
                            <a:schemeClr val="tx1"/>
                          </a:solidFill>
                          <a:latin typeface="Arial" panose="020B0604020202020204" pitchFamily="34" charset="0"/>
                        </a:defRPr>
                      </a:lvl3pPr>
                      <a:lvl4pPr marL="164465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Flammable explosive and asphyxiating gases including methane and carbon dioxide</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7"/>
                  </a:ext>
                </a:extLst>
              </a:tr>
              <a:tr h="228632">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Corrosive liquids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filling or sealing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8"/>
                  </a:ext>
                </a:extLst>
              </a:tr>
              <a:tr h="375099">
                <a:tc vMerge="1">
                  <a:txBody>
                    <a:bodyPr/>
                    <a:lstStyle/>
                    <a:p>
                      <a:endParaRPr lang="en-GB"/>
                    </a:p>
                  </a:txBody>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Faecal animal and vegetable matter</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or filling</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9"/>
                  </a:ext>
                </a:extLst>
              </a:tr>
              <a:tr h="38867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Drums and containers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Various</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828675" indent="-285750">
                        <a:spcBef>
                          <a:spcPct val="20000"/>
                        </a:spcBef>
                        <a:defRPr sz="2400">
                          <a:solidFill>
                            <a:schemeClr val="tx1"/>
                          </a:solidFill>
                          <a:latin typeface="Arial" panose="020B0604020202020204" pitchFamily="34" charset="0"/>
                        </a:defRPr>
                      </a:lvl2pPr>
                      <a:lvl3pPr marL="1236663" indent="-228600">
                        <a:spcBef>
                          <a:spcPct val="20000"/>
                        </a:spcBef>
                        <a:defRPr sz="2000">
                          <a:solidFill>
                            <a:schemeClr val="tx1"/>
                          </a:solidFill>
                          <a:latin typeface="Arial" panose="020B0604020202020204" pitchFamily="34" charset="0"/>
                        </a:defRPr>
                      </a:lvl3pPr>
                      <a:lvl4pPr marL="164465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Removal with all contaminated ground</a:t>
                      </a:r>
                      <a:endParaRPr kumimoji="0" lang="en-GB" altLang="en-US" sz="1100" b="0" i="0" u="none" strike="noStrike" cap="none" normalizeH="0" baseline="0">
                        <a:ln>
                          <a:noFill/>
                        </a:ln>
                        <a:solidFill>
                          <a:schemeClr val="tx1"/>
                        </a:solidFill>
                        <a:effectLst/>
                        <a:latin typeface="Arial" panose="020B0604020202020204" pitchFamily="34" charset="0"/>
                      </a:endParaRPr>
                    </a:p>
                  </a:txBody>
                  <a:tcPr marL="68580" marR="68580" marT="34295" marB="342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23443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98CF635-44EB-4C37-8C46-A208E0CE4360}"/>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2246</TotalTime>
  <Words>359</Words>
  <Application>Microsoft Office PowerPoint</Application>
  <PresentationFormat>On-screen Show (4:3)</PresentationFormat>
  <Paragraphs>58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Lucida Grande</vt:lpstr>
      <vt:lpstr>Times New Roman</vt:lpstr>
      <vt:lpstr>Default Design</vt:lpstr>
      <vt:lpstr>Environmental Considerations </vt:lpstr>
      <vt:lpstr>Environmental Considerations </vt:lpstr>
      <vt:lpstr>Contaminated Sites </vt:lpstr>
      <vt:lpstr>Contaminated Sites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2023-09-01T09:19:02Z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