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0ED7DB-00A5-40C7-85A4-ED30C60D81FC}" v="4" dt="2023-09-01T08:15:13.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94584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01/09/2023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01/09/2023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Qknym20Xm-0" TargetMode="External"/><Relationship Id="rId2" Type="http://schemas.openxmlformats.org/officeDocument/2006/relationships/hyperlink" Target="https://www.cscs.uk.com/" TargetMode="Externa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 Know the trade bodies and organisations within the construction sector.</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301: Understanding construction practice in Wales</a:t>
            </a:r>
          </a:p>
        </p:txBody>
      </p:sp>
    </p:spTree>
    <p:extLst>
      <p:ext uri="{BB962C8B-B14F-4D97-AF65-F5344CB8AC3E}">
        <p14:creationId xmlns:p14="http://schemas.microsoft.com/office/powerpoint/2010/main" val="103369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C74D2-C2CF-9116-7C13-80C172B64C38}"/>
              </a:ext>
            </a:extLst>
          </p:cNvPr>
          <p:cNvSpPr>
            <a:spLocks noGrp="1"/>
          </p:cNvSpPr>
          <p:nvPr>
            <p:ph type="title"/>
          </p:nvPr>
        </p:nvSpPr>
        <p:spPr/>
        <p:txBody>
          <a:bodyPr/>
          <a:lstStyle/>
          <a:p>
            <a:r>
              <a:rPr lang="en-GB" dirty="0"/>
              <a:t>Activity 3</a:t>
            </a:r>
          </a:p>
        </p:txBody>
      </p:sp>
      <p:sp>
        <p:nvSpPr>
          <p:cNvPr id="3" name="Content Placeholder 2">
            <a:extLst>
              <a:ext uri="{FF2B5EF4-FFF2-40B4-BE49-F238E27FC236}">
                <a16:creationId xmlns:a16="http://schemas.microsoft.com/office/drawing/2014/main" id="{4BE634F0-1EAD-BC5F-585F-6E800918182B}"/>
              </a:ext>
            </a:extLst>
          </p:cNvPr>
          <p:cNvSpPr>
            <a:spLocks noGrp="1"/>
          </p:cNvSpPr>
          <p:nvPr>
            <p:ph sz="quarter" idx="10"/>
          </p:nvPr>
        </p:nvSpPr>
        <p:spPr/>
        <p:txBody>
          <a:bodyPr/>
          <a:lstStyle/>
          <a:p>
            <a:r>
              <a:rPr lang="en-GB" sz="1800"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From the link provided below, compile a list of the competence card schemes within the construction sector and the details of what each card covers.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t>Identify the card that will be available to you now.</a:t>
            </a:r>
          </a:p>
          <a:p>
            <a:r>
              <a:rPr lang="en-GB" dirty="0">
                <a:hlinkClick r:id="rId2"/>
              </a:rPr>
              <a:t>https://www.cscs.uk.com</a:t>
            </a:r>
            <a:endParaRPr lang="en-GB" dirty="0"/>
          </a:p>
          <a:p>
            <a:r>
              <a:rPr lang="en-GB" dirty="0">
                <a:hlinkClick r:id="rId3"/>
              </a:rPr>
              <a:t>https://youtu.be/Qknym20Xm-0</a:t>
            </a:r>
            <a:endParaRPr lang="en-GB" dirty="0"/>
          </a:p>
          <a:p>
            <a:endParaRPr lang="en-GB" dirty="0"/>
          </a:p>
          <a:p>
            <a:endParaRPr lang="en-GB" dirty="0"/>
          </a:p>
          <a:p>
            <a:endParaRPr lang="en-GB" dirty="0"/>
          </a:p>
        </p:txBody>
      </p:sp>
      <p:pic>
        <p:nvPicPr>
          <p:cNvPr id="13" name="Picture 12">
            <a:extLst>
              <a:ext uri="{FF2B5EF4-FFF2-40B4-BE49-F238E27FC236}">
                <a16:creationId xmlns:a16="http://schemas.microsoft.com/office/drawing/2014/main" id="{D2292E75-6CF2-014E-2DBD-83A7E6C01DA8}"/>
              </a:ext>
            </a:extLst>
          </p:cNvPr>
          <p:cNvPicPr>
            <a:picLocks noChangeAspect="1"/>
          </p:cNvPicPr>
          <p:nvPr/>
        </p:nvPicPr>
        <p:blipFill>
          <a:blip r:embed="rId4"/>
          <a:stretch>
            <a:fillRect/>
          </a:stretch>
        </p:blipFill>
        <p:spPr>
          <a:xfrm>
            <a:off x="3255045" y="4191263"/>
            <a:ext cx="2562226" cy="1592344"/>
          </a:xfrm>
          <a:prstGeom prst="rect">
            <a:avLst/>
          </a:prstGeom>
        </p:spPr>
      </p:pic>
      <p:pic>
        <p:nvPicPr>
          <p:cNvPr id="15" name="Picture 14">
            <a:extLst>
              <a:ext uri="{FF2B5EF4-FFF2-40B4-BE49-F238E27FC236}">
                <a16:creationId xmlns:a16="http://schemas.microsoft.com/office/drawing/2014/main" id="{35BCCDAC-7CEC-C79D-EC4B-33CE090DBAE6}"/>
              </a:ext>
            </a:extLst>
          </p:cNvPr>
          <p:cNvPicPr>
            <a:picLocks noChangeAspect="1"/>
          </p:cNvPicPr>
          <p:nvPr/>
        </p:nvPicPr>
        <p:blipFill>
          <a:blip r:embed="rId5"/>
          <a:stretch>
            <a:fillRect/>
          </a:stretch>
        </p:blipFill>
        <p:spPr>
          <a:xfrm>
            <a:off x="457200" y="4191263"/>
            <a:ext cx="2562226" cy="1592344"/>
          </a:xfrm>
          <a:prstGeom prst="rect">
            <a:avLst/>
          </a:prstGeom>
        </p:spPr>
      </p:pic>
      <p:pic>
        <p:nvPicPr>
          <p:cNvPr id="17" name="Picture 16">
            <a:extLst>
              <a:ext uri="{FF2B5EF4-FFF2-40B4-BE49-F238E27FC236}">
                <a16:creationId xmlns:a16="http://schemas.microsoft.com/office/drawing/2014/main" id="{E4237928-3FF6-630E-AC67-3A3B11C81000}"/>
              </a:ext>
            </a:extLst>
          </p:cNvPr>
          <p:cNvPicPr>
            <a:picLocks noChangeAspect="1"/>
          </p:cNvPicPr>
          <p:nvPr/>
        </p:nvPicPr>
        <p:blipFill>
          <a:blip r:embed="rId6"/>
          <a:stretch>
            <a:fillRect/>
          </a:stretch>
        </p:blipFill>
        <p:spPr>
          <a:xfrm>
            <a:off x="6052891" y="4179460"/>
            <a:ext cx="2633910" cy="1592344"/>
          </a:xfrm>
          <a:prstGeom prst="rect">
            <a:avLst/>
          </a:prstGeom>
        </p:spPr>
      </p:pic>
    </p:spTree>
    <p:extLst>
      <p:ext uri="{BB962C8B-B14F-4D97-AF65-F5344CB8AC3E}">
        <p14:creationId xmlns:p14="http://schemas.microsoft.com/office/powerpoint/2010/main" val="3146213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4D4CD-47CC-E335-237D-B0BC3AF159C7}"/>
              </a:ext>
            </a:extLst>
          </p:cNvPr>
          <p:cNvSpPr>
            <a:spLocks noGrp="1"/>
          </p:cNvSpPr>
          <p:nvPr>
            <p:ph type="title"/>
          </p:nvPr>
        </p:nvSpPr>
        <p:spPr/>
        <p:txBody>
          <a:bodyPr/>
          <a:lstStyle/>
          <a:p>
            <a:r>
              <a:rPr lang="en-GB" sz="2200" dirty="0"/>
              <a:t>Professional Registration as a Construction Professional</a:t>
            </a:r>
          </a:p>
        </p:txBody>
      </p:sp>
      <p:sp>
        <p:nvSpPr>
          <p:cNvPr id="3" name="Content Placeholder 2">
            <a:extLst>
              <a:ext uri="{FF2B5EF4-FFF2-40B4-BE49-F238E27FC236}">
                <a16:creationId xmlns:a16="http://schemas.microsoft.com/office/drawing/2014/main" id="{069A019A-F552-EEE7-D6D0-DECC1171B39A}"/>
              </a:ext>
            </a:extLst>
          </p:cNvPr>
          <p:cNvSpPr>
            <a:spLocks noGrp="1"/>
          </p:cNvSpPr>
          <p:nvPr>
            <p:ph sz="quarter" idx="10"/>
          </p:nvPr>
        </p:nvSpPr>
        <p:spPr/>
        <p:txBody>
          <a:bodyPr/>
          <a:lstStyle/>
          <a:p>
            <a:r>
              <a:rPr lang="en-GB" dirty="0"/>
              <a:t>It is now common for tradespeople to sign up to a professional construction body/entity/manufacturer .The benefits for this are:</a:t>
            </a:r>
          </a:p>
          <a:p>
            <a:pPr>
              <a:lnSpc>
                <a:spcPct val="100000"/>
              </a:lnSpc>
            </a:pPr>
            <a:r>
              <a:rPr lang="en-GB" sz="1800" dirty="0"/>
              <a:t>Looks professional</a:t>
            </a:r>
          </a:p>
          <a:p>
            <a:pPr>
              <a:lnSpc>
                <a:spcPct val="100000"/>
              </a:lnSpc>
            </a:pPr>
            <a:r>
              <a:rPr lang="en-GB" sz="1800" dirty="0"/>
              <a:t>Potential to earn more money</a:t>
            </a:r>
          </a:p>
          <a:p>
            <a:pPr>
              <a:lnSpc>
                <a:spcPct val="100000"/>
              </a:lnSpc>
            </a:pPr>
            <a:r>
              <a:rPr lang="en-GB" sz="1800" dirty="0"/>
              <a:t>Higher chance of earning work contracts</a:t>
            </a:r>
          </a:p>
          <a:p>
            <a:pPr>
              <a:lnSpc>
                <a:spcPct val="100000"/>
              </a:lnSpc>
            </a:pPr>
            <a:r>
              <a:rPr lang="en-GB" sz="1800" dirty="0"/>
              <a:t>Enhanced status leading to higher self-esteem</a:t>
            </a:r>
          </a:p>
          <a:p>
            <a:pPr>
              <a:lnSpc>
                <a:spcPct val="100000"/>
              </a:lnSpc>
            </a:pPr>
            <a:r>
              <a:rPr lang="en-GB" sz="1800" dirty="0"/>
              <a:t>Improved career prospects and employability</a:t>
            </a:r>
          </a:p>
          <a:p>
            <a:pPr>
              <a:lnSpc>
                <a:spcPct val="100000"/>
              </a:lnSpc>
            </a:pPr>
            <a:r>
              <a:rPr lang="en-GB" sz="1800" dirty="0"/>
              <a:t>Evidence of experience/expertise </a:t>
            </a:r>
          </a:p>
          <a:p>
            <a:pPr>
              <a:lnSpc>
                <a:spcPct val="100000"/>
              </a:lnSpc>
            </a:pPr>
            <a:r>
              <a:rPr lang="en-GB" sz="1800" dirty="0"/>
              <a:t>A plasterer for example can apply to become a British gypsum certified contractor</a:t>
            </a:r>
          </a:p>
          <a:p>
            <a:endParaRPr lang="en-GB" dirty="0"/>
          </a:p>
        </p:txBody>
      </p:sp>
    </p:spTree>
    <p:extLst>
      <p:ext uri="{BB962C8B-B14F-4D97-AF65-F5344CB8AC3E}">
        <p14:creationId xmlns:p14="http://schemas.microsoft.com/office/powerpoint/2010/main" val="586223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D561E-91CB-2BA3-94A0-0247DE3F97A7}"/>
              </a:ext>
            </a:extLst>
          </p:cNvPr>
          <p:cNvSpPr>
            <a:spLocks noGrp="1"/>
          </p:cNvSpPr>
          <p:nvPr>
            <p:ph type="title"/>
          </p:nvPr>
        </p:nvSpPr>
        <p:spPr/>
        <p:txBody>
          <a:bodyPr/>
          <a:lstStyle/>
          <a:p>
            <a:r>
              <a:rPr lang="en-GB" dirty="0"/>
              <a:t>Activity 4 </a:t>
            </a:r>
            <a:br>
              <a:rPr lang="en-GB" dirty="0"/>
            </a:br>
            <a:endParaRPr lang="en-GB" dirty="0"/>
          </a:p>
        </p:txBody>
      </p:sp>
      <p:sp>
        <p:nvSpPr>
          <p:cNvPr id="3" name="Content Placeholder 2">
            <a:extLst>
              <a:ext uri="{FF2B5EF4-FFF2-40B4-BE49-F238E27FC236}">
                <a16:creationId xmlns:a16="http://schemas.microsoft.com/office/drawing/2014/main" id="{C412D4F5-7E16-0C3E-84D3-73A8F15BEE11}"/>
              </a:ext>
            </a:extLst>
          </p:cNvPr>
          <p:cNvSpPr>
            <a:spLocks noGrp="1"/>
          </p:cNvSpPr>
          <p:nvPr>
            <p:ph sz="quarter" idx="10"/>
          </p:nvPr>
        </p:nvSpPr>
        <p:spPr/>
        <p:txBody>
          <a:bodyPr/>
          <a:lstStyle/>
          <a:p>
            <a:endParaRPr lang="en-GB" sz="1800" dirty="0"/>
          </a:p>
          <a:p>
            <a:r>
              <a:rPr lang="en-GB" sz="1800" dirty="0"/>
              <a:t>People often ask what is it that trade bodies or unions do?</a:t>
            </a:r>
          </a:p>
          <a:p>
            <a:r>
              <a:rPr lang="en-GB" sz="1800" dirty="0"/>
              <a:t>Research and consider what trade bodies may appeal to you regarding future professional development.</a:t>
            </a:r>
          </a:p>
          <a:p>
            <a:r>
              <a:rPr lang="en-GB" sz="1800" dirty="0"/>
              <a:t>Bullet point what a trade body/union can offer/do for their members. </a:t>
            </a:r>
          </a:p>
          <a:p>
            <a:r>
              <a:rPr lang="en-GB" sz="1800" dirty="0"/>
              <a:t>What are the benefits of signing up to a union.</a:t>
            </a:r>
          </a:p>
          <a:p>
            <a:endParaRPr lang="en-GB" dirty="0"/>
          </a:p>
        </p:txBody>
      </p:sp>
    </p:spTree>
    <p:extLst>
      <p:ext uri="{BB962C8B-B14F-4D97-AF65-F5344CB8AC3E}">
        <p14:creationId xmlns:p14="http://schemas.microsoft.com/office/powerpoint/2010/main" val="257231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973B4-7D18-3293-AB89-35E435777105}"/>
              </a:ext>
            </a:extLst>
          </p:cNvPr>
          <p:cNvSpPr>
            <a:spLocks noGrp="1"/>
          </p:cNvSpPr>
          <p:nvPr>
            <p:ph type="title"/>
          </p:nvPr>
        </p:nvSpPr>
        <p:spPr/>
        <p:txBody>
          <a:bodyPr/>
          <a:lstStyle/>
          <a:p>
            <a:r>
              <a:rPr lang="en-GB" dirty="0"/>
              <a:t>Trade federations </a:t>
            </a:r>
          </a:p>
        </p:txBody>
      </p:sp>
      <p:sp>
        <p:nvSpPr>
          <p:cNvPr id="3" name="Content Placeholder 2">
            <a:extLst>
              <a:ext uri="{FF2B5EF4-FFF2-40B4-BE49-F238E27FC236}">
                <a16:creationId xmlns:a16="http://schemas.microsoft.com/office/drawing/2014/main" id="{C2EB11DE-9961-AD9C-2E11-BA52B7FB9504}"/>
              </a:ext>
            </a:extLst>
          </p:cNvPr>
          <p:cNvSpPr>
            <a:spLocks noGrp="1"/>
          </p:cNvSpPr>
          <p:nvPr>
            <p:ph sz="quarter" idx="10"/>
          </p:nvPr>
        </p:nvSpPr>
        <p:spPr/>
        <p:txBody>
          <a:bodyPr/>
          <a:lstStyle/>
          <a:p>
            <a:r>
              <a:rPr lang="en-GB" dirty="0"/>
              <a:t>Below are some of the things a union or trade body can help with:</a:t>
            </a:r>
          </a:p>
          <a:p>
            <a:r>
              <a:rPr lang="en-GB" dirty="0"/>
              <a:t>Negotiate pay</a:t>
            </a:r>
          </a:p>
          <a:p>
            <a:r>
              <a:rPr lang="en-GB" dirty="0"/>
              <a:t>Holiday pay</a:t>
            </a:r>
          </a:p>
          <a:p>
            <a:r>
              <a:rPr lang="en-GB" dirty="0"/>
              <a:t>Working conditions</a:t>
            </a:r>
          </a:p>
          <a:p>
            <a:r>
              <a:rPr lang="en-GB" dirty="0"/>
              <a:t>Sick pay</a:t>
            </a:r>
          </a:p>
          <a:p>
            <a:r>
              <a:rPr lang="en-GB" dirty="0"/>
              <a:t>Legal advice</a:t>
            </a:r>
          </a:p>
          <a:p>
            <a:endParaRPr lang="en-GB" dirty="0"/>
          </a:p>
        </p:txBody>
      </p:sp>
    </p:spTree>
    <p:extLst>
      <p:ext uri="{BB962C8B-B14F-4D97-AF65-F5344CB8AC3E}">
        <p14:creationId xmlns:p14="http://schemas.microsoft.com/office/powerpoint/2010/main" val="13637748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F3DC-CCF2-26F1-2684-2AA50950378B}"/>
              </a:ext>
            </a:extLst>
          </p:cNvPr>
          <p:cNvSpPr>
            <a:spLocks noGrp="1"/>
          </p:cNvSpPr>
          <p:nvPr>
            <p:ph type="title"/>
          </p:nvPr>
        </p:nvSpPr>
        <p:spPr/>
        <p:txBody>
          <a:bodyPr/>
          <a:lstStyle/>
          <a:p>
            <a:r>
              <a:rPr lang="en-GB" dirty="0"/>
              <a:t>CITB and its role</a:t>
            </a:r>
          </a:p>
        </p:txBody>
      </p:sp>
      <p:sp>
        <p:nvSpPr>
          <p:cNvPr id="3" name="Content Placeholder 2">
            <a:extLst>
              <a:ext uri="{FF2B5EF4-FFF2-40B4-BE49-F238E27FC236}">
                <a16:creationId xmlns:a16="http://schemas.microsoft.com/office/drawing/2014/main" id="{BE80F27E-BBBA-5D06-4729-321E77A9CB18}"/>
              </a:ext>
            </a:extLst>
          </p:cNvPr>
          <p:cNvSpPr>
            <a:spLocks noGrp="1"/>
          </p:cNvSpPr>
          <p:nvPr>
            <p:ph sz="quarter" idx="10"/>
          </p:nvPr>
        </p:nvSpPr>
        <p:spPr>
          <a:xfrm>
            <a:off x="457200" y="1512000"/>
            <a:ext cx="8229600" cy="2349048"/>
          </a:xfrm>
        </p:spPr>
        <p:txBody>
          <a:bodyPr/>
          <a:lstStyle/>
          <a:p>
            <a:r>
              <a:rPr lang="en-GB" dirty="0"/>
              <a:t>One of the biggest training boards in the construction sector is the CITB</a:t>
            </a:r>
          </a:p>
          <a:p>
            <a:r>
              <a:rPr lang="en-GB" dirty="0"/>
              <a:t>What does CITB mean?</a:t>
            </a:r>
          </a:p>
          <a:p>
            <a:endParaRPr lang="en-GB" dirty="0"/>
          </a:p>
        </p:txBody>
      </p:sp>
      <p:pic>
        <p:nvPicPr>
          <p:cNvPr id="6" name="Picture 5">
            <a:extLst>
              <a:ext uri="{FF2B5EF4-FFF2-40B4-BE49-F238E27FC236}">
                <a16:creationId xmlns:a16="http://schemas.microsoft.com/office/drawing/2014/main" id="{47E30139-AF5F-BC38-8E0B-1B890115F2F2}"/>
              </a:ext>
            </a:extLst>
          </p:cNvPr>
          <p:cNvPicPr>
            <a:picLocks noChangeAspect="1"/>
          </p:cNvPicPr>
          <p:nvPr/>
        </p:nvPicPr>
        <p:blipFill rotWithShape="1">
          <a:blip r:embed="rId2"/>
          <a:srcRect b="19132"/>
          <a:stretch/>
        </p:blipFill>
        <p:spPr>
          <a:xfrm>
            <a:off x="2411760" y="3821232"/>
            <a:ext cx="3870176" cy="2158603"/>
          </a:xfrm>
          <a:prstGeom prst="rect">
            <a:avLst/>
          </a:prstGeom>
        </p:spPr>
      </p:pic>
    </p:spTree>
    <p:extLst>
      <p:ext uri="{BB962C8B-B14F-4D97-AF65-F5344CB8AC3E}">
        <p14:creationId xmlns:p14="http://schemas.microsoft.com/office/powerpoint/2010/main" val="3351236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C9438-5982-001A-9C83-DAF601589A8E}"/>
              </a:ext>
            </a:extLst>
          </p:cNvPr>
          <p:cNvSpPr>
            <a:spLocks noGrp="1"/>
          </p:cNvSpPr>
          <p:nvPr>
            <p:ph type="title"/>
          </p:nvPr>
        </p:nvSpPr>
        <p:spPr/>
        <p:txBody>
          <a:bodyPr/>
          <a:lstStyle/>
          <a:p>
            <a:r>
              <a:rPr lang="en-GB" dirty="0"/>
              <a:t>CITB and its role</a:t>
            </a:r>
          </a:p>
        </p:txBody>
      </p:sp>
      <p:sp>
        <p:nvSpPr>
          <p:cNvPr id="3" name="Content Placeholder 2">
            <a:extLst>
              <a:ext uri="{FF2B5EF4-FFF2-40B4-BE49-F238E27FC236}">
                <a16:creationId xmlns:a16="http://schemas.microsoft.com/office/drawing/2014/main" id="{76E6FDAD-2E74-A853-2D3D-6E6A0480D385}"/>
              </a:ext>
            </a:extLst>
          </p:cNvPr>
          <p:cNvSpPr>
            <a:spLocks noGrp="1"/>
          </p:cNvSpPr>
          <p:nvPr>
            <p:ph sz="quarter" idx="10"/>
          </p:nvPr>
        </p:nvSpPr>
        <p:spPr/>
        <p:txBody>
          <a:bodyPr/>
          <a:lstStyle/>
          <a:p>
            <a:r>
              <a:rPr lang="en-GB" dirty="0"/>
              <a:t>CITB is the industry training board  for the construction sector in England, Scotland, and Wales. It’s our job to help the construction industry attract talent and to support skills development, to build a better Britain.</a:t>
            </a:r>
          </a:p>
          <a:p>
            <a:r>
              <a:rPr lang="en-GB" dirty="0"/>
              <a:t>Support the construction industry to have a skilled, competent and Inclusive workforce, now and in the future.</a:t>
            </a:r>
          </a:p>
          <a:p>
            <a:r>
              <a:rPr lang="en-GB" dirty="0"/>
              <a:t>Inform and enable the right people into construction</a:t>
            </a:r>
          </a:p>
          <a:p>
            <a:r>
              <a:rPr lang="en-GB" dirty="0"/>
              <a:t>Develop a training and skills system to meet future needs</a:t>
            </a:r>
          </a:p>
          <a:p>
            <a:r>
              <a:rPr lang="en-GB" dirty="0"/>
              <a:t>Support the industry to train and develop its workforce</a:t>
            </a:r>
          </a:p>
        </p:txBody>
      </p:sp>
    </p:spTree>
    <p:extLst>
      <p:ext uri="{BB962C8B-B14F-4D97-AF65-F5344CB8AC3E}">
        <p14:creationId xmlns:p14="http://schemas.microsoft.com/office/powerpoint/2010/main" val="2440860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4E85F-7AC0-E0AF-2BBC-D9E2A74B5503}"/>
              </a:ext>
            </a:extLst>
          </p:cNvPr>
          <p:cNvSpPr>
            <a:spLocks noGrp="1"/>
          </p:cNvSpPr>
          <p:nvPr>
            <p:ph type="title"/>
          </p:nvPr>
        </p:nvSpPr>
        <p:spPr/>
        <p:txBody>
          <a:bodyPr/>
          <a:lstStyle/>
          <a:p>
            <a:r>
              <a:rPr lang="en-GB" dirty="0"/>
              <a:t>Activity 5</a:t>
            </a:r>
          </a:p>
        </p:txBody>
      </p:sp>
      <p:sp>
        <p:nvSpPr>
          <p:cNvPr id="3" name="Content Placeholder 2">
            <a:extLst>
              <a:ext uri="{FF2B5EF4-FFF2-40B4-BE49-F238E27FC236}">
                <a16:creationId xmlns:a16="http://schemas.microsoft.com/office/drawing/2014/main" id="{352BD0B7-F93A-8BDB-974B-5505C7DE3CB6}"/>
              </a:ext>
            </a:extLst>
          </p:cNvPr>
          <p:cNvSpPr>
            <a:spLocks noGrp="1"/>
          </p:cNvSpPr>
          <p:nvPr>
            <p:ph sz="quarter" idx="10"/>
          </p:nvPr>
        </p:nvSpPr>
        <p:spPr/>
        <p:txBody>
          <a:bodyPr/>
          <a:lstStyle/>
          <a:p>
            <a:r>
              <a:rPr lang="en-GB" dirty="0"/>
              <a:t>Research and map out your potential career prospects, qualifications and relevant training you may require in order to continue your professional development (CPD) within the Construction Industry Training Board (CITB).</a:t>
            </a:r>
          </a:p>
          <a:p>
            <a:r>
              <a:rPr lang="en-GB" dirty="0"/>
              <a:t>Describe what Grants and Funding are available for training and CPD</a:t>
            </a:r>
          </a:p>
          <a:p>
            <a:r>
              <a:rPr lang="en-GB" dirty="0"/>
              <a:t>What are the requirements for a company to register with CITB</a:t>
            </a:r>
          </a:p>
        </p:txBody>
      </p:sp>
    </p:spTree>
    <p:extLst>
      <p:ext uri="{BB962C8B-B14F-4D97-AF65-F5344CB8AC3E}">
        <p14:creationId xmlns:p14="http://schemas.microsoft.com/office/powerpoint/2010/main" val="1632070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1514158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1AAEB-D340-8581-BEED-CB8F22F7D67F}"/>
              </a:ext>
            </a:extLst>
          </p:cNvPr>
          <p:cNvSpPr>
            <a:spLocks noGrp="1"/>
          </p:cNvSpPr>
          <p:nvPr>
            <p:ph type="title"/>
          </p:nvPr>
        </p:nvSpPr>
        <p:spPr/>
        <p:txBody>
          <a:bodyPr/>
          <a:lstStyle/>
          <a:p>
            <a:r>
              <a:rPr lang="en-GB" dirty="0"/>
              <a:t>The role that the Health and Safety Executive have in the construction industry</a:t>
            </a:r>
          </a:p>
        </p:txBody>
      </p:sp>
      <p:sp>
        <p:nvSpPr>
          <p:cNvPr id="3" name="Content Placeholder 2">
            <a:extLst>
              <a:ext uri="{FF2B5EF4-FFF2-40B4-BE49-F238E27FC236}">
                <a16:creationId xmlns:a16="http://schemas.microsoft.com/office/drawing/2014/main" id="{2DF1251E-E417-A2CD-39CA-FF24AAAEE0B6}"/>
              </a:ext>
            </a:extLst>
          </p:cNvPr>
          <p:cNvSpPr>
            <a:spLocks noGrp="1"/>
          </p:cNvSpPr>
          <p:nvPr>
            <p:ph sz="quarter" idx="10"/>
          </p:nvPr>
        </p:nvSpPr>
        <p:spPr>
          <a:xfrm>
            <a:off x="457200" y="1916832"/>
            <a:ext cx="8229600" cy="3843168"/>
          </a:xfrm>
        </p:spPr>
        <p:txBody>
          <a:bodyPr/>
          <a:lstStyle/>
          <a:p>
            <a:r>
              <a:rPr lang="en-GB" dirty="0"/>
              <a:t>•</a:t>
            </a:r>
            <a:r>
              <a:rPr lang="en-GB" sz="1800" dirty="0"/>
              <a:t>The HSE is a body set up by the government. The HSE ensures that the law is carried out correctly and has extensive powers to ensure that it can do its job. It can make spot checks in the workplace, bring the police, examine anything on the premises and take things away to be examined.</a:t>
            </a:r>
          </a:p>
          <a:p>
            <a:r>
              <a:rPr lang="en-GB" sz="1800" dirty="0"/>
              <a:t>•HSE is the national independent watchdog for work-related health, safety and illness. </a:t>
            </a:r>
          </a:p>
          <a:p>
            <a:r>
              <a:rPr lang="en-GB" sz="1800" dirty="0"/>
              <a:t>•They are an independent regulator and act in the public interest to reduce work-related death and serious injury across Great Britain’s workplaces.</a:t>
            </a:r>
          </a:p>
          <a:p>
            <a:r>
              <a:rPr lang="en-GB" sz="1800" dirty="0"/>
              <a:t>•Their mission is to prevent death, injury and ill health in Great Britain’s workplaces</a:t>
            </a:r>
          </a:p>
          <a:p>
            <a:endParaRPr lang="en-GB" dirty="0"/>
          </a:p>
        </p:txBody>
      </p:sp>
    </p:spTree>
    <p:extLst>
      <p:ext uri="{BB962C8B-B14F-4D97-AF65-F5344CB8AC3E}">
        <p14:creationId xmlns:p14="http://schemas.microsoft.com/office/powerpoint/2010/main" val="2994812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E790E-F512-F03A-64BF-12CF32AFD34B}"/>
              </a:ext>
            </a:extLst>
          </p:cNvPr>
          <p:cNvSpPr>
            <a:spLocks noGrp="1"/>
          </p:cNvSpPr>
          <p:nvPr>
            <p:ph type="title"/>
          </p:nvPr>
        </p:nvSpPr>
        <p:spPr/>
        <p:txBody>
          <a:bodyPr/>
          <a:lstStyle/>
          <a:p>
            <a:r>
              <a:rPr lang="en-GB" dirty="0"/>
              <a:t>Activity 1</a:t>
            </a:r>
          </a:p>
        </p:txBody>
      </p:sp>
      <p:sp>
        <p:nvSpPr>
          <p:cNvPr id="3" name="Content Placeholder 2">
            <a:extLst>
              <a:ext uri="{FF2B5EF4-FFF2-40B4-BE49-F238E27FC236}">
                <a16:creationId xmlns:a16="http://schemas.microsoft.com/office/drawing/2014/main" id="{13CF804B-F46D-13D4-4A20-3F9CF97E206A}"/>
              </a:ext>
            </a:extLst>
          </p:cNvPr>
          <p:cNvSpPr>
            <a:spLocks noGrp="1"/>
          </p:cNvSpPr>
          <p:nvPr>
            <p:ph sz="quarter" idx="10"/>
          </p:nvPr>
        </p:nvSpPr>
        <p:spPr/>
        <p:txBody>
          <a:bodyPr/>
          <a:lstStyle/>
          <a:p>
            <a:endParaRPr lang="en-GB" dirty="0"/>
          </a:p>
          <a:p>
            <a:r>
              <a:rPr lang="en-GB" dirty="0"/>
              <a:t>Outline 3 main roles of the HSE</a:t>
            </a:r>
          </a:p>
          <a:p>
            <a:r>
              <a:rPr lang="en-GB" dirty="0"/>
              <a:t>What are the powers of the HSE?</a:t>
            </a:r>
          </a:p>
          <a:p>
            <a:r>
              <a:rPr lang="en-GB" dirty="0"/>
              <a:t>What is a prohibition notice?</a:t>
            </a:r>
          </a:p>
          <a:p>
            <a:r>
              <a:rPr lang="en-GB" dirty="0"/>
              <a:t>What is an improvement notice? </a:t>
            </a:r>
          </a:p>
          <a:p>
            <a:endParaRPr lang="en-GB" dirty="0"/>
          </a:p>
          <a:p>
            <a:endParaRPr lang="en-GB" dirty="0"/>
          </a:p>
        </p:txBody>
      </p:sp>
    </p:spTree>
    <p:extLst>
      <p:ext uri="{BB962C8B-B14F-4D97-AF65-F5344CB8AC3E}">
        <p14:creationId xmlns:p14="http://schemas.microsoft.com/office/powerpoint/2010/main" val="3349648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1EC6F-4F43-BC90-2C17-31865B6AC4B5}"/>
              </a:ext>
            </a:extLst>
          </p:cNvPr>
          <p:cNvSpPr>
            <a:spLocks noGrp="1"/>
          </p:cNvSpPr>
          <p:nvPr>
            <p:ph type="title"/>
          </p:nvPr>
        </p:nvSpPr>
        <p:spPr/>
        <p:txBody>
          <a:bodyPr/>
          <a:lstStyle/>
          <a:p>
            <a:r>
              <a:rPr lang="en-GB" dirty="0"/>
              <a:t>Trade organisations within the construction sector</a:t>
            </a:r>
          </a:p>
        </p:txBody>
      </p:sp>
      <p:sp>
        <p:nvSpPr>
          <p:cNvPr id="3" name="Content Placeholder 2">
            <a:extLst>
              <a:ext uri="{FF2B5EF4-FFF2-40B4-BE49-F238E27FC236}">
                <a16:creationId xmlns:a16="http://schemas.microsoft.com/office/drawing/2014/main" id="{16E15882-365C-4CDD-3001-80526B7A2BAE}"/>
              </a:ext>
            </a:extLst>
          </p:cNvPr>
          <p:cNvSpPr>
            <a:spLocks noGrp="1"/>
          </p:cNvSpPr>
          <p:nvPr>
            <p:ph sz="quarter" idx="10"/>
          </p:nvPr>
        </p:nvSpPr>
        <p:spPr/>
        <p:txBody>
          <a:bodyPr/>
          <a:lstStyle/>
          <a:p>
            <a:r>
              <a:rPr lang="en-GB" dirty="0"/>
              <a:t>There are many trade bodies within construction, here are a few of the larger ones that you may or may not have heard of:</a:t>
            </a:r>
          </a:p>
          <a:p>
            <a:r>
              <a:rPr lang="en-GB" b="1" u="sng" dirty="0"/>
              <a:t>Build UK</a:t>
            </a:r>
          </a:p>
          <a:p>
            <a:r>
              <a:rPr lang="en-GB" dirty="0"/>
              <a:t>Build UK is the leading representative organisation for the UK construction industry. By bringing together Clients, Main Contractors, Trade Associations representing over 11,500 Specialist Contractors and other organisations committed to industry collaboration, Build UK represents in excess of 40% of UK construction.</a:t>
            </a:r>
          </a:p>
        </p:txBody>
      </p:sp>
    </p:spTree>
    <p:extLst>
      <p:ext uri="{BB962C8B-B14F-4D97-AF65-F5344CB8AC3E}">
        <p14:creationId xmlns:p14="http://schemas.microsoft.com/office/powerpoint/2010/main" val="2173020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A6D3B-0CA0-5CE2-3A5B-69AEA3F1F400}"/>
              </a:ext>
            </a:extLst>
          </p:cNvPr>
          <p:cNvSpPr>
            <a:spLocks noGrp="1"/>
          </p:cNvSpPr>
          <p:nvPr>
            <p:ph type="title"/>
          </p:nvPr>
        </p:nvSpPr>
        <p:spPr/>
        <p:txBody>
          <a:bodyPr/>
          <a:lstStyle/>
          <a:p>
            <a:r>
              <a:rPr lang="en-GB" dirty="0"/>
              <a:t>Trade organisations within the construction sector</a:t>
            </a:r>
          </a:p>
        </p:txBody>
      </p:sp>
      <p:sp>
        <p:nvSpPr>
          <p:cNvPr id="3" name="Content Placeholder 2">
            <a:extLst>
              <a:ext uri="{FF2B5EF4-FFF2-40B4-BE49-F238E27FC236}">
                <a16:creationId xmlns:a16="http://schemas.microsoft.com/office/drawing/2014/main" id="{072DA874-A84B-FB42-7BD2-4B9F73405065}"/>
              </a:ext>
            </a:extLst>
          </p:cNvPr>
          <p:cNvSpPr>
            <a:spLocks noGrp="1"/>
          </p:cNvSpPr>
          <p:nvPr>
            <p:ph sz="quarter" idx="10"/>
          </p:nvPr>
        </p:nvSpPr>
        <p:spPr/>
        <p:txBody>
          <a:bodyPr/>
          <a:lstStyle/>
          <a:p>
            <a:r>
              <a:rPr lang="en-GB" b="1" u="sng" dirty="0"/>
              <a:t>Federation of Master Builders (FMB)</a:t>
            </a:r>
          </a:p>
          <a:p>
            <a:r>
              <a:rPr lang="en-GB" sz="1800" dirty="0"/>
              <a:t>The Federation of Master Builders is the largest trade association in the UK construction industry representing the interests of small and medium-sized building companies since being established in 1941, and lobbying for members at both national and local levels.</a:t>
            </a:r>
          </a:p>
          <a:p>
            <a:r>
              <a:rPr lang="en-GB" sz="1800" dirty="0"/>
              <a:t>The FMB is run by members for members, with support from a Senior Management Team.</a:t>
            </a:r>
          </a:p>
          <a:p>
            <a:r>
              <a:rPr lang="en-GB" sz="1800" dirty="0"/>
              <a:t>The FMB has local offices in England, Northern Ireland, Scotland and Wales, to support members across the UK</a:t>
            </a:r>
          </a:p>
          <a:p>
            <a:endParaRPr lang="en-GB" dirty="0"/>
          </a:p>
        </p:txBody>
      </p:sp>
    </p:spTree>
    <p:extLst>
      <p:ext uri="{BB962C8B-B14F-4D97-AF65-F5344CB8AC3E}">
        <p14:creationId xmlns:p14="http://schemas.microsoft.com/office/powerpoint/2010/main" val="3559376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0CB7B-FE83-52FB-D5F3-52A61A17F41F}"/>
              </a:ext>
            </a:extLst>
          </p:cNvPr>
          <p:cNvSpPr>
            <a:spLocks noGrp="1"/>
          </p:cNvSpPr>
          <p:nvPr>
            <p:ph type="title"/>
          </p:nvPr>
        </p:nvSpPr>
        <p:spPr/>
        <p:txBody>
          <a:bodyPr/>
          <a:lstStyle/>
          <a:p>
            <a:r>
              <a:rPr lang="en-GB" dirty="0"/>
              <a:t>Trade organisations within the construction sector</a:t>
            </a:r>
          </a:p>
        </p:txBody>
      </p:sp>
      <p:sp>
        <p:nvSpPr>
          <p:cNvPr id="3" name="Content Placeholder 2">
            <a:extLst>
              <a:ext uri="{FF2B5EF4-FFF2-40B4-BE49-F238E27FC236}">
                <a16:creationId xmlns:a16="http://schemas.microsoft.com/office/drawing/2014/main" id="{03F45741-E679-32C2-0FE4-DAAF361FBEEF}"/>
              </a:ext>
            </a:extLst>
          </p:cNvPr>
          <p:cNvSpPr>
            <a:spLocks noGrp="1"/>
          </p:cNvSpPr>
          <p:nvPr>
            <p:ph sz="quarter" idx="10"/>
          </p:nvPr>
        </p:nvSpPr>
        <p:spPr>
          <a:xfrm>
            <a:off x="457200" y="1512000"/>
            <a:ext cx="8229600" cy="2205032"/>
          </a:xfrm>
        </p:spPr>
        <p:txBody>
          <a:bodyPr/>
          <a:lstStyle/>
          <a:p>
            <a:r>
              <a:rPr lang="en-GB" b="1" u="sng" dirty="0"/>
              <a:t>The Considerate Constructors Scheme </a:t>
            </a:r>
            <a:r>
              <a:rPr lang="en-GB" sz="1800" dirty="0"/>
              <a:t>is a not-for-profit, independently managed organisation that supports and guides positive change in the construction industry.</a:t>
            </a:r>
          </a:p>
          <a:p>
            <a:r>
              <a:rPr lang="en-GB" sz="1800" dirty="0"/>
              <a:t>It helps constructors improve their behaviours and the impact of construction activity, they have created the Code of Considerate Practice which focuses on three key areas:</a:t>
            </a:r>
          </a:p>
          <a:p>
            <a:endParaRPr lang="en-GB" dirty="0"/>
          </a:p>
        </p:txBody>
      </p:sp>
      <p:pic>
        <p:nvPicPr>
          <p:cNvPr id="5" name="Picture 4">
            <a:extLst>
              <a:ext uri="{FF2B5EF4-FFF2-40B4-BE49-F238E27FC236}">
                <a16:creationId xmlns:a16="http://schemas.microsoft.com/office/drawing/2014/main" id="{EDDE84CB-470D-CB56-1351-B5F0CCC0F25B}"/>
              </a:ext>
            </a:extLst>
          </p:cNvPr>
          <p:cNvPicPr>
            <a:picLocks noChangeAspect="1"/>
          </p:cNvPicPr>
          <p:nvPr/>
        </p:nvPicPr>
        <p:blipFill>
          <a:blip r:embed="rId2"/>
          <a:stretch>
            <a:fillRect/>
          </a:stretch>
        </p:blipFill>
        <p:spPr>
          <a:xfrm>
            <a:off x="457200" y="3931573"/>
            <a:ext cx="2674640" cy="1824027"/>
          </a:xfrm>
          <a:prstGeom prst="rect">
            <a:avLst/>
          </a:prstGeom>
        </p:spPr>
      </p:pic>
      <p:sp>
        <p:nvSpPr>
          <p:cNvPr id="7" name="TextBox 6">
            <a:extLst>
              <a:ext uri="{FF2B5EF4-FFF2-40B4-BE49-F238E27FC236}">
                <a16:creationId xmlns:a16="http://schemas.microsoft.com/office/drawing/2014/main" id="{0A85E45B-0638-1EBD-C625-79D512D395AD}"/>
              </a:ext>
            </a:extLst>
          </p:cNvPr>
          <p:cNvSpPr txBox="1"/>
          <p:nvPr/>
        </p:nvSpPr>
        <p:spPr>
          <a:xfrm>
            <a:off x="3995936" y="4022561"/>
            <a:ext cx="4572000" cy="1200329"/>
          </a:xfrm>
          <a:prstGeom prst="rect">
            <a:avLst/>
          </a:prstGeom>
          <a:noFill/>
        </p:spPr>
        <p:txBody>
          <a:bodyPr wrap="square">
            <a:spAutoFit/>
          </a:bodyPr>
          <a:lstStyle/>
          <a:p>
            <a:r>
              <a:rPr lang="en-GB" sz="1800" dirty="0"/>
              <a:t>CCS tend to be one for the larger construction companies, you may recognise the logo from sites you have worked on.</a:t>
            </a:r>
          </a:p>
        </p:txBody>
      </p:sp>
    </p:spTree>
    <p:extLst>
      <p:ext uri="{BB962C8B-B14F-4D97-AF65-F5344CB8AC3E}">
        <p14:creationId xmlns:p14="http://schemas.microsoft.com/office/powerpoint/2010/main" val="4048752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CDB21-91D2-A3CA-F09F-F548A51F616F}"/>
              </a:ext>
            </a:extLst>
          </p:cNvPr>
          <p:cNvSpPr>
            <a:spLocks noGrp="1"/>
          </p:cNvSpPr>
          <p:nvPr>
            <p:ph type="title"/>
          </p:nvPr>
        </p:nvSpPr>
        <p:spPr>
          <a:xfrm>
            <a:off x="457200" y="1008000"/>
            <a:ext cx="8229600" cy="764816"/>
          </a:xfrm>
        </p:spPr>
        <p:txBody>
          <a:bodyPr/>
          <a:lstStyle/>
          <a:p>
            <a:r>
              <a:rPr lang="en-GB" dirty="0"/>
              <a:t>Niche organisations covering specialist aspects of the construction industry</a:t>
            </a:r>
          </a:p>
        </p:txBody>
      </p:sp>
      <p:sp>
        <p:nvSpPr>
          <p:cNvPr id="3" name="Content Placeholder 2">
            <a:extLst>
              <a:ext uri="{FF2B5EF4-FFF2-40B4-BE49-F238E27FC236}">
                <a16:creationId xmlns:a16="http://schemas.microsoft.com/office/drawing/2014/main" id="{0457A099-B0F6-8BCB-13D9-477684612A17}"/>
              </a:ext>
            </a:extLst>
          </p:cNvPr>
          <p:cNvSpPr>
            <a:spLocks noGrp="1"/>
          </p:cNvSpPr>
          <p:nvPr>
            <p:ph sz="quarter" idx="10"/>
          </p:nvPr>
        </p:nvSpPr>
        <p:spPr>
          <a:xfrm>
            <a:off x="457200" y="1772816"/>
            <a:ext cx="8229600" cy="3987184"/>
          </a:xfrm>
        </p:spPr>
        <p:txBody>
          <a:bodyPr/>
          <a:lstStyle/>
          <a:p>
            <a:pPr marL="342900" lvl="0" indent="-342900" fontAlgn="base">
              <a:lnSpc>
                <a:spcPts val="1300"/>
              </a:lnSpc>
              <a:buClr>
                <a:srgbClr val="595959"/>
              </a:buClr>
              <a:buSzPts val="1200"/>
              <a:buFont typeface="Arial" panose="020B0604020202020204" pitchFamily="34" charset="0"/>
              <a:buChar char="–"/>
            </a:pPr>
            <a:endParaRPr lang="en-GB" sz="1800" u="none" strike="noStrike" dirty="0">
              <a:effectLst/>
              <a:latin typeface="Arial" panose="020B0604020202020204" pitchFamily="34" charset="0"/>
              <a:ea typeface="Times New Roman" panose="02020603050405020304" pitchFamily="18" charset="0"/>
              <a:cs typeface="Times New Roman" panose="02020603050405020304" pitchFamily="18" charset="0"/>
            </a:endParaRPr>
          </a:p>
          <a:p>
            <a:pPr lvl="0" fontAlgn="base">
              <a:lnSpc>
                <a:spcPts val="1300"/>
              </a:lnSpc>
              <a:buClr>
                <a:srgbClr val="595959"/>
              </a:buClr>
              <a:buSzPts val="1200"/>
            </a:pPr>
            <a:r>
              <a:rPr lang="en-GB" sz="1800" u="none" strike="noStrike" dirty="0">
                <a:effectLst/>
                <a:latin typeface="Arial" panose="020B0604020202020204" pitchFamily="34" charset="0"/>
                <a:ea typeface="Times New Roman" panose="02020603050405020304" pitchFamily="18" charset="0"/>
                <a:cs typeface="Times New Roman" panose="02020603050405020304" pitchFamily="18" charset="0"/>
              </a:rPr>
              <a:t>National Fire Protection Association (NFPA) </a:t>
            </a:r>
          </a:p>
          <a:p>
            <a:pPr lvl="0" fontAlgn="base">
              <a:lnSpc>
                <a:spcPts val="1300"/>
              </a:lnSpc>
              <a:buClr>
                <a:srgbClr val="595959"/>
              </a:buClr>
              <a:buSzPts val="1200"/>
            </a:pPr>
            <a:r>
              <a:rPr lang="en-GB" sz="1800" u="none" strike="noStrike" dirty="0">
                <a:effectLst/>
                <a:latin typeface="Arial" panose="020B0604020202020204" pitchFamily="34" charset="0"/>
                <a:ea typeface="Times New Roman" panose="02020603050405020304" pitchFamily="18" charset="0"/>
                <a:cs typeface="Times New Roman" panose="02020603050405020304" pitchFamily="18" charset="0"/>
              </a:rPr>
              <a:t>National Federation of Roofing Contractors (NFRC)</a:t>
            </a:r>
          </a:p>
          <a:p>
            <a:pPr lvl="0" fontAlgn="base">
              <a:lnSpc>
                <a:spcPts val="1300"/>
              </a:lnSpc>
              <a:buClr>
                <a:srgbClr val="595959"/>
              </a:buClr>
              <a:buSzPts val="1200"/>
            </a:pPr>
            <a:r>
              <a:rPr lang="en-GB" sz="1800" u="none" strike="noStrike" dirty="0">
                <a:effectLst/>
                <a:latin typeface="Arial" panose="020B0604020202020204" pitchFamily="34" charset="0"/>
                <a:ea typeface="Times New Roman" panose="02020603050405020304" pitchFamily="18" charset="0"/>
                <a:cs typeface="Times New Roman" panose="02020603050405020304" pitchFamily="18" charset="0"/>
              </a:rPr>
              <a:t>Natural Stone Industry Training Group (NSITG)</a:t>
            </a:r>
          </a:p>
          <a:p>
            <a:pPr lvl="0" fontAlgn="base">
              <a:lnSpc>
                <a:spcPts val="1300"/>
              </a:lnSpc>
              <a:buClr>
                <a:srgbClr val="595959"/>
              </a:buClr>
              <a:buSzPts val="1200"/>
            </a:pPr>
            <a:r>
              <a:rPr lang="en-GB" sz="1800" u="none" strike="noStrike" dirty="0">
                <a:effectLst/>
                <a:latin typeface="Arial" panose="020B0604020202020204" pitchFamily="34" charset="0"/>
                <a:ea typeface="Times New Roman" panose="02020603050405020304" pitchFamily="18" charset="0"/>
                <a:cs typeface="Times New Roman" panose="02020603050405020304" pitchFamily="18" charset="0"/>
              </a:rPr>
              <a:t>Association of Concrete Industrial Flooring Contractors (ACIFC)</a:t>
            </a:r>
          </a:p>
          <a:p>
            <a:pPr lvl="0" fontAlgn="base">
              <a:lnSpc>
                <a:spcPts val="1300"/>
              </a:lnSpc>
              <a:buClr>
                <a:srgbClr val="595959"/>
              </a:buClr>
              <a:buSzPts val="1200"/>
            </a:pPr>
            <a:r>
              <a:rPr lang="en-GB" sz="1800" u="none" strike="noStrike" dirty="0">
                <a:effectLst/>
                <a:latin typeface="Arial" panose="020B0604020202020204" pitchFamily="34" charset="0"/>
                <a:ea typeface="Times New Roman" panose="02020603050405020304" pitchFamily="18" charset="0"/>
                <a:cs typeface="Times New Roman" panose="02020603050405020304" pitchFamily="18" charset="0"/>
              </a:rPr>
              <a:t>Institution of Civil Engineers (ICE)</a:t>
            </a:r>
          </a:p>
          <a:p>
            <a:pPr lvl="0" fontAlgn="base">
              <a:lnSpc>
                <a:spcPts val="1300"/>
              </a:lnSpc>
              <a:buClr>
                <a:srgbClr val="595959"/>
              </a:buClr>
              <a:buSzPts val="1200"/>
            </a:pPr>
            <a:r>
              <a:rPr lang="en-GB" sz="1800" u="none" strike="noStrike" dirty="0">
                <a:effectLst/>
                <a:latin typeface="Arial" panose="020B0604020202020204" pitchFamily="34" charset="0"/>
                <a:ea typeface="Times New Roman" panose="02020603050405020304" pitchFamily="18" charset="0"/>
                <a:cs typeface="Times New Roman" panose="02020603050405020304" pitchFamily="18" charset="0"/>
              </a:rPr>
              <a:t>Civil Engineering Contractors Association (CECA) Wales  </a:t>
            </a:r>
          </a:p>
          <a:p>
            <a:pPr lvl="0" fontAlgn="base">
              <a:lnSpc>
                <a:spcPts val="1300"/>
              </a:lnSpc>
              <a:buClr>
                <a:srgbClr val="595959"/>
              </a:buClr>
              <a:buSzPts val="1200"/>
            </a:pPr>
            <a:r>
              <a:rPr lang="en-GB" sz="1800" u="none" strike="noStrike" dirty="0">
                <a:effectLst/>
                <a:latin typeface="Arial" panose="020B0604020202020204" pitchFamily="34" charset="0"/>
                <a:ea typeface="Times New Roman" panose="02020603050405020304" pitchFamily="18" charset="0"/>
                <a:cs typeface="Times New Roman" panose="02020603050405020304" pitchFamily="18" charset="0"/>
              </a:rPr>
              <a:t>Society for the Protection of Ancient Buildings (SPAB).</a:t>
            </a:r>
          </a:p>
          <a:p>
            <a:endParaRPr lang="en-GB" dirty="0"/>
          </a:p>
        </p:txBody>
      </p:sp>
    </p:spTree>
    <p:extLst>
      <p:ext uri="{BB962C8B-B14F-4D97-AF65-F5344CB8AC3E}">
        <p14:creationId xmlns:p14="http://schemas.microsoft.com/office/powerpoint/2010/main" val="3059280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ED135-9003-FE1B-482F-68F158276A07}"/>
              </a:ext>
            </a:extLst>
          </p:cNvPr>
          <p:cNvSpPr>
            <a:spLocks noGrp="1"/>
          </p:cNvSpPr>
          <p:nvPr>
            <p:ph type="title"/>
          </p:nvPr>
        </p:nvSpPr>
        <p:spPr/>
        <p:txBody>
          <a:bodyPr/>
          <a:lstStyle/>
          <a:p>
            <a:r>
              <a:rPr lang="en-GB" dirty="0"/>
              <a:t>Activity 2 </a:t>
            </a:r>
            <a:br>
              <a:rPr lang="en-GB" dirty="0"/>
            </a:br>
            <a:endParaRPr lang="en-GB" dirty="0"/>
          </a:p>
        </p:txBody>
      </p:sp>
      <p:sp>
        <p:nvSpPr>
          <p:cNvPr id="3" name="Content Placeholder 2">
            <a:extLst>
              <a:ext uri="{FF2B5EF4-FFF2-40B4-BE49-F238E27FC236}">
                <a16:creationId xmlns:a16="http://schemas.microsoft.com/office/drawing/2014/main" id="{B6AD5BFF-AF46-E938-4D8C-11A6E38D718C}"/>
              </a:ext>
            </a:extLst>
          </p:cNvPr>
          <p:cNvSpPr>
            <a:spLocks noGrp="1"/>
          </p:cNvSpPr>
          <p:nvPr>
            <p:ph sz="quarter" idx="10"/>
          </p:nvPr>
        </p:nvSpPr>
        <p:spPr>
          <a:xfrm>
            <a:off x="457200" y="1844824"/>
            <a:ext cx="8229600" cy="3915176"/>
          </a:xfrm>
        </p:spPr>
        <p:txBody>
          <a:bodyPr/>
          <a:lstStyle/>
          <a:p>
            <a:r>
              <a:rPr lang="en-GB" sz="1800" dirty="0"/>
              <a:t>Research and find a niche organisation for each of the following trades:</a:t>
            </a:r>
          </a:p>
          <a:p>
            <a:r>
              <a:rPr lang="en-GB" sz="1800" dirty="0"/>
              <a:t>Bricklaying</a:t>
            </a:r>
          </a:p>
          <a:p>
            <a:r>
              <a:rPr lang="en-GB" sz="1800" dirty="0"/>
              <a:t>Carpentry</a:t>
            </a:r>
          </a:p>
          <a:p>
            <a:r>
              <a:rPr lang="en-GB" sz="1800" dirty="0"/>
              <a:t>Plastering</a:t>
            </a:r>
          </a:p>
          <a:p>
            <a:r>
              <a:rPr lang="en-GB" sz="1800" dirty="0"/>
              <a:t>Painting &amp; Decorating</a:t>
            </a:r>
          </a:p>
          <a:p>
            <a:endParaRPr lang="en-GB" dirty="0"/>
          </a:p>
        </p:txBody>
      </p:sp>
    </p:spTree>
    <p:extLst>
      <p:ext uri="{BB962C8B-B14F-4D97-AF65-F5344CB8AC3E}">
        <p14:creationId xmlns:p14="http://schemas.microsoft.com/office/powerpoint/2010/main" val="1074490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D9403-B7B3-3454-7813-0F4EDC294F6D}"/>
              </a:ext>
            </a:extLst>
          </p:cNvPr>
          <p:cNvSpPr>
            <a:spLocks noGrp="1"/>
          </p:cNvSpPr>
          <p:nvPr>
            <p:ph type="title"/>
          </p:nvPr>
        </p:nvSpPr>
        <p:spPr/>
        <p:txBody>
          <a:bodyPr/>
          <a:lstStyle/>
          <a:p>
            <a:r>
              <a:rPr lang="en-GB" dirty="0"/>
              <a:t>CSCS card scheme in construction</a:t>
            </a:r>
          </a:p>
        </p:txBody>
      </p:sp>
      <p:sp>
        <p:nvSpPr>
          <p:cNvPr id="3" name="Content Placeholder 2">
            <a:extLst>
              <a:ext uri="{FF2B5EF4-FFF2-40B4-BE49-F238E27FC236}">
                <a16:creationId xmlns:a16="http://schemas.microsoft.com/office/drawing/2014/main" id="{858CEA56-58FA-60DF-6D47-FA1F7DB97490}"/>
              </a:ext>
            </a:extLst>
          </p:cNvPr>
          <p:cNvSpPr>
            <a:spLocks noGrp="1"/>
          </p:cNvSpPr>
          <p:nvPr>
            <p:ph sz="quarter" idx="10"/>
          </p:nvPr>
        </p:nvSpPr>
        <p:spPr/>
        <p:txBody>
          <a:bodyPr/>
          <a:lstStyle/>
          <a:p>
            <a:r>
              <a:rPr lang="en-GB" sz="1800" dirty="0"/>
              <a:t>What does CSCS stand for?</a:t>
            </a:r>
          </a:p>
          <a:p>
            <a:r>
              <a:rPr lang="en-GB" sz="1800" dirty="0"/>
              <a:t>CSCS cards provide proof that individuals working on construction sites have the required training and qualifications for the type of work they carry out.</a:t>
            </a:r>
          </a:p>
          <a:p>
            <a:r>
              <a:rPr lang="en-GB" sz="1800" dirty="0"/>
              <a:t>CSCS is a not-for-profit limited company. Its directors are from employer organisations and unions representing the breadth of the industry.</a:t>
            </a:r>
          </a:p>
          <a:p>
            <a:r>
              <a:rPr lang="en-GB" sz="1800" dirty="0"/>
              <a:t>Holding a CSCS card is not a legislative requirement. It is entirely up to the principal contractor or client whether workers are required to hold a card before they are allowed on site. However, most principal contractors and major house builders require construction workers on their sites to hold a valid CSCS card.</a:t>
            </a:r>
          </a:p>
          <a:p>
            <a:endParaRPr lang="en-GB" dirty="0"/>
          </a:p>
        </p:txBody>
      </p:sp>
    </p:spTree>
    <p:extLst>
      <p:ext uri="{BB962C8B-B14F-4D97-AF65-F5344CB8AC3E}">
        <p14:creationId xmlns:p14="http://schemas.microsoft.com/office/powerpoint/2010/main" val="31713421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E4EACE8-484C-4DB4-8291-7BDB6E672857}"/>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2240</TotalTime>
  <Words>1037</Words>
  <Application>Microsoft Office PowerPoint</Application>
  <PresentationFormat>On-screen Show (4:3)</PresentationFormat>
  <Paragraphs>94</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Lucida Grande</vt:lpstr>
      <vt:lpstr>Times New Roman</vt:lpstr>
      <vt:lpstr>Default Design</vt:lpstr>
      <vt:lpstr>PowerPoint 1: Know the trade bodies and organisations within the construction sector.</vt:lpstr>
      <vt:lpstr>The role that the Health and Safety Executive have in the construction industry</vt:lpstr>
      <vt:lpstr>Activity 1</vt:lpstr>
      <vt:lpstr>Trade organisations within the construction sector</vt:lpstr>
      <vt:lpstr>Trade organisations within the construction sector</vt:lpstr>
      <vt:lpstr>Trade organisations within the construction sector</vt:lpstr>
      <vt:lpstr>Niche organisations covering specialist aspects of the construction industry</vt:lpstr>
      <vt:lpstr>Activity 2  </vt:lpstr>
      <vt:lpstr>CSCS card scheme in construction</vt:lpstr>
      <vt:lpstr>Activity 3</vt:lpstr>
      <vt:lpstr>Professional Registration as a Construction Professional</vt:lpstr>
      <vt:lpstr>Activity 4  </vt:lpstr>
      <vt:lpstr>Trade federations </vt:lpstr>
      <vt:lpstr>CITB and its role</vt:lpstr>
      <vt:lpstr>CITB and its role</vt:lpstr>
      <vt:lpstr>Activity 5</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2023-09-01T13:37:34Z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