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6" r:id="rId5"/>
    <p:sldId id="287" r:id="rId6"/>
    <p:sldId id="288" r:id="rId7"/>
    <p:sldId id="289" r:id="rId8"/>
    <p:sldId id="290" r:id="rId9"/>
    <p:sldId id="291" r:id="rId10"/>
    <p:sldId id="292" r:id="rId11"/>
    <p:sldId id="293" r:id="rId12"/>
    <p:sldId id="294" r:id="rId13"/>
    <p:sldId id="295"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Jones" userId="3ee78eee-0048-47d5-a376-8a615338ad93" providerId="ADAL" clId="{08F438EF-FC99-488E-91DE-F34A2B085628}"/>
    <pc:docChg chg="modSld">
      <pc:chgData name="Edward Jones" userId="3ee78eee-0048-47d5-a376-8a615338ad93" providerId="ADAL" clId="{08F438EF-FC99-488E-91DE-F34A2B085628}" dt="2023-09-01T13:31:58.738" v="49" actId="20577"/>
      <pc:docMkLst>
        <pc:docMk/>
      </pc:docMkLst>
      <pc:sldChg chg="modSp mod">
        <pc:chgData name="Edward Jones" userId="3ee78eee-0048-47d5-a376-8a615338ad93" providerId="ADAL" clId="{08F438EF-FC99-488E-91DE-F34A2B085628}" dt="2023-09-01T13:31:58.738" v="49" actId="20577"/>
        <pc:sldMkLst>
          <pc:docMk/>
          <pc:sldMk cId="0" sldId="286"/>
        </pc:sldMkLst>
        <pc:spChg chg="mod">
          <ac:chgData name="Edward Jones" userId="3ee78eee-0048-47d5-a376-8a615338ad93" providerId="ADAL" clId="{08F438EF-FC99-488E-91DE-F34A2B085628}" dt="2023-09-01T13:31:58.738" v="49" actId="20577"/>
          <ac:spMkLst>
            <pc:docMk/>
            <pc:sldMk cId="0" sldId="286"/>
            <ac:spMk id="205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DEAD8-4508-EEF8-44AB-55ACBBECAAE1}"/>
              </a:ext>
            </a:extLst>
          </p:cNvPr>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E4477D-126F-19D0-4FFA-F206D596E660}"/>
              </a:ext>
            </a:extLst>
          </p:cNvPr>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50BA4B4-A7E2-0FA1-0EFF-F7B21042007C}"/>
              </a:ext>
            </a:extLst>
          </p:cNvPr>
          <p:cNvSpPr>
            <a:spLocks noGrp="1"/>
          </p:cNvSpPr>
          <p:nvPr>
            <p:ph sz="half" idx="2"/>
          </p:nvPr>
        </p:nvSpPr>
        <p:spPr>
          <a:xfrm>
            <a:off x="4648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20808E-F58D-7CB4-E60F-5481EAAABFCC}"/>
              </a:ext>
            </a:extLst>
          </p:cNvPr>
          <p:cNvSpPr>
            <a:spLocks noGrp="1"/>
          </p:cNvSpPr>
          <p:nvPr>
            <p:ph type="dt" sz="half" idx="10"/>
          </p:nvPr>
        </p:nvSpPr>
        <p:spPr>
          <a:xfrm>
            <a:off x="457200" y="6245225"/>
            <a:ext cx="2133600" cy="476250"/>
          </a:xfrm>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4BE3E5FA-308A-0F83-73AD-733FDBAA940A}"/>
              </a:ext>
            </a:extLst>
          </p:cNvPr>
          <p:cNvSpPr>
            <a:spLocks noGrp="1"/>
          </p:cNvSpPr>
          <p:nvPr>
            <p:ph type="ftr" sz="quarter" idx="11"/>
          </p:nvPr>
        </p:nvSpPr>
        <p:spPr>
          <a:xfrm>
            <a:off x="3124200" y="6245225"/>
            <a:ext cx="2895600" cy="476250"/>
          </a:xfrm>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BBBB0504-3CBF-EC50-D3EE-8614FB47EBF6}"/>
              </a:ext>
            </a:extLst>
          </p:cNvPr>
          <p:cNvSpPr>
            <a:spLocks noGrp="1"/>
          </p:cNvSpPr>
          <p:nvPr>
            <p:ph type="sldNum" sz="quarter" idx="12"/>
          </p:nvPr>
        </p:nvSpPr>
        <p:spPr>
          <a:xfrm>
            <a:off x="6553200" y="6245225"/>
            <a:ext cx="2133600" cy="476250"/>
          </a:xfrm>
        </p:spPr>
        <p:txBody>
          <a:bodyPr/>
          <a:lstStyle>
            <a:lvl1pPr>
              <a:defRPr/>
            </a:lvl1pPr>
          </a:lstStyle>
          <a:p>
            <a:fld id="{6EC6F344-B99F-441B-B44F-BFC299C41C5D}" type="slidenum">
              <a:rPr lang="en-GB" altLang="en-US"/>
              <a:pPr/>
              <a:t>‹#›</a:t>
            </a:fld>
            <a:endParaRPr lang="en-GB" altLang="en-US"/>
          </a:p>
        </p:txBody>
      </p:sp>
    </p:spTree>
    <p:extLst>
      <p:ext uri="{BB962C8B-B14F-4D97-AF65-F5344CB8AC3E}">
        <p14:creationId xmlns:p14="http://schemas.microsoft.com/office/powerpoint/2010/main" val="41866736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New Technology Methods </a:t>
            </a: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3F252EF5-0770-9AC8-E7E2-1D605A90E010}"/>
              </a:ext>
            </a:extLst>
          </p:cNvPr>
          <p:cNvSpPr>
            <a:spLocks noGrp="1" noChangeArrowheads="1"/>
          </p:cNvSpPr>
          <p:nvPr>
            <p:ph type="title"/>
          </p:nvPr>
        </p:nvSpPr>
        <p:spPr/>
        <p:txBody>
          <a:bodyPr/>
          <a:lstStyle/>
          <a:p>
            <a:r>
              <a:rPr lang="en-GB" altLang="en-US" b="1" dirty="0">
                <a:solidFill>
                  <a:schemeClr val="accent2"/>
                </a:solidFill>
              </a:rPr>
              <a:t>Framed Structures</a:t>
            </a:r>
          </a:p>
        </p:txBody>
      </p:sp>
      <p:pic>
        <p:nvPicPr>
          <p:cNvPr id="28676" name="Picture 4">
            <a:extLst>
              <a:ext uri="{FF2B5EF4-FFF2-40B4-BE49-F238E27FC236}">
                <a16:creationId xmlns:a16="http://schemas.microsoft.com/office/drawing/2014/main" id="{29D10CC1-5B50-CDCD-48BD-07F13E17B1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675711" y="1863328"/>
            <a:ext cx="2244328" cy="339447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78" name="Text Box 6">
            <a:extLst>
              <a:ext uri="{FF2B5EF4-FFF2-40B4-BE49-F238E27FC236}">
                <a16:creationId xmlns:a16="http://schemas.microsoft.com/office/drawing/2014/main" id="{803FBD72-666B-58C1-2E16-4D827BD3AB01}"/>
              </a:ext>
            </a:extLst>
          </p:cNvPr>
          <p:cNvSpPr txBox="1">
            <a:spLocks noChangeArrowheads="1"/>
          </p:cNvSpPr>
          <p:nvPr/>
        </p:nvSpPr>
        <p:spPr bwMode="auto">
          <a:xfrm>
            <a:off x="1223962" y="1628800"/>
            <a:ext cx="4427936"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2100" b="1" dirty="0"/>
              <a:t>The rectangular framed structure is the most common type and consists of a series of upright and horizontal members. </a:t>
            </a:r>
          </a:p>
          <a:p>
            <a:endParaRPr lang="en-GB" altLang="en-US" sz="2100" b="1" dirty="0"/>
          </a:p>
          <a:p>
            <a:r>
              <a:rPr lang="en-GB" altLang="en-US" sz="2100" b="1" dirty="0"/>
              <a:t>The resulting frame provides the bearing for the floors, walls and roof.</a:t>
            </a:r>
          </a:p>
          <a:p>
            <a:endParaRPr lang="en-GB" altLang="en-US" sz="2100" b="1" dirty="0"/>
          </a:p>
          <a:p>
            <a:r>
              <a:rPr lang="en-GB" altLang="en-US" sz="2100" b="1" dirty="0"/>
              <a:t>The structure can be cladded with brick when the building has been made watertight.</a:t>
            </a:r>
          </a:p>
        </p:txBody>
      </p:sp>
    </p:spTree>
    <p:extLst>
      <p:ext uri="{BB962C8B-B14F-4D97-AF65-F5344CB8AC3E}">
        <p14:creationId xmlns:p14="http://schemas.microsoft.com/office/powerpoint/2010/main" val="1610971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769448AE-2246-2FD2-5A6D-C4D150820FF2}"/>
              </a:ext>
            </a:extLst>
          </p:cNvPr>
          <p:cNvSpPr>
            <a:spLocks noGrp="1" noChangeArrowheads="1"/>
          </p:cNvSpPr>
          <p:nvPr>
            <p:ph type="title"/>
          </p:nvPr>
        </p:nvSpPr>
        <p:spPr/>
        <p:txBody>
          <a:bodyPr/>
          <a:lstStyle/>
          <a:p>
            <a:r>
              <a:rPr lang="en-GB" altLang="en-US" sz="3000" dirty="0"/>
              <a:t> </a:t>
            </a:r>
            <a:r>
              <a:rPr lang="en-GB" altLang="en-US" b="1" dirty="0">
                <a:solidFill>
                  <a:schemeClr val="accent2"/>
                </a:solidFill>
              </a:rPr>
              <a:t>New Technology and Methods Used in Construction</a:t>
            </a:r>
            <a:r>
              <a:rPr lang="en-GB" altLang="en-US" dirty="0"/>
              <a:t> </a:t>
            </a:r>
          </a:p>
        </p:txBody>
      </p:sp>
      <p:sp>
        <p:nvSpPr>
          <p:cNvPr id="20483" name="Rectangle 3">
            <a:extLst>
              <a:ext uri="{FF2B5EF4-FFF2-40B4-BE49-F238E27FC236}">
                <a16:creationId xmlns:a16="http://schemas.microsoft.com/office/drawing/2014/main" id="{B741E36F-3C32-F378-D67E-4B738F4646DF}"/>
              </a:ext>
            </a:extLst>
          </p:cNvPr>
          <p:cNvSpPr>
            <a:spLocks noGrp="1" noChangeArrowheads="1"/>
          </p:cNvSpPr>
          <p:nvPr>
            <p:ph type="body" idx="1"/>
          </p:nvPr>
        </p:nvSpPr>
        <p:spPr>
          <a:xfrm>
            <a:off x="1331120" y="2057400"/>
            <a:ext cx="6326981" cy="3801666"/>
          </a:xfrm>
        </p:spPr>
        <p:txBody>
          <a:bodyPr>
            <a:normAutofit/>
          </a:bodyPr>
          <a:lstStyle/>
          <a:p>
            <a:pPr marL="0" indent="0">
              <a:lnSpc>
                <a:spcPct val="80000"/>
              </a:lnSpc>
              <a:buNone/>
            </a:pPr>
            <a:r>
              <a:rPr lang="en-GB" altLang="en-US" b="1" dirty="0"/>
              <a:t>As industry advances with new technology, the design of buildings changes accordingly.</a:t>
            </a:r>
          </a:p>
          <a:p>
            <a:pPr marL="0" indent="0">
              <a:lnSpc>
                <a:spcPct val="80000"/>
              </a:lnSpc>
              <a:buNone/>
            </a:pPr>
            <a:r>
              <a:rPr lang="en-GB" altLang="en-US" b="1" dirty="0"/>
              <a:t>Many buildings are constructed for a specific purpose.</a:t>
            </a:r>
          </a:p>
          <a:p>
            <a:pPr marL="0" indent="0">
              <a:lnSpc>
                <a:spcPct val="80000"/>
              </a:lnSpc>
              <a:buNone/>
            </a:pPr>
            <a:r>
              <a:rPr lang="en-GB" altLang="en-US" b="1" dirty="0"/>
              <a:t>This will determine their shape, size and style and will also affect the quality and the eventual cost of the building.</a:t>
            </a:r>
          </a:p>
          <a:p>
            <a:pPr marL="0" indent="0">
              <a:lnSpc>
                <a:spcPct val="80000"/>
              </a:lnSpc>
              <a:buNone/>
            </a:pPr>
            <a:r>
              <a:rPr lang="en-GB" altLang="en-US" b="1" dirty="0"/>
              <a:t>The actual structure of the building is termed the external envelope, it protects the internal environment from all outside elements.</a:t>
            </a:r>
          </a:p>
        </p:txBody>
      </p:sp>
    </p:spTree>
    <p:extLst>
      <p:ext uri="{BB962C8B-B14F-4D97-AF65-F5344CB8AC3E}">
        <p14:creationId xmlns:p14="http://schemas.microsoft.com/office/powerpoint/2010/main" val="2571829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F59F6A5-E6FC-2B39-C9D3-92EFE8077BC1}"/>
              </a:ext>
            </a:extLst>
          </p:cNvPr>
          <p:cNvSpPr>
            <a:spLocks noGrp="1" noChangeArrowheads="1"/>
          </p:cNvSpPr>
          <p:nvPr>
            <p:ph type="title"/>
          </p:nvPr>
        </p:nvSpPr>
        <p:spPr/>
        <p:txBody>
          <a:bodyPr>
            <a:normAutofit fontScale="90000"/>
          </a:bodyPr>
          <a:lstStyle/>
          <a:p>
            <a:r>
              <a:rPr lang="en-GB" altLang="en-US" sz="2700" b="1" dirty="0">
                <a:solidFill>
                  <a:schemeClr val="accent2"/>
                </a:solidFill>
              </a:rPr>
              <a:t>Structural Forms</a:t>
            </a:r>
            <a:br>
              <a:rPr lang="en-GB" altLang="en-US" sz="3000" b="1" dirty="0">
                <a:solidFill>
                  <a:schemeClr val="accent2"/>
                </a:solidFill>
              </a:rPr>
            </a:br>
            <a:endParaRPr lang="en-GB" altLang="en-US" sz="3000" b="1" dirty="0">
              <a:solidFill>
                <a:schemeClr val="accent2"/>
              </a:solidFill>
            </a:endParaRPr>
          </a:p>
        </p:txBody>
      </p:sp>
      <p:sp>
        <p:nvSpPr>
          <p:cNvPr id="22531" name="Rectangle 3">
            <a:extLst>
              <a:ext uri="{FF2B5EF4-FFF2-40B4-BE49-F238E27FC236}">
                <a16:creationId xmlns:a16="http://schemas.microsoft.com/office/drawing/2014/main" id="{95519E57-44B5-6701-EC64-21287F25315A}"/>
              </a:ext>
            </a:extLst>
          </p:cNvPr>
          <p:cNvSpPr>
            <a:spLocks noGrp="1" noChangeArrowheads="1"/>
          </p:cNvSpPr>
          <p:nvPr>
            <p:ph type="body" idx="1"/>
          </p:nvPr>
        </p:nvSpPr>
        <p:spPr>
          <a:xfrm>
            <a:off x="1331120" y="1646635"/>
            <a:ext cx="6326981" cy="4104084"/>
          </a:xfrm>
        </p:spPr>
        <p:txBody>
          <a:bodyPr/>
          <a:lstStyle/>
          <a:p>
            <a:pPr marL="0" indent="0">
              <a:buNone/>
            </a:pPr>
            <a:r>
              <a:rPr lang="en-GB" altLang="en-US" b="1" dirty="0"/>
              <a:t>There are many structural forms in present day use, each being modified from time to time, in order to take the best possible benefit from new materials and developing new techniques.</a:t>
            </a:r>
          </a:p>
          <a:p>
            <a:pPr marL="0" indent="0">
              <a:buNone/>
            </a:pPr>
            <a:r>
              <a:rPr lang="en-GB" altLang="en-US" b="1" dirty="0"/>
              <a:t>The basic forms of structure used in the construction of buildings are:</a:t>
            </a:r>
            <a:endParaRPr lang="en-GB" altLang="en-US" b="1" dirty="0">
              <a:solidFill>
                <a:schemeClr val="accent2"/>
              </a:solidFill>
            </a:endParaRPr>
          </a:p>
          <a:p>
            <a:pPr marL="0" indent="0">
              <a:buNone/>
            </a:pPr>
            <a:r>
              <a:rPr lang="en-GB" altLang="en-US" b="1" dirty="0">
                <a:solidFill>
                  <a:schemeClr val="accent2"/>
                </a:solidFill>
                <a:cs typeface="Arial" panose="020B0604020202020204" pitchFamily="34" charset="0"/>
              </a:rPr>
              <a:t>● </a:t>
            </a:r>
            <a:r>
              <a:rPr lang="en-GB" altLang="en-US" b="1" dirty="0">
                <a:solidFill>
                  <a:schemeClr val="accent2"/>
                </a:solidFill>
              </a:rPr>
              <a:t>Solid structure </a:t>
            </a:r>
          </a:p>
          <a:p>
            <a:pPr marL="0" indent="0">
              <a:buNone/>
            </a:pPr>
            <a:r>
              <a:rPr lang="en-GB" altLang="en-US" b="1" dirty="0">
                <a:solidFill>
                  <a:schemeClr val="accent2"/>
                </a:solidFill>
                <a:cs typeface="Arial" panose="020B0604020202020204" pitchFamily="34" charset="0"/>
              </a:rPr>
              <a:t>● </a:t>
            </a:r>
            <a:r>
              <a:rPr lang="en-GB" altLang="en-US" b="1" dirty="0">
                <a:solidFill>
                  <a:schemeClr val="accent2"/>
                </a:solidFill>
              </a:rPr>
              <a:t>Framed structure</a:t>
            </a:r>
          </a:p>
        </p:txBody>
      </p:sp>
    </p:spTree>
    <p:extLst>
      <p:ext uri="{BB962C8B-B14F-4D97-AF65-F5344CB8AC3E}">
        <p14:creationId xmlns:p14="http://schemas.microsoft.com/office/powerpoint/2010/main" val="518092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4CF3946-6181-FD7B-214A-4AFEB2091F95}"/>
              </a:ext>
            </a:extLst>
          </p:cNvPr>
          <p:cNvSpPr>
            <a:spLocks noGrp="1" noChangeArrowheads="1"/>
          </p:cNvSpPr>
          <p:nvPr>
            <p:ph type="title"/>
          </p:nvPr>
        </p:nvSpPr>
        <p:spPr/>
        <p:txBody>
          <a:bodyPr>
            <a:normAutofit fontScale="90000"/>
          </a:bodyPr>
          <a:lstStyle/>
          <a:p>
            <a:r>
              <a:rPr lang="en-GB" altLang="en-US" sz="2700" b="1" dirty="0">
                <a:solidFill>
                  <a:schemeClr val="accent2"/>
                </a:solidFill>
              </a:rPr>
              <a:t>Solid Structure</a:t>
            </a:r>
            <a:br>
              <a:rPr lang="en-GB" altLang="en-US" sz="3000" b="1" dirty="0">
                <a:solidFill>
                  <a:schemeClr val="accent2"/>
                </a:solidFill>
              </a:rPr>
            </a:br>
            <a:endParaRPr lang="en-GB" altLang="en-US" sz="3000" b="1" dirty="0">
              <a:solidFill>
                <a:schemeClr val="accent2"/>
              </a:solidFill>
            </a:endParaRPr>
          </a:p>
        </p:txBody>
      </p:sp>
      <p:sp>
        <p:nvSpPr>
          <p:cNvPr id="23555" name="Rectangle 3">
            <a:extLst>
              <a:ext uri="{FF2B5EF4-FFF2-40B4-BE49-F238E27FC236}">
                <a16:creationId xmlns:a16="http://schemas.microsoft.com/office/drawing/2014/main" id="{AB90FB77-3D43-0E5B-FB97-76CAEC7BC210}"/>
              </a:ext>
            </a:extLst>
          </p:cNvPr>
          <p:cNvSpPr>
            <a:spLocks noGrp="1" noChangeArrowheads="1"/>
          </p:cNvSpPr>
          <p:nvPr>
            <p:ph type="body" idx="1"/>
          </p:nvPr>
        </p:nvSpPr>
        <p:spPr>
          <a:xfrm>
            <a:off x="1331119" y="1593056"/>
            <a:ext cx="6172200" cy="4157663"/>
          </a:xfrm>
        </p:spPr>
        <p:txBody>
          <a:bodyPr/>
          <a:lstStyle/>
          <a:p>
            <a:pPr marL="0" indent="0">
              <a:buNone/>
            </a:pPr>
            <a:r>
              <a:rPr lang="en-GB" altLang="en-US" b="1" dirty="0"/>
              <a:t>The walls of this type of construction support the loads, protect the internal environment and also enclose the space.</a:t>
            </a:r>
          </a:p>
          <a:p>
            <a:pPr marL="0" indent="0">
              <a:buNone/>
            </a:pPr>
            <a:r>
              <a:rPr lang="en-GB" altLang="en-US" b="1" dirty="0"/>
              <a:t>The walls are therefore loadbearing, transferring the loads from the building down to the foundations.</a:t>
            </a:r>
          </a:p>
          <a:p>
            <a:pPr marL="0" indent="0">
              <a:buNone/>
            </a:pPr>
            <a:r>
              <a:rPr lang="en-GB" altLang="en-US" b="1" dirty="0"/>
              <a:t>The characteristic of this particular form is the thickness of the wall, due to the materials and the manner in which they are used.</a:t>
            </a:r>
          </a:p>
        </p:txBody>
      </p:sp>
    </p:spTree>
    <p:extLst>
      <p:ext uri="{BB962C8B-B14F-4D97-AF65-F5344CB8AC3E}">
        <p14:creationId xmlns:p14="http://schemas.microsoft.com/office/powerpoint/2010/main" val="281408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BC66E59A-12D2-1C64-32C4-56117A463C54}"/>
              </a:ext>
            </a:extLst>
          </p:cNvPr>
          <p:cNvSpPr>
            <a:spLocks noGrp="1" noChangeArrowheads="1"/>
          </p:cNvSpPr>
          <p:nvPr>
            <p:ph type="title"/>
          </p:nvPr>
        </p:nvSpPr>
        <p:spPr>
          <a:xfrm>
            <a:off x="467544" y="944166"/>
            <a:ext cx="7190556" cy="396602"/>
          </a:xfrm>
        </p:spPr>
        <p:txBody>
          <a:bodyPr/>
          <a:lstStyle/>
          <a:p>
            <a:r>
              <a:rPr lang="en-GB" altLang="en-US" b="1" dirty="0">
                <a:solidFill>
                  <a:schemeClr val="accent2"/>
                </a:solidFill>
              </a:rPr>
              <a:t>Solid Structure</a:t>
            </a:r>
          </a:p>
        </p:txBody>
      </p:sp>
      <p:sp>
        <p:nvSpPr>
          <p:cNvPr id="33795" name="Rectangle 3">
            <a:extLst>
              <a:ext uri="{FF2B5EF4-FFF2-40B4-BE49-F238E27FC236}">
                <a16:creationId xmlns:a16="http://schemas.microsoft.com/office/drawing/2014/main" id="{E6440D3A-3CB6-8C2C-77E9-54BC37C54D48}"/>
              </a:ext>
            </a:extLst>
          </p:cNvPr>
          <p:cNvSpPr>
            <a:spLocks noGrp="1" noChangeArrowheads="1"/>
          </p:cNvSpPr>
          <p:nvPr>
            <p:ph type="body" idx="1"/>
          </p:nvPr>
        </p:nvSpPr>
        <p:spPr>
          <a:xfrm>
            <a:off x="1277542" y="1646636"/>
            <a:ext cx="6588919" cy="4354115"/>
          </a:xfrm>
        </p:spPr>
        <p:txBody>
          <a:bodyPr/>
          <a:lstStyle/>
          <a:p>
            <a:pPr marL="0" indent="0">
              <a:lnSpc>
                <a:spcPct val="80000"/>
              </a:lnSpc>
              <a:buNone/>
            </a:pPr>
            <a:r>
              <a:rPr lang="en-GB" altLang="en-US" b="1" dirty="0"/>
              <a:t>Solid construction, in the form of brick, stone and concrete, is an easily erected structure. It is built up from small units gradually block by block.</a:t>
            </a:r>
          </a:p>
          <a:p>
            <a:pPr marL="0" indent="0">
              <a:lnSpc>
                <a:spcPct val="80000"/>
              </a:lnSpc>
              <a:buNone/>
            </a:pPr>
            <a:r>
              <a:rPr lang="en-GB" altLang="en-US" b="1" dirty="0"/>
              <a:t>When concrete is used some form of mould has to be provided to support the wet concrete until it has hardened.</a:t>
            </a:r>
          </a:p>
          <a:p>
            <a:pPr marL="0" indent="0">
              <a:lnSpc>
                <a:spcPct val="80000"/>
              </a:lnSpc>
              <a:buNone/>
            </a:pPr>
            <a:r>
              <a:rPr lang="en-GB" altLang="en-US" b="1" dirty="0"/>
              <a:t>There are two main types of solid wall construction:</a:t>
            </a:r>
          </a:p>
          <a:p>
            <a:pPr marL="0" indent="0">
              <a:lnSpc>
                <a:spcPct val="80000"/>
              </a:lnSpc>
              <a:buNone/>
            </a:pPr>
            <a:r>
              <a:rPr lang="en-GB" altLang="en-US" b="1" dirty="0">
                <a:solidFill>
                  <a:schemeClr val="accent2"/>
                </a:solidFill>
                <a:cs typeface="Arial" panose="020B0604020202020204" pitchFamily="34" charset="0"/>
              </a:rPr>
              <a:t>● </a:t>
            </a:r>
            <a:r>
              <a:rPr lang="en-GB" altLang="en-US" b="1" dirty="0">
                <a:solidFill>
                  <a:schemeClr val="accent2"/>
                </a:solidFill>
              </a:rPr>
              <a:t>Cellular</a:t>
            </a:r>
          </a:p>
          <a:p>
            <a:pPr marL="0" indent="0">
              <a:lnSpc>
                <a:spcPct val="80000"/>
              </a:lnSpc>
              <a:buNone/>
            </a:pPr>
            <a:r>
              <a:rPr lang="en-GB" altLang="en-US" b="1" dirty="0">
                <a:solidFill>
                  <a:schemeClr val="accent2"/>
                </a:solidFill>
                <a:cs typeface="Arial" panose="020B0604020202020204" pitchFamily="34" charset="0"/>
              </a:rPr>
              <a:t>● </a:t>
            </a:r>
            <a:r>
              <a:rPr lang="en-GB" altLang="en-US" b="1" dirty="0">
                <a:solidFill>
                  <a:schemeClr val="accent2"/>
                </a:solidFill>
              </a:rPr>
              <a:t>Cross wall</a:t>
            </a:r>
          </a:p>
          <a:p>
            <a:pPr marL="0" indent="0">
              <a:lnSpc>
                <a:spcPct val="80000"/>
              </a:lnSpc>
              <a:buNone/>
            </a:pPr>
            <a:r>
              <a:rPr lang="en-GB" altLang="en-US" b="1" dirty="0"/>
              <a:t> </a:t>
            </a:r>
          </a:p>
        </p:txBody>
      </p:sp>
    </p:spTree>
    <p:extLst>
      <p:ext uri="{BB962C8B-B14F-4D97-AF65-F5344CB8AC3E}">
        <p14:creationId xmlns:p14="http://schemas.microsoft.com/office/powerpoint/2010/main" val="3036154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DFFEDF8-1B72-66DF-CD5D-B36BF2EEB5A1}"/>
              </a:ext>
            </a:extLst>
          </p:cNvPr>
          <p:cNvSpPr>
            <a:spLocks noGrp="1" noChangeArrowheads="1"/>
          </p:cNvSpPr>
          <p:nvPr>
            <p:ph type="title"/>
          </p:nvPr>
        </p:nvSpPr>
        <p:spPr/>
        <p:txBody>
          <a:bodyPr/>
          <a:lstStyle/>
          <a:p>
            <a:r>
              <a:rPr lang="en-GB" altLang="en-US" b="1" dirty="0">
                <a:solidFill>
                  <a:schemeClr val="accent2"/>
                </a:solidFill>
              </a:rPr>
              <a:t>Cellular Structure</a:t>
            </a:r>
          </a:p>
        </p:txBody>
      </p:sp>
      <p:pic>
        <p:nvPicPr>
          <p:cNvPr id="24580" name="Picture 4">
            <a:extLst>
              <a:ext uri="{FF2B5EF4-FFF2-40B4-BE49-F238E27FC236}">
                <a16:creationId xmlns:a16="http://schemas.microsoft.com/office/drawing/2014/main" id="{07C294C9-DD00-313C-1AEC-E60FE5E1FA7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18422" y="2349105"/>
            <a:ext cx="3348038" cy="290155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2" name="Text Box 6">
            <a:extLst>
              <a:ext uri="{FF2B5EF4-FFF2-40B4-BE49-F238E27FC236}">
                <a16:creationId xmlns:a16="http://schemas.microsoft.com/office/drawing/2014/main" id="{1524AF09-1F6F-9B20-24F6-4B40BDC100A1}"/>
              </a:ext>
            </a:extLst>
          </p:cNvPr>
          <p:cNvSpPr txBox="1">
            <a:spLocks noChangeArrowheads="1"/>
          </p:cNvSpPr>
          <p:nvPr/>
        </p:nvSpPr>
        <p:spPr bwMode="auto">
          <a:xfrm>
            <a:off x="1240631" y="1971676"/>
            <a:ext cx="3277791" cy="346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altLang="en-US" sz="1800" b="1" dirty="0"/>
              <a:t>This structure consists of walls, each connected to form the rooms of the building. </a:t>
            </a:r>
          </a:p>
          <a:p>
            <a:endParaRPr lang="en-GB" altLang="en-US" sz="1800" b="1" dirty="0"/>
          </a:p>
          <a:p>
            <a:r>
              <a:rPr lang="en-GB" altLang="en-US" sz="1800" b="1" dirty="0"/>
              <a:t>The result is a very rigid, loadbearing structure.</a:t>
            </a:r>
          </a:p>
          <a:p>
            <a:endParaRPr lang="en-GB" altLang="en-US" sz="1800" b="1" dirty="0"/>
          </a:p>
          <a:p>
            <a:r>
              <a:rPr lang="en-GB" altLang="en-US" sz="1800" b="1" dirty="0"/>
              <a:t>The external walls form the external envelope, and the internal walls divide and build up the</a:t>
            </a:r>
            <a:r>
              <a:rPr lang="en-GB" altLang="en-US" sz="2100" b="1" dirty="0"/>
              <a:t> </a:t>
            </a:r>
            <a:r>
              <a:rPr lang="en-GB" altLang="en-US" sz="1800" b="1" dirty="0"/>
              <a:t>rooms.</a:t>
            </a:r>
          </a:p>
        </p:txBody>
      </p:sp>
    </p:spTree>
    <p:extLst>
      <p:ext uri="{BB962C8B-B14F-4D97-AF65-F5344CB8AC3E}">
        <p14:creationId xmlns:p14="http://schemas.microsoft.com/office/powerpoint/2010/main" val="3501346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08D83C62-FAFD-D47B-0BAC-C2CEE04AAD3F}"/>
              </a:ext>
            </a:extLst>
          </p:cNvPr>
          <p:cNvSpPr>
            <a:spLocks noGrp="1" noChangeArrowheads="1"/>
          </p:cNvSpPr>
          <p:nvPr>
            <p:ph type="title"/>
          </p:nvPr>
        </p:nvSpPr>
        <p:spPr>
          <a:xfrm>
            <a:off x="457200" y="946150"/>
            <a:ext cx="8229600" cy="471488"/>
          </a:xfrm>
        </p:spPr>
        <p:txBody>
          <a:bodyPr/>
          <a:lstStyle/>
          <a:p>
            <a:r>
              <a:rPr lang="en-GB" altLang="en-US" b="1" dirty="0">
                <a:solidFill>
                  <a:schemeClr val="accent2"/>
                </a:solidFill>
              </a:rPr>
              <a:t>Cross Wall Structure</a:t>
            </a:r>
            <a:r>
              <a:rPr lang="en-GB" altLang="en-US" dirty="0"/>
              <a:t> </a:t>
            </a:r>
          </a:p>
        </p:txBody>
      </p:sp>
      <p:sp>
        <p:nvSpPr>
          <p:cNvPr id="25603" name="Rectangle 3">
            <a:extLst>
              <a:ext uri="{FF2B5EF4-FFF2-40B4-BE49-F238E27FC236}">
                <a16:creationId xmlns:a16="http://schemas.microsoft.com/office/drawing/2014/main" id="{92D63EE4-A9C1-3620-67C8-4D21700A3F0B}"/>
              </a:ext>
            </a:extLst>
          </p:cNvPr>
          <p:cNvSpPr>
            <a:spLocks noGrp="1" noChangeArrowheads="1"/>
          </p:cNvSpPr>
          <p:nvPr>
            <p:ph type="body" sz="half" idx="1"/>
          </p:nvPr>
        </p:nvSpPr>
        <p:spPr>
          <a:xfrm>
            <a:off x="1277542" y="2457451"/>
            <a:ext cx="3183731" cy="2807494"/>
          </a:xfrm>
        </p:spPr>
        <p:txBody>
          <a:bodyPr/>
          <a:lstStyle/>
          <a:p>
            <a:pPr marL="0" indent="0">
              <a:buNone/>
            </a:pPr>
            <a:r>
              <a:rPr lang="en-GB" altLang="en-US" b="1"/>
              <a:t>Cross wall construction is the second method, it consists of a series of walls parallel to each other and at right angles to the front of the building.</a:t>
            </a:r>
          </a:p>
        </p:txBody>
      </p:sp>
      <p:pic>
        <p:nvPicPr>
          <p:cNvPr id="25604" name="Picture 4">
            <a:extLst>
              <a:ext uri="{FF2B5EF4-FFF2-40B4-BE49-F238E27FC236}">
                <a16:creationId xmlns:a16="http://schemas.microsoft.com/office/drawing/2014/main" id="{D6BF95C6-D6DC-37D0-C91B-B577F055E026}"/>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787504" y="2078832"/>
            <a:ext cx="3028950" cy="28372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6" name="Rectangle 6">
            <a:extLst>
              <a:ext uri="{FF2B5EF4-FFF2-40B4-BE49-F238E27FC236}">
                <a16:creationId xmlns:a16="http://schemas.microsoft.com/office/drawing/2014/main" id="{A0A0D3F8-2F95-86A1-DC0E-8221CA6F17E8}"/>
              </a:ext>
            </a:extLst>
          </p:cNvPr>
          <p:cNvSpPr>
            <a:spLocks noChangeArrowheads="1"/>
          </p:cNvSpPr>
          <p:nvPr/>
        </p:nvSpPr>
        <p:spPr bwMode="auto">
          <a:xfrm>
            <a:off x="4625580" y="1863328"/>
            <a:ext cx="1569244" cy="47148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 tIns="9525" rIns="9525" bIns="9525"/>
          <a:lstStyle/>
          <a:p>
            <a:r>
              <a:rPr lang="en-GB" altLang="en-US" sz="1800" b="1"/>
              <a:t>Parallel walls</a:t>
            </a:r>
            <a:endParaRPr lang="en-GB" altLang="en-US" sz="1800"/>
          </a:p>
        </p:txBody>
      </p:sp>
      <p:sp>
        <p:nvSpPr>
          <p:cNvPr id="25607" name="Line 7">
            <a:extLst>
              <a:ext uri="{FF2B5EF4-FFF2-40B4-BE49-F238E27FC236}">
                <a16:creationId xmlns:a16="http://schemas.microsoft.com/office/drawing/2014/main" id="{639E74B3-BFC9-D4B3-6526-FEEC3C94199A}"/>
              </a:ext>
            </a:extLst>
          </p:cNvPr>
          <p:cNvSpPr>
            <a:spLocks noChangeShapeType="1"/>
          </p:cNvSpPr>
          <p:nvPr/>
        </p:nvSpPr>
        <p:spPr bwMode="auto">
          <a:xfrm>
            <a:off x="5436394" y="2294336"/>
            <a:ext cx="215504" cy="6488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350"/>
          </a:p>
        </p:txBody>
      </p:sp>
      <p:sp>
        <p:nvSpPr>
          <p:cNvPr id="25608" name="Line 8">
            <a:extLst>
              <a:ext uri="{FF2B5EF4-FFF2-40B4-BE49-F238E27FC236}">
                <a16:creationId xmlns:a16="http://schemas.microsoft.com/office/drawing/2014/main" id="{DC7D86C7-3ECA-930A-C030-01CF3D6E9F36}"/>
              </a:ext>
            </a:extLst>
          </p:cNvPr>
          <p:cNvSpPr>
            <a:spLocks noChangeShapeType="1"/>
          </p:cNvSpPr>
          <p:nvPr/>
        </p:nvSpPr>
        <p:spPr bwMode="auto">
          <a:xfrm>
            <a:off x="5651897" y="2349105"/>
            <a:ext cx="485775" cy="21550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350"/>
          </a:p>
        </p:txBody>
      </p:sp>
    </p:spTree>
    <p:extLst>
      <p:ext uri="{BB962C8B-B14F-4D97-AF65-F5344CB8AC3E}">
        <p14:creationId xmlns:p14="http://schemas.microsoft.com/office/powerpoint/2010/main" val="1678479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CC9B2C00-3465-0159-41DD-C803B9A19100}"/>
              </a:ext>
            </a:extLst>
          </p:cNvPr>
          <p:cNvSpPr>
            <a:spLocks noGrp="1" noChangeArrowheads="1"/>
          </p:cNvSpPr>
          <p:nvPr>
            <p:ph type="title"/>
          </p:nvPr>
        </p:nvSpPr>
        <p:spPr/>
        <p:txBody>
          <a:bodyPr/>
          <a:lstStyle/>
          <a:p>
            <a:r>
              <a:rPr lang="en-GB" altLang="en-US" b="1" dirty="0">
                <a:solidFill>
                  <a:schemeClr val="accent2"/>
                </a:solidFill>
              </a:rPr>
              <a:t>Framed Structures</a:t>
            </a:r>
          </a:p>
        </p:txBody>
      </p:sp>
      <p:sp>
        <p:nvSpPr>
          <p:cNvPr id="26627" name="Rectangle 3">
            <a:extLst>
              <a:ext uri="{FF2B5EF4-FFF2-40B4-BE49-F238E27FC236}">
                <a16:creationId xmlns:a16="http://schemas.microsoft.com/office/drawing/2014/main" id="{01CC76E2-C13B-BBAE-D116-58FACB615EC6}"/>
              </a:ext>
            </a:extLst>
          </p:cNvPr>
          <p:cNvSpPr>
            <a:spLocks noGrp="1" noChangeArrowheads="1"/>
          </p:cNvSpPr>
          <p:nvPr>
            <p:ph type="body" idx="1"/>
          </p:nvPr>
        </p:nvSpPr>
        <p:spPr>
          <a:xfrm>
            <a:off x="1485901" y="1808561"/>
            <a:ext cx="6218635" cy="4050506"/>
          </a:xfrm>
        </p:spPr>
        <p:txBody>
          <a:bodyPr/>
          <a:lstStyle/>
          <a:p>
            <a:pPr marL="0" indent="0">
              <a:buNone/>
            </a:pPr>
            <a:r>
              <a:rPr lang="en-GB" altLang="en-US" b="1" dirty="0"/>
              <a:t>A framed structure is a network of beams and columns connected together to form the skeletal frame of the building. </a:t>
            </a:r>
          </a:p>
          <a:p>
            <a:pPr marL="0" indent="0">
              <a:buNone/>
            </a:pPr>
            <a:r>
              <a:rPr lang="en-GB" altLang="en-US" b="1" dirty="0"/>
              <a:t>The interconnecting members also have a supporting function, and they transfer the loads to the foundations.</a:t>
            </a:r>
          </a:p>
          <a:p>
            <a:pPr marL="0" indent="0">
              <a:buNone/>
            </a:pPr>
            <a:r>
              <a:rPr lang="en-GB" altLang="en-US" b="1" dirty="0"/>
              <a:t>Protection is provided by either cladding fixed over the framework, or infill panels fixed between the members.</a:t>
            </a:r>
          </a:p>
          <a:p>
            <a:pPr marL="0" indent="0">
              <a:buNone/>
            </a:pPr>
            <a:endParaRPr lang="en-GB" altLang="en-US" b="1" dirty="0"/>
          </a:p>
        </p:txBody>
      </p:sp>
    </p:spTree>
    <p:extLst>
      <p:ext uri="{BB962C8B-B14F-4D97-AF65-F5344CB8AC3E}">
        <p14:creationId xmlns:p14="http://schemas.microsoft.com/office/powerpoint/2010/main" val="970484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5784C098-E713-0524-5597-E0A35455900D}"/>
              </a:ext>
            </a:extLst>
          </p:cNvPr>
          <p:cNvSpPr>
            <a:spLocks noGrp="1" noChangeArrowheads="1"/>
          </p:cNvSpPr>
          <p:nvPr>
            <p:ph type="title"/>
          </p:nvPr>
        </p:nvSpPr>
        <p:spPr>
          <a:xfrm>
            <a:off x="462756" y="1008778"/>
            <a:ext cx="8218488" cy="382588"/>
          </a:xfrm>
        </p:spPr>
        <p:txBody>
          <a:bodyPr/>
          <a:lstStyle/>
          <a:p>
            <a:r>
              <a:rPr lang="en-GB" altLang="en-US" b="1" dirty="0">
                <a:solidFill>
                  <a:schemeClr val="accent2"/>
                </a:solidFill>
              </a:rPr>
              <a:t>Framed Structures</a:t>
            </a:r>
          </a:p>
        </p:txBody>
      </p:sp>
      <p:sp>
        <p:nvSpPr>
          <p:cNvPr id="27651" name="Rectangle 3">
            <a:extLst>
              <a:ext uri="{FF2B5EF4-FFF2-40B4-BE49-F238E27FC236}">
                <a16:creationId xmlns:a16="http://schemas.microsoft.com/office/drawing/2014/main" id="{2B4D33DC-0A2A-0895-026F-4DDA68B8AE6E}"/>
              </a:ext>
            </a:extLst>
          </p:cNvPr>
          <p:cNvSpPr>
            <a:spLocks noGrp="1" noChangeArrowheads="1"/>
          </p:cNvSpPr>
          <p:nvPr>
            <p:ph type="body" idx="1"/>
          </p:nvPr>
        </p:nvSpPr>
        <p:spPr>
          <a:xfrm>
            <a:off x="1331120" y="1863328"/>
            <a:ext cx="6326981" cy="3995738"/>
          </a:xfrm>
        </p:spPr>
        <p:txBody>
          <a:bodyPr/>
          <a:lstStyle/>
          <a:p>
            <a:pPr marL="0" indent="0">
              <a:buNone/>
            </a:pPr>
            <a:r>
              <a:rPr lang="en-GB" altLang="en-US" b="1" dirty="0"/>
              <a:t>Framed construction is suitable for a very wide range of buildings from low rise to high rise and is easily erected from pre-made members.</a:t>
            </a:r>
          </a:p>
          <a:p>
            <a:pPr marL="0" indent="0">
              <a:buNone/>
            </a:pPr>
            <a:r>
              <a:rPr lang="en-GB" altLang="en-US" b="1" dirty="0"/>
              <a:t>The members are simply connected together in a certain sequence to form the structural framework.</a:t>
            </a:r>
          </a:p>
          <a:p>
            <a:pPr marL="0" indent="0">
              <a:buNone/>
            </a:pPr>
            <a:r>
              <a:rPr lang="en-GB" altLang="en-US" b="1" dirty="0"/>
              <a:t>Concrete and steel are the two main materials used, with a small number of low-rise buildings having a timber framed structure.</a:t>
            </a:r>
          </a:p>
        </p:txBody>
      </p:sp>
    </p:spTree>
    <p:extLst>
      <p:ext uri="{BB962C8B-B14F-4D97-AF65-F5344CB8AC3E}">
        <p14:creationId xmlns:p14="http://schemas.microsoft.com/office/powerpoint/2010/main" val="20725594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A5AC749-6458-4562-9CBC-F6D997250284}"/>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2404</TotalTime>
  <Words>551</Words>
  <Application>Microsoft Office PowerPoint</Application>
  <PresentationFormat>On-screen Show (4:3)</PresentationFormat>
  <Paragraphs>50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New Technology Methods </vt:lpstr>
      <vt:lpstr> New Technology and Methods Used in Construction </vt:lpstr>
      <vt:lpstr>Structural Forms </vt:lpstr>
      <vt:lpstr>Solid Structure </vt:lpstr>
      <vt:lpstr>Solid Structure</vt:lpstr>
      <vt:lpstr>Cellular Structure</vt:lpstr>
      <vt:lpstr>Cross Wall Structure </vt:lpstr>
      <vt:lpstr>Framed Structures</vt:lpstr>
      <vt:lpstr>Framed Structures</vt:lpstr>
      <vt:lpstr>Framed Structures</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2023-09-01T13:32:00Z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