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8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-thinkingthefuture.com/materials-construction/a2900-15-sustainable-and-environment-friendly-construction-methods/" TargetMode="External"/><Relationship Id="rId2" Type="http://schemas.openxmlformats.org/officeDocument/2006/relationships/hyperlink" Target="https://www.goconstruct.org/why-choose-construction/whats-happening-in-construction/sustainability-in-construction-1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theguardian.com/environment/2021/may/04/what-is-carbon-offsetting-and-how-does-it-work" TargetMode="External"/><Relationship Id="rId4" Type="http://schemas.openxmlformats.org/officeDocument/2006/relationships/hyperlink" Target="https://projectsight.trimble.com/reduce-embodied-carbon-on-your-next-building-project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oughtco.com/do-biodegradable-items-really-break-down-1204144" TargetMode="External"/><Relationship Id="rId3" Type="http://schemas.openxmlformats.org/officeDocument/2006/relationships/hyperlink" Target="https://www.pn-projectmanagement.com/construction-management-blog/order-the-correct-quantities-of-construction-materials-on-your-project" TargetMode="External"/><Relationship Id="rId7" Type="http://schemas.openxmlformats.org/officeDocument/2006/relationships/hyperlink" Target="https://environment.ec.europa.eu/topics/waste-and-recycling/landfill-waste_en" TargetMode="External"/><Relationship Id="rId2" Type="http://schemas.openxmlformats.org/officeDocument/2006/relationships/hyperlink" Target="https://greencoast.org/3rs-of-waste-management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thenbs.com/knowledge/construction-waste-and-materials-efficiency" TargetMode="External"/><Relationship Id="rId5" Type="http://schemas.openxmlformats.org/officeDocument/2006/relationships/hyperlink" Target="https://www.sustainabilityexchange.ac.uk/wrap_sustainable_construction_information" TargetMode="External"/><Relationship Id="rId4" Type="http://schemas.openxmlformats.org/officeDocument/2006/relationships/hyperlink" Target="https://livecosts.com/project-management/managing-material-orders-on-site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se.gov.uk/coshh/basics/index.htm" TargetMode="External"/><Relationship Id="rId3" Type="http://schemas.openxmlformats.org/officeDocument/2006/relationships/hyperlink" Target="https://www.hse.gov.uk/waste/metals.htm" TargetMode="External"/><Relationship Id="rId7" Type="http://schemas.openxmlformats.org/officeDocument/2006/relationships/hyperlink" Target="https://safetyculture.com/topics/asbestos/asbestos-disposal/" TargetMode="External"/><Relationship Id="rId2" Type="http://schemas.openxmlformats.org/officeDocument/2006/relationships/hyperlink" Target="https://www.lesswaste.org.uk/recycle/compostable-degradable-biodegradable-and-oxodegradable-plastic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ordpad-metals.co.uk/" TargetMode="External"/><Relationship Id="rId5" Type="http://schemas.openxmlformats.org/officeDocument/2006/relationships/hyperlink" Target="https://naturalresources.wales/permits-and-permissions/check-for-a-permit-licence-or-exemption/?lang=en" TargetMode="External"/><Relationship Id="rId4" Type="http://schemas.openxmlformats.org/officeDocument/2006/relationships/hyperlink" Target="https://naturalresources.wales/permits-and-permissions/scrap-metal-dealers-public-register/?lang=en" TargetMode="External"/><Relationship Id="rId9" Type="http://schemas.openxmlformats.org/officeDocument/2006/relationships/hyperlink" Target="https://www.gov.uk/government/news/world-leading-environment-act-becomes-la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vironmental_Protection_Act_1990" TargetMode="External"/><Relationship Id="rId2" Type="http://schemas.openxmlformats.org/officeDocument/2006/relationships/hyperlink" Target="https://www.gov.uk/dispose-hazardous-waste/producers-and-holder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ing.com/videos/search?q=the+waste+electrical+and+electronic+equipment+regs&amp;qpvt=the+waste+electrical+and+electronic+equipment+regs&amp;view=detail&amp;mid=FC41B996C0DB3360FDA9FC41B996C0DB3360FDA9&amp;&amp;FORM=VRDGAR&amp;ru=%2Fvideos%2Fsearch%3Fq%3Dthe%2Bwaste%2Belectr" TargetMode="External"/><Relationship Id="rId5" Type="http://schemas.openxmlformats.org/officeDocument/2006/relationships/hyperlink" Target="https://www.bing.com/videos/search?q=the+waste+electrical+and+electronic+equipment+regs&amp;qpvt=the+waste+electrical+and+electronic+equipment+regs&amp;view=detail&amp;mid=B7817C70EA314FF49" TargetMode="External"/><Relationship Id="rId4" Type="http://schemas.openxmlformats.org/officeDocument/2006/relationships/hyperlink" Target="https://www.gov.uk/guidance/regulations-waste-electrical-and-electronic-equipment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dispose-hazardous-waste" TargetMode="External"/><Relationship Id="rId7" Type="http://schemas.openxmlformats.org/officeDocument/2006/relationships/hyperlink" Target="https://www.passivhaustrust.org.uk/" TargetMode="External"/><Relationship Id="rId2" Type="http://schemas.openxmlformats.org/officeDocument/2006/relationships/hyperlink" Target="https://www.gov.wales/environment-wales-act-201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regroup.com/products/breeam" TargetMode="External"/><Relationship Id="rId5" Type="http://schemas.openxmlformats.org/officeDocument/2006/relationships/hyperlink" Target="https://www.nhbc.co.uk/media-centre/industry-news/2020/01/30/thermal-imaging-explained,-a-new-nhbc-foundation-guide" TargetMode="External"/><Relationship Id="rId4" Type="http://schemas.openxmlformats.org/officeDocument/2006/relationships/hyperlink" Target="https://www.gov.uk/guidance/pollution-prevention-for-business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andy.co.uk/about/news-and-insights/insights/the-conservation-of-habitats-and-species-regulations-2010-as-amended-habitats-regulations-explained" TargetMode="External"/><Relationship Id="rId2" Type="http://schemas.openxmlformats.org/officeDocument/2006/relationships/hyperlink" Target="https://www.homebuilding.co.uk/advice/retrofitt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makeuseof.com/what-is-smart-home-technology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mmal.org.uk/" TargetMode="External"/><Relationship Id="rId2" Type="http://schemas.openxmlformats.org/officeDocument/2006/relationships/hyperlink" Target="https://www.blandy.co.uk/about/news-and-insights/insights/the-conservation-of-habitats-and-species-regulations-2010-as-amended-habitats-regulations-explaine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bc.co.uk/news/uk-51620992" TargetMode="External"/><Relationship Id="rId5" Type="http://schemas.openxmlformats.org/officeDocument/2006/relationships/hyperlink" Target="http://www.fema.gov/floodplain-management/wildlife-conservation/benefits-natural#:~:text=Some%20of%20the%20benefits%20of%20floodplains%20to%20a,quality%20recreat" TargetMode="External"/><Relationship Id="rId4" Type="http://schemas.openxmlformats.org/officeDocument/2006/relationships/hyperlink" Target="https://www.bbc.co.uk/bitesize/guides/zpb78mn/revision/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nationalgeographic.org/resource/endangered-species/" TargetMode="External"/><Relationship Id="rId2" Type="http://schemas.openxmlformats.org/officeDocument/2006/relationships/hyperlink" Target="https://www.ecologybydesign.co.uk/ecology-resources/environmental-legislation-for-developers-u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5: Understanding the relationship between trades and the environment . 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301: Understanding construction practice in Wales</a:t>
            </a:r>
          </a:p>
        </p:txBody>
      </p:sp>
    </p:spTree>
    <p:extLst>
      <p:ext uri="{BB962C8B-B14F-4D97-AF65-F5344CB8AC3E}">
        <p14:creationId xmlns:p14="http://schemas.microsoft.com/office/powerpoint/2010/main" val="674443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ADE8-C1D8-A6B0-D35F-0245E985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20800"/>
          </a:xfrm>
        </p:spPr>
        <p:txBody>
          <a:bodyPr/>
          <a:lstStyle/>
          <a:p>
            <a:pPr marL="342900" indent="-342900" algn="ctr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ea typeface="Cambria" panose="02040503050406030204" pitchFamily="18" charset="0"/>
                <a:cs typeface="Times New Roman" panose="02020603050405020304" pitchFamily="18" charset="0"/>
              </a:rPr>
              <a:t>Sustainable approaches</a:t>
            </a:r>
            <a:br>
              <a:rPr lang="en-GB" sz="2000" b="1" dirty="0">
                <a:solidFill>
                  <a:srgbClr val="0077E3"/>
                </a:solidFill>
              </a:rPr>
            </a:b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F20EA-6CC0-8ED8-EB0A-593A8442BB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mbria" panose="02040503050406030204" pitchFamily="18" charset="0"/>
                <a:cs typeface="Calibri" panose="020F0502020204030204" pitchFamily="34" charset="0"/>
              </a:rPr>
              <a:t>Learners will need to consider the following when answering worksheets for this topic:-</a:t>
            </a:r>
          </a:p>
          <a:p>
            <a:pPr marL="285750" lvl="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8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What are the sustainable considerations used in construction and the built environment to recognise the scope of their use to maintain a healthy building. </a:t>
            </a:r>
            <a:endParaRPr lang="en-GB" sz="18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ea typeface="Cambria" panose="02040503050406030204" pitchFamily="18" charset="0"/>
                <a:cs typeface="Calibri" panose="020F0502020204030204" pitchFamily="34" charset="0"/>
              </a:rPr>
              <a:t>Identify the ways in which buildings can offset their carbon footprint.</a:t>
            </a:r>
            <a:endParaRPr lang="en-GB" sz="18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801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782ED-1CA5-B536-3802-D0D4C814A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3DDD3-584E-0D1E-D14D-53643083D9E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dirty="0">
                <a:ln>
                  <a:noFill/>
                </a:ln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2 links below set out sustainable considerations used in construction and the built environment.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Sustainability in construction | Go Construct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15 Sustainable And Environment-Friendly Construction Methods - RTF | Rethinking The Future (re-thinkingthefuture.com)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dirty="0">
                <a:ln>
                  <a:noFill/>
                </a:ln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the links provided below consider and write a short report on ways in which buildings can offset their carbon footprint.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5-ways to Reduce Embodied Carbon from Construction Projects (trimble.com)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What is carbon offsetting and how does it work? | Carbon offsetting | The Guardian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98543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987EA-B8BD-36EC-8509-1B53B86E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20800"/>
          </a:xfrm>
        </p:spPr>
        <p:txBody>
          <a:bodyPr/>
          <a:lstStyle/>
          <a:p>
            <a:pPr algn="ctr"/>
            <a:r>
              <a:rPr kumimoji="0" lang="en-GB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Waste disposal in construction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9D13E-F200-1901-31EA-C692496B144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3771160"/>
          </a:xfrm>
        </p:spPr>
        <p:txBody>
          <a:bodyPr/>
          <a:lstStyle/>
          <a:p>
            <a:pPr>
              <a:lnSpc>
                <a:spcPts val="13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section deals with waste disposal in construction</a:t>
            </a:r>
            <a:r>
              <a:rPr lang="en-GB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Learners will need to consider the following when answering worksheets for this topic:-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can the3 Rs of waste management (reduce, reuse and recycle) of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materials reduce the environmental impact in your trade are.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Why is it important to accurately order materials in order to reduce site waste and     save money on over-ordering and waste-disposal costs?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Why is it important to know how to store materials in an appropriate manner and how to control inventory and sort waste on site.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hat does WRAP mean relating to practice guidance for industry waste management.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What are the types of materials commonly recycled on site and what impact will recyclable and biodegradable materials have on landfill and cost to the environment?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80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0C0B9-FEE9-B530-EBA2-3856D686BF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are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points of the public register of scrap-metal dealers in Wales.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Disposal of hazardous waste.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What are the key features of COSHH Regulations including:-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the Environmental Protection Act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Hazardous Waste Regulations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Pollution Prevention and Control Act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Control of Pollution Act,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Waste Electrical and Electronic Equipment Regulations1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705EAC-BA96-E930-4884-0B6AA1F1B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Waste disposal in construction</a:t>
            </a:r>
          </a:p>
        </p:txBody>
      </p:sp>
    </p:spTree>
    <p:extLst>
      <p:ext uri="{BB962C8B-B14F-4D97-AF65-F5344CB8AC3E}">
        <p14:creationId xmlns:p14="http://schemas.microsoft.com/office/powerpoint/2010/main" val="3938765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3EE82-1DAE-F10D-AABD-FB49B121C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4D6FA-67A8-8B01-CE51-B636A8F637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275216"/>
          </a:xfrm>
        </p:spPr>
        <p:txBody>
          <a:bodyPr/>
          <a:lstStyle/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What Are the 3Rs of Waste Management? - Green Coast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Ordering the correct quantity of construction materials - Construction Project Management Services and Construction Books (pn-projectmanagement.com)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 Methods Of Managing Material Orders On Site (livecosts.com)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WRAP - sustainable construction information | Sustainability Exchange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Construction waste and materials efficiency | NBS (thenbs.com)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Landfill waste (europa.eu)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8"/>
              </a:rPr>
              <a:t>Do Biodegradable Items Degrade in Landfills? (thoughtco.com)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0908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86CA5-2A3E-1D32-B34F-64748F60C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AAD18-ECAD-0DE1-C4C9-CC2ED3F8B20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Compostable, degradable, biodegradable and oxodegradable plastics | Less Waste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Scrap and metal recycling - Waste management and recycling (hse.gov.uk)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4"/>
              </a:rPr>
              <a:t>Natural Resources Wales / Scrap metal dealers public register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Natural Resources Wales / Check for a permit, licence or exemption (Public Register)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6"/>
              </a:rPr>
              <a:t>Fordpad Limited | Specialists in Metal Recycling | West Glamorgan (fordpad-metals.co.uk)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How to Safely Dispose of Asbestos: A Guide | </a:t>
            </a:r>
            <a:r>
              <a:rPr lang="en-GB" sz="1600" u="sng" dirty="0" err="1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SafetyCulture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8"/>
              </a:rPr>
              <a:t>COSHH basics - COSHH (hse.gov.uk)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9"/>
              </a:rPr>
              <a:t>World-leading Environment Act becomes law - GOV.UK (www.gov.uk)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290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844C3-B5B4-DDBC-9ED1-DB0B4B47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616DA-56EB-274A-0742-49706989FF0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Hazardous waste: Producers and holders - GOV.UK (www.gov.uk)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Environmental Protection Act 1990 – Wikipedia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4"/>
              </a:rPr>
              <a:t>Regulations: Waste Electrical and Electronic Equipment (WEEE) - GOV.UK (www.gov.uk)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hlinkClick r:id="rId5"/>
              </a:rPr>
              <a:t>https://www.bing.com/videos/search?q=the+waste+electrical+and+electronic+equipment+regs&amp;qpvt=the+waste+electrical+and+electronic+equipment+regs&amp;view=detail&amp;mid=B7817C70EA314FF49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Roboto" panose="02000000000000000000" pitchFamily="2" charset="0"/>
                <a:ea typeface="Times New Roman" panose="02020603050405020304" pitchFamily="18" charset="0"/>
                <a:hlinkClick r:id="rId6"/>
              </a:rPr>
              <a:t>https://www.bing.com/videos/search?q=the+waste+electrical+and+electronic+equipment+regs&amp;qpvt=the+waste+electrical+and+electronic+equipment+regs&amp;view=detail&amp;mid=FC41B996C0DB3360FDA9FC41B996C0DB3360FDA9&amp;&amp;FORM=VRDGAR&amp;ru=%2Fvideos%2Fsearch%3Fq%3Dthe%2Bwaste%2Belectr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182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70188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C8864-AD5C-A8F1-C06E-C51943ED2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Topic areas covered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31DE8-A215-5612-CBD4-3098155E5B5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Industry regulation and sustainability.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Ecological considerations and principles.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Sustainable approaches.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Waste disposal in construction.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919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790E-F512-F03A-64BF-12CF32AF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 </a:t>
            </a:r>
            <a:r>
              <a:rPr lang="en-GB" dirty="0">
                <a:latin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ndustry regulations and sustainability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804B-F46D-13D4-4A20-3F9CF97E20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14924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This section deals with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 regulations and sustainability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Learners will need to consider the following when answering worksheets for this topic:-</a:t>
            </a: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What 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main points cover relating to the following regulations: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 (Wales) Act 2016,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Environmental Protection Act,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 2030 and PAS 2035, 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Hazardous Waste Regulations,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Pollution Prevention and Control Act,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of Pollution Act.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964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9678E-3379-3885-5A17-E7DEB8563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tabLst/>
              <a:defRPr/>
            </a:pP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62808-DB22-1D00-6476-EB9A0990D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176464"/>
          </a:xfrm>
        </p:spPr>
        <p:txBody>
          <a:bodyPr/>
          <a:lstStyle/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meant by thermal imaging in energy-efficient construction practice.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the Building Research Establishment Assessment Method (BREEAM) covers.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are Passive House types of construction techniques and how do they satisfy government initiative and policy zero-carbon footprint?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essentials of responsible retrofit of the full range of building stock including traditional and modern.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main points concerning the Conservation of Habitats and Species Regulations 2010 and the penalties for breaking the law.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Protecting species during the construction process e.g., bat roosts and newt colonies?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How does the design of construction projects help with energy efficiency to include smart homes and smart technologies, such as sensors and controls?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37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B842-C856-4C36-2F38-CE273F36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Suggested  web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7710D-CA5E-E649-0F77-33F6318649E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09600">
              <a:lnSpc>
                <a:spcPts val="1300"/>
              </a:lnSpc>
              <a:spcAft>
                <a:spcPts val="8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https://www.gov.wales/environment-wales-act-2016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https://www.gov.uk/dispose-hazardous-waste</a:t>
            </a:r>
            <a:endParaRPr lang="en-GB" sz="1600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https://www.gov.uk/guidance/pollution-prevention-for-businesses</a:t>
            </a:r>
            <a:endParaRPr lang="en-GB" sz="1600" u="sng" dirty="0">
              <a:solidFill>
                <a:srgbClr val="0563C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https://www.nhbc.co.uk/media-centre/industry-news/2020/01/30/thermal-imaging-explained,-a-new-nhbc-foundation-guide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6"/>
              </a:rPr>
              <a:t>https://bregroup.com/products/breeam</a:t>
            </a:r>
            <a:endParaRPr lang="en-GB" sz="1600" u="sng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https://www.nhbc.co.uk/media-centre/industry-news/2020/01/30/thermal-imaging-explained,-a-new-nhbc-foundation-guide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Home (passivhaustrust.org.uk)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u="none" strike="noStrike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>
              <a:lnSpc>
                <a:spcPts val="1300"/>
              </a:lnSpc>
              <a:spcAft>
                <a:spcPts val="8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46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DAA8D-3EA4-F5F4-7E73-03F9143F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61C-1BED-313A-AAF8-CF3FE04C55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149248"/>
          </a:xfrm>
        </p:spPr>
        <p:txBody>
          <a:bodyPr/>
          <a:lstStyle/>
          <a:p>
            <a:pPr>
              <a:lnSpc>
                <a:spcPts val="2085"/>
              </a:lnSpc>
              <a:spcAft>
                <a:spcPts val="12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Retrofitting a Home: The Definitive Guide | Homebuilding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The Conservation of Habitats and Species Regulations 2010 (as amended) (“Habitats Regulations”) Explained (blandy.co.uk)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6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What Is Smart Home Technology? A Guide for Absolute Beginners (makeuseof.com)</a:t>
            </a:r>
            <a:endParaRPr lang="en-GB" sz="16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44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5A33-95B0-29E5-4719-38B5998D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Ecological considerations and principles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3D778-1C3C-5541-ED1E-45832D8D0F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section deals with ecological considerations and principles.</a:t>
            </a:r>
          </a:p>
          <a:p>
            <a:pPr>
              <a:lnSpc>
                <a:spcPts val="1300"/>
              </a:lnSpc>
              <a:spcAft>
                <a:spcPts val="800"/>
              </a:spcAft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Learners will need to consider the following when answering worksheets for this topic:-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urrent legislation and ecological considerations should be considered regarding endangered habitats when undergoing any work which may affect primary protected species and habitats.</a:t>
            </a: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implications for future development regarding flood plains and the effect this could have on the buildings and surrounding areas.</a:t>
            </a: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a typeface="Cambria" panose="02040503050406030204" pitchFamily="18" charset="0"/>
                <a:cs typeface="Times New Roman" panose="02020603050405020304" pitchFamily="18" charset="0"/>
              </a:rPr>
              <a:t>W</a:t>
            </a:r>
            <a:r>
              <a:rPr lang="en-GB" sz="1600" dirty="0"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hat each of the following relate to, </a:t>
            </a: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GB" sz="1600" dirty="0"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ndangered habitats, </a:t>
            </a: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a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GB" sz="1600" dirty="0"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iodiversity offsetting</a:t>
            </a: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Primary protected species.</a:t>
            </a:r>
            <a:endParaRPr lang="en-GB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07991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FA5C-A16D-1AF0-1692-E46209817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B463D-C81C-7B24-4F01-AA6A777B36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The Conservation of Habitats and Species Regulations 2010 (as amended) (“Habitats Regulations”) Explained (blandy.co.uk)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The Mammal Society – For Evidence Based Conservation – For Evidence Based Conservation</a:t>
            </a:r>
            <a:endParaRPr lang="en-GB" sz="1400" u="sng" dirty="0">
              <a:ln>
                <a:noFill/>
              </a:ln>
              <a:solidFill>
                <a:srgbClr val="4472C4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Explore the 3 links below to gain an understanding of the impact and consequences of building on flood plains.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4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Floodplains and levees - River landforms - CCEA - GCSE Geography Revision - CCEA - BBC Bitesize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14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www.fema.gov/floodplain-management/wildlife-conservation/benefits-natural#:~:text=Some%20of%20the%20benefits%20of%20floodplains%20to%20a,quality%20recreat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4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Environment Agency chief: Avoid building new homes on flood plains - BBC News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96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41A20-CFA9-4F9E-1AA6-BC25E154D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365F5-C31A-F53A-629F-BFFDD7FA740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2000" dirty="0">
                <a:ln>
                  <a:noFill/>
                </a:ln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2 links below relate to having an appreciation and understanding of endangered habitats, biodiversity offsetting and primary protected species.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20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Environmental Legislation: Laws that Protect UK Endangered Species | Ecology by Design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r>
              <a:rPr lang="en-GB" sz="2000" u="sng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Endangered Species (nationalgeographic.org)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6107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1C89FA-C0B0-479E-A5BC-01011CB43F02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</TotalTime>
  <Words>1375</Words>
  <Application>Microsoft Office PowerPoint</Application>
  <PresentationFormat>On-screen Show (4:3)</PresentationFormat>
  <Paragraphs>140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Lucida Grande</vt:lpstr>
      <vt:lpstr>Roboto</vt:lpstr>
      <vt:lpstr>Times New Roman</vt:lpstr>
      <vt:lpstr>Default Design</vt:lpstr>
      <vt:lpstr>PowerPoint 5: Understanding the relationship between trades and the environment . </vt:lpstr>
      <vt:lpstr>Topic areas covered </vt:lpstr>
      <vt:lpstr> Industry regulations and sustainability.</vt:lpstr>
      <vt:lpstr> </vt:lpstr>
      <vt:lpstr>Suggested  web links</vt:lpstr>
      <vt:lpstr>Suggested web links</vt:lpstr>
      <vt:lpstr>Ecological considerations and principles</vt:lpstr>
      <vt:lpstr>Suggested web links</vt:lpstr>
      <vt:lpstr>Suggested web links</vt:lpstr>
      <vt:lpstr>Sustainable approaches  </vt:lpstr>
      <vt:lpstr>Suggested  web links</vt:lpstr>
      <vt:lpstr>Waste disposal in construction </vt:lpstr>
      <vt:lpstr>Waste disposal in construction</vt:lpstr>
      <vt:lpstr>Suggested web links</vt:lpstr>
      <vt:lpstr>Suggested web links</vt:lpstr>
      <vt:lpstr>Suggested  web links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  <property fmtid="{D5CDD505-2E9C-101B-9397-08002B2CF9AE}" pid="3" name="MediaServiceImageTags">
    <vt:lpwstr/>
  </property>
</Properties>
</file>