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2"/>
  </p:notesMasterIdLst>
  <p:handoutMasterIdLst>
    <p:handoutMasterId r:id="rId13"/>
  </p:handoutMasterIdLst>
  <p:sldIdLst>
    <p:sldId id="286" r:id="rId5"/>
    <p:sldId id="287" r:id="rId6"/>
    <p:sldId id="288" r:id="rId7"/>
    <p:sldId id="289" r:id="rId8"/>
    <p:sldId id="290" r:id="rId9"/>
    <p:sldId id="291" r:id="rId10"/>
    <p:sldId id="292" r:id="rId11"/>
  </p:sldIdLst>
  <p:sldSz cx="9144000" cy="6858000" type="screen4x3"/>
  <p:notesSz cx="6858000" cy="9144000"/>
  <p:custDataLst>
    <p:tags r:id="rId1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01/09/2023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01/09/2023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Life Cycle of Materials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301: </a:t>
            </a:r>
            <a:r>
              <a:rPr lang="en-GB" sz="2400" b="1" dirty="0">
                <a:latin typeface="+mn-lt"/>
              </a:rPr>
              <a:t>Understanding</a:t>
            </a:r>
            <a:r>
              <a:rPr lang="en-GB" sz="2400" b="1" dirty="0"/>
              <a:t> construction practice in Wales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a:extLst>
              <a:ext uri="{FF2B5EF4-FFF2-40B4-BE49-F238E27FC236}">
                <a16:creationId xmlns:a16="http://schemas.microsoft.com/office/drawing/2014/main" id="{CC7458EA-93B1-3DEC-0ACA-690D54027B6A}"/>
              </a:ext>
            </a:extLst>
          </p:cNvPr>
          <p:cNvSpPr>
            <a:spLocks noGrp="1" noChangeArrowheads="1"/>
          </p:cNvSpPr>
          <p:nvPr>
            <p:ph type="title"/>
          </p:nvPr>
        </p:nvSpPr>
        <p:spPr/>
        <p:txBody>
          <a:bodyPr/>
          <a:lstStyle/>
          <a:p>
            <a:r>
              <a:rPr lang="en-GB" altLang="en-US" b="1" dirty="0">
                <a:solidFill>
                  <a:schemeClr val="accent2"/>
                </a:solidFill>
              </a:rPr>
              <a:t>Materials</a:t>
            </a:r>
            <a:br>
              <a:rPr lang="en-GB" altLang="en-US" sz="3000" b="1" dirty="0"/>
            </a:br>
            <a:endParaRPr lang="en-GB" altLang="en-US" sz="3000" b="1" dirty="0"/>
          </a:p>
        </p:txBody>
      </p:sp>
      <p:sp>
        <p:nvSpPr>
          <p:cNvPr id="244739" name="Rectangle 3">
            <a:extLst>
              <a:ext uri="{FF2B5EF4-FFF2-40B4-BE49-F238E27FC236}">
                <a16:creationId xmlns:a16="http://schemas.microsoft.com/office/drawing/2014/main" id="{D88D502C-C47E-2F53-64C6-A8111B21B799}"/>
              </a:ext>
            </a:extLst>
          </p:cNvPr>
          <p:cNvSpPr>
            <a:spLocks noGrp="1" noChangeArrowheads="1"/>
          </p:cNvSpPr>
          <p:nvPr>
            <p:ph type="body" idx="1"/>
          </p:nvPr>
        </p:nvSpPr>
        <p:spPr>
          <a:xfrm>
            <a:off x="1331120" y="1701405"/>
            <a:ext cx="6669881" cy="3750469"/>
          </a:xfrm>
        </p:spPr>
        <p:txBody>
          <a:bodyPr/>
          <a:lstStyle/>
          <a:p>
            <a:pPr marL="0" indent="0">
              <a:buNone/>
            </a:pPr>
            <a:r>
              <a:rPr lang="en-GB" altLang="en-US" b="1" dirty="0"/>
              <a:t>It is important to encourage the use of materials with lower environmental impacts over their lifecycle.</a:t>
            </a:r>
          </a:p>
          <a:p>
            <a:pPr marL="0" indent="0">
              <a:buNone/>
            </a:pPr>
            <a:r>
              <a:rPr lang="en-GB" altLang="en-US" b="1" dirty="0"/>
              <a:t>The production, use and disposal of building materials accounts for a significant amount of energy and resources being used.</a:t>
            </a:r>
          </a:p>
          <a:p>
            <a:pPr marL="0" indent="0">
              <a:buNone/>
            </a:pPr>
            <a:r>
              <a:rPr lang="en-GB" altLang="en-US" b="1" dirty="0"/>
              <a:t>Many firms now specialize in recycled or </a:t>
            </a:r>
            <a:br>
              <a:rPr lang="en-GB" altLang="en-US" b="1" dirty="0"/>
            </a:br>
            <a:r>
              <a:rPr lang="en-GB" altLang="en-US" b="1" dirty="0"/>
              <a:t>reused materials.</a:t>
            </a:r>
          </a:p>
        </p:txBody>
      </p:sp>
    </p:spTree>
    <p:extLst>
      <p:ext uri="{BB962C8B-B14F-4D97-AF65-F5344CB8AC3E}">
        <p14:creationId xmlns:p14="http://schemas.microsoft.com/office/powerpoint/2010/main" val="490072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a:extLst>
              <a:ext uri="{FF2B5EF4-FFF2-40B4-BE49-F238E27FC236}">
                <a16:creationId xmlns:a16="http://schemas.microsoft.com/office/drawing/2014/main" id="{4B886A12-634C-A1F5-B8F9-C49C85627010}"/>
              </a:ext>
            </a:extLst>
          </p:cNvPr>
          <p:cNvSpPr>
            <a:spLocks noGrp="1" noChangeArrowheads="1"/>
          </p:cNvSpPr>
          <p:nvPr>
            <p:ph type="title"/>
          </p:nvPr>
        </p:nvSpPr>
        <p:spPr/>
        <p:txBody>
          <a:bodyPr/>
          <a:lstStyle/>
          <a:p>
            <a:r>
              <a:rPr lang="en-GB" altLang="en-US" b="1" dirty="0">
                <a:solidFill>
                  <a:schemeClr val="accent2"/>
                </a:solidFill>
              </a:rPr>
              <a:t>Materials</a:t>
            </a:r>
            <a:br>
              <a:rPr lang="en-GB" altLang="en-US" sz="3000" b="1" dirty="0"/>
            </a:br>
            <a:endParaRPr lang="en-GB" altLang="en-US" sz="3000" b="1" dirty="0"/>
          </a:p>
        </p:txBody>
      </p:sp>
      <p:sp>
        <p:nvSpPr>
          <p:cNvPr id="247811" name="Rectangle 3">
            <a:extLst>
              <a:ext uri="{FF2B5EF4-FFF2-40B4-BE49-F238E27FC236}">
                <a16:creationId xmlns:a16="http://schemas.microsoft.com/office/drawing/2014/main" id="{7101F705-5D22-85FE-F8EF-0C90CA6E81B5}"/>
              </a:ext>
            </a:extLst>
          </p:cNvPr>
          <p:cNvSpPr>
            <a:spLocks noGrp="1" noChangeArrowheads="1"/>
          </p:cNvSpPr>
          <p:nvPr>
            <p:ph type="body" idx="1"/>
          </p:nvPr>
        </p:nvSpPr>
        <p:spPr>
          <a:xfrm>
            <a:off x="1043608" y="1538287"/>
            <a:ext cx="6822853" cy="4320779"/>
          </a:xfrm>
        </p:spPr>
        <p:txBody>
          <a:bodyPr/>
          <a:lstStyle/>
          <a:p>
            <a:pPr marL="0" indent="0">
              <a:lnSpc>
                <a:spcPct val="80000"/>
              </a:lnSpc>
              <a:buNone/>
            </a:pPr>
            <a:r>
              <a:rPr lang="en-GB" altLang="en-US" b="1" dirty="0"/>
              <a:t>Reused materials are materials that can be extracted from the demolition of buildings and used again without further processing, or with minor processing that does not alter the nature of the material (e.g., cleaning or cutting).</a:t>
            </a:r>
          </a:p>
          <a:p>
            <a:pPr marL="0" indent="0">
              <a:lnSpc>
                <a:spcPct val="80000"/>
              </a:lnSpc>
              <a:buNone/>
            </a:pPr>
            <a:r>
              <a:rPr lang="en-GB" altLang="en-US" b="1" dirty="0"/>
              <a:t>Examples of reused materials are bricks and roofing tiles.</a:t>
            </a:r>
          </a:p>
          <a:p>
            <a:pPr marL="0" indent="0">
              <a:lnSpc>
                <a:spcPct val="80000"/>
              </a:lnSpc>
              <a:buNone/>
            </a:pPr>
            <a:r>
              <a:rPr lang="en-GB" altLang="en-US" b="1" dirty="0"/>
              <a:t>Recycled materials are materials extracted from the demolition of buildings that require significant processing (which alters the nature of the material) before they can be used again (e.g., crushing, grinding, reprocessing). A good example is hardcore.</a:t>
            </a:r>
          </a:p>
        </p:txBody>
      </p:sp>
    </p:spTree>
    <p:extLst>
      <p:ext uri="{BB962C8B-B14F-4D97-AF65-F5344CB8AC3E}">
        <p14:creationId xmlns:p14="http://schemas.microsoft.com/office/powerpoint/2010/main" val="1651443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a:extLst>
              <a:ext uri="{FF2B5EF4-FFF2-40B4-BE49-F238E27FC236}">
                <a16:creationId xmlns:a16="http://schemas.microsoft.com/office/drawing/2014/main" id="{C2163843-C01C-98CF-59CE-BB05B46E2F31}"/>
              </a:ext>
            </a:extLst>
          </p:cNvPr>
          <p:cNvSpPr>
            <a:spLocks noGrp="1" noChangeArrowheads="1"/>
          </p:cNvSpPr>
          <p:nvPr>
            <p:ph type="title"/>
          </p:nvPr>
        </p:nvSpPr>
        <p:spPr/>
        <p:txBody>
          <a:bodyPr>
            <a:normAutofit fontScale="90000"/>
          </a:bodyPr>
          <a:lstStyle/>
          <a:p>
            <a:r>
              <a:rPr lang="en-GB" altLang="en-US" sz="2700" b="1" dirty="0">
                <a:solidFill>
                  <a:schemeClr val="accent2"/>
                </a:solidFill>
              </a:rPr>
              <a:t>Source of Materials</a:t>
            </a:r>
            <a:br>
              <a:rPr lang="en-GB" altLang="en-US" sz="3000" b="1" dirty="0">
                <a:solidFill>
                  <a:schemeClr val="accent2"/>
                </a:solidFill>
              </a:rPr>
            </a:br>
            <a:endParaRPr lang="en-GB" altLang="en-US" sz="3000" b="1" dirty="0">
              <a:solidFill>
                <a:schemeClr val="accent2"/>
              </a:solidFill>
            </a:endParaRPr>
          </a:p>
        </p:txBody>
      </p:sp>
      <p:sp>
        <p:nvSpPr>
          <p:cNvPr id="248835" name="Rectangle 3">
            <a:extLst>
              <a:ext uri="{FF2B5EF4-FFF2-40B4-BE49-F238E27FC236}">
                <a16:creationId xmlns:a16="http://schemas.microsoft.com/office/drawing/2014/main" id="{F8A7429D-5681-F609-32E3-172CACFBA2AE}"/>
              </a:ext>
            </a:extLst>
          </p:cNvPr>
          <p:cNvSpPr>
            <a:spLocks noGrp="1" noChangeArrowheads="1"/>
          </p:cNvSpPr>
          <p:nvPr>
            <p:ph type="body" idx="1"/>
          </p:nvPr>
        </p:nvSpPr>
        <p:spPr>
          <a:xfrm>
            <a:off x="1277542" y="1593056"/>
            <a:ext cx="6588919" cy="4157663"/>
          </a:xfrm>
        </p:spPr>
        <p:txBody>
          <a:bodyPr>
            <a:normAutofit/>
          </a:bodyPr>
          <a:lstStyle/>
          <a:p>
            <a:pPr marL="0" indent="0">
              <a:lnSpc>
                <a:spcPct val="80000"/>
              </a:lnSpc>
              <a:buNone/>
            </a:pPr>
            <a:r>
              <a:rPr lang="en-GB" altLang="en-US" b="1" dirty="0"/>
              <a:t>All construction operations involve alterations and modifications to the environment. All this activity consumes a great deal of energy.</a:t>
            </a:r>
          </a:p>
          <a:p>
            <a:pPr marL="0" indent="0">
              <a:lnSpc>
                <a:spcPct val="80000"/>
              </a:lnSpc>
              <a:buNone/>
            </a:pPr>
            <a:r>
              <a:rPr lang="en-GB" altLang="en-US" b="1" dirty="0"/>
              <a:t>Selecting materials for the construction process will also raise questions about the amount of damage caused in these processes.</a:t>
            </a:r>
          </a:p>
          <a:p>
            <a:pPr marL="0" indent="0">
              <a:lnSpc>
                <a:spcPct val="80000"/>
              </a:lnSpc>
              <a:buNone/>
            </a:pPr>
            <a:r>
              <a:rPr lang="en-GB" altLang="en-US" b="1" dirty="0"/>
              <a:t>Nearly all material production involves extracting, processing and transporting which all use energy.</a:t>
            </a:r>
          </a:p>
          <a:p>
            <a:pPr marL="0" indent="0">
              <a:lnSpc>
                <a:spcPct val="80000"/>
              </a:lnSpc>
              <a:buNone/>
            </a:pPr>
            <a:r>
              <a:rPr lang="en-GB" altLang="en-US" b="1" dirty="0"/>
              <a:t>Many of the materials used in the production of construction materials involve extraction of raw materials.</a:t>
            </a:r>
          </a:p>
        </p:txBody>
      </p:sp>
    </p:spTree>
    <p:extLst>
      <p:ext uri="{BB962C8B-B14F-4D97-AF65-F5344CB8AC3E}">
        <p14:creationId xmlns:p14="http://schemas.microsoft.com/office/powerpoint/2010/main" val="476194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a:extLst>
              <a:ext uri="{FF2B5EF4-FFF2-40B4-BE49-F238E27FC236}">
                <a16:creationId xmlns:a16="http://schemas.microsoft.com/office/drawing/2014/main" id="{448ACC7D-E565-C886-1172-669E66886021}"/>
              </a:ext>
            </a:extLst>
          </p:cNvPr>
          <p:cNvSpPr>
            <a:spLocks noGrp="1" noChangeArrowheads="1"/>
          </p:cNvSpPr>
          <p:nvPr>
            <p:ph type="title"/>
          </p:nvPr>
        </p:nvSpPr>
        <p:spPr>
          <a:xfrm>
            <a:off x="539552" y="1017111"/>
            <a:ext cx="8218488" cy="382588"/>
          </a:xfrm>
        </p:spPr>
        <p:txBody>
          <a:bodyPr/>
          <a:lstStyle/>
          <a:p>
            <a:r>
              <a:rPr lang="en-GB" altLang="en-US" b="1" dirty="0">
                <a:solidFill>
                  <a:schemeClr val="accent2"/>
                </a:solidFill>
              </a:rPr>
              <a:t>Extraction</a:t>
            </a:r>
          </a:p>
        </p:txBody>
      </p:sp>
      <p:sp>
        <p:nvSpPr>
          <p:cNvPr id="249859" name="Rectangle 3">
            <a:extLst>
              <a:ext uri="{FF2B5EF4-FFF2-40B4-BE49-F238E27FC236}">
                <a16:creationId xmlns:a16="http://schemas.microsoft.com/office/drawing/2014/main" id="{D209F6DB-383C-F076-B3C4-DD31884AB6C6}"/>
              </a:ext>
            </a:extLst>
          </p:cNvPr>
          <p:cNvSpPr>
            <a:spLocks noGrp="1" noChangeArrowheads="1"/>
          </p:cNvSpPr>
          <p:nvPr>
            <p:ph type="body" idx="1"/>
          </p:nvPr>
        </p:nvSpPr>
        <p:spPr>
          <a:xfrm>
            <a:off x="1277541" y="1808561"/>
            <a:ext cx="6380559" cy="3996928"/>
          </a:xfrm>
        </p:spPr>
        <p:txBody>
          <a:bodyPr/>
          <a:lstStyle/>
          <a:p>
            <a:pPr marL="0" indent="0">
              <a:lnSpc>
                <a:spcPct val="80000"/>
              </a:lnSpc>
              <a:buNone/>
            </a:pPr>
            <a:r>
              <a:rPr lang="en-GB" altLang="en-US" b="1" dirty="0"/>
              <a:t>Materials which are required to be extracted from the ground include clays, gravels and sands and these are involved in the manufacture of bricks, blocks, plaster, metals and glass.</a:t>
            </a:r>
          </a:p>
          <a:p>
            <a:pPr marL="0" indent="0">
              <a:lnSpc>
                <a:spcPct val="80000"/>
              </a:lnSpc>
              <a:buNone/>
            </a:pPr>
            <a:r>
              <a:rPr lang="en-GB" altLang="en-US" b="1" dirty="0"/>
              <a:t>All these require specialized machinery and produce noise, dust and waste. They are all extracted from a quarry which leaves great depressions in the ground.</a:t>
            </a:r>
          </a:p>
          <a:p>
            <a:pPr marL="0" indent="0">
              <a:lnSpc>
                <a:spcPct val="80000"/>
              </a:lnSpc>
              <a:buNone/>
            </a:pPr>
            <a:r>
              <a:rPr lang="en-GB" altLang="en-US" b="1" dirty="0"/>
              <a:t>All the raw materials require some amount of processing before they are transported to where they are required.</a:t>
            </a:r>
          </a:p>
        </p:txBody>
      </p:sp>
    </p:spTree>
    <p:extLst>
      <p:ext uri="{BB962C8B-B14F-4D97-AF65-F5344CB8AC3E}">
        <p14:creationId xmlns:p14="http://schemas.microsoft.com/office/powerpoint/2010/main" val="2612342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a:extLst>
              <a:ext uri="{FF2B5EF4-FFF2-40B4-BE49-F238E27FC236}">
                <a16:creationId xmlns:a16="http://schemas.microsoft.com/office/drawing/2014/main" id="{F854ED7C-FEF9-7B3B-A12E-A53E5FC65DCD}"/>
              </a:ext>
            </a:extLst>
          </p:cNvPr>
          <p:cNvSpPr>
            <a:spLocks noGrp="1" noChangeArrowheads="1"/>
          </p:cNvSpPr>
          <p:nvPr>
            <p:ph type="title"/>
          </p:nvPr>
        </p:nvSpPr>
        <p:spPr/>
        <p:txBody>
          <a:bodyPr/>
          <a:lstStyle/>
          <a:p>
            <a:r>
              <a:rPr lang="en-GB" altLang="en-US" b="1" dirty="0">
                <a:solidFill>
                  <a:schemeClr val="accent2"/>
                </a:solidFill>
              </a:rPr>
              <a:t>Timber</a:t>
            </a:r>
            <a:r>
              <a:rPr lang="en-GB" altLang="en-US" sz="3000" b="1" dirty="0">
                <a:solidFill>
                  <a:schemeClr val="accent2"/>
                </a:solidFill>
              </a:rPr>
              <a:t> </a:t>
            </a:r>
            <a:br>
              <a:rPr lang="en-GB" altLang="en-US" sz="3000" b="1" dirty="0"/>
            </a:br>
            <a:endParaRPr lang="en-GB" altLang="en-US" sz="3000" b="1" dirty="0"/>
          </a:p>
        </p:txBody>
      </p:sp>
      <p:sp>
        <p:nvSpPr>
          <p:cNvPr id="250883" name="Rectangle 3">
            <a:extLst>
              <a:ext uri="{FF2B5EF4-FFF2-40B4-BE49-F238E27FC236}">
                <a16:creationId xmlns:a16="http://schemas.microsoft.com/office/drawing/2014/main" id="{FFF7C18C-A49C-D54E-B9E9-418E0FDB917F}"/>
              </a:ext>
            </a:extLst>
          </p:cNvPr>
          <p:cNvSpPr>
            <a:spLocks noGrp="1" noChangeArrowheads="1"/>
          </p:cNvSpPr>
          <p:nvPr>
            <p:ph type="body" idx="1"/>
          </p:nvPr>
        </p:nvSpPr>
        <p:spPr>
          <a:xfrm>
            <a:off x="1331119" y="1844823"/>
            <a:ext cx="6535341" cy="3960665"/>
          </a:xfrm>
        </p:spPr>
        <p:txBody>
          <a:bodyPr/>
          <a:lstStyle/>
          <a:p>
            <a:pPr marL="0" indent="0">
              <a:lnSpc>
                <a:spcPct val="80000"/>
              </a:lnSpc>
              <a:buNone/>
            </a:pPr>
            <a:r>
              <a:rPr lang="en-GB" altLang="en-US" b="1" dirty="0"/>
              <a:t>This material can have a minimal effect on the environment. </a:t>
            </a:r>
          </a:p>
          <a:p>
            <a:pPr marL="0" indent="0">
              <a:lnSpc>
                <a:spcPct val="80000"/>
              </a:lnSpc>
              <a:buNone/>
            </a:pPr>
            <a:r>
              <a:rPr lang="en-GB" altLang="en-US" b="1" dirty="0"/>
              <a:t>Trees in their natural environment perform an important function, as they each consume on average 9 kg of carbon dioxide each year and give out approximately 7 kg of oxygen.</a:t>
            </a:r>
          </a:p>
          <a:p>
            <a:pPr marL="0" indent="0">
              <a:lnSpc>
                <a:spcPct val="80000"/>
              </a:lnSpc>
              <a:buNone/>
            </a:pPr>
            <a:r>
              <a:rPr lang="en-GB" altLang="en-US" b="1" dirty="0"/>
              <a:t>Timber is obtained by cutting down forests, but unlike extraction which leaves huge holes in the ground, it can be replanted for future generations.</a:t>
            </a:r>
          </a:p>
          <a:p>
            <a:pPr marL="0" indent="0">
              <a:lnSpc>
                <a:spcPct val="80000"/>
              </a:lnSpc>
              <a:buNone/>
            </a:pPr>
            <a:r>
              <a:rPr lang="en-GB" altLang="en-US" b="1" dirty="0"/>
              <a:t>The growing cycle is approximately 40 years, therefore timber is classed as a renewable resource.</a:t>
            </a:r>
          </a:p>
        </p:txBody>
      </p:sp>
    </p:spTree>
    <p:extLst>
      <p:ext uri="{BB962C8B-B14F-4D97-AF65-F5344CB8AC3E}">
        <p14:creationId xmlns:p14="http://schemas.microsoft.com/office/powerpoint/2010/main" val="3617674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a:extLst>
              <a:ext uri="{FF2B5EF4-FFF2-40B4-BE49-F238E27FC236}">
                <a16:creationId xmlns:a16="http://schemas.microsoft.com/office/drawing/2014/main" id="{144CB839-C353-9274-BEEB-32979E72A295}"/>
              </a:ext>
            </a:extLst>
          </p:cNvPr>
          <p:cNvSpPr>
            <a:spLocks noGrp="1" noChangeArrowheads="1"/>
          </p:cNvSpPr>
          <p:nvPr>
            <p:ph type="title"/>
          </p:nvPr>
        </p:nvSpPr>
        <p:spPr/>
        <p:txBody>
          <a:bodyPr/>
          <a:lstStyle/>
          <a:p>
            <a:r>
              <a:rPr lang="en-GB" altLang="en-US" b="1" dirty="0">
                <a:solidFill>
                  <a:schemeClr val="accent2"/>
                </a:solidFill>
              </a:rPr>
              <a:t>Insulation</a:t>
            </a:r>
            <a:br>
              <a:rPr lang="en-GB" altLang="en-US" sz="3000" b="1" dirty="0"/>
            </a:br>
            <a:endParaRPr lang="en-GB" altLang="en-US" sz="3000" b="1" dirty="0"/>
          </a:p>
        </p:txBody>
      </p:sp>
      <p:sp>
        <p:nvSpPr>
          <p:cNvPr id="251907" name="Rectangle 3">
            <a:extLst>
              <a:ext uri="{FF2B5EF4-FFF2-40B4-BE49-F238E27FC236}">
                <a16:creationId xmlns:a16="http://schemas.microsoft.com/office/drawing/2014/main" id="{E16F532D-3CF8-1AD3-44C7-81D3F5E66F0F}"/>
              </a:ext>
            </a:extLst>
          </p:cNvPr>
          <p:cNvSpPr>
            <a:spLocks noGrp="1" noChangeArrowheads="1"/>
          </p:cNvSpPr>
          <p:nvPr>
            <p:ph type="body" idx="1"/>
          </p:nvPr>
        </p:nvSpPr>
        <p:spPr>
          <a:xfrm>
            <a:off x="1277542" y="1844824"/>
            <a:ext cx="6388894" cy="4155926"/>
          </a:xfrm>
        </p:spPr>
        <p:txBody>
          <a:bodyPr/>
          <a:lstStyle/>
          <a:p>
            <a:pPr marL="0" indent="0">
              <a:lnSpc>
                <a:spcPct val="80000"/>
              </a:lnSpc>
              <a:buNone/>
            </a:pPr>
            <a:r>
              <a:rPr lang="en-GB" altLang="en-US" b="1" dirty="0"/>
              <a:t>Reducing the amount of energy used from fossil fuels is the most important factor in promoting sustainability.</a:t>
            </a:r>
          </a:p>
          <a:p>
            <a:pPr marL="0" indent="0">
              <a:lnSpc>
                <a:spcPct val="80000"/>
              </a:lnSpc>
              <a:buNone/>
            </a:pPr>
            <a:r>
              <a:rPr lang="en-GB" altLang="en-US" b="1" dirty="0"/>
              <a:t>Insulation has the greatest potential for reducing CO</a:t>
            </a:r>
            <a:r>
              <a:rPr lang="en-GB" altLang="en-US" b="1" baseline="-25000" dirty="0"/>
              <a:t>2</a:t>
            </a:r>
            <a:r>
              <a:rPr lang="en-GB" altLang="en-US" b="1" dirty="0"/>
              <a:t> emissions.</a:t>
            </a:r>
          </a:p>
          <a:p>
            <a:pPr marL="0" indent="0">
              <a:lnSpc>
                <a:spcPct val="80000"/>
              </a:lnSpc>
              <a:buNone/>
            </a:pPr>
            <a:r>
              <a:rPr lang="en-GB" altLang="en-US" b="1" dirty="0"/>
              <a:t>Energy conserved through insulating buildings and reducing heat loss far outweighs the energy used in the manufacture of the various insulation materials. </a:t>
            </a:r>
          </a:p>
          <a:p>
            <a:pPr marL="0" indent="0">
              <a:lnSpc>
                <a:spcPct val="80000"/>
              </a:lnSpc>
              <a:buNone/>
            </a:pPr>
            <a:r>
              <a:rPr lang="en-GB" altLang="en-US" b="1" dirty="0"/>
              <a:t>Only when a building achieves a “Low Heat” standard does insulation’s embodied energy become significant.</a:t>
            </a:r>
          </a:p>
        </p:txBody>
      </p:sp>
    </p:spTree>
    <p:extLst>
      <p:ext uri="{BB962C8B-B14F-4D97-AF65-F5344CB8AC3E}">
        <p14:creationId xmlns:p14="http://schemas.microsoft.com/office/powerpoint/2010/main" val="34022400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9BE729C1-299B-4AA2-9204-7D977DD00368}"/>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2239</TotalTime>
  <Words>493</Words>
  <Application>Microsoft Office PowerPoint</Application>
  <PresentationFormat>On-screen Show (4:3)</PresentationFormat>
  <Paragraphs>33</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Lucida Grande</vt:lpstr>
      <vt:lpstr>Times New Roman</vt:lpstr>
      <vt:lpstr>Default Design</vt:lpstr>
      <vt:lpstr>Life Cycle of Materials </vt:lpstr>
      <vt:lpstr>Materials </vt:lpstr>
      <vt:lpstr>Materials </vt:lpstr>
      <vt:lpstr>Source of Materials </vt:lpstr>
      <vt:lpstr>Extraction</vt:lpstr>
      <vt:lpstr>Timber  </vt:lpstr>
      <vt:lpstr>Insulation </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2023-09-01T09:24:19Z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