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1"/>
  </p:notesMasterIdLst>
  <p:handoutMasterIdLst>
    <p:handoutMasterId r:id="rId12"/>
  </p:handoutMasterIdLst>
  <p:sldIdLst>
    <p:sldId id="286" r:id="rId5"/>
    <p:sldId id="281" r:id="rId6"/>
    <p:sldId id="282" r:id="rId7"/>
    <p:sldId id="283" r:id="rId8"/>
    <p:sldId id="284" r:id="rId9"/>
    <p:sldId id="285" r:id="rId10"/>
  </p:sldIdLst>
  <p:sldSz cx="9144000" cy="6858000" type="screen4x3"/>
  <p:notesSz cx="6858000" cy="9144000"/>
  <p:custDataLst>
    <p:tags r:id="rId1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ll Hellier" initials="NH" lastIdx="6" clrIdx="0">
    <p:extLst>
      <p:ext uri="{19B8F6BF-5375-455C-9EA6-DF929625EA0E}">
        <p15:presenceInfo xmlns:p15="http://schemas.microsoft.com/office/powerpoint/2012/main" userId="S-1-5-21-2141923205-296626691-623648099-42385" providerId="AD"/>
      </p:ext>
    </p:extLst>
  </p:cmAuthor>
  <p:cmAuthor id="2" name="Claire Brooks" initials="CB" lastIdx="5" clrIdx="1">
    <p:extLst>
      <p:ext uri="{19B8F6BF-5375-455C-9EA6-DF929625EA0E}">
        <p15:presenceInfo xmlns:p15="http://schemas.microsoft.com/office/powerpoint/2012/main" userId="S::Claire.Brooks@cityandguilds.com::045b5ce1-bb15-4c22-aa7e-c7b600949989" providerId="AD"/>
      </p:ext>
    </p:extLst>
  </p:cmAuthor>
  <p:cmAuthor id="3" name="mark ablett" initials="ma" lastIdx="4" clrIdx="2">
    <p:extLst>
      <p:ext uri="{19B8F6BF-5375-455C-9EA6-DF929625EA0E}">
        <p15:presenceInfo xmlns:p15="http://schemas.microsoft.com/office/powerpoint/2012/main" userId="23d989d0d59f8ce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0ED7DB-00A5-40C7-85A4-ED30C60D81FC}" v="4" dt="2023-09-01T08:15:13.3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2443" autoAdjust="0"/>
  </p:normalViewPr>
  <p:slideViewPr>
    <p:cSldViewPr showGuides="1">
      <p:cViewPr varScale="1">
        <p:scale>
          <a:sx n="105" d="100"/>
          <a:sy n="105" d="100"/>
        </p:scale>
        <p:origin x="184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dward Jones" userId="3ee78eee-0048-47d5-a376-8a615338ad93" providerId="ADAL" clId="{ECA8226B-2305-4C83-B06C-322A822C5D08}"/>
    <pc:docChg chg="modSld">
      <pc:chgData name="Edward Jones" userId="3ee78eee-0048-47d5-a376-8a615338ad93" providerId="ADAL" clId="{ECA8226B-2305-4C83-B06C-322A822C5D08}" dt="2023-09-01T13:30:12.602" v="6" actId="20577"/>
      <pc:docMkLst>
        <pc:docMk/>
      </pc:docMkLst>
      <pc:sldChg chg="modSp mod">
        <pc:chgData name="Edward Jones" userId="3ee78eee-0048-47d5-a376-8a615338ad93" providerId="ADAL" clId="{ECA8226B-2305-4C83-B06C-322A822C5D08}" dt="2023-09-01T13:30:06.179" v="3" actId="14100"/>
        <pc:sldMkLst>
          <pc:docMk/>
          <pc:sldMk cId="2830399678" sldId="283"/>
        </pc:sldMkLst>
        <pc:spChg chg="mod">
          <ac:chgData name="Edward Jones" userId="3ee78eee-0048-47d5-a376-8a615338ad93" providerId="ADAL" clId="{ECA8226B-2305-4C83-B06C-322A822C5D08}" dt="2023-09-01T13:30:06.179" v="3" actId="14100"/>
          <ac:spMkLst>
            <pc:docMk/>
            <pc:sldMk cId="2830399678" sldId="283"/>
            <ac:spMk id="37891" creationId="{90E53D5E-4365-D57A-6575-6391852C4BFB}"/>
          </ac:spMkLst>
        </pc:spChg>
      </pc:sldChg>
      <pc:sldChg chg="modSp mod">
        <pc:chgData name="Edward Jones" userId="3ee78eee-0048-47d5-a376-8a615338ad93" providerId="ADAL" clId="{ECA8226B-2305-4C83-B06C-322A822C5D08}" dt="2023-09-01T13:30:12.602" v="6" actId="20577"/>
        <pc:sldMkLst>
          <pc:docMk/>
          <pc:sldMk cId="2861731780" sldId="284"/>
        </pc:sldMkLst>
        <pc:spChg chg="mod">
          <ac:chgData name="Edward Jones" userId="3ee78eee-0048-47d5-a376-8a615338ad93" providerId="ADAL" clId="{ECA8226B-2305-4C83-B06C-322A822C5D08}" dt="2023-09-01T13:30:12.602" v="6" actId="20577"/>
          <ac:spMkLst>
            <pc:docMk/>
            <pc:sldMk cId="2861731780" sldId="284"/>
            <ac:spMk id="38915" creationId="{8F42A787-BB37-A484-B648-F23BB2E2A33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9/1/2023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3F590-26ED-4A35-BCD3-50FA137D6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7CAC3-3688-2974-4B5E-EE9CD28E0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0F0E3-17D7-ACC1-1224-677C6CF7B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A7848-775C-402D-8DD4-BB25200A6D00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FA6A1A-2700-FF05-5881-EFA3E6CBD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41FAB-4B36-9738-C601-2947B67A9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7CCB6-6DE2-4549-8FBF-C8A5206592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59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endParaRPr lang="en-US" sz="900" baseline="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400" baseline="0" dirty="0">
              <a:solidFill>
                <a:schemeClr val="tx1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baseline="0" dirty="0">
                <a:solidFill>
                  <a:schemeClr val="tx1"/>
                </a:solidFill>
              </a:rPr>
              <a:t>City &amp; Guilds Construction Level 3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9D3BC0-CFBF-B46D-FB4A-0CBA60916B0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723189" y="384526"/>
            <a:ext cx="952499" cy="43338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  <a:r>
              <a:rPr lang="en-GB"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 1.1</a:t>
            </a:r>
            <a:endParaRPr sz="6600" dirty="0">
              <a:solidFill>
                <a:schemeClr val="bg1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723900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101: Introduction to the Built Environment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Design Aspects of a Building</a:t>
            </a: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4175AF00-9432-4E5F-B736-B425695CA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301: </a:t>
            </a:r>
            <a:r>
              <a:rPr lang="en-GB" sz="2400" b="1" dirty="0">
                <a:latin typeface="+mn-lt"/>
              </a:rPr>
              <a:t>Understanding</a:t>
            </a:r>
            <a:r>
              <a:rPr lang="en-GB" sz="2400" b="1" dirty="0"/>
              <a:t> construction practice in Wales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158954BF-4511-D578-B9C6-89994D4FEC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solidFill>
                  <a:schemeClr val="accent2"/>
                </a:solidFill>
              </a:rPr>
              <a:t>Design Aspects</a:t>
            </a: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FB38B652-11CB-2B9B-8F9D-100A5C8EEF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00150" y="1828801"/>
            <a:ext cx="6858000" cy="3942160"/>
          </a:xfrm>
        </p:spPr>
        <p:txBody>
          <a:bodyPr/>
          <a:lstStyle/>
          <a:p>
            <a:pPr marL="0" indent="0">
              <a:buNone/>
            </a:pPr>
            <a:r>
              <a:rPr lang="en-GB" altLang="en-US" sz="1800" b="1" dirty="0"/>
              <a:t>The appearance of the building must be pleasing to the eye. </a:t>
            </a:r>
          </a:p>
          <a:p>
            <a:pPr marL="0" indent="0">
              <a:buNone/>
            </a:pPr>
            <a:r>
              <a:rPr lang="en-GB" altLang="en-US" sz="1800" b="1" dirty="0"/>
              <a:t>It should also be pleasing to the eventual owner and the public.</a:t>
            </a:r>
          </a:p>
          <a:p>
            <a:pPr marL="0" indent="0">
              <a:buNone/>
            </a:pPr>
            <a:r>
              <a:rPr lang="en-GB" altLang="en-US" sz="1800" b="1" dirty="0"/>
              <a:t>It should blend in with the surrounding buildings or area. </a:t>
            </a:r>
          </a:p>
          <a:p>
            <a:pPr marL="0" indent="0">
              <a:buNone/>
            </a:pPr>
            <a:r>
              <a:rPr lang="en-GB" altLang="en-US" sz="1800" b="1" dirty="0"/>
              <a:t>Technological aspects take into account the choice of the most suitable material for a specific purpose and the use of sustainable materials. </a:t>
            </a:r>
          </a:p>
          <a:p>
            <a:pPr marL="0" indent="0">
              <a:buNone/>
            </a:pPr>
            <a:r>
              <a:rPr lang="en-GB" altLang="en-US" sz="1800" b="1" dirty="0"/>
              <a:t>Good buildings are naturally those which are constructed with suitable materials and with appropriate methods. </a:t>
            </a:r>
          </a:p>
        </p:txBody>
      </p:sp>
    </p:spTree>
    <p:extLst>
      <p:ext uri="{BB962C8B-B14F-4D97-AF65-F5344CB8AC3E}">
        <p14:creationId xmlns:p14="http://schemas.microsoft.com/office/powerpoint/2010/main" val="1476478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7B508C8A-3E3F-5CBC-FD06-B7542BADBE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solidFill>
                  <a:schemeClr val="accent2"/>
                </a:solidFill>
              </a:rPr>
              <a:t>Buildability</a:t>
            </a:r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D277C430-07F4-3801-EE02-56A5587116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31120" y="1863329"/>
            <a:ext cx="6326981" cy="3942159"/>
          </a:xfrm>
        </p:spPr>
        <p:txBody>
          <a:bodyPr/>
          <a:lstStyle/>
          <a:p>
            <a:pPr marL="0" indent="0">
              <a:buNone/>
            </a:pPr>
            <a:r>
              <a:rPr lang="en-GB" altLang="en-US" b="1" dirty="0"/>
              <a:t>It is impossible to design buildings to be used indefinitely, even if that were thought desirable.</a:t>
            </a:r>
          </a:p>
          <a:p>
            <a:pPr marL="0" indent="0">
              <a:buNone/>
            </a:pPr>
            <a:r>
              <a:rPr lang="en-GB" altLang="en-US" b="1" dirty="0"/>
              <a:t>All building materials deteriorate eventually, and the cost of maintenance becomes prohibitive.</a:t>
            </a:r>
          </a:p>
          <a:p>
            <a:pPr marL="0" indent="0">
              <a:buNone/>
            </a:pPr>
            <a:r>
              <a:rPr lang="en-GB" altLang="en-US" b="1" dirty="0"/>
              <a:t>Most buildings are designed to have a lifespan of 70 years, or even less in some instances.</a:t>
            </a:r>
          </a:p>
          <a:p>
            <a:pPr marL="0" indent="0">
              <a:buNone/>
            </a:pPr>
            <a:r>
              <a:rPr lang="en-GB" altLang="en-US" b="1" dirty="0"/>
              <a:t>The aim, though, is a building that will require as little maintenance as possible during its planned life</a:t>
            </a:r>
            <a:r>
              <a:rPr lang="en-GB" altLang="en-US" sz="1800" b="1" dirty="0"/>
              <a:t>.</a:t>
            </a:r>
          </a:p>
          <a:p>
            <a:pPr marL="0" indent="0">
              <a:buNone/>
            </a:pPr>
            <a:r>
              <a:rPr lang="en-GB" altLang="en-US" sz="18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22658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AEA82FDA-8341-F75B-E08C-98B0CEE8C4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solidFill>
                  <a:schemeClr val="accent2"/>
                </a:solidFill>
              </a:rPr>
              <a:t>Structural Stability</a:t>
            </a: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90E53D5E-4365-D57A-6575-6391852C4B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31640" y="2204864"/>
            <a:ext cx="6408712" cy="3555136"/>
          </a:xfrm>
        </p:spPr>
        <p:txBody>
          <a:bodyPr/>
          <a:lstStyle/>
          <a:p>
            <a:pPr marL="0" indent="0">
              <a:buNone/>
            </a:pPr>
            <a:r>
              <a:rPr lang="en-GB" altLang="en-US" b="1" dirty="0"/>
              <a:t>Given determination, even the most apparently unstable structures can be satisfactorily built.</a:t>
            </a:r>
          </a:p>
          <a:p>
            <a:pPr marL="0" indent="0">
              <a:buNone/>
            </a:pPr>
            <a:endParaRPr lang="en-GB" altLang="en-US" b="1" dirty="0"/>
          </a:p>
          <a:p>
            <a:pPr marL="0" indent="0">
              <a:buNone/>
            </a:pPr>
            <a:r>
              <a:rPr lang="en-GB" altLang="en-US" b="1" dirty="0"/>
              <a:t>Clearly every building must be stable, whether it looks it or not.</a:t>
            </a:r>
          </a:p>
        </p:txBody>
      </p:sp>
    </p:spTree>
    <p:extLst>
      <p:ext uri="{BB962C8B-B14F-4D97-AF65-F5344CB8AC3E}">
        <p14:creationId xmlns:p14="http://schemas.microsoft.com/office/powerpoint/2010/main" val="2830399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14C56FF5-ADD4-7831-6F74-4A73B64034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solidFill>
                  <a:schemeClr val="accent2"/>
                </a:solidFill>
              </a:rPr>
              <a:t>Durability</a:t>
            </a:r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8F42A787-BB37-A484-B648-F23BB2E2A3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31120" y="1863328"/>
            <a:ext cx="6326981" cy="3995738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GB" altLang="en-US" b="1" dirty="0"/>
              <a:t>Most architects will need to know the required life of the building.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altLang="en-US" b="1" dirty="0"/>
              <a:t>Most clients would not have any idea, but the question is crucial to the design team.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altLang="en-US" b="1" dirty="0"/>
              <a:t>It could determine the structural form and type, the selection of materials and the eventual building cost.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altLang="en-US" b="1" dirty="0"/>
              <a:t>The architect will explain these reasons to the client and between them decide on the life expectancy of the building.</a:t>
            </a:r>
          </a:p>
        </p:txBody>
      </p:sp>
    </p:spTree>
    <p:extLst>
      <p:ext uri="{BB962C8B-B14F-4D97-AF65-F5344CB8AC3E}">
        <p14:creationId xmlns:p14="http://schemas.microsoft.com/office/powerpoint/2010/main" val="2861731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548AAEF0-9B47-9079-CB32-19243BDF59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 </a:t>
            </a:r>
            <a:r>
              <a:rPr lang="en-GB" altLang="en-US" b="1">
                <a:solidFill>
                  <a:schemeClr val="accent2"/>
                </a:solidFill>
              </a:rPr>
              <a:t>Energy Efficiency</a:t>
            </a:r>
            <a:r>
              <a:rPr lang="en-GB" altLang="en-US"/>
              <a:t> </a:t>
            </a:r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2F86B8F3-8013-7468-0E0C-0BA5A6231C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77541" y="1863328"/>
            <a:ext cx="6723459" cy="3995738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GB" altLang="en-US" sz="1800" b="1" dirty="0"/>
              <a:t>There is a great deal of energy used in the construction of a building.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altLang="en-US" sz="1800" b="1" dirty="0"/>
              <a:t>Many years ago, the whole of the construction process was carried out by hand.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altLang="en-US" sz="1800" b="1" dirty="0"/>
              <a:t>All the materials were produced and formed manually, the excavation was dug by hand, materials were mixed and transported by hand.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altLang="en-US" sz="1800" b="1" dirty="0"/>
              <a:t>A great deal of energy was used.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altLang="en-US" sz="1800" b="1" dirty="0"/>
              <a:t>Things have changed over the years and machines are used constantly on building sites to save on manpower and produce a more cost-effective building. </a:t>
            </a:r>
          </a:p>
        </p:txBody>
      </p:sp>
    </p:spTree>
    <p:extLst>
      <p:ext uri="{BB962C8B-B14F-4D97-AF65-F5344CB8AC3E}">
        <p14:creationId xmlns:p14="http://schemas.microsoft.com/office/powerpoint/2010/main" val="181181472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2270F94F19DF4FA93E73A9601C7A53" ma:contentTypeVersion="25" ma:contentTypeDescription="Create a new document." ma:contentTypeScope="" ma:versionID="db96716577cab786ac4e413ddf71e703">
  <xsd:schema xmlns:xsd="http://www.w3.org/2001/XMLSchema" xmlns:xs="http://www.w3.org/2001/XMLSchema" xmlns:p="http://schemas.microsoft.com/office/2006/metadata/properties" xmlns:ns2="dad92211-cb28-4906-b8cd-0d84e3cb6a24" xmlns:ns3="bf4a143a-b26d-45c4-bfc9-243eadc6ff02" xmlns:ns4="418e8c98-519b-4e3e-a77f-7ee33016068f" targetNamespace="http://schemas.microsoft.com/office/2006/metadata/properties" ma:root="true" ma:fieldsID="1ff919fac4d9ef9e5a5b03499f75e73c" ns2:_="" ns3:_="" ns4:_="">
    <xsd:import namespace="dad92211-cb28-4906-b8cd-0d84e3cb6a24"/>
    <xsd:import namespace="bf4a143a-b26d-45c4-bfc9-243eadc6ff02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PriorityArea" minOccurs="0"/>
                <xsd:element ref="ns3:Campaign" minOccurs="0"/>
                <xsd:element ref="ns3:Geography" minOccurs="0"/>
                <xsd:element ref="ns3:Yearcreated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d92211-cb28-4906-b8cd-0d84e3cb6a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4a143a-b26d-45c4-bfc9-243eadc6ff0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PriorityArea" ma:index="20" nillable="true" ma:displayName="Priority Area" ma:format="Dropdown" ma:internalName="PriorityArea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Campaign" ma:index="21" nillable="true" ma:displayName="Campaign " ma:format="Dropdown" ma:internalName="Campaig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Geography" ma:index="22" nillable="true" ma:displayName="Geography" ma:format="Dropdown" ma:internalName="Geography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Yearcreated" ma:index="23" nillable="true" ma:displayName="Year created" ma:format="RadioButtons" ma:internalName="Yearcreated">
      <xsd:simpleType>
        <xsd:restriction base="dms:Choice">
          <xsd:enumeration value="2016"/>
          <xsd:enumeration value="2017"/>
          <xsd:enumeration value="2018"/>
          <xsd:enumeration value="2019"/>
          <xsd:enumeration value="2020"/>
        </xsd:restriction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8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7" nillable="true" ma:displayName="Taxonomy Catch All Column" ma:hidden="true" ma:list="{c4a73a7c-d28e-4ead-a542-eec2f3c6ec34}" ma:internalName="TaxCatchAll" ma:showField="CatchAllData" ma:web="dad92211-cb28-4906-b8cd-0d84e3cb6a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18e8c98-519b-4e3e-a77f-7ee33016068f" xsi:nil="true"/>
    <lcf76f155ced4ddcb4097134ff3c332f xmlns="bf4a143a-b26d-45c4-bfc9-243eadc6ff02">
      <Terms xmlns="http://schemas.microsoft.com/office/infopath/2007/PartnerControls"/>
    </lcf76f155ced4ddcb4097134ff3c332f>
    <Campaign xmlns="bf4a143a-b26d-45c4-bfc9-243eadc6ff02" xsi:nil="true"/>
    <PriorityArea xmlns="bf4a143a-b26d-45c4-bfc9-243eadc6ff02" xsi:nil="true"/>
    <Geography xmlns="bf4a143a-b26d-45c4-bfc9-243eadc6ff02" xsi:nil="true"/>
    <Yearcreated xmlns="bf4a143a-b26d-45c4-bfc9-243eadc6ff02" xsi:nil="true"/>
  </documentManagement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1ECB9FB-032A-4D99-BEDE-51844DCA2B45}"/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elements/1.1/"/>
    <ds:schemaRef ds:uri="7841c2db-e6cb-41f9-bd6f-e79f8a8f3836"/>
    <ds:schemaRef ds:uri="http://schemas.openxmlformats.org/package/2006/metadata/core-properties"/>
    <ds:schemaRef ds:uri="aab04ce7-39c7-4447-9771-005607a4fdc3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2226</TotalTime>
  <Words>368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Lucida Grande</vt:lpstr>
      <vt:lpstr>Times New Roman</vt:lpstr>
      <vt:lpstr>Default Design</vt:lpstr>
      <vt:lpstr>Design Aspects of a Building</vt:lpstr>
      <vt:lpstr>Design Aspects</vt:lpstr>
      <vt:lpstr>Buildability</vt:lpstr>
      <vt:lpstr>Structural Stability</vt:lpstr>
      <vt:lpstr>Durability</vt:lpstr>
      <vt:lpstr> Energy Efficiency 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Edward Jones</cp:lastModifiedBy>
  <cp:revision>191</cp:revision>
  <dcterms:created xsi:type="dcterms:W3CDTF">2013-05-28T00:38:54Z</dcterms:created>
  <dcterms:modified xsi:type="dcterms:W3CDTF">2023-09-01T13:30:18Z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0x0101003F2270F94F19DF4FA93E73A9601C7A53</vt:lpwstr>
  </property>
</Properties>
</file>