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1"/>
  </p:notesMasterIdLst>
  <p:handoutMasterIdLst>
    <p:handoutMasterId r:id="rId12"/>
  </p:handoutMasterIdLst>
  <p:sldIdLst>
    <p:sldId id="298" r:id="rId5"/>
    <p:sldId id="299" r:id="rId6"/>
    <p:sldId id="300" r:id="rId7"/>
    <p:sldId id="301" r:id="rId8"/>
    <p:sldId id="302" r:id="rId9"/>
    <p:sldId id="303" r:id="rId10"/>
  </p:sldIdLst>
  <p:sldSz cx="9144000" cy="6858000" type="screen4x3"/>
  <p:notesSz cx="6858000" cy="9144000"/>
  <p:custDataLst>
    <p:tags r:id="rId13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ell Hellier" initials="NH" lastIdx="6" clrIdx="0">
    <p:extLst>
      <p:ext uri="{19B8F6BF-5375-455C-9EA6-DF929625EA0E}">
        <p15:presenceInfo xmlns:p15="http://schemas.microsoft.com/office/powerpoint/2012/main" userId="S-1-5-21-2141923205-296626691-623648099-42385" providerId="AD"/>
      </p:ext>
    </p:extLst>
  </p:cmAuthor>
  <p:cmAuthor id="2" name="Claire Brooks" initials="CB" lastIdx="5" clrIdx="1">
    <p:extLst>
      <p:ext uri="{19B8F6BF-5375-455C-9EA6-DF929625EA0E}">
        <p15:presenceInfo xmlns:p15="http://schemas.microsoft.com/office/powerpoint/2012/main" userId="S::Claire.Brooks@cityandguilds.com::045b5ce1-bb15-4c22-aa7e-c7b600949989" providerId="AD"/>
      </p:ext>
    </p:extLst>
  </p:cmAuthor>
  <p:cmAuthor id="3" name="mark ablett" initials="ma" lastIdx="4" clrIdx="2">
    <p:extLst>
      <p:ext uri="{19B8F6BF-5375-455C-9EA6-DF929625EA0E}">
        <p15:presenceInfo xmlns:p15="http://schemas.microsoft.com/office/powerpoint/2012/main" userId="23d989d0d59f8ceb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80ED7DB-00A5-40C7-85A4-ED30C60D81FC}" v="4" dt="2023-09-01T08:15:13.39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86" autoAdjust="0"/>
    <p:restoredTop sz="92443" autoAdjust="0"/>
  </p:normalViewPr>
  <p:slideViewPr>
    <p:cSldViewPr showGuides="1">
      <p:cViewPr varScale="1">
        <p:scale>
          <a:sx n="105" d="100"/>
          <a:sy n="105" d="100"/>
        </p:scale>
        <p:origin x="1842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gs" Target="tags/tag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9/1/2023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58458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83F590-26ED-4A35-BCD3-50FA137D64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57CAC3-3688-2974-4B5E-EE9CD28E09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60F0E3-17D7-ACC1-1224-677C6CF7BA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A7848-775C-402D-8DD4-BB25200A6D00}" type="datetimeFigureOut">
              <a:rPr lang="en-GB" smtClean="0"/>
              <a:t>01/09/2023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FA6A1A-2700-FF05-5881-EFA3E6CBD3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941FAB-4B36-9738-C601-2947B67A91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7CCB6-6DE2-4549-8FBF-C8A5206592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6590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A0863E-26B7-82AD-1571-76806874F8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DC106C-1326-CDFC-3014-319301982C0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673006B-00D7-3458-4AF6-06539AD81D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E39D92-FAD1-6CAB-7B24-4DA8883349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B5356-6FF1-45DB-BFDE-A455BAA2EDFF}" type="datetimeFigureOut">
              <a:rPr lang="en-GB" smtClean="0"/>
              <a:t>01/09/2023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D46978-BD6D-8039-BC88-FD684743BB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0C6922-8279-F22C-07DE-6CDB9B8A62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D68AF-E5B6-4222-8327-241D075230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43782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emf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endParaRPr lang="en-US" sz="900" baseline="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sz="1400" baseline="0" dirty="0">
              <a:solidFill>
                <a:schemeClr val="tx1"/>
              </a:solidFill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="1" baseline="0" dirty="0">
                <a:solidFill>
                  <a:schemeClr val="tx1"/>
                </a:solidFill>
              </a:rPr>
              <a:t>City &amp; Guilds Construction Level 3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29D3BC0-CFBF-B46D-FB4A-0CBA60916B04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7723189" y="384526"/>
            <a:ext cx="952499" cy="43338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mindtools.com/abyj5fi/forming-storming-norming-and-performing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ganttexcel.com/construction-gantt-chart-excel-template/" TargetMode="Externa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sz="6600" dirty="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PowerPoint presentation</a:t>
            </a:r>
            <a:r>
              <a:rPr lang="en-GB" sz="6600" dirty="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 1.1</a:t>
            </a:r>
            <a:endParaRPr sz="6600" dirty="0">
              <a:solidFill>
                <a:schemeClr val="bg1"/>
              </a:solidFill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723900" y="2206136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en-GB" sz="2400" b="1" dirty="0"/>
              <a:t>Unit 101: Introduction to the Built Environment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PowerPoint 3: Understand how to work effectively with others. </a:t>
            </a:r>
          </a:p>
        </p:txBody>
      </p:sp>
      <p:sp>
        <p:nvSpPr>
          <p:cNvPr id="5" name="TextBox 9">
            <a:extLst>
              <a:ext uri="{FF2B5EF4-FFF2-40B4-BE49-F238E27FC236}">
                <a16:creationId xmlns:a16="http://schemas.microsoft.com/office/drawing/2014/main" id="{4175AF00-9432-4E5F-B736-B425695CA7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9432" y="2206136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en-GB" sz="2400" b="1" dirty="0"/>
              <a:t>Unit 302: Working in the construction sector in Wales</a:t>
            </a:r>
          </a:p>
        </p:txBody>
      </p:sp>
    </p:spTree>
    <p:extLst>
      <p:ext uri="{BB962C8B-B14F-4D97-AF65-F5344CB8AC3E}">
        <p14:creationId xmlns:p14="http://schemas.microsoft.com/office/powerpoint/2010/main" val="11621389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1E790E-F512-F03A-64BF-12CF32AFD3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Criteria 2.1 How to develop and maintain productive working relationships.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CF804B-F46D-13D4-4A20-3F9CF97E206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844824"/>
            <a:ext cx="8229600" cy="3816424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GB" sz="16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ts val="100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 Learners will need to consider the following when answering worksheets for this topic:-</a:t>
            </a:r>
          </a:p>
          <a:p>
            <a:pPr marL="285750" lvl="0" indent="-285750">
              <a:lnSpc>
                <a:spcPct val="107000"/>
              </a:lnSpc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180340" algn="l"/>
              </a:tabLst>
            </a:pPr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importance of the needs of individuals by applying the principles of equality and diversity.</a:t>
            </a:r>
          </a:p>
          <a:p>
            <a:pPr marL="285750" lvl="0" indent="-285750">
              <a:lnSpc>
                <a:spcPct val="107000"/>
              </a:lnSpc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180340" algn="l"/>
              </a:tabLst>
            </a:pPr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What does ‘Tuckman's team-development model’ cover?</a:t>
            </a:r>
          </a:p>
          <a:p>
            <a:pPr marL="285750" lvl="0" indent="-285750">
              <a:lnSpc>
                <a:spcPct val="107000"/>
              </a:lnSpc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180340" algn="l"/>
              </a:tabLst>
            </a:pPr>
            <a:r>
              <a:rPr lang="en-GB" sz="1600" dirty="0"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The benefits of positive communication and </a:t>
            </a:r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being part a high-performance team.</a:t>
            </a:r>
          </a:p>
          <a:p>
            <a:pPr marL="285750" lvl="0" indent="-285750">
              <a:lnSpc>
                <a:spcPct val="107000"/>
              </a:lnSpc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180340" algn="l"/>
              </a:tabLst>
            </a:pPr>
            <a:r>
              <a:rPr lang="en-GB" sz="1600" dirty="0"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Resolving differences of</a:t>
            </a:r>
            <a:r>
              <a:rPr lang="en-GB" sz="1600" dirty="0">
                <a:effectLst/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opinions in ways which minimise offence and maintain the goodwill, trust, and respect.</a:t>
            </a:r>
          </a:p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ts val="100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lvl="0">
              <a:tabLst>
                <a:tab pos="180340" algn="l"/>
              </a:tabLst>
            </a:pPr>
            <a:endParaRPr lang="en-GB" sz="1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/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GB" sz="1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ts val="13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180340" algn="l"/>
              </a:tabLst>
            </a:pPr>
            <a:endParaRPr lang="en-GB" sz="1600" kern="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ts val="13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180340" algn="l"/>
              </a:tabLst>
            </a:pPr>
            <a:endParaRPr lang="en-GB" sz="1600" kern="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ts val="13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180340" algn="l"/>
              </a:tabLst>
            </a:pPr>
            <a:endParaRPr lang="en-GB" sz="1600" kern="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300"/>
              </a:lnSpc>
              <a:spcAft>
                <a:spcPts val="800"/>
              </a:spcAft>
              <a:tabLst>
                <a:tab pos="180340" algn="l"/>
              </a:tabLst>
            </a:pPr>
            <a:endParaRPr lang="en-GB" sz="1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ts val="100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180340" indent="-180340">
              <a:lnSpc>
                <a:spcPts val="1300"/>
              </a:lnSpc>
              <a:spcAft>
                <a:spcPts val="800"/>
              </a:spcAft>
              <a:tabLst>
                <a:tab pos="180340" algn="l"/>
              </a:tabLst>
            </a:pPr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496481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E5B842-C856-4C36-2F38-CE273F367E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Suggested web links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27710D-CA5E-E649-0F77-33F6318649EF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GB" dirty="0"/>
          </a:p>
          <a:p>
            <a:pPr marL="457200">
              <a:lnSpc>
                <a:spcPct val="107000"/>
              </a:lnSpc>
              <a:spcBef>
                <a:spcPts val="400"/>
              </a:spcBef>
              <a:spcAft>
                <a:spcPts val="800"/>
              </a:spcAft>
            </a:pPr>
            <a:r>
              <a:rPr lang="en-GB" sz="1600" u="none" strike="noStrike" dirty="0">
                <a:ln>
                  <a:noFill/>
                </a:ln>
                <a:solidFill>
                  <a:srgbClr val="4472C4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r>
              <a:rPr lang="en-GB" sz="1600" u="sng" kern="100" dirty="0">
                <a:ln>
                  <a:noFill/>
                </a:ln>
                <a:solidFill>
                  <a:srgbClr val="4472C4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2"/>
              </a:rPr>
              <a:t>Forming, Storming, Norming, and Performing - Tuckman's Model for Nurturing a Team to High Performance (mindtools.com)</a:t>
            </a:r>
            <a:endParaRPr lang="en-GB" sz="1600" dirty="0">
              <a:effectLst/>
              <a:latin typeface="Arial" panose="020B0604020202020204" pitchFamily="34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Bef>
                <a:spcPts val="400"/>
              </a:spcBef>
              <a:spcAft>
                <a:spcPts val="400"/>
              </a:spcAft>
            </a:pPr>
            <a:r>
              <a:rPr lang="en-GB" sz="1050" dirty="0">
                <a:effectLst/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 </a:t>
            </a:r>
            <a:endParaRPr lang="en-GB" sz="1000" dirty="0">
              <a:effectLst/>
              <a:latin typeface="Arial" panose="020B0604020202020204" pitchFamily="34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Bef>
                <a:spcPts val="400"/>
              </a:spcBef>
              <a:spcAft>
                <a:spcPts val="800"/>
              </a:spcAft>
            </a:pPr>
            <a:endParaRPr lang="en-GB" sz="1050" dirty="0">
              <a:effectLst/>
              <a:latin typeface="Arial" panose="020B0604020202020204" pitchFamily="34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ts val="1300"/>
              </a:lnSpc>
              <a:spcBef>
                <a:spcPts val="40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endParaRPr lang="en-GB" sz="1100" kern="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ts val="1300"/>
              </a:lnSpc>
              <a:spcBef>
                <a:spcPts val="40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endParaRPr lang="en-GB" sz="105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0340" indent="-180340">
              <a:lnSpc>
                <a:spcPts val="1300"/>
              </a:lnSpc>
              <a:spcAft>
                <a:spcPts val="800"/>
              </a:spcAft>
              <a:tabLst>
                <a:tab pos="180340" algn="l"/>
              </a:tabLst>
            </a:pPr>
            <a:endParaRPr lang="en-GB" sz="1100" kern="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0340" indent="-180340">
              <a:lnSpc>
                <a:spcPts val="1300"/>
              </a:lnSpc>
              <a:spcAft>
                <a:spcPts val="800"/>
              </a:spcAft>
              <a:tabLst>
                <a:tab pos="180340" algn="l"/>
              </a:tabLst>
            </a:pPr>
            <a:endParaRPr lang="en-GB" sz="1100" kern="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0340" indent="-180340">
              <a:lnSpc>
                <a:spcPts val="1300"/>
              </a:lnSpc>
              <a:spcAft>
                <a:spcPts val="800"/>
              </a:spcAft>
              <a:tabLst>
                <a:tab pos="180340" algn="l"/>
              </a:tabLst>
            </a:pPr>
            <a:endParaRPr lang="en-GB" sz="105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200" u="none" strike="noStrike" dirty="0">
                <a:ln>
                  <a:noFill/>
                </a:ln>
                <a:solidFill>
                  <a:srgbClr val="4472C4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GB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2085"/>
              </a:lnSpc>
              <a:spcAft>
                <a:spcPts val="1200"/>
              </a:spcAft>
            </a:pP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09600">
              <a:lnSpc>
                <a:spcPts val="1300"/>
              </a:lnSpc>
              <a:spcAft>
                <a:spcPts val="800"/>
              </a:spcAft>
            </a:pPr>
            <a:endParaRPr lang="en-GB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024672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2DAA8D-3EA4-F5F4-7E73-03F9143F57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692808"/>
          </a:xfrm>
        </p:spPr>
        <p:txBody>
          <a:bodyPr/>
          <a:lstStyle/>
          <a:p>
            <a:pPr algn="ctr"/>
            <a:r>
              <a:rPr lang="en-GB" dirty="0"/>
              <a:t>Criteria 2.2 How to communicate effectively with clients, employers, colleagues, and with others.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21F61C-1BED-313A-AAF8-CF3FE04C553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844824"/>
            <a:ext cx="8147248" cy="3816424"/>
          </a:xfrm>
        </p:spPr>
        <p:txBody>
          <a:bodyPr/>
          <a:lstStyle/>
          <a:p>
            <a:pPr marL="285750" indent="-285750">
              <a:lnSpc>
                <a:spcPts val="13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180340" algn="l"/>
              </a:tabLst>
            </a:pPr>
            <a:endParaRPr lang="en-GB" sz="1600" kern="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ts val="1300"/>
              </a:lnSpc>
              <a:buFont typeface="Arial" panose="020B0604020202020204" pitchFamily="34" charset="0"/>
              <a:buChar char="•"/>
              <a:tabLst>
                <a:tab pos="180340" algn="l"/>
                <a:tab pos="457200" algn="l"/>
              </a:tabLst>
            </a:pP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Learners will need to consider the following when answering worksheets for this topic:-</a:t>
            </a:r>
          </a:p>
          <a:p>
            <a:pPr marL="285750" lvl="0" indent="-285750">
              <a:lnSpc>
                <a:spcPct val="107000"/>
              </a:lnSpc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180340" algn="l"/>
              </a:tabLst>
            </a:pPr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Suggest ways on how to confirm and communicate the work project to relevant people and relate to your own experiences.</a:t>
            </a:r>
          </a:p>
          <a:p>
            <a:pPr marL="285750" lvl="0" indent="-285750">
              <a:lnSpc>
                <a:spcPct val="107000"/>
              </a:lnSpc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180340" algn="l"/>
              </a:tabLst>
            </a:pPr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ow the following relevant documents show progress when planning and running a project:</a:t>
            </a:r>
            <a:endParaRPr lang="en-GB" sz="1600" dirty="0">
              <a:effectLst/>
              <a:latin typeface="Arial" panose="020B0604020202020204" pitchFamily="34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Bef>
                <a:spcPts val="400"/>
              </a:spcBef>
              <a:spcAft>
                <a:spcPts val="400"/>
              </a:spcAft>
              <a:buFont typeface="Symbol" panose="05050102010706020507" pitchFamily="18" charset="2"/>
              <a:buChar char=""/>
            </a:pPr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Method Statements</a:t>
            </a:r>
            <a:endParaRPr lang="en-GB" sz="1600" dirty="0">
              <a:effectLst/>
              <a:latin typeface="Arial" panose="020B0604020202020204" pitchFamily="34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Bef>
                <a:spcPts val="400"/>
              </a:spcBef>
              <a:spcAft>
                <a:spcPts val="400"/>
              </a:spcAft>
              <a:buFont typeface="Symbol" panose="05050102010706020507" pitchFamily="18" charset="2"/>
              <a:buChar char=""/>
            </a:pPr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Risk Assessment Method Statements </a:t>
            </a:r>
            <a:r>
              <a:rPr lang="en-GB" sz="16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(RAMS).</a:t>
            </a:r>
            <a:endParaRPr lang="en-GB" sz="1600" dirty="0">
              <a:effectLst/>
              <a:latin typeface="Arial" panose="020B0604020202020204" pitchFamily="34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Bef>
                <a:spcPts val="400"/>
              </a:spcBef>
              <a:spcAft>
                <a:spcPts val="400"/>
              </a:spcAft>
              <a:buFont typeface="Symbol" panose="05050102010706020507" pitchFamily="18" charset="2"/>
              <a:buChar char=""/>
              <a:tabLst>
                <a:tab pos="180340" algn="l"/>
              </a:tabLst>
            </a:pPr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Gantt and Bar Charts</a:t>
            </a:r>
          </a:p>
          <a:p>
            <a:pPr marL="342900" lvl="0" indent="-342900">
              <a:lnSpc>
                <a:spcPct val="107000"/>
              </a:lnSpc>
              <a:spcBef>
                <a:spcPts val="400"/>
              </a:spcBef>
              <a:spcAft>
                <a:spcPts val="400"/>
              </a:spcAft>
              <a:buFont typeface="Symbol" panose="05050102010706020507" pitchFamily="18" charset="2"/>
              <a:buChar char=""/>
              <a:tabLst>
                <a:tab pos="180340" algn="l"/>
              </a:tabLst>
            </a:pPr>
            <a:r>
              <a:rPr lang="en-GB" sz="1600" dirty="0"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T</a:t>
            </a:r>
            <a:r>
              <a:rPr lang="en-GB" sz="1600" dirty="0">
                <a:effectLst/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he benefits of good customer care to current and potential future customers. </a:t>
            </a:r>
          </a:p>
          <a:p>
            <a:pPr marL="285750" lvl="0" indent="-285750">
              <a:lnSpc>
                <a:spcPct val="107000"/>
              </a:lnSpc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180340" algn="l"/>
              </a:tabLst>
            </a:pPr>
            <a:endParaRPr lang="en-GB" sz="1400" dirty="0">
              <a:effectLst/>
              <a:latin typeface="Arial" panose="020B0604020202020204" pitchFamily="34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ts val="1300"/>
              </a:lnSpc>
              <a:spcBef>
                <a:spcPts val="100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•"/>
              <a:tabLst>
                <a:tab pos="180340" algn="l"/>
                <a:tab pos="457200" algn="l"/>
              </a:tabLst>
              <a:defRPr/>
            </a:pPr>
            <a:endParaRPr lang="en-GB" sz="16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ts val="1300"/>
              </a:lnSpc>
              <a:buFont typeface="Arial" panose="020B0604020202020204" pitchFamily="34" charset="0"/>
              <a:buChar char="•"/>
              <a:tabLst>
                <a:tab pos="180340" algn="l"/>
                <a:tab pos="457200" algn="l"/>
              </a:tabLst>
            </a:pPr>
            <a:endParaRPr lang="en-GB" sz="16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ts val="1300"/>
              </a:lnSpc>
              <a:buFont typeface="Arial" panose="020B0604020202020204" pitchFamily="34" charset="0"/>
              <a:buChar char="•"/>
              <a:tabLst>
                <a:tab pos="180340" algn="l"/>
                <a:tab pos="457200" algn="l"/>
              </a:tabLst>
            </a:pP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ts val="1300"/>
              </a:lnSpc>
              <a:buFont typeface="Arial" panose="020B0604020202020204" pitchFamily="34" charset="0"/>
              <a:buChar char="•"/>
              <a:tabLst>
                <a:tab pos="180340" algn="l"/>
                <a:tab pos="457200" algn="l"/>
              </a:tabLst>
            </a:pP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180340" indent="-180340">
              <a:lnSpc>
                <a:spcPts val="1300"/>
              </a:lnSpc>
              <a:buFont typeface="Arial" panose="020B0604020202020204" pitchFamily="34" charset="0"/>
              <a:buChar char="•"/>
              <a:tabLst>
                <a:tab pos="180340" algn="l"/>
                <a:tab pos="457200" algn="l"/>
              </a:tabLst>
            </a:pPr>
            <a:endParaRPr lang="en-GB" sz="11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0340" indent="-180340">
              <a:lnSpc>
                <a:spcPts val="13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180340" algn="l"/>
              </a:tabLst>
            </a:pPr>
            <a:endParaRPr lang="en-GB" sz="1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07000"/>
              </a:lnSpc>
              <a:spcAft>
                <a:spcPts val="1125"/>
              </a:spcAft>
              <a:buFont typeface="Arial" panose="020B0604020202020204" pitchFamily="34" charset="0"/>
              <a:buChar char="•"/>
            </a:pP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GB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ts val="2085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GB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64406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005A33-95B0-29E5-4719-38B5998D88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Suggested web links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D3D778-1C3C-5541-ED1E-45832D8D0FFF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285750" indent="-285750">
              <a:lnSpc>
                <a:spcPts val="13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180340" algn="l"/>
              </a:tabLst>
            </a:pPr>
            <a:endParaRPr lang="en-GB" sz="1600" dirty="0">
              <a:effectLst/>
              <a:latin typeface="Arial" panose="020B0604020202020204" pitchFamily="34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Bef>
                <a:spcPts val="400"/>
              </a:spcBef>
              <a:spcAft>
                <a:spcPts val="800"/>
              </a:spcAft>
            </a:pPr>
            <a:r>
              <a:rPr lang="en-GB" sz="1400" kern="100" dirty="0">
                <a:ln>
                  <a:noFill/>
                </a:ln>
                <a:solidFill>
                  <a:srgbClr val="4472C4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en-GB" sz="1600" u="sng" kern="100" dirty="0">
                <a:ln>
                  <a:noFill/>
                </a:ln>
                <a:solidFill>
                  <a:srgbClr val="4472C4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2"/>
              </a:rPr>
              <a:t>Construction Gantt Chart Excel Template - Gantt Excel</a:t>
            </a:r>
            <a:endParaRPr lang="en-GB" sz="1600" dirty="0">
              <a:effectLst/>
              <a:latin typeface="Arial" panose="020B0604020202020204" pitchFamily="34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300"/>
              </a:lnSpc>
              <a:spcBef>
                <a:spcPts val="400"/>
              </a:spcBef>
              <a:spcAft>
                <a:spcPts val="400"/>
              </a:spcAft>
              <a:tabLst>
                <a:tab pos="180340" algn="l"/>
              </a:tabLst>
            </a:pPr>
            <a:endParaRPr lang="en-GB" sz="1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300"/>
              </a:lnSpc>
              <a:spcAft>
                <a:spcPts val="800"/>
              </a:spcAft>
            </a:pP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ts val="13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GB" sz="16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>
              <a:lnSpc>
                <a:spcPts val="13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GB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ts val="13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180340" algn="l"/>
              </a:tabLst>
            </a:pP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1079910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sz="6000" dirty="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Any questions?</a:t>
            </a:r>
          </a:p>
        </p:txBody>
      </p:sp>
    </p:spTree>
    <p:extLst>
      <p:ext uri="{BB962C8B-B14F-4D97-AF65-F5344CB8AC3E}">
        <p14:creationId xmlns:p14="http://schemas.microsoft.com/office/powerpoint/2010/main" val="215962471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F2270F94F19DF4FA93E73A9601C7A53" ma:contentTypeVersion="25" ma:contentTypeDescription="Create a new document." ma:contentTypeScope="" ma:versionID="db96716577cab786ac4e413ddf71e703">
  <xsd:schema xmlns:xsd="http://www.w3.org/2001/XMLSchema" xmlns:xs="http://www.w3.org/2001/XMLSchema" xmlns:p="http://schemas.microsoft.com/office/2006/metadata/properties" xmlns:ns2="dad92211-cb28-4906-b8cd-0d84e3cb6a24" xmlns:ns3="bf4a143a-b26d-45c4-bfc9-243eadc6ff02" xmlns:ns4="418e8c98-519b-4e3e-a77f-7ee33016068f" targetNamespace="http://schemas.microsoft.com/office/2006/metadata/properties" ma:root="true" ma:fieldsID="1ff919fac4d9ef9e5a5b03499f75e73c" ns2:_="" ns3:_="" ns4:_="">
    <xsd:import namespace="dad92211-cb28-4906-b8cd-0d84e3cb6a24"/>
    <xsd:import namespace="bf4a143a-b26d-45c4-bfc9-243eadc6ff02"/>
    <xsd:import namespace="418e8c98-519b-4e3e-a77f-7ee33016068f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EventHashCode" minOccurs="0"/>
                <xsd:element ref="ns3:MediaServiceGenerationTime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3:PriorityArea" minOccurs="0"/>
                <xsd:element ref="ns3:Campaign" minOccurs="0"/>
                <xsd:element ref="ns3:Geography" minOccurs="0"/>
                <xsd:element ref="ns3:Yearcreated" minOccurs="0"/>
                <xsd:element ref="ns3:MediaLengthInSeconds" minOccurs="0"/>
                <xsd:element ref="ns3:lcf76f155ced4ddcb4097134ff3c332f" minOccurs="0"/>
                <xsd:element ref="ns4:TaxCatchAll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ad92211-cb28-4906-b8cd-0d84e3cb6a24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f4a143a-b26d-45c4-bfc9-243eadc6ff0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13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PriorityArea" ma:index="20" nillable="true" ma:displayName="Priority Area" ma:format="Dropdown" ma:internalName="PriorityArea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Choice 1"/>
                    <xsd:enumeration value="Choice 2"/>
                    <xsd:enumeration value="Choice 3"/>
                  </xsd:restriction>
                </xsd:simpleType>
              </xsd:element>
            </xsd:sequence>
          </xsd:extension>
        </xsd:complexContent>
      </xsd:complexType>
    </xsd:element>
    <xsd:element name="Campaign" ma:index="21" nillable="true" ma:displayName="Campaign " ma:format="Dropdown" ma:internalName="Campaign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Choice 1"/>
                    <xsd:enumeration value="Choice 2"/>
                    <xsd:enumeration value="Choice 3"/>
                  </xsd:restriction>
                </xsd:simpleType>
              </xsd:element>
            </xsd:sequence>
          </xsd:extension>
        </xsd:complexContent>
      </xsd:complexType>
    </xsd:element>
    <xsd:element name="Geography" ma:index="22" nillable="true" ma:displayName="Geography" ma:format="Dropdown" ma:internalName="Geography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Choice 1"/>
                    <xsd:enumeration value="Choice 2"/>
                    <xsd:enumeration value="Choice 3"/>
                  </xsd:restriction>
                </xsd:simpleType>
              </xsd:element>
            </xsd:sequence>
          </xsd:extension>
        </xsd:complexContent>
      </xsd:complexType>
    </xsd:element>
    <xsd:element name="Yearcreated" ma:index="23" nillable="true" ma:displayName="Year created" ma:format="RadioButtons" ma:internalName="Yearcreated">
      <xsd:simpleType>
        <xsd:restriction base="dms:Choice">
          <xsd:enumeration value="2016"/>
          <xsd:enumeration value="2017"/>
          <xsd:enumeration value="2018"/>
          <xsd:enumeration value="2019"/>
          <xsd:enumeration value="2020"/>
        </xsd:restriction>
      </xsd:simpleType>
    </xsd:element>
    <xsd:element name="MediaLengthInSeconds" ma:index="24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6" nillable="true" ma:taxonomy="true" ma:internalName="lcf76f155ced4ddcb4097134ff3c332f" ma:taxonomyFieldName="MediaServiceImageTags" ma:displayName="Image Tags" ma:readOnly="false" ma:fieldId="{5cf76f15-5ced-4ddc-b409-7134ff3c332f}" ma:taxonomyMulti="true" ma:sspId="68719a6c-9fc0-4287-adae-59b7713c0fd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8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18e8c98-519b-4e3e-a77f-7ee33016068f" elementFormDefault="qualified">
    <xsd:import namespace="http://schemas.microsoft.com/office/2006/documentManagement/types"/>
    <xsd:import namespace="http://schemas.microsoft.com/office/infopath/2007/PartnerControls"/>
    <xsd:element name="TaxCatchAll" ma:index="27" nillable="true" ma:displayName="Taxonomy Catch All Column" ma:hidden="true" ma:list="{c4a73a7c-d28e-4ead-a542-eec2f3c6ec34}" ma:internalName="TaxCatchAll" ma:showField="CatchAllData" ma:web="dad92211-cb28-4906-b8cd-0d84e3cb6a2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418e8c98-519b-4e3e-a77f-7ee33016068f" xsi:nil="true"/>
    <lcf76f155ced4ddcb4097134ff3c332f xmlns="bf4a143a-b26d-45c4-bfc9-243eadc6ff02">
      <Terms xmlns="http://schemas.microsoft.com/office/infopath/2007/PartnerControls"/>
    </lcf76f155ced4ddcb4097134ff3c332f>
    <Campaign xmlns="bf4a143a-b26d-45c4-bfc9-243eadc6ff02" xsi:nil="true"/>
    <PriorityArea xmlns="bf4a143a-b26d-45c4-bfc9-243eadc6ff02" xsi:nil="true"/>
    <Geography xmlns="bf4a143a-b26d-45c4-bfc9-243eadc6ff02" xsi:nil="true"/>
    <Yearcreated xmlns="bf4a143a-b26d-45c4-bfc9-243eadc6ff02" xsi:nil="true"/>
  </documentManagement>
</p:properties>
</file>

<file path=customXml/itemProps1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278EE29-9B4C-46F1-A41E-98C27BE812E1}"/>
</file>

<file path=customXml/itemProps3.xml><?xml version="1.0" encoding="utf-8"?>
<ds:datastoreItem xmlns:ds="http://schemas.openxmlformats.org/officeDocument/2006/customXml" ds:itemID="{A5CCB350-B76C-41FC-AE69-633CA55F79C0}">
  <ds:schemaRefs>
    <ds:schemaRef ds:uri="http://purl.org/dc/terms/"/>
    <ds:schemaRef ds:uri="http://schemas.microsoft.com/office/infopath/2007/PartnerControls"/>
    <ds:schemaRef ds:uri="http://purl.org/dc/dcmitype/"/>
    <ds:schemaRef ds:uri="http://schemas.microsoft.com/office/2006/documentManagement/types"/>
    <ds:schemaRef ds:uri="http://purl.org/dc/elements/1.1/"/>
    <ds:schemaRef ds:uri="7841c2db-e6cb-41f9-bd6f-e79f8a8f3836"/>
    <ds:schemaRef ds:uri="http://schemas.openxmlformats.org/package/2006/metadata/core-properties"/>
    <ds:schemaRef ds:uri="aab04ce7-39c7-4447-9771-005607a4fdc3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2240</TotalTime>
  <Words>254</Words>
  <Application>Microsoft Office PowerPoint</Application>
  <PresentationFormat>On-screen Show (4:3)</PresentationFormat>
  <Paragraphs>65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Lucida Grande</vt:lpstr>
      <vt:lpstr>Symbol</vt:lpstr>
      <vt:lpstr>Times New Roman</vt:lpstr>
      <vt:lpstr>Default Design</vt:lpstr>
      <vt:lpstr>PowerPoint 3: Understand how to work effectively with others. </vt:lpstr>
      <vt:lpstr>Criteria 2.1 How to develop and maintain productive working relationships.</vt:lpstr>
      <vt:lpstr>Suggested web links</vt:lpstr>
      <vt:lpstr>Criteria 2.2 How to communicate effectively with clients, employers, colleagues, and with others. </vt:lpstr>
      <vt:lpstr>Suggested web links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Edward Jones</cp:lastModifiedBy>
  <cp:revision>191</cp:revision>
  <dcterms:created xsi:type="dcterms:W3CDTF">2013-05-28T00:38:54Z</dcterms:created>
  <dcterms:modified xsi:type="dcterms:W3CDTF">2023-09-01T14:29:12Z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0x0101003F2270F94F19DF4FA93E73A9601C7A53</vt:lpwstr>
  </property>
  <property fmtid="{D5CDD505-2E9C-101B-9397-08002B2CF9AE}" pid="3" name="MediaServiceImageTags">
    <vt:lpwstr/>
  </property>
</Properties>
</file>