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3"/>
  </p:notesMasterIdLst>
  <p:handoutMasterIdLst>
    <p:handoutMasterId r:id="rId14"/>
  </p:handoutMasterIdLst>
  <p:sldIdLst>
    <p:sldId id="297" r:id="rId5"/>
    <p:sldId id="298" r:id="rId6"/>
    <p:sldId id="299" r:id="rId7"/>
    <p:sldId id="300" r:id="rId8"/>
    <p:sldId id="301" r:id="rId9"/>
    <p:sldId id="302" r:id="rId10"/>
    <p:sldId id="303" r:id="rId11"/>
    <p:sldId id="304" r:id="rId12"/>
  </p:sldIdLst>
  <p:sldSz cx="9144000" cy="6858000" type="screen4x3"/>
  <p:notesSz cx="6858000" cy="914400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ll Hellier" initials="NH" lastIdx="6" clrIdx="0">
    <p:extLst>
      <p:ext uri="{19B8F6BF-5375-455C-9EA6-DF929625EA0E}">
        <p15:presenceInfo xmlns:p15="http://schemas.microsoft.com/office/powerpoint/2012/main" userId="S-1-5-21-2141923205-296626691-623648099-42385" providerId="AD"/>
      </p:ext>
    </p:extLst>
  </p:cmAuthor>
  <p:cmAuthor id="2" name="Claire Brooks" initials="CB" lastIdx="5" clrIdx="1">
    <p:extLst>
      <p:ext uri="{19B8F6BF-5375-455C-9EA6-DF929625EA0E}">
        <p15:presenceInfo xmlns:p15="http://schemas.microsoft.com/office/powerpoint/2012/main" userId="S::Claire.Brooks@cityandguilds.com::045b5ce1-bb15-4c22-aa7e-c7b600949989" providerId="AD"/>
      </p:ext>
    </p:extLst>
  </p:cmAuthor>
  <p:cmAuthor id="3" name="mark ablett" initials="ma" lastIdx="4" clrIdx="2">
    <p:extLst>
      <p:ext uri="{19B8F6BF-5375-455C-9EA6-DF929625EA0E}">
        <p15:presenceInfo xmlns:p15="http://schemas.microsoft.com/office/powerpoint/2012/main" userId="23d989d0d59f8ce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0ED7DB-00A5-40C7-85A4-ED30C60D81FC}" v="4" dt="2023-09-01T08:15:13.3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2443" autoAdjust="0"/>
  </p:normalViewPr>
  <p:slideViewPr>
    <p:cSldViewPr showGuides="1">
      <p:cViewPr varScale="1">
        <p:scale>
          <a:sx n="105" d="100"/>
          <a:sy n="105" d="100"/>
        </p:scale>
        <p:origin x="184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9/1/2023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45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3F590-26ED-4A35-BCD3-50FA137D6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7CAC3-3688-2974-4B5E-EE9CD28E0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0F0E3-17D7-ACC1-1224-677C6CF7B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A7848-775C-402D-8DD4-BB25200A6D00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A6A1A-2700-FF05-5881-EFA3E6CBD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41FAB-4B36-9738-C601-2947B67A9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7CCB6-6DE2-4549-8FBF-C8A5206592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5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0863E-26B7-82AD-1571-76806874F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C106C-1326-CDFC-3014-319301982C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73006B-00D7-3458-4AF6-06539AD81D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E39D92-FAD1-6CAB-7B24-4DA888334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B5356-6FF1-45DB-BFDE-A455BAA2EDFF}" type="datetimeFigureOut">
              <a:rPr lang="en-GB" smtClean="0"/>
              <a:t>01/09/2023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D46978-BD6D-8039-BC88-FD684743B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0C6922-8279-F22C-07DE-6CDB9B8A6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D68AF-E5B6-4222-8327-241D075230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378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endParaRPr lang="en-US" sz="900" baseline="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400" baseline="0" dirty="0">
              <a:solidFill>
                <a:schemeClr val="tx1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baseline="0" dirty="0">
                <a:solidFill>
                  <a:schemeClr val="tx1"/>
                </a:solidFill>
              </a:rPr>
              <a:t>City &amp; Guilds Construction Level 3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9D3BC0-CFBF-B46D-FB4A-0CBA60916B0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723189" y="384526"/>
            <a:ext cx="952499" cy="43338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nstructionblueprint.eu/2019/12/27/key-report-available-to-understand-the-construction-industry-context/" TargetMode="External"/><Relationship Id="rId2" Type="http://schemas.openxmlformats.org/officeDocument/2006/relationships/hyperlink" Target="https://www.whatmortgage.co.uk/feature/evolution-housing-past-100-years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government/publications/material-and-workmanship-approved-document-7" TargetMode="External"/><Relationship Id="rId2" Type="http://schemas.openxmlformats.org/officeDocument/2006/relationships/hyperlink" Target="https://www.citb.co.uk/about-citb/partnerships-and-initiatives/construction-design-and-management-regulations-2015/cdm-regulations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rospa.com/about-us" TargetMode="External"/><Relationship Id="rId5" Type="http://schemas.openxmlformats.org/officeDocument/2006/relationships/hyperlink" Target="https://www.elandcables.com/electrical-cable-and-accessories/cables-by-standard/basec-approved-cable" TargetMode="External"/><Relationship Id="rId4" Type="http://schemas.openxmlformats.org/officeDocument/2006/relationships/hyperlink" Target="https://www.bsigroup.com/en-GB/kitemark/product-testing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killsplatform.org/blog/fire-safety-regulations-since-grenfell-the-new-regime/" TargetMode="External"/><Relationship Id="rId2" Type="http://schemas.openxmlformats.org/officeDocument/2006/relationships/hyperlink" Target="https://www.hse.gov.uk/pubns/books/l122.htm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labc.co.uk/professionals/building-regulations-guidance-documents/spotlight/mandatory-fire-suppression-wales-technical-guide" TargetMode="External"/><Relationship Id="rId4" Type="http://schemas.openxmlformats.org/officeDocument/2006/relationships/hyperlink" Target="https://www.thefis.org/2019/10/17/welsh-roadmap-to-safer-building-in-wales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  <a:r>
              <a:rPr lang="en-GB"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 1.1</a:t>
            </a:r>
            <a:endParaRPr sz="6600" dirty="0">
              <a:solidFill>
                <a:schemeClr val="bg1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723900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101: Introduction to the Built Environment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2: Understand the built environment in Wales . </a:t>
            </a: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4175AF00-9432-4E5F-B736-B425695CA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302: Working in the construction sector in Wales</a:t>
            </a:r>
          </a:p>
        </p:txBody>
      </p:sp>
    </p:spTree>
    <p:extLst>
      <p:ext uri="{BB962C8B-B14F-4D97-AF65-F5344CB8AC3E}">
        <p14:creationId xmlns:p14="http://schemas.microsoft.com/office/powerpoint/2010/main" val="2115023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E790E-F512-F03A-64BF-12CF32AFD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Criteria 1.2 Factors influencing change in the built environment in Wales.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CF804B-F46D-13D4-4A20-3F9CF97E206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3816424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 Learners will need to consider the following when answering worksheets for this topic:-</a:t>
            </a: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six main points covered in the acronym </a:t>
            </a:r>
            <a:r>
              <a:rPr lang="en-GB" sz="1600" b="1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PESTLE</a:t>
            </a:r>
            <a:r>
              <a:rPr lang="en-GB" sz="16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key reasons for increases and decreases in housing demand over the past 100 years and the way that this has caused fluctuations in housebuilding.</a:t>
            </a:r>
          </a:p>
          <a:p>
            <a:pPr marL="285750" lvl="0" indent="-285750"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main factors that have influenced changes in the built environment in Wales over the last 100 years. </a:t>
            </a:r>
          </a:p>
          <a:p>
            <a:pPr lvl="0">
              <a:tabLst>
                <a:tab pos="180340" algn="l"/>
              </a:tabLst>
            </a:pPr>
            <a:endParaRPr lang="en-GB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/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6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6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6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Aft>
                <a:spcPts val="800"/>
              </a:spcAft>
              <a:tabLst>
                <a:tab pos="180340" algn="l"/>
              </a:tabLst>
            </a:pPr>
            <a:endParaRPr lang="en-GB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ts val="1300"/>
              </a:lnSpc>
              <a:spcAft>
                <a:spcPts val="800"/>
              </a:spcAft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9342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5B842-C856-4C36-2F38-CE273F367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Suggested web 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7710D-CA5E-E649-0F77-33F6318649E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 dirty="0"/>
          </a:p>
          <a:p>
            <a:pPr marL="457200"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600" u="sng" kern="10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Evolution of housing over the past 100 years (whatmortgage.co.uk)</a:t>
            </a: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60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 </a:t>
            </a: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457200"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600" u="sng" kern="10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Key report available to understand the construction industry context - Construction Blueprint</a:t>
            </a: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800"/>
              </a:spcAft>
            </a:pPr>
            <a:r>
              <a:rPr lang="en-GB" sz="1100" u="none" strike="noStrike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GB" sz="105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300"/>
              </a:lnSpc>
              <a:spcBef>
                <a:spcPts val="4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GB" sz="1100" kern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1300"/>
              </a:lnSpc>
              <a:spcBef>
                <a:spcPts val="4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GB" sz="105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ts val="1300"/>
              </a:lnSpc>
              <a:spcAft>
                <a:spcPts val="800"/>
              </a:spcAft>
              <a:tabLst>
                <a:tab pos="180340" algn="l"/>
              </a:tabLst>
            </a:pPr>
            <a:endParaRPr lang="en-GB" sz="1100" kern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ts val="1300"/>
              </a:lnSpc>
              <a:spcAft>
                <a:spcPts val="800"/>
              </a:spcAft>
              <a:tabLst>
                <a:tab pos="180340" algn="l"/>
              </a:tabLst>
            </a:pPr>
            <a:endParaRPr lang="en-GB" sz="1100" kern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ts val="1300"/>
              </a:lnSpc>
              <a:spcAft>
                <a:spcPts val="800"/>
              </a:spcAft>
              <a:tabLst>
                <a:tab pos="180340" algn="l"/>
              </a:tabLst>
            </a:pPr>
            <a:endParaRPr lang="en-GB" sz="105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u="none" strike="noStrike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09600">
              <a:lnSpc>
                <a:spcPts val="1300"/>
              </a:lnSpc>
              <a:spcAft>
                <a:spcPts val="800"/>
              </a:spcAft>
            </a:pP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230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DAA8D-3EA4-F5F4-7E73-03F9143F5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Criteria 1.3 Safety of the built environment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1F61C-1BED-313A-AAF8-CF3FE04C553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149248"/>
          </a:xfrm>
        </p:spPr>
        <p:txBody>
          <a:bodyPr/>
          <a:lstStyle/>
          <a:p>
            <a:pPr marL="180340" indent="-180340">
              <a:lnSpc>
                <a:spcPts val="1300"/>
              </a:lnSpc>
              <a:spcAft>
                <a:spcPts val="800"/>
              </a:spcAft>
              <a:tabLst>
                <a:tab pos="180340" algn="l"/>
              </a:tabLst>
            </a:pPr>
            <a:r>
              <a:rPr lang="en-GB" sz="1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6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ts val="1300"/>
              </a:lnSpc>
              <a:tabLst>
                <a:tab pos="180340" algn="l"/>
                <a:tab pos="457200" algn="l"/>
              </a:tabLst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Learners will need to consider the following when answering worksheets for this topic:-</a:t>
            </a:r>
          </a:p>
          <a:p>
            <a:pPr marL="285750" indent="-285750">
              <a:lnSpc>
                <a:spcPts val="1300"/>
              </a:lnSpc>
              <a:buFont typeface="Arial" panose="020B0604020202020204" pitchFamily="34" charset="0"/>
              <a:buChar char="•"/>
              <a:tabLst>
                <a:tab pos="180340" algn="l"/>
                <a:tab pos="457200" algn="l"/>
              </a:tabLst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H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ow the advances in architectural design and material science has influenced modern construction, when creating and maintaining buildings.</a:t>
            </a:r>
            <a:endParaRPr lang="en-GB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need of the following quality assurance marking of products (such as the CE and kitemark mark) and how the Construction Products Regulations apply.</a:t>
            </a:r>
          </a:p>
          <a:p>
            <a:pPr marL="285750" lvl="0" indent="-28575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role and responsibilities of the following acronyms :- 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4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ts val="13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80340" algn="l"/>
                <a:tab pos="457200" algn="l"/>
              </a:tabLst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CDM 2015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BASEC,  RoSPA,  PUWER,  LOLER,  PSSR 2000.</a:t>
            </a:r>
          </a:p>
          <a:p>
            <a:pPr marL="285750" marR="0" lvl="0" indent="-285750" algn="l" defTabSz="914400" rtl="0" eaLnBrk="0" fontAlgn="base" latinLnBrk="0" hangingPunct="0">
              <a:lnSpc>
                <a:spcPts val="13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80340" algn="l"/>
                <a:tab pos="457200" algn="l"/>
              </a:tabLst>
              <a:defRPr/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implications and consequences of a lack of regard to safety of users through examples such as asbestos and the Grenfell Tower disaster. </a:t>
            </a:r>
          </a:p>
          <a:p>
            <a:pPr marL="285750" lvl="0" indent="-28575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Road Map to Safer Buildings in Wales’.</a:t>
            </a:r>
            <a:endParaRPr lang="en-GB" sz="14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ts val="13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80340" algn="l"/>
                <a:tab pos="457200" algn="l"/>
              </a:tabLst>
              <a:defRPr/>
            </a:pPr>
            <a:endParaRPr lang="en-GB" sz="1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tabLst>
                <a:tab pos="180340" algn="l"/>
                <a:tab pos="457200" algn="l"/>
              </a:tabLst>
            </a:pPr>
            <a:endParaRPr lang="en-GB" sz="1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tabLst>
                <a:tab pos="180340" algn="l"/>
                <a:tab pos="457200" algn="l"/>
              </a:tabLst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tabLst>
                <a:tab pos="180340" algn="l"/>
                <a:tab pos="457200" algn="l"/>
              </a:tabLst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ts val="1300"/>
              </a:lnSpc>
              <a:tabLst>
                <a:tab pos="180340" algn="l"/>
                <a:tab pos="457200" algn="l"/>
              </a:tabLst>
            </a:pPr>
            <a:endParaRPr lang="en-GB" sz="11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ts val="1300"/>
              </a:lnSpc>
              <a:spcAft>
                <a:spcPts val="800"/>
              </a:spcAft>
              <a:tabLst>
                <a:tab pos="180340" algn="l"/>
              </a:tabLst>
            </a:pPr>
            <a:endParaRPr lang="en-GB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125"/>
              </a:spcAft>
            </a:pP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2085"/>
              </a:lnSpc>
              <a:spcAft>
                <a:spcPts val="1200"/>
              </a:spcAft>
            </a:pPr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1928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9678E-3379-3885-5A17-E7DEB8563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marR="0" lvl="0" indent="-342900" algn="ctr" defTabSz="914400" rtl="0" eaLnBrk="0" fontAlgn="base" latinLnBrk="0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tabLst/>
              <a:defRPr/>
            </a:pPr>
            <a:b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A62808-DB22-1D00-6476-EB9A0990DA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84784"/>
            <a:ext cx="8229600" cy="4176464"/>
          </a:xfrm>
        </p:spPr>
        <p:txBody>
          <a:bodyPr/>
          <a:lstStyle/>
          <a:p>
            <a:pPr>
              <a:lnSpc>
                <a:spcPts val="1300"/>
              </a:lnSpc>
              <a:spcAft>
                <a:spcPts val="800"/>
              </a:spcAft>
            </a:pPr>
            <a:r>
              <a:rPr lang="en-GB" sz="14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  <a:p>
            <a:pPr marL="180340" indent="-18034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GB" sz="16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he considerations and implications needed when making changes to buildings and the responsibilities of the client and the contractor have relating to the Building Regulations.</a:t>
            </a:r>
          </a:p>
          <a:p>
            <a:pPr marL="285750" lvl="0" indent="-28575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requirements for automatic fire suppression in Wales.</a:t>
            </a:r>
          </a:p>
          <a:p>
            <a:pPr marL="285750" lvl="0" indent="-28575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need for consent/permissions for work to be carried out (which could be required for minor work on a listed building in Wales) and how to comply with Building Regulations.</a:t>
            </a:r>
          </a:p>
          <a:p>
            <a:pPr marL="285750" lvl="0" indent="-28575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Appropriate lines of communication followed when carrying out work safely and consulting qualified colleagues to ensure the safety of a building is maintained.</a:t>
            </a:r>
            <a:endParaRPr lang="en-GB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6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200" kern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Aft>
                <a:spcPts val="800"/>
              </a:spcAft>
            </a:pP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Aft>
                <a:spcPts val="800"/>
              </a:spcAft>
              <a:tabLst>
                <a:tab pos="180340" algn="l"/>
              </a:tabLst>
            </a:pPr>
            <a:endParaRPr lang="en-GB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Aft>
                <a:spcPts val="800"/>
              </a:spcAft>
              <a:tabLst>
                <a:tab pos="180340" algn="l"/>
              </a:tabLst>
            </a:pP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20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0926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05A33-95B0-29E5-4719-38B5998D8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Suggested web 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3D778-1C3C-5541-ED1E-45832D8D0FF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  <a:tabLst>
                <a:tab pos="180340" algn="l"/>
              </a:tabLst>
            </a:pPr>
            <a:r>
              <a:rPr lang="en-GB" sz="1400" kern="10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1600" u="sng" kern="10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Construction (Design and Management) Regulations - CITB</a:t>
            </a: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  <a:tabLst>
                <a:tab pos="180340" algn="l"/>
              </a:tabLst>
            </a:pPr>
            <a:r>
              <a:rPr lang="en-GB" sz="1600" kern="10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  <a:tabLst>
                <a:tab pos="180340" algn="l"/>
              </a:tabLst>
            </a:pPr>
            <a:r>
              <a:rPr lang="en-GB" sz="1600" u="sng" kern="10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Material and workmanship: Approved Document 7 - GOV.UK (www.gov.uk)</a:t>
            </a: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  <a:tabLst>
                <a:tab pos="180340" algn="l"/>
              </a:tabLst>
            </a:pPr>
            <a:r>
              <a:rPr lang="en-GB" sz="160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  <a:tabLst>
                <a:tab pos="180340" algn="l"/>
              </a:tabLst>
            </a:pPr>
            <a:r>
              <a:rPr lang="en-GB" sz="1600" u="sng" kern="10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BSI Kitemark for product testing - UK product and service quality certification mark | BSI (bsigroup.com)</a:t>
            </a: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  <a:tabLst>
                <a:tab pos="180340" algn="l"/>
              </a:tabLst>
            </a:pPr>
            <a:r>
              <a:rPr lang="en-GB" sz="1600" kern="10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  <a:tabLst>
                <a:tab pos="180340" algn="l"/>
              </a:tabLst>
            </a:pPr>
            <a:r>
              <a:rPr lang="en-GB" sz="1600" u="sng" kern="10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BASEC Approved Cable | Eland Cables</a:t>
            </a: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  <a:tabLst>
                <a:tab pos="180340" algn="l"/>
              </a:tabLst>
            </a:pPr>
            <a:r>
              <a:rPr lang="en-GB" sz="1600" kern="10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  <a:tabLst>
                <a:tab pos="180340" algn="l"/>
              </a:tabLst>
            </a:pPr>
            <a:r>
              <a:rPr lang="en-GB" sz="1600" u="sng" kern="10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/>
              </a:rPr>
              <a:t>About Us - RoSPA</a:t>
            </a:r>
            <a:endParaRPr lang="en-GB" sz="16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  <a:tabLst>
                <a:tab pos="180340" algn="l"/>
              </a:tabLst>
            </a:pPr>
            <a:r>
              <a:rPr lang="en-GB" sz="1200" kern="10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GB" sz="1100" dirty="0">
              <a:effectLst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ts val="1300"/>
              </a:lnSpc>
              <a:spcAft>
                <a:spcPts val="800"/>
              </a:spcAft>
              <a:tabLst>
                <a:tab pos="180340" algn="l"/>
              </a:tabLst>
            </a:pPr>
            <a:endParaRPr lang="en-GB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300"/>
              </a:lnSpc>
              <a:spcAft>
                <a:spcPts val="800"/>
              </a:spcAft>
            </a:pP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ts val="13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92944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6FA5C-A16D-1AF0-1692-E46209817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77E3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Suggested  web links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B463D-C81C-7B24-4F01-AA6A777B36F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180340" indent="-180340">
              <a:lnSpc>
                <a:spcPts val="1300"/>
              </a:lnSpc>
              <a:spcAft>
                <a:spcPts val="800"/>
              </a:spcAft>
              <a:tabLst>
                <a:tab pos="180340" algn="l"/>
              </a:tabLst>
            </a:pPr>
            <a:r>
              <a:rPr lang="en-GB" sz="1600" kern="10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6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sng" strike="noStrike" kern="1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Safety of pressure systems - L122 (hse.gov.uk)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sng" strike="noStrike" kern="1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Fire Safety Regulations Since Grenfell: The New Regime | Skills Platform Blog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sng" strike="noStrike" kern="1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Welsh Roadmap to Safer Building in Wales - FIS (thefis.org)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13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sng" strike="noStrike" kern="1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Mandatory Fire Suppression for Wales - A Technical Guide | LABC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670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15444787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18e8c98-519b-4e3e-a77f-7ee33016068f" xsi:nil="true"/>
    <lcf76f155ced4ddcb4097134ff3c332f xmlns="bf4a143a-b26d-45c4-bfc9-243eadc6ff02">
      <Terms xmlns="http://schemas.microsoft.com/office/infopath/2007/PartnerControls"/>
    </lcf76f155ced4ddcb4097134ff3c332f>
    <Campaign xmlns="bf4a143a-b26d-45c4-bfc9-243eadc6ff02" xsi:nil="true"/>
    <PriorityArea xmlns="bf4a143a-b26d-45c4-bfc9-243eadc6ff02" xsi:nil="true"/>
    <Geography xmlns="bf4a143a-b26d-45c4-bfc9-243eadc6ff02" xsi:nil="true"/>
    <Yearcreated xmlns="bf4a143a-b26d-45c4-bfc9-243eadc6ff0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2270F94F19DF4FA93E73A9601C7A53" ma:contentTypeVersion="25" ma:contentTypeDescription="Create a new document." ma:contentTypeScope="" ma:versionID="db96716577cab786ac4e413ddf71e703">
  <xsd:schema xmlns:xsd="http://www.w3.org/2001/XMLSchema" xmlns:xs="http://www.w3.org/2001/XMLSchema" xmlns:p="http://schemas.microsoft.com/office/2006/metadata/properties" xmlns:ns2="dad92211-cb28-4906-b8cd-0d84e3cb6a24" xmlns:ns3="bf4a143a-b26d-45c4-bfc9-243eadc6ff02" xmlns:ns4="418e8c98-519b-4e3e-a77f-7ee33016068f" targetNamespace="http://schemas.microsoft.com/office/2006/metadata/properties" ma:root="true" ma:fieldsID="1ff919fac4d9ef9e5a5b03499f75e73c" ns2:_="" ns3:_="" ns4:_="">
    <xsd:import namespace="dad92211-cb28-4906-b8cd-0d84e3cb6a24"/>
    <xsd:import namespace="bf4a143a-b26d-45c4-bfc9-243eadc6ff02"/>
    <xsd:import namespace="418e8c98-519b-4e3e-a77f-7ee33016068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PriorityArea" minOccurs="0"/>
                <xsd:element ref="ns3:Campaign" minOccurs="0"/>
                <xsd:element ref="ns3:Geography" minOccurs="0"/>
                <xsd:element ref="ns3:Yearcreated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d92211-cb28-4906-b8cd-0d84e3cb6a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4a143a-b26d-45c4-bfc9-243eadc6ff0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riorityArea" ma:index="20" nillable="true" ma:displayName="Priority Area" ma:format="Dropdown" ma:internalName="PriorityArea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Campaign" ma:index="21" nillable="true" ma:displayName="Campaign " ma:format="Dropdown" ma:internalName="Campaig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Geography" ma:index="22" nillable="true" ma:displayName="Geography" ma:format="Dropdown" ma:internalName="Geography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hoice 1"/>
                    <xsd:enumeration value="Choice 2"/>
                    <xsd:enumeration value="Choice 3"/>
                  </xsd:restriction>
                </xsd:simpleType>
              </xsd:element>
            </xsd:sequence>
          </xsd:extension>
        </xsd:complexContent>
      </xsd:complexType>
    </xsd:element>
    <xsd:element name="Yearcreated" ma:index="23" nillable="true" ma:displayName="Year created" ma:format="RadioButtons" ma:internalName="Yearcreated">
      <xsd:simpleType>
        <xsd:restriction base="dms:Choice">
          <xsd:enumeration value="2016"/>
          <xsd:enumeration value="2017"/>
          <xsd:enumeration value="2018"/>
          <xsd:enumeration value="2019"/>
          <xsd:enumeration value="2020"/>
        </xsd:restriction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68719a6c-9fc0-4287-adae-59b7713c0f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8e8c98-519b-4e3e-a77f-7ee33016068f" elementFormDefault="qualified">
    <xsd:import namespace="http://schemas.microsoft.com/office/2006/documentManagement/types"/>
    <xsd:import namespace="http://schemas.microsoft.com/office/infopath/2007/PartnerControls"/>
    <xsd:element name="TaxCatchAll" ma:index="27" nillable="true" ma:displayName="Taxonomy Catch All Column" ma:hidden="true" ma:list="{c4a73a7c-d28e-4ead-a542-eec2f3c6ec34}" ma:internalName="TaxCatchAll" ma:showField="CatchAllData" ma:web="dad92211-cb28-4906-b8cd-0d84e3cb6a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7841c2db-e6cb-41f9-bd6f-e79f8a8f3836"/>
    <ds:schemaRef ds:uri="http://schemas.openxmlformats.org/package/2006/metadata/core-properties"/>
    <ds:schemaRef ds:uri="aab04ce7-39c7-4447-9771-005607a4fdc3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19B51B2-C2C7-4783-858F-F823C0AD559E}"/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2239</TotalTime>
  <Words>497</Words>
  <Application>Microsoft Office PowerPoint</Application>
  <PresentationFormat>On-screen Show (4:3)</PresentationFormat>
  <Paragraphs>98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Lucida Grande</vt:lpstr>
      <vt:lpstr>Symbol</vt:lpstr>
      <vt:lpstr>Times New Roman</vt:lpstr>
      <vt:lpstr>Default Design</vt:lpstr>
      <vt:lpstr>PowerPoint 2: Understand the built environment in Wales . </vt:lpstr>
      <vt:lpstr>Criteria 1.2 Factors influencing change in the built environment in Wales.</vt:lpstr>
      <vt:lpstr>Suggested web links</vt:lpstr>
      <vt:lpstr>Criteria 1.3 Safety of the built environment</vt:lpstr>
      <vt:lpstr> </vt:lpstr>
      <vt:lpstr>Suggested web links</vt:lpstr>
      <vt:lpstr>Suggested  web links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Edward Jones</cp:lastModifiedBy>
  <cp:revision>191</cp:revision>
  <dcterms:created xsi:type="dcterms:W3CDTF">2013-05-28T00:38:54Z</dcterms:created>
  <dcterms:modified xsi:type="dcterms:W3CDTF">2023-09-01T14:26:26Z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0x0101003F2270F94F19DF4FA93E73A9601C7A53</vt:lpwstr>
  </property>
  <property fmtid="{D5CDD505-2E9C-101B-9397-08002B2CF9AE}" pid="3" name="MediaServiceImageTags">
    <vt:lpwstr/>
  </property>
</Properties>
</file>