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7" r:id="rId5"/>
    <p:sldId id="288" r:id="rId6"/>
    <p:sldId id="289" r:id="rId7"/>
    <p:sldId id="290" r:id="rId8"/>
    <p:sldId id="291" r:id="rId9"/>
    <p:sldId id="292" r:id="rId10"/>
    <p:sldId id="293" r:id="rId11"/>
    <p:sldId id="294" r:id="rId12"/>
    <p:sldId id="295" r:id="rId13"/>
    <p:sldId id="296"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0ED7DB-00A5-40C7-85A4-ED30C60D81FC}" v="4" dt="2023-09-01T08:15:13.394"/>
    <p1510:client id="{94A8A6F8-4D25-B6DA-191D-9C708A74F4A3}" v="1" dt="2023-10-04T16:16:01.8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nal Avda" userId="S::sonal.avda@cityandguilds.com::8463b4d6-e514-404e-93f3-d99443816431" providerId="AD" clId="Web-{94A8A6F8-4D25-B6DA-191D-9C708A74F4A3}"/>
    <pc:docChg chg="modSld">
      <pc:chgData name="Sonal Avda" userId="S::sonal.avda@cityandguilds.com::8463b4d6-e514-404e-93f3-d99443816431" providerId="AD" clId="Web-{94A8A6F8-4D25-B6DA-191D-9C708A74F4A3}" dt="2023-10-04T16:16:01.888" v="0" actId="20577"/>
      <pc:docMkLst>
        <pc:docMk/>
      </pc:docMkLst>
      <pc:sldChg chg="modSp">
        <pc:chgData name="Sonal Avda" userId="S::sonal.avda@cityandguilds.com::8463b4d6-e514-404e-93f3-d99443816431" providerId="AD" clId="Web-{94A8A6F8-4D25-B6DA-191D-9C708A74F4A3}" dt="2023-10-04T16:16:01.888" v="0" actId="20577"/>
        <pc:sldMkLst>
          <pc:docMk/>
          <pc:sldMk cId="2026539022" sldId="287"/>
        </pc:sldMkLst>
        <pc:spChg chg="mod">
          <ac:chgData name="Sonal Avda" userId="S::sonal.avda@cityandguilds.com::8463b4d6-e514-404e-93f3-d99443816431" providerId="AD" clId="Web-{94A8A6F8-4D25-B6DA-191D-9C708A74F4A3}" dt="2023-10-04T16:16:01.888" v="0" actId="20577"/>
          <ac:spMkLst>
            <pc:docMk/>
            <pc:sldMk cId="2026539022" sldId="287"/>
            <ac:spMk id="205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10/4/2023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04/10/2023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04/10/2023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arbedambyth.wales/eng/home.html" TargetMode="External"/><Relationship Id="rId2" Type="http://schemas.openxmlformats.org/officeDocument/2006/relationships/hyperlink" Target="https://www.gov.wales/get-help-energy-efficiency-households" TargetMode="External"/><Relationship Id="rId1" Type="http://schemas.openxmlformats.org/officeDocument/2006/relationships/slideLayout" Target="../slideLayouts/slideLayout1.xml"/><Relationship Id="rId6" Type="http://schemas.openxmlformats.org/officeDocument/2006/relationships/hyperlink" Target="https://www.which.co.uk/reviews/home-grants/article/the-green-deal-afMJp3S8hrgc" TargetMode="External"/><Relationship Id="rId5" Type="http://schemas.openxmlformats.org/officeDocument/2006/relationships/hyperlink" Target="https://www.rctcbc.gov.uk/EN/Newsroom/PressReleases/2021/October/ArbedSchemeinPenrhiwceibertakesaimatFuelPovertyandCarbonEmissions.aspx" TargetMode="External"/><Relationship Id="rId4" Type="http://schemas.openxmlformats.org/officeDocument/2006/relationships/hyperlink" Target="https://www.gov.wales/evaluation-welsh-government-warm-homes-arbed-householder-survey-privacy-notice-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passivehouse.com/" TargetMode="External"/><Relationship Id="rId2" Type="http://schemas.openxmlformats.org/officeDocument/2006/relationships/hyperlink" Target="https://www.buildenergy.co.uk/services/breeam/what-is-breeam/" TargetMode="External"/><Relationship Id="rId1" Type="http://schemas.openxmlformats.org/officeDocument/2006/relationships/slideLayout" Target="../slideLayouts/slideLayout1.xml"/><Relationship Id="rId5" Type="http://schemas.openxmlformats.org/officeDocument/2006/relationships/hyperlink" Target="https://standard.wellcertified.com/well" TargetMode="External"/><Relationship Id="rId4" Type="http://schemas.openxmlformats.org/officeDocument/2006/relationships/hyperlink" Target="https://www.gov.wales/dwelling-stock-estimates-31-march-202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2JaqEKJx5qA" TargetMode="External"/><Relationship Id="rId2" Type="http://schemas.openxmlformats.org/officeDocument/2006/relationships/hyperlink" Target="https://www.building.co.uk/focus/countdown-to-zero-how-can-the-uk-meet-its-2050-carbon-targets/5109420.article" TargetMode="External"/><Relationship Id="rId1" Type="http://schemas.openxmlformats.org/officeDocument/2006/relationships/slideLayout" Target="../slideLayouts/slideLayout1.xml"/><Relationship Id="rId4" Type="http://schemas.openxmlformats.org/officeDocument/2006/relationships/hyperlink" Target="https://www.youtube.com/watch?v=kIfW3NwXyk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a:cs typeface="ＭＳ Ｐゴシック" pitchFamily="-105" charset="-128"/>
              </a:rPr>
              <a:t>PowerPoint 1: Understand the built environment in </a:t>
            </a:r>
            <a:r>
              <a:rPr lang="en-GB">
                <a:ea typeface="ＭＳ Ｐゴシック"/>
                <a:cs typeface="ＭＳ Ｐゴシック" pitchFamily="-105" charset="-128"/>
              </a:rPr>
              <a:t>Wales. </a:t>
            </a: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302: Working in the construction sector in Wales</a:t>
            </a:r>
          </a:p>
        </p:txBody>
      </p:sp>
    </p:spTree>
    <p:extLst>
      <p:ext uri="{BB962C8B-B14F-4D97-AF65-F5344CB8AC3E}">
        <p14:creationId xmlns:p14="http://schemas.microsoft.com/office/powerpoint/2010/main" val="2026539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503594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C8864-AD5C-A8F1-C06E-C51943ED24A2}"/>
              </a:ext>
            </a:extLst>
          </p:cNvPr>
          <p:cNvSpPr>
            <a:spLocks noGrp="1"/>
          </p:cNvSpPr>
          <p:nvPr>
            <p:ph type="title"/>
          </p:nvPr>
        </p:nvSpPr>
        <p:spPr/>
        <p:txBody>
          <a:bodyPr/>
          <a:lstStyle/>
          <a:p>
            <a:pPr algn="ctr"/>
            <a:endParaRPr lang="en-GB" dirty="0"/>
          </a:p>
        </p:txBody>
      </p:sp>
      <p:sp>
        <p:nvSpPr>
          <p:cNvPr id="3" name="Content Placeholder 2">
            <a:extLst>
              <a:ext uri="{FF2B5EF4-FFF2-40B4-BE49-F238E27FC236}">
                <a16:creationId xmlns:a16="http://schemas.microsoft.com/office/drawing/2014/main" id="{55F31DE8-A215-5612-CBD4-3098155E5B52}"/>
              </a:ext>
            </a:extLst>
          </p:cNvPr>
          <p:cNvSpPr>
            <a:spLocks noGrp="1"/>
          </p:cNvSpPr>
          <p:nvPr>
            <p:ph sz="quarter" idx="10"/>
          </p:nvPr>
        </p:nvSpPr>
        <p:spPr/>
        <p:txBody>
          <a:bodyPr/>
          <a:lstStyle/>
          <a:p>
            <a:pPr marL="342900" indent="-342900">
              <a:buFont typeface="Arial" panose="020B0604020202020204" pitchFamily="34" charset="0"/>
              <a:buChar char="•"/>
            </a:pPr>
            <a:endParaRPr lang="en-GB" dirty="0"/>
          </a:p>
          <a:p>
            <a:pPr>
              <a:lnSpc>
                <a:spcPct val="107000"/>
              </a:lnSpc>
              <a:spcAft>
                <a:spcPts val="400"/>
              </a:spcAft>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This unit provides the learner with a holistic understanding of the built environment in Wales, how it has changed, and the need for a safe built environment and delivering safe projects/work.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00"/>
              </a:spcAft>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Learners will also appreciate the importance of planning and reviewing work, and how to carry out effective planning and evaluation. Learners will understand the importance of working and communicating effectively with others.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186919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E790E-F512-F03A-64BF-12CF32AFD34B}"/>
              </a:ext>
            </a:extLst>
          </p:cNvPr>
          <p:cNvSpPr>
            <a:spLocks noGrp="1"/>
          </p:cNvSpPr>
          <p:nvPr>
            <p:ph type="title"/>
          </p:nvPr>
        </p:nvSpPr>
        <p:spPr/>
        <p:txBody>
          <a:bodyPr/>
          <a:lstStyle/>
          <a:p>
            <a:pPr algn="ctr"/>
            <a:r>
              <a:rPr lang="en-GB" dirty="0"/>
              <a:t>Building stock in Wales</a:t>
            </a:r>
          </a:p>
        </p:txBody>
      </p:sp>
      <p:sp>
        <p:nvSpPr>
          <p:cNvPr id="3" name="Content Placeholder 2">
            <a:extLst>
              <a:ext uri="{FF2B5EF4-FFF2-40B4-BE49-F238E27FC236}">
                <a16:creationId xmlns:a16="http://schemas.microsoft.com/office/drawing/2014/main" id="{13CF804B-F46D-13D4-4A20-3F9CF97E206A}"/>
              </a:ext>
            </a:extLst>
          </p:cNvPr>
          <p:cNvSpPr>
            <a:spLocks noGrp="1"/>
          </p:cNvSpPr>
          <p:nvPr>
            <p:ph sz="quarter" idx="10"/>
          </p:nvPr>
        </p:nvSpPr>
        <p:spPr>
          <a:xfrm>
            <a:off x="457200" y="1512000"/>
            <a:ext cx="8229600" cy="4149248"/>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600" b="1"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7000"/>
              </a:lnSpc>
              <a:spcBef>
                <a:spcPts val="100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  Learners will need to consider the following when answering worksheets for this topic:-</a:t>
            </a:r>
          </a:p>
          <a:p>
            <a:pPr marL="285750" indent="-285750">
              <a:lnSpc>
                <a:spcPts val="1300"/>
              </a:lnSpc>
              <a:spcAft>
                <a:spcPts val="800"/>
              </a:spcAft>
              <a:buFont typeface="Arial" panose="020B0604020202020204" pitchFamily="34" charset="0"/>
              <a:buChar char="•"/>
              <a:tabLst>
                <a:tab pos="180340" algn="l"/>
              </a:tabLst>
            </a:pPr>
            <a:r>
              <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t> </a:t>
            </a:r>
            <a:r>
              <a:rPr kumimoji="0" lang="en-GB" sz="1600" b="0" i="0" u="none" strike="noStrike" cap="none" spc="0" normalizeH="0" baseline="0" noProof="0" dirty="0">
                <a:ln>
                  <a:noFill/>
                </a:ln>
                <a:solidFill>
                  <a:srgbClr val="000000"/>
                </a:solidFill>
                <a:uLnTx/>
                <a:uFillTx/>
                <a:latin typeface="Arial" panose="020B0604020202020204" pitchFamily="34" charset="0"/>
                <a:ea typeface="Cambria" panose="02040503050406030204" pitchFamily="18" charset="0"/>
                <a:cs typeface="Times New Roman" panose="02020603050405020304" pitchFamily="18" charset="0"/>
              </a:rPr>
              <a:t>H</a:t>
            </a:r>
            <a:r>
              <a:rPr lang="en-GB" sz="16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ow the </a:t>
            </a:r>
            <a:r>
              <a:rPr lang="en-GB" sz="16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NEST</a:t>
            </a:r>
            <a:r>
              <a:rPr lang="en-GB" sz="16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initiative or </a:t>
            </a:r>
            <a:r>
              <a:rPr lang="en-GB" sz="1600" b="1"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Arbed Am Byth</a:t>
            </a:r>
            <a:r>
              <a:rPr lang="en-GB" sz="1600" kern="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have taken over the role to provide support to people to </a:t>
            </a:r>
            <a:r>
              <a:rPr lang="en-GB" sz="1600" kern="100" dirty="0">
                <a:effectLst/>
                <a:latin typeface="Arial" panose="020B0604020202020204" pitchFamily="34" charset="0"/>
                <a:ea typeface="Calibri" panose="020F0502020204030204" pitchFamily="34" charset="0"/>
                <a:cs typeface="Times New Roman" panose="02020603050405020304" pitchFamily="18" charset="0"/>
              </a:rPr>
              <a:t>improve the energy efficiency of their homes.</a:t>
            </a:r>
          </a:p>
          <a:p>
            <a:pPr marL="285750" indent="-285750">
              <a:lnSpc>
                <a:spcPts val="1300"/>
              </a:lnSpc>
              <a:spcAft>
                <a:spcPts val="800"/>
              </a:spcAft>
              <a:buFont typeface="Arial" panose="020B0604020202020204" pitchFamily="34" charset="0"/>
              <a:buChar char="•"/>
              <a:tabLst>
                <a:tab pos="180340" algn="l"/>
              </a:tabLst>
            </a:pPr>
            <a:r>
              <a:rPr lang="en-GB" sz="1600" kern="100" dirty="0">
                <a:effectLst/>
                <a:ea typeface="Calibri" panose="020F0502020204030204" pitchFamily="34" charset="0"/>
                <a:cs typeface="Times New Roman" panose="02020603050405020304" pitchFamily="18" charset="0"/>
              </a:rPr>
              <a:t> </a:t>
            </a:r>
            <a:r>
              <a:rPr lang="en-GB" sz="1600" kern="0" dirty="0">
                <a:effectLst/>
                <a:ea typeface="Times New Roman" panose="02020603050405020304" pitchFamily="18" charset="0"/>
                <a:cs typeface="Times New Roman" panose="02020603050405020304" pitchFamily="18" charset="0"/>
              </a:rPr>
              <a:t>Describe what is meant by the terms listed below in relation to houses, attached and detached pre-1919 including:</a:t>
            </a:r>
          </a:p>
          <a:p>
            <a:pPr marL="342900" lvl="0" indent="-342900">
              <a:lnSpc>
                <a:spcPts val="1300"/>
              </a:lnSpc>
              <a:spcBef>
                <a:spcPts val="400"/>
              </a:spcBef>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solid stone</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solid brick</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traditional timber frame.</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cavity wall; brick and block,</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modern timber frame and timber with block outer</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prefabrication and mass housing booms; post WWII war housing (including short term pre-fabricated designs), off-site modern prefabrication, flats and high-rise apartments.</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600" kern="100" dirty="0">
              <a:effectLst/>
              <a:ea typeface="Calibri" panose="020F0502020204030204" pitchFamily="34" charset="0"/>
              <a:cs typeface="Times New Roman" panose="02020603050405020304" pitchFamily="18" charset="0"/>
            </a:endParaRPr>
          </a:p>
          <a:p>
            <a:pPr>
              <a:lnSpc>
                <a:spcPts val="1300"/>
              </a:lnSpc>
              <a:spcAft>
                <a:spcPts val="800"/>
              </a:spcAft>
              <a:tabLst>
                <a:tab pos="180340" algn="l"/>
              </a:tabLst>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7000"/>
              </a:lnSpc>
              <a:spcBef>
                <a:spcPts val="1000"/>
              </a:spcBef>
              <a:spcAft>
                <a:spcPts val="800"/>
              </a:spcAft>
              <a:buClrTx/>
              <a:buSzTx/>
              <a:buFontTx/>
              <a:buNone/>
              <a:tabLst/>
              <a:defRPr/>
            </a:pPr>
            <a:endPar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marL="180340" indent="-180340">
              <a:lnSpc>
                <a:spcPts val="1300"/>
              </a:lnSpc>
              <a:spcAft>
                <a:spcPts val="800"/>
              </a:spcAft>
              <a:tabLst>
                <a:tab pos="180340" algn="l"/>
              </a:tabLst>
            </a:pPr>
            <a:r>
              <a:rPr lang="en-GB" sz="1600" dirty="0">
                <a:effectLst/>
                <a:latin typeface="Arial" panose="020B0604020202020204" pitchFamily="34" charset="0"/>
                <a:ea typeface="Times New Roman" panose="02020603050405020304" pitchFamily="18" charset="0"/>
                <a:cs typeface="Times New Roman" panose="02020603050405020304" pitchFamily="18" charset="0"/>
              </a:rPr>
              <a:t>  </a:t>
            </a:r>
            <a:endParaRPr kumimoji="0" lang="en-GB" sz="16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Tree>
    <p:extLst>
      <p:ext uri="{BB962C8B-B14F-4D97-AF65-F5344CB8AC3E}">
        <p14:creationId xmlns:p14="http://schemas.microsoft.com/office/powerpoint/2010/main" val="3349648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9678E-3379-3885-5A17-E7DEB8563A57}"/>
              </a:ext>
            </a:extLst>
          </p:cNvPr>
          <p:cNvSpPr>
            <a:spLocks noGrp="1"/>
          </p:cNvSpPr>
          <p:nvPr>
            <p:ph type="title"/>
          </p:nvPr>
        </p:nvSpPr>
        <p:spPr/>
        <p:txBody>
          <a:bodyPr/>
          <a:lstStyle/>
          <a:p>
            <a:pPr marL="342900" marR="0" lvl="0" indent="-342900" algn="ctr" defTabSz="914400" rtl="0" eaLnBrk="0" fontAlgn="base" latinLnBrk="0" hangingPunct="0">
              <a:lnSpc>
                <a:spcPts val="2400"/>
              </a:lnSpc>
              <a:spcBef>
                <a:spcPts val="1000"/>
              </a:spcBef>
              <a:spcAft>
                <a:spcPts val="1000"/>
              </a:spcAft>
              <a:tabLst/>
              <a:defRPr/>
            </a:pPr>
            <a:br>
              <a:rPr kumimoji="0" lang="en-GB" sz="2000" b="0" i="0" u="none" strike="noStrike" kern="0" cap="none" spc="0" normalizeH="0" baseline="0" noProof="0" dirty="0">
                <a:ln>
                  <a:noFill/>
                </a:ln>
                <a:solidFill>
                  <a:srgbClr val="000000"/>
                </a:solidFill>
                <a:effectLst/>
                <a:uLnTx/>
                <a:uFillTx/>
                <a:latin typeface="Arial" panose="020B0604020202020204" pitchFamily="34" charset="0"/>
                <a:ea typeface="Cambria" panose="020405030504060302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F3A62808-DB22-1D00-6476-EB9A0990DA32}"/>
              </a:ext>
            </a:extLst>
          </p:cNvPr>
          <p:cNvSpPr>
            <a:spLocks noGrp="1"/>
          </p:cNvSpPr>
          <p:nvPr>
            <p:ph sz="quarter" idx="10"/>
          </p:nvPr>
        </p:nvSpPr>
        <p:spPr>
          <a:xfrm>
            <a:off x="457200" y="1484784"/>
            <a:ext cx="8229600" cy="4176464"/>
          </a:xfrm>
        </p:spPr>
        <p:txBody>
          <a:bodyPr/>
          <a:lstStyle/>
          <a:p>
            <a:pPr>
              <a:lnSpc>
                <a:spcPts val="1300"/>
              </a:lnSpc>
              <a:spcAft>
                <a:spcPts val="800"/>
              </a:spcAft>
            </a:pPr>
            <a:r>
              <a:rPr lang="en-GB" sz="1400" dirty="0">
                <a:effectLst/>
                <a:latin typeface="Arial" panose="020B0604020202020204" pitchFamily="34" charset="0"/>
                <a:ea typeface="Cambria" panose="02040503050406030204" pitchFamily="18" charset="0"/>
                <a:cs typeface="Times New Roman" panose="02020603050405020304" pitchFamily="18" charset="0"/>
              </a:rPr>
              <a:t> </a:t>
            </a:r>
          </a:p>
          <a:p>
            <a:pPr marL="285750" indent="-28575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What were the reasons behind pre-fabrication construction?</a:t>
            </a:r>
          </a:p>
          <a:p>
            <a:pPr marL="180340" indent="-18034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What are the main aspects of The Building Stock in Wales? </a:t>
            </a:r>
          </a:p>
          <a:p>
            <a:pPr marL="180340" indent="-18034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 </a:t>
            </a:r>
            <a:r>
              <a:rPr lang="en-GB" sz="1600" dirty="0">
                <a:ea typeface="Times New Roman" panose="02020603050405020304" pitchFamily="18" charset="0"/>
                <a:cs typeface="Times New Roman" panose="02020603050405020304" pitchFamily="18" charset="0"/>
              </a:rPr>
              <a:t>Th</a:t>
            </a:r>
            <a:r>
              <a:rPr lang="en-GB" sz="1600" kern="0" dirty="0">
                <a:effectLst/>
                <a:ea typeface="Times New Roman" panose="02020603050405020304" pitchFamily="18" charset="0"/>
                <a:cs typeface="Times New Roman" panose="02020603050405020304" pitchFamily="18" charset="0"/>
              </a:rPr>
              <a:t>e differences between attached and detached properties and identify the differences in insulation and environmental properties pre-1919 and post-1919.</a:t>
            </a:r>
          </a:p>
          <a:p>
            <a:pPr marL="180340" indent="-180340">
              <a:lnSpc>
                <a:spcPts val="1300"/>
              </a:lnSpc>
              <a:spcAft>
                <a:spcPts val="800"/>
              </a:spcAft>
              <a:buFont typeface="Arial" panose="020B0604020202020204" pitchFamily="34" charset="0"/>
              <a:buChar char="•"/>
              <a:tabLst>
                <a:tab pos="180340" algn="l"/>
              </a:tabLst>
            </a:pPr>
            <a:r>
              <a:rPr lang="en-GB" sz="1600" dirty="0">
                <a:ea typeface="Times New Roman" panose="02020603050405020304" pitchFamily="18" charset="0"/>
                <a:cs typeface="Times New Roman" panose="02020603050405020304" pitchFamily="18" charset="0"/>
              </a:rPr>
              <a:t>The</a:t>
            </a:r>
            <a:r>
              <a:rPr lang="en-GB" sz="1600" kern="0" dirty="0">
                <a:effectLst/>
                <a:ea typeface="Times New Roman" panose="02020603050405020304" pitchFamily="18" charset="0"/>
                <a:cs typeface="Times New Roman" panose="02020603050405020304" pitchFamily="18" charset="0"/>
              </a:rPr>
              <a:t> need for energy efficient housing and highlight the quality assurance process required including: </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ea typeface="Times New Roman" panose="02020603050405020304" pitchFamily="18" charset="0"/>
                <a:cs typeface="Times New Roman" panose="02020603050405020304" pitchFamily="18" charset="0"/>
              </a:rPr>
              <a:t>retrofit</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r>
              <a:rPr lang="en-GB" sz="1600" kern="0" dirty="0">
                <a:effectLst/>
                <a:ea typeface="Times New Roman" panose="02020603050405020304" pitchFamily="18" charset="0"/>
                <a:cs typeface="Times New Roman" panose="02020603050405020304" pitchFamily="18" charset="0"/>
              </a:rPr>
              <a:t>natural materials </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buFont typeface="Symbol" panose="05050102010706020507" pitchFamily="18" charset="2"/>
              <a:buChar char=""/>
              <a:tabLst>
                <a:tab pos="457200" algn="l"/>
              </a:tabLst>
            </a:pPr>
            <a:r>
              <a:rPr lang="en-GB" sz="1600" dirty="0">
                <a:effectLst/>
                <a:ea typeface="Times New Roman" panose="02020603050405020304" pitchFamily="18" charset="0"/>
                <a:cs typeface="Times New Roman" panose="02020603050405020304" pitchFamily="18" charset="0"/>
              </a:rPr>
              <a:t>Building Research Establishment’s Environmental Assessment Method </a:t>
            </a:r>
            <a:r>
              <a:rPr lang="en-GB" sz="1600" b="1" dirty="0">
                <a:effectLst/>
                <a:ea typeface="Times New Roman" panose="02020603050405020304" pitchFamily="18" charset="0"/>
                <a:cs typeface="Times New Roman" panose="02020603050405020304" pitchFamily="18" charset="0"/>
              </a:rPr>
              <a:t>(BREEAM)</a:t>
            </a:r>
            <a:r>
              <a:rPr lang="en-GB" sz="1600" dirty="0">
                <a:effectLst/>
                <a:ea typeface="Times New Roman" panose="02020603050405020304" pitchFamily="18" charset="0"/>
                <a:cs typeface="Times New Roman" panose="02020603050405020304" pitchFamily="18" charset="0"/>
              </a:rPr>
              <a:t> and Passivhaus</a:t>
            </a:r>
          </a:p>
          <a:p>
            <a:pPr marL="342900" lvl="0" indent="-342900">
              <a:lnSpc>
                <a:spcPts val="1300"/>
              </a:lnSpc>
              <a:buFont typeface="Symbol" panose="05050102010706020507" pitchFamily="18" charset="2"/>
              <a:buChar char=""/>
              <a:tabLst>
                <a:tab pos="457200" algn="l"/>
              </a:tabLst>
            </a:pPr>
            <a:r>
              <a:rPr lang="en-GB" sz="1600" dirty="0">
                <a:effectLst/>
                <a:ea typeface="Times New Roman" panose="02020603050405020304" pitchFamily="18" charset="0"/>
                <a:cs typeface="Times New Roman" panose="02020603050405020304" pitchFamily="18" charset="0"/>
              </a:rPr>
              <a:t>the need for compliance with Building Regulations.</a:t>
            </a:r>
          </a:p>
          <a:p>
            <a:pPr marL="180340" indent="-180340">
              <a:lnSpc>
                <a:spcPts val="1300"/>
              </a:lnSpc>
              <a:spcAft>
                <a:spcPts val="800"/>
              </a:spcAft>
              <a:buFont typeface="Arial" panose="020B0604020202020204" pitchFamily="34" charset="0"/>
              <a:buChar char="•"/>
              <a:tabLst>
                <a:tab pos="180340" algn="l"/>
              </a:tabLst>
            </a:pP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buFont typeface="Arial" panose="020B0604020202020204" pitchFamily="34" charset="0"/>
              <a:buChar char="•"/>
              <a:tabLst>
                <a:tab pos="180340" algn="l"/>
              </a:tabLst>
            </a:pPr>
            <a:endParaRPr lang="en-GB" sz="12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buFont typeface="Arial" panose="020B0604020202020204" pitchFamily="34" charset="0"/>
              <a:buChar char="•"/>
              <a:tabLst>
                <a:tab pos="180340" algn="l"/>
              </a:tabLst>
            </a:pP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3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p>
            <a:pPr>
              <a:lnSpc>
                <a:spcPts val="1300"/>
              </a:lnSpc>
              <a:spcAft>
                <a:spcPts val="800"/>
              </a:spcAft>
              <a:tabLst>
                <a:tab pos="180340" algn="l"/>
              </a:tabLst>
            </a:pP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p>
            <a:pPr>
              <a:lnSpc>
                <a:spcPts val="1300"/>
              </a:lnSpc>
              <a:spcAft>
                <a:spcPts val="800"/>
              </a:spcAft>
              <a:tabLst>
                <a:tab pos="180340" algn="l"/>
              </a:tabLs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Arial" panose="020B0604020202020204" pitchFamily="34" charset="0"/>
              <a:buChar char="•"/>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800"/>
              </a:spcAft>
            </a:pPr>
            <a:endParaRPr lang="en-GB" sz="200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745375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5B842-C856-4C36-2F38-CE273F367E60}"/>
              </a:ext>
            </a:extLst>
          </p:cNvPr>
          <p:cNvSpPr>
            <a:spLocks noGrp="1"/>
          </p:cNvSpPr>
          <p:nvPr>
            <p:ph type="title"/>
          </p:nvPr>
        </p:nvSpPr>
        <p:spPr/>
        <p:txBody>
          <a:bodyPr/>
          <a:lstStyle/>
          <a:p>
            <a:pPr algn="ctr"/>
            <a:endParaRPr lang="en-GB" dirty="0"/>
          </a:p>
        </p:txBody>
      </p:sp>
      <p:sp>
        <p:nvSpPr>
          <p:cNvPr id="3" name="Content Placeholder 2">
            <a:extLst>
              <a:ext uri="{FF2B5EF4-FFF2-40B4-BE49-F238E27FC236}">
                <a16:creationId xmlns:a16="http://schemas.microsoft.com/office/drawing/2014/main" id="{EE27710D-CA5E-E649-0F77-33F6318649EF}"/>
              </a:ext>
            </a:extLst>
          </p:cNvPr>
          <p:cNvSpPr>
            <a:spLocks noGrp="1"/>
          </p:cNvSpPr>
          <p:nvPr>
            <p:ph sz="quarter" idx="10"/>
          </p:nvPr>
        </p:nvSpPr>
        <p:spPr/>
        <p:txBody>
          <a:bodyPr/>
          <a:lstStyle/>
          <a:p>
            <a:endParaRPr lang="en-GB" dirty="0"/>
          </a:p>
          <a:p>
            <a:pPr marL="285750" indent="-28575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What is the importance of energy efficiency and meeting the zero-carbon target which is now required in construction projects. </a:t>
            </a:r>
          </a:p>
          <a:p>
            <a:pPr marL="285750" indent="-28575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 List the main points of the </a:t>
            </a:r>
            <a:r>
              <a:rPr lang="en-GB" sz="1600" b="1" kern="0" dirty="0">
                <a:effectLst/>
                <a:ea typeface="Times New Roman" panose="02020603050405020304" pitchFamily="18" charset="0"/>
                <a:cs typeface="Times New Roman" panose="02020603050405020304" pitchFamily="18" charset="0"/>
              </a:rPr>
              <a:t>‘WELL’</a:t>
            </a:r>
            <a:r>
              <a:rPr lang="en-GB" sz="1600" kern="0" dirty="0">
                <a:effectLst/>
                <a:ea typeface="Times New Roman" panose="02020603050405020304" pitchFamily="18" charset="0"/>
                <a:cs typeface="Times New Roman" panose="02020603050405020304" pitchFamily="18" charset="0"/>
              </a:rPr>
              <a:t> Building Standard.</a:t>
            </a:r>
          </a:p>
          <a:p>
            <a:pPr marL="285750" indent="-285750">
              <a:lnSpc>
                <a:spcPts val="1300"/>
              </a:lnSpc>
              <a:spcAft>
                <a:spcPts val="800"/>
              </a:spcAft>
              <a:buFont typeface="Arial" panose="020B0604020202020204" pitchFamily="34" charset="0"/>
              <a:buChar char="•"/>
              <a:tabLst>
                <a:tab pos="180340" algn="l"/>
              </a:tabLst>
            </a:pPr>
            <a:r>
              <a:rPr lang="en-GB" sz="1600" dirty="0">
                <a:ea typeface="Times New Roman" panose="02020603050405020304" pitchFamily="18" charset="0"/>
                <a:cs typeface="Times New Roman" panose="02020603050405020304" pitchFamily="18" charset="0"/>
              </a:rPr>
              <a:t>T</a:t>
            </a:r>
            <a:r>
              <a:rPr lang="en-GB" sz="1600" kern="0" dirty="0">
                <a:effectLst/>
                <a:ea typeface="Times New Roman" panose="02020603050405020304" pitchFamily="18" charset="0"/>
                <a:cs typeface="Times New Roman" panose="02020603050405020304" pitchFamily="18" charset="0"/>
              </a:rPr>
              <a:t>he main requirements to meet energy saving targets for industrial units and factories including:</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ea typeface="Times New Roman" panose="02020603050405020304" pitchFamily="18" charset="0"/>
                <a:cs typeface="Times New Roman" panose="02020603050405020304" pitchFamily="18" charset="0"/>
              </a:rPr>
              <a:t>historic factories and warehouses</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buFont typeface="Symbol" panose="05050102010706020507" pitchFamily="18" charset="2"/>
              <a:buChar char=""/>
            </a:pPr>
            <a:r>
              <a:rPr lang="en-GB" sz="1600" kern="0" dirty="0">
                <a:effectLst/>
                <a:ea typeface="Times New Roman" panose="02020603050405020304" pitchFamily="18" charset="0"/>
                <a:cs typeface="Times New Roman" panose="02020603050405020304" pitchFamily="18" charset="0"/>
              </a:rPr>
              <a:t>20th century</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r>
              <a:rPr lang="en-GB" sz="1600" kern="0" dirty="0">
                <a:effectLst/>
                <a:ea typeface="Times New Roman" panose="02020603050405020304" pitchFamily="18" charset="0"/>
                <a:cs typeface="Times New Roman" panose="02020603050405020304" pitchFamily="18" charset="0"/>
              </a:rPr>
              <a:t>modern industrial units including shopping centres.</a:t>
            </a:r>
          </a:p>
          <a:p>
            <a:pPr marL="285750" indent="-285750">
              <a:lnSpc>
                <a:spcPts val="1300"/>
              </a:lnSpc>
              <a:spcAft>
                <a:spcPts val="800"/>
              </a:spcAft>
              <a:buFont typeface="Arial" panose="020B0604020202020204" pitchFamily="34" charset="0"/>
              <a:buChar char="•"/>
              <a:tabLst>
                <a:tab pos="180340" algn="l"/>
              </a:tabLst>
            </a:pPr>
            <a:r>
              <a:rPr lang="en-GB" sz="1600" kern="0" dirty="0">
                <a:effectLst/>
                <a:ea typeface="Times New Roman" panose="02020603050405020304" pitchFamily="18" charset="0"/>
                <a:cs typeface="Times New Roman" panose="02020603050405020304" pitchFamily="18" charset="0"/>
              </a:rPr>
              <a:t>What does the reuse of existing buildings and building materials include and what types of building are available for multiple/adaptable purposes?</a:t>
            </a:r>
            <a:endParaRPr lang="en-GB" sz="1600" kern="100" dirty="0">
              <a:effectLst/>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r>
              <a:rPr lang="en-GB" sz="1600" dirty="0">
                <a:ea typeface="Times New Roman" panose="02020603050405020304" pitchFamily="18" charset="0"/>
                <a:cs typeface="Times New Roman" panose="02020603050405020304" pitchFamily="18" charset="0"/>
              </a:rPr>
              <a:t>S</a:t>
            </a:r>
            <a:r>
              <a:rPr lang="en-GB" sz="1600" kern="0" dirty="0">
                <a:effectLst/>
                <a:ea typeface="Times New Roman" panose="02020603050405020304" pitchFamily="18" charset="0"/>
                <a:cs typeface="Times New Roman" panose="02020603050405020304" pitchFamily="18" charset="0"/>
              </a:rPr>
              <a:t>upporting the sustainability and carbon saving value relating to maintaining and repairing the current housing stock compared to replacing existing 20</a:t>
            </a:r>
            <a:r>
              <a:rPr lang="en-GB" sz="1600" kern="0" baseline="30000" dirty="0">
                <a:effectLst/>
                <a:ea typeface="Times New Roman" panose="02020603050405020304" pitchFamily="18" charset="0"/>
                <a:cs typeface="Times New Roman" panose="02020603050405020304" pitchFamily="18" charset="0"/>
              </a:rPr>
              <a:t>th</a:t>
            </a:r>
            <a:r>
              <a:rPr lang="en-GB" sz="1600" kern="0" dirty="0">
                <a:effectLst/>
                <a:ea typeface="Times New Roman" panose="02020603050405020304" pitchFamily="18" charset="0"/>
                <a:cs typeface="Times New Roman" panose="02020603050405020304" pitchFamily="18" charset="0"/>
              </a:rPr>
              <a:t> century buildings with new buildings.</a:t>
            </a:r>
            <a:endParaRPr lang="en-GB" sz="1600" kern="100" dirty="0">
              <a:effectLst/>
              <a:ea typeface="Calibri" panose="020F0502020204030204" pitchFamily="34"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nSpc>
                <a:spcPts val="1300"/>
              </a:lnSpc>
              <a:spcBef>
                <a:spcPts val="400"/>
              </a:spcBef>
              <a:spcAft>
                <a:spcPts val="800"/>
              </a:spcAft>
              <a:buFont typeface="Symbol" panose="05050102010706020507" pitchFamily="18" charset="2"/>
              <a:buChar char=""/>
            </a:pP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tabLst>
                <a:tab pos="180340" algn="l"/>
              </a:tabLst>
            </a:pPr>
            <a:endParaRPr lang="en-GB" sz="1100" kern="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tabLst>
                <a:tab pos="180340" algn="l"/>
              </a:tabLst>
            </a:pPr>
            <a:endParaRPr lang="en-GB" sz="105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200" u="none" strike="noStrike"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85"/>
              </a:lnSpc>
              <a:spcAft>
                <a:spcPts val="1200"/>
              </a:spcAft>
            </a:pPr>
            <a:endParaRPr lang="en-GB" sz="1200" dirty="0">
              <a:effectLst/>
              <a:latin typeface="Times New Roman" panose="02020603050405020304" pitchFamily="18" charset="0"/>
              <a:ea typeface="Times New Roman" panose="02020603050405020304" pitchFamily="18" charset="0"/>
            </a:endParaRP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609600">
              <a:lnSpc>
                <a:spcPts val="13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02467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DAA8D-3EA4-F5F4-7E73-03F9143F5751}"/>
              </a:ext>
            </a:extLst>
          </p:cNvPr>
          <p:cNvSpPr>
            <a:spLocks noGrp="1"/>
          </p:cNvSpPr>
          <p:nvPr>
            <p:ph type="title"/>
          </p:nvPr>
        </p:nvSpPr>
        <p:spPr/>
        <p:txBody>
          <a:bodyPr/>
          <a:lstStyle/>
          <a:p>
            <a:pPr algn="ctr"/>
            <a:endParaRPr lang="en-GB" dirty="0"/>
          </a:p>
        </p:txBody>
      </p:sp>
      <p:sp>
        <p:nvSpPr>
          <p:cNvPr id="3" name="Content Placeholder 2">
            <a:extLst>
              <a:ext uri="{FF2B5EF4-FFF2-40B4-BE49-F238E27FC236}">
                <a16:creationId xmlns:a16="http://schemas.microsoft.com/office/drawing/2014/main" id="{0C21F61C-1BED-313A-AAF8-CF3FE04C553D}"/>
              </a:ext>
            </a:extLst>
          </p:cNvPr>
          <p:cNvSpPr>
            <a:spLocks noGrp="1"/>
          </p:cNvSpPr>
          <p:nvPr>
            <p:ph sz="quarter" idx="10"/>
          </p:nvPr>
        </p:nvSpPr>
        <p:spPr>
          <a:xfrm>
            <a:off x="457200" y="1512000"/>
            <a:ext cx="8229600" cy="4149248"/>
          </a:xfrm>
        </p:spPr>
        <p:txBody>
          <a:bodyPr/>
          <a:lstStyle/>
          <a:p>
            <a:pPr marL="285750" indent="-285750">
              <a:lnSpc>
                <a:spcPts val="1300"/>
              </a:lnSpc>
              <a:spcAft>
                <a:spcPts val="800"/>
              </a:spcAft>
              <a:buFont typeface="Arial" panose="020B0604020202020204" pitchFamily="34" charset="0"/>
              <a:buChar char="•"/>
              <a:tabLst>
                <a:tab pos="180340" algn="l"/>
              </a:tabLst>
            </a:pPr>
            <a:r>
              <a:rPr lang="en-GB" sz="1600" kern="0" dirty="0">
                <a:effectLst/>
                <a:latin typeface="Arial" panose="020B0604020202020204" pitchFamily="34" charset="0"/>
                <a:ea typeface="Times New Roman" panose="02020603050405020304" pitchFamily="18" charset="0"/>
                <a:cs typeface="Times New Roman" panose="02020603050405020304" pitchFamily="18" charset="0"/>
              </a:rPr>
              <a:t>The </a:t>
            </a:r>
            <a:r>
              <a:rPr lang="en-GB" sz="1600" dirty="0">
                <a:latin typeface="Arial" panose="020B0604020202020204" pitchFamily="34" charset="0"/>
                <a:ea typeface="Times New Roman" panose="02020603050405020304" pitchFamily="18" charset="0"/>
                <a:cs typeface="Times New Roman" panose="02020603050405020304" pitchFamily="18" charset="0"/>
              </a:rPr>
              <a:t>b</a:t>
            </a:r>
            <a:r>
              <a:rPr lang="en-GB" sz="1600" kern="0" dirty="0">
                <a:effectLst/>
                <a:ea typeface="Times New Roman" panose="02020603050405020304" pitchFamily="18" charset="0"/>
                <a:cs typeface="Times New Roman" panose="02020603050405020304" pitchFamily="18" charset="0"/>
              </a:rPr>
              <a:t>enefits that have have been developed since the standardisation of materials and the effect this has had on the construction industry.</a:t>
            </a:r>
          </a:p>
          <a:p>
            <a:pPr marL="285750" indent="-285750">
              <a:lnSpc>
                <a:spcPts val="1300"/>
              </a:lnSpc>
              <a:buFont typeface="Arial" panose="020B0604020202020204" pitchFamily="34" charset="0"/>
              <a:buChar char="•"/>
              <a:tabLst>
                <a:tab pos="180340" algn="l"/>
                <a:tab pos="457200" algn="l"/>
              </a:tabLst>
            </a:pPr>
            <a:r>
              <a:rPr lang="en-GB" sz="1600" dirty="0">
                <a:effectLst/>
                <a:ea typeface="Cambria" panose="02040503050406030204" pitchFamily="18" charset="0"/>
                <a:cs typeface="Times New Roman" panose="02020603050405020304" pitchFamily="18" charset="0"/>
              </a:rPr>
              <a:t>How materials such as cement, glass and steel have played in the industry in your own trade.</a:t>
            </a:r>
          </a:p>
          <a:p>
            <a:pPr marL="285750" indent="-285750">
              <a:lnSpc>
                <a:spcPts val="1300"/>
              </a:lnSpc>
              <a:spcAft>
                <a:spcPts val="800"/>
              </a:spcAft>
              <a:buFont typeface="Arial" panose="020B0604020202020204" pitchFamily="34" charset="0"/>
              <a:buChar char="•"/>
              <a:tabLst>
                <a:tab pos="180340" algn="l"/>
              </a:tabLst>
            </a:pPr>
            <a:r>
              <a:rPr lang="en-GB" sz="1600" dirty="0">
                <a:effectLst/>
                <a:ea typeface="Cambria" panose="02040503050406030204" pitchFamily="18" charset="0"/>
                <a:cs typeface="Times New Roman" panose="02020603050405020304" pitchFamily="18" charset="0"/>
              </a:rPr>
              <a:t> The characteristics, positioning of membranes and w</a:t>
            </a:r>
            <a:r>
              <a:rPr lang="en-GB" sz="1600" kern="0" dirty="0">
                <a:effectLst/>
                <a:ea typeface="Times New Roman" panose="02020603050405020304" pitchFamily="18" charset="0"/>
                <a:cs typeface="Times New Roman" panose="02020603050405020304" pitchFamily="18" charset="0"/>
              </a:rPr>
              <a:t>hy Damp Proof Membranes (DPM) and Damp-Proof Course (DPC) are included post-1919 build and are not suitable for solid walled structures.</a:t>
            </a:r>
          </a:p>
          <a:p>
            <a:pPr marL="180340" indent="-180340">
              <a:lnSpc>
                <a:spcPts val="1300"/>
              </a:lnSpc>
              <a:spcAft>
                <a:spcPts val="800"/>
              </a:spcAft>
              <a:tabLst>
                <a:tab pos="180340" algn="l"/>
              </a:tabLst>
            </a:pPr>
            <a:r>
              <a:rPr lang="en-GB" sz="1600" dirty="0">
                <a:ea typeface="Calibri" panose="020F0502020204030204" pitchFamily="34" charset="0"/>
                <a:cs typeface="Times New Roman" panose="02020603050405020304" pitchFamily="18" charset="0"/>
              </a:rPr>
              <a:t>, </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tabLst>
                <a:tab pos="180340" algn="l"/>
                <a:tab pos="457200" algn="l"/>
              </a:tabLst>
            </a:pPr>
            <a:endParaRPr lang="en-GB" sz="1100" dirty="0">
              <a:effectLst/>
              <a:latin typeface="Arial" panose="020B0604020202020204" pitchFamily="34" charset="0"/>
              <a:ea typeface="Times New Roman" panose="02020603050405020304" pitchFamily="18" charset="0"/>
              <a:cs typeface="Times New Roman" panose="02020603050405020304" pitchFamily="18" charset="0"/>
            </a:endParaRPr>
          </a:p>
          <a:p>
            <a:pPr marL="180340" indent="-180340">
              <a:lnSpc>
                <a:spcPts val="1300"/>
              </a:lnSpc>
              <a:spcAft>
                <a:spcPts val="800"/>
              </a:spcAft>
              <a:tabLst>
                <a:tab pos="180340" algn="l"/>
              </a:tabLst>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125"/>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2085"/>
              </a:lnSpc>
              <a:spcAft>
                <a:spcPts val="1200"/>
              </a:spcAft>
            </a:pPr>
            <a:endParaRPr lang="en-GB" sz="2000" dirty="0">
              <a:effectLst/>
              <a:latin typeface="Times New Roman" panose="02020603050405020304" pitchFamily="18" charset="0"/>
              <a:ea typeface="Times New Roman" panose="02020603050405020304" pitchFamily="18" charset="0"/>
            </a:endParaRPr>
          </a:p>
          <a:p>
            <a:endParaRPr lang="en-GB" dirty="0"/>
          </a:p>
        </p:txBody>
      </p:sp>
    </p:spTree>
    <p:extLst>
      <p:ext uri="{BB962C8B-B14F-4D97-AF65-F5344CB8AC3E}">
        <p14:creationId xmlns:p14="http://schemas.microsoft.com/office/powerpoint/2010/main" val="41464406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05A33-95B0-29E5-4719-38B5998D8815}"/>
              </a:ext>
            </a:extLst>
          </p:cNvPr>
          <p:cNvSpPr>
            <a:spLocks noGrp="1"/>
          </p:cNvSpPr>
          <p:nvPr>
            <p:ph type="title"/>
          </p:nvPr>
        </p:nvSpPr>
        <p:spPr/>
        <p:txBody>
          <a:bodyPr/>
          <a:lstStyle/>
          <a:p>
            <a:pPr algn="ctr"/>
            <a:r>
              <a:rPr lang="en-GB" dirty="0"/>
              <a:t>Suggested web links</a:t>
            </a:r>
          </a:p>
        </p:txBody>
      </p:sp>
      <p:sp>
        <p:nvSpPr>
          <p:cNvPr id="3" name="Content Placeholder 2">
            <a:extLst>
              <a:ext uri="{FF2B5EF4-FFF2-40B4-BE49-F238E27FC236}">
                <a16:creationId xmlns:a16="http://schemas.microsoft.com/office/drawing/2014/main" id="{1BD3D778-1C3C-5541-ED1E-45832D8D0FFF}"/>
              </a:ext>
            </a:extLst>
          </p:cNvPr>
          <p:cNvSpPr>
            <a:spLocks noGrp="1"/>
          </p:cNvSpPr>
          <p:nvPr>
            <p:ph sz="quarter" idx="10"/>
          </p:nvPr>
        </p:nvSpPr>
        <p:spPr/>
        <p:txBody>
          <a:bodyPr/>
          <a:lstStyle/>
          <a:p>
            <a:pPr marL="285750" indent="-285750">
              <a:lnSpc>
                <a:spcPts val="1300"/>
              </a:lnSpc>
              <a:spcAft>
                <a:spcPts val="800"/>
              </a:spcAft>
              <a:buFont typeface="Arial" panose="020B0604020202020204" pitchFamily="34" charset="0"/>
              <a:buChar char="•"/>
              <a:tabLst>
                <a:tab pos="180340" algn="l"/>
              </a:tabLst>
            </a:pPr>
            <a:endParaRPr lang="en-GB" sz="1600" dirty="0">
              <a:effectLst/>
              <a:latin typeface="Arial" panose="020B0604020202020204" pitchFamily="34" charset="0"/>
              <a:ea typeface="Cambria" panose="02040503050406030204" pitchFamily="18" charset="0"/>
              <a:cs typeface="Times New Roman" panose="02020603050405020304" pitchFamily="18" charset="0"/>
            </a:endParaRPr>
          </a:p>
          <a:p>
            <a:pPr marL="180340" indent="-180340">
              <a:lnSpc>
                <a:spcPts val="1300"/>
              </a:lnSpc>
              <a:spcAft>
                <a:spcPts val="800"/>
              </a:spcAft>
              <a:tabLst>
                <a:tab pos="180340" algn="l"/>
              </a:tabLst>
            </a:pPr>
            <a:r>
              <a:rPr lang="en-GB" sz="1600" dirty="0">
                <a:effectLst/>
                <a:latin typeface="Arial" panose="020B0604020202020204" pitchFamily="34" charset="0"/>
                <a:ea typeface="Cambria" panose="02040503050406030204" pitchFamily="18" charset="0"/>
                <a:cs typeface="Times New Roman" panose="02020603050405020304" pitchFamily="18" charset="0"/>
              </a:rPr>
              <a:t> </a:t>
            </a: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2"/>
              </a:rPr>
              <a:t>Get help with energy efficiency (households) | GOV.WALES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300"/>
              </a:lnSpc>
              <a:spcAft>
                <a:spcPts val="800"/>
              </a:spcAft>
              <a:tabLst>
                <a:tab pos="180340" algn="l"/>
              </a:tabLst>
            </a:pPr>
            <a:r>
              <a:rPr lang="en-GB" sz="1600" kern="0"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mbria" panose="02040503050406030204" pitchFamily="18" charset="0"/>
                <a:cs typeface="Times New Roman" panose="02020603050405020304" pitchFamily="18" charset="0"/>
                <a:hlinkClick r:id="rId3"/>
              </a:rPr>
              <a:t>Arbed am Byth | Warm Homes Scheme</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300"/>
              </a:lnSpc>
              <a:spcAft>
                <a:spcPts val="800"/>
              </a:spcAft>
              <a:tabLst>
                <a:tab pos="180340" algn="l"/>
              </a:tabLst>
            </a:pPr>
            <a:r>
              <a:rPr lang="en-GB" sz="1600" kern="0" dirty="0">
                <a:solidFill>
                  <a:srgbClr val="000000"/>
                </a:solidFill>
                <a:effectLst/>
                <a:latin typeface="Arial" panose="020B0604020202020204" pitchFamily="34" charset="0"/>
                <a:ea typeface="Cambria" panose="02040503050406030204" pitchFamily="18" charset="0"/>
                <a:cs typeface="Times New Roman" panose="02020603050405020304" pitchFamily="18" charset="0"/>
              </a:rPr>
              <a:t>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4"/>
              </a:rPr>
              <a:t>Evaluation of Welsh Government Warm Homes Arbed (householder survey): privacy notice [HTML] | GOV.WALES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5"/>
              </a:rPr>
              <a:t>Arbed Scheme in </a:t>
            </a:r>
            <a:r>
              <a:rPr lang="en-GB" sz="1600" u="sng" kern="100" dirty="0" err="1">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5"/>
              </a:rPr>
              <a:t>Penrhiwceiber</a:t>
            </a: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5"/>
              </a:rPr>
              <a:t> takes aim at Fuel Poverty and Carbon Emissions (rctcbc.gov.uk)</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mbria" panose="02040503050406030204" pitchFamily="18" charset="0"/>
                <a:cs typeface="Times New Roman" panose="02020603050405020304" pitchFamily="18" charset="0"/>
              </a:rPr>
              <a:t>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hlinkClick r:id="rId6"/>
              </a:rPr>
              <a:t>The Green Deal Government Scheme: Energy Saving For Your Home - Which?</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400" kern="100" dirty="0">
                <a:ln>
                  <a:noFill/>
                </a:ln>
                <a:solidFill>
                  <a:srgbClr val="4472C4"/>
                </a:solidFill>
                <a:effectLst>
                  <a:outerShdw blurRad="38100" dist="25400" dir="5400000" algn="ctr">
                    <a:srgbClr val="6E747A">
                      <a:alpha val="43000"/>
                    </a:srgbClr>
                  </a:outerShdw>
                </a:effectLst>
                <a:latin typeface="Arial" panose="020B060402020202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ts val="1300"/>
              </a:lnSpc>
              <a:spcAft>
                <a:spcPts val="800"/>
              </a:spcAf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pPr>
            <a:endParaRPr lang="en-GB" sz="1600" dirty="0">
              <a:effectLst/>
              <a:latin typeface="Arial" panose="020B0604020202020204" pitchFamily="34" charset="0"/>
              <a:ea typeface="Times New Roman" panose="02020603050405020304" pitchFamily="18" charset="0"/>
              <a:cs typeface="Times New Roman" panose="02020603050405020304" pitchFamily="18" charset="0"/>
            </a:endParaRPr>
          </a:p>
          <a:p>
            <a:pPr marL="171450" indent="-171450">
              <a:lnSpc>
                <a:spcPts val="1300"/>
              </a:lnSpc>
              <a:spcAft>
                <a:spcPts val="800"/>
              </a:spcAft>
              <a:buFont typeface="Arial" panose="020B0604020202020204" pitchFamily="34" charset="0"/>
              <a:buChar char="•"/>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ts val="1300"/>
              </a:lnSpc>
              <a:spcAft>
                <a:spcPts val="800"/>
              </a:spcAft>
              <a:buFont typeface="Arial" panose="020B0604020202020204" pitchFamily="34" charset="0"/>
              <a:buChar char="•"/>
              <a:tabLst>
                <a:tab pos="180340" algn="l"/>
              </a:tabLst>
            </a:pP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11079910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6FA5C-A16D-1AF0-1692-E4620981759D}"/>
              </a:ext>
            </a:extLst>
          </p:cNvPr>
          <p:cNvSpPr>
            <a:spLocks noGrp="1"/>
          </p:cNvSpPr>
          <p:nvPr>
            <p:ph type="title"/>
          </p:nvPr>
        </p:nvSpPr>
        <p:spPr/>
        <p:txBody>
          <a:bodyPr/>
          <a:lstStyle/>
          <a:p>
            <a:pPr algn="ct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endParaRPr lang="en-GB" dirty="0"/>
          </a:p>
        </p:txBody>
      </p:sp>
      <p:sp>
        <p:nvSpPr>
          <p:cNvPr id="3" name="Content Placeholder 2">
            <a:extLst>
              <a:ext uri="{FF2B5EF4-FFF2-40B4-BE49-F238E27FC236}">
                <a16:creationId xmlns:a16="http://schemas.microsoft.com/office/drawing/2014/main" id="{B3CB463D-C81C-7B24-4F01-AA6A777B36F7}"/>
              </a:ext>
            </a:extLst>
          </p:cNvPr>
          <p:cNvSpPr>
            <a:spLocks noGrp="1"/>
          </p:cNvSpPr>
          <p:nvPr>
            <p:ph sz="quarter" idx="10"/>
          </p:nvPr>
        </p:nvSpPr>
        <p:spPr/>
        <p:txBody>
          <a:bodyPr/>
          <a:lstStyle/>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2"/>
              </a:rPr>
              <a:t>What is BREEAM (buildenergy.co.uk)</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rPr>
              <a:t> </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3"/>
              </a:rPr>
              <a:t>Passivhaus </a:t>
            </a:r>
            <a:r>
              <a:rPr lang="en-GB" sz="1600" u="sng" kern="100" dirty="0" err="1">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3"/>
              </a:rPr>
              <a:t>Institut</a:t>
            </a: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3"/>
              </a:rPr>
              <a:t> (passivehouse.com)</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rPr>
              <a:t> </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4"/>
              </a:rPr>
              <a:t>Dwelling stock estimates: as at 31 March 2020 | GOV.WALES</a:t>
            </a:r>
            <a:endParaRPr lang="en-GB" sz="1600" kern="100" dirty="0">
              <a:effectLst/>
              <a:ea typeface="Calibri" panose="020F0502020204030204" pitchFamily="34" charset="0"/>
              <a:cs typeface="Times New Roman" panose="02020603050405020304" pitchFamily="18" charset="0"/>
            </a:endParaRPr>
          </a:p>
          <a:p>
            <a:pPr>
              <a:lnSpc>
                <a:spcPts val="1300"/>
              </a:lnSpc>
              <a:spcAft>
                <a:spcPts val="800"/>
              </a:spcAft>
              <a:tabLst>
                <a:tab pos="180340" algn="l"/>
              </a:tabLst>
            </a:pPr>
            <a:r>
              <a:rPr lang="en-GB" sz="1600" kern="0" dirty="0">
                <a:ln>
                  <a:noFill/>
                </a:ln>
                <a:solidFill>
                  <a:srgbClr val="4472C4"/>
                </a:solidFill>
                <a:effectLst>
                  <a:outerShdw blurRad="38100" dist="25400" dir="5400000" algn="ctr">
                    <a:srgbClr val="6E747A">
                      <a:alpha val="43000"/>
                    </a:srgbClr>
                  </a:outerShdw>
                </a:effectLst>
                <a:ea typeface="Cambria" panose="02040503050406030204" pitchFamily="18" charset="0"/>
                <a:cs typeface="Times New Roman" panose="02020603050405020304" pitchFamily="18" charset="0"/>
              </a:rPr>
              <a:t> </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u="sng"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hlinkClick r:id="rId5"/>
              </a:rPr>
              <a:t>WELL Building Standard® | WELL Standard (wellcertified.com)</a:t>
            </a:r>
            <a:endParaRPr lang="en-GB" sz="1600" kern="100" dirty="0">
              <a:effectLst/>
              <a:ea typeface="Calibri" panose="020F0502020204030204" pitchFamily="34" charset="0"/>
              <a:cs typeface="Times New Roman" panose="02020603050405020304" pitchFamily="18" charset="0"/>
            </a:endParaRPr>
          </a:p>
          <a:p>
            <a:pPr marL="180340" indent="-180340">
              <a:lnSpc>
                <a:spcPts val="1300"/>
              </a:lnSpc>
              <a:spcAft>
                <a:spcPts val="800"/>
              </a:spcAft>
              <a:tabLst>
                <a:tab pos="180340" algn="l"/>
              </a:tabLst>
            </a:pPr>
            <a:r>
              <a:rPr lang="en-GB" sz="1600" kern="100" dirty="0">
                <a:ln>
                  <a:noFill/>
                </a:ln>
                <a:solidFill>
                  <a:srgbClr val="4472C4"/>
                </a:solidFill>
                <a:effectLst>
                  <a:outerShdw blurRad="38100" dist="25400" dir="5400000" algn="ctr">
                    <a:srgbClr val="6E747A">
                      <a:alpha val="43000"/>
                    </a:srgbClr>
                  </a:outerShdw>
                </a:effectLst>
                <a:ea typeface="Calibri" panose="020F0502020204030204" pitchFamily="34" charset="0"/>
                <a:cs typeface="Times New Roman" panose="02020603050405020304" pitchFamily="18" charset="0"/>
              </a:rPr>
              <a:t> </a:t>
            </a:r>
            <a:endParaRPr lang="en-GB" sz="1600" kern="100" dirty="0">
              <a:effectLst/>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63996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0073D-E45F-9A49-D515-06D8FEB97D24}"/>
              </a:ext>
            </a:extLst>
          </p:cNvPr>
          <p:cNvSpPr>
            <a:spLocks noGrp="1"/>
          </p:cNvSpPr>
          <p:nvPr>
            <p:ph type="title"/>
          </p:nvPr>
        </p:nvSpPr>
        <p:spPr/>
        <p:txBody>
          <a:bodyPr/>
          <a:lstStyle/>
          <a:p>
            <a:pPr algn="ctr"/>
            <a:r>
              <a:rPr kumimoji="0" lang="en-GB" sz="2400" b="1" i="0" u="none" strike="noStrike" kern="0" cap="none" spc="0" normalizeH="0" baseline="0" noProof="0" dirty="0">
                <a:ln>
                  <a:noFill/>
                </a:ln>
                <a:solidFill>
                  <a:srgbClr val="0077E3"/>
                </a:solidFill>
                <a:effectLst/>
                <a:uLnTx/>
                <a:uFillTx/>
                <a:latin typeface="Arial"/>
                <a:ea typeface="ＭＳ Ｐゴシック" charset="-128"/>
              </a:rPr>
              <a:t>Suggested  web links</a:t>
            </a:r>
            <a:endParaRPr lang="en-GB" dirty="0"/>
          </a:p>
        </p:txBody>
      </p:sp>
      <p:sp>
        <p:nvSpPr>
          <p:cNvPr id="3" name="Content Placeholder 2">
            <a:extLst>
              <a:ext uri="{FF2B5EF4-FFF2-40B4-BE49-F238E27FC236}">
                <a16:creationId xmlns:a16="http://schemas.microsoft.com/office/drawing/2014/main" id="{2E04CFF0-B1D2-C947-CC57-A69091873AF5}"/>
              </a:ext>
            </a:extLst>
          </p:cNvPr>
          <p:cNvSpPr>
            <a:spLocks noGrp="1"/>
          </p:cNvSpPr>
          <p:nvPr>
            <p:ph sz="quarter" idx="10"/>
          </p:nvPr>
        </p:nvSpPr>
        <p:spPr/>
        <p:txBody>
          <a:bodyPr/>
          <a:lstStyle/>
          <a:p>
            <a:endParaRPr lang="en-GB" dirty="0"/>
          </a:p>
          <a:p>
            <a:pPr marL="180340" marR="0" lvl="0" indent="-180340" algn="l" defTabSz="914400" rtl="0" eaLnBrk="0" fontAlgn="base" latinLnBrk="0" hangingPunct="0">
              <a:lnSpc>
                <a:spcPts val="1300"/>
              </a:lnSpc>
              <a:spcBef>
                <a:spcPts val="1000"/>
              </a:spcBef>
              <a:spcAft>
                <a:spcPts val="800"/>
              </a:spcAft>
              <a:buClrTx/>
              <a:buSzTx/>
              <a:buFontTx/>
              <a:buNone/>
              <a:tabLst>
                <a:tab pos="180340" algn="l"/>
              </a:tabLst>
              <a:defRPr/>
            </a:pPr>
            <a:r>
              <a:rPr kumimoji="0" lang="en-GB" sz="1600" b="0" i="0" u="sng" strike="noStrike" kern="100" cap="none" spc="0" normalizeH="0" baseline="0" noProof="0" dirty="0">
                <a:ln>
                  <a:noFill/>
                </a:ln>
                <a:solidFill>
                  <a:srgbClr val="4472C4"/>
                </a:solidFill>
                <a:effectLst>
                  <a:outerShdw blurRad="38100" dist="25400" dir="5400000" algn="ctr">
                    <a:srgbClr val="6E747A">
                      <a:alpha val="43000"/>
                    </a:srgbClr>
                  </a:outerShdw>
                </a:effectLst>
                <a:uLnTx/>
                <a:uFillTx/>
                <a:ea typeface="Calibri" panose="020F0502020204030204" pitchFamily="34" charset="0"/>
                <a:cs typeface="Times New Roman" panose="02020603050405020304" pitchFamily="18" charset="0"/>
                <a:hlinkClick r:id="rId2"/>
              </a:rPr>
              <a:t>Countdown to zero: how can the UK meet its 2050 carbon targets? | Features | Building</a:t>
            </a:r>
            <a:endParaRPr kumimoji="0" lang="en-GB" sz="1600" b="0" i="0" u="none" strike="noStrike" kern="1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a:p>
            <a:pPr marL="180340" marR="0" lvl="0" indent="-180340" algn="l" defTabSz="914400" rtl="0" eaLnBrk="0" fontAlgn="base" latinLnBrk="0" hangingPunct="0">
              <a:lnSpc>
                <a:spcPts val="1300"/>
              </a:lnSpc>
              <a:spcBef>
                <a:spcPts val="1000"/>
              </a:spcBef>
              <a:spcAft>
                <a:spcPts val="800"/>
              </a:spcAft>
              <a:buClrTx/>
              <a:buSzTx/>
              <a:buFontTx/>
              <a:buNone/>
              <a:tabLst>
                <a:tab pos="180340" algn="l"/>
              </a:tabLst>
              <a:defRPr/>
            </a:pPr>
            <a:r>
              <a:rPr kumimoji="0" lang="en-GB" sz="1600" b="0" i="0" u="none" strike="noStrike" kern="100" cap="none" spc="0" normalizeH="0" baseline="0" noProof="0" dirty="0">
                <a:ln>
                  <a:noFill/>
                </a:ln>
                <a:solidFill>
                  <a:srgbClr val="4472C4"/>
                </a:solidFill>
                <a:effectLst>
                  <a:outerShdw blurRad="38100" dist="25400" dir="5400000" algn="ctr">
                    <a:srgbClr val="6E747A">
                      <a:alpha val="43000"/>
                    </a:srgbClr>
                  </a:outerShdw>
                </a:effectLst>
                <a:uLnTx/>
                <a:uFillTx/>
                <a:ea typeface="Calibri" panose="020F0502020204030204" pitchFamily="34" charset="0"/>
                <a:cs typeface="Times New Roman" panose="02020603050405020304" pitchFamily="18" charset="0"/>
              </a:rPr>
              <a:t> </a:t>
            </a:r>
            <a:endParaRPr kumimoji="0" lang="en-GB" sz="1600" b="0" i="0" u="none" strike="noStrike" kern="1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a:p>
            <a:pPr marL="180340" marR="0" lvl="0" indent="-180340" algn="l" defTabSz="914400" rtl="0" eaLnBrk="0" fontAlgn="base" latinLnBrk="0" hangingPunct="0">
              <a:lnSpc>
                <a:spcPts val="1300"/>
              </a:lnSpc>
              <a:spcBef>
                <a:spcPts val="1000"/>
              </a:spcBef>
              <a:spcAft>
                <a:spcPts val="800"/>
              </a:spcAft>
              <a:buClrTx/>
              <a:buSzTx/>
              <a:buFontTx/>
              <a:buNone/>
              <a:tabLst>
                <a:tab pos="180340" algn="l"/>
              </a:tabLst>
              <a:defRPr/>
            </a:pPr>
            <a:r>
              <a:rPr kumimoji="0" lang="en-GB" sz="1600" b="0" i="0" u="sng" strike="noStrike" kern="100" cap="none" spc="0" normalizeH="0" baseline="0" noProof="0" dirty="0">
                <a:ln>
                  <a:noFill/>
                </a:ln>
                <a:solidFill>
                  <a:srgbClr val="4472C4"/>
                </a:solidFill>
                <a:effectLst>
                  <a:outerShdw blurRad="38100" dist="25400" dir="5400000" algn="ctr">
                    <a:srgbClr val="6E747A">
                      <a:alpha val="43000"/>
                    </a:srgbClr>
                  </a:outerShdw>
                </a:effectLst>
                <a:uLnTx/>
                <a:uFillTx/>
                <a:ea typeface="Calibri" panose="020F0502020204030204" pitchFamily="34" charset="0"/>
                <a:cs typeface="Times New Roman" panose="02020603050405020304" pitchFamily="18" charset="0"/>
                <a:hlinkClick r:id="rId3"/>
              </a:rPr>
              <a:t>Installation of Physical Damp Proof Membrane - YouTube</a:t>
            </a:r>
            <a:endParaRPr kumimoji="0" lang="en-GB" sz="1600" b="0" i="0" u="none" strike="noStrike" kern="1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a:p>
            <a:pPr marL="180340" marR="0" lvl="0" indent="-180340" algn="l" defTabSz="914400" rtl="0" eaLnBrk="0" fontAlgn="base" latinLnBrk="0" hangingPunct="0">
              <a:lnSpc>
                <a:spcPts val="1300"/>
              </a:lnSpc>
              <a:spcBef>
                <a:spcPts val="1000"/>
              </a:spcBef>
              <a:spcAft>
                <a:spcPts val="800"/>
              </a:spcAft>
              <a:buClrTx/>
              <a:buSzTx/>
              <a:buFontTx/>
              <a:buNone/>
              <a:tabLst>
                <a:tab pos="180340" algn="l"/>
              </a:tabLst>
              <a:defRPr/>
            </a:pPr>
            <a:r>
              <a:rPr kumimoji="0" lang="en-GB" sz="1600" b="0" i="0" u="none" strike="noStrike" kern="100" cap="none" spc="0" normalizeH="0" baseline="0" noProof="0" dirty="0">
                <a:ln>
                  <a:noFill/>
                </a:ln>
                <a:solidFill>
                  <a:srgbClr val="4472C4"/>
                </a:solidFill>
                <a:effectLst>
                  <a:outerShdw blurRad="38100" dist="25400" dir="5400000" algn="ctr">
                    <a:srgbClr val="6E747A">
                      <a:alpha val="43000"/>
                    </a:srgbClr>
                  </a:outerShdw>
                </a:effectLst>
                <a:uLnTx/>
                <a:uFillTx/>
                <a:ea typeface="Calibri" panose="020F0502020204030204" pitchFamily="34" charset="0"/>
                <a:cs typeface="Times New Roman" panose="02020603050405020304" pitchFamily="18" charset="0"/>
              </a:rPr>
              <a:t> </a:t>
            </a:r>
            <a:endParaRPr kumimoji="0" lang="en-GB" sz="1600" b="0" i="0" u="none" strike="noStrike" kern="1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a:p>
            <a:pPr marL="180340" marR="0" lvl="0" indent="-180340" algn="l" defTabSz="914400" rtl="0" eaLnBrk="0" fontAlgn="base" latinLnBrk="0" hangingPunct="0">
              <a:lnSpc>
                <a:spcPts val="1300"/>
              </a:lnSpc>
              <a:spcBef>
                <a:spcPts val="1000"/>
              </a:spcBef>
              <a:spcAft>
                <a:spcPts val="800"/>
              </a:spcAft>
              <a:buClrTx/>
              <a:buSzTx/>
              <a:buFontTx/>
              <a:buNone/>
              <a:tabLst>
                <a:tab pos="180340" algn="l"/>
              </a:tabLst>
              <a:defRPr/>
            </a:pPr>
            <a:r>
              <a:rPr kumimoji="0" lang="en-GB" sz="1600" b="0" i="0" u="sng" strike="noStrike" kern="100" cap="none" spc="0" normalizeH="0" baseline="0" noProof="0" dirty="0">
                <a:ln>
                  <a:noFill/>
                </a:ln>
                <a:solidFill>
                  <a:srgbClr val="4472C4"/>
                </a:solidFill>
                <a:effectLst>
                  <a:outerShdw blurRad="38100" dist="25400" dir="5400000" algn="ctr">
                    <a:srgbClr val="6E747A">
                      <a:alpha val="43000"/>
                    </a:srgbClr>
                  </a:outerShdw>
                </a:effectLst>
                <a:uLnTx/>
                <a:uFillTx/>
                <a:ea typeface="Calibri" panose="020F0502020204030204" pitchFamily="34" charset="0"/>
                <a:cs typeface="Times New Roman" panose="02020603050405020304" pitchFamily="18" charset="0"/>
                <a:hlinkClick r:id="rId4"/>
              </a:rPr>
              <a:t>Install a remedial physical damp proof course - YouTube</a:t>
            </a:r>
            <a:endParaRPr kumimoji="0" lang="en-GB" sz="1600" b="0" i="0" u="none" strike="noStrike" kern="10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endParaRPr>
          </a:p>
          <a:p>
            <a:endParaRPr lang="en-GB" sz="1600" dirty="0"/>
          </a:p>
          <a:p>
            <a:endParaRPr lang="en-GB" dirty="0"/>
          </a:p>
        </p:txBody>
      </p:sp>
    </p:spTree>
    <p:extLst>
      <p:ext uri="{BB962C8B-B14F-4D97-AF65-F5344CB8AC3E}">
        <p14:creationId xmlns:p14="http://schemas.microsoft.com/office/powerpoint/2010/main" val="31586499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DA5FFD31-1F5C-4990-856D-FCA3B28995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ad92211-cb28-4906-b8cd-0d84e3cb6a24"/>
    <ds:schemaRef ds:uri="bf4a143a-b26d-45c4-bfc9-243eadc6ff02"/>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 ds:uri="418e8c98-519b-4e3e-a77f-7ee33016068f"/>
    <ds:schemaRef ds:uri="bf4a143a-b26d-45c4-bfc9-243eadc6ff02"/>
  </ds:schemaRefs>
</ds:datastoreItem>
</file>

<file path=docProps/app.xml><?xml version="1.0" encoding="utf-8"?>
<Properties xmlns="http://schemas.openxmlformats.org/officeDocument/2006/extended-properties" xmlns:vt="http://schemas.openxmlformats.org/officeDocument/2006/docPropsVTypes">
  <Template/>
  <TotalTime>2238</TotalTime>
  <Words>664</Words>
  <Application>Microsoft Office PowerPoint</Application>
  <PresentationFormat>On-screen Show (4:3)</PresentationFormat>
  <Paragraphs>105</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PowerPoint 1: Understand the built environment in Wales. </vt:lpstr>
      <vt:lpstr>PowerPoint Presentation</vt:lpstr>
      <vt:lpstr>Building stock in Wales</vt:lpstr>
      <vt:lpstr> </vt:lpstr>
      <vt:lpstr>PowerPoint Presentation</vt:lpstr>
      <vt:lpstr>PowerPoint Presentation</vt:lpstr>
      <vt:lpstr>Suggested web links</vt:lpstr>
      <vt:lpstr>Suggested  web links</vt:lpstr>
      <vt:lpstr>Suggested  web links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192</cp:revision>
  <dcterms:created xsi:type="dcterms:W3CDTF">2013-05-28T00:38:54Z</dcterms:created>
  <dcterms:modified xsi:type="dcterms:W3CDTF">2023-10-04T16:16:02Z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