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8"/>
  </p:notesMasterIdLst>
  <p:handoutMasterIdLst>
    <p:handoutMasterId r:id="rId9"/>
  </p:handoutMasterIdLst>
  <p:sldIdLst>
    <p:sldId id="287" r:id="rId5"/>
    <p:sldId id="288" r:id="rId6"/>
    <p:sldId id="289" r:id="rId7"/>
  </p:sldIdLst>
  <p:sldSz cx="9144000" cy="6858000" type="screen4x3"/>
  <p:notesSz cx="6858000" cy="9144000"/>
  <p:custDataLst>
    <p:tags r:id="rId1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9/7/2023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07/09/2023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07/09/2023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2"/>
            <a:ext cx="8229600" cy="4525963"/>
          </a:xfrm>
        </p:spPr>
        <p:txBody>
          <a:bodyPr/>
          <a:lstStyle/>
          <a:p>
            <a:pPr lvl="0"/>
            <a:endParaRPr lang="en-GB" noProof="0"/>
          </a:p>
        </p:txBody>
      </p:sp>
      <p:sp>
        <p:nvSpPr>
          <p:cNvPr id="4" name="Rectangle 4">
            <a:extLst>
              <a:ext uri="{FF2B5EF4-FFF2-40B4-BE49-F238E27FC236}">
                <a16:creationId xmlns:a16="http://schemas.microsoft.com/office/drawing/2014/main" id="{695E1903-A8E2-01FC-EC68-F8911906CEC0}"/>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a:extLst>
              <a:ext uri="{FF2B5EF4-FFF2-40B4-BE49-F238E27FC236}">
                <a16:creationId xmlns:a16="http://schemas.microsoft.com/office/drawing/2014/main" id="{E0F25B01-E415-E928-0FBB-978FDE8A6C82}"/>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a:extLst>
              <a:ext uri="{FF2B5EF4-FFF2-40B4-BE49-F238E27FC236}">
                <a16:creationId xmlns:a16="http://schemas.microsoft.com/office/drawing/2014/main" id="{2F019FAC-FA34-7635-1BCD-5DE7A119DB45}"/>
              </a:ext>
            </a:extLst>
          </p:cNvPr>
          <p:cNvSpPr>
            <a:spLocks noGrp="1" noChangeArrowheads="1"/>
          </p:cNvSpPr>
          <p:nvPr>
            <p:ph type="sldNum" sz="quarter" idx="12"/>
          </p:nvPr>
        </p:nvSpPr>
        <p:spPr>
          <a:ln/>
        </p:spPr>
        <p:txBody>
          <a:bodyPr/>
          <a:lstStyle>
            <a:lvl1pPr>
              <a:defRPr/>
            </a:lvl1pPr>
          </a:lstStyle>
          <a:p>
            <a:pPr>
              <a:defRPr/>
            </a:pPr>
            <a:fld id="{CBB59B4C-233F-4777-8589-ECEFC5EB35FD}" type="slidenum">
              <a:rPr lang="en-GB" altLang="en-US"/>
              <a:pPr>
                <a:defRPr/>
              </a:pPr>
              <a:t>‹#›</a:t>
            </a:fld>
            <a:endParaRPr lang="en-GB" altLang="en-US"/>
          </a:p>
        </p:txBody>
      </p:sp>
    </p:spTree>
    <p:extLst>
      <p:ext uri="{BB962C8B-B14F-4D97-AF65-F5344CB8AC3E}">
        <p14:creationId xmlns:p14="http://schemas.microsoft.com/office/powerpoint/2010/main" val="5610139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7"/>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9A14E35C-8EF1-697F-A82B-EAE41B2D9BDB}"/>
              </a:ext>
            </a:extLst>
          </p:cNvPr>
          <p:cNvSpPr>
            <a:spLocks noGrp="1" noChangeArrowheads="1"/>
          </p:cNvSpPr>
          <p:nvPr>
            <p:ph type="title"/>
          </p:nvPr>
        </p:nvSpPr>
        <p:spPr/>
        <p:txBody>
          <a:bodyPr/>
          <a:lstStyle/>
          <a:p>
            <a:pPr algn="ctr" eaLnBrk="1" hangingPunct="1"/>
            <a:r>
              <a:rPr lang="en-GB" altLang="en-US" b="1" dirty="0">
                <a:solidFill>
                  <a:schemeClr val="accent2"/>
                </a:solidFill>
              </a:rPr>
              <a:t>Risk Assessment</a:t>
            </a:r>
          </a:p>
        </p:txBody>
      </p:sp>
      <p:sp>
        <p:nvSpPr>
          <p:cNvPr id="80899" name="Rectangle 3">
            <a:extLst>
              <a:ext uri="{FF2B5EF4-FFF2-40B4-BE49-F238E27FC236}">
                <a16:creationId xmlns:a16="http://schemas.microsoft.com/office/drawing/2014/main" id="{02DB06CC-996F-B530-6D94-CE09B734D5A3}"/>
              </a:ext>
            </a:extLst>
          </p:cNvPr>
          <p:cNvSpPr>
            <a:spLocks noGrp="1" noChangeArrowheads="1"/>
          </p:cNvSpPr>
          <p:nvPr>
            <p:ph type="body" idx="1"/>
          </p:nvPr>
        </p:nvSpPr>
        <p:spPr/>
        <p:txBody>
          <a:bodyPr/>
          <a:lstStyle/>
          <a:p>
            <a:pPr marL="0" indent="0"/>
            <a:endParaRPr lang="en-GB" altLang="en-US" b="1"/>
          </a:p>
          <a:p>
            <a:pPr marL="0" indent="0">
              <a:buNone/>
            </a:pPr>
            <a:r>
              <a:rPr lang="en-GB" altLang="en-US" b="1"/>
              <a:t>Under the Management of Health and Safety at Work Act regulations all work must have been subject to a Risk Assessment to detect and define hazards, and then put into place suitable control methods to remove or reduce them.</a:t>
            </a:r>
          </a:p>
        </p:txBody>
      </p:sp>
    </p:spTree>
    <p:extLst>
      <p:ext uri="{BB962C8B-B14F-4D97-AF65-F5344CB8AC3E}">
        <p14:creationId xmlns:p14="http://schemas.microsoft.com/office/powerpoint/2010/main" val="1407196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3CB18640-85D3-C58F-20C6-87F6055E1293}"/>
              </a:ext>
            </a:extLst>
          </p:cNvPr>
          <p:cNvSpPr>
            <a:spLocks noGrp="1" noChangeArrowheads="1"/>
          </p:cNvSpPr>
          <p:nvPr>
            <p:ph type="title"/>
          </p:nvPr>
        </p:nvSpPr>
        <p:spPr>
          <a:xfrm>
            <a:off x="1485900" y="890588"/>
            <a:ext cx="6172200" cy="857250"/>
          </a:xfrm>
        </p:spPr>
        <p:txBody>
          <a:bodyPr/>
          <a:lstStyle/>
          <a:p>
            <a:pPr algn="ctr" eaLnBrk="1" hangingPunct="1"/>
            <a:r>
              <a:rPr lang="en-GB" altLang="en-US" b="1" dirty="0">
                <a:solidFill>
                  <a:schemeClr val="accent2"/>
                </a:solidFill>
              </a:rPr>
              <a:t>Risk Assessment</a:t>
            </a:r>
          </a:p>
        </p:txBody>
      </p:sp>
      <p:sp>
        <p:nvSpPr>
          <p:cNvPr id="81923" name="Rectangle 3">
            <a:extLst>
              <a:ext uri="{FF2B5EF4-FFF2-40B4-BE49-F238E27FC236}">
                <a16:creationId xmlns:a16="http://schemas.microsoft.com/office/drawing/2014/main" id="{9895C54C-CC07-5BEC-9B30-B6D7D5398D96}"/>
              </a:ext>
            </a:extLst>
          </p:cNvPr>
          <p:cNvSpPr>
            <a:spLocks noGrp="1" noChangeArrowheads="1"/>
          </p:cNvSpPr>
          <p:nvPr>
            <p:ph type="body" idx="1"/>
          </p:nvPr>
        </p:nvSpPr>
        <p:spPr>
          <a:xfrm>
            <a:off x="1331120" y="1593057"/>
            <a:ext cx="6669881" cy="4266010"/>
          </a:xfrm>
        </p:spPr>
        <p:txBody>
          <a:bodyPr/>
          <a:lstStyle/>
          <a:p>
            <a:pPr marL="0" indent="0">
              <a:buNone/>
            </a:pPr>
            <a:r>
              <a:rPr lang="en-GB" altLang="en-US" sz="1800" b="1" dirty="0"/>
              <a:t>A risk assessment is nothing more than a careful examination of what, in your work, could cause harm to people, so that you can weigh up whether you have taken enough precautions or should do more to prevent harm.</a:t>
            </a:r>
          </a:p>
          <a:p>
            <a:pPr marL="0" indent="0">
              <a:buNone/>
            </a:pPr>
            <a:r>
              <a:rPr lang="en-GB" altLang="en-US" sz="1800" b="1" dirty="0"/>
              <a:t>The aim is to make sure no one gets hurt or becomes ill. </a:t>
            </a:r>
          </a:p>
          <a:p>
            <a:pPr marL="0" indent="0">
              <a:buNone/>
            </a:pPr>
            <a:r>
              <a:rPr lang="en-GB" altLang="en-US" sz="1800" b="1" dirty="0"/>
              <a:t>Accidents and ill health can ruin lives, and affect a business too if output is lost, machinery is damaged, insurance costs increase, or you have to go to court.</a:t>
            </a:r>
          </a:p>
          <a:p>
            <a:pPr marL="0" indent="0">
              <a:buNone/>
            </a:pPr>
            <a:r>
              <a:rPr lang="en-GB" altLang="en-US" sz="1800" b="1" dirty="0"/>
              <a:t>A risk assessment does not need to be complicated.</a:t>
            </a:r>
            <a:r>
              <a:rPr lang="en-GB" altLang="en-US" sz="1800" dirty="0"/>
              <a:t> </a:t>
            </a:r>
          </a:p>
        </p:txBody>
      </p:sp>
    </p:spTree>
    <p:extLst>
      <p:ext uri="{BB962C8B-B14F-4D97-AF65-F5344CB8AC3E}">
        <p14:creationId xmlns:p14="http://schemas.microsoft.com/office/powerpoint/2010/main" val="2252092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17">
            <a:extLst>
              <a:ext uri="{FF2B5EF4-FFF2-40B4-BE49-F238E27FC236}">
                <a16:creationId xmlns:a16="http://schemas.microsoft.com/office/drawing/2014/main" id="{879EFCEE-7318-06F0-D157-772999DE09AB}"/>
              </a:ext>
            </a:extLst>
          </p:cNvPr>
          <p:cNvSpPr>
            <a:spLocks noGrp="1" noChangeArrowheads="1"/>
          </p:cNvSpPr>
          <p:nvPr>
            <p:ph type="title"/>
          </p:nvPr>
        </p:nvSpPr>
        <p:spPr>
          <a:xfrm>
            <a:off x="457200" y="980728"/>
            <a:ext cx="8229600" cy="436910"/>
          </a:xfrm>
        </p:spPr>
        <p:txBody>
          <a:bodyPr>
            <a:normAutofit fontScale="90000"/>
          </a:bodyPr>
          <a:lstStyle/>
          <a:p>
            <a:pPr algn="ctr" eaLnBrk="1" hangingPunct="1"/>
            <a:r>
              <a:rPr lang="en-GB" altLang="en-US" sz="3000" b="1" dirty="0">
                <a:solidFill>
                  <a:schemeClr val="accent2"/>
                </a:solidFill>
              </a:rPr>
              <a:t>Risk Assessment Rating Chart</a:t>
            </a:r>
          </a:p>
        </p:txBody>
      </p:sp>
      <p:graphicFrame>
        <p:nvGraphicFramePr>
          <p:cNvPr id="110713" name="Group 121">
            <a:extLst>
              <a:ext uri="{FF2B5EF4-FFF2-40B4-BE49-F238E27FC236}">
                <a16:creationId xmlns:a16="http://schemas.microsoft.com/office/drawing/2014/main" id="{ABDD3B6F-2E2D-9E1A-9FB4-1BC24D1D3942}"/>
              </a:ext>
            </a:extLst>
          </p:cNvPr>
          <p:cNvGraphicFramePr>
            <a:graphicFrameLocks noGrp="1"/>
          </p:cNvGraphicFramePr>
          <p:nvPr>
            <p:ph idx="1"/>
          </p:nvPr>
        </p:nvGraphicFramePr>
        <p:xfrm>
          <a:off x="1485900" y="2057401"/>
          <a:ext cx="6172200" cy="2768205"/>
        </p:xfrm>
        <a:graphic>
          <a:graphicData uri="http://schemas.openxmlformats.org/drawingml/2006/table">
            <a:tbl>
              <a:tblPr/>
              <a:tblGrid>
                <a:gridCol w="1543050">
                  <a:extLst>
                    <a:ext uri="{9D8B030D-6E8A-4147-A177-3AD203B41FA5}">
                      <a16:colId xmlns:a16="http://schemas.microsoft.com/office/drawing/2014/main" val="20000"/>
                    </a:ext>
                  </a:extLst>
                </a:gridCol>
                <a:gridCol w="1543050">
                  <a:extLst>
                    <a:ext uri="{9D8B030D-6E8A-4147-A177-3AD203B41FA5}">
                      <a16:colId xmlns:a16="http://schemas.microsoft.com/office/drawing/2014/main" val="20001"/>
                    </a:ext>
                  </a:extLst>
                </a:gridCol>
                <a:gridCol w="1543050">
                  <a:extLst>
                    <a:ext uri="{9D8B030D-6E8A-4147-A177-3AD203B41FA5}">
                      <a16:colId xmlns:a16="http://schemas.microsoft.com/office/drawing/2014/main" val="20002"/>
                    </a:ext>
                  </a:extLst>
                </a:gridCol>
                <a:gridCol w="1543050">
                  <a:extLst>
                    <a:ext uri="{9D8B030D-6E8A-4147-A177-3AD203B41FA5}">
                      <a16:colId xmlns:a16="http://schemas.microsoft.com/office/drawing/2014/main" val="20003"/>
                    </a:ext>
                  </a:extLst>
                </a:gridCol>
              </a:tblGrid>
              <a:tr h="777479">
                <a:tc gridSpan="2">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Effect of hazard </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tc gridSpan="2">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Likelihood of harm ( risk) </a:t>
                      </a:r>
                      <a:endParaRPr kumimoji="0" lang="en-GB" altLang="en-US" sz="1500" b="0" i="0" u="none" strike="noStrike" cap="none" normalizeH="0" baseline="0">
                        <a:ln>
                          <a:noFill/>
                        </a:ln>
                        <a:solidFill>
                          <a:schemeClr val="tx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extLst>
                  <a:ext uri="{0D108BD9-81ED-4DB2-BD59-A6C34878D82A}">
                    <a16:rowId xmlns:a16="http://schemas.microsoft.com/office/drawing/2014/main" val="10000"/>
                  </a:ext>
                </a:extLst>
              </a:tr>
              <a:tr h="378619">
                <a:tc gridSpan="2">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Category Rating </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tc gridSpan="2">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Category Rating</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extLst>
                  <a:ext uri="{0D108BD9-81ED-4DB2-BD59-A6C34878D82A}">
                    <a16:rowId xmlns:a16="http://schemas.microsoft.com/office/drawing/2014/main" val="10001"/>
                  </a:ext>
                </a:extLst>
              </a:tr>
              <a:tr h="536972">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Major</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3</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High</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3</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2"/>
                  </a:ext>
                </a:extLst>
              </a:tr>
              <a:tr h="538163">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Serious</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2</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Medium</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2</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3"/>
                  </a:ext>
                </a:extLst>
              </a:tr>
              <a:tr h="536972">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Slight</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1</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Low</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1</a:t>
                      </a:r>
                      <a:endParaRPr kumimoji="0" lang="en-GB" altLang="en-US" sz="1500" b="0" i="0" u="none" strike="noStrike" cap="none" normalizeH="0" baseline="0">
                        <a:ln>
                          <a:noFill/>
                        </a:ln>
                        <a:solidFill>
                          <a:schemeClr val="tx1"/>
                        </a:solidFill>
                        <a:effectLst/>
                        <a:latin typeface="Arial" panose="020B0604020202020204" pitchFamily="34" charset="0"/>
                      </a:endParaRPr>
                    </a:p>
                  </a:txBody>
                  <a:tcPr marL="68580" marR="68580" marT="34290" marB="342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8351729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Campaign xmlns="bf4a143a-b26d-45c4-bfc9-243eadc6ff02" xsi:nil="true"/>
    <PriorityArea xmlns="bf4a143a-b26d-45c4-bfc9-243eadc6ff02" xsi:nil="true"/>
    <Geography xmlns="bf4a143a-b26d-45c4-bfc9-243eadc6ff02" xsi:nil="true"/>
    <lcf76f155ced4ddcb4097134ff3c332f xmlns="bf4a143a-b26d-45c4-bfc9-243eadc6ff02">
      <Terms xmlns="http://schemas.microsoft.com/office/infopath/2007/PartnerControls"/>
    </lcf76f155ced4ddcb4097134ff3c332f>
    <TaxCatchAll xmlns="418e8c98-519b-4e3e-a77f-7ee33016068f"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5E698F90-B4C0-4E13-9A40-FDDEC350B912}"/>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2238</TotalTime>
  <Words>178</Words>
  <Application>Microsoft Office PowerPoint</Application>
  <PresentationFormat>On-screen Show (4:3)</PresentationFormat>
  <Paragraphs>26</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Lucida Grande</vt:lpstr>
      <vt:lpstr>Times New Roman</vt:lpstr>
      <vt:lpstr>Default Design</vt:lpstr>
      <vt:lpstr>Risk Assessment</vt:lpstr>
      <vt:lpstr>Risk Assessment</vt:lpstr>
      <vt:lpstr>Risk Assessment Rating Chart</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2023-09-07T13:36:23Z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