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1" r:id="rId4"/>
  </p:sldMasterIdLst>
  <p:notesMasterIdLst>
    <p:notesMasterId r:id="rId9"/>
  </p:notesMasterIdLst>
  <p:handoutMasterIdLst>
    <p:handoutMasterId r:id="rId10"/>
  </p:handoutMasterIdLst>
  <p:sldIdLst>
    <p:sldId id="288" r:id="rId5"/>
    <p:sldId id="289" r:id="rId6"/>
    <p:sldId id="290" r:id="rId7"/>
    <p:sldId id="291" r:id="rId8"/>
  </p:sldIdLst>
  <p:sldSz cx="9144000" cy="6858000" type="screen4x3"/>
  <p:notesSz cx="6858000" cy="9144000"/>
  <p:custDataLst>
    <p:tags r:id="rId11"/>
  </p:custDataLst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itchFamily="-105" charset="0"/>
        <a:ea typeface="ＭＳ Ｐゴシック" pitchFamily="-105" charset="-128"/>
        <a:cs typeface="ＭＳ Ｐゴシック" pitchFamily="-105" charset="-128"/>
      </a:defRPr>
    </a:lvl1pPr>
    <a:lvl2pPr marL="4572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itchFamily="-105" charset="0"/>
        <a:ea typeface="ＭＳ Ｐゴシック" pitchFamily="-105" charset="-128"/>
        <a:cs typeface="ＭＳ Ｐゴシック" pitchFamily="-105" charset="-128"/>
      </a:defRPr>
    </a:lvl2pPr>
    <a:lvl3pPr marL="9144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itchFamily="-105" charset="0"/>
        <a:ea typeface="ＭＳ Ｐゴシック" pitchFamily="-105" charset="-128"/>
        <a:cs typeface="ＭＳ Ｐゴシック" pitchFamily="-105" charset="-128"/>
      </a:defRPr>
    </a:lvl3pPr>
    <a:lvl4pPr marL="13716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itchFamily="-105" charset="0"/>
        <a:ea typeface="ＭＳ Ｐゴシック" pitchFamily="-105" charset="-128"/>
        <a:cs typeface="ＭＳ Ｐゴシック" pitchFamily="-105" charset="-128"/>
      </a:defRPr>
    </a:lvl4pPr>
    <a:lvl5pPr marL="18288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itchFamily="-105" charset="0"/>
        <a:ea typeface="ＭＳ Ｐゴシック" pitchFamily="-105" charset="-128"/>
        <a:cs typeface="ＭＳ Ｐゴシック" pitchFamily="-105" charset="-128"/>
      </a:defRPr>
    </a:lvl5pPr>
    <a:lvl6pPr marL="2286000" algn="l" defTabSz="457200" rtl="0" eaLnBrk="1" latinLnBrk="0" hangingPunct="1">
      <a:defRPr sz="2000" kern="1200">
        <a:solidFill>
          <a:schemeClr val="tx1"/>
        </a:solidFill>
        <a:latin typeface="Arial" pitchFamily="-105" charset="0"/>
        <a:ea typeface="ＭＳ Ｐゴシック" pitchFamily="-105" charset="-128"/>
        <a:cs typeface="ＭＳ Ｐゴシック" pitchFamily="-105" charset="-128"/>
      </a:defRPr>
    </a:lvl6pPr>
    <a:lvl7pPr marL="2743200" algn="l" defTabSz="457200" rtl="0" eaLnBrk="1" latinLnBrk="0" hangingPunct="1">
      <a:defRPr sz="2000" kern="1200">
        <a:solidFill>
          <a:schemeClr val="tx1"/>
        </a:solidFill>
        <a:latin typeface="Arial" pitchFamily="-105" charset="0"/>
        <a:ea typeface="ＭＳ Ｐゴシック" pitchFamily="-105" charset="-128"/>
        <a:cs typeface="ＭＳ Ｐゴシック" pitchFamily="-105" charset="-128"/>
      </a:defRPr>
    </a:lvl7pPr>
    <a:lvl8pPr marL="3200400" algn="l" defTabSz="457200" rtl="0" eaLnBrk="1" latinLnBrk="0" hangingPunct="1">
      <a:defRPr sz="2000" kern="1200">
        <a:solidFill>
          <a:schemeClr val="tx1"/>
        </a:solidFill>
        <a:latin typeface="Arial" pitchFamily="-105" charset="0"/>
        <a:ea typeface="ＭＳ Ｐゴシック" pitchFamily="-105" charset="-128"/>
        <a:cs typeface="ＭＳ Ｐゴシック" pitchFamily="-105" charset="-128"/>
      </a:defRPr>
    </a:lvl8pPr>
    <a:lvl9pPr marL="3657600" algn="l" defTabSz="457200" rtl="0" eaLnBrk="1" latinLnBrk="0" hangingPunct="1">
      <a:defRPr sz="2000" kern="1200">
        <a:solidFill>
          <a:schemeClr val="tx1"/>
        </a:solidFill>
        <a:latin typeface="Arial" pitchFamily="-105" charset="0"/>
        <a:ea typeface="ＭＳ Ｐゴシック" pitchFamily="-105" charset="-128"/>
        <a:cs typeface="ＭＳ Ｐゴシック" pitchFamily="-105" charset="-128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Nell Hellier" initials="NH" lastIdx="6" clrIdx="0">
    <p:extLst>
      <p:ext uri="{19B8F6BF-5375-455C-9EA6-DF929625EA0E}">
        <p15:presenceInfo xmlns:p15="http://schemas.microsoft.com/office/powerpoint/2012/main" userId="S-1-5-21-2141923205-296626691-623648099-42385" providerId="AD"/>
      </p:ext>
    </p:extLst>
  </p:cmAuthor>
  <p:cmAuthor id="2" name="Claire Brooks" initials="CB" lastIdx="5" clrIdx="1">
    <p:extLst>
      <p:ext uri="{19B8F6BF-5375-455C-9EA6-DF929625EA0E}">
        <p15:presenceInfo xmlns:p15="http://schemas.microsoft.com/office/powerpoint/2012/main" userId="S::Claire.Brooks@cityandguilds.com::045b5ce1-bb15-4c22-aa7e-c7b600949989" providerId="AD"/>
      </p:ext>
    </p:extLst>
  </p:cmAuthor>
  <p:cmAuthor id="3" name="mark ablett" initials="ma" lastIdx="4" clrIdx="2">
    <p:extLst>
      <p:ext uri="{19B8F6BF-5375-455C-9EA6-DF929625EA0E}">
        <p15:presenceInfo xmlns:p15="http://schemas.microsoft.com/office/powerpoint/2012/main" userId="23d989d0d59f8ceb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7E3"/>
    <a:srgbClr val="000000"/>
    <a:srgbClr val="E30613"/>
    <a:srgbClr val="D9D9D9"/>
    <a:srgbClr val="D81E05"/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786" autoAdjust="0"/>
    <p:restoredTop sz="92443" autoAdjust="0"/>
  </p:normalViewPr>
  <p:slideViewPr>
    <p:cSldViewPr showGuides="1">
      <p:cViewPr varScale="1">
        <p:scale>
          <a:sx n="105" d="100"/>
          <a:sy n="105" d="100"/>
        </p:scale>
        <p:origin x="822" y="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-186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howGuides="1">
      <p:cViewPr varScale="1">
        <p:scale>
          <a:sx n="57" d="100"/>
          <a:sy n="57" d="100"/>
        </p:scale>
        <p:origin x="-1170" y="-9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gs" Target="tags/tag1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2586ABBB-9C0A-1D47-83E6-10FD6948B0D3}" type="datetime1">
              <a:rPr lang="en-US"/>
              <a:pPr/>
              <a:t>9/7/2023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BFAD621-1136-4040-A893-ED5AEC3FF12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745571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50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/>
              <a:t>Click to edit Master text styles</a:t>
            </a:r>
          </a:p>
          <a:p>
            <a:pPr lvl="1"/>
            <a:r>
              <a:rPr lang="en-GB" noProof="0"/>
              <a:t>Second level</a:t>
            </a:r>
          </a:p>
          <a:p>
            <a:pPr lvl="2"/>
            <a:r>
              <a:rPr lang="en-GB" noProof="0"/>
              <a:t>Third level</a:t>
            </a:r>
          </a:p>
          <a:p>
            <a:pPr lvl="3"/>
            <a:r>
              <a:rPr lang="en-GB" noProof="0"/>
              <a:t>Fourth level</a:t>
            </a:r>
          </a:p>
          <a:p>
            <a:pPr lvl="4"/>
            <a:r>
              <a:rPr lang="en-GB" noProof="0"/>
              <a:t>Fifth level</a:t>
            </a:r>
          </a:p>
        </p:txBody>
      </p:sp>
      <p:sp>
        <p:nvSpPr>
          <p:cNvPr id="450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50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1D847933-502B-D146-9428-3DDD196AD935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32193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D847933-502B-D146-9428-3DDD196AD935}" type="slidenum">
              <a:rPr lang="en-GB" smtClean="0"/>
              <a:pPr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58458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D847933-502B-D146-9428-3DDD196AD935}" type="slidenum">
              <a:rPr kumimoji="0" lang="en-GB" sz="12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-105" charset="0"/>
                <a:ea typeface="ＭＳ Ｐゴシック" pitchFamily="-105" charset="-128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0" lang="en-GB" sz="12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-105" charset="0"/>
              <a:ea typeface="ＭＳ Ｐゴシック" pitchFamily="-105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458458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008000"/>
            <a:ext cx="8229600" cy="382588"/>
          </a:xfrm>
        </p:spPr>
        <p:txBody>
          <a:bodyPr/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10"/>
          </p:nvPr>
        </p:nvSpPr>
        <p:spPr>
          <a:xfrm>
            <a:off x="457200" y="1512000"/>
            <a:ext cx="8229600" cy="4248000"/>
          </a:xfrm>
        </p:spPr>
        <p:txBody>
          <a:bodyPr/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83F590-26ED-4A35-BCD3-50FA137D64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057CAC3-3688-2974-4B5E-EE9CD28E095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A60F0E3-17D7-ACC1-1224-677C6CF7BA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A7848-775C-402D-8DD4-BB25200A6D00}" type="datetimeFigureOut">
              <a:rPr lang="en-GB" smtClean="0"/>
              <a:t>07/09/2023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1FA6A1A-2700-FF05-5881-EFA3E6CBD3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941FAB-4B36-9738-C601-2947B67A91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7CCB6-6DE2-4549-8FBF-C8A52065928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46590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A0863E-26B7-82AD-1571-76806874F8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7DC106C-1326-CDFC-3014-319301982C0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673006B-00D7-3458-4AF6-06539AD81DD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7E39D92-FAD1-6CAB-7B24-4DA8883349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B5356-6FF1-45DB-BFDE-A455BAA2EDFF}" type="datetimeFigureOut">
              <a:rPr lang="en-GB" smtClean="0"/>
              <a:t>07/09/2023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BD46978-BD6D-8039-BC88-FD684743BB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90C6922-8279-F22C-07DE-6CDB9B8A62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9D68AF-E5B6-4222-8327-241D075230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43782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png"/><Relationship Id="rId5" Type="http://schemas.openxmlformats.org/officeDocument/2006/relationships/image" Target="../media/image1.emf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 Box 11"/>
          <p:cNvSpPr txBox="1">
            <a:spLocks noChangeArrowheads="1"/>
          </p:cNvSpPr>
          <p:nvPr userDrawn="1"/>
        </p:nvSpPr>
        <p:spPr bwMode="auto">
          <a:xfrm>
            <a:off x="7239000" y="6480000"/>
            <a:ext cx="14478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prstTxWarp prst="textNoShape">
              <a:avLst/>
            </a:prstTxWarp>
          </a:bodyPr>
          <a:lstStyle/>
          <a:p>
            <a:pPr algn="r">
              <a:spcBef>
                <a:spcPts val="600"/>
              </a:spcBef>
            </a:pPr>
            <a:endParaRPr lang="en-US" sz="900" baseline="0" dirty="0">
              <a:ea typeface="Arial" pitchFamily="-105" charset="0"/>
              <a:cs typeface="Arial" pitchFamily="-105" charset="0"/>
            </a:endParaRPr>
          </a:p>
          <a:p>
            <a:br>
              <a:rPr lang="en-US" sz="1100" dirty="0">
                <a:ea typeface="Arial" pitchFamily="-105" charset="0"/>
                <a:cs typeface="Arial" pitchFamily="-105" charset="0"/>
              </a:rPr>
            </a:br>
            <a:endParaRPr lang="en-US" sz="1100" dirty="0">
              <a:ea typeface="Arial" pitchFamily="-105" charset="0"/>
              <a:cs typeface="Arial" pitchFamily="-105" charset="0"/>
            </a:endParaRPr>
          </a:p>
          <a:p>
            <a:br>
              <a:rPr lang="en-US" sz="1100" dirty="0">
                <a:ea typeface="Arial" pitchFamily="-105" charset="0"/>
                <a:cs typeface="Arial" pitchFamily="-105" charset="0"/>
              </a:rPr>
            </a:br>
            <a:endParaRPr lang="en-US" sz="1100" dirty="0">
              <a:ea typeface="Arial" pitchFamily="-105" charset="0"/>
              <a:cs typeface="Arial" pitchFamily="-105" charset="0"/>
            </a:endParaRPr>
          </a:p>
          <a:p>
            <a:endParaRPr lang="en-US" sz="1200" dirty="0">
              <a:latin typeface="Times New Roman" pitchFamily="-105" charset="0"/>
            </a:endParaRPr>
          </a:p>
          <a:p>
            <a:endParaRPr lang="en-US" sz="1200" dirty="0">
              <a:latin typeface="Times New Roman" pitchFamily="-105" charset="0"/>
            </a:endParaRPr>
          </a:p>
        </p:txBody>
      </p:sp>
      <p:sp>
        <p:nvSpPr>
          <p:cNvPr id="1035" name="Title Placeholder 10"/>
          <p:cNvSpPr>
            <a:spLocks noGrp="1"/>
          </p:cNvSpPr>
          <p:nvPr>
            <p:ph type="title"/>
          </p:nvPr>
        </p:nvSpPr>
        <p:spPr bwMode="auto">
          <a:xfrm>
            <a:off x="457200" y="1008000"/>
            <a:ext cx="8218488" cy="382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1036" name="Text Placeholder 13"/>
          <p:cNvSpPr>
            <a:spLocks noGrp="1"/>
          </p:cNvSpPr>
          <p:nvPr>
            <p:ph type="body" idx="1"/>
          </p:nvPr>
        </p:nvSpPr>
        <p:spPr bwMode="auto">
          <a:xfrm>
            <a:off x="457200" y="1512000"/>
            <a:ext cx="8229600" cy="424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</a:p>
          <a:p>
            <a:pPr lvl="4"/>
            <a:endParaRPr lang="en-GB" dirty="0"/>
          </a:p>
        </p:txBody>
      </p:sp>
      <p:sp>
        <p:nvSpPr>
          <p:cNvPr id="1029" name="Rectangle 14"/>
          <p:cNvSpPr>
            <a:spLocks noChangeArrowheads="1"/>
          </p:cNvSpPr>
          <p:nvPr userDrawn="1"/>
        </p:nvSpPr>
        <p:spPr bwMode="auto">
          <a:xfrm>
            <a:off x="457200" y="257779"/>
            <a:ext cx="6091200" cy="430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0" tIns="0" rIns="0" bIns="0" anchor="b" anchorCtr="0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GB" sz="1400" baseline="0" dirty="0">
              <a:solidFill>
                <a:schemeClr val="tx1"/>
              </a:solidFill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GB" sz="1400" b="1" baseline="0" dirty="0">
                <a:solidFill>
                  <a:schemeClr val="tx1"/>
                </a:solidFill>
              </a:rPr>
              <a:t>City &amp; Guilds Construction Level 3</a:t>
            </a:r>
            <a:endParaRPr lang="en-US" sz="1400" baseline="0" dirty="0">
              <a:solidFill>
                <a:schemeClr val="tx1"/>
              </a:solidFill>
            </a:endParaRPr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A2179D90-178B-9644-ABBE-ACA37CB4C747}"/>
              </a:ext>
            </a:extLst>
          </p:cNvPr>
          <p:cNvCxnSpPr>
            <a:cxnSpLocks/>
          </p:cNvCxnSpPr>
          <p:nvPr userDrawn="1"/>
        </p:nvCxnSpPr>
        <p:spPr>
          <a:xfrm>
            <a:off x="457200" y="900000"/>
            <a:ext cx="8229600" cy="0"/>
          </a:xfrm>
          <a:prstGeom prst="line">
            <a:avLst/>
          </a:prstGeom>
          <a:ln>
            <a:solidFill>
              <a:srgbClr val="0077E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pic>
        <p:nvPicPr>
          <p:cNvPr id="11" name="Picture 10">
            <a:extLst>
              <a:ext uri="{FF2B5EF4-FFF2-40B4-BE49-F238E27FC236}">
                <a16:creationId xmlns:a16="http://schemas.microsoft.com/office/drawing/2014/main" id="{6A7BE4C5-B6E4-7B41-B4EA-AC5B28CB82C3}"/>
              </a:ext>
            </a:extLst>
          </p:cNvPr>
          <p:cNvPicPr>
            <a:picLocks noChangeAspect="1"/>
          </p:cNvPicPr>
          <p:nvPr userDrawn="1"/>
        </p:nvPicPr>
        <p:blipFill>
          <a:blip r:embed="rId5"/>
          <a:stretch>
            <a:fillRect/>
          </a:stretch>
        </p:blipFill>
        <p:spPr>
          <a:xfrm>
            <a:off x="0" y="5868000"/>
            <a:ext cx="9144000" cy="547995"/>
          </a:xfrm>
          <a:prstGeom prst="rect">
            <a:avLst/>
          </a:prstGeom>
        </p:spPr>
      </p:pic>
      <p:pic>
        <p:nvPicPr>
          <p:cNvPr id="3" name="Picture 2">
            <a:extLst>
              <a:ext uri="{FF2B5EF4-FFF2-40B4-BE49-F238E27FC236}">
                <a16:creationId xmlns:a16="http://schemas.microsoft.com/office/drawing/2014/main" id="{829D3BC0-CFBF-B46D-FB4A-0CBA60916B04}"/>
              </a:ext>
            </a:extLst>
          </p:cNvPr>
          <p:cNvPicPr>
            <a:picLocks noChangeAspect="1"/>
          </p:cNvPicPr>
          <p:nvPr userDrawn="1"/>
        </p:nvPicPr>
        <p:blipFill>
          <a:blip r:embed="rId6"/>
          <a:stretch>
            <a:fillRect/>
          </a:stretch>
        </p:blipFill>
        <p:spPr>
          <a:xfrm>
            <a:off x="7723189" y="384526"/>
            <a:ext cx="952499" cy="433387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 baseline="0">
          <a:solidFill>
            <a:srgbClr val="0077E3"/>
          </a:solidFill>
          <a:latin typeface="+mj-lt"/>
          <a:ea typeface="ＭＳ Ｐゴシック" charset="-128"/>
          <a:cs typeface="ＭＳ Ｐゴシック" charset="-128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E30613"/>
          </a:solidFill>
          <a:latin typeface="Arial" charset="0"/>
          <a:ea typeface="ＭＳ Ｐゴシック" charset="-128"/>
          <a:cs typeface="ＭＳ Ｐゴシック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E30613"/>
          </a:solidFill>
          <a:latin typeface="Arial" charset="0"/>
          <a:ea typeface="ＭＳ Ｐゴシック" charset="-128"/>
          <a:cs typeface="ＭＳ Ｐゴシック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E30613"/>
          </a:solidFill>
          <a:latin typeface="Arial" charset="0"/>
          <a:ea typeface="ＭＳ Ｐゴシック" charset="-128"/>
          <a:cs typeface="ＭＳ Ｐゴシック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E30613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rgbClr val="CC0000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rgbClr val="CC0000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rgbClr val="CC0000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rgbClr val="CC0000"/>
          </a:solidFill>
          <a:latin typeface="Arial" charset="0"/>
        </a:defRPr>
      </a:lvl9pPr>
    </p:titleStyle>
    <p:bodyStyle>
      <a:lvl1pPr marL="0" indent="0" algn="l" rtl="0" eaLnBrk="0" fontAlgn="base" hangingPunct="0">
        <a:lnSpc>
          <a:spcPts val="2400"/>
        </a:lnSpc>
        <a:spcBef>
          <a:spcPts val="1000"/>
        </a:spcBef>
        <a:spcAft>
          <a:spcPts val="1000"/>
        </a:spcAft>
        <a:defRPr lang="en-GB" sz="2000" dirty="0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215900" indent="-215900" algn="l" rtl="0" eaLnBrk="0" fontAlgn="base" hangingPunct="0">
        <a:lnSpc>
          <a:spcPts val="2400"/>
        </a:lnSpc>
        <a:spcBef>
          <a:spcPts val="500"/>
        </a:spcBef>
        <a:spcAft>
          <a:spcPts val="500"/>
        </a:spcAft>
        <a:buClr>
          <a:srgbClr val="0077E3"/>
        </a:buClr>
        <a:buFont typeface="Arial" pitchFamily="-105" charset="0"/>
        <a:buChar char="•"/>
        <a:defRPr lang="en-GB" sz="2000" dirty="0">
          <a:solidFill>
            <a:schemeClr val="tx1"/>
          </a:solidFill>
          <a:latin typeface="+mn-lt"/>
          <a:ea typeface="ＭＳ Ｐゴシック" charset="-128"/>
          <a:cs typeface="+mn-cs"/>
        </a:defRPr>
      </a:lvl2pPr>
      <a:lvl3pPr marL="0" indent="0" algn="l" rtl="0" eaLnBrk="0" fontAlgn="base" hangingPunct="0">
        <a:lnSpc>
          <a:spcPts val="2000"/>
        </a:lnSpc>
        <a:spcBef>
          <a:spcPts val="500"/>
        </a:spcBef>
        <a:spcAft>
          <a:spcPts val="500"/>
        </a:spcAft>
        <a:buFont typeface="Lucida Grande" pitchFamily="-105" charset="0"/>
        <a:defRPr lang="en-GB" sz="1600" dirty="0">
          <a:solidFill>
            <a:schemeClr val="tx1"/>
          </a:solidFill>
          <a:latin typeface="+mn-lt"/>
          <a:ea typeface="ＭＳ Ｐゴシック" charset="-128"/>
          <a:cs typeface="+mn-cs"/>
        </a:defRPr>
      </a:lvl3pPr>
      <a:lvl4pPr marL="215900" indent="-215900" algn="l" rtl="0" eaLnBrk="0" fontAlgn="base" hangingPunct="0">
        <a:lnSpc>
          <a:spcPts val="2000"/>
        </a:lnSpc>
        <a:spcBef>
          <a:spcPts val="500"/>
        </a:spcBef>
        <a:spcAft>
          <a:spcPts val="500"/>
        </a:spcAft>
        <a:buClr>
          <a:srgbClr val="0077E3"/>
        </a:buClr>
        <a:buFont typeface="Arial" pitchFamily="-105" charset="0"/>
        <a:buChar char="•"/>
        <a:defRPr lang="en-GB" sz="1600" dirty="0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4pPr>
      <a:lvl5pPr marL="431800" indent="-215900" algn="l" rtl="0" eaLnBrk="0" fontAlgn="base" hangingPunct="0">
        <a:lnSpc>
          <a:spcPts val="2000"/>
        </a:lnSpc>
        <a:spcBef>
          <a:spcPct val="0"/>
        </a:spcBef>
        <a:spcAft>
          <a:spcPts val="500"/>
        </a:spcAft>
        <a:buFont typeface="Arial" pitchFamily="-105" charset="0"/>
        <a:buChar char="–"/>
        <a:defRPr lang="en-US" sz="1600" dirty="0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5pPr>
      <a:lvl6pPr marL="457200" indent="-457200" algn="l" defTabSz="914400" rtl="0" fontAlgn="base">
        <a:spcBef>
          <a:spcPct val="20000"/>
        </a:spcBef>
        <a:spcAft>
          <a:spcPct val="0"/>
        </a:spcAft>
        <a:buChar char="»"/>
        <a:defRPr lang="en-GB" sz="1600" kern="0" baseline="0" dirty="0" smtClean="0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6pPr>
      <a:lvl7pPr marL="2971800" indent="-228600" algn="l" defTabSz="914400" rtl="0" fontAlgn="base">
        <a:spcBef>
          <a:spcPct val="20000"/>
        </a:spcBef>
        <a:spcAft>
          <a:spcPct val="0"/>
        </a:spcAft>
        <a:buClr>
          <a:srgbClr val="E30613"/>
        </a:buClr>
        <a:buChar char="»"/>
        <a:defRPr lang="en-GB" sz="1600" kern="0" baseline="0" dirty="0" smtClean="0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7pPr>
      <a:lvl8pPr marL="3429000" indent="-228600" algn="l" defTabSz="914400" rtl="0" fontAlgn="base">
        <a:spcBef>
          <a:spcPct val="20000"/>
        </a:spcBef>
        <a:spcAft>
          <a:spcPct val="0"/>
        </a:spcAft>
        <a:buChar char="»"/>
        <a:defRPr lang="en-GB" sz="1600" kern="0" dirty="0" smtClean="0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8pPr>
      <a:lvl9pPr marL="3886200" indent="-228600" algn="l" defTabSz="914400" rtl="0" fontAlgn="base">
        <a:spcBef>
          <a:spcPct val="20000"/>
        </a:spcBef>
        <a:spcAft>
          <a:spcPct val="0"/>
        </a:spcAft>
        <a:buChar char="»"/>
        <a:defRPr lang="en-GB" sz="1000" kern="0" baseline="0" dirty="0" smtClean="0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4"/>
          <p:cNvSpPr>
            <a:spLocks noGrp="1" noChangeArrowheads="1"/>
          </p:cNvSpPr>
          <p:nvPr>
            <p:ph type="body" idx="4294967295"/>
          </p:nvPr>
        </p:nvSpPr>
        <p:spPr>
          <a:xfrm>
            <a:off x="457200" y="1371600"/>
            <a:ext cx="8229600" cy="4754563"/>
          </a:xfrm>
        </p:spPr>
        <p:txBody>
          <a:bodyPr/>
          <a:lstStyle/>
          <a:p>
            <a:pPr marL="0" indent="0" eaLnBrk="1" hangingPunct="1"/>
            <a:endParaRPr b="1" dirty="0">
              <a:ea typeface="ＭＳ Ｐゴシック" pitchFamily="-105" charset="-128"/>
              <a:cs typeface="ＭＳ Ｐゴシック" pitchFamily="-105" charset="-128"/>
            </a:endParaRPr>
          </a:p>
          <a:p>
            <a:pPr marL="0" indent="0" eaLnBrk="1" hangingPunct="1"/>
            <a:endParaRPr b="1" dirty="0">
              <a:ea typeface="ＭＳ Ｐゴシック" pitchFamily="-105" charset="-128"/>
              <a:cs typeface="ＭＳ Ｐゴシック" pitchFamily="-105" charset="-128"/>
            </a:endParaRPr>
          </a:p>
          <a:p>
            <a:pPr marL="0" indent="0" algn="ctr" eaLnBrk="1" hangingPunct="1"/>
            <a:r>
              <a:rPr sz="6600" dirty="0">
                <a:solidFill>
                  <a:schemeClr val="bg1"/>
                </a:solidFill>
                <a:ea typeface="ＭＳ Ｐゴシック" pitchFamily="-105" charset="-128"/>
                <a:cs typeface="ＭＳ Ｐゴシック" pitchFamily="-105" charset="-128"/>
              </a:rPr>
              <a:t>PowerPoint presentation</a:t>
            </a:r>
            <a:r>
              <a:rPr lang="en-GB" sz="6600" dirty="0">
                <a:solidFill>
                  <a:schemeClr val="bg1"/>
                </a:solidFill>
                <a:ea typeface="ＭＳ Ｐゴシック" pitchFamily="-105" charset="-128"/>
                <a:cs typeface="ＭＳ Ｐゴシック" pitchFamily="-105" charset="-128"/>
              </a:rPr>
              <a:t> 1.1</a:t>
            </a:r>
            <a:endParaRPr sz="6600" dirty="0">
              <a:solidFill>
                <a:schemeClr val="bg1"/>
              </a:solidFill>
              <a:ea typeface="ＭＳ Ｐゴシック" pitchFamily="-105" charset="-128"/>
              <a:cs typeface="ＭＳ Ｐゴシック" pitchFamily="-105" charset="-128"/>
            </a:endParaRPr>
          </a:p>
        </p:txBody>
      </p:sp>
      <p:sp>
        <p:nvSpPr>
          <p:cNvPr id="2054" name="TextBox 9"/>
          <p:cNvSpPr txBox="1">
            <a:spLocks noChangeArrowheads="1"/>
          </p:cNvSpPr>
          <p:nvPr/>
        </p:nvSpPr>
        <p:spPr bwMode="auto">
          <a:xfrm>
            <a:off x="723900" y="2206136"/>
            <a:ext cx="8001000" cy="738664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prstTxWarp prst="textNoShape">
              <a:avLst/>
            </a:prstTxWarp>
            <a:noAutofit/>
          </a:bodyPr>
          <a:lstStyle/>
          <a:p>
            <a:r>
              <a:rPr lang="en-GB" sz="2400" b="1" dirty="0"/>
              <a:t>Unit 101: Introduction to the Built Environment</a:t>
            </a:r>
          </a:p>
        </p:txBody>
      </p:sp>
      <p:sp>
        <p:nvSpPr>
          <p:cNvPr id="2053" name="Rectangle 15"/>
          <p:cNvSpPr>
            <a:spLocks noGrp="1" noChangeArrowheads="1"/>
          </p:cNvSpPr>
          <p:nvPr>
            <p:ph type="title"/>
          </p:nvPr>
        </p:nvSpPr>
        <p:spPr>
          <a:xfrm>
            <a:off x="457200" y="2944800"/>
            <a:ext cx="8153400" cy="2514600"/>
          </a:xfrm>
        </p:spPr>
        <p:txBody>
          <a:bodyPr anchor="t"/>
          <a:lstStyle/>
          <a:p>
            <a:pPr eaLnBrk="1" hangingPunct="1"/>
            <a:r>
              <a:rPr lang="en-GB" dirty="0">
                <a:ea typeface="ＭＳ Ｐゴシック" pitchFamily="-105" charset="-128"/>
                <a:cs typeface="ＭＳ Ｐゴシック" pitchFamily="-105" charset="-128"/>
              </a:rPr>
              <a:t>PowerPoint 2 : Evaluate the work completed against the task brief and success criteria.  </a:t>
            </a:r>
          </a:p>
        </p:txBody>
      </p:sp>
      <p:sp>
        <p:nvSpPr>
          <p:cNvPr id="5" name="TextBox 9">
            <a:extLst>
              <a:ext uri="{FF2B5EF4-FFF2-40B4-BE49-F238E27FC236}">
                <a16:creationId xmlns:a16="http://schemas.microsoft.com/office/drawing/2014/main" id="{4175AF00-9432-4E5F-B736-B425695CA72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9432" y="2206136"/>
            <a:ext cx="8001000" cy="738664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prstTxWarp prst="textNoShape">
              <a:avLst/>
            </a:prstTxWarp>
            <a:noAutofit/>
          </a:bodyPr>
          <a:lstStyle/>
          <a:p>
            <a:r>
              <a:rPr lang="en-GB" sz="2400" b="1" dirty="0"/>
              <a:t>Unit 303: Working in the construction sector in Wales</a:t>
            </a:r>
          </a:p>
        </p:txBody>
      </p:sp>
    </p:spTree>
    <p:extLst>
      <p:ext uri="{BB962C8B-B14F-4D97-AF65-F5344CB8AC3E}">
        <p14:creationId xmlns:p14="http://schemas.microsoft.com/office/powerpoint/2010/main" val="380637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57200" y="1512000"/>
            <a:ext cx="8229600" cy="4248000"/>
          </a:xfrm>
        </p:spPr>
        <p:txBody>
          <a:bodyPr/>
          <a:lstStyle/>
          <a:p>
            <a:pPr>
              <a:lnSpc>
                <a:spcPts val="1800"/>
              </a:lnSpc>
              <a:spcBef>
                <a:spcPts val="400"/>
              </a:spcBef>
              <a:spcAft>
                <a:spcPts val="800"/>
              </a:spcAft>
            </a:pPr>
            <a:r>
              <a:rPr lang="en-GB" sz="2000" b="1" kern="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GB" sz="1800" kern="1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 eaLnBrk="1" hangingPunct="1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dirty="0">
                <a:ea typeface="ＭＳ Ｐゴシック" pitchFamily="-105" charset="-128"/>
                <a:cs typeface="ＭＳ Ｐゴシック" pitchFamily="-105" charset="-128"/>
              </a:rPr>
              <a:t>This section of unit 303 looks at the following points and the impact they have on current and future tasks:-  </a:t>
            </a:r>
          </a:p>
          <a:p>
            <a:pPr marL="342900" indent="-342900" eaLnBrk="1" hangingPunct="1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dirty="0">
                <a:ea typeface="ＭＳ Ｐゴシック" pitchFamily="-105" charset="-128"/>
                <a:cs typeface="ＭＳ Ｐゴシック" pitchFamily="-105" charset="-128"/>
              </a:rPr>
              <a:t>Evaluating how </a:t>
            </a:r>
            <a:r>
              <a:rPr lang="en-GB" dirty="0">
                <a:ea typeface="ＭＳ Ｐゴシック" pitchFamily="-105" charset="-128"/>
                <a:cs typeface="ＭＳ Ｐゴシック" pitchFamily="-105" charset="-128"/>
              </a:rPr>
              <a:t>successful or not the criteria have supported the efficient completion of a task.</a:t>
            </a:r>
          </a:p>
          <a:p>
            <a:pPr marL="342900" indent="-342900" eaLnBrk="1" hangingPunct="1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-105" charset="-128"/>
                <a:cs typeface="ＭＳ Ｐゴシック" pitchFamily="-105" charset="-128"/>
              </a:rPr>
              <a:t>Reasons for evaluating and discussing the quality of the completed work.</a:t>
            </a:r>
          </a:p>
          <a:p>
            <a:pPr marL="342900" indent="-342900" eaLnBrk="1" hangingPunct="1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-105" charset="-128"/>
                <a:cs typeface="ＭＳ Ｐゴシック" pitchFamily="-105" charset="-128"/>
              </a:rPr>
              <a:t>The advantages of tool selection and the quantity and quality of materials used.</a:t>
            </a:r>
          </a:p>
          <a:p>
            <a:pPr marL="0" indent="0" eaLnBrk="1" hangingPunct="1">
              <a:lnSpc>
                <a:spcPct val="100000"/>
              </a:lnSpc>
            </a:pPr>
            <a:endParaRPr lang="en-GB" dirty="0">
              <a:ea typeface="ＭＳ Ｐゴシック" pitchFamily="-105" charset="-128"/>
              <a:cs typeface="ＭＳ Ｐゴシック" pitchFamily="-105" charset="-128"/>
            </a:endParaRPr>
          </a:p>
          <a:p>
            <a:pPr marL="0" indent="0" eaLnBrk="1" hangingPunct="1">
              <a:lnSpc>
                <a:spcPct val="100000"/>
              </a:lnSpc>
            </a:pPr>
            <a:endParaRPr dirty="0">
              <a:ea typeface="ＭＳ Ｐゴシック" pitchFamily="-105" charset="-128"/>
              <a:cs typeface="ＭＳ Ｐゴシック" pitchFamily="-105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58213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172F02-983C-FE76-63E6-1DED8B1376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A72A0D-3331-90FD-C051-B17820FDA5A3}"/>
              </a:ext>
            </a:extLst>
          </p:cNvPr>
          <p:cNvSpPr>
            <a:spLocks noGrp="1"/>
          </p:cNvSpPr>
          <p:nvPr>
            <p:ph sz="quarter" idx="10"/>
          </p:nvPr>
        </p:nvSpPr>
        <p:spPr/>
        <p:txBody>
          <a:bodyPr/>
          <a:lstStyle/>
          <a:p>
            <a:endParaRPr lang="en-GB" dirty="0"/>
          </a:p>
          <a:p>
            <a:r>
              <a:rPr lang="en-GB" sz="1600" dirty="0"/>
              <a:t>Learners will need to consider the following when answering worksheets for this topic:-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600" dirty="0"/>
              <a:t> The benefits of reviewing and evaluating a project.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600" dirty="0"/>
              <a:t>The main advantages of using correct tool selection, the quantity of materials selected, efficiency of material selection and usage.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600" dirty="0"/>
              <a:t>The impact and cost to the environment if poor material selection and usage are made on a project?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600" dirty="0"/>
              <a:t>Considerations required to meet industry and safety standards, which meets the brief for the employer/customer requirements.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GB" sz="1600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GB" sz="1600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262796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57200" y="1512000"/>
            <a:ext cx="8229600" cy="4248000"/>
          </a:xfrm>
        </p:spPr>
        <p:txBody>
          <a:bodyPr/>
          <a:lstStyle/>
          <a:p>
            <a:pPr marL="0" indent="0" algn="ctr" eaLnBrk="1" hangingPunct="1">
              <a:lnSpc>
                <a:spcPct val="100000"/>
              </a:lnSpc>
            </a:pPr>
            <a:endParaRPr sz="6000" dirty="0">
              <a:solidFill>
                <a:srgbClr val="E30613"/>
              </a:solidFill>
              <a:ea typeface="ＭＳ Ｐゴシック" pitchFamily="-105" charset="-128"/>
              <a:cs typeface="ＭＳ Ｐゴシック" pitchFamily="-105" charset="-128"/>
            </a:endParaRPr>
          </a:p>
          <a:p>
            <a:pPr marL="0" indent="0" algn="ctr" eaLnBrk="1" hangingPunct="1">
              <a:lnSpc>
                <a:spcPct val="100000"/>
              </a:lnSpc>
            </a:pPr>
            <a:r>
              <a:rPr sz="6000" dirty="0">
                <a:solidFill>
                  <a:srgbClr val="0077E3"/>
                </a:solidFill>
                <a:ea typeface="ＭＳ Ｐゴシック" pitchFamily="-105" charset="-128"/>
                <a:cs typeface="ＭＳ Ｐゴシック" pitchFamily="-105" charset="-128"/>
              </a:rPr>
              <a:t>Any questions?</a:t>
            </a:r>
          </a:p>
        </p:txBody>
      </p:sp>
    </p:spTree>
    <p:extLst>
      <p:ext uri="{BB962C8B-B14F-4D97-AF65-F5344CB8AC3E}">
        <p14:creationId xmlns:p14="http://schemas.microsoft.com/office/powerpoint/2010/main" val="230202153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ROJECT_OPEN" val="0"/>
</p:tagLst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F2270F94F19DF4FA93E73A9601C7A53" ma:contentTypeVersion="25" ma:contentTypeDescription="Create a new document." ma:contentTypeScope="" ma:versionID="db96716577cab786ac4e413ddf71e703">
  <xsd:schema xmlns:xsd="http://www.w3.org/2001/XMLSchema" xmlns:xs="http://www.w3.org/2001/XMLSchema" xmlns:p="http://schemas.microsoft.com/office/2006/metadata/properties" xmlns:ns2="dad92211-cb28-4906-b8cd-0d84e3cb6a24" xmlns:ns3="bf4a143a-b26d-45c4-bfc9-243eadc6ff02" xmlns:ns4="418e8c98-519b-4e3e-a77f-7ee33016068f" targetNamespace="http://schemas.microsoft.com/office/2006/metadata/properties" ma:root="true" ma:fieldsID="1ff919fac4d9ef9e5a5b03499f75e73c" ns2:_="" ns3:_="" ns4:_="">
    <xsd:import namespace="dad92211-cb28-4906-b8cd-0d84e3cb6a24"/>
    <xsd:import namespace="bf4a143a-b26d-45c4-bfc9-243eadc6ff02"/>
    <xsd:import namespace="418e8c98-519b-4e3e-a77f-7ee33016068f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DateTaken" minOccurs="0"/>
                <xsd:element ref="ns3:MediaServiceOCR" minOccurs="0"/>
                <xsd:element ref="ns3:MediaServiceEventHashCode" minOccurs="0"/>
                <xsd:element ref="ns3:MediaServiceGenerationTime" minOccurs="0"/>
                <xsd:element ref="ns3:MediaServiceLocation" minOccurs="0"/>
                <xsd:element ref="ns3:MediaServiceAutoKeyPoints" minOccurs="0"/>
                <xsd:element ref="ns3:MediaServiceKeyPoints" minOccurs="0"/>
                <xsd:element ref="ns3:PriorityArea" minOccurs="0"/>
                <xsd:element ref="ns3:Campaign" minOccurs="0"/>
                <xsd:element ref="ns3:Geography" minOccurs="0"/>
                <xsd:element ref="ns3:Yearcreated" minOccurs="0"/>
                <xsd:element ref="ns3:MediaLengthInSeconds" minOccurs="0"/>
                <xsd:element ref="ns3:lcf76f155ced4ddcb4097134ff3c332f" minOccurs="0"/>
                <xsd:element ref="ns4:TaxCatchAll" minOccurs="0"/>
                <xsd:element ref="ns3:MediaServiceObjectDetectorVersion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ad92211-cb28-4906-b8cd-0d84e3cb6a24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f4a143a-b26d-45c4-bfc9-243eadc6ff0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AutoTags" ma:index="12" nillable="true" ma:displayName="MediaServiceAutoTags" ma:description="" ma:internalName="MediaServiceAutoTags" ma:readOnly="true">
      <xsd:simpleType>
        <xsd:restriction base="dms:Text"/>
      </xsd:simpleType>
    </xsd:element>
    <xsd:element name="MediaServiceDateTaken" ma:index="13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OCR" ma:index="14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PriorityArea" ma:index="20" nillable="true" ma:displayName="Priority Area" ma:format="Dropdown" ma:internalName="PriorityArea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Choice 1"/>
                    <xsd:enumeration value="Choice 2"/>
                    <xsd:enumeration value="Choice 3"/>
                  </xsd:restriction>
                </xsd:simpleType>
              </xsd:element>
            </xsd:sequence>
          </xsd:extension>
        </xsd:complexContent>
      </xsd:complexType>
    </xsd:element>
    <xsd:element name="Campaign" ma:index="21" nillable="true" ma:displayName="Campaign " ma:format="Dropdown" ma:internalName="Campaign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Choice 1"/>
                    <xsd:enumeration value="Choice 2"/>
                    <xsd:enumeration value="Choice 3"/>
                  </xsd:restriction>
                </xsd:simpleType>
              </xsd:element>
            </xsd:sequence>
          </xsd:extension>
        </xsd:complexContent>
      </xsd:complexType>
    </xsd:element>
    <xsd:element name="Geography" ma:index="22" nillable="true" ma:displayName="Geography" ma:format="Dropdown" ma:internalName="Geography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Choice 1"/>
                    <xsd:enumeration value="Choice 2"/>
                    <xsd:enumeration value="Choice 3"/>
                  </xsd:restriction>
                </xsd:simpleType>
              </xsd:element>
            </xsd:sequence>
          </xsd:extension>
        </xsd:complexContent>
      </xsd:complexType>
    </xsd:element>
    <xsd:element name="Yearcreated" ma:index="23" nillable="true" ma:displayName="Year created" ma:format="RadioButtons" ma:internalName="Yearcreated">
      <xsd:simpleType>
        <xsd:restriction base="dms:Choice">
          <xsd:enumeration value="2016"/>
          <xsd:enumeration value="2017"/>
          <xsd:enumeration value="2018"/>
          <xsd:enumeration value="2019"/>
          <xsd:enumeration value="2020"/>
        </xsd:restriction>
      </xsd:simpleType>
    </xsd:element>
    <xsd:element name="MediaLengthInSeconds" ma:index="24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6" nillable="true" ma:taxonomy="true" ma:internalName="lcf76f155ced4ddcb4097134ff3c332f" ma:taxonomyFieldName="MediaServiceImageTags" ma:displayName="Image Tags" ma:readOnly="false" ma:fieldId="{5cf76f15-5ced-4ddc-b409-7134ff3c332f}" ma:taxonomyMulti="true" ma:sspId="68719a6c-9fc0-4287-adae-59b7713c0fd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8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18e8c98-519b-4e3e-a77f-7ee33016068f" elementFormDefault="qualified">
    <xsd:import namespace="http://schemas.microsoft.com/office/2006/documentManagement/types"/>
    <xsd:import namespace="http://schemas.microsoft.com/office/infopath/2007/PartnerControls"/>
    <xsd:element name="TaxCatchAll" ma:index="27" nillable="true" ma:displayName="Taxonomy Catch All Column" ma:hidden="true" ma:list="{c4a73a7c-d28e-4ead-a542-eec2f3c6ec34}" ma:internalName="TaxCatchAll" ma:showField="CatchAllData" ma:web="dad92211-cb28-4906-b8cd-0d84e3cb6a2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Campaign xmlns="bf4a143a-b26d-45c4-bfc9-243eadc6ff02" xsi:nil="true"/>
    <PriorityArea xmlns="bf4a143a-b26d-45c4-bfc9-243eadc6ff02" xsi:nil="true"/>
    <Geography xmlns="bf4a143a-b26d-45c4-bfc9-243eadc6ff02" xsi:nil="true"/>
    <lcf76f155ced4ddcb4097134ff3c332f xmlns="bf4a143a-b26d-45c4-bfc9-243eadc6ff02">
      <Terms xmlns="http://schemas.microsoft.com/office/infopath/2007/PartnerControls"/>
    </lcf76f155ced4ddcb4097134ff3c332f>
    <TaxCatchAll xmlns="418e8c98-519b-4e3e-a77f-7ee33016068f" xsi:nil="true"/>
    <Yearcreated xmlns="bf4a143a-b26d-45c4-bfc9-243eadc6ff02" xsi:nil="true"/>
  </documentManagement>
</p:properties>
</file>

<file path=customXml/itemProps1.xml><?xml version="1.0" encoding="utf-8"?>
<ds:datastoreItem xmlns:ds="http://schemas.openxmlformats.org/officeDocument/2006/customXml" ds:itemID="{51036693-0DAE-48A3-A42A-8F3FD82F9C7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1C256BE5-CDFE-49FA-ACC4-DBA1031B75DF}"/>
</file>

<file path=customXml/itemProps3.xml><?xml version="1.0" encoding="utf-8"?>
<ds:datastoreItem xmlns:ds="http://schemas.openxmlformats.org/officeDocument/2006/customXml" ds:itemID="{A5CCB350-B76C-41FC-AE69-633CA55F79C0}">
  <ds:schemaRefs>
    <ds:schemaRef ds:uri="http://purl.org/dc/terms/"/>
    <ds:schemaRef ds:uri="http://schemas.microsoft.com/office/infopath/2007/PartnerControls"/>
    <ds:schemaRef ds:uri="http://purl.org/dc/dcmitype/"/>
    <ds:schemaRef ds:uri="http://schemas.microsoft.com/office/2006/documentManagement/types"/>
    <ds:schemaRef ds:uri="http://purl.org/dc/elements/1.1/"/>
    <ds:schemaRef ds:uri="7841c2db-e6cb-41f9-bd6f-e79f8a8f3836"/>
    <ds:schemaRef ds:uri="http://schemas.openxmlformats.org/package/2006/metadata/core-properties"/>
    <ds:schemaRef ds:uri="aab04ce7-39c7-4447-9771-005607a4fdc3"/>
    <ds:schemaRef ds:uri="http://schemas.microsoft.com/office/2006/metadata/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2238</TotalTime>
  <Words>190</Words>
  <Application>Microsoft Office PowerPoint</Application>
  <PresentationFormat>On-screen Show (4:3)</PresentationFormat>
  <Paragraphs>22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Lucida Grande</vt:lpstr>
      <vt:lpstr>Times New Roman</vt:lpstr>
      <vt:lpstr>Default Design</vt:lpstr>
      <vt:lpstr>PowerPoint 2 : Evaluate the work completed against the task brief and success criteria.  </vt:lpstr>
      <vt:lpstr>PowerPoint Presentation</vt:lpstr>
      <vt:lpstr>PowerPoint Presentation</vt:lpstr>
      <vt:lpstr>PowerPoint Presentation</vt:lpstr>
    </vt:vector>
  </TitlesOfParts>
  <Company>City &amp; Guilds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janicec</dc:creator>
  <cp:lastModifiedBy>Edward Jones</cp:lastModifiedBy>
  <cp:revision>191</cp:revision>
  <dcterms:created xsi:type="dcterms:W3CDTF">2013-05-28T00:38:54Z</dcterms:created>
  <dcterms:modified xsi:type="dcterms:W3CDTF">2023-09-07T13:41:56Z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0x0101003F2270F94F19DF4FA93E73A9601C7A53</vt:lpwstr>
  </property>
</Properties>
</file>

<file path=docProps/thumbnail.jpeg>
</file>