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7"/>
  </p:notesMasterIdLst>
  <p:handoutMasterIdLst>
    <p:handoutMasterId r:id="rId18"/>
  </p:handoutMasterIdLst>
  <p:sldIdLst>
    <p:sldId id="288" r:id="rId5"/>
    <p:sldId id="289" r:id="rId6"/>
    <p:sldId id="290" r:id="rId7"/>
    <p:sldId id="291" r:id="rId8"/>
    <p:sldId id="292" r:id="rId9"/>
    <p:sldId id="293" r:id="rId10"/>
    <p:sldId id="294" r:id="rId11"/>
    <p:sldId id="295" r:id="rId12"/>
    <p:sldId id="296" r:id="rId13"/>
    <p:sldId id="297" r:id="rId14"/>
    <p:sldId id="298" r:id="rId15"/>
    <p:sldId id="299" r:id="rId16"/>
  </p:sldIdLst>
  <p:sldSz cx="9144000" cy="6858000" type="screen4x3"/>
  <p:notesSz cx="6858000" cy="9144000"/>
  <p:custDataLst>
    <p:tags r:id="rId1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9/7/2023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945845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945845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07/09/2023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07/09/2023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chas.co.uk/help-advice/risk-management-compliance/risk-assessment-introduction/method-statement-contents/?gclid=EAIaIQobChMIxrWJ3_eF8gIVCAOLCh2olwirEAAYAyAAEgL3G_D_BwE"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https://www.hse.gov.uk/legislation/hswa.htm#:~:text=The%20Health%20and%20Safety%20at,and%20members%20of%20the%20public"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apm.org.uk/media/37190/estimating-guide-sample-chapter.pdf" TargetMode="External"/><Relationship Id="rId2" Type="http://schemas.openxmlformats.org/officeDocument/2006/relationships/hyperlink" Target="https://www.apm.org.uk/blog/three-ways-to-approach-cost-estimation/" TargetMode="External"/><Relationship Id="rId1" Type="http://schemas.openxmlformats.org/officeDocument/2006/relationships/slideLayout" Target="../slideLayouts/slideLayout1.xml"/><Relationship Id="rId4" Type="http://schemas.openxmlformats.org/officeDocument/2006/relationships/hyperlink" Target="https://www.hsdirect.co.uk/free-resources/health-and-safety/what-is-a-method-statement-and-how-do-i-write-on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monday.com/blog/project-management/how-to-define-project-success/" TargetMode="External"/><Relationship Id="rId2" Type="http://schemas.openxmlformats.org/officeDocument/2006/relationships/hyperlink" Target="https://toggl.com/blog/project-milestones"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s://www.thebalancesmb.com/what-is-a-gantt-chart-844535"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costengineering.eu/blog-article/3-types-of-construction-cost-estimating" TargetMode="External"/><Relationship Id="rId2" Type="http://schemas.openxmlformats.org/officeDocument/2006/relationships/hyperlink" Target="https://www.bsria.com/uk/news/article/zero-carbon-targets-on-the-construction-industry/"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ea typeface="ＭＳ Ｐゴシック" pitchFamily="-105" charset="-128"/>
                <a:cs typeface="ＭＳ Ｐゴシック" pitchFamily="-105" charset="-128"/>
              </a:rPr>
              <a:t>PowerPoint 1 </a:t>
            </a:r>
            <a:r>
              <a:rPr lang="en-GB" dirty="0">
                <a:ea typeface="ＭＳ Ｐゴシック" pitchFamily="-105" charset="-128"/>
                <a:cs typeface="ＭＳ Ｐゴシック" pitchFamily="-105" charset="-128"/>
              </a:rPr>
              <a:t>: Plan the work to complete the task(s). </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303: Working in the construction sector in Wales</a:t>
            </a:r>
          </a:p>
        </p:txBody>
      </p:sp>
    </p:spTree>
    <p:extLst>
      <p:ext uri="{BB962C8B-B14F-4D97-AF65-F5344CB8AC3E}">
        <p14:creationId xmlns:p14="http://schemas.microsoft.com/office/powerpoint/2010/main" val="1020961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EFBEA-550F-97EE-00DC-77EAF07BF881}"/>
              </a:ext>
            </a:extLst>
          </p:cNvPr>
          <p:cNvSpPr>
            <a:spLocks noGrp="1"/>
          </p:cNvSpPr>
          <p:nvPr>
            <p:ph type="title"/>
          </p:nvPr>
        </p:nvSpPr>
        <p:spPr/>
        <p:txBody>
          <a:bodyPr/>
          <a:lstStyle/>
          <a:p>
            <a:pPr algn="ctr"/>
            <a:r>
              <a:rPr lang="en-GB" dirty="0"/>
              <a:t>Suggested web links</a:t>
            </a:r>
          </a:p>
        </p:txBody>
      </p:sp>
      <p:sp>
        <p:nvSpPr>
          <p:cNvPr id="3" name="Content Placeholder 2">
            <a:extLst>
              <a:ext uri="{FF2B5EF4-FFF2-40B4-BE49-F238E27FC236}">
                <a16:creationId xmlns:a16="http://schemas.microsoft.com/office/drawing/2014/main" id="{5CB98EA4-DFFB-931B-8A06-8EE4516B6EB0}"/>
              </a:ext>
            </a:extLst>
          </p:cNvPr>
          <p:cNvSpPr>
            <a:spLocks noGrp="1"/>
          </p:cNvSpPr>
          <p:nvPr>
            <p:ph sz="quarter" idx="10"/>
          </p:nvPr>
        </p:nvSpPr>
        <p:spPr>
          <a:xfrm>
            <a:off x="465774" y="1596210"/>
            <a:ext cx="8229600" cy="4248000"/>
          </a:xfrm>
        </p:spPr>
        <p:txBody>
          <a:bodyPr/>
          <a:lstStyle/>
          <a:p>
            <a:pPr marL="180340" indent="-180340">
              <a:lnSpc>
                <a:spcPts val="1300"/>
              </a:lnSpc>
              <a:tabLst>
                <a:tab pos="180340" algn="l"/>
                <a:tab pos="457200" algn="l"/>
              </a:tabLst>
            </a:pPr>
            <a:endParaRPr lang="en-GB" sz="2000" u="sng" dirty="0">
              <a:ln>
                <a:noFill/>
              </a:ln>
              <a:solidFill>
                <a:srgbClr val="4472C4"/>
              </a:solidFill>
              <a:effectLst>
                <a:outerShdw blurRad="38100" dist="25400" dir="5400000" algn="ctr">
                  <a:srgbClr val="6E747A">
                    <a:alpha val="43000"/>
                  </a:srgbClr>
                </a:outerShdw>
              </a:effectLst>
              <a:latin typeface="Arial" panose="020B0604020202020204" pitchFamily="34" charset="0"/>
              <a:ea typeface="Times New Roman" panose="02020603050405020304" pitchFamily="18" charset="0"/>
              <a:cs typeface="Times New Roman" panose="02020603050405020304" pitchFamily="18" charset="0"/>
            </a:endParaRPr>
          </a:p>
          <a:p>
            <a:pPr marL="180340" indent="-180340">
              <a:lnSpc>
                <a:spcPts val="1300"/>
              </a:lnSpc>
              <a:tabLst>
                <a:tab pos="180340" algn="l"/>
                <a:tab pos="457200" algn="l"/>
              </a:tabLst>
            </a:pPr>
            <a:endParaRPr lang="en-GB" u="sng" dirty="0">
              <a:solidFill>
                <a:srgbClr val="4472C4"/>
              </a:solidFill>
              <a:effectLst>
                <a:outerShdw blurRad="38100" dist="25400" dir="5400000" algn="ctr">
                  <a:srgbClr val="6E747A">
                    <a:alpha val="43000"/>
                  </a:srgbClr>
                </a:outerShdw>
              </a:effectLst>
              <a:latin typeface="Arial" panose="020B0604020202020204" pitchFamily="34" charset="0"/>
              <a:ea typeface="Times New Roman" panose="02020603050405020304" pitchFamily="18" charset="0"/>
              <a:cs typeface="Times New Roman" panose="02020603050405020304" pitchFamily="18" charset="0"/>
            </a:endParaRPr>
          </a:p>
          <a:p>
            <a:pPr marL="180340" marR="0" lvl="0" indent="-180340" algn="l" defTabSz="914400" rtl="0" eaLnBrk="0" fontAlgn="base" latinLnBrk="0" hangingPunct="0">
              <a:lnSpc>
                <a:spcPts val="1300"/>
              </a:lnSpc>
              <a:spcBef>
                <a:spcPts val="1000"/>
              </a:spcBef>
              <a:spcAft>
                <a:spcPts val="1000"/>
              </a:spcAft>
              <a:buClrTx/>
              <a:buSzTx/>
              <a:buFontTx/>
              <a:buNone/>
              <a:tabLst>
                <a:tab pos="180340" algn="l"/>
                <a:tab pos="457200" algn="l"/>
              </a:tabLst>
              <a:defRPr/>
            </a:pPr>
            <a:r>
              <a:rPr kumimoji="0" lang="en-GB" sz="2000" b="0" i="0" u="sng" strike="noStrike" kern="0" cap="none" spc="0" normalizeH="0" baseline="0" noProof="0" dirty="0">
                <a:ln>
                  <a:noFill/>
                </a:ln>
                <a:solidFill>
                  <a:srgbClr val="4472C4"/>
                </a:solidFill>
                <a:effectLst>
                  <a:outerShdw blurRad="38100" dist="25400" dir="5400000" algn="ctr">
                    <a:srgbClr val="6E747A">
                      <a:alpha val="43000"/>
                    </a:srgbClr>
                  </a:outerShdw>
                </a:effectLst>
                <a:uLnTx/>
                <a:uFillTx/>
                <a:latin typeface="Arial" panose="020B0604020202020204" pitchFamily="34" charset="0"/>
                <a:ea typeface="Times New Roman" panose="02020603050405020304" pitchFamily="18" charset="0"/>
                <a:cs typeface="Times New Roman" panose="02020603050405020304" pitchFamily="18" charset="0"/>
                <a:hlinkClick r:id="rId2"/>
              </a:rPr>
              <a:t>CHAS | What Are RAMS Documents in Health and Safety?</a:t>
            </a:r>
            <a:endParaRPr kumimoji="0" lang="en-GB" sz="20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180340" indent="-180340">
              <a:lnSpc>
                <a:spcPts val="1300"/>
              </a:lnSpc>
              <a:tabLst>
                <a:tab pos="180340" algn="l"/>
                <a:tab pos="457200" algn="l"/>
              </a:tabLst>
            </a:pPr>
            <a:endParaRPr lang="en-GB" sz="20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041818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2CCF4-2E32-6E3E-9EF0-FFE19609EA4E}"/>
              </a:ext>
            </a:extLst>
          </p:cNvPr>
          <p:cNvSpPr>
            <a:spLocks noGrp="1"/>
          </p:cNvSpPr>
          <p:nvPr>
            <p:ph type="title"/>
          </p:nvPr>
        </p:nvSpPr>
        <p:spPr>
          <a:xfrm>
            <a:off x="457200" y="1008000"/>
            <a:ext cx="8229600" cy="404776"/>
          </a:xfrm>
        </p:spPr>
        <p:txBody>
          <a:bodyPr/>
          <a:lstStyle/>
          <a:p>
            <a:r>
              <a:rPr lang="en-GB" dirty="0"/>
              <a:t>Criteria 1.7 Identify the handover requirements of work.</a:t>
            </a:r>
            <a:br>
              <a:rPr lang="en-GB" dirty="0"/>
            </a:br>
            <a:br>
              <a:rPr lang="en-GB" dirty="0"/>
            </a:br>
            <a:endParaRPr lang="en-GB" dirty="0"/>
          </a:p>
        </p:txBody>
      </p:sp>
      <p:sp>
        <p:nvSpPr>
          <p:cNvPr id="3" name="Content Placeholder 2">
            <a:extLst>
              <a:ext uri="{FF2B5EF4-FFF2-40B4-BE49-F238E27FC236}">
                <a16:creationId xmlns:a16="http://schemas.microsoft.com/office/drawing/2014/main" id="{2175F3C6-5BF7-B3B9-E03B-817C5AB3C419}"/>
              </a:ext>
            </a:extLst>
          </p:cNvPr>
          <p:cNvSpPr>
            <a:spLocks noGrp="1"/>
          </p:cNvSpPr>
          <p:nvPr>
            <p:ph sz="quarter" idx="10"/>
          </p:nvPr>
        </p:nvSpPr>
        <p:spPr/>
        <p:txBody>
          <a:bodyPr/>
          <a:lstStyle/>
          <a:p>
            <a:pPr marL="285750" indent="-285750">
              <a:buFont typeface="Arial" panose="020B0604020202020204" pitchFamily="34" charset="0"/>
              <a:buChar char="•"/>
            </a:pPr>
            <a:r>
              <a:rPr lang="en-GB" sz="1600" dirty="0"/>
              <a:t>Consider the main points of section 3 of the Health and Safety at Work etc. Act (HASAWA) 1974 which requires the conducting of business without putting members of the public at risk, including the public and other workers who may be affected by the work and measures to manage access to the site.</a:t>
            </a:r>
          </a:p>
          <a:p>
            <a:pPr marL="285750" indent="-285750">
              <a:buFont typeface="Arial" panose="020B0604020202020204" pitchFamily="34" charset="0"/>
              <a:buChar char="•"/>
            </a:pPr>
            <a:r>
              <a:rPr lang="en-GB" sz="1600" dirty="0"/>
              <a:t>Research relevant documents that are required for a handover and to be able to plan the handover of a project?</a:t>
            </a:r>
          </a:p>
          <a:p>
            <a:pPr marL="285750" indent="-285750">
              <a:buFont typeface="Arial" panose="020B0604020202020204" pitchFamily="34" charset="0"/>
              <a:buChar char="•"/>
            </a:pPr>
            <a:r>
              <a:rPr kumimoji="0" lang="en-GB" sz="2400" b="1" i="0" u="none" strike="noStrike" kern="0" cap="none" spc="0" normalizeH="0" baseline="0" noProof="0" dirty="0">
                <a:ln>
                  <a:noFill/>
                </a:ln>
                <a:solidFill>
                  <a:srgbClr val="0077E3"/>
                </a:solidFill>
                <a:effectLst/>
                <a:uLnTx/>
                <a:uFillTx/>
                <a:latin typeface="Arial"/>
                <a:ea typeface="ＭＳ Ｐゴシック" charset="-128"/>
              </a:rPr>
              <a:t>Suggested web links</a:t>
            </a:r>
          </a:p>
          <a:p>
            <a:pPr marL="285750" indent="-285750">
              <a:buFont typeface="Arial" panose="020B0604020202020204" pitchFamily="34" charset="0"/>
              <a:buChar char="•"/>
            </a:pPr>
            <a:r>
              <a:rPr lang="en-GB" sz="1600" dirty="0">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rPr>
              <a:t> </a:t>
            </a:r>
            <a:r>
              <a:rPr lang="en-GB" sz="1600" u="sng" dirty="0">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hlinkClick r:id="rId2"/>
              </a:rPr>
              <a:t>HSE | Health and Safety at Work etc Act 1974</a:t>
            </a:r>
            <a:endParaRPr lang="en-GB" sz="1600" dirty="0"/>
          </a:p>
          <a:p>
            <a:pPr marL="285750" indent="-285750">
              <a:buFont typeface="Arial" panose="020B0604020202020204" pitchFamily="34" charset="0"/>
              <a:buChar char="•"/>
            </a:pPr>
            <a:endParaRPr lang="en-GB" sz="1600" dirty="0"/>
          </a:p>
        </p:txBody>
      </p:sp>
    </p:spTree>
    <p:extLst>
      <p:ext uri="{BB962C8B-B14F-4D97-AF65-F5344CB8AC3E}">
        <p14:creationId xmlns:p14="http://schemas.microsoft.com/office/powerpoint/2010/main" val="4088067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533448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nSpc>
                <a:spcPct val="107000"/>
              </a:lnSpc>
              <a:spcAft>
                <a:spcPts val="400"/>
              </a:spcAft>
            </a:pPr>
            <a:r>
              <a:rPr lang="en-GB" sz="1600" kern="0" dirty="0">
                <a:effectLst/>
                <a:latin typeface="Arial" panose="020B0604020202020204" pitchFamily="34" charset="0"/>
                <a:ea typeface="Cambria" panose="02040503050406030204" pitchFamily="18" charset="0"/>
                <a:cs typeface="Times New Roman" panose="02020603050405020304" pitchFamily="18" charset="0"/>
              </a:rPr>
              <a:t>This unit provides the learner with the competencies of how to plan and evaluate work in their trade. Learners will be able to understand the criteria set out for this unit and complete relevant tasks relating to the following:</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400"/>
              </a:spcAft>
              <a:buFont typeface="Symbol" panose="05050102010706020507" pitchFamily="18" charset="2"/>
              <a:buChar char=""/>
            </a:pPr>
            <a:r>
              <a:rPr lang="en-GB" sz="1600" kern="0" dirty="0">
                <a:effectLst/>
                <a:latin typeface="Arial" panose="020B0604020202020204" pitchFamily="34" charset="0"/>
                <a:ea typeface="Cambria" panose="02040503050406030204" pitchFamily="18" charset="0"/>
                <a:cs typeface="Times New Roman" panose="02020603050405020304" pitchFamily="18" charset="0"/>
              </a:rPr>
              <a:t>plan work to ensure that it is carried out safely and to any relevant industry standards. </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400"/>
              </a:spcAft>
              <a:buFont typeface="Symbol" panose="05050102010706020507" pitchFamily="18" charset="2"/>
              <a:buChar char=""/>
            </a:pPr>
            <a:r>
              <a:rPr lang="en-GB" sz="1600" kern="0" dirty="0">
                <a:effectLst/>
                <a:latin typeface="Arial" panose="020B0604020202020204" pitchFamily="34" charset="0"/>
                <a:ea typeface="Cambria" panose="02040503050406030204" pitchFamily="18" charset="0"/>
                <a:cs typeface="Times New Roman" panose="02020603050405020304" pitchFamily="18" charset="0"/>
              </a:rPr>
              <a:t>organise resources and plan the use of these resources and their time. </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400"/>
              </a:spcAft>
              <a:buFont typeface="Symbol" panose="05050102010706020507" pitchFamily="18" charset="2"/>
              <a:buChar char=""/>
            </a:pPr>
            <a:r>
              <a:rPr lang="en-GB" sz="1600" kern="0" dirty="0">
                <a:effectLst/>
                <a:latin typeface="Arial" panose="020B0604020202020204" pitchFamily="34" charset="0"/>
                <a:ea typeface="Cambria" panose="02040503050406030204" pitchFamily="18" charset="0"/>
                <a:cs typeface="Times New Roman" panose="02020603050405020304" pitchFamily="18" charset="0"/>
              </a:rPr>
              <a:t>organise their own work activities, dealing with typical problems that arise in their work, and seeking advice from others if required.</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400"/>
              </a:spcAft>
              <a:buFont typeface="Symbol" panose="05050102010706020507" pitchFamily="18" charset="2"/>
              <a:buChar char=""/>
            </a:pPr>
            <a:r>
              <a:rPr lang="en-GB" sz="1600" kern="0" dirty="0">
                <a:effectLst/>
                <a:latin typeface="Arial" panose="020B0604020202020204" pitchFamily="34" charset="0"/>
                <a:ea typeface="Cambria" panose="02040503050406030204" pitchFamily="18" charset="0"/>
                <a:cs typeface="Times New Roman" panose="02020603050405020304" pitchFamily="18" charset="0"/>
              </a:rPr>
              <a:t>communicate the work requirements to customers, colleagues, and members of the public other trades. </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400"/>
              </a:spcAft>
              <a:buFont typeface="Symbol" panose="05050102010706020507" pitchFamily="18" charset="2"/>
              <a:buChar char=""/>
            </a:pPr>
            <a:r>
              <a:rPr lang="en-GB" sz="1600" kern="0" dirty="0">
                <a:effectLst/>
                <a:latin typeface="Arial" panose="020B0604020202020204" pitchFamily="34" charset="0"/>
                <a:ea typeface="Cambria" panose="02040503050406030204" pitchFamily="18" charset="0"/>
                <a:cs typeface="Times New Roman" panose="02020603050405020304" pitchFamily="18" charset="0"/>
              </a:rPr>
              <a:t>evaluate their completed work and how effective they were in planning and performing stages; identifying strengths and weaknesses and using reflective practice to facilitate continual improvement.</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800"/>
              </a:lnSpc>
              <a:spcBef>
                <a:spcPts val="400"/>
              </a:spcBef>
              <a:spcAft>
                <a:spcPts val="800"/>
              </a:spcAft>
            </a:pPr>
            <a:r>
              <a:rPr lang="en-GB" sz="2000" b="1" kern="0" dirty="0">
                <a:effectLst/>
                <a:latin typeface="Arial" panose="020B0604020202020204" pitchFamily="34" charset="0"/>
                <a:ea typeface="Times New Roman" panose="02020603050405020304" pitchFamily="18"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eaLnBrk="1" hangingPunct="1">
              <a:lnSpc>
                <a:spcPct val="100000"/>
              </a:lnSpc>
            </a:pPr>
            <a:endParaRPr dirty="0">
              <a:solidFill>
                <a:srgbClr val="E30613"/>
              </a:solidFill>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5086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E790E-F512-F03A-64BF-12CF32AFD34B}"/>
              </a:ext>
            </a:extLst>
          </p:cNvPr>
          <p:cNvSpPr>
            <a:spLocks noGrp="1"/>
          </p:cNvSpPr>
          <p:nvPr>
            <p:ph type="title"/>
          </p:nvPr>
        </p:nvSpPr>
        <p:spPr/>
        <p:txBody>
          <a:bodyPr/>
          <a:lstStyle/>
          <a:p>
            <a:r>
              <a:rPr lang="en-GB" dirty="0"/>
              <a:t>Criteria 1.1 Organise the resources required.</a:t>
            </a:r>
          </a:p>
        </p:txBody>
      </p:sp>
      <p:sp>
        <p:nvSpPr>
          <p:cNvPr id="3" name="Content Placeholder 2">
            <a:extLst>
              <a:ext uri="{FF2B5EF4-FFF2-40B4-BE49-F238E27FC236}">
                <a16:creationId xmlns:a16="http://schemas.microsoft.com/office/drawing/2014/main" id="{13CF804B-F46D-13D4-4A20-3F9CF97E206A}"/>
              </a:ext>
            </a:extLst>
          </p:cNvPr>
          <p:cNvSpPr>
            <a:spLocks noGrp="1"/>
          </p:cNvSpPr>
          <p:nvPr>
            <p:ph sz="quarter" idx="10"/>
          </p:nvPr>
        </p:nvSpPr>
        <p:spPr>
          <a:xfrm>
            <a:off x="457200" y="1390588"/>
            <a:ext cx="8229600" cy="4558692"/>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250" b="1"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7000"/>
              </a:lnSpc>
              <a:spcBef>
                <a:spcPts val="1000"/>
              </a:spcBef>
              <a:spcAft>
                <a:spcPts val="800"/>
              </a:spcAft>
              <a:buClrTx/>
              <a:buSzTx/>
              <a:buFontTx/>
              <a:buNone/>
              <a:tabLst/>
              <a:defRPr/>
            </a:pPr>
            <a:r>
              <a:rPr kumimoji="0" lang="en-GB" sz="125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  </a:t>
            </a:r>
            <a:r>
              <a:rPr kumimoji="0" lang="en-GB" sz="14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Learners will need to consider the following when answering worksheets for this topic:-</a:t>
            </a:r>
          </a:p>
          <a:p>
            <a:pPr marL="285750" marR="0" lvl="0" indent="-285750" algn="l" defTabSz="914400" rtl="0" eaLnBrk="0" fontAlgn="base" latinLnBrk="0" hangingPunct="0">
              <a:lnSpc>
                <a:spcPct val="107000"/>
              </a:lnSpc>
              <a:spcBef>
                <a:spcPts val="1000"/>
              </a:spcBef>
              <a:spcAft>
                <a:spcPts val="80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Produce a method statement to include resources for a small job within your trade area and identify resources required such as e.g., consumable (replenishable) and re-usable materials, plant, equipment, and operatives required.</a:t>
            </a:r>
          </a:p>
          <a:p>
            <a:pPr marL="285750" marR="0" lvl="0" indent="-285750" algn="l" defTabSz="914400" rtl="0" eaLnBrk="0" fontAlgn="base" latinLnBrk="0" hangingPunct="0">
              <a:lnSpc>
                <a:spcPct val="107000"/>
              </a:lnSpc>
              <a:spcBef>
                <a:spcPts val="1000"/>
              </a:spcBef>
              <a:spcAft>
                <a:spcPts val="80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Research and explain how estimation techniques required work, (such as analytical (bottom up), comparative (top down/historic) and parametric).</a:t>
            </a:r>
          </a:p>
          <a:p>
            <a:pPr marL="285750" marR="0" lvl="0" indent="-285750" algn="l" defTabSz="914400" rtl="0" eaLnBrk="0" fontAlgn="base" latinLnBrk="0" hangingPunct="0">
              <a:lnSpc>
                <a:spcPct val="107000"/>
              </a:lnSpc>
              <a:spcBef>
                <a:spcPts val="1000"/>
              </a:spcBef>
              <a:spcAft>
                <a:spcPts val="800"/>
              </a:spcAft>
              <a:buClrTx/>
              <a:buSzTx/>
              <a:buFont typeface="Arial" panose="020B0604020202020204" pitchFamily="34" charset="0"/>
              <a:buChar char="•"/>
              <a:tabLst/>
              <a:defRPr/>
            </a:pPr>
            <a:r>
              <a:rPr lang="en-GB" sz="1400" dirty="0">
                <a:solidFill>
                  <a:srgbClr val="000000"/>
                </a:solidFill>
                <a:latin typeface="Arial" panose="020B0604020202020204" pitchFamily="34" charset="0"/>
                <a:ea typeface="Cambria" panose="02040503050406030204" pitchFamily="18" charset="0"/>
                <a:cs typeface="Times New Roman" panose="02020603050405020304" pitchFamily="18" charset="0"/>
              </a:rPr>
              <a:t>H</a:t>
            </a:r>
            <a:r>
              <a:rPr kumimoji="0" lang="en-GB" sz="1400" b="0" i="0" u="none" strike="noStrike" kern="0" cap="none" spc="0" normalizeH="0" baseline="0" noProof="0" dirty="0" err="1">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ave</a:t>
            </a:r>
            <a:r>
              <a:rPr kumimoji="0" lang="en-GB" sz="14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 an appreciation of what the ‘estimating funnel’ means.</a:t>
            </a:r>
          </a:p>
          <a:p>
            <a:pPr marL="285750" marR="0" lvl="0" indent="-285750" algn="l" defTabSz="914400" rtl="0" eaLnBrk="0" fontAlgn="base" latinLnBrk="0" hangingPunct="0">
              <a:lnSpc>
                <a:spcPct val="107000"/>
              </a:lnSpc>
              <a:spcBef>
                <a:spcPts val="1000"/>
              </a:spcBef>
              <a:spcAft>
                <a:spcPts val="80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What clarification and advice are available from the examples given below:-</a:t>
            </a:r>
          </a:p>
          <a:p>
            <a:pPr marL="285750" marR="0" lvl="0" indent="-285750" algn="l" defTabSz="914400" rtl="0" eaLnBrk="0" fontAlgn="base" latinLnBrk="0" hangingPunct="0">
              <a:lnSpc>
                <a:spcPct val="107000"/>
              </a:lnSpc>
              <a:spcBef>
                <a:spcPts val="1000"/>
              </a:spcBef>
              <a:spcAft>
                <a:spcPts val="80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the customer/customer’s representative</a:t>
            </a:r>
          </a:p>
          <a:p>
            <a:pPr marL="285750" marR="0" lvl="0" indent="-285750" algn="l" defTabSz="914400" rtl="0" eaLnBrk="0" fontAlgn="base" latinLnBrk="0" hangingPunct="0">
              <a:lnSpc>
                <a:spcPct val="107000"/>
              </a:lnSpc>
              <a:spcBef>
                <a:spcPts val="1000"/>
              </a:spcBef>
              <a:spcAft>
                <a:spcPts val="80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manufacturer’s technical information</a:t>
            </a:r>
          </a:p>
          <a:p>
            <a:pPr marL="285750" marR="0" lvl="0" indent="-285750" algn="l" defTabSz="914400" rtl="0" eaLnBrk="0" fontAlgn="base" latinLnBrk="0" hangingPunct="0">
              <a:lnSpc>
                <a:spcPct val="107000"/>
              </a:lnSpc>
              <a:spcBef>
                <a:spcPts val="1000"/>
              </a:spcBef>
              <a:spcAft>
                <a:spcPts val="800"/>
              </a:spcAft>
              <a:buClrTx/>
              <a:buSzTx/>
              <a:buFont typeface="Arial" panose="020B0604020202020204" pitchFamily="34" charset="0"/>
              <a:buChar char="•"/>
              <a:tabLst/>
              <a:defRPr/>
            </a:pPr>
            <a:r>
              <a:rPr kumimoji="0" lang="en-GB" sz="14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trade literature or the organisation’s procedures.</a:t>
            </a:r>
          </a:p>
          <a:p>
            <a:pPr marL="285750" marR="0" lvl="0" indent="-285750" algn="l" defTabSz="914400" rtl="0" eaLnBrk="0" fontAlgn="base" latinLnBrk="0" hangingPunct="0">
              <a:lnSpc>
                <a:spcPct val="107000"/>
              </a:lnSpc>
              <a:spcBef>
                <a:spcPts val="1000"/>
              </a:spcBef>
              <a:spcAft>
                <a:spcPts val="800"/>
              </a:spcAft>
              <a:buClrTx/>
              <a:buSzTx/>
              <a:buFont typeface="Arial" panose="020B0604020202020204" pitchFamily="34" charset="0"/>
              <a:buChar char="•"/>
              <a:tabLst/>
              <a:defRPr/>
            </a:pPr>
            <a:endParaRPr kumimoji="0" lang="en-GB" sz="125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endParaRPr>
          </a:p>
          <a:p>
            <a:pPr lvl="0">
              <a:tabLst>
                <a:tab pos="180340" algn="l"/>
              </a:tabLst>
            </a:pPr>
            <a:endParaRPr lang="en-GB" sz="1250" dirty="0">
              <a:effectLst/>
              <a:latin typeface="Calibri" panose="020F0502020204030204" pitchFamily="34" charset="0"/>
              <a:ea typeface="Times New Roman" panose="02020603050405020304" pitchFamily="18" charset="0"/>
              <a:cs typeface="Times New Roman" panose="02020603050405020304" pitchFamily="18" charset="0"/>
            </a:endParaRPr>
          </a:p>
          <a:p>
            <a:pPr marL="457200"/>
            <a:r>
              <a:rPr lang="en-GB" sz="1250" dirty="0">
                <a:effectLst/>
                <a:latin typeface="Arial" panose="020B0604020202020204" pitchFamily="34" charset="0"/>
                <a:ea typeface="Times New Roman" panose="02020603050405020304" pitchFamily="18" charset="0"/>
                <a:cs typeface="Times New Roman" panose="02020603050405020304" pitchFamily="18" charset="0"/>
              </a:rPr>
              <a:t> </a:t>
            </a:r>
            <a:endParaRPr lang="en-GB" sz="1250" dirty="0">
              <a:effectLst/>
              <a:latin typeface="Calibri" panose="020F0502020204030204" pitchFamily="34" charset="0"/>
              <a:ea typeface="Times New Roman" panose="02020603050405020304" pitchFamily="18" charset="0"/>
              <a:cs typeface="Times New Roman" panose="02020603050405020304" pitchFamily="18" charset="0"/>
            </a:endParaRPr>
          </a:p>
          <a:p>
            <a:pPr marL="285750" indent="-285750">
              <a:lnSpc>
                <a:spcPts val="1300"/>
              </a:lnSpc>
              <a:spcAft>
                <a:spcPts val="800"/>
              </a:spcAft>
              <a:buFont typeface="Arial" panose="020B0604020202020204" pitchFamily="34" charset="0"/>
              <a:buChar char="•"/>
              <a:tabLst>
                <a:tab pos="180340" algn="l"/>
              </a:tabLst>
            </a:pPr>
            <a:endParaRPr lang="en-GB" sz="1250" kern="100" dirty="0">
              <a:effectLst/>
              <a:ea typeface="Calibri" panose="020F0502020204030204" pitchFamily="34" charset="0"/>
              <a:cs typeface="Times New Roman" panose="02020603050405020304" pitchFamily="18" charset="0"/>
            </a:endParaRPr>
          </a:p>
          <a:p>
            <a:pPr marL="285750" indent="-285750">
              <a:lnSpc>
                <a:spcPts val="1300"/>
              </a:lnSpc>
              <a:spcAft>
                <a:spcPts val="800"/>
              </a:spcAft>
              <a:buFont typeface="Arial" panose="020B0604020202020204" pitchFamily="34" charset="0"/>
              <a:buChar char="•"/>
              <a:tabLst>
                <a:tab pos="180340" algn="l"/>
              </a:tabLst>
            </a:pPr>
            <a:endParaRPr lang="en-GB" sz="1250" kern="100" dirty="0">
              <a:effectLst/>
              <a:ea typeface="Calibri" panose="020F0502020204030204" pitchFamily="34" charset="0"/>
              <a:cs typeface="Times New Roman" panose="02020603050405020304" pitchFamily="18" charset="0"/>
            </a:endParaRPr>
          </a:p>
          <a:p>
            <a:pPr marL="285750" indent="-285750">
              <a:lnSpc>
                <a:spcPts val="1300"/>
              </a:lnSpc>
              <a:spcAft>
                <a:spcPts val="800"/>
              </a:spcAft>
              <a:buFont typeface="Arial" panose="020B0604020202020204" pitchFamily="34" charset="0"/>
              <a:buChar char="•"/>
              <a:tabLst>
                <a:tab pos="180340" algn="l"/>
              </a:tabLst>
            </a:pPr>
            <a:endParaRPr lang="en-GB" sz="1250" kern="100" dirty="0">
              <a:effectLst/>
              <a:ea typeface="Calibri" panose="020F0502020204030204" pitchFamily="34" charset="0"/>
              <a:cs typeface="Times New Roman" panose="02020603050405020304" pitchFamily="18" charset="0"/>
            </a:endParaRPr>
          </a:p>
          <a:p>
            <a:pPr>
              <a:lnSpc>
                <a:spcPts val="1300"/>
              </a:lnSpc>
              <a:spcAft>
                <a:spcPts val="800"/>
              </a:spcAft>
              <a:tabLst>
                <a:tab pos="180340" algn="l"/>
              </a:tabLst>
            </a:pPr>
            <a:endParaRPr lang="en-GB" sz="125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7000"/>
              </a:lnSpc>
              <a:spcBef>
                <a:spcPts val="1000"/>
              </a:spcBef>
              <a:spcAft>
                <a:spcPts val="800"/>
              </a:spcAft>
              <a:buClrTx/>
              <a:buSzTx/>
              <a:buFontTx/>
              <a:buNone/>
              <a:tabLst/>
              <a:defRPr/>
            </a:pPr>
            <a:endParaRPr kumimoji="0" lang="en-GB" sz="125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endParaRPr>
          </a:p>
          <a:p>
            <a:pPr marL="180340" indent="-180340">
              <a:lnSpc>
                <a:spcPts val="1300"/>
              </a:lnSpc>
              <a:spcAft>
                <a:spcPts val="800"/>
              </a:spcAft>
              <a:tabLst>
                <a:tab pos="180340" algn="l"/>
              </a:tabLst>
            </a:pPr>
            <a:r>
              <a:rPr lang="en-GB" sz="1250" dirty="0">
                <a:effectLst/>
                <a:latin typeface="Arial" panose="020B0604020202020204" pitchFamily="34" charset="0"/>
                <a:ea typeface="Times New Roman" panose="02020603050405020304" pitchFamily="18" charset="0"/>
                <a:cs typeface="Times New Roman" panose="02020603050405020304" pitchFamily="18" charset="0"/>
              </a:rPr>
              <a:t>  </a:t>
            </a:r>
            <a:endParaRPr kumimoji="0" lang="en-GB" sz="125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250" b="0" i="0" u="none" strike="noStrike" kern="1200" cap="none" spc="0" normalizeH="0" baseline="0" noProof="0" dirty="0">
              <a:ln>
                <a:noFill/>
              </a:ln>
              <a:solidFill>
                <a:prstClr val="black"/>
              </a:solidFill>
              <a:effectLst/>
              <a:uLnTx/>
              <a:uFillTx/>
              <a:latin typeface="Calibri" panose="020F0502020204030204"/>
              <a:ea typeface="+mn-ea"/>
              <a:cs typeface="Arial"/>
            </a:endParaRPr>
          </a:p>
        </p:txBody>
      </p:sp>
    </p:spTree>
    <p:extLst>
      <p:ext uri="{BB962C8B-B14F-4D97-AF65-F5344CB8AC3E}">
        <p14:creationId xmlns:p14="http://schemas.microsoft.com/office/powerpoint/2010/main" val="3349648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5B842-C856-4C36-2F38-CE273F367E60}"/>
              </a:ext>
            </a:extLst>
          </p:cNvPr>
          <p:cNvSpPr>
            <a:spLocks noGrp="1"/>
          </p:cNvSpPr>
          <p:nvPr>
            <p:ph type="title"/>
          </p:nvPr>
        </p:nvSpPr>
        <p:spPr/>
        <p:txBody>
          <a:bodyPr/>
          <a:lstStyle/>
          <a:p>
            <a:pPr algn="ctr"/>
            <a:r>
              <a:rPr lang="en-GB" dirty="0"/>
              <a:t>Suggested web links</a:t>
            </a:r>
          </a:p>
        </p:txBody>
      </p:sp>
      <p:sp>
        <p:nvSpPr>
          <p:cNvPr id="3" name="Content Placeholder 2">
            <a:extLst>
              <a:ext uri="{FF2B5EF4-FFF2-40B4-BE49-F238E27FC236}">
                <a16:creationId xmlns:a16="http://schemas.microsoft.com/office/drawing/2014/main" id="{EE27710D-CA5E-E649-0F77-33F6318649EF}"/>
              </a:ext>
            </a:extLst>
          </p:cNvPr>
          <p:cNvSpPr>
            <a:spLocks noGrp="1"/>
          </p:cNvSpPr>
          <p:nvPr>
            <p:ph sz="quarter" idx="10"/>
          </p:nvPr>
        </p:nvSpPr>
        <p:spPr/>
        <p:txBody>
          <a:bodyPr/>
          <a:lstStyle/>
          <a:p>
            <a:endParaRPr lang="en-GB" dirty="0"/>
          </a:p>
          <a:p>
            <a:pPr>
              <a:lnSpc>
                <a:spcPct val="107000"/>
              </a:lnSpc>
              <a:spcAft>
                <a:spcPts val="800"/>
              </a:spcAft>
            </a:pPr>
            <a:r>
              <a:rPr lang="en-GB" sz="1600" u="sng" kern="100" dirty="0">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hlinkClick r:id="rId2"/>
              </a:rPr>
              <a:t>Three ways to approach cost estimation (apm.org.uk)</a:t>
            </a:r>
            <a:endParaRPr lang="en-GB" sz="1600" kern="100" dirty="0">
              <a:effectLst/>
              <a:ea typeface="Calibri" panose="020F0502020204030204" pitchFamily="34" charset="0"/>
              <a:cs typeface="Times New Roman" panose="02020603050405020304" pitchFamily="18" charset="0"/>
            </a:endParaRPr>
          </a:p>
          <a:p>
            <a:pPr>
              <a:lnSpc>
                <a:spcPct val="107000"/>
              </a:lnSpc>
              <a:spcAft>
                <a:spcPts val="800"/>
              </a:spcAft>
            </a:pPr>
            <a:r>
              <a:rPr lang="en-GB" sz="1600" u="sng" kern="100" dirty="0">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hlinkClick r:id="rId3"/>
              </a:rPr>
              <a:t>estimating-guide-sample-chapter.pdf (apm.org.uk)</a:t>
            </a:r>
            <a:endParaRPr lang="en-GB" sz="1600" kern="100" dirty="0">
              <a:effectLst/>
              <a:ea typeface="Calibri" panose="020F0502020204030204" pitchFamily="34" charset="0"/>
              <a:cs typeface="Times New Roman" panose="02020603050405020304" pitchFamily="18" charset="0"/>
            </a:endParaRPr>
          </a:p>
          <a:p>
            <a:r>
              <a:rPr lang="en-GB" sz="1600" u="sng" kern="0" dirty="0">
                <a:ln>
                  <a:noFill/>
                </a:ln>
                <a:solidFill>
                  <a:srgbClr val="4472C4"/>
                </a:solidFill>
                <a:effectLst>
                  <a:outerShdw blurRad="38100" dist="25400" dir="5400000" algn="ctr">
                    <a:srgbClr val="6E747A">
                      <a:alpha val="43000"/>
                    </a:srgbClr>
                  </a:outerShdw>
                </a:effectLst>
                <a:ea typeface="Times New Roman" panose="02020603050405020304" pitchFamily="18" charset="0"/>
                <a:cs typeface="Times New Roman" panose="02020603050405020304" pitchFamily="18" charset="0"/>
                <a:hlinkClick r:id="rId4"/>
              </a:rPr>
              <a:t>HS Direct | Free Method Statement Template</a:t>
            </a:r>
            <a:r>
              <a:rPr lang="en-GB" sz="1600" dirty="0">
                <a:effectLst/>
                <a:ea typeface="Cambria" panose="02040503050406030204" pitchFamily="18" charset="0"/>
                <a:cs typeface="Times New Roman" panose="02020603050405020304" pitchFamily="18" charset="0"/>
              </a:rPr>
              <a:t> </a:t>
            </a:r>
          </a:p>
          <a:p>
            <a:pPr>
              <a:lnSpc>
                <a:spcPct val="107000"/>
              </a:lnSpc>
              <a:spcBef>
                <a:spcPts val="400"/>
              </a:spcBef>
              <a:spcAft>
                <a:spcPts val="800"/>
              </a:spcAft>
            </a:pPr>
            <a:endParaRPr lang="en-GB" sz="1050" dirty="0">
              <a:effectLst/>
              <a:latin typeface="Arial" panose="020B0604020202020204" pitchFamily="34" charset="0"/>
              <a:ea typeface="Cambria" panose="02040503050406030204" pitchFamily="18" charset="0"/>
              <a:cs typeface="Times New Roman" panose="02020603050405020304" pitchFamily="18" charset="0"/>
            </a:endParaRPr>
          </a:p>
          <a:p>
            <a:pPr marL="342900" lvl="0" indent="-342900">
              <a:lnSpc>
                <a:spcPts val="1300"/>
              </a:lnSpc>
              <a:spcBef>
                <a:spcPts val="400"/>
              </a:spcBef>
              <a:spcAft>
                <a:spcPts val="800"/>
              </a:spcAft>
              <a:buFont typeface="Symbol" panose="05050102010706020507" pitchFamily="18" charset="2"/>
              <a:buChar char=""/>
            </a:pPr>
            <a:endParaRPr lang="en-GB" sz="1100" kern="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nSpc>
                <a:spcPts val="1300"/>
              </a:lnSpc>
              <a:spcBef>
                <a:spcPts val="400"/>
              </a:spcBef>
              <a:spcAft>
                <a:spcPts val="800"/>
              </a:spcAft>
              <a:buFont typeface="Symbol" panose="05050102010706020507" pitchFamily="18" charset="2"/>
              <a:buChar char=""/>
            </a:pP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endParaRPr lang="en-GB" sz="1100" kern="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indent="-180340">
              <a:lnSpc>
                <a:spcPts val="1300"/>
              </a:lnSpc>
              <a:spcAft>
                <a:spcPts val="800"/>
              </a:spcAft>
              <a:tabLst>
                <a:tab pos="180340" algn="l"/>
              </a:tabLst>
            </a:pPr>
            <a:endParaRPr lang="en-GB" sz="1100" kern="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indent="-180340">
              <a:lnSpc>
                <a:spcPts val="1300"/>
              </a:lnSpc>
              <a:spcAft>
                <a:spcPts val="800"/>
              </a:spcAft>
              <a:tabLst>
                <a:tab pos="180340" algn="l"/>
              </a:tabLst>
            </a:pP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u="none" strike="noStrike"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2085"/>
              </a:lnSpc>
              <a:spcAft>
                <a:spcPts val="1200"/>
              </a:spcAft>
            </a:pPr>
            <a:endParaRPr lang="en-GB" sz="1200" dirty="0">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609600">
              <a:lnSpc>
                <a:spcPts val="1300"/>
              </a:lnSpc>
              <a:spcAft>
                <a:spcPts val="80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3302467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DAA8D-3EA4-F5F4-7E73-03F9143F5751}"/>
              </a:ext>
            </a:extLst>
          </p:cNvPr>
          <p:cNvSpPr>
            <a:spLocks noGrp="1"/>
          </p:cNvSpPr>
          <p:nvPr>
            <p:ph type="title"/>
          </p:nvPr>
        </p:nvSpPr>
        <p:spPr>
          <a:xfrm>
            <a:off x="457200" y="1008000"/>
            <a:ext cx="8229600" cy="692808"/>
          </a:xfrm>
        </p:spPr>
        <p:txBody>
          <a:bodyPr/>
          <a:lstStyle/>
          <a:p>
            <a:pPr algn="ctr"/>
            <a:r>
              <a:rPr lang="en-GB" dirty="0"/>
              <a:t>Criteria 1.2 Set success criteria for the task(s). </a:t>
            </a:r>
          </a:p>
        </p:txBody>
      </p:sp>
      <p:sp>
        <p:nvSpPr>
          <p:cNvPr id="3" name="Content Placeholder 2">
            <a:extLst>
              <a:ext uri="{FF2B5EF4-FFF2-40B4-BE49-F238E27FC236}">
                <a16:creationId xmlns:a16="http://schemas.microsoft.com/office/drawing/2014/main" id="{0C21F61C-1BED-313A-AAF8-CF3FE04C553D}"/>
              </a:ext>
            </a:extLst>
          </p:cNvPr>
          <p:cNvSpPr>
            <a:spLocks noGrp="1"/>
          </p:cNvSpPr>
          <p:nvPr>
            <p:ph sz="quarter" idx="10"/>
          </p:nvPr>
        </p:nvSpPr>
        <p:spPr>
          <a:xfrm>
            <a:off x="457200" y="1700808"/>
            <a:ext cx="8147248" cy="3960440"/>
          </a:xfrm>
        </p:spPr>
        <p:txBody>
          <a:bodyPr/>
          <a:lstStyle/>
          <a:p>
            <a:pPr marL="0" marR="0" lvl="0" indent="0" algn="l" defTabSz="914400" rtl="0" eaLnBrk="0" fontAlgn="base" latinLnBrk="0" hangingPunct="0">
              <a:lnSpc>
                <a:spcPct val="107000"/>
              </a:lnSpc>
              <a:spcBef>
                <a:spcPts val="100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Learners will need to consider the following when answering worksheets for this topic:-</a:t>
            </a:r>
          </a:p>
          <a:p>
            <a:pPr marL="285750" indent="-285750">
              <a:lnSpc>
                <a:spcPts val="1300"/>
              </a:lnSpc>
              <a:spcAft>
                <a:spcPts val="800"/>
              </a:spcAft>
              <a:buFont typeface="Arial" panose="020B0604020202020204" pitchFamily="34" charset="0"/>
              <a:buChar char="•"/>
              <a:tabLst>
                <a:tab pos="180340" algn="l"/>
              </a:tabLst>
            </a:pPr>
            <a:endParaRPr lang="en-GB" sz="1600" kern="100" dirty="0">
              <a:effectLst/>
              <a:ea typeface="Calibri" panose="020F0502020204030204" pitchFamily="34" charset="0"/>
              <a:cs typeface="Times New Roman" panose="02020603050405020304" pitchFamily="18" charset="0"/>
            </a:endParaRPr>
          </a:p>
          <a:p>
            <a:pPr marL="285750" lvl="0" indent="-285750">
              <a:lnSpc>
                <a:spcPct val="107000"/>
              </a:lnSpc>
              <a:spcAft>
                <a:spcPts val="800"/>
              </a:spcAft>
              <a:buSzPts val="1100"/>
              <a:buFont typeface="Arial" panose="020B0604020202020204" pitchFamily="34" charset="0"/>
              <a:buChar char="•"/>
            </a:pPr>
            <a:r>
              <a:rPr lang="en-GB" sz="1600" dirty="0">
                <a:latin typeface="Arial" panose="020B0604020202020204" pitchFamily="34" charset="0"/>
                <a:ea typeface="Cambria" panose="02040503050406030204" pitchFamily="18" charset="0"/>
                <a:cs typeface="Times New Roman" panose="02020603050405020304" pitchFamily="18" charset="0"/>
              </a:rPr>
              <a:t>I</a:t>
            </a:r>
            <a:r>
              <a:rPr lang="en-GB" sz="1600" kern="0" dirty="0">
                <a:effectLst/>
                <a:latin typeface="Arial" panose="020B0604020202020204" pitchFamily="34" charset="0"/>
                <a:ea typeface="Cambria" panose="02040503050406030204" pitchFamily="18" charset="0"/>
                <a:cs typeface="Times New Roman" panose="02020603050405020304" pitchFamily="18" charset="0"/>
              </a:rPr>
              <a:t>dentify the main success criteria for projects, including mapping milestones and key activities to identify material usage and quality of finishes and to enable successful completion of projects.</a:t>
            </a:r>
          </a:p>
          <a:p>
            <a:pPr marL="285750" lvl="0" indent="-285750">
              <a:lnSpc>
                <a:spcPct val="107000"/>
              </a:lnSpc>
              <a:spcAft>
                <a:spcPts val="800"/>
              </a:spcAft>
              <a:buSzPts val="1100"/>
              <a:buFont typeface="Arial" panose="020B0604020202020204" pitchFamily="34" charset="0"/>
              <a:buChar char="•"/>
            </a:pPr>
            <a:r>
              <a:rPr kumimoji="0" lang="en-GB" sz="2400" b="1" i="0" u="none" strike="noStrike" kern="0" cap="none" spc="0" normalizeH="0" baseline="0" noProof="0" dirty="0">
                <a:ln>
                  <a:noFill/>
                </a:ln>
                <a:solidFill>
                  <a:srgbClr val="0077E3"/>
                </a:solidFill>
                <a:effectLst/>
                <a:uLnTx/>
                <a:uFillTx/>
                <a:latin typeface="Arial"/>
                <a:ea typeface="ＭＳ Ｐゴシック" charset="-128"/>
              </a:rPr>
              <a:t>Suggested web links</a:t>
            </a:r>
          </a:p>
          <a:p>
            <a:pPr marL="457200">
              <a:lnSpc>
                <a:spcPct val="107000"/>
              </a:lnSpc>
              <a:spcAft>
                <a:spcPts val="800"/>
              </a:spcAft>
            </a:pPr>
            <a:r>
              <a:rPr lang="en-GB" sz="1600" u="sng" kern="10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2"/>
              </a:rPr>
              <a:t>How To Define &amp; Track Project Milestones (Complete Guide) (toggl.com)</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GB" sz="1600" u="sng"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3"/>
              </a:rPr>
              <a:t>How To Define Project Success Criteria (And Why You Should) (monday.com)</a:t>
            </a:r>
            <a:endParaRPr lang="en-GB" sz="1600" kern="100" dirty="0">
              <a:effectLst/>
              <a:latin typeface="Calibri" panose="020F0502020204030204" pitchFamily="34" charset="0"/>
              <a:ea typeface="Cambria" panose="02040503050406030204" pitchFamily="18" charset="0"/>
              <a:cs typeface="Times New Roman" panose="02020603050405020304" pitchFamily="18" charset="0"/>
            </a:endParaRPr>
          </a:p>
          <a:p>
            <a:pPr marL="285750" lvl="0" indent="-285750">
              <a:lnSpc>
                <a:spcPct val="107000"/>
              </a:lnSpc>
              <a:spcBef>
                <a:spcPts val="400"/>
              </a:spcBef>
              <a:spcAft>
                <a:spcPts val="400"/>
              </a:spcAft>
              <a:buFont typeface="Arial" panose="020B0604020202020204" pitchFamily="34" charset="0"/>
              <a:buChar char="•"/>
              <a:tabLst>
                <a:tab pos="180340" algn="l"/>
              </a:tabLst>
            </a:pPr>
            <a:endParaRPr lang="en-GB" sz="1400" dirty="0">
              <a:effectLst/>
              <a:latin typeface="Arial" panose="020B0604020202020204" pitchFamily="34" charset="0"/>
              <a:ea typeface="Cambria" panose="02040503050406030204" pitchFamily="18" charset="0"/>
              <a:cs typeface="Times New Roman" panose="02020603050405020304" pitchFamily="18" charset="0"/>
            </a:endParaRPr>
          </a:p>
          <a:p>
            <a:pPr marL="285750" marR="0" lvl="0" indent="-285750" algn="l" defTabSz="914400" rtl="0" eaLnBrk="0" fontAlgn="base" latinLnBrk="0" hangingPunct="0">
              <a:lnSpc>
                <a:spcPts val="1300"/>
              </a:lnSpc>
              <a:spcBef>
                <a:spcPts val="1000"/>
              </a:spcBef>
              <a:spcAft>
                <a:spcPts val="1000"/>
              </a:spcAft>
              <a:buClrTx/>
              <a:buSzTx/>
              <a:buFont typeface="Arial" panose="020B0604020202020204" pitchFamily="34" charset="0"/>
              <a:buChar char="•"/>
              <a:tabLst>
                <a:tab pos="180340" algn="l"/>
                <a:tab pos="457200" algn="l"/>
              </a:tabLst>
              <a:defRPr/>
            </a:pPr>
            <a:endParaRPr lang="en-GB" sz="1600" b="1" dirty="0">
              <a:effectLst/>
              <a:latin typeface="Arial" panose="020B0604020202020204" pitchFamily="34" charset="0"/>
              <a:ea typeface="Times New Roman" panose="02020603050405020304" pitchFamily="18" charset="0"/>
              <a:cs typeface="Times New Roman" panose="02020603050405020304" pitchFamily="18" charset="0"/>
            </a:endParaRPr>
          </a:p>
          <a:p>
            <a:pPr marL="285750" indent="-285750">
              <a:lnSpc>
                <a:spcPts val="1300"/>
              </a:lnSpc>
              <a:buFont typeface="Arial" panose="020B0604020202020204" pitchFamily="34" charset="0"/>
              <a:buChar char="•"/>
              <a:tabLst>
                <a:tab pos="180340" algn="l"/>
                <a:tab pos="457200" algn="l"/>
              </a:tabLst>
            </a:pPr>
            <a:endParaRPr lang="en-GB" sz="1600" b="1" dirty="0">
              <a:effectLst/>
              <a:latin typeface="Arial" panose="020B0604020202020204" pitchFamily="34" charset="0"/>
              <a:ea typeface="Times New Roman" panose="02020603050405020304" pitchFamily="18" charset="0"/>
              <a:cs typeface="Times New Roman" panose="02020603050405020304" pitchFamily="18" charset="0"/>
            </a:endParaRPr>
          </a:p>
          <a:p>
            <a:pPr marL="285750" indent="-285750">
              <a:lnSpc>
                <a:spcPts val="1300"/>
              </a:lnSpc>
              <a:buFont typeface="Arial" panose="020B0604020202020204" pitchFamily="34" charset="0"/>
              <a:buChar char="•"/>
              <a:tabLst>
                <a:tab pos="180340" algn="l"/>
                <a:tab pos="457200" algn="l"/>
              </a:tabLst>
            </a:pPr>
            <a:endParaRPr kumimoji="0" lang="en-GB" sz="16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285750" indent="-285750">
              <a:lnSpc>
                <a:spcPts val="1300"/>
              </a:lnSpc>
              <a:buFont typeface="Arial" panose="020B0604020202020204" pitchFamily="34" charset="0"/>
              <a:buChar char="•"/>
              <a:tabLst>
                <a:tab pos="180340" algn="l"/>
                <a:tab pos="457200" algn="l"/>
              </a:tabLst>
            </a:pPr>
            <a:endParaRPr kumimoji="0" lang="en-GB" sz="16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endParaRPr>
          </a:p>
          <a:p>
            <a:pPr marL="180340" indent="-180340">
              <a:lnSpc>
                <a:spcPts val="1300"/>
              </a:lnSpc>
              <a:buFont typeface="Arial" panose="020B0604020202020204" pitchFamily="34" charset="0"/>
              <a:buChar char="•"/>
              <a:tabLst>
                <a:tab pos="180340" algn="l"/>
                <a:tab pos="457200" algn="l"/>
              </a:tabLst>
            </a:pP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indent="-180340">
              <a:lnSpc>
                <a:spcPts val="1300"/>
              </a:lnSpc>
              <a:spcAft>
                <a:spcPts val="800"/>
              </a:spcAft>
              <a:buFont typeface="Arial" panose="020B0604020202020204" pitchFamily="34" charset="0"/>
              <a:buChar char="•"/>
              <a:tabLst>
                <a:tab pos="180340" algn="l"/>
              </a:tabLst>
            </a:pP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1125"/>
              </a:spcAft>
              <a:buFont typeface="Arial" panose="020B0604020202020204" pitchFamily="34" charset="0"/>
              <a:buChar char="•"/>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ts val="2085"/>
              </a:lnSpc>
              <a:spcAft>
                <a:spcPts val="1200"/>
              </a:spcAft>
              <a:buFont typeface="Arial" panose="020B0604020202020204" pitchFamily="34" charset="0"/>
              <a:buChar char="•"/>
            </a:pPr>
            <a:endParaRPr lang="en-GB" sz="2000" dirty="0">
              <a:effectLst/>
              <a:latin typeface="Times New Roman" panose="02020603050405020304" pitchFamily="18" charset="0"/>
              <a:ea typeface="Times New Roman" panose="02020603050405020304" pitchFamily="18" charset="0"/>
            </a:endParaRP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4146440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05A33-95B0-29E5-4719-38B5998D8815}"/>
              </a:ext>
            </a:extLst>
          </p:cNvPr>
          <p:cNvSpPr>
            <a:spLocks noGrp="1"/>
          </p:cNvSpPr>
          <p:nvPr>
            <p:ph type="title"/>
          </p:nvPr>
        </p:nvSpPr>
        <p:spPr/>
        <p:txBody>
          <a:bodyPr/>
          <a:lstStyle/>
          <a:p>
            <a:pPr algn="ctr"/>
            <a:r>
              <a:rPr lang="en-GB" dirty="0"/>
              <a:t>Criteria 1.3 Carry out effective planning</a:t>
            </a:r>
          </a:p>
        </p:txBody>
      </p:sp>
      <p:sp>
        <p:nvSpPr>
          <p:cNvPr id="3" name="Content Placeholder 2">
            <a:extLst>
              <a:ext uri="{FF2B5EF4-FFF2-40B4-BE49-F238E27FC236}">
                <a16:creationId xmlns:a16="http://schemas.microsoft.com/office/drawing/2014/main" id="{1BD3D778-1C3C-5541-ED1E-45832D8D0FFF}"/>
              </a:ext>
            </a:extLst>
          </p:cNvPr>
          <p:cNvSpPr>
            <a:spLocks noGrp="1"/>
          </p:cNvSpPr>
          <p:nvPr>
            <p:ph sz="quarter" idx="10"/>
          </p:nvPr>
        </p:nvSpPr>
        <p:spPr/>
        <p:txBody>
          <a:bodyPr/>
          <a:lstStyle/>
          <a:p>
            <a:pPr marL="0" marR="0" lvl="0" indent="0" algn="l" defTabSz="914400" rtl="0" eaLnBrk="0" fontAlgn="base" latinLnBrk="0" hangingPunct="0">
              <a:lnSpc>
                <a:spcPct val="107000"/>
              </a:lnSpc>
              <a:spcBef>
                <a:spcPts val="100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Learners will need to consider the following when answering worksheets for this topic:-</a:t>
            </a:r>
          </a:p>
          <a:p>
            <a:pPr marL="0" marR="0" lvl="0" indent="0" algn="l" defTabSz="914400" rtl="0" eaLnBrk="0" fontAlgn="base" latinLnBrk="0" hangingPunct="0">
              <a:lnSpc>
                <a:spcPct val="107000"/>
              </a:lnSpc>
              <a:spcBef>
                <a:spcPts val="1000"/>
              </a:spcBef>
              <a:spcAft>
                <a:spcPts val="800"/>
              </a:spcAft>
              <a:buClrTx/>
              <a:buSzTx/>
              <a:buFontTx/>
              <a:buNone/>
              <a:tabLst/>
              <a:defRPr/>
            </a:pPr>
            <a:endParaRPr lang="en-GB" sz="1600" dirty="0">
              <a:effectLst/>
              <a:latin typeface="Arial" panose="020B0604020202020204" pitchFamily="34" charset="0"/>
              <a:ea typeface="Cambria" panose="02040503050406030204" pitchFamily="18" charset="0"/>
              <a:cs typeface="Times New Roman" panose="02020603050405020304" pitchFamily="18" charset="0"/>
            </a:endParaRPr>
          </a:p>
          <a:p>
            <a:pPr marL="285750" indent="-285750">
              <a:lnSpc>
                <a:spcPct val="107000"/>
              </a:lnSpc>
              <a:spcBef>
                <a:spcPts val="400"/>
              </a:spcBef>
              <a:spcAft>
                <a:spcPts val="800"/>
              </a:spcAft>
              <a:buFont typeface="Arial" panose="020B0604020202020204" pitchFamily="34" charset="0"/>
              <a:buChar char="•"/>
            </a:pPr>
            <a:r>
              <a:rPr lang="en-GB" sz="1600" kern="100" dirty="0">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rPr>
              <a:t>Why</a:t>
            </a:r>
            <a:r>
              <a:rPr lang="en-GB" sz="1600" kern="100" dirty="0">
                <a:ln>
                  <a:noFill/>
                </a:ln>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rPr>
              <a:t> Gantt charts are used to carry out effective planning methods and are important relating to calculating the time required to successfully complete tasks to include how a schedule of works contributes to completing to timescales. </a:t>
            </a:r>
          </a:p>
          <a:p>
            <a:pPr marL="285750" indent="-285750">
              <a:lnSpc>
                <a:spcPct val="107000"/>
              </a:lnSpc>
              <a:spcBef>
                <a:spcPts val="400"/>
              </a:spcBef>
              <a:spcAft>
                <a:spcPts val="800"/>
              </a:spcAft>
              <a:buFont typeface="Arial" panose="020B0604020202020204" pitchFamily="34" charset="0"/>
              <a:buChar char="•"/>
            </a:pPr>
            <a:r>
              <a:rPr lang="en-GB" sz="1600" dirty="0">
                <a:latin typeface="Arial" panose="020B0604020202020204" pitchFamily="34" charset="0"/>
                <a:ea typeface="Cambria" panose="02040503050406030204" pitchFamily="18" charset="0"/>
                <a:cs typeface="Times New Roman" panose="02020603050405020304" pitchFamily="18" charset="0"/>
              </a:rPr>
              <a:t>M</a:t>
            </a:r>
            <a:r>
              <a:rPr lang="en-GB" sz="1600" dirty="0">
                <a:effectLst/>
                <a:latin typeface="Arial" panose="020B0604020202020204" pitchFamily="34" charset="0"/>
                <a:ea typeface="Cambria" panose="02040503050406030204" pitchFamily="18" charset="0"/>
                <a:cs typeface="Times New Roman" panose="02020603050405020304" pitchFamily="18" charset="0"/>
              </a:rPr>
              <a:t>ethods that will make the best use of resources and meet project, statutory and contractual requirements for a task. </a:t>
            </a:r>
          </a:p>
          <a:p>
            <a:pPr marL="285750" indent="-285750">
              <a:lnSpc>
                <a:spcPct val="107000"/>
              </a:lnSpc>
              <a:spcBef>
                <a:spcPts val="400"/>
              </a:spcBef>
              <a:spcAft>
                <a:spcPts val="800"/>
              </a:spcAft>
              <a:buFont typeface="Arial" panose="020B0604020202020204" pitchFamily="34" charset="0"/>
              <a:buChar char="•"/>
            </a:pPr>
            <a:endParaRPr lang="en-GB" sz="1600" dirty="0">
              <a:effectLst/>
              <a:latin typeface="Arial" panose="020B0604020202020204" pitchFamily="34" charset="0"/>
              <a:ea typeface="Cambria" panose="02040503050406030204" pitchFamily="18" charset="0"/>
              <a:cs typeface="Times New Roman" panose="02020603050405020304" pitchFamily="18" charset="0"/>
            </a:endParaRPr>
          </a:p>
          <a:p>
            <a:pPr>
              <a:lnSpc>
                <a:spcPct val="107000"/>
              </a:lnSpc>
              <a:spcBef>
                <a:spcPts val="400"/>
              </a:spcBef>
              <a:spcAft>
                <a:spcPts val="800"/>
              </a:spcAft>
            </a:pPr>
            <a:r>
              <a:rPr kumimoji="0" lang="en-GB" sz="2400" b="1" i="0" u="none" strike="noStrike" kern="0" cap="none" spc="0" normalizeH="0" baseline="0" noProof="0" dirty="0">
                <a:ln>
                  <a:noFill/>
                </a:ln>
                <a:solidFill>
                  <a:srgbClr val="0077E3"/>
                </a:solidFill>
                <a:effectLst/>
                <a:uLnTx/>
                <a:uFillTx/>
                <a:latin typeface="Arial"/>
                <a:ea typeface="ＭＳ Ｐゴシック" charset="-128"/>
              </a:rPr>
              <a:t>   Suggested web links</a:t>
            </a:r>
          </a:p>
          <a:p>
            <a:pPr marL="180340" indent="-180340">
              <a:lnSpc>
                <a:spcPts val="1300"/>
              </a:lnSpc>
              <a:spcAft>
                <a:spcPts val="800"/>
              </a:spcAft>
              <a:tabLst>
                <a:tab pos="180340" algn="l"/>
              </a:tabLst>
            </a:pPr>
            <a:r>
              <a:rPr lang="en-GB" sz="1600" u="sng" kern="0" dirty="0">
                <a:ln>
                  <a:noFill/>
                </a:ln>
                <a:solidFill>
                  <a:srgbClr val="4472C4"/>
                </a:solidFill>
                <a:effectLst>
                  <a:outerShdw blurRad="38100" dist="25400" dir="5400000" algn="ctr">
                    <a:srgbClr val="6E747A">
                      <a:alpha val="43000"/>
                    </a:srgbClr>
                  </a:outerShdw>
                </a:effectLst>
                <a:latin typeface="Arial" panose="020B0604020202020204" pitchFamily="34" charset="0"/>
                <a:ea typeface="Times New Roman" panose="02020603050405020304" pitchFamily="18" charset="0"/>
                <a:cs typeface="Times New Roman" panose="02020603050405020304" pitchFamily="18" charset="0"/>
                <a:hlinkClick r:id="rId2"/>
              </a:rPr>
              <a:t>The Balance SMB | Learn How to Prepare a Gantt Chart for a Project</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Bef>
                <a:spcPts val="400"/>
              </a:spcBef>
              <a:spcAft>
                <a:spcPts val="800"/>
              </a:spcAft>
              <a:buFont typeface="Arial" panose="020B0604020202020204" pitchFamily="34" charset="0"/>
              <a:buChar char="•"/>
            </a:pPr>
            <a:endParaRPr lang="en-GB" sz="1600" dirty="0">
              <a:effectLst/>
              <a:latin typeface="Arial" panose="020B0604020202020204" pitchFamily="34" charset="0"/>
              <a:ea typeface="Cambria" panose="02040503050406030204" pitchFamily="18" charset="0"/>
              <a:cs typeface="Times New Roman" panose="02020603050405020304" pitchFamily="18" charset="0"/>
            </a:endParaRPr>
          </a:p>
          <a:p>
            <a:pPr marL="285750" indent="-285750">
              <a:lnSpc>
                <a:spcPct val="107000"/>
              </a:lnSpc>
              <a:spcBef>
                <a:spcPts val="400"/>
              </a:spcBef>
              <a:spcAft>
                <a:spcPts val="800"/>
              </a:spcAft>
              <a:buFont typeface="Arial" panose="020B0604020202020204" pitchFamily="34" charset="0"/>
              <a:buChar char="•"/>
            </a:pPr>
            <a:endParaRPr lang="en-GB" sz="1600" dirty="0">
              <a:effectLst/>
              <a:latin typeface="Arial" panose="020B0604020202020204" pitchFamily="34" charset="0"/>
              <a:ea typeface="Cambria" panose="02040503050406030204" pitchFamily="18" charset="0"/>
              <a:cs typeface="Times New Roman" panose="02020603050405020304" pitchFamily="18" charset="0"/>
            </a:endParaRPr>
          </a:p>
          <a:p>
            <a:pPr marL="285750" indent="-285750">
              <a:lnSpc>
                <a:spcPct val="107000"/>
              </a:lnSpc>
              <a:spcBef>
                <a:spcPts val="400"/>
              </a:spcBef>
              <a:spcAft>
                <a:spcPts val="800"/>
              </a:spcAft>
              <a:buFont typeface="Arial" panose="020B0604020202020204" pitchFamily="34" charset="0"/>
              <a:buChar char="•"/>
            </a:pPr>
            <a:endParaRPr lang="en-GB" sz="1600" dirty="0">
              <a:effectLst/>
              <a:latin typeface="Arial" panose="020B0604020202020204" pitchFamily="34" charset="0"/>
              <a:ea typeface="Cambria" panose="02040503050406030204" pitchFamily="18" charset="0"/>
              <a:cs typeface="Times New Roman" panose="02020603050405020304" pitchFamily="18" charset="0"/>
            </a:endParaRPr>
          </a:p>
          <a:p>
            <a:pPr>
              <a:lnSpc>
                <a:spcPts val="1300"/>
              </a:lnSpc>
              <a:spcBef>
                <a:spcPts val="400"/>
              </a:spcBef>
              <a:spcAft>
                <a:spcPts val="400"/>
              </a:spcAft>
              <a:tabLst>
                <a:tab pos="180340" algn="l"/>
              </a:tabLst>
            </a:pP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300"/>
              </a:lnSpc>
              <a:spcAft>
                <a:spcPts val="800"/>
              </a:spcAf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ts val="1300"/>
              </a:lnSpc>
              <a:spcAft>
                <a:spcPts val="800"/>
              </a:spcAft>
              <a:buFont typeface="Arial" panose="020B0604020202020204" pitchFamily="34" charset="0"/>
              <a:buChar char="•"/>
            </a:pPr>
            <a:endParaRPr lang="en-GB" sz="1600" dirty="0">
              <a:effectLst/>
              <a:latin typeface="Arial" panose="020B0604020202020204" pitchFamily="34" charset="0"/>
              <a:ea typeface="Times New Roman" panose="02020603050405020304" pitchFamily="18" charset="0"/>
              <a:cs typeface="Times New Roman" panose="02020603050405020304" pitchFamily="18" charset="0"/>
            </a:endParaRPr>
          </a:p>
          <a:p>
            <a:pPr marL="171450" indent="-171450">
              <a:lnSpc>
                <a:spcPts val="1300"/>
              </a:lnSpc>
              <a:spcAft>
                <a:spcPts val="800"/>
              </a:spcAft>
              <a:buFont typeface="Arial" panose="020B0604020202020204" pitchFamily="34" charset="0"/>
              <a:buChar char="•"/>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ts val="1300"/>
              </a:lnSpc>
              <a:spcAft>
                <a:spcPts val="800"/>
              </a:spcAft>
              <a:buFont typeface="Arial" panose="020B0604020202020204" pitchFamily="34" charset="0"/>
              <a:buChar char="•"/>
              <a:tabLst>
                <a:tab pos="180340" algn="l"/>
              </a:tabLs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600" dirty="0"/>
          </a:p>
        </p:txBody>
      </p:sp>
    </p:spTree>
    <p:extLst>
      <p:ext uri="{BB962C8B-B14F-4D97-AF65-F5344CB8AC3E}">
        <p14:creationId xmlns:p14="http://schemas.microsoft.com/office/powerpoint/2010/main" val="1107991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DCE3A-5604-CAB2-DE22-B4E922D1B3EA}"/>
              </a:ext>
            </a:extLst>
          </p:cNvPr>
          <p:cNvSpPr>
            <a:spLocks noGrp="1"/>
          </p:cNvSpPr>
          <p:nvPr>
            <p:ph type="title"/>
          </p:nvPr>
        </p:nvSpPr>
        <p:spPr>
          <a:xfrm>
            <a:off x="468444" y="931616"/>
            <a:ext cx="8229600" cy="332768"/>
          </a:xfrm>
        </p:spPr>
        <p:txBody>
          <a:bodyPr/>
          <a:lstStyle/>
          <a:p>
            <a:r>
              <a:rPr lang="en-GB" dirty="0"/>
              <a:t>Criteria 1.4 Rationalise why the proposed approach is the most appropriate. </a:t>
            </a:r>
            <a:br>
              <a:rPr lang="en-GB" dirty="0"/>
            </a:br>
            <a:endParaRPr lang="en-GB" dirty="0"/>
          </a:p>
        </p:txBody>
      </p:sp>
      <p:sp>
        <p:nvSpPr>
          <p:cNvPr id="3" name="Content Placeholder 2">
            <a:extLst>
              <a:ext uri="{FF2B5EF4-FFF2-40B4-BE49-F238E27FC236}">
                <a16:creationId xmlns:a16="http://schemas.microsoft.com/office/drawing/2014/main" id="{007B0A92-6617-88E7-6EE4-8FF9CECC31A3}"/>
              </a:ext>
            </a:extLst>
          </p:cNvPr>
          <p:cNvSpPr>
            <a:spLocks noGrp="1"/>
          </p:cNvSpPr>
          <p:nvPr>
            <p:ph sz="quarter" idx="10"/>
          </p:nvPr>
        </p:nvSpPr>
        <p:spPr>
          <a:xfrm>
            <a:off x="457200" y="1844824"/>
            <a:ext cx="8229600" cy="3915176"/>
          </a:xfrm>
        </p:spPr>
        <p:txBody>
          <a:bodyPr/>
          <a:lstStyle/>
          <a:p>
            <a:pPr marL="342900" indent="-342900">
              <a:buFont typeface="Arial" panose="020B0604020202020204" pitchFamily="34" charset="0"/>
              <a:buChar char="•"/>
            </a:pPr>
            <a:r>
              <a:rPr lang="en-GB" sz="1600" dirty="0"/>
              <a:t>Learners will need to consider the following when answering worksheets for this topic:-</a:t>
            </a:r>
          </a:p>
          <a:p>
            <a:pPr marL="342900" indent="-342900">
              <a:buFont typeface="Arial" panose="020B0604020202020204" pitchFamily="34" charset="0"/>
              <a:buChar char="•"/>
            </a:pPr>
            <a:endParaRPr lang="en-GB" sz="1600" dirty="0"/>
          </a:p>
          <a:p>
            <a:pPr marL="342900" indent="-342900">
              <a:buFont typeface="Arial" panose="020B0604020202020204" pitchFamily="34" charset="0"/>
              <a:buChar char="•"/>
            </a:pPr>
            <a:r>
              <a:rPr lang="en-GB" sz="1600" dirty="0"/>
              <a:t>Consider the need for planning a task in a logical sequence and what implications may arise due to poor planning. </a:t>
            </a:r>
          </a:p>
          <a:p>
            <a:pPr marL="342900" indent="-342900">
              <a:buFont typeface="Arial" panose="020B0604020202020204" pitchFamily="34" charset="0"/>
              <a:buChar char="•"/>
            </a:pPr>
            <a:endParaRPr lang="en-GB" sz="1600"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325855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F98DC-9184-5D53-E096-40F96070E94B}"/>
              </a:ext>
            </a:extLst>
          </p:cNvPr>
          <p:cNvSpPr>
            <a:spLocks noGrp="1"/>
          </p:cNvSpPr>
          <p:nvPr>
            <p:ph type="title"/>
          </p:nvPr>
        </p:nvSpPr>
        <p:spPr>
          <a:xfrm>
            <a:off x="457200" y="1008000"/>
            <a:ext cx="8229600" cy="1268872"/>
          </a:xfrm>
        </p:spPr>
        <p:txBody>
          <a:bodyPr/>
          <a:lstStyle/>
          <a:p>
            <a:r>
              <a:rPr lang="en-GB" dirty="0"/>
              <a:t>Criteria 1.5 Recognise cost and waste implications of the work.</a:t>
            </a:r>
            <a:br>
              <a:rPr lang="en-GB" dirty="0"/>
            </a:br>
            <a:br>
              <a:rPr lang="en-GB" dirty="0"/>
            </a:br>
            <a:r>
              <a:rPr lang="en-GB" sz="1600" b="0" dirty="0">
                <a:solidFill>
                  <a:schemeClr val="tx1"/>
                </a:solidFill>
                <a:latin typeface="+mn-lt"/>
              </a:rPr>
              <a:t>Learners will need to consider the following when answering worksheets for this topic:-</a:t>
            </a:r>
            <a:br>
              <a:rPr lang="en-GB" sz="1600" b="0" dirty="0">
                <a:solidFill>
                  <a:schemeClr val="tx1"/>
                </a:solidFill>
                <a:latin typeface="+mn-lt"/>
              </a:rPr>
            </a:br>
            <a:br>
              <a:rPr lang="en-GB" dirty="0"/>
            </a:br>
            <a:endParaRPr lang="en-GB" dirty="0"/>
          </a:p>
        </p:txBody>
      </p:sp>
      <p:sp>
        <p:nvSpPr>
          <p:cNvPr id="3" name="Content Placeholder 2">
            <a:extLst>
              <a:ext uri="{FF2B5EF4-FFF2-40B4-BE49-F238E27FC236}">
                <a16:creationId xmlns:a16="http://schemas.microsoft.com/office/drawing/2014/main" id="{D0A821E9-33A5-78A8-1EC8-3961852D8625}"/>
              </a:ext>
            </a:extLst>
          </p:cNvPr>
          <p:cNvSpPr>
            <a:spLocks noGrp="1"/>
          </p:cNvSpPr>
          <p:nvPr>
            <p:ph sz="quarter" idx="10"/>
          </p:nvPr>
        </p:nvSpPr>
        <p:spPr>
          <a:xfrm>
            <a:off x="611560" y="2564904"/>
            <a:ext cx="8075240" cy="3195096"/>
          </a:xfrm>
        </p:spPr>
        <p:txBody>
          <a:bodyPr/>
          <a:lstStyle/>
          <a:p>
            <a:pPr marL="285750" indent="-285750">
              <a:buFont typeface="Arial" panose="020B0604020202020204" pitchFamily="34" charset="0"/>
              <a:buChar char="•"/>
            </a:pPr>
            <a:r>
              <a:rPr lang="en-GB" sz="1600" dirty="0"/>
              <a:t>What methods of work help achieve zero or low carbon outcomes relating to resource usage and wastage. </a:t>
            </a:r>
          </a:p>
          <a:p>
            <a:pPr marL="285750" indent="-285750">
              <a:buFont typeface="Arial" panose="020B0604020202020204" pitchFamily="34" charset="0"/>
              <a:buChar char="•"/>
            </a:pPr>
            <a:r>
              <a:rPr lang="en-GB" sz="1600" dirty="0"/>
              <a:t>What impact does plan for efficiency, cost control/savings, limited wastage, timely delivery, and a clear handover have on a project? </a:t>
            </a:r>
          </a:p>
          <a:p>
            <a:pPr marL="285750" indent="-285750">
              <a:buFont typeface="Arial" panose="020B0604020202020204" pitchFamily="34" charset="0"/>
              <a:buChar char="•"/>
            </a:pPr>
            <a:r>
              <a:rPr kumimoji="0" lang="en-GB" sz="2400" b="1" i="0" u="none" strike="noStrike" kern="0" cap="none" spc="0" normalizeH="0" baseline="0" noProof="0" dirty="0">
                <a:ln>
                  <a:noFill/>
                </a:ln>
                <a:solidFill>
                  <a:srgbClr val="0077E3"/>
                </a:solidFill>
                <a:effectLst/>
                <a:uLnTx/>
                <a:uFillTx/>
                <a:latin typeface="Arial"/>
                <a:ea typeface="ＭＳ Ｐゴシック" charset="-128"/>
              </a:rPr>
              <a:t>Suggested web links</a:t>
            </a:r>
          </a:p>
          <a:p>
            <a:pPr marL="457200">
              <a:lnSpc>
                <a:spcPct val="107000"/>
              </a:lnSpc>
              <a:spcAft>
                <a:spcPts val="800"/>
              </a:spcAft>
            </a:pPr>
            <a:r>
              <a:rPr lang="en-GB" sz="1600" u="sng" kern="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mbria" panose="02040503050406030204" pitchFamily="18" charset="0"/>
                <a:cs typeface="Times New Roman" panose="02020603050405020304" pitchFamily="18" charset="0"/>
                <a:hlinkClick r:id="rId2"/>
              </a:rPr>
              <a:t>BSRIA | Zero carbon targets on the construction industry</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kern="0" dirty="0">
                <a:ln>
                  <a:noFill/>
                </a:ln>
                <a:solidFill>
                  <a:srgbClr val="4472C4"/>
                </a:solidFill>
                <a:effectLst>
                  <a:outerShdw blurRad="38100" dist="25400" dir="5400000" algn="ctr">
                    <a:srgbClr val="6E747A">
                      <a:alpha val="43000"/>
                    </a:srgbClr>
                  </a:outerShdw>
                </a:effectLst>
                <a:latin typeface="Arial" panose="020B0604020202020204" pitchFamily="34" charset="0"/>
                <a:ea typeface="Times New Roman" panose="02020603050405020304" pitchFamily="18" charset="0"/>
                <a:cs typeface="Times New Roman" panose="02020603050405020304" pitchFamily="18" charset="0"/>
              </a:rPr>
              <a:t>        </a:t>
            </a:r>
            <a:r>
              <a:rPr lang="en-GB" sz="1600" u="sng" kern="0" dirty="0">
                <a:ln>
                  <a:noFill/>
                </a:ln>
                <a:solidFill>
                  <a:srgbClr val="4472C4"/>
                </a:solidFill>
                <a:effectLst>
                  <a:outerShdw blurRad="38100" dist="25400" dir="5400000" algn="ctr">
                    <a:srgbClr val="6E747A">
                      <a:alpha val="43000"/>
                    </a:srgbClr>
                  </a:outerShdw>
                </a:effectLst>
                <a:latin typeface="Arial" panose="020B0604020202020204" pitchFamily="34" charset="0"/>
                <a:ea typeface="Times New Roman" panose="02020603050405020304" pitchFamily="18" charset="0"/>
                <a:cs typeface="Times New Roman" panose="02020603050405020304" pitchFamily="18" charset="0"/>
                <a:hlinkClick r:id="rId3"/>
              </a:rPr>
              <a:t>Cost Engineering | 3 types of construction cost estimating</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n-GB" sz="1600" u="none" strike="noStrike" kern="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mbria" panose="02040503050406030204" pitchFamily="18" charset="0"/>
                <a:cs typeface="Times New Roman" panose="02020603050405020304" pitchFamily="18" charset="0"/>
              </a:rPr>
              <a:t> </a:t>
            </a:r>
            <a:endParaRPr lang="en-GB" sz="1600"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p:txBody>
      </p:sp>
    </p:spTree>
    <p:extLst>
      <p:ext uri="{BB962C8B-B14F-4D97-AF65-F5344CB8AC3E}">
        <p14:creationId xmlns:p14="http://schemas.microsoft.com/office/powerpoint/2010/main" val="296398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F9E7F-657D-498F-EE09-FC9B1D348435}"/>
              </a:ext>
            </a:extLst>
          </p:cNvPr>
          <p:cNvSpPr>
            <a:spLocks noGrp="1"/>
          </p:cNvSpPr>
          <p:nvPr>
            <p:ph type="title"/>
          </p:nvPr>
        </p:nvSpPr>
        <p:spPr/>
        <p:txBody>
          <a:bodyPr/>
          <a:lstStyle/>
          <a:p>
            <a:r>
              <a:rPr lang="en-GB" dirty="0"/>
              <a:t>Criteria 1.6 Manage risks and recognise the steps taken to prevent future problems.</a:t>
            </a:r>
            <a:br>
              <a:rPr lang="en-GB" dirty="0"/>
            </a:br>
            <a:br>
              <a:rPr lang="en-GB" dirty="0"/>
            </a:br>
            <a:endParaRPr lang="en-GB" dirty="0"/>
          </a:p>
        </p:txBody>
      </p:sp>
      <p:sp>
        <p:nvSpPr>
          <p:cNvPr id="3" name="Content Placeholder 2">
            <a:extLst>
              <a:ext uri="{FF2B5EF4-FFF2-40B4-BE49-F238E27FC236}">
                <a16:creationId xmlns:a16="http://schemas.microsoft.com/office/drawing/2014/main" id="{3C91A8F8-20C1-3681-8828-084EEE81B2F8}"/>
              </a:ext>
            </a:extLst>
          </p:cNvPr>
          <p:cNvSpPr>
            <a:spLocks noGrp="1"/>
          </p:cNvSpPr>
          <p:nvPr>
            <p:ph sz="quarter" idx="10"/>
          </p:nvPr>
        </p:nvSpPr>
        <p:spPr>
          <a:xfrm>
            <a:off x="457200" y="1916832"/>
            <a:ext cx="8229600" cy="3933168"/>
          </a:xfrm>
        </p:spPr>
        <p:txBody>
          <a:bodyPr/>
          <a:lstStyle/>
          <a:p>
            <a:r>
              <a:rPr lang="en-GB" sz="1600" dirty="0"/>
              <a:t>Learners will need to consider the following when answering worksheets for this topic:-</a:t>
            </a:r>
            <a:br>
              <a:rPr lang="en-GB" sz="1600" dirty="0"/>
            </a:br>
            <a:br>
              <a:rPr lang="en-GB" dirty="0"/>
            </a:br>
            <a:endParaRPr lang="en-GB" dirty="0"/>
          </a:p>
          <a:p>
            <a:pPr marL="285750" lvl="0" indent="-285750">
              <a:lnSpc>
                <a:spcPts val="1300"/>
              </a:lnSpc>
              <a:spcAft>
                <a:spcPts val="800"/>
              </a:spcAft>
              <a:buFont typeface="Arial" panose="020B0604020202020204" pitchFamily="34" charset="0"/>
              <a:buChar char="•"/>
              <a:tabLst>
                <a:tab pos="180340" algn="l"/>
              </a:tabLst>
            </a:pPr>
            <a:r>
              <a:rPr lang="en-GB" sz="1600" dirty="0"/>
              <a:t>Completing a </a:t>
            </a:r>
            <a:r>
              <a:rPr lang="en-GB" sz="1600" b="1" dirty="0"/>
              <a:t>RAMS </a:t>
            </a:r>
            <a:r>
              <a:rPr lang="en-GB" sz="1600" dirty="0"/>
              <a:t>document referring to an activity </a:t>
            </a:r>
            <a:r>
              <a:rPr lang="en-GB" sz="1600" dirty="0">
                <a:cs typeface="Times New Roman" panose="02020603050405020304" pitchFamily="18" charset="0"/>
              </a:rPr>
              <a:t>relating to</a:t>
            </a:r>
            <a:r>
              <a:rPr lang="en-GB" sz="1600" kern="0" dirty="0">
                <a:effectLst/>
                <a:ea typeface="Times New Roman" panose="02020603050405020304" pitchFamily="18" charset="0"/>
                <a:cs typeface="Times New Roman" panose="02020603050405020304" pitchFamily="18" charset="0"/>
              </a:rPr>
              <a:t> your trade.</a:t>
            </a:r>
          </a:p>
          <a:p>
            <a:pPr marL="285750" lvl="0" indent="-285750">
              <a:lnSpc>
                <a:spcPts val="1300"/>
              </a:lnSpc>
              <a:buFont typeface="Arial" panose="020B0604020202020204" pitchFamily="34" charset="0"/>
              <a:buChar char="•"/>
              <a:tabLst>
                <a:tab pos="180340" algn="l"/>
              </a:tabLst>
            </a:pPr>
            <a:r>
              <a:rPr lang="en-GB" sz="1600" kern="0" dirty="0">
                <a:effectLst/>
                <a:ea typeface="Times New Roman" panose="02020603050405020304" pitchFamily="18" charset="0"/>
                <a:cs typeface="Times New Roman" panose="02020603050405020304" pitchFamily="18" charset="0"/>
              </a:rPr>
              <a:t>Consider the following points when planning work:  </a:t>
            </a:r>
            <a:endParaRPr lang="en-GB" sz="1600" kern="100" dirty="0">
              <a:effectLst/>
              <a:ea typeface="Calibri" panose="020F0502020204030204" pitchFamily="34" charset="0"/>
              <a:cs typeface="Times New Roman" panose="02020603050405020304" pitchFamily="18" charset="0"/>
            </a:endParaRPr>
          </a:p>
          <a:p>
            <a:pPr marL="342900" lvl="0" indent="-342900">
              <a:lnSpc>
                <a:spcPts val="1300"/>
              </a:lnSpc>
              <a:buFont typeface="Symbol" panose="05050102010706020507" pitchFamily="18" charset="2"/>
              <a:buChar char=""/>
              <a:tabLst>
                <a:tab pos="180340" algn="l"/>
              </a:tabLst>
            </a:pPr>
            <a:r>
              <a:rPr lang="en-GB" sz="1600" kern="0" dirty="0">
                <a:effectLst/>
                <a:ea typeface="Times New Roman" panose="02020603050405020304" pitchFamily="18" charset="0"/>
                <a:cs typeface="Times New Roman" panose="02020603050405020304" pitchFamily="18" charset="0"/>
              </a:rPr>
              <a:t>planning for potential problems/issues.</a:t>
            </a:r>
            <a:endParaRPr lang="en-GB" sz="1600" kern="100" dirty="0">
              <a:effectLst/>
              <a:ea typeface="Calibri" panose="020F0502020204030204" pitchFamily="34" charset="0"/>
              <a:cs typeface="Times New Roman" panose="02020603050405020304" pitchFamily="18" charset="0"/>
            </a:endParaRPr>
          </a:p>
          <a:p>
            <a:pPr marL="342900" lvl="0" indent="-342900">
              <a:lnSpc>
                <a:spcPts val="1300"/>
              </a:lnSpc>
              <a:buFont typeface="Symbol" panose="05050102010706020507" pitchFamily="18" charset="2"/>
              <a:buChar char=""/>
              <a:tabLst>
                <a:tab pos="180340" algn="l"/>
              </a:tabLst>
            </a:pPr>
            <a:r>
              <a:rPr lang="en-GB" sz="1600" kern="0" dirty="0">
                <a:effectLst/>
                <a:ea typeface="Times New Roman" panose="02020603050405020304" pitchFamily="18" charset="0"/>
                <a:cs typeface="Times New Roman" panose="02020603050405020304" pitchFamily="18" charset="0"/>
              </a:rPr>
              <a:t>problems that can arise from the weather condition.</a:t>
            </a:r>
            <a:endParaRPr lang="en-GB" sz="1600" kern="100" dirty="0">
              <a:effectLst/>
              <a:ea typeface="Calibri" panose="020F0502020204030204" pitchFamily="34" charset="0"/>
              <a:cs typeface="Times New Roman" panose="02020603050405020304" pitchFamily="18" charset="0"/>
            </a:endParaRPr>
          </a:p>
          <a:p>
            <a:pPr marL="342900" lvl="0" indent="-342900">
              <a:lnSpc>
                <a:spcPts val="1300"/>
              </a:lnSpc>
              <a:buFont typeface="Symbol" panose="05050102010706020507" pitchFamily="18" charset="2"/>
              <a:buChar char=""/>
              <a:tabLst>
                <a:tab pos="180340" algn="l"/>
              </a:tabLst>
            </a:pPr>
            <a:r>
              <a:rPr lang="en-GB" sz="1600" kern="0" dirty="0">
                <a:effectLst/>
                <a:ea typeface="Times New Roman" panose="02020603050405020304" pitchFamily="18" charset="0"/>
                <a:cs typeface="Times New Roman" panose="02020603050405020304" pitchFamily="18" charset="0"/>
              </a:rPr>
              <a:t>other trades requirements</a:t>
            </a:r>
            <a:endParaRPr lang="en-GB" sz="1600" kern="100" dirty="0">
              <a:effectLst/>
              <a:ea typeface="Calibri" panose="020F0502020204030204" pitchFamily="34" charset="0"/>
              <a:cs typeface="Times New Roman" panose="02020603050405020304" pitchFamily="18" charset="0"/>
            </a:endParaRPr>
          </a:p>
          <a:p>
            <a:pPr marL="342900" lvl="0" indent="-342900">
              <a:lnSpc>
                <a:spcPts val="1300"/>
              </a:lnSpc>
              <a:buFont typeface="Symbol" panose="05050102010706020507" pitchFamily="18" charset="2"/>
              <a:buChar char=""/>
              <a:tabLst>
                <a:tab pos="180340" algn="l"/>
              </a:tabLst>
            </a:pPr>
            <a:r>
              <a:rPr lang="en-GB" sz="1600" kern="0" dirty="0">
                <a:effectLst/>
                <a:ea typeface="Times New Roman" panose="02020603050405020304" pitchFamily="18" charset="0"/>
                <a:cs typeface="Times New Roman" panose="02020603050405020304" pitchFamily="18" charset="0"/>
              </a:rPr>
              <a:t>resource availability </a:t>
            </a:r>
            <a:endParaRPr lang="en-GB" sz="1600" kern="100" dirty="0">
              <a:effectLst/>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600" kern="0" dirty="0">
                <a:effectLst/>
                <a:ea typeface="Cambria" panose="02040503050406030204" pitchFamily="18" charset="0"/>
                <a:cs typeface="Times New Roman" panose="02020603050405020304" pitchFamily="18" charset="0"/>
              </a:rPr>
              <a:t>assess the effects resulting from alterations to the work programme. </a:t>
            </a:r>
            <a:endParaRPr lang="en-GB" sz="1600" kern="100" dirty="0">
              <a:effectLst/>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600" kern="0" dirty="0">
                <a:effectLst/>
                <a:ea typeface="Cambria" panose="02040503050406030204" pitchFamily="18" charset="0"/>
                <a:cs typeface="Times New Roman" panose="02020603050405020304" pitchFamily="18" charset="0"/>
              </a:rPr>
              <a:t>manage risks (within their control) that would impact on completing the tasks.</a:t>
            </a:r>
            <a:endParaRPr lang="en-GB" sz="1600" kern="100" dirty="0">
              <a:effectLst/>
              <a:ea typeface="Calibri" panose="020F0502020204030204" pitchFamily="34" charset="0"/>
              <a:cs typeface="Times New Roman" panose="02020603050405020304" pitchFamily="18" charset="0"/>
            </a:endParaRPr>
          </a:p>
          <a:p>
            <a:pPr marL="285750" lvl="0" indent="-285750">
              <a:lnSpc>
                <a:spcPts val="1300"/>
              </a:lnSpc>
              <a:spcAft>
                <a:spcPts val="800"/>
              </a:spcAft>
              <a:buFont typeface="Arial" panose="020B0604020202020204" pitchFamily="34" charset="0"/>
              <a:buChar char="•"/>
              <a:tabLst>
                <a:tab pos="180340" algn="l"/>
              </a:tabLst>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600" b="1" dirty="0"/>
          </a:p>
          <a:p>
            <a:endParaRPr lang="en-GB" sz="1600" dirty="0"/>
          </a:p>
        </p:txBody>
      </p:sp>
    </p:spTree>
    <p:extLst>
      <p:ext uri="{BB962C8B-B14F-4D97-AF65-F5344CB8AC3E}">
        <p14:creationId xmlns:p14="http://schemas.microsoft.com/office/powerpoint/2010/main" val="15971528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mpaign xmlns="bf4a143a-b26d-45c4-bfc9-243eadc6ff02" xsi:nil="true"/>
    <PriorityArea xmlns="bf4a143a-b26d-45c4-bfc9-243eadc6ff02" xsi:nil="true"/>
    <Geography xmlns="bf4a143a-b26d-45c4-bfc9-243eadc6ff02" xsi:nil="true"/>
    <lcf76f155ced4ddcb4097134ff3c332f xmlns="bf4a143a-b26d-45c4-bfc9-243eadc6ff02">
      <Terms xmlns="http://schemas.microsoft.com/office/infopath/2007/PartnerControls"/>
    </lcf76f155ced4ddcb4097134ff3c332f>
    <TaxCatchAll xmlns="418e8c98-519b-4e3e-a77f-7ee33016068f" xsi:nil="true"/>
    <Yearcreated xmlns="bf4a143a-b26d-45c4-bfc9-243eadc6ff0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BB6FDD1D-F50B-46C6-BA7F-77BA58FBC243}"/>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2239</TotalTime>
  <Words>895</Words>
  <Application>Microsoft Office PowerPoint</Application>
  <PresentationFormat>On-screen Show (4:3)</PresentationFormat>
  <Paragraphs>117</Paragraphs>
  <Slides>12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Lucida Grande</vt:lpstr>
      <vt:lpstr>Symbol</vt:lpstr>
      <vt:lpstr>Times New Roman</vt:lpstr>
      <vt:lpstr>Default Design</vt:lpstr>
      <vt:lpstr>PowerPoint 1 : Plan the work to complete the task(s). </vt:lpstr>
      <vt:lpstr>PowerPoint Presentation</vt:lpstr>
      <vt:lpstr>Criteria 1.1 Organise the resources required.</vt:lpstr>
      <vt:lpstr>Suggested web links</vt:lpstr>
      <vt:lpstr>Criteria 1.2 Set success criteria for the task(s). </vt:lpstr>
      <vt:lpstr>Criteria 1.3 Carry out effective planning</vt:lpstr>
      <vt:lpstr>Criteria 1.4 Rationalise why the proposed approach is the most appropriate.  </vt:lpstr>
      <vt:lpstr>Criteria 1.5 Recognise cost and waste implications of the work.  Learners will need to consider the following when answering worksheets for this topic:-  </vt:lpstr>
      <vt:lpstr>Criteria 1.6 Manage risks and recognise the steps taken to prevent future problems.  </vt:lpstr>
      <vt:lpstr>Suggested web links</vt:lpstr>
      <vt:lpstr>Criteria 1.7 Identify the handover requirements of work.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2023-09-07T13:40:24Z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