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88" r:id="rId5"/>
    <p:sldId id="289" r:id="rId6"/>
    <p:sldId id="290" r:id="rId7"/>
    <p:sldId id="291" r:id="rId8"/>
    <p:sldId id="292" r:id="rId9"/>
    <p:sldId id="293" r:id="rId10"/>
    <p:sldId id="294" r:id="rId11"/>
    <p:sldId id="295" r:id="rId12"/>
    <p:sldId id="296" r:id="rId13"/>
    <p:sldId id="297" r:id="rId14"/>
    <p:sldId id="298" r:id="rId15"/>
    <p:sldId id="299" r:id="rId16"/>
    <p:sldId id="300" r:id="rId17"/>
    <p:sldId id="301" r:id="rId18"/>
    <p:sldId id="302" r:id="rId19"/>
    <p:sldId id="303"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184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dward Jones" userId="3ee78eee-0048-47d5-a376-8a615338ad93" providerId="ADAL" clId="{201CBE08-FC6F-4082-A9B2-B315C3041CFC}"/>
    <pc:docChg chg="delSld">
      <pc:chgData name="Edward Jones" userId="3ee78eee-0048-47d5-a376-8a615338ad93" providerId="ADAL" clId="{201CBE08-FC6F-4082-A9B2-B315C3041CFC}" dt="2023-09-07T15:20:05.925" v="0" actId="47"/>
      <pc:docMkLst>
        <pc:docMk/>
      </pc:docMkLst>
      <pc:sldChg chg="del">
        <pc:chgData name="Edward Jones" userId="3ee78eee-0048-47d5-a376-8a615338ad93" providerId="ADAL" clId="{201CBE08-FC6F-4082-A9B2-B315C3041CFC}" dt="2023-09-07T15:20:05.925" v="0" actId="47"/>
        <pc:sldMkLst>
          <pc:docMk/>
          <pc:sldMk cId="3031442191" sldId="28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9/7/2023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07/09/2023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07/09/2023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6"/>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4: What happens if health and safety is ignored?</a:t>
            </a:r>
            <a:br>
              <a:rPr lang="en-GB" dirty="0">
                <a:ea typeface="ＭＳ Ｐゴシック" pitchFamily="-105" charset="-128"/>
                <a:cs typeface="ＭＳ Ｐゴシック" pitchFamily="-105" charset="-128"/>
              </a:rPr>
            </a:br>
            <a:endParaRPr lang="en-GB" dirty="0">
              <a:ea typeface="ＭＳ Ｐゴシック" pitchFamily="-105" charset="-128"/>
              <a:cs typeface="ＭＳ Ｐゴシック" pitchFamily="-105" charset="-128"/>
            </a:endParaRP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191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304: Conform to general workplace health, safety and welfare</a:t>
            </a:r>
          </a:p>
        </p:txBody>
      </p:sp>
    </p:spTree>
    <p:extLst>
      <p:ext uri="{BB962C8B-B14F-4D97-AF65-F5344CB8AC3E}">
        <p14:creationId xmlns:p14="http://schemas.microsoft.com/office/powerpoint/2010/main" val="3317661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Prohibition notice </a:t>
            </a:r>
          </a:p>
        </p:txBody>
      </p:sp>
      <p:sp>
        <p:nvSpPr>
          <p:cNvPr id="3" name="Content Placeholder 2"/>
          <p:cNvSpPr>
            <a:spLocks noGrp="1"/>
          </p:cNvSpPr>
          <p:nvPr>
            <p:ph sz="quarter" idx="10"/>
          </p:nvPr>
        </p:nvSpPr>
        <p:spPr/>
        <p:txBody>
          <a:bodyPr/>
          <a:lstStyle/>
          <a:p>
            <a:r>
              <a:rPr lang="en-GB" sz="2000" dirty="0"/>
              <a:t>Where an activity involves a risk of serious personal injury, the inspector may issue a </a:t>
            </a:r>
            <a:r>
              <a:rPr lang="en-GB" sz="2000" b="1" dirty="0"/>
              <a:t>prohibition notice</a:t>
            </a:r>
            <a:r>
              <a:rPr lang="en-GB" sz="2000" dirty="0"/>
              <a:t>,</a:t>
            </a:r>
            <a:r>
              <a:rPr lang="en-GB" sz="2000" b="1" dirty="0"/>
              <a:t> </a:t>
            </a:r>
            <a:r>
              <a:rPr lang="en-GB" sz="2000" dirty="0"/>
              <a:t>forbidding the activity either immediately or after a specified time period. </a:t>
            </a:r>
          </a:p>
          <a:p>
            <a:r>
              <a:rPr lang="en-GB" sz="2000" dirty="0"/>
              <a:t>This notice will not be lifted and work will not be allowed to resume until corrective action has been taken.</a:t>
            </a:r>
          </a:p>
          <a:p>
            <a:r>
              <a:rPr lang="en-GB" dirty="0"/>
              <a:t>However, there will be a formal record of the non-conformance.</a:t>
            </a:r>
            <a:endParaRPr lang="en-GB" sz="2000" dirty="0"/>
          </a:p>
          <a:p>
            <a:endParaRPr lang="en-GB" dirty="0"/>
          </a:p>
          <a:p>
            <a:endParaRPr lang="en-US" sz="2000" dirty="0"/>
          </a:p>
        </p:txBody>
      </p:sp>
      <p:pic>
        <p:nvPicPr>
          <p:cNvPr id="6" name="Picture 5" descr="A picture containing text, outdoor, transport, yellow&#10;&#10;Description automatically generated">
            <a:extLst>
              <a:ext uri="{FF2B5EF4-FFF2-40B4-BE49-F238E27FC236}">
                <a16:creationId xmlns:a16="http://schemas.microsoft.com/office/drawing/2014/main" id="{1CFEC814-293C-4C12-A848-3B2CD932FBE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22966" y="4068211"/>
            <a:ext cx="2898068" cy="1932045"/>
          </a:xfrm>
          <a:prstGeom prst="rect">
            <a:avLst/>
          </a:prstGeom>
        </p:spPr>
      </p:pic>
    </p:spTree>
    <p:extLst>
      <p:ext uri="{BB962C8B-B14F-4D97-AF65-F5344CB8AC3E}">
        <p14:creationId xmlns:p14="http://schemas.microsoft.com/office/powerpoint/2010/main" val="22630729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local authority: inspection and enforcement </a:t>
            </a:r>
          </a:p>
        </p:txBody>
      </p:sp>
      <p:sp>
        <p:nvSpPr>
          <p:cNvPr id="3" name="Content Placeholder 2"/>
          <p:cNvSpPr>
            <a:spLocks noGrp="1"/>
          </p:cNvSpPr>
          <p:nvPr>
            <p:ph sz="quarter" idx="10"/>
          </p:nvPr>
        </p:nvSpPr>
        <p:spPr>
          <a:xfrm>
            <a:off x="457200" y="1512000"/>
            <a:ext cx="5776684" cy="4248000"/>
          </a:xfrm>
        </p:spPr>
        <p:txBody>
          <a:bodyPr/>
          <a:lstStyle/>
          <a:p>
            <a:r>
              <a:rPr lang="en-US" sz="2000" dirty="0"/>
              <a:t>The building control inspector (now more generally known as the building control surveyor) works for the local authority and makes sure that building regulations are observed in the planning and construction stages of new buildings</a:t>
            </a:r>
            <a:r>
              <a:rPr lang="en-US" dirty="0"/>
              <a:t>.</a:t>
            </a:r>
          </a:p>
          <a:p>
            <a:r>
              <a:rPr lang="en-US" sz="2000" dirty="0"/>
              <a:t>They have the power to reject plans that fail to </a:t>
            </a:r>
            <a:br>
              <a:rPr lang="en-US" sz="2000" dirty="0"/>
            </a:br>
            <a:r>
              <a:rPr lang="en-US" sz="2000" dirty="0"/>
              <a:t>meet the regulations. </a:t>
            </a:r>
          </a:p>
          <a:p>
            <a:r>
              <a:rPr lang="en-US" sz="2000" dirty="0"/>
              <a:t>They must use their professional judgement and skill to offer advice on acceptable solutions to meet statutory requirements, should any problems arise. They will make site visits at different stages of construction to ensure that all construction work is being properly carried out.</a:t>
            </a:r>
          </a:p>
        </p:txBody>
      </p:sp>
      <p:pic>
        <p:nvPicPr>
          <p:cNvPr id="6" name="Picture 5" descr="A picture containing outdoor, person, building&#10;&#10;Description automatically generated">
            <a:extLst>
              <a:ext uri="{FF2B5EF4-FFF2-40B4-BE49-F238E27FC236}">
                <a16:creationId xmlns:a16="http://schemas.microsoft.com/office/drawing/2014/main" id="{1C1B68EE-E96A-413C-92D2-D772465CFC3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74452" y="2638136"/>
            <a:ext cx="2312348" cy="1542336"/>
          </a:xfrm>
          <a:prstGeom prst="rect">
            <a:avLst/>
          </a:prstGeom>
        </p:spPr>
      </p:pic>
    </p:spTree>
    <p:extLst>
      <p:ext uri="{BB962C8B-B14F-4D97-AF65-F5344CB8AC3E}">
        <p14:creationId xmlns:p14="http://schemas.microsoft.com/office/powerpoint/2010/main" val="1480373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Environmental and ethical responsibility</a:t>
            </a:r>
          </a:p>
        </p:txBody>
      </p:sp>
      <p:sp>
        <p:nvSpPr>
          <p:cNvPr id="3" name="Content Placeholder 2"/>
          <p:cNvSpPr>
            <a:spLocks noGrp="1"/>
          </p:cNvSpPr>
          <p:nvPr>
            <p:ph sz="quarter" idx="10"/>
          </p:nvPr>
        </p:nvSpPr>
        <p:spPr/>
        <p:txBody>
          <a:bodyPr/>
          <a:lstStyle/>
          <a:p>
            <a:r>
              <a:rPr lang="en-US" sz="2000" dirty="0"/>
              <a:t>It is also very important for the company/operative to ensure that its practices are conducted in an environmentally friendly manner, ensuring that all ethical obligations are met.</a:t>
            </a:r>
          </a:p>
          <a:p>
            <a:r>
              <a:rPr lang="en-US" dirty="0"/>
              <a:t>Some practices that are deemed to be not environmentally friendly are:</a:t>
            </a:r>
          </a:p>
          <a:p>
            <a:pPr lvl="1"/>
            <a:r>
              <a:rPr lang="en-GB" altLang="x-none" dirty="0"/>
              <a:t>burying waste materials instead of recycling them</a:t>
            </a:r>
          </a:p>
          <a:p>
            <a:pPr lvl="1"/>
            <a:r>
              <a:rPr lang="en-GB" altLang="x-none" dirty="0"/>
              <a:t>allowing solvents, paints and other chemicals </a:t>
            </a:r>
            <a:br>
              <a:rPr lang="en-GB" altLang="x-none" dirty="0"/>
            </a:br>
            <a:r>
              <a:rPr lang="en-GB" altLang="x-none" dirty="0"/>
              <a:t>into the drainage system or rivers</a:t>
            </a:r>
          </a:p>
          <a:p>
            <a:pPr lvl="1"/>
            <a:r>
              <a:rPr lang="en-GB" altLang="x-none" dirty="0"/>
              <a:t>burning waste instead of recycling it</a:t>
            </a:r>
          </a:p>
          <a:p>
            <a:pPr lvl="1"/>
            <a:r>
              <a:rPr lang="en-GB" altLang="x-none" dirty="0"/>
              <a:t>wasting materials and not using efficient </a:t>
            </a:r>
            <a:br>
              <a:rPr lang="en-GB" altLang="x-none" dirty="0"/>
            </a:br>
            <a:r>
              <a:rPr lang="en-GB" altLang="x-none" dirty="0"/>
              <a:t>methods of working.</a:t>
            </a:r>
          </a:p>
        </p:txBody>
      </p:sp>
      <p:pic>
        <p:nvPicPr>
          <p:cNvPr id="6" name="Picture 5" descr="A picture containing outdoor, blue&#10;&#10;Description automatically generated">
            <a:extLst>
              <a:ext uri="{FF2B5EF4-FFF2-40B4-BE49-F238E27FC236}">
                <a16:creationId xmlns:a16="http://schemas.microsoft.com/office/drawing/2014/main" id="{6D15E25F-4209-4A39-80A7-8D48423B873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28184" y="3628868"/>
            <a:ext cx="2352778" cy="1568361"/>
          </a:xfrm>
          <a:prstGeom prst="rect">
            <a:avLst/>
          </a:prstGeom>
        </p:spPr>
      </p:pic>
    </p:spTree>
    <p:extLst>
      <p:ext uri="{BB962C8B-B14F-4D97-AF65-F5344CB8AC3E}">
        <p14:creationId xmlns:p14="http://schemas.microsoft.com/office/powerpoint/2010/main" val="10896835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Health and safety responsibility</a:t>
            </a:r>
          </a:p>
        </p:txBody>
      </p:sp>
      <p:sp>
        <p:nvSpPr>
          <p:cNvPr id="3" name="Content Placeholder 2"/>
          <p:cNvSpPr>
            <a:spLocks noGrp="1"/>
          </p:cNvSpPr>
          <p:nvPr>
            <p:ph sz="quarter" idx="10"/>
          </p:nvPr>
        </p:nvSpPr>
        <p:spPr/>
        <p:txBody>
          <a:bodyPr/>
          <a:lstStyle/>
          <a:p>
            <a:r>
              <a:rPr lang="en-US" sz="2000" dirty="0"/>
              <a:t>The company should ensure that all its operatives have been correctly trained with regards to the possible hazards they may come across in their day-to-day work, </a:t>
            </a:r>
            <a:r>
              <a:rPr lang="en-US" sz="2000" dirty="0" err="1"/>
              <a:t>eg</a:t>
            </a:r>
            <a:r>
              <a:rPr lang="en-US" dirty="0" err="1"/>
              <a:t>:</a:t>
            </a:r>
            <a:endParaRPr lang="en-US" sz="2000" dirty="0"/>
          </a:p>
          <a:p>
            <a:pPr lvl="1"/>
            <a:r>
              <a:rPr lang="en-GB" altLang="x-none" dirty="0"/>
              <a:t>working with asbestos</a:t>
            </a:r>
          </a:p>
          <a:p>
            <a:pPr lvl="1"/>
            <a:r>
              <a:rPr lang="en-GB" altLang="x-none" dirty="0"/>
              <a:t>falls</a:t>
            </a:r>
          </a:p>
          <a:p>
            <a:pPr lvl="1"/>
            <a:r>
              <a:rPr lang="en-GB" altLang="x-none" dirty="0"/>
              <a:t>electrocution</a:t>
            </a:r>
          </a:p>
          <a:p>
            <a:pPr lvl="1"/>
            <a:r>
              <a:rPr lang="en-GB" altLang="x-none" dirty="0"/>
              <a:t>fumes</a:t>
            </a:r>
          </a:p>
          <a:p>
            <a:pPr lvl="1"/>
            <a:r>
              <a:rPr lang="en-GB" altLang="x-none" dirty="0"/>
              <a:t>dust</a:t>
            </a:r>
          </a:p>
          <a:p>
            <a:pPr lvl="1"/>
            <a:r>
              <a:rPr lang="en-GB" altLang="x-none" dirty="0"/>
              <a:t>abrasive wheels</a:t>
            </a:r>
          </a:p>
          <a:p>
            <a:pPr lvl="1"/>
            <a:r>
              <a:rPr lang="en-GB" altLang="x-none" dirty="0"/>
              <a:t>working at height</a:t>
            </a:r>
          </a:p>
          <a:p>
            <a:pPr lvl="1"/>
            <a:r>
              <a:rPr lang="en-GB" altLang="x-none" dirty="0"/>
              <a:t>manual handling.</a:t>
            </a:r>
          </a:p>
        </p:txBody>
      </p:sp>
      <p:pic>
        <p:nvPicPr>
          <p:cNvPr id="6" name="Picture 5" descr="A picture containing outdoor, person, orange, jacket&#10;&#10;Description automatically generated">
            <a:extLst>
              <a:ext uri="{FF2B5EF4-FFF2-40B4-BE49-F238E27FC236}">
                <a16:creationId xmlns:a16="http://schemas.microsoft.com/office/drawing/2014/main" id="{2CC06A82-C262-4337-B591-A1217856116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79912" y="2537688"/>
            <a:ext cx="4211765" cy="2808312"/>
          </a:xfrm>
          <a:prstGeom prst="rect">
            <a:avLst/>
          </a:prstGeom>
        </p:spPr>
      </p:pic>
    </p:spTree>
    <p:extLst>
      <p:ext uri="{BB962C8B-B14F-4D97-AF65-F5344CB8AC3E}">
        <p14:creationId xmlns:p14="http://schemas.microsoft.com/office/powerpoint/2010/main" val="416253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Improvement notice </a:t>
            </a:r>
          </a:p>
        </p:txBody>
      </p:sp>
      <p:sp>
        <p:nvSpPr>
          <p:cNvPr id="3" name="Content Placeholder 2"/>
          <p:cNvSpPr>
            <a:spLocks noGrp="1"/>
          </p:cNvSpPr>
          <p:nvPr>
            <p:ph sz="quarter" idx="10"/>
          </p:nvPr>
        </p:nvSpPr>
        <p:spPr>
          <a:xfrm>
            <a:off x="457200" y="1512000"/>
            <a:ext cx="4978896" cy="4248000"/>
          </a:xfrm>
        </p:spPr>
        <p:txBody>
          <a:bodyPr/>
          <a:lstStyle/>
          <a:p>
            <a:r>
              <a:rPr lang="en-GB" dirty="0"/>
              <a:t>More severe breaches will receive a direct order from an HSE inspector to take specific action in order to comply with the law. </a:t>
            </a:r>
          </a:p>
          <a:p>
            <a:r>
              <a:rPr lang="en-GB" dirty="0"/>
              <a:t>The inspector will discuss the </a:t>
            </a:r>
            <a:r>
              <a:rPr lang="en-GB" b="1" dirty="0"/>
              <a:t>improvement notice </a:t>
            </a:r>
            <a:r>
              <a:rPr lang="en-GB" dirty="0"/>
              <a:t>with the duty-holder and resolve points of difference before serving it. </a:t>
            </a:r>
          </a:p>
          <a:p>
            <a:r>
              <a:rPr lang="en-GB" dirty="0"/>
              <a:t>The notice will say what must be done, why and by when.</a:t>
            </a:r>
          </a:p>
          <a:p>
            <a:r>
              <a:rPr lang="en-GB" dirty="0"/>
              <a:t>The time period to take the corrective action will be a </a:t>
            </a:r>
            <a:r>
              <a:rPr lang="en-GB" b="1" dirty="0"/>
              <a:t>minimum of 21 days</a:t>
            </a:r>
            <a:r>
              <a:rPr lang="en-GB" dirty="0"/>
              <a:t>, to allow the duty-holder time to appeal to an industrial tribunal.</a:t>
            </a:r>
            <a:endParaRPr lang="en-US" dirty="0"/>
          </a:p>
          <a:p>
            <a:endParaRPr lang="en-US" dirty="0"/>
          </a:p>
        </p:txBody>
      </p:sp>
      <p:pic>
        <p:nvPicPr>
          <p:cNvPr id="4" name="Picture 3">
            <a:extLst>
              <a:ext uri="{FF2B5EF4-FFF2-40B4-BE49-F238E27FC236}">
                <a16:creationId xmlns:a16="http://schemas.microsoft.com/office/drawing/2014/main" id="{0CDF64C1-3ADF-4C40-B231-C34A6A9392B8}"/>
              </a:ext>
            </a:extLst>
          </p:cNvPr>
          <p:cNvPicPr>
            <a:picLocks noChangeAspect="1"/>
          </p:cNvPicPr>
          <p:nvPr/>
        </p:nvPicPr>
        <p:blipFill>
          <a:blip r:embed="rId2"/>
          <a:stretch>
            <a:fillRect/>
          </a:stretch>
        </p:blipFill>
        <p:spPr>
          <a:xfrm>
            <a:off x="5940152" y="1512000"/>
            <a:ext cx="2635700" cy="1998781"/>
          </a:xfrm>
          <a:prstGeom prst="rect">
            <a:avLst/>
          </a:prstGeom>
        </p:spPr>
      </p:pic>
    </p:spTree>
    <p:extLst>
      <p:ext uri="{BB962C8B-B14F-4D97-AF65-F5344CB8AC3E}">
        <p14:creationId xmlns:p14="http://schemas.microsoft.com/office/powerpoint/2010/main" val="17901192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Benefits of ethical working </a:t>
            </a:r>
          </a:p>
        </p:txBody>
      </p:sp>
      <p:sp>
        <p:nvSpPr>
          <p:cNvPr id="3" name="Content Placeholder 2"/>
          <p:cNvSpPr>
            <a:spLocks noGrp="1"/>
          </p:cNvSpPr>
          <p:nvPr>
            <p:ph sz="quarter" idx="10"/>
          </p:nvPr>
        </p:nvSpPr>
        <p:spPr/>
        <p:txBody>
          <a:bodyPr/>
          <a:lstStyle/>
          <a:p>
            <a:r>
              <a:rPr lang="en-US" sz="2000" dirty="0"/>
              <a:t>There are many benefits from a company working </a:t>
            </a:r>
            <a:r>
              <a:rPr lang="en-US" dirty="0"/>
              <a:t>ethically and responsibly, such as: </a:t>
            </a:r>
            <a:endParaRPr lang="en-US" sz="2000" dirty="0"/>
          </a:p>
          <a:p>
            <a:pPr lvl="1"/>
            <a:r>
              <a:rPr lang="en-GB" altLang="x-none" dirty="0"/>
              <a:t>reducing the risk of harm to employees</a:t>
            </a:r>
          </a:p>
          <a:p>
            <a:pPr lvl="1"/>
            <a:r>
              <a:rPr lang="en-GB" altLang="x-none" dirty="0"/>
              <a:t>improving staff performance</a:t>
            </a:r>
          </a:p>
          <a:p>
            <a:pPr lvl="1"/>
            <a:r>
              <a:rPr lang="en-GB" altLang="x-none" dirty="0"/>
              <a:t>enhancing company reputation</a:t>
            </a:r>
          </a:p>
          <a:p>
            <a:pPr lvl="1"/>
            <a:r>
              <a:rPr lang="en-GB" altLang="x-none" dirty="0"/>
              <a:t>minimising the risk of financial penalties due to non-compliance</a:t>
            </a:r>
          </a:p>
          <a:p>
            <a:pPr lvl="1"/>
            <a:r>
              <a:rPr lang="en-GB" altLang="x-none" dirty="0"/>
              <a:t>environmentally friendly processes and work </a:t>
            </a:r>
            <a:r>
              <a:rPr lang="en-GB" altLang="x-none"/>
              <a:t>methods.</a:t>
            </a:r>
            <a:endParaRPr lang="en-GB" altLang="x-none" dirty="0"/>
          </a:p>
        </p:txBody>
      </p:sp>
    </p:spTree>
    <p:extLst>
      <p:ext uri="{BB962C8B-B14F-4D97-AF65-F5344CB8AC3E}">
        <p14:creationId xmlns:p14="http://schemas.microsoft.com/office/powerpoint/2010/main" val="7140775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sz="quarter" idx="10"/>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2298557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Objectives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p:txBody>
          <a:bodyPr/>
          <a:lstStyle/>
          <a:p>
            <a:pPr marL="0" indent="0"/>
            <a:r>
              <a:rPr lang="en-GB" dirty="0">
                <a:ea typeface="ＭＳ Ｐゴシック" pitchFamily="-105" charset="-128"/>
                <a:cs typeface="ＭＳ Ｐゴシック" pitchFamily="-105" charset="-128"/>
              </a:rPr>
              <a:t>By the end of the session, learners should be able to: </a:t>
            </a:r>
          </a:p>
          <a:p>
            <a:pPr lvl="1"/>
            <a:r>
              <a:rPr lang="en-GB" dirty="0">
                <a:ea typeface="ＭＳ Ｐゴシック" pitchFamily="-105" charset="-128"/>
                <a:cs typeface="ＭＳ Ｐゴシック" pitchFamily="-105" charset="-128"/>
              </a:rPr>
              <a:t>understand the implications of not following health and safety legislation</a:t>
            </a:r>
          </a:p>
          <a:p>
            <a:pPr lvl="1"/>
            <a:r>
              <a:rPr lang="en-GB" dirty="0">
                <a:ea typeface="ＭＳ Ｐゴシック" pitchFamily="-105" charset="-128"/>
                <a:cs typeface="ＭＳ Ｐゴシック" pitchFamily="-105" charset="-128"/>
              </a:rPr>
              <a:t>explain the penalties that can be imposed</a:t>
            </a:r>
          </a:p>
          <a:p>
            <a:pPr lvl="1"/>
            <a:r>
              <a:rPr lang="en-GB" dirty="0">
                <a:ea typeface="ＭＳ Ｐゴシック" pitchFamily="-105" charset="-128"/>
                <a:cs typeface="ＭＳ Ｐゴシック" pitchFamily="-105" charset="-128"/>
              </a:rPr>
              <a:t>describe the different notices that can be issued</a:t>
            </a:r>
          </a:p>
          <a:p>
            <a:pPr lvl="1"/>
            <a:r>
              <a:rPr lang="en-GB" dirty="0">
                <a:ea typeface="ＭＳ Ｐゴシック" pitchFamily="-105" charset="-128"/>
              </a:rPr>
              <a:t>describe powers of prosecution if legislation is not followed.</a:t>
            </a:r>
          </a:p>
          <a:p>
            <a:pPr lvl="1"/>
            <a:endParaRPr lang="en-GB"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544677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t>Implications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p:txBody>
          <a:bodyPr/>
          <a:lstStyle/>
          <a:p>
            <a:r>
              <a:rPr lang="en-GB" dirty="0"/>
              <a:t>There are a range of different implications of not adhering to safe systems of work and not following health and safety legislation while working in the construction sector. These vary from penalties to prosecution.</a:t>
            </a:r>
          </a:p>
          <a:p>
            <a:r>
              <a:rPr lang="en-GB" dirty="0"/>
              <a:t>The law sets out responsibilities for both the employer and the employee to ensure that any work completed does not pose a risk or hazard to anyone who may be affected by that work – for example, the general public or the customer.</a:t>
            </a:r>
          </a:p>
        </p:txBody>
      </p:sp>
    </p:spTree>
    <p:extLst>
      <p:ext uri="{BB962C8B-B14F-4D97-AF65-F5344CB8AC3E}">
        <p14:creationId xmlns:p14="http://schemas.microsoft.com/office/powerpoint/2010/main" val="3829934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x-none" dirty="0">
                <a:ea typeface="ＭＳ Ｐゴシック" charset="-128"/>
              </a:rPr>
              <a:t>Health and Safety at Work Act (HASAWA) 1974</a:t>
            </a:r>
            <a:endParaRPr lang="en-US" dirty="0"/>
          </a:p>
        </p:txBody>
      </p:sp>
      <p:sp>
        <p:nvSpPr>
          <p:cNvPr id="3" name="Content Placeholder 2"/>
          <p:cNvSpPr>
            <a:spLocks noGrp="1"/>
          </p:cNvSpPr>
          <p:nvPr>
            <p:ph sz="quarter" idx="10"/>
          </p:nvPr>
        </p:nvSpPr>
        <p:spPr/>
        <p:txBody>
          <a:bodyPr/>
          <a:lstStyle/>
          <a:p>
            <a:pPr indent="0">
              <a:buFontTx/>
              <a:buNone/>
            </a:pPr>
            <a:r>
              <a:rPr lang="en-GB" altLang="x-none" dirty="0">
                <a:ea typeface="ＭＳ Ｐゴシック" charset="-128"/>
              </a:rPr>
              <a:t>The </a:t>
            </a:r>
            <a:r>
              <a:rPr lang="en-GB" altLang="x-none" b="1" dirty="0">
                <a:ea typeface="ＭＳ Ｐゴシック" charset="-128"/>
              </a:rPr>
              <a:t>duties of the employee </a:t>
            </a:r>
            <a:r>
              <a:rPr lang="en-GB" altLang="x-none" dirty="0">
                <a:ea typeface="ＭＳ Ｐゴシック" charset="-128"/>
              </a:rPr>
              <a:t>are: </a:t>
            </a:r>
          </a:p>
          <a:p>
            <a:pPr lvl="1"/>
            <a:r>
              <a:rPr lang="en-GB" altLang="x-none" dirty="0">
                <a:ea typeface="ＭＳ Ｐゴシック" charset="-128"/>
              </a:rPr>
              <a:t>to take reasonable care of the health and safety of themselves and others</a:t>
            </a:r>
          </a:p>
          <a:p>
            <a:pPr lvl="1"/>
            <a:r>
              <a:rPr lang="en-GB" altLang="x-none" dirty="0">
                <a:ea typeface="ＭＳ Ｐゴシック" charset="-128"/>
              </a:rPr>
              <a:t>to comply with the employer</a:t>
            </a:r>
            <a:r>
              <a:rPr lang="en-GB" altLang="en-US" dirty="0">
                <a:ea typeface="ＭＳ Ｐゴシック" charset="-128"/>
              </a:rPr>
              <a:t>’</a:t>
            </a:r>
            <a:r>
              <a:rPr lang="en-GB" altLang="x-none" dirty="0">
                <a:ea typeface="ＭＳ Ｐゴシック" charset="-128"/>
              </a:rPr>
              <a:t>s health and safety policy</a:t>
            </a:r>
          </a:p>
          <a:p>
            <a:pPr lvl="1"/>
            <a:r>
              <a:rPr lang="en-GB" altLang="x-none" dirty="0">
                <a:ea typeface="ＭＳ Ｐゴシック" charset="-128"/>
              </a:rPr>
              <a:t>not to recklessly interfere with anything that may affect health and safety.</a:t>
            </a:r>
          </a:p>
          <a:p>
            <a:pPr lvl="1"/>
            <a:endParaRPr lang="en-US" dirty="0"/>
          </a:p>
        </p:txBody>
      </p:sp>
    </p:spTree>
    <p:extLst>
      <p:ext uri="{BB962C8B-B14F-4D97-AF65-F5344CB8AC3E}">
        <p14:creationId xmlns:p14="http://schemas.microsoft.com/office/powerpoint/2010/main" val="72576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x-none" dirty="0">
                <a:ea typeface="ＭＳ Ｐゴシック" charset="-128"/>
              </a:rPr>
              <a:t>Enforcement authorities</a:t>
            </a:r>
            <a:endParaRPr lang="en-US" dirty="0"/>
          </a:p>
        </p:txBody>
      </p:sp>
      <p:sp>
        <p:nvSpPr>
          <p:cNvPr id="3" name="Content Placeholder 2"/>
          <p:cNvSpPr>
            <a:spLocks noGrp="1"/>
          </p:cNvSpPr>
          <p:nvPr>
            <p:ph sz="quarter" idx="10"/>
          </p:nvPr>
        </p:nvSpPr>
        <p:spPr/>
        <p:txBody>
          <a:bodyPr/>
          <a:lstStyle/>
          <a:p>
            <a:pPr>
              <a:buFontTx/>
              <a:buNone/>
            </a:pPr>
            <a:r>
              <a:rPr lang="en-GB" altLang="x-none" b="1" dirty="0">
                <a:ea typeface="ＭＳ Ｐゴシック" charset="-128"/>
              </a:rPr>
              <a:t>Health and Safety Executive</a:t>
            </a:r>
            <a:r>
              <a:rPr lang="en-GB" altLang="x-none" b="1" dirty="0"/>
              <a:t> </a:t>
            </a:r>
            <a:r>
              <a:rPr lang="en-GB" altLang="x-none" b="1" dirty="0">
                <a:ea typeface="ＭＳ Ｐゴシック" charset="-128"/>
              </a:rPr>
              <a:t>(HSE)</a:t>
            </a:r>
          </a:p>
          <a:p>
            <a:pPr marL="0" lvl="1" indent="0">
              <a:buNone/>
            </a:pPr>
            <a:r>
              <a:rPr lang="en-GB" altLang="x-none" dirty="0">
                <a:ea typeface="ＭＳ Ｐゴシック" charset="-128"/>
              </a:rPr>
              <a:t>As you learned in the first session, HSE inspectors can</a:t>
            </a:r>
            <a:r>
              <a:rPr lang="en-GB" altLang="x-none" dirty="0"/>
              <a:t>:</a:t>
            </a:r>
            <a:endParaRPr lang="en-US" dirty="0"/>
          </a:p>
          <a:p>
            <a:pPr lvl="1"/>
            <a:r>
              <a:rPr lang="en-GB" altLang="x-none" dirty="0"/>
              <a:t>inspect sites</a:t>
            </a:r>
          </a:p>
          <a:p>
            <a:pPr lvl="1"/>
            <a:r>
              <a:rPr lang="en-GB" altLang="x-none" dirty="0"/>
              <a:t>give guidance and advice on work or processes </a:t>
            </a:r>
          </a:p>
          <a:p>
            <a:pPr lvl="1"/>
            <a:r>
              <a:rPr lang="en-GB" altLang="x-none" dirty="0"/>
              <a:t>take photos and samples</a:t>
            </a:r>
          </a:p>
          <a:p>
            <a:pPr lvl="1"/>
            <a:r>
              <a:rPr lang="en-GB" altLang="x-none" dirty="0"/>
              <a:t>discuss situations and/or problems</a:t>
            </a:r>
          </a:p>
          <a:p>
            <a:pPr lvl="1"/>
            <a:r>
              <a:rPr lang="en-GB" altLang="x-none" dirty="0"/>
              <a:t>seize evidence, equipment or materials.</a:t>
            </a:r>
          </a:p>
          <a:p>
            <a:pPr marL="0" lvl="1" indent="0">
              <a:buNone/>
            </a:pPr>
            <a:r>
              <a:rPr lang="en-US" dirty="0"/>
              <a:t>Here, we look at the HSE and its </a:t>
            </a:r>
          </a:p>
          <a:p>
            <a:pPr marL="0" lvl="1" indent="0">
              <a:buNone/>
            </a:pPr>
            <a:r>
              <a:rPr lang="en-US" dirty="0"/>
              <a:t>powers in more detail.</a:t>
            </a:r>
          </a:p>
        </p:txBody>
      </p:sp>
      <p:pic>
        <p:nvPicPr>
          <p:cNvPr id="5" name="Picture 4" descr="A picture containing sky, outdoor, person&#10;&#10;Description automatically generated">
            <a:extLst>
              <a:ext uri="{FF2B5EF4-FFF2-40B4-BE49-F238E27FC236}">
                <a16:creationId xmlns:a16="http://schemas.microsoft.com/office/drawing/2014/main" id="{0A5570C0-EE3D-4CB8-8229-4915F466AFD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92080" y="3429000"/>
            <a:ext cx="3115746" cy="1833928"/>
          </a:xfrm>
          <a:prstGeom prst="rect">
            <a:avLst/>
          </a:prstGeom>
        </p:spPr>
      </p:pic>
    </p:spTree>
    <p:extLst>
      <p:ext uri="{BB962C8B-B14F-4D97-AF65-F5344CB8AC3E}">
        <p14:creationId xmlns:p14="http://schemas.microsoft.com/office/powerpoint/2010/main" val="736108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x-none" dirty="0">
                <a:ea typeface="ＭＳ Ｐゴシック" charset="-128"/>
              </a:rPr>
              <a:t>HSE inspectors</a:t>
            </a:r>
            <a:endParaRPr lang="en-US" dirty="0"/>
          </a:p>
        </p:txBody>
      </p:sp>
      <p:sp>
        <p:nvSpPr>
          <p:cNvPr id="3" name="Content Placeholder 2"/>
          <p:cNvSpPr>
            <a:spLocks noGrp="1"/>
          </p:cNvSpPr>
          <p:nvPr>
            <p:ph sz="quarter" idx="10"/>
          </p:nvPr>
        </p:nvSpPr>
        <p:spPr/>
        <p:txBody>
          <a:bodyPr/>
          <a:lstStyle/>
          <a:p>
            <a:pPr>
              <a:buFontTx/>
              <a:buNone/>
            </a:pPr>
            <a:r>
              <a:rPr lang="en-GB" altLang="x-none" b="1" dirty="0">
                <a:ea typeface="ＭＳ Ｐゴシック" charset="-128"/>
              </a:rPr>
              <a:t>HSE officers can also:</a:t>
            </a:r>
          </a:p>
          <a:p>
            <a:pPr lvl="1"/>
            <a:r>
              <a:rPr lang="en-GB" altLang="x-none" dirty="0">
                <a:ea typeface="ＭＳ Ｐゴシック" charset="-128"/>
              </a:rPr>
              <a:t>offer informal advice</a:t>
            </a:r>
          </a:p>
          <a:p>
            <a:pPr lvl="1"/>
            <a:r>
              <a:rPr lang="en-GB" altLang="x-none" dirty="0"/>
              <a:t>i</a:t>
            </a:r>
            <a:r>
              <a:rPr lang="en-GB" altLang="x-none" dirty="0">
                <a:ea typeface="ＭＳ Ｐゴシック" charset="-128"/>
              </a:rPr>
              <a:t>ssue an improvement notice</a:t>
            </a:r>
          </a:p>
          <a:p>
            <a:pPr lvl="1"/>
            <a:r>
              <a:rPr lang="en-GB" altLang="x-none" dirty="0"/>
              <a:t>i</a:t>
            </a:r>
            <a:r>
              <a:rPr lang="en-GB" altLang="x-none" dirty="0">
                <a:ea typeface="ＭＳ Ｐゴシック" charset="-128"/>
              </a:rPr>
              <a:t>ssue a prohibition notice in cases of serious risk</a:t>
            </a:r>
          </a:p>
          <a:p>
            <a:pPr lvl="1"/>
            <a:r>
              <a:rPr lang="en-GB" altLang="x-none" dirty="0"/>
              <a:t>institute a p</a:t>
            </a:r>
            <a:r>
              <a:rPr lang="en-GB" altLang="x-none" dirty="0">
                <a:ea typeface="ＭＳ Ｐゴシック" charset="-128"/>
              </a:rPr>
              <a:t>rosecution due to failure to comply with </a:t>
            </a:r>
            <a:r>
              <a:rPr lang="en-GB" altLang="x-none" dirty="0"/>
              <a:t>legislation. </a:t>
            </a:r>
            <a:endParaRPr lang="en-GB" altLang="x-none" dirty="0">
              <a:ea typeface="ＭＳ Ｐゴシック" charset="-128"/>
            </a:endParaRPr>
          </a:p>
          <a:p>
            <a:pPr marL="0" lvl="1" indent="0">
              <a:buNone/>
            </a:pPr>
            <a:endParaRPr lang="en-US" dirty="0">
              <a:ea typeface="ＭＳ Ｐゴシック" pitchFamily="-105" charset="-128"/>
              <a:cs typeface="ＭＳ Ｐゴシック" pitchFamily="-105" charset="-128"/>
            </a:endParaRPr>
          </a:p>
          <a:p>
            <a:endParaRPr lang="en-US" dirty="0"/>
          </a:p>
        </p:txBody>
      </p:sp>
    </p:spTree>
    <p:extLst>
      <p:ext uri="{BB962C8B-B14F-4D97-AF65-F5344CB8AC3E}">
        <p14:creationId xmlns:p14="http://schemas.microsoft.com/office/powerpoint/2010/main" val="3388435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HSE inspectors </a:t>
            </a:r>
          </a:p>
        </p:txBody>
      </p:sp>
      <p:sp>
        <p:nvSpPr>
          <p:cNvPr id="3" name="Content Placeholder 2"/>
          <p:cNvSpPr>
            <a:spLocks noGrp="1"/>
          </p:cNvSpPr>
          <p:nvPr>
            <p:ph sz="quarter" idx="10"/>
          </p:nvPr>
        </p:nvSpPr>
        <p:spPr/>
        <p:txBody>
          <a:bodyPr/>
          <a:lstStyle/>
          <a:p>
            <a:r>
              <a:rPr lang="en-GB" dirty="0"/>
              <a:t>Heath and safety inspectors have the </a:t>
            </a:r>
            <a:r>
              <a:rPr lang="en-GB" b="1" dirty="0"/>
              <a:t>legal right </a:t>
            </a:r>
            <a:r>
              <a:rPr lang="en-GB" dirty="0"/>
              <a:t>to enter a workplace </a:t>
            </a:r>
            <a:r>
              <a:rPr lang="en-GB" b="1" dirty="0"/>
              <a:t>without giving notice</a:t>
            </a:r>
            <a:r>
              <a:rPr lang="en-GB" dirty="0"/>
              <a:t>, although notice may be given where the inspector considers it appropriate.</a:t>
            </a:r>
          </a:p>
          <a:p>
            <a:r>
              <a:rPr lang="en-GB" dirty="0"/>
              <a:t>On a normal inspection visit, an inspector will look at the place of work, assess working activities and how health and safety is managed, to </a:t>
            </a:r>
            <a:r>
              <a:rPr lang="en-GB" b="1" dirty="0"/>
              <a:t>check </a:t>
            </a:r>
            <a:r>
              <a:rPr lang="en-GB" dirty="0"/>
              <a:t>that the employer is </a:t>
            </a:r>
            <a:r>
              <a:rPr lang="en-GB" b="1" dirty="0"/>
              <a:t>complying with health and safety law.</a:t>
            </a:r>
            <a:endParaRPr lang="en-GB" dirty="0"/>
          </a:p>
          <a:p>
            <a:r>
              <a:rPr lang="en-GB" dirty="0"/>
              <a:t>The inspector may </a:t>
            </a:r>
            <a:r>
              <a:rPr lang="en-GB" b="1" dirty="0"/>
              <a:t>offer guidance and advice </a:t>
            </a:r>
            <a:r>
              <a:rPr lang="en-GB" dirty="0"/>
              <a:t>or talk to employees, take photographs and samples, serve improvement notices or act if a risk to health and safety is perceived.</a:t>
            </a:r>
            <a:endParaRPr lang="en-US" dirty="0"/>
          </a:p>
        </p:txBody>
      </p:sp>
    </p:spTree>
    <p:extLst>
      <p:ext uri="{BB962C8B-B14F-4D97-AF65-F5344CB8AC3E}">
        <p14:creationId xmlns:p14="http://schemas.microsoft.com/office/powerpoint/2010/main" val="260197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Control measures of HSE inspectors </a:t>
            </a:r>
          </a:p>
        </p:txBody>
      </p:sp>
      <p:sp>
        <p:nvSpPr>
          <p:cNvPr id="3" name="Content Placeholder 2"/>
          <p:cNvSpPr>
            <a:spLocks noGrp="1"/>
          </p:cNvSpPr>
          <p:nvPr>
            <p:ph sz="quarter" idx="10"/>
          </p:nvPr>
        </p:nvSpPr>
        <p:spPr/>
        <p:txBody>
          <a:bodyPr/>
          <a:lstStyle/>
          <a:p>
            <a:r>
              <a:rPr lang="en-GB" dirty="0"/>
              <a:t>There are several ways in which an inspector may take enforcement action to deal with a breach of regulations.</a:t>
            </a:r>
          </a:p>
          <a:p>
            <a:r>
              <a:rPr lang="en-GB" b="1" dirty="0"/>
              <a:t>Informal action</a:t>
            </a:r>
          </a:p>
          <a:p>
            <a:r>
              <a:rPr lang="en-GB" dirty="0"/>
              <a:t>Where the breach of the law is comparatively small, an inspector will advise the duty-holder on what action should be taken to conform with the requirements of the law. </a:t>
            </a:r>
          </a:p>
          <a:p>
            <a:r>
              <a:rPr lang="en-GB" dirty="0"/>
              <a:t>If required, this information can be given in writing.</a:t>
            </a:r>
          </a:p>
        </p:txBody>
      </p:sp>
    </p:spTree>
    <p:extLst>
      <p:ext uri="{BB962C8B-B14F-4D97-AF65-F5344CB8AC3E}">
        <p14:creationId xmlns:p14="http://schemas.microsoft.com/office/powerpoint/2010/main" val="2104384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Prosecution</a:t>
            </a:r>
          </a:p>
        </p:txBody>
      </p:sp>
      <p:sp>
        <p:nvSpPr>
          <p:cNvPr id="3" name="Content Placeholder 2"/>
          <p:cNvSpPr>
            <a:spLocks noGrp="1"/>
          </p:cNvSpPr>
          <p:nvPr>
            <p:ph sz="quarter" idx="10"/>
          </p:nvPr>
        </p:nvSpPr>
        <p:spPr/>
        <p:txBody>
          <a:bodyPr/>
          <a:lstStyle/>
          <a:p>
            <a:r>
              <a:rPr lang="en-GB" sz="2000" dirty="0"/>
              <a:t>In some cases, </a:t>
            </a:r>
            <a:r>
              <a:rPr lang="en-GB" sz="2000" b="1" dirty="0"/>
              <a:t>prosecution</a:t>
            </a:r>
            <a:r>
              <a:rPr lang="en-GB" sz="2000" dirty="0"/>
              <a:t> may be deemed necessary. </a:t>
            </a:r>
          </a:p>
          <a:p>
            <a:r>
              <a:rPr lang="en-GB" sz="2000" dirty="0"/>
              <a:t>Failure to comply with an improvement or prohibition notice, or a court remedy order, can carry a </a:t>
            </a:r>
            <a:r>
              <a:rPr lang="en-GB" sz="2000" b="1" dirty="0"/>
              <a:t>fine </a:t>
            </a:r>
            <a:r>
              <a:rPr lang="en-GB" sz="2000" dirty="0"/>
              <a:t>or </a:t>
            </a:r>
            <a:r>
              <a:rPr lang="en-GB" sz="2000" b="1" dirty="0"/>
              <a:t>imprisonment</a:t>
            </a:r>
            <a:r>
              <a:rPr lang="en-GB" sz="2000" dirty="0"/>
              <a:t>, or both. </a:t>
            </a:r>
          </a:p>
          <a:p>
            <a:r>
              <a:rPr lang="en-GB" sz="2000" dirty="0"/>
              <a:t>Unlimited fines, and in some cases imprisonment, may be given by higher courts.</a:t>
            </a:r>
          </a:p>
        </p:txBody>
      </p:sp>
    </p:spTree>
    <p:extLst>
      <p:ext uri="{BB962C8B-B14F-4D97-AF65-F5344CB8AC3E}">
        <p14:creationId xmlns:p14="http://schemas.microsoft.com/office/powerpoint/2010/main" val="33645168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351286B9-E80F-4481-8E08-82F88F514032}"/>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2294</TotalTime>
  <Words>982</Words>
  <Application>Microsoft Office PowerPoint</Application>
  <PresentationFormat>On-screen Show (4:3)</PresentationFormat>
  <Paragraphs>88</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Lucida Grande</vt:lpstr>
      <vt:lpstr>Times New Roman</vt:lpstr>
      <vt:lpstr>Default Design</vt:lpstr>
      <vt:lpstr>PowerPoint 4: What happens if health and safety is ignored? </vt:lpstr>
      <vt:lpstr>Objectives</vt:lpstr>
      <vt:lpstr>Implications</vt:lpstr>
      <vt:lpstr>Health and Safety at Work Act (HASAWA) 1974</vt:lpstr>
      <vt:lpstr>Enforcement authorities</vt:lpstr>
      <vt:lpstr>HSE inspectors</vt:lpstr>
      <vt:lpstr>HSE inspectors </vt:lpstr>
      <vt:lpstr>Control measures of HSE inspectors </vt:lpstr>
      <vt:lpstr>Prosecution</vt:lpstr>
      <vt:lpstr>Prohibition notice </vt:lpstr>
      <vt:lpstr>The local authority: inspection and enforcement </vt:lpstr>
      <vt:lpstr>Environmental and ethical responsibility</vt:lpstr>
      <vt:lpstr>Health and safety responsibility</vt:lpstr>
      <vt:lpstr>Improvement notice </vt:lpstr>
      <vt:lpstr>Benefits of ethical working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2023-09-07T15:20:12Z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