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1" r:id="rId4"/>
  </p:sldMasterIdLst>
  <p:notesMasterIdLst>
    <p:notesMasterId r:id="rId14"/>
  </p:notesMasterIdLst>
  <p:handoutMasterIdLst>
    <p:handoutMasterId r:id="rId15"/>
  </p:handoutMasterIdLst>
  <p:sldIdLst>
    <p:sldId id="288" r:id="rId5"/>
    <p:sldId id="289" r:id="rId6"/>
    <p:sldId id="290" r:id="rId7"/>
    <p:sldId id="291" r:id="rId8"/>
    <p:sldId id="292" r:id="rId9"/>
    <p:sldId id="293" r:id="rId10"/>
    <p:sldId id="294" r:id="rId11"/>
    <p:sldId id="295" r:id="rId12"/>
    <p:sldId id="296" r:id="rId13"/>
  </p:sldIdLst>
  <p:sldSz cx="9144000" cy="6858000" type="screen4x3"/>
  <p:notesSz cx="6858000" cy="9144000"/>
  <p:custDataLst>
    <p:tags r:id="rId16"/>
  </p:custDataLst>
  <p:defaultTextStyle>
    <a:defPPr>
      <a:defRPr lang="en-GB"/>
    </a:defPPr>
    <a:lvl1pPr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1pPr>
    <a:lvl2pPr marL="4572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2pPr>
    <a:lvl3pPr marL="9144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3pPr>
    <a:lvl4pPr marL="13716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4pPr>
    <a:lvl5pPr marL="18288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5pPr>
    <a:lvl6pPr marL="22860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6pPr>
    <a:lvl7pPr marL="27432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7pPr>
    <a:lvl8pPr marL="32004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8pPr>
    <a:lvl9pPr marL="36576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Nell Hellier" initials="NH" lastIdx="6" clrIdx="0">
    <p:extLst>
      <p:ext uri="{19B8F6BF-5375-455C-9EA6-DF929625EA0E}">
        <p15:presenceInfo xmlns:p15="http://schemas.microsoft.com/office/powerpoint/2012/main" userId="S-1-5-21-2141923205-296626691-623648099-42385" providerId="AD"/>
      </p:ext>
    </p:extLst>
  </p:cmAuthor>
  <p:cmAuthor id="2" name="Claire Brooks" initials="CB" lastIdx="5" clrIdx="1">
    <p:extLst>
      <p:ext uri="{19B8F6BF-5375-455C-9EA6-DF929625EA0E}">
        <p15:presenceInfo xmlns:p15="http://schemas.microsoft.com/office/powerpoint/2012/main" userId="S::Claire.Brooks@cityandguilds.com::045b5ce1-bb15-4c22-aa7e-c7b600949989" providerId="AD"/>
      </p:ext>
    </p:extLst>
  </p:cmAuthor>
  <p:cmAuthor id="3" name="mark ablett" initials="ma" lastIdx="4" clrIdx="2">
    <p:extLst>
      <p:ext uri="{19B8F6BF-5375-455C-9EA6-DF929625EA0E}">
        <p15:presenceInfo xmlns:p15="http://schemas.microsoft.com/office/powerpoint/2012/main" userId="23d989d0d59f8ceb"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7E3"/>
    <a:srgbClr val="000000"/>
    <a:srgbClr val="E30613"/>
    <a:srgbClr val="D9D9D9"/>
    <a:srgbClr val="D81E05"/>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786" autoAdjust="0"/>
    <p:restoredTop sz="92443" autoAdjust="0"/>
  </p:normalViewPr>
  <p:slideViewPr>
    <p:cSldViewPr showGuides="1">
      <p:cViewPr varScale="1">
        <p:scale>
          <a:sx n="105" d="100"/>
          <a:sy n="105" d="100"/>
        </p:scale>
        <p:origin x="822" y="114"/>
      </p:cViewPr>
      <p:guideLst>
        <p:guide orient="horz" pos="2160"/>
        <p:guide pos="2880"/>
      </p:guideLst>
    </p:cSldViewPr>
  </p:slideViewPr>
  <p:outlineViewPr>
    <p:cViewPr>
      <p:scale>
        <a:sx n="33" d="100"/>
        <a:sy n="33" d="100"/>
      </p:scale>
      <p:origin x="0" y="-1864"/>
    </p:cViewPr>
  </p:outlineViewPr>
  <p:notesTextViewPr>
    <p:cViewPr>
      <p:scale>
        <a:sx n="100" d="100"/>
        <a:sy n="100" d="100"/>
      </p:scale>
      <p:origin x="0" y="0"/>
    </p:cViewPr>
  </p:notesTextViewPr>
  <p:sorterViewPr>
    <p:cViewPr>
      <p:scale>
        <a:sx n="66" d="100"/>
        <a:sy n="66" d="100"/>
      </p:scale>
      <p:origin x="0" y="0"/>
    </p:cViewPr>
  </p:sorterViewPr>
  <p:notesViewPr>
    <p:cSldViewPr showGuides="1">
      <p:cViewPr varScale="1">
        <p:scale>
          <a:sx n="57" d="100"/>
          <a:sy n="57" d="100"/>
        </p:scale>
        <p:origin x="-1170"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commentAuthors" Target="commentAuthors.xml"/><Relationship Id="rId2" Type="http://schemas.openxmlformats.org/officeDocument/2006/relationships/customXml" Target="../customXml/item2.xml"/><Relationship Id="rId16" Type="http://schemas.openxmlformats.org/officeDocument/2006/relationships/tags" Target="tags/tag1.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handoutMaster" Target="handoutMasters/handoutMaster1.xml"/><Relationship Id="rId10" Type="http://schemas.openxmlformats.org/officeDocument/2006/relationships/slide" Target="slides/slide6.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ea typeface="ＭＳ Ｐゴシック" charset="-128"/>
                <a:cs typeface="ＭＳ Ｐゴシック" charset="-128"/>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2586ABBB-9C0A-1D47-83E6-10FD6948B0D3}" type="datetime1">
              <a:rPr lang="en-US"/>
              <a:pPr/>
              <a:t>9/7/2023</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ea typeface="ＭＳ Ｐゴシック" charset="-128"/>
                <a:cs typeface="ＭＳ Ｐゴシック" charset="-128"/>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BFAD621-1136-4040-A893-ED5AEC3FF12D}" type="slidenum">
              <a:rPr lang="en-US"/>
              <a:pPr/>
              <a:t>‹#›</a:t>
            </a:fld>
            <a:endParaRPr lang="en-US"/>
          </a:p>
        </p:txBody>
      </p:sp>
    </p:spTree>
    <p:extLst>
      <p:ext uri="{BB962C8B-B14F-4D97-AF65-F5344CB8AC3E}">
        <p14:creationId xmlns:p14="http://schemas.microsoft.com/office/powerpoint/2010/main" val="300745571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05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5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ea typeface="+mn-ea"/>
                <a:cs typeface="+mn-cs"/>
              </a:defRPr>
            </a:lvl1pPr>
          </a:lstStyle>
          <a:p>
            <a:pPr>
              <a:defRPr/>
            </a:pPr>
            <a:endParaRPr lang="en-GB"/>
          </a:p>
        </p:txBody>
      </p:sp>
      <p:sp>
        <p:nvSpPr>
          <p:cNvPr id="1946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506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4506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6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1D847933-502B-D146-9428-3DDD196AD935}" type="slidenum">
              <a:rPr lang="en-GB"/>
              <a:pPr/>
              <a:t>‹#›</a:t>
            </a:fld>
            <a:endParaRPr lang="en-GB"/>
          </a:p>
        </p:txBody>
      </p:sp>
    </p:spTree>
    <p:extLst>
      <p:ext uri="{BB962C8B-B14F-4D97-AF65-F5344CB8AC3E}">
        <p14:creationId xmlns:p14="http://schemas.microsoft.com/office/powerpoint/2010/main" val="254321936"/>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Title 2"/>
          <p:cNvSpPr>
            <a:spLocks noGrp="1"/>
          </p:cNvSpPr>
          <p:nvPr>
            <p:ph type="title"/>
          </p:nvPr>
        </p:nvSpPr>
        <p:spPr>
          <a:xfrm>
            <a:off x="457200" y="1008000"/>
            <a:ext cx="8229600" cy="382588"/>
          </a:xfrm>
        </p:spPr>
        <p:txBody>
          <a:bodyPr/>
          <a:lstStyle/>
          <a:p>
            <a:r>
              <a:rPr lang="en-US" dirty="0"/>
              <a:t>Click to edit Master title style</a:t>
            </a:r>
            <a:endParaRPr lang="en-GB" dirty="0"/>
          </a:p>
        </p:txBody>
      </p:sp>
      <p:sp>
        <p:nvSpPr>
          <p:cNvPr id="5" name="Content Placeholder 4"/>
          <p:cNvSpPr>
            <a:spLocks noGrp="1"/>
          </p:cNvSpPr>
          <p:nvPr>
            <p:ph sz="quarter" idx="10"/>
          </p:nvPr>
        </p:nvSpPr>
        <p:spPr>
          <a:xfrm>
            <a:off x="457200" y="1512000"/>
            <a:ext cx="8229600" cy="424800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83F590-26ED-4A35-BCD3-50FA137D64DA}"/>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E057CAC3-3688-2974-4B5E-EE9CD28E0959}"/>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A60F0E3-17D7-ACC1-1224-677C6CF7BAD3}"/>
              </a:ext>
            </a:extLst>
          </p:cNvPr>
          <p:cNvSpPr>
            <a:spLocks noGrp="1"/>
          </p:cNvSpPr>
          <p:nvPr>
            <p:ph type="dt" sz="half" idx="10"/>
          </p:nvPr>
        </p:nvSpPr>
        <p:spPr/>
        <p:txBody>
          <a:bodyPr/>
          <a:lstStyle/>
          <a:p>
            <a:fld id="{6D7A7848-775C-402D-8DD4-BB25200A6D00}" type="datetimeFigureOut">
              <a:rPr lang="en-GB" smtClean="0"/>
              <a:t>07/09/2023</a:t>
            </a:fld>
            <a:endParaRPr lang="en-GB"/>
          </a:p>
        </p:txBody>
      </p:sp>
      <p:sp>
        <p:nvSpPr>
          <p:cNvPr id="5" name="Footer Placeholder 4">
            <a:extLst>
              <a:ext uri="{FF2B5EF4-FFF2-40B4-BE49-F238E27FC236}">
                <a16:creationId xmlns:a16="http://schemas.microsoft.com/office/drawing/2014/main" id="{B1FA6A1A-2700-FF05-5881-EFA3E6CBD3DF}"/>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D1941FAB-4B36-9738-C601-2947B67A91FD}"/>
              </a:ext>
            </a:extLst>
          </p:cNvPr>
          <p:cNvSpPr>
            <a:spLocks noGrp="1"/>
          </p:cNvSpPr>
          <p:nvPr>
            <p:ph type="sldNum" sz="quarter" idx="12"/>
          </p:nvPr>
        </p:nvSpPr>
        <p:spPr/>
        <p:txBody>
          <a:bodyPr/>
          <a:lstStyle/>
          <a:p>
            <a:fld id="{DC77CCB6-6DE2-4549-8FBF-C8A520659281}" type="slidenum">
              <a:rPr lang="en-GB" smtClean="0"/>
              <a:t>‹#›</a:t>
            </a:fld>
            <a:endParaRPr lang="en-GB"/>
          </a:p>
        </p:txBody>
      </p:sp>
    </p:spTree>
    <p:extLst>
      <p:ext uri="{BB962C8B-B14F-4D97-AF65-F5344CB8AC3E}">
        <p14:creationId xmlns:p14="http://schemas.microsoft.com/office/powerpoint/2010/main" val="2446590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A0863E-26B7-82AD-1571-76806874F809}"/>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17DC106C-1326-CDFC-3014-319301982C00}"/>
              </a:ext>
            </a:extLst>
          </p:cNvPr>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9673006B-00D7-3458-4AF6-06539AD81DD2}"/>
              </a:ext>
            </a:extLst>
          </p:cNvPr>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B7E39D92-FAD1-6CAB-7B24-4DA888334971}"/>
              </a:ext>
            </a:extLst>
          </p:cNvPr>
          <p:cNvSpPr>
            <a:spLocks noGrp="1"/>
          </p:cNvSpPr>
          <p:nvPr>
            <p:ph type="dt" sz="half" idx="10"/>
          </p:nvPr>
        </p:nvSpPr>
        <p:spPr/>
        <p:txBody>
          <a:bodyPr/>
          <a:lstStyle/>
          <a:p>
            <a:fld id="{6F5B5356-6FF1-45DB-BFDE-A455BAA2EDFF}" type="datetimeFigureOut">
              <a:rPr lang="en-GB" smtClean="0"/>
              <a:t>07/09/2023</a:t>
            </a:fld>
            <a:endParaRPr lang="en-GB"/>
          </a:p>
        </p:txBody>
      </p:sp>
      <p:sp>
        <p:nvSpPr>
          <p:cNvPr id="6" name="Footer Placeholder 5">
            <a:extLst>
              <a:ext uri="{FF2B5EF4-FFF2-40B4-BE49-F238E27FC236}">
                <a16:creationId xmlns:a16="http://schemas.microsoft.com/office/drawing/2014/main" id="{0BD46978-BD6D-8039-BC88-FD684743BB78}"/>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C90C6922-8279-F22C-07DE-6CDB9B8A627D}"/>
              </a:ext>
            </a:extLst>
          </p:cNvPr>
          <p:cNvSpPr>
            <a:spLocks noGrp="1"/>
          </p:cNvSpPr>
          <p:nvPr>
            <p:ph type="sldNum" sz="quarter" idx="12"/>
          </p:nvPr>
        </p:nvSpPr>
        <p:spPr/>
        <p:txBody>
          <a:bodyPr/>
          <a:lstStyle/>
          <a:p>
            <a:fld id="{309D68AF-E5B6-4222-8327-241D07523041}" type="slidenum">
              <a:rPr lang="en-GB" smtClean="0"/>
              <a:t>‹#›</a:t>
            </a:fld>
            <a:endParaRPr lang="en-GB"/>
          </a:p>
        </p:txBody>
      </p:sp>
    </p:spTree>
    <p:extLst>
      <p:ext uri="{BB962C8B-B14F-4D97-AF65-F5344CB8AC3E}">
        <p14:creationId xmlns:p14="http://schemas.microsoft.com/office/powerpoint/2010/main" val="67437824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2.png"/><Relationship Id="rId5" Type="http://schemas.openxmlformats.org/officeDocument/2006/relationships/image" Target="../media/image1.emf"/><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 name="Text Box 11"/>
          <p:cNvSpPr txBox="1">
            <a:spLocks noChangeArrowheads="1"/>
          </p:cNvSpPr>
          <p:nvPr userDrawn="1"/>
        </p:nvSpPr>
        <p:spPr bwMode="auto">
          <a:xfrm>
            <a:off x="7239000" y="6480000"/>
            <a:ext cx="1447800" cy="228600"/>
          </a:xfrm>
          <a:prstGeom prst="rect">
            <a:avLst/>
          </a:prstGeom>
          <a:noFill/>
          <a:ln w="9525">
            <a:noFill/>
            <a:miter lim="800000"/>
            <a:headEnd/>
            <a:tailEnd/>
          </a:ln>
        </p:spPr>
        <p:txBody>
          <a:bodyPr lIns="0" tIns="0" rIns="0" bIns="0">
            <a:prstTxWarp prst="textNoShape">
              <a:avLst/>
            </a:prstTxWarp>
          </a:bodyPr>
          <a:lstStyle/>
          <a:p>
            <a:pPr algn="r">
              <a:spcBef>
                <a:spcPts val="600"/>
              </a:spcBef>
            </a:pPr>
            <a:endParaRPr lang="en-US" sz="900" baseline="0" dirty="0">
              <a:ea typeface="Arial" pitchFamily="-105" charset="0"/>
              <a:cs typeface="Arial" pitchFamily="-105" charset="0"/>
            </a:endParaRPr>
          </a:p>
          <a:p>
            <a:br>
              <a:rPr lang="en-US" sz="1100" dirty="0">
                <a:ea typeface="Arial" pitchFamily="-105" charset="0"/>
                <a:cs typeface="Arial" pitchFamily="-105" charset="0"/>
              </a:rPr>
            </a:br>
            <a:endParaRPr lang="en-US" sz="1100" dirty="0">
              <a:ea typeface="Arial" pitchFamily="-105" charset="0"/>
              <a:cs typeface="Arial" pitchFamily="-105" charset="0"/>
            </a:endParaRPr>
          </a:p>
          <a:p>
            <a:br>
              <a:rPr lang="en-US" sz="1100" dirty="0">
                <a:ea typeface="Arial" pitchFamily="-105" charset="0"/>
                <a:cs typeface="Arial" pitchFamily="-105" charset="0"/>
              </a:rPr>
            </a:br>
            <a:endParaRPr lang="en-US" sz="1100" dirty="0">
              <a:ea typeface="Arial" pitchFamily="-105" charset="0"/>
              <a:cs typeface="Arial" pitchFamily="-105" charset="0"/>
            </a:endParaRPr>
          </a:p>
          <a:p>
            <a:endParaRPr lang="en-US" sz="1200" dirty="0">
              <a:latin typeface="Times New Roman" pitchFamily="-105" charset="0"/>
            </a:endParaRPr>
          </a:p>
          <a:p>
            <a:endParaRPr lang="en-US" sz="1200" dirty="0">
              <a:latin typeface="Times New Roman" pitchFamily="-105" charset="0"/>
            </a:endParaRPr>
          </a:p>
        </p:txBody>
      </p:sp>
      <p:sp>
        <p:nvSpPr>
          <p:cNvPr id="1035" name="Title Placeholder 10"/>
          <p:cNvSpPr>
            <a:spLocks noGrp="1"/>
          </p:cNvSpPr>
          <p:nvPr>
            <p:ph type="title"/>
          </p:nvPr>
        </p:nvSpPr>
        <p:spPr bwMode="auto">
          <a:xfrm>
            <a:off x="457200" y="1008000"/>
            <a:ext cx="8218488"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title style</a:t>
            </a:r>
            <a:endParaRPr lang="en-US" dirty="0"/>
          </a:p>
        </p:txBody>
      </p:sp>
      <p:sp>
        <p:nvSpPr>
          <p:cNvPr id="1036" name="Text Placeholder 13"/>
          <p:cNvSpPr>
            <a:spLocks noGrp="1"/>
          </p:cNvSpPr>
          <p:nvPr>
            <p:ph type="body" idx="1"/>
          </p:nvPr>
        </p:nvSpPr>
        <p:spPr bwMode="auto">
          <a:xfrm>
            <a:off x="457200" y="1512000"/>
            <a:ext cx="8229600" cy="42480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a:p>
            <a:pPr lvl="4"/>
            <a:endParaRPr lang="en-GB" dirty="0"/>
          </a:p>
        </p:txBody>
      </p:sp>
      <p:sp>
        <p:nvSpPr>
          <p:cNvPr id="1029" name="Rectangle 14"/>
          <p:cNvSpPr>
            <a:spLocks noChangeArrowheads="1"/>
          </p:cNvSpPr>
          <p:nvPr userDrawn="1"/>
        </p:nvSpPr>
        <p:spPr bwMode="auto">
          <a:xfrm>
            <a:off x="457200" y="257779"/>
            <a:ext cx="6091200" cy="430887"/>
          </a:xfrm>
          <a:prstGeom prst="rect">
            <a:avLst/>
          </a:prstGeom>
          <a:noFill/>
          <a:ln w="9525">
            <a:noFill/>
            <a:miter lim="800000"/>
            <a:headEnd/>
            <a:tailEnd/>
          </a:ln>
        </p:spPr>
        <p:txBody>
          <a:bodyPr wrap="square" lIns="0" tIns="0" rIns="0" bIns="0" anchor="b" anchorCtr="0">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defRPr/>
            </a:pPr>
            <a:endParaRPr lang="en-GB" sz="1400" baseline="0" dirty="0">
              <a:solidFill>
                <a:schemeClr val="tx1"/>
              </a:solidFill>
            </a:endParaRPr>
          </a:p>
          <a:p>
            <a:pPr marL="0" marR="0" indent="0" algn="l" defTabSz="914400" rtl="0" eaLnBrk="1" fontAlgn="base" latinLnBrk="0" hangingPunct="1">
              <a:lnSpc>
                <a:spcPct val="100000"/>
              </a:lnSpc>
              <a:spcBef>
                <a:spcPct val="0"/>
              </a:spcBef>
              <a:spcAft>
                <a:spcPct val="0"/>
              </a:spcAft>
              <a:buClrTx/>
              <a:buSzTx/>
              <a:buFontTx/>
              <a:buNone/>
              <a:tabLst/>
              <a:defRPr/>
            </a:pPr>
            <a:r>
              <a:rPr lang="en-GB" sz="1400" b="1" baseline="0" dirty="0">
                <a:solidFill>
                  <a:schemeClr val="tx1"/>
                </a:solidFill>
              </a:rPr>
              <a:t>City &amp; Guilds Construction Level 3</a:t>
            </a:r>
            <a:endParaRPr lang="en-US" sz="1400" baseline="0" dirty="0">
              <a:solidFill>
                <a:schemeClr val="tx1"/>
              </a:solidFill>
            </a:endParaRPr>
          </a:p>
        </p:txBody>
      </p:sp>
      <p:cxnSp>
        <p:nvCxnSpPr>
          <p:cNvPr id="15" name="Straight Connector 14">
            <a:extLst>
              <a:ext uri="{FF2B5EF4-FFF2-40B4-BE49-F238E27FC236}">
                <a16:creationId xmlns:a16="http://schemas.microsoft.com/office/drawing/2014/main" id="{A2179D90-178B-9644-ABBE-ACA37CB4C747}"/>
              </a:ext>
            </a:extLst>
          </p:cNvPr>
          <p:cNvCxnSpPr>
            <a:cxnSpLocks/>
          </p:cNvCxnSpPr>
          <p:nvPr userDrawn="1"/>
        </p:nvCxnSpPr>
        <p:spPr>
          <a:xfrm>
            <a:off x="457200" y="900000"/>
            <a:ext cx="8229600" cy="0"/>
          </a:xfrm>
          <a:prstGeom prst="line">
            <a:avLst/>
          </a:prstGeom>
          <a:ln>
            <a:solidFill>
              <a:srgbClr val="0077E3"/>
            </a:solidFill>
          </a:ln>
        </p:spPr>
        <p:style>
          <a:lnRef idx="1">
            <a:schemeClr val="accent6"/>
          </a:lnRef>
          <a:fillRef idx="0">
            <a:schemeClr val="accent6"/>
          </a:fillRef>
          <a:effectRef idx="0">
            <a:schemeClr val="accent6"/>
          </a:effectRef>
          <a:fontRef idx="minor">
            <a:schemeClr val="tx1"/>
          </a:fontRef>
        </p:style>
      </p:cxnSp>
      <p:pic>
        <p:nvPicPr>
          <p:cNvPr id="11" name="Picture 10">
            <a:extLst>
              <a:ext uri="{FF2B5EF4-FFF2-40B4-BE49-F238E27FC236}">
                <a16:creationId xmlns:a16="http://schemas.microsoft.com/office/drawing/2014/main" id="{6A7BE4C5-B6E4-7B41-B4EA-AC5B28CB82C3}"/>
              </a:ext>
            </a:extLst>
          </p:cNvPr>
          <p:cNvPicPr>
            <a:picLocks noChangeAspect="1"/>
          </p:cNvPicPr>
          <p:nvPr userDrawn="1"/>
        </p:nvPicPr>
        <p:blipFill>
          <a:blip r:embed="rId5"/>
          <a:stretch>
            <a:fillRect/>
          </a:stretch>
        </p:blipFill>
        <p:spPr>
          <a:xfrm>
            <a:off x="0" y="5868000"/>
            <a:ext cx="9144000" cy="547995"/>
          </a:xfrm>
          <a:prstGeom prst="rect">
            <a:avLst/>
          </a:prstGeom>
        </p:spPr>
      </p:pic>
      <p:pic>
        <p:nvPicPr>
          <p:cNvPr id="3" name="Picture 2">
            <a:extLst>
              <a:ext uri="{FF2B5EF4-FFF2-40B4-BE49-F238E27FC236}">
                <a16:creationId xmlns:a16="http://schemas.microsoft.com/office/drawing/2014/main" id="{829D3BC0-CFBF-B46D-FB4A-0CBA60916B04}"/>
              </a:ext>
            </a:extLst>
          </p:cNvPr>
          <p:cNvPicPr>
            <a:picLocks noChangeAspect="1"/>
          </p:cNvPicPr>
          <p:nvPr userDrawn="1"/>
        </p:nvPicPr>
        <p:blipFill>
          <a:blip r:embed="rId6"/>
          <a:stretch>
            <a:fillRect/>
          </a:stretch>
        </p:blipFill>
        <p:spPr>
          <a:xfrm>
            <a:off x="7723189" y="384526"/>
            <a:ext cx="952499" cy="433387"/>
          </a:xfrm>
          <a:prstGeom prst="rect">
            <a:avLst/>
          </a:prstGeom>
        </p:spPr>
      </p:pic>
    </p:spTree>
  </p:cSld>
  <p:clrMap bg1="lt1" tx1="dk1" bg2="lt2" tx2="dk2" accent1="accent1" accent2="accent2" accent3="accent3" accent4="accent4" accent5="accent5" accent6="accent6" hlink="hlink" folHlink="folHlink"/>
  <p:sldLayoutIdLst>
    <p:sldLayoutId id="2147483652" r:id="rId1"/>
    <p:sldLayoutId id="2147483653" r:id="rId2"/>
    <p:sldLayoutId id="2147483654" r:id="rId3"/>
  </p:sldLayoutIdLst>
  <p:hf hdr="0" ftr="0" dt="0"/>
  <p:txStyles>
    <p:title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p:titleStyle>
    <p:body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hyperlink" Target="https://www.hse.gov.uk/legislation/legal-status.htm" TargetMode="Externa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https://books.hse.gov.uk/bookstore.asp?CLICKID=005729" TargetMode="Externa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sz="6600" dirty="0">
                <a:solidFill>
                  <a:schemeClr val="bg1"/>
                </a:solidFill>
                <a:ea typeface="ＭＳ Ｐゴシック" pitchFamily="-105" charset="-128"/>
                <a:cs typeface="ＭＳ Ｐゴシック" pitchFamily="-105" charset="-128"/>
              </a:rPr>
              <a:t>PowerPoint presentation</a:t>
            </a:r>
            <a:r>
              <a:rPr lang="en-GB" sz="6600" dirty="0">
                <a:solidFill>
                  <a:schemeClr val="bg1"/>
                </a:solidFill>
                <a:ea typeface="ＭＳ Ｐゴシック" pitchFamily="-105" charset="-128"/>
                <a:cs typeface="ＭＳ Ｐゴシック" pitchFamily="-105" charset="-128"/>
              </a:rPr>
              <a:t> 1.1</a:t>
            </a:r>
            <a:endParaRPr sz="6600" dirty="0">
              <a:solidFill>
                <a:schemeClr val="bg1"/>
              </a:solidFill>
              <a:ea typeface="ＭＳ Ｐゴシック" pitchFamily="-105" charset="-128"/>
              <a:cs typeface="ＭＳ Ｐゴシック" pitchFamily="-105" charset="-128"/>
            </a:endParaRPr>
          </a:p>
        </p:txBody>
      </p:sp>
      <p:sp>
        <p:nvSpPr>
          <p:cNvPr id="2054" name="TextBox 9"/>
          <p:cNvSpPr txBox="1">
            <a:spLocks noChangeArrowheads="1"/>
          </p:cNvSpPr>
          <p:nvPr/>
        </p:nvSpPr>
        <p:spPr bwMode="auto">
          <a:xfrm>
            <a:off x="723900" y="2206136"/>
            <a:ext cx="8001000" cy="738664"/>
          </a:xfrm>
          <a:prstGeom prst="rect">
            <a:avLst/>
          </a:prstGeom>
          <a:solidFill>
            <a:schemeClr val="bg1"/>
          </a:solidFill>
          <a:ln w="9525">
            <a:noFill/>
            <a:miter lim="800000"/>
            <a:headEnd/>
            <a:tailEnd/>
          </a:ln>
        </p:spPr>
        <p:txBody>
          <a:bodyPr wrap="square" lIns="0" tIns="0" rIns="0" bIns="0">
            <a:prstTxWarp prst="textNoShape">
              <a:avLst/>
            </a:prstTxWarp>
            <a:noAutofit/>
          </a:bodyPr>
          <a:lstStyle/>
          <a:p>
            <a:r>
              <a:rPr lang="en-GB" sz="2400" b="1" dirty="0"/>
              <a:t>Unit 101: Introduction to the Built Environment</a:t>
            </a:r>
          </a:p>
        </p:txBody>
      </p:sp>
      <p:sp>
        <p:nvSpPr>
          <p:cNvPr id="2053" name="Rectangle 15"/>
          <p:cNvSpPr>
            <a:spLocks noGrp="1" noChangeArrowheads="1"/>
          </p:cNvSpPr>
          <p:nvPr>
            <p:ph type="title"/>
          </p:nvPr>
        </p:nvSpPr>
        <p:spPr>
          <a:xfrm>
            <a:off x="457200" y="2944800"/>
            <a:ext cx="8153400" cy="2514600"/>
          </a:xfrm>
        </p:spPr>
        <p:txBody>
          <a:bodyPr anchor="t"/>
          <a:lstStyle/>
          <a:p>
            <a:pPr eaLnBrk="1" hangingPunct="1"/>
            <a:r>
              <a:rPr lang="en-GB" dirty="0">
                <a:ea typeface="ＭＳ Ｐゴシック" pitchFamily="-105" charset="-128"/>
                <a:cs typeface="ＭＳ Ｐゴシック" pitchFamily="-105" charset="-128"/>
              </a:rPr>
              <a:t>PowerPoint 3: Codes of practice</a:t>
            </a:r>
            <a:br>
              <a:rPr lang="en-GB" dirty="0">
                <a:ea typeface="ＭＳ Ｐゴシック" pitchFamily="-105" charset="-128"/>
                <a:cs typeface="ＭＳ Ｐゴシック" pitchFamily="-105" charset="-128"/>
              </a:rPr>
            </a:br>
            <a:endParaRPr lang="en-GB" dirty="0">
              <a:ea typeface="ＭＳ Ｐゴシック" pitchFamily="-105" charset="-128"/>
              <a:cs typeface="ＭＳ Ｐゴシック" pitchFamily="-105" charset="-128"/>
            </a:endParaRPr>
          </a:p>
        </p:txBody>
      </p:sp>
      <p:sp>
        <p:nvSpPr>
          <p:cNvPr id="5" name="TextBox 9">
            <a:extLst>
              <a:ext uri="{FF2B5EF4-FFF2-40B4-BE49-F238E27FC236}">
                <a16:creationId xmlns:a16="http://schemas.microsoft.com/office/drawing/2014/main" id="{4175AF00-9432-4E5F-B736-B425695CA722}"/>
              </a:ext>
            </a:extLst>
          </p:cNvPr>
          <p:cNvSpPr txBox="1">
            <a:spLocks noChangeArrowheads="1"/>
          </p:cNvSpPr>
          <p:nvPr/>
        </p:nvSpPr>
        <p:spPr bwMode="auto">
          <a:xfrm>
            <a:off x="419100" y="2206136"/>
            <a:ext cx="8001000" cy="738664"/>
          </a:xfrm>
          <a:prstGeom prst="rect">
            <a:avLst/>
          </a:prstGeom>
          <a:solidFill>
            <a:schemeClr val="bg1"/>
          </a:solidFill>
          <a:ln w="9525">
            <a:noFill/>
            <a:miter lim="800000"/>
            <a:headEnd/>
            <a:tailEnd/>
          </a:ln>
        </p:spPr>
        <p:txBody>
          <a:bodyPr wrap="square" lIns="0" tIns="0" rIns="0" bIns="0">
            <a:prstTxWarp prst="textNoShape">
              <a:avLst/>
            </a:prstTxWarp>
            <a:noAutofit/>
          </a:bodyPr>
          <a:lstStyle/>
          <a:p>
            <a:r>
              <a:rPr lang="en-GB" sz="2400" b="1" dirty="0"/>
              <a:t>Unit 304: Conform to general workplace health, safety and welfare</a:t>
            </a:r>
          </a:p>
        </p:txBody>
      </p:sp>
    </p:spTree>
    <p:extLst>
      <p:ext uri="{BB962C8B-B14F-4D97-AF65-F5344CB8AC3E}">
        <p14:creationId xmlns:p14="http://schemas.microsoft.com/office/powerpoint/2010/main" val="371359533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B636D9-3921-ABA6-4B6B-399586835422}"/>
              </a:ext>
            </a:extLst>
          </p:cNvPr>
          <p:cNvSpPr>
            <a:spLocks noGrp="1"/>
          </p:cNvSpPr>
          <p:nvPr>
            <p:ph type="title"/>
          </p:nvPr>
        </p:nvSpPr>
        <p:spPr/>
        <p:txBody>
          <a:bodyPr/>
          <a:lstStyle/>
          <a:p>
            <a:r>
              <a:rPr lang="en-GB" dirty="0">
                <a:ea typeface="ＭＳ Ｐゴシック" pitchFamily="-105" charset="-128"/>
                <a:cs typeface="ＭＳ Ｐゴシック" pitchFamily="-105" charset="-128"/>
              </a:rPr>
              <a:t>Objectives</a:t>
            </a:r>
            <a:endParaRPr lang="en-GB" dirty="0"/>
          </a:p>
        </p:txBody>
      </p:sp>
      <p:sp>
        <p:nvSpPr>
          <p:cNvPr id="3" name="Content Placeholder 2">
            <a:extLst>
              <a:ext uri="{FF2B5EF4-FFF2-40B4-BE49-F238E27FC236}">
                <a16:creationId xmlns:a16="http://schemas.microsoft.com/office/drawing/2014/main" id="{67B6A48E-1B0C-2352-D51D-55CA473E1CAD}"/>
              </a:ext>
            </a:extLst>
          </p:cNvPr>
          <p:cNvSpPr>
            <a:spLocks noGrp="1"/>
          </p:cNvSpPr>
          <p:nvPr>
            <p:ph sz="quarter" idx="10"/>
          </p:nvPr>
        </p:nvSpPr>
        <p:spPr/>
        <p:txBody>
          <a:bodyPr/>
          <a:lstStyle/>
          <a:p>
            <a:pPr marL="0" indent="0"/>
            <a:r>
              <a:rPr lang="en-GB" dirty="0">
                <a:ea typeface="ＭＳ Ｐゴシック" pitchFamily="-105" charset="-128"/>
                <a:cs typeface="ＭＳ Ｐゴシック" pitchFamily="-105" charset="-128"/>
              </a:rPr>
              <a:t>By the end of the session, learners should be able to:</a:t>
            </a:r>
          </a:p>
          <a:p>
            <a:pPr lvl="1"/>
            <a:r>
              <a:rPr lang="en-GB" dirty="0">
                <a:ea typeface="ＭＳ Ｐゴシック" pitchFamily="-105" charset="-128"/>
                <a:cs typeface="ＭＳ Ｐゴシック" pitchFamily="-105" charset="-128"/>
              </a:rPr>
              <a:t>state the reason for Approved Codes of Practice (ACOPs)</a:t>
            </a:r>
          </a:p>
          <a:p>
            <a:pPr lvl="1"/>
            <a:r>
              <a:rPr lang="en-GB" dirty="0">
                <a:ea typeface="ＭＳ Ｐゴシック" pitchFamily="-105" charset="-128"/>
                <a:cs typeface="ＭＳ Ｐゴシック" pitchFamily="-105" charset="-128"/>
              </a:rPr>
              <a:t>understand where ACOPs sit in the hierarchy of the law</a:t>
            </a:r>
          </a:p>
          <a:p>
            <a:pPr lvl="1"/>
            <a:r>
              <a:rPr lang="en-GB" dirty="0">
                <a:ea typeface="ＭＳ Ｐゴシック" pitchFamily="-105" charset="-128"/>
                <a:cs typeface="ＭＳ Ｐゴシック" pitchFamily="-105" charset="-128"/>
              </a:rPr>
              <a:t>identify various types of ACOP relating to the construction industry</a:t>
            </a:r>
          </a:p>
          <a:p>
            <a:pPr lvl="1"/>
            <a:r>
              <a:rPr lang="en-GB" dirty="0">
                <a:ea typeface="ＭＳ Ｐゴシック" pitchFamily="-105" charset="-128"/>
                <a:cs typeface="ＭＳ Ｐゴシック" pitchFamily="-105" charset="-128"/>
              </a:rPr>
              <a:t>understand where to obtain relevant ACOPs.</a:t>
            </a:r>
            <a:endParaRPr lang="en-GB" sz="1000" dirty="0">
              <a:ea typeface="ＭＳ Ｐゴシック" pitchFamily="-105" charset="-128"/>
              <a:cs typeface="ＭＳ Ｐゴシック" pitchFamily="-105" charset="-128"/>
            </a:endParaRPr>
          </a:p>
          <a:p>
            <a:endParaRPr lang="en-GB" dirty="0"/>
          </a:p>
        </p:txBody>
      </p:sp>
    </p:spTree>
    <p:extLst>
      <p:ext uri="{BB962C8B-B14F-4D97-AF65-F5344CB8AC3E}">
        <p14:creationId xmlns:p14="http://schemas.microsoft.com/office/powerpoint/2010/main" val="175722638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A4A425-13A1-3279-7A4C-F86636D7E4F0}"/>
              </a:ext>
            </a:extLst>
          </p:cNvPr>
          <p:cNvSpPr>
            <a:spLocks noGrp="1"/>
          </p:cNvSpPr>
          <p:nvPr>
            <p:ph type="title"/>
          </p:nvPr>
        </p:nvSpPr>
        <p:spPr/>
        <p:txBody>
          <a:bodyPr/>
          <a:lstStyle/>
          <a:p>
            <a:r>
              <a:rPr lang="en-GB" altLang="x-none">
                <a:ea typeface="ＭＳ Ｐゴシック" charset="-128"/>
              </a:rPr>
              <a:t>ACOPS</a:t>
            </a:r>
            <a:endParaRPr lang="en-GB" dirty="0"/>
          </a:p>
        </p:txBody>
      </p:sp>
      <p:sp>
        <p:nvSpPr>
          <p:cNvPr id="3" name="Content Placeholder 2">
            <a:extLst>
              <a:ext uri="{FF2B5EF4-FFF2-40B4-BE49-F238E27FC236}">
                <a16:creationId xmlns:a16="http://schemas.microsoft.com/office/drawing/2014/main" id="{CA73613E-B549-FEA9-6306-F64B0EC5B744}"/>
              </a:ext>
            </a:extLst>
          </p:cNvPr>
          <p:cNvSpPr>
            <a:spLocks noGrp="1"/>
          </p:cNvSpPr>
          <p:nvPr>
            <p:ph sz="quarter" idx="10"/>
          </p:nvPr>
        </p:nvSpPr>
        <p:spPr/>
        <p:txBody>
          <a:bodyPr/>
          <a:lstStyle/>
          <a:p>
            <a:pPr indent="0">
              <a:buFontTx/>
              <a:buNone/>
              <a:defRPr/>
            </a:pPr>
            <a:r>
              <a:rPr lang="en-GB" sz="2000" b="1" dirty="0"/>
              <a:t>What is an Approved Code of Practice?</a:t>
            </a:r>
          </a:p>
          <a:p>
            <a:pPr indent="0">
              <a:buFontTx/>
              <a:buNone/>
              <a:defRPr/>
            </a:pPr>
            <a:r>
              <a:rPr lang="en-GB" dirty="0"/>
              <a:t>According to the Health and Safety Executive (HSE) website:</a:t>
            </a:r>
          </a:p>
          <a:p>
            <a:pPr lvl="1" indent="0" defTabSz="533400">
              <a:buNone/>
              <a:defRPr/>
            </a:pPr>
            <a:r>
              <a:rPr lang="en-GB" i="1" dirty="0"/>
              <a:t>… </a:t>
            </a:r>
            <a:r>
              <a:rPr lang="en-GB" i="1" dirty="0">
                <a:solidFill>
                  <a:srgbClr val="111111"/>
                </a:solidFill>
                <a:latin typeface="Arial" panose="020B0604020202020204" pitchFamily="34" charset="0"/>
              </a:rPr>
              <a:t>e</a:t>
            </a:r>
            <a:r>
              <a:rPr lang="en-GB" b="0" i="1" dirty="0">
                <a:solidFill>
                  <a:srgbClr val="111111"/>
                </a:solidFill>
                <a:effectLst/>
                <a:latin typeface="Arial" panose="020B0604020202020204" pitchFamily="34" charset="0"/>
              </a:rPr>
              <a:t>ach ACOP is approved by the Health and Safety Executive, with the consent of the Secretary of State. It gives practical advice on how to comply with  the law. If you follow the advice you will be doing enough to comply with the law in respect of those specific matters on which the Code gives advice. You may use alternative methods to those set out in the Code in order to comply with the law.</a:t>
            </a:r>
            <a:endParaRPr lang="en-GB" i="1" dirty="0"/>
          </a:p>
          <a:p>
            <a:endParaRPr lang="en-GB" dirty="0"/>
          </a:p>
        </p:txBody>
      </p:sp>
    </p:spTree>
    <p:extLst>
      <p:ext uri="{BB962C8B-B14F-4D97-AF65-F5344CB8AC3E}">
        <p14:creationId xmlns:p14="http://schemas.microsoft.com/office/powerpoint/2010/main" val="332413171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76497E-E7E8-03C6-9C43-D5C54E7715A9}"/>
              </a:ext>
            </a:extLst>
          </p:cNvPr>
          <p:cNvSpPr>
            <a:spLocks noGrp="1"/>
          </p:cNvSpPr>
          <p:nvPr>
            <p:ph type="title"/>
          </p:nvPr>
        </p:nvSpPr>
        <p:spPr/>
        <p:txBody>
          <a:bodyPr/>
          <a:lstStyle/>
          <a:p>
            <a:r>
              <a:rPr lang="en-GB" altLang="x-none" dirty="0">
                <a:ea typeface="ＭＳ Ｐゴシック" charset="-128"/>
              </a:rPr>
              <a:t>ACOPS</a:t>
            </a:r>
            <a:endParaRPr lang="en-GB" dirty="0"/>
          </a:p>
        </p:txBody>
      </p:sp>
      <p:sp>
        <p:nvSpPr>
          <p:cNvPr id="3" name="Content Placeholder 2">
            <a:extLst>
              <a:ext uri="{FF2B5EF4-FFF2-40B4-BE49-F238E27FC236}">
                <a16:creationId xmlns:a16="http://schemas.microsoft.com/office/drawing/2014/main" id="{899A2AF1-DBB4-6DC6-F99D-FABBA60F25DB}"/>
              </a:ext>
            </a:extLst>
          </p:cNvPr>
          <p:cNvSpPr>
            <a:spLocks noGrp="1"/>
          </p:cNvSpPr>
          <p:nvPr>
            <p:ph sz="quarter" idx="10"/>
          </p:nvPr>
        </p:nvSpPr>
        <p:spPr>
          <a:xfrm>
            <a:off x="457200" y="1556792"/>
            <a:ext cx="8229600" cy="4203208"/>
          </a:xfrm>
        </p:spPr>
        <p:txBody>
          <a:bodyPr/>
          <a:lstStyle/>
          <a:p>
            <a:pPr indent="0">
              <a:buFontTx/>
              <a:buNone/>
              <a:defRPr/>
            </a:pPr>
            <a:r>
              <a:rPr lang="en-GB" b="1" dirty="0">
                <a:cs typeface="Arial" charset="0"/>
              </a:rPr>
              <a:t>‘S</a:t>
            </a:r>
            <a:r>
              <a:rPr lang="en-GB" sz="2000" b="1" dirty="0">
                <a:cs typeface="Arial" charset="0"/>
              </a:rPr>
              <a:t>o far as reasonably practicable’</a:t>
            </a:r>
            <a:endParaRPr lang="en-GB" b="1" dirty="0"/>
          </a:p>
          <a:p>
            <a:pPr>
              <a:defRPr/>
            </a:pPr>
            <a:r>
              <a:rPr lang="en-GB" sz="2000" dirty="0">
                <a:cs typeface="Arial" charset="0"/>
              </a:rPr>
              <a:t>The term ‘so far as reasonably practicable’ is used throughout health and safety law, but what does it mean?</a:t>
            </a:r>
            <a:endParaRPr lang="en-GB" sz="2000" i="1" u="sng" dirty="0">
              <a:cs typeface="Arial" charset="0"/>
            </a:endParaRPr>
          </a:p>
          <a:p>
            <a:pPr>
              <a:defRPr/>
            </a:pPr>
            <a:r>
              <a:rPr lang="en-GB" dirty="0"/>
              <a:t>It is a shortened way of saying that the cost in money or time to reduce a risk should be proportionate to the risk involved – </a:t>
            </a:r>
            <a:r>
              <a:rPr lang="en-GB" dirty="0" err="1"/>
              <a:t>ie</a:t>
            </a:r>
            <a:r>
              <a:rPr lang="en-GB" dirty="0"/>
              <a:t> if all options have been explored and it is technically impossible to eliminate the risk completely, reduce the risk further, or would cost a disproportionate amount of money to mitigate against the risk completely, then the risk should be managed as best as possible.</a:t>
            </a:r>
          </a:p>
          <a:p>
            <a:pPr>
              <a:defRPr/>
            </a:pPr>
            <a:r>
              <a:rPr lang="en-GB" b="1" dirty="0"/>
              <a:t>Guidance is provided by the HSE in the form of leaflets, books and web pages.    </a:t>
            </a:r>
            <a:r>
              <a:rPr lang="en-GB" sz="1800" dirty="0">
                <a:hlinkClick r:id="rId2"/>
              </a:rPr>
              <a:t>Legal status of HSE guidance and ACOPs</a:t>
            </a:r>
            <a:endParaRPr lang="en-GB" sz="1800" dirty="0"/>
          </a:p>
          <a:p>
            <a:endParaRPr lang="en-GB" dirty="0"/>
          </a:p>
        </p:txBody>
      </p:sp>
    </p:spTree>
    <p:extLst>
      <p:ext uri="{BB962C8B-B14F-4D97-AF65-F5344CB8AC3E}">
        <p14:creationId xmlns:p14="http://schemas.microsoft.com/office/powerpoint/2010/main" val="351028183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C16B0B-4510-D501-42E1-D425773CEF60}"/>
              </a:ext>
            </a:extLst>
          </p:cNvPr>
          <p:cNvSpPr>
            <a:spLocks noGrp="1"/>
          </p:cNvSpPr>
          <p:nvPr>
            <p:ph type="title"/>
          </p:nvPr>
        </p:nvSpPr>
        <p:spPr/>
        <p:txBody>
          <a:bodyPr/>
          <a:lstStyle/>
          <a:p>
            <a:r>
              <a:rPr lang="en-GB" dirty="0"/>
              <a:t>Hierarchy of health and safety guidance</a:t>
            </a:r>
          </a:p>
        </p:txBody>
      </p:sp>
      <p:sp>
        <p:nvSpPr>
          <p:cNvPr id="4" name="Content Placeholder 3">
            <a:extLst>
              <a:ext uri="{FF2B5EF4-FFF2-40B4-BE49-F238E27FC236}">
                <a16:creationId xmlns:a16="http://schemas.microsoft.com/office/drawing/2014/main" id="{D197DEEA-B50E-B555-1BA0-D85B804BB5EF}"/>
              </a:ext>
            </a:extLst>
          </p:cNvPr>
          <p:cNvSpPr>
            <a:spLocks noGrp="1"/>
          </p:cNvSpPr>
          <p:nvPr>
            <p:ph sz="quarter" idx="10"/>
          </p:nvPr>
        </p:nvSpPr>
        <p:spPr/>
        <p:txBody>
          <a:bodyPr/>
          <a:lstStyle/>
          <a:p>
            <a:endParaRPr lang="en-GB"/>
          </a:p>
        </p:txBody>
      </p:sp>
    </p:spTree>
    <p:extLst>
      <p:ext uri="{BB962C8B-B14F-4D97-AF65-F5344CB8AC3E}">
        <p14:creationId xmlns:p14="http://schemas.microsoft.com/office/powerpoint/2010/main" val="210475004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EF1201-632F-A857-3DC9-27AC692E5527}"/>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EFDC9C8A-7236-E0E7-E041-375D06F45257}"/>
              </a:ext>
            </a:extLst>
          </p:cNvPr>
          <p:cNvSpPr>
            <a:spLocks noGrp="1"/>
          </p:cNvSpPr>
          <p:nvPr>
            <p:ph sz="quarter" idx="10"/>
          </p:nvPr>
        </p:nvSpPr>
        <p:spPr>
          <a:xfrm>
            <a:off x="457200" y="1512000"/>
            <a:ext cx="4690864" cy="4248000"/>
          </a:xfrm>
        </p:spPr>
        <p:txBody>
          <a:bodyPr/>
          <a:lstStyle/>
          <a:p>
            <a:r>
              <a:rPr lang="en-GB" sz="2000" dirty="0"/>
              <a:t>The overarching piece of health and safety legislation is the </a:t>
            </a:r>
            <a:r>
              <a:rPr lang="en-GB" b="1" dirty="0"/>
              <a:t>Health and Safety at Work Act (HASAWA) 1974</a:t>
            </a:r>
            <a:r>
              <a:rPr lang="en-GB" dirty="0"/>
              <a:t>, enforceable by law.</a:t>
            </a:r>
            <a:endParaRPr lang="en-GB" sz="2000" dirty="0"/>
          </a:p>
          <a:p>
            <a:pPr algn="l"/>
            <a:r>
              <a:rPr lang="en-GB" sz="2000" dirty="0"/>
              <a:t>The next tier are the various regulations which have a specific focus on individual sectors or areas, </a:t>
            </a:r>
            <a:r>
              <a:rPr lang="en-GB" sz="2000" dirty="0" err="1"/>
              <a:t>eg</a:t>
            </a:r>
            <a:r>
              <a:rPr lang="en-GB" sz="2000" dirty="0"/>
              <a:t> </a:t>
            </a:r>
            <a:r>
              <a:rPr lang="en-GB" sz="2000" b="1" dirty="0"/>
              <a:t>Gas Safety Installation and Use Regulations 1998</a:t>
            </a:r>
            <a:r>
              <a:rPr lang="en-GB" sz="2000" dirty="0"/>
              <a:t>.</a:t>
            </a:r>
          </a:p>
          <a:p>
            <a:pPr algn="l"/>
            <a:r>
              <a:rPr lang="en-GB" sz="2000" dirty="0"/>
              <a:t>Then we have ACOPs, </a:t>
            </a:r>
            <a:r>
              <a:rPr lang="en-GB" sz="2000" dirty="0" err="1"/>
              <a:t>eg</a:t>
            </a:r>
            <a:r>
              <a:rPr lang="en-GB" sz="2000" dirty="0"/>
              <a:t> </a:t>
            </a:r>
            <a:r>
              <a:rPr lang="en-GB" sz="2000" b="1" dirty="0"/>
              <a:t>Approved Code of Practice L8: Legionnaires disease – The control of legionella bacteria in water systems.</a:t>
            </a:r>
          </a:p>
          <a:p>
            <a:endParaRPr lang="en-GB" dirty="0"/>
          </a:p>
        </p:txBody>
      </p:sp>
      <p:pic>
        <p:nvPicPr>
          <p:cNvPr id="4" name="Picture 3">
            <a:extLst>
              <a:ext uri="{FF2B5EF4-FFF2-40B4-BE49-F238E27FC236}">
                <a16:creationId xmlns:a16="http://schemas.microsoft.com/office/drawing/2014/main" id="{292496BB-6366-F0B8-08C9-E452F9EA5E0B}"/>
              </a:ext>
            </a:extLst>
          </p:cNvPr>
          <p:cNvPicPr>
            <a:picLocks noChangeAspect="1"/>
          </p:cNvPicPr>
          <p:nvPr/>
        </p:nvPicPr>
        <p:blipFill>
          <a:blip r:embed="rId2"/>
          <a:stretch>
            <a:fillRect/>
          </a:stretch>
        </p:blipFill>
        <p:spPr>
          <a:xfrm>
            <a:off x="5436096" y="1395808"/>
            <a:ext cx="3168352" cy="4193432"/>
          </a:xfrm>
          <a:prstGeom prst="rect">
            <a:avLst/>
          </a:prstGeom>
        </p:spPr>
      </p:pic>
    </p:spTree>
    <p:extLst>
      <p:ext uri="{BB962C8B-B14F-4D97-AF65-F5344CB8AC3E}">
        <p14:creationId xmlns:p14="http://schemas.microsoft.com/office/powerpoint/2010/main" val="395688167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2EECCD-142D-A3F5-BC0C-3196900BFFF2}"/>
              </a:ext>
            </a:extLst>
          </p:cNvPr>
          <p:cNvSpPr>
            <a:spLocks noGrp="1"/>
          </p:cNvSpPr>
          <p:nvPr>
            <p:ph type="title"/>
          </p:nvPr>
        </p:nvSpPr>
        <p:spPr/>
        <p:txBody>
          <a:bodyPr/>
          <a:lstStyle/>
          <a:p>
            <a:r>
              <a:rPr lang="en-GB" dirty="0"/>
              <a:t>Construction-related ACOPs</a:t>
            </a:r>
          </a:p>
        </p:txBody>
      </p:sp>
      <p:sp>
        <p:nvSpPr>
          <p:cNvPr id="3" name="Content Placeholder 2">
            <a:extLst>
              <a:ext uri="{FF2B5EF4-FFF2-40B4-BE49-F238E27FC236}">
                <a16:creationId xmlns:a16="http://schemas.microsoft.com/office/drawing/2014/main" id="{0F859435-6451-EB02-64B6-C7682406871C}"/>
              </a:ext>
            </a:extLst>
          </p:cNvPr>
          <p:cNvSpPr>
            <a:spLocks noGrp="1"/>
          </p:cNvSpPr>
          <p:nvPr>
            <p:ph sz="quarter" idx="10"/>
          </p:nvPr>
        </p:nvSpPr>
        <p:spPr/>
        <p:txBody>
          <a:bodyPr/>
          <a:lstStyle/>
          <a:p>
            <a:r>
              <a:rPr lang="en-GB" dirty="0"/>
              <a:t>There are many construction-related ACOPs. Below are examples, coded as follows: </a:t>
            </a:r>
            <a:r>
              <a:rPr lang="en-GB" b="1" dirty="0"/>
              <a:t>health and safety guidance (HSG)</a:t>
            </a:r>
            <a:r>
              <a:rPr lang="en-GB" dirty="0"/>
              <a:t>,</a:t>
            </a:r>
            <a:r>
              <a:rPr lang="en-GB" b="1" dirty="0"/>
              <a:t> industry guidance (INDG) </a:t>
            </a:r>
            <a:r>
              <a:rPr lang="en-GB" dirty="0"/>
              <a:t>and </a:t>
            </a:r>
            <a:r>
              <a:rPr lang="en-GB" b="1" dirty="0"/>
              <a:t>legal (L)</a:t>
            </a:r>
            <a:r>
              <a:rPr lang="en-GB" dirty="0"/>
              <a:t>.</a:t>
            </a:r>
            <a:endParaRPr lang="en-GB" altLang="x-none" sz="2400" b="1" dirty="0">
              <a:ea typeface="ＭＳ Ｐゴシック" charset="-128"/>
            </a:endParaRPr>
          </a:p>
          <a:p>
            <a:pPr marL="285750" indent="-285750">
              <a:lnSpc>
                <a:spcPts val="2000"/>
              </a:lnSpc>
              <a:spcBef>
                <a:spcPts val="600"/>
              </a:spcBef>
              <a:spcAft>
                <a:spcPts val="600"/>
              </a:spcAft>
              <a:buClr>
                <a:srgbClr val="0077E3"/>
              </a:buClr>
              <a:buFont typeface="Arial" charset="0"/>
              <a:buChar char="•"/>
            </a:pPr>
            <a:r>
              <a:rPr lang="en-GB" sz="2000" b="1" i="0" dirty="0">
                <a:solidFill>
                  <a:srgbClr val="000000"/>
                </a:solidFill>
                <a:effectLst/>
                <a:latin typeface="Arial" panose="020B0604020202020204" pitchFamily="34" charset="0"/>
              </a:rPr>
              <a:t>Asbestos: The Survey Guide, HSG264</a:t>
            </a:r>
            <a:r>
              <a:rPr lang="en-GB" sz="2000" i="0" dirty="0">
                <a:solidFill>
                  <a:srgbClr val="000000"/>
                </a:solidFill>
                <a:effectLst/>
                <a:latin typeface="Arial" panose="020B0604020202020204" pitchFamily="34" charset="0"/>
              </a:rPr>
              <a:t>.</a:t>
            </a:r>
            <a:endParaRPr lang="en-GB" altLang="x-none" sz="2400" dirty="0">
              <a:ea typeface="ＭＳ Ｐゴシック" charset="-128"/>
            </a:endParaRPr>
          </a:p>
          <a:p>
            <a:pPr marL="285750" indent="-285750">
              <a:lnSpc>
                <a:spcPts val="2000"/>
              </a:lnSpc>
              <a:spcBef>
                <a:spcPts val="600"/>
              </a:spcBef>
              <a:spcAft>
                <a:spcPts val="600"/>
              </a:spcAft>
              <a:buClr>
                <a:srgbClr val="0077E3"/>
              </a:buClr>
              <a:buFont typeface="Arial" charset="0"/>
              <a:buChar char="•"/>
            </a:pPr>
            <a:r>
              <a:rPr lang="en-GB" sz="2000" b="1" dirty="0">
                <a:latin typeface="Arial" panose="020B0604020202020204" pitchFamily="34" charset="0"/>
              </a:rPr>
              <a:t>Gas Safety (Installation and Use) Regulations 1998; Approved Code of Practice and Guidance 5th edition, L56</a:t>
            </a:r>
            <a:r>
              <a:rPr lang="en-GB" sz="2000" dirty="0">
                <a:latin typeface="Arial" panose="020B0604020202020204" pitchFamily="34" charset="0"/>
              </a:rPr>
              <a:t>.</a:t>
            </a:r>
          </a:p>
          <a:p>
            <a:pPr marL="285750" indent="-285750">
              <a:lnSpc>
                <a:spcPts val="2000"/>
              </a:lnSpc>
              <a:spcBef>
                <a:spcPts val="600"/>
              </a:spcBef>
              <a:spcAft>
                <a:spcPts val="600"/>
              </a:spcAft>
              <a:buClr>
                <a:srgbClr val="0077E3"/>
              </a:buClr>
              <a:buFont typeface="Arial" charset="0"/>
              <a:buChar char="•"/>
            </a:pPr>
            <a:r>
              <a:rPr lang="en-GB" sz="2000" b="1" i="0" dirty="0">
                <a:solidFill>
                  <a:srgbClr val="000000"/>
                </a:solidFill>
                <a:effectLst/>
                <a:latin typeface="Arial" panose="020B0604020202020204" pitchFamily="34" charset="0"/>
              </a:rPr>
              <a:t>Working At Height: A Brief Guide, INDG401</a:t>
            </a:r>
            <a:r>
              <a:rPr lang="en-GB" sz="2000" i="0" dirty="0">
                <a:solidFill>
                  <a:srgbClr val="000000"/>
                </a:solidFill>
                <a:effectLst/>
                <a:latin typeface="Arial" panose="020B0604020202020204" pitchFamily="34" charset="0"/>
              </a:rPr>
              <a:t>.</a:t>
            </a:r>
            <a:endParaRPr lang="en-GB" dirty="0"/>
          </a:p>
          <a:p>
            <a:pPr marL="285750" indent="-285750">
              <a:lnSpc>
                <a:spcPts val="2000"/>
              </a:lnSpc>
              <a:spcBef>
                <a:spcPts val="600"/>
              </a:spcBef>
              <a:spcAft>
                <a:spcPts val="600"/>
              </a:spcAft>
              <a:buClr>
                <a:srgbClr val="0077E3"/>
              </a:buClr>
              <a:buFont typeface="Arial" charset="0"/>
              <a:buChar char="•"/>
            </a:pPr>
            <a:r>
              <a:rPr lang="en-GB" sz="2000" b="1" i="0" dirty="0">
                <a:effectLst/>
                <a:latin typeface="Arial" panose="020B0604020202020204" pitchFamily="34" charset="0"/>
              </a:rPr>
              <a:t>A Brief Guide to the Reporting of Injuries, Diseases and Dangerous Occurrences Regulations 2013 (RIDDOR), INDG453</a:t>
            </a:r>
            <a:r>
              <a:rPr lang="en-GB" sz="2000" i="0" dirty="0">
                <a:effectLst/>
                <a:latin typeface="Arial" panose="020B0604020202020204" pitchFamily="34" charset="0"/>
              </a:rPr>
              <a:t>.</a:t>
            </a:r>
          </a:p>
          <a:p>
            <a:pPr marL="285750" indent="-285750">
              <a:lnSpc>
                <a:spcPts val="2000"/>
              </a:lnSpc>
              <a:spcBef>
                <a:spcPts val="600"/>
              </a:spcBef>
              <a:spcAft>
                <a:spcPts val="600"/>
              </a:spcAft>
              <a:buClr>
                <a:srgbClr val="0077E3"/>
              </a:buClr>
              <a:buFont typeface="Arial" charset="0"/>
              <a:buChar char="•"/>
            </a:pPr>
            <a:r>
              <a:rPr lang="en-GB" sz="2000" b="1" i="0" dirty="0">
                <a:effectLst/>
                <a:latin typeface="Arial" panose="020B0604020202020204" pitchFamily="34" charset="0"/>
              </a:rPr>
              <a:t>A Brief Guide To Working Safely, INDG258 </a:t>
            </a:r>
            <a:r>
              <a:rPr lang="en-GB" sz="2000" i="0" dirty="0">
                <a:effectLst/>
                <a:latin typeface="Arial" panose="020B0604020202020204" pitchFamily="34" charset="0"/>
              </a:rPr>
              <a:t>(confined spaces).</a:t>
            </a:r>
          </a:p>
          <a:p>
            <a:pPr marL="285750" indent="-285750">
              <a:lnSpc>
                <a:spcPts val="2000"/>
              </a:lnSpc>
              <a:spcBef>
                <a:spcPts val="600"/>
              </a:spcBef>
              <a:spcAft>
                <a:spcPts val="600"/>
              </a:spcAft>
              <a:buClr>
                <a:srgbClr val="0077E3"/>
              </a:buClr>
              <a:buFont typeface="Arial" charset="0"/>
              <a:buChar char="•"/>
            </a:pPr>
            <a:r>
              <a:rPr lang="en-GB" sz="2000" b="1" i="0" dirty="0">
                <a:solidFill>
                  <a:srgbClr val="000000"/>
                </a:solidFill>
                <a:effectLst/>
                <a:latin typeface="Arial" panose="020B0604020202020204" pitchFamily="34" charset="0"/>
              </a:rPr>
              <a:t>Don't Lose Your Hearing, INDG363 Rev.2, </a:t>
            </a:r>
            <a:r>
              <a:rPr lang="en-GB" sz="2000" b="1" i="0" dirty="0">
                <a:effectLst/>
                <a:latin typeface="Arial" panose="020B0604020202020204" pitchFamily="34" charset="0"/>
              </a:rPr>
              <a:t>INDG363</a:t>
            </a:r>
            <a:r>
              <a:rPr lang="en-GB" sz="2000" i="0" dirty="0">
                <a:effectLst/>
                <a:latin typeface="Arial" panose="020B0604020202020204" pitchFamily="34" charset="0"/>
              </a:rPr>
              <a:t>.</a:t>
            </a:r>
          </a:p>
          <a:p>
            <a:endParaRPr lang="en-GB" dirty="0"/>
          </a:p>
        </p:txBody>
      </p:sp>
    </p:spTree>
    <p:extLst>
      <p:ext uri="{BB962C8B-B14F-4D97-AF65-F5344CB8AC3E}">
        <p14:creationId xmlns:p14="http://schemas.microsoft.com/office/powerpoint/2010/main" val="112068534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1783FB-291E-3199-3565-B6A726B21C55}"/>
              </a:ext>
            </a:extLst>
          </p:cNvPr>
          <p:cNvSpPr>
            <a:spLocks noGrp="1"/>
          </p:cNvSpPr>
          <p:nvPr>
            <p:ph type="title"/>
          </p:nvPr>
        </p:nvSpPr>
        <p:spPr/>
        <p:txBody>
          <a:bodyPr/>
          <a:lstStyle/>
          <a:p>
            <a:r>
              <a:rPr lang="en-GB" dirty="0"/>
              <a:t>Where to obtain the latest ACOPs</a:t>
            </a:r>
          </a:p>
        </p:txBody>
      </p:sp>
      <p:sp>
        <p:nvSpPr>
          <p:cNvPr id="3" name="Content Placeholder 2">
            <a:extLst>
              <a:ext uri="{FF2B5EF4-FFF2-40B4-BE49-F238E27FC236}">
                <a16:creationId xmlns:a16="http://schemas.microsoft.com/office/drawing/2014/main" id="{DE7E8517-9FAA-8FD6-CCD9-7206B765E837}"/>
              </a:ext>
            </a:extLst>
          </p:cNvPr>
          <p:cNvSpPr>
            <a:spLocks noGrp="1"/>
          </p:cNvSpPr>
          <p:nvPr>
            <p:ph sz="quarter" idx="10"/>
          </p:nvPr>
        </p:nvSpPr>
        <p:spPr/>
        <p:txBody>
          <a:bodyPr/>
          <a:lstStyle/>
          <a:p>
            <a:pPr>
              <a:defRPr/>
            </a:pPr>
            <a:r>
              <a:rPr lang="en-GB" dirty="0"/>
              <a:t>Follow the link to the HSE website to find up-to-date health and safety, industry and legal guidance in the form of ACOPs.</a:t>
            </a:r>
          </a:p>
          <a:p>
            <a:pPr>
              <a:defRPr/>
            </a:pPr>
            <a:r>
              <a:rPr lang="en-GB" dirty="0">
                <a:hlinkClick r:id="rId2"/>
              </a:rPr>
              <a:t>HSE Books - the official Health and Safety Executive publications shop</a:t>
            </a:r>
            <a:endParaRPr lang="en-GB" dirty="0"/>
          </a:p>
          <a:p>
            <a:endParaRPr lang="en-GB" dirty="0"/>
          </a:p>
        </p:txBody>
      </p:sp>
      <p:pic>
        <p:nvPicPr>
          <p:cNvPr id="4" name="Picture 3">
            <a:extLst>
              <a:ext uri="{FF2B5EF4-FFF2-40B4-BE49-F238E27FC236}">
                <a16:creationId xmlns:a16="http://schemas.microsoft.com/office/drawing/2014/main" id="{9C52B429-584E-4B97-5438-D2990E57A8EB}"/>
              </a:ext>
            </a:extLst>
          </p:cNvPr>
          <p:cNvPicPr>
            <a:picLocks noChangeAspect="1"/>
          </p:cNvPicPr>
          <p:nvPr/>
        </p:nvPicPr>
        <p:blipFill>
          <a:blip r:embed="rId3"/>
          <a:stretch>
            <a:fillRect/>
          </a:stretch>
        </p:blipFill>
        <p:spPr>
          <a:xfrm>
            <a:off x="3151509" y="3636000"/>
            <a:ext cx="2840982" cy="1896020"/>
          </a:xfrm>
          <a:prstGeom prst="rect">
            <a:avLst/>
          </a:prstGeom>
        </p:spPr>
      </p:pic>
    </p:spTree>
    <p:extLst>
      <p:ext uri="{BB962C8B-B14F-4D97-AF65-F5344CB8AC3E}">
        <p14:creationId xmlns:p14="http://schemas.microsoft.com/office/powerpoint/2010/main" val="105240607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C0F02B-B718-EE3B-15DD-6CDD8E590B1E}"/>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AD736A8D-6BDB-9181-D8B2-4C1D06C500B3}"/>
              </a:ext>
            </a:extLst>
          </p:cNvPr>
          <p:cNvSpPr>
            <a:spLocks noGrp="1"/>
          </p:cNvSpPr>
          <p:nvPr>
            <p:ph sz="quarter" idx="10"/>
          </p:nvPr>
        </p:nvSpPr>
        <p:spPr/>
        <p:txBody>
          <a:bodyPr/>
          <a:lstStyle/>
          <a:p>
            <a:pPr marL="0" marR="0" lvl="0" indent="0" algn="ctr" defTabSz="914400" rtl="0" eaLnBrk="1" fontAlgn="base" latinLnBrk="0" hangingPunct="1">
              <a:lnSpc>
                <a:spcPct val="100000"/>
              </a:lnSpc>
              <a:spcBef>
                <a:spcPts val="1000"/>
              </a:spcBef>
              <a:spcAft>
                <a:spcPts val="1000"/>
              </a:spcAft>
              <a:buClrTx/>
              <a:buSzTx/>
              <a:buFontTx/>
              <a:buNone/>
              <a:tabLst/>
              <a:defRPr/>
            </a:pPr>
            <a:endParaRPr kumimoji="0" lang="en-GB" sz="6000" b="0" i="0" u="none" strike="noStrike" kern="0" cap="none" spc="0" normalizeH="0" baseline="0" noProof="0" dirty="0">
              <a:ln>
                <a:noFill/>
              </a:ln>
              <a:solidFill>
                <a:srgbClr val="0077E3"/>
              </a:solidFill>
              <a:effectLst/>
              <a:uLnTx/>
              <a:uFillTx/>
              <a:latin typeface="Arial"/>
              <a:ea typeface="ＭＳ Ｐゴシック" pitchFamily="-105" charset="-128"/>
              <a:cs typeface="ＭＳ Ｐゴシック" pitchFamily="-105" charset="-128"/>
            </a:endParaRPr>
          </a:p>
          <a:p>
            <a:pPr marL="0" marR="0" lvl="0" indent="0" algn="ctr" defTabSz="914400" rtl="0" eaLnBrk="1" fontAlgn="base" latinLnBrk="0" hangingPunct="1">
              <a:lnSpc>
                <a:spcPct val="100000"/>
              </a:lnSpc>
              <a:spcBef>
                <a:spcPts val="1000"/>
              </a:spcBef>
              <a:spcAft>
                <a:spcPts val="1000"/>
              </a:spcAft>
              <a:buClrTx/>
              <a:buSzTx/>
              <a:buFontTx/>
              <a:buNone/>
              <a:tabLst/>
              <a:defRPr/>
            </a:pPr>
            <a:r>
              <a:rPr kumimoji="0" lang="en-GB" sz="6000" b="0" i="0" u="none" strike="noStrike" kern="0" cap="none" spc="0" normalizeH="0" baseline="0" noProof="0" dirty="0">
                <a:ln>
                  <a:noFill/>
                </a:ln>
                <a:solidFill>
                  <a:srgbClr val="0077E3"/>
                </a:solidFill>
                <a:effectLst/>
                <a:uLnTx/>
                <a:uFillTx/>
                <a:latin typeface="Arial"/>
                <a:ea typeface="ＭＳ Ｐゴシック" pitchFamily="-105" charset="-128"/>
                <a:cs typeface="ＭＳ Ｐゴシック" pitchFamily="-105" charset="-128"/>
              </a:rPr>
              <a:t>Any questions?</a:t>
            </a:r>
          </a:p>
          <a:p>
            <a:endParaRPr lang="en-GB" dirty="0"/>
          </a:p>
        </p:txBody>
      </p:sp>
    </p:spTree>
    <p:extLst>
      <p:ext uri="{BB962C8B-B14F-4D97-AF65-F5344CB8AC3E}">
        <p14:creationId xmlns:p14="http://schemas.microsoft.com/office/powerpoint/2010/main" val="2045154929"/>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3F2270F94F19DF4FA93E73A9601C7A53" ma:contentTypeVersion="25" ma:contentTypeDescription="Create a new document." ma:contentTypeScope="" ma:versionID="db96716577cab786ac4e413ddf71e703">
  <xsd:schema xmlns:xsd="http://www.w3.org/2001/XMLSchema" xmlns:xs="http://www.w3.org/2001/XMLSchema" xmlns:p="http://schemas.microsoft.com/office/2006/metadata/properties" xmlns:ns2="dad92211-cb28-4906-b8cd-0d84e3cb6a24" xmlns:ns3="bf4a143a-b26d-45c4-bfc9-243eadc6ff02" xmlns:ns4="418e8c98-519b-4e3e-a77f-7ee33016068f" targetNamespace="http://schemas.microsoft.com/office/2006/metadata/properties" ma:root="true" ma:fieldsID="1ff919fac4d9ef9e5a5b03499f75e73c" ns2:_="" ns3:_="" ns4:_="">
    <xsd:import namespace="dad92211-cb28-4906-b8cd-0d84e3cb6a24"/>
    <xsd:import namespace="bf4a143a-b26d-45c4-bfc9-243eadc6ff02"/>
    <xsd:import namespace="418e8c98-519b-4e3e-a77f-7ee33016068f"/>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AutoTags" minOccurs="0"/>
                <xsd:element ref="ns3:MediaServiceDateTaken" minOccurs="0"/>
                <xsd:element ref="ns3:MediaServiceOCR" minOccurs="0"/>
                <xsd:element ref="ns3:MediaServiceEventHashCode" minOccurs="0"/>
                <xsd:element ref="ns3:MediaServiceGenerationTime" minOccurs="0"/>
                <xsd:element ref="ns3:MediaServiceLocation" minOccurs="0"/>
                <xsd:element ref="ns3:MediaServiceAutoKeyPoints" minOccurs="0"/>
                <xsd:element ref="ns3:MediaServiceKeyPoints" minOccurs="0"/>
                <xsd:element ref="ns3:PriorityArea" minOccurs="0"/>
                <xsd:element ref="ns3:Campaign" minOccurs="0"/>
                <xsd:element ref="ns3:Geography" minOccurs="0"/>
                <xsd:element ref="ns3:Yearcreated" minOccurs="0"/>
                <xsd:element ref="ns3:MediaLengthInSeconds" minOccurs="0"/>
                <xsd:element ref="ns3:lcf76f155ced4ddcb4097134ff3c332f" minOccurs="0"/>
                <xsd:element ref="ns4:TaxCatchAll" minOccurs="0"/>
                <xsd:element ref="ns3: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ad92211-cb28-4906-b8cd-0d84e3cb6a24"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bf4a143a-b26d-45c4-bfc9-243eadc6ff02" elementFormDefault="qualified">
    <xsd:import namespace="http://schemas.microsoft.com/office/2006/documentManagement/types"/>
    <xsd:import namespace="http://schemas.microsoft.com/office/infopath/2007/PartnerControls"/>
    <xsd:element name="MediaServiceMetadata" ma:index="10" nillable="true" ma:displayName="MediaServiceMetadata" ma:description="" ma:hidden="true" ma:internalName="MediaServiceMetadata" ma:readOnly="true">
      <xsd:simpleType>
        <xsd:restriction base="dms:Note"/>
      </xsd:simpleType>
    </xsd:element>
    <xsd:element name="MediaServiceFastMetadata" ma:index="11" nillable="true" ma:displayName="MediaServiceFastMetadata" ma:description="" ma:hidden="true" ma:internalName="MediaServiceFastMetadata" ma:readOnly="true">
      <xsd:simpleType>
        <xsd:restriction base="dms:Note"/>
      </xsd:simpleType>
    </xsd:element>
    <xsd:element name="MediaServiceAutoTags" ma:index="12" nillable="true" ma:displayName="MediaServiceAutoTags" ma:description="" ma:internalName="MediaServiceAutoTags" ma:readOnly="true">
      <xsd:simpleType>
        <xsd:restriction base="dms:Text"/>
      </xsd:simpleType>
    </xsd:element>
    <xsd:element name="MediaServiceDateTaken" ma:index="13" nillable="true" ma:displayName="MediaServiceDateTaken" ma:description="" ma:hidden="true" ma:internalName="MediaServiceDateTaken" ma:readOnly="true">
      <xsd:simpleType>
        <xsd:restriction base="dms:Text"/>
      </xsd:simpleType>
    </xsd:element>
    <xsd:element name="MediaServiceOCR" ma:index="14" nillable="true" ma:displayName="MediaServiceOCR" ma:internalName="MediaServiceOCR" ma:readOnly="true">
      <xsd:simpleType>
        <xsd:restriction base="dms:Note">
          <xsd:maxLength value="255"/>
        </xsd:restriction>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PriorityArea" ma:index="20" nillable="true" ma:displayName="Priority Area" ma:format="Dropdown" ma:internalName="PriorityArea">
      <xsd:complexType>
        <xsd:complexContent>
          <xsd:extension base="dms:MultiChoice">
            <xsd:sequence>
              <xsd:element name="Value" maxOccurs="unbounded" minOccurs="0" nillable="true">
                <xsd:simpleType>
                  <xsd:restriction base="dms:Choice">
                    <xsd:enumeration value="Choice 1"/>
                    <xsd:enumeration value="Choice 2"/>
                    <xsd:enumeration value="Choice 3"/>
                  </xsd:restriction>
                </xsd:simpleType>
              </xsd:element>
            </xsd:sequence>
          </xsd:extension>
        </xsd:complexContent>
      </xsd:complexType>
    </xsd:element>
    <xsd:element name="Campaign" ma:index="21" nillable="true" ma:displayName="Campaign " ma:format="Dropdown" ma:internalName="Campaign">
      <xsd:complexType>
        <xsd:complexContent>
          <xsd:extension base="dms:MultiChoice">
            <xsd:sequence>
              <xsd:element name="Value" maxOccurs="unbounded" minOccurs="0" nillable="true">
                <xsd:simpleType>
                  <xsd:restriction base="dms:Choice">
                    <xsd:enumeration value="Choice 1"/>
                    <xsd:enumeration value="Choice 2"/>
                    <xsd:enumeration value="Choice 3"/>
                  </xsd:restriction>
                </xsd:simpleType>
              </xsd:element>
            </xsd:sequence>
          </xsd:extension>
        </xsd:complexContent>
      </xsd:complexType>
    </xsd:element>
    <xsd:element name="Geography" ma:index="22" nillable="true" ma:displayName="Geography" ma:format="Dropdown" ma:internalName="Geography">
      <xsd:complexType>
        <xsd:complexContent>
          <xsd:extension base="dms:MultiChoice">
            <xsd:sequence>
              <xsd:element name="Value" maxOccurs="unbounded" minOccurs="0" nillable="true">
                <xsd:simpleType>
                  <xsd:restriction base="dms:Choice">
                    <xsd:enumeration value="Choice 1"/>
                    <xsd:enumeration value="Choice 2"/>
                    <xsd:enumeration value="Choice 3"/>
                  </xsd:restriction>
                </xsd:simpleType>
              </xsd:element>
            </xsd:sequence>
          </xsd:extension>
        </xsd:complexContent>
      </xsd:complexType>
    </xsd:element>
    <xsd:element name="Yearcreated" ma:index="23" nillable="true" ma:displayName="Year created" ma:format="RadioButtons" ma:internalName="Yearcreated">
      <xsd:simpleType>
        <xsd:restriction base="dms:Choice">
          <xsd:enumeration value="2016"/>
          <xsd:enumeration value="2017"/>
          <xsd:enumeration value="2018"/>
          <xsd:enumeration value="2019"/>
          <xsd:enumeration value="2020"/>
        </xsd:restriction>
      </xsd:simpleType>
    </xsd:element>
    <xsd:element name="MediaLengthInSeconds" ma:index="24" nillable="true" ma:displayName="Length (seconds)" ma:internalName="MediaLengthInSeconds" ma:readOnly="true">
      <xsd:simpleType>
        <xsd:restriction base="dms:Unknown"/>
      </xsd:simpleType>
    </xsd:element>
    <xsd:element name="lcf76f155ced4ddcb4097134ff3c332f" ma:index="26" nillable="true" ma:taxonomy="true" ma:internalName="lcf76f155ced4ddcb4097134ff3c332f" ma:taxonomyFieldName="MediaServiceImageTags" ma:displayName="Image Tags" ma:readOnly="false" ma:fieldId="{5cf76f15-5ced-4ddc-b409-7134ff3c332f}" ma:taxonomyMulti="true" ma:sspId="68719a6c-9fc0-4287-adae-59b7713c0fdc"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8" nillable="true" ma:displayName="MediaServiceObjectDetectorVersions" ma:description=""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418e8c98-519b-4e3e-a77f-7ee33016068f" elementFormDefault="qualified">
    <xsd:import namespace="http://schemas.microsoft.com/office/2006/documentManagement/types"/>
    <xsd:import namespace="http://schemas.microsoft.com/office/infopath/2007/PartnerControls"/>
    <xsd:element name="TaxCatchAll" ma:index="27" nillable="true" ma:displayName="Taxonomy Catch All Column" ma:hidden="true" ma:list="{c4a73a7c-d28e-4ead-a542-eec2f3c6ec34}" ma:internalName="TaxCatchAll" ma:showField="CatchAllData" ma:web="dad92211-cb28-4906-b8cd-0d84e3cb6a24">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TaxCatchAll xmlns="418e8c98-519b-4e3e-a77f-7ee33016068f" xsi:nil="true"/>
    <lcf76f155ced4ddcb4097134ff3c332f xmlns="bf4a143a-b26d-45c4-bfc9-243eadc6ff02">
      <Terms xmlns="http://schemas.microsoft.com/office/infopath/2007/PartnerControls"/>
    </lcf76f155ced4ddcb4097134ff3c332f>
    <Campaign xmlns="bf4a143a-b26d-45c4-bfc9-243eadc6ff02" xsi:nil="true"/>
    <PriorityArea xmlns="bf4a143a-b26d-45c4-bfc9-243eadc6ff02" xsi:nil="true"/>
    <Geography xmlns="bf4a143a-b26d-45c4-bfc9-243eadc6ff02" xsi:nil="true"/>
    <Yearcreated xmlns="bf4a143a-b26d-45c4-bfc9-243eadc6ff02" xsi:nil="true"/>
  </documentManagement>
</p:properties>
</file>

<file path=customXml/itemProps1.xml><?xml version="1.0" encoding="utf-8"?>
<ds:datastoreItem xmlns:ds="http://schemas.openxmlformats.org/officeDocument/2006/customXml" ds:itemID="{51036693-0DAE-48A3-A42A-8F3FD82F9C74}">
  <ds:schemaRefs>
    <ds:schemaRef ds:uri="http://schemas.microsoft.com/sharepoint/v3/contenttype/forms"/>
  </ds:schemaRefs>
</ds:datastoreItem>
</file>

<file path=customXml/itemProps2.xml><?xml version="1.0" encoding="utf-8"?>
<ds:datastoreItem xmlns:ds="http://schemas.openxmlformats.org/officeDocument/2006/customXml" ds:itemID="{B0F0CC9A-96FA-487E-8F48-1C837D824AAB}"/>
</file>

<file path=customXml/itemProps3.xml><?xml version="1.0" encoding="utf-8"?>
<ds:datastoreItem xmlns:ds="http://schemas.openxmlformats.org/officeDocument/2006/customXml" ds:itemID="{A5CCB350-B76C-41FC-AE69-633CA55F79C0}">
  <ds:schemaRefs>
    <ds:schemaRef ds:uri="http://purl.org/dc/terms/"/>
    <ds:schemaRef ds:uri="http://schemas.microsoft.com/office/infopath/2007/PartnerControls"/>
    <ds:schemaRef ds:uri="http://purl.org/dc/dcmitype/"/>
    <ds:schemaRef ds:uri="http://schemas.microsoft.com/office/2006/documentManagement/types"/>
    <ds:schemaRef ds:uri="http://purl.org/dc/elements/1.1/"/>
    <ds:schemaRef ds:uri="7841c2db-e6cb-41f9-bd6f-e79f8a8f3836"/>
    <ds:schemaRef ds:uri="http://schemas.openxmlformats.org/package/2006/metadata/core-properties"/>
    <ds:schemaRef ds:uri="aab04ce7-39c7-4447-9771-005607a4fdc3"/>
    <ds:schemaRef ds:uri="http://schemas.microsoft.com/office/2006/metadata/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
  <TotalTime>2294</TotalTime>
  <Words>556</Words>
  <Application>Microsoft Office PowerPoint</Application>
  <PresentationFormat>On-screen Show (4:3)</PresentationFormat>
  <Paragraphs>38</Paragraphs>
  <Slides>9</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9</vt:i4>
      </vt:variant>
    </vt:vector>
  </HeadingPairs>
  <TitlesOfParts>
    <vt:vector size="13" baseType="lpstr">
      <vt:lpstr>Arial</vt:lpstr>
      <vt:lpstr>Lucida Grande</vt:lpstr>
      <vt:lpstr>Times New Roman</vt:lpstr>
      <vt:lpstr>Default Design</vt:lpstr>
      <vt:lpstr>PowerPoint 3: Codes of practice </vt:lpstr>
      <vt:lpstr>Objectives</vt:lpstr>
      <vt:lpstr>ACOPS</vt:lpstr>
      <vt:lpstr>ACOPS</vt:lpstr>
      <vt:lpstr>Hierarchy of health and safety guidance</vt:lpstr>
      <vt:lpstr>PowerPoint Presentation</vt:lpstr>
      <vt:lpstr>Construction-related ACOPs</vt:lpstr>
      <vt:lpstr>Where to obtain the latest ACOPs</vt:lpstr>
      <vt:lpstr>PowerPoint Presentation</vt:lpstr>
    </vt:vector>
  </TitlesOfParts>
  <Company>City &amp; Guilds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janicec</dc:creator>
  <cp:lastModifiedBy>Edward Jones</cp:lastModifiedBy>
  <cp:revision>191</cp:revision>
  <dcterms:created xsi:type="dcterms:W3CDTF">2013-05-28T00:38:54Z</dcterms:created>
  <dcterms:modified xsi:type="dcterms:W3CDTF">2023-09-07T15:18:55Z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0x0101003F2270F94F19DF4FA93E73A9601C7A53</vt:lpwstr>
  </property>
  <property fmtid="{D5CDD505-2E9C-101B-9397-08002B2CF9AE}" pid="3" name="MediaServiceImageTags">
    <vt:lpwstr/>
  </property>
</Properties>
</file>