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4"/>
  </p:notesMasterIdLst>
  <p:handoutMasterIdLst>
    <p:handoutMasterId r:id="rId35"/>
  </p:handoutMasterIdLst>
  <p:sldIdLst>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315" r:id="rId33"/>
  </p:sldIdLst>
  <p:sldSz cx="9144000" cy="6858000" type="screen4x3"/>
  <p:notesSz cx="6858000" cy="9144000"/>
  <p:custDataLst>
    <p:tags r:id="rId3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9/7/2023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07/09/2023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07/09/2023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 Construction legislation and regulations</a:t>
            </a:r>
            <a:br>
              <a:rPr lang="en-GB" dirty="0">
                <a:ea typeface="ＭＳ Ｐゴシック" pitchFamily="-105" charset="-128"/>
                <a:cs typeface="ＭＳ Ｐゴシック" pitchFamily="-105" charset="-128"/>
              </a:rPr>
            </a:br>
            <a:endParaRPr lang="en-GB" dirty="0">
              <a:ea typeface="ＭＳ Ｐゴシック" pitchFamily="-105" charset="-128"/>
              <a:cs typeface="ＭＳ Ｐゴシック" pitchFamily="-105" charset="-128"/>
            </a:endParaRP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304: Conform to general workplace health, safety and welfare</a:t>
            </a:r>
          </a:p>
        </p:txBody>
      </p:sp>
    </p:spTree>
    <p:extLst>
      <p:ext uri="{BB962C8B-B14F-4D97-AF65-F5344CB8AC3E}">
        <p14:creationId xmlns:p14="http://schemas.microsoft.com/office/powerpoint/2010/main" val="3031442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C20F0-8167-EFAB-99CA-D1841E33C9E2}"/>
              </a:ext>
            </a:extLst>
          </p:cNvPr>
          <p:cNvSpPr>
            <a:spLocks noGrp="1"/>
          </p:cNvSpPr>
          <p:nvPr>
            <p:ph type="title"/>
          </p:nvPr>
        </p:nvSpPr>
        <p:spPr/>
        <p:txBody>
          <a:bodyPr/>
          <a:lstStyle/>
          <a:p>
            <a:r>
              <a:rPr lang="en-US" dirty="0"/>
              <a:t>Health and safety publications</a:t>
            </a:r>
            <a:endParaRPr lang="en-GB" dirty="0"/>
          </a:p>
        </p:txBody>
      </p:sp>
      <p:sp>
        <p:nvSpPr>
          <p:cNvPr id="3" name="Content Placeholder 2">
            <a:extLst>
              <a:ext uri="{FF2B5EF4-FFF2-40B4-BE49-F238E27FC236}">
                <a16:creationId xmlns:a16="http://schemas.microsoft.com/office/drawing/2014/main" id="{AB9450D2-5685-3403-436F-8C0402067EA2}"/>
              </a:ext>
            </a:extLst>
          </p:cNvPr>
          <p:cNvSpPr>
            <a:spLocks noGrp="1"/>
          </p:cNvSpPr>
          <p:nvPr>
            <p:ph sz="quarter" idx="10"/>
          </p:nvPr>
        </p:nvSpPr>
        <p:spPr/>
        <p:txBody>
          <a:bodyPr/>
          <a:lstStyle/>
          <a:p>
            <a:r>
              <a:rPr lang="en-GB" sz="1600" dirty="0"/>
              <a:t>Health and safety publications can be divided into two distinct groups: mandatory (must be followed by law) and </a:t>
            </a:r>
            <a:br>
              <a:rPr lang="en-GB" sz="1600" dirty="0"/>
            </a:br>
            <a:r>
              <a:rPr lang="en-GB" sz="1600" dirty="0"/>
              <a:t>advisory (guidance which is </a:t>
            </a:r>
            <a:br>
              <a:rPr lang="en-GB" sz="1600" dirty="0"/>
            </a:br>
            <a:r>
              <a:rPr lang="en-GB" sz="1600" dirty="0"/>
              <a:t>recommended but not legally enforceable).</a:t>
            </a:r>
          </a:p>
          <a:p>
            <a:r>
              <a:rPr lang="en-GB" sz="1600" dirty="0"/>
              <a:t>Mandatory publications include:</a:t>
            </a:r>
          </a:p>
          <a:p>
            <a:r>
              <a:rPr lang="en-GB" sz="1600" dirty="0"/>
              <a:t>Acts of Parliament – also known as statutory legislation. Such Acts create a new law or change an existing one. Their implementation is the responsibility of a specific government department. In the case of health and safety Acts, this is the Health and Safety Committee. Acts are legally enforceable and must be followed to avoid prosecution.</a:t>
            </a:r>
          </a:p>
          <a:p>
            <a:r>
              <a:rPr lang="en-GB" sz="1600" dirty="0"/>
              <a:t>Regulations or non-statutory legislation. Rules, procedures and administrative codes set by authorities or government agencies to achieve a particular objective. </a:t>
            </a:r>
          </a:p>
          <a:p>
            <a:endParaRPr lang="en-GB" dirty="0"/>
          </a:p>
        </p:txBody>
      </p:sp>
      <p:pic>
        <p:nvPicPr>
          <p:cNvPr id="4" name="Picture 3">
            <a:extLst>
              <a:ext uri="{FF2B5EF4-FFF2-40B4-BE49-F238E27FC236}">
                <a16:creationId xmlns:a16="http://schemas.microsoft.com/office/drawing/2014/main" id="{2993C8F5-2D90-37E8-EC65-CE2AFC5A5B35}"/>
              </a:ext>
            </a:extLst>
          </p:cNvPr>
          <p:cNvPicPr>
            <a:picLocks noChangeAspect="1"/>
          </p:cNvPicPr>
          <p:nvPr/>
        </p:nvPicPr>
        <p:blipFill>
          <a:blip r:embed="rId2"/>
          <a:stretch>
            <a:fillRect/>
          </a:stretch>
        </p:blipFill>
        <p:spPr>
          <a:xfrm>
            <a:off x="5955555" y="2063378"/>
            <a:ext cx="2731245" cy="1365622"/>
          </a:xfrm>
          <a:prstGeom prst="rect">
            <a:avLst/>
          </a:prstGeom>
        </p:spPr>
      </p:pic>
    </p:spTree>
    <p:extLst>
      <p:ext uri="{BB962C8B-B14F-4D97-AF65-F5344CB8AC3E}">
        <p14:creationId xmlns:p14="http://schemas.microsoft.com/office/powerpoint/2010/main" val="3794119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78B53-F747-3E64-C90B-0F01B949DE5E}"/>
              </a:ext>
            </a:extLst>
          </p:cNvPr>
          <p:cNvSpPr>
            <a:spLocks noGrp="1"/>
          </p:cNvSpPr>
          <p:nvPr>
            <p:ph type="title"/>
          </p:nvPr>
        </p:nvSpPr>
        <p:spPr/>
        <p:txBody>
          <a:bodyPr/>
          <a:lstStyle/>
          <a:p>
            <a:r>
              <a:rPr lang="en-US" dirty="0"/>
              <a:t>HSE guidance notes </a:t>
            </a:r>
            <a:endParaRPr lang="en-GB" dirty="0"/>
          </a:p>
        </p:txBody>
      </p:sp>
      <p:sp>
        <p:nvSpPr>
          <p:cNvPr id="3" name="Content Placeholder 2">
            <a:extLst>
              <a:ext uri="{FF2B5EF4-FFF2-40B4-BE49-F238E27FC236}">
                <a16:creationId xmlns:a16="http://schemas.microsoft.com/office/drawing/2014/main" id="{0ED65FC8-D663-AB0B-8FBA-8C5450A1DFAA}"/>
              </a:ext>
            </a:extLst>
          </p:cNvPr>
          <p:cNvSpPr>
            <a:spLocks noGrp="1"/>
          </p:cNvSpPr>
          <p:nvPr>
            <p:ph sz="quarter" idx="10"/>
          </p:nvPr>
        </p:nvSpPr>
        <p:spPr/>
        <p:txBody>
          <a:bodyPr/>
          <a:lstStyle/>
          <a:p>
            <a:r>
              <a:rPr lang="en-GB" sz="2000" dirty="0"/>
              <a:t>These are produced by the Health and Safety Executive (HSE) to help people interpret and understand</a:t>
            </a:r>
            <a:r>
              <a:rPr lang="en-GB" sz="2000" b="1" dirty="0"/>
              <a:t> </a:t>
            </a:r>
            <a:r>
              <a:rPr lang="en-GB" sz="2000" dirty="0"/>
              <a:t>what is required by law, and to comply with it. </a:t>
            </a:r>
          </a:p>
          <a:p>
            <a:r>
              <a:rPr lang="en-GB" sz="2000" dirty="0"/>
              <a:t>They also give </a:t>
            </a:r>
            <a:r>
              <a:rPr lang="en-GB" sz="2000" b="1" dirty="0"/>
              <a:t>technical advice</a:t>
            </a:r>
            <a:r>
              <a:rPr lang="en-GB" sz="2000" dirty="0"/>
              <a:t>.</a:t>
            </a:r>
            <a:r>
              <a:rPr lang="en-GB" sz="2000" b="1" dirty="0"/>
              <a:t> </a:t>
            </a:r>
          </a:p>
          <a:p>
            <a:r>
              <a:rPr lang="en-GB" sz="2000" dirty="0"/>
              <a:t>The course of action set out in guidance notes is not compulsory, but if the guidance is followed it is usually enough to comply with the law.</a:t>
            </a:r>
          </a:p>
          <a:p>
            <a:endParaRPr lang="en-GB" dirty="0"/>
          </a:p>
        </p:txBody>
      </p:sp>
      <p:pic>
        <p:nvPicPr>
          <p:cNvPr id="4" name="Picture 3">
            <a:extLst>
              <a:ext uri="{FF2B5EF4-FFF2-40B4-BE49-F238E27FC236}">
                <a16:creationId xmlns:a16="http://schemas.microsoft.com/office/drawing/2014/main" id="{1D031490-E0EF-52E0-62E8-CB5B555AD30C}"/>
              </a:ext>
            </a:extLst>
          </p:cNvPr>
          <p:cNvPicPr>
            <a:picLocks noChangeAspect="1"/>
          </p:cNvPicPr>
          <p:nvPr/>
        </p:nvPicPr>
        <p:blipFill>
          <a:blip r:embed="rId2"/>
          <a:stretch>
            <a:fillRect/>
          </a:stretch>
        </p:blipFill>
        <p:spPr>
          <a:xfrm>
            <a:off x="3084447" y="3820785"/>
            <a:ext cx="2975106" cy="2060627"/>
          </a:xfrm>
          <a:prstGeom prst="rect">
            <a:avLst/>
          </a:prstGeom>
        </p:spPr>
      </p:pic>
    </p:spTree>
    <p:extLst>
      <p:ext uri="{BB962C8B-B14F-4D97-AF65-F5344CB8AC3E}">
        <p14:creationId xmlns:p14="http://schemas.microsoft.com/office/powerpoint/2010/main" val="3495957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C4866-D16C-B9CE-9854-4C781E733E86}"/>
              </a:ext>
            </a:extLst>
          </p:cNvPr>
          <p:cNvSpPr>
            <a:spLocks noGrp="1"/>
          </p:cNvSpPr>
          <p:nvPr>
            <p:ph type="title"/>
          </p:nvPr>
        </p:nvSpPr>
        <p:spPr/>
        <p:txBody>
          <a:bodyPr/>
          <a:lstStyle/>
          <a:p>
            <a:r>
              <a:rPr lang="en-US" dirty="0"/>
              <a:t>Approved Codes of Practice (ACOPs)</a:t>
            </a:r>
            <a:endParaRPr lang="en-GB" dirty="0"/>
          </a:p>
        </p:txBody>
      </p:sp>
      <p:sp>
        <p:nvSpPr>
          <p:cNvPr id="3" name="Content Placeholder 2">
            <a:extLst>
              <a:ext uri="{FF2B5EF4-FFF2-40B4-BE49-F238E27FC236}">
                <a16:creationId xmlns:a16="http://schemas.microsoft.com/office/drawing/2014/main" id="{DAC28148-4AFA-672D-22F1-ADBBC4C58F3C}"/>
              </a:ext>
            </a:extLst>
          </p:cNvPr>
          <p:cNvSpPr>
            <a:spLocks noGrp="1"/>
          </p:cNvSpPr>
          <p:nvPr>
            <p:ph sz="quarter" idx="10"/>
          </p:nvPr>
        </p:nvSpPr>
        <p:spPr/>
        <p:txBody>
          <a:bodyPr/>
          <a:lstStyle/>
          <a:p>
            <a:r>
              <a:rPr lang="en-GB" sz="2000" dirty="0"/>
              <a:t>These documents offer practical guidance on complying with regulations. </a:t>
            </a:r>
          </a:p>
          <a:p>
            <a:r>
              <a:rPr lang="en-GB" sz="2000" dirty="0"/>
              <a:t>ACOPs are supplementary to regulations and give examples of how to comply with the law. Employers who have not followed an ACOP and who are prosecuted for a breach of health and safety law are likely to be found at fault by the courts. </a:t>
            </a:r>
          </a:p>
          <a:p>
            <a:r>
              <a:rPr lang="en-GB" sz="2000" b="1" dirty="0"/>
              <a:t>Following an ACOP is considered good practice.</a:t>
            </a:r>
          </a:p>
          <a:p>
            <a:endParaRPr lang="en-GB" dirty="0"/>
          </a:p>
        </p:txBody>
      </p:sp>
    </p:spTree>
    <p:extLst>
      <p:ext uri="{BB962C8B-B14F-4D97-AF65-F5344CB8AC3E}">
        <p14:creationId xmlns:p14="http://schemas.microsoft.com/office/powerpoint/2010/main" val="1243172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A0C46-329D-B0B2-0983-AB0B4DFE8856}"/>
              </a:ext>
            </a:extLst>
          </p:cNvPr>
          <p:cNvSpPr>
            <a:spLocks noGrp="1"/>
          </p:cNvSpPr>
          <p:nvPr>
            <p:ph type="title"/>
          </p:nvPr>
        </p:nvSpPr>
        <p:spPr/>
        <p:txBody>
          <a:bodyPr/>
          <a:lstStyle/>
          <a:p>
            <a:r>
              <a:rPr lang="en-GB" altLang="x-none" dirty="0">
                <a:ea typeface="ＭＳ Ｐゴシック" charset="-128"/>
              </a:rPr>
              <a:t>HASAWA 1974</a:t>
            </a:r>
            <a:endParaRPr lang="en-GB" dirty="0"/>
          </a:p>
        </p:txBody>
      </p:sp>
      <p:sp>
        <p:nvSpPr>
          <p:cNvPr id="3" name="Content Placeholder 2">
            <a:extLst>
              <a:ext uri="{FF2B5EF4-FFF2-40B4-BE49-F238E27FC236}">
                <a16:creationId xmlns:a16="http://schemas.microsoft.com/office/drawing/2014/main" id="{FA6F3F94-1BA2-A615-7DC5-181793DBD8AB}"/>
              </a:ext>
            </a:extLst>
          </p:cNvPr>
          <p:cNvSpPr>
            <a:spLocks noGrp="1"/>
          </p:cNvSpPr>
          <p:nvPr>
            <p:ph sz="quarter" idx="10"/>
          </p:nvPr>
        </p:nvSpPr>
        <p:spPr/>
        <p:txBody>
          <a:bodyPr/>
          <a:lstStyle/>
          <a:p>
            <a:r>
              <a:rPr lang="en-GB" sz="2000" b="1" dirty="0"/>
              <a:t>Employees</a:t>
            </a:r>
          </a:p>
          <a:p>
            <a:pPr indent="0">
              <a:buFontTx/>
              <a:buNone/>
            </a:pPr>
            <a:r>
              <a:rPr lang="en-GB" sz="2000" dirty="0"/>
              <a:t>T</a:t>
            </a:r>
            <a:r>
              <a:rPr lang="en-GB" altLang="x-none" sz="2000" dirty="0">
                <a:ea typeface="ＭＳ Ｐゴシック" charset="-128"/>
              </a:rPr>
              <a:t>he </a:t>
            </a:r>
            <a:r>
              <a:rPr lang="en-GB" altLang="x-none" sz="2000" b="1" dirty="0">
                <a:ea typeface="ＭＳ Ｐゴシック" charset="-128"/>
              </a:rPr>
              <a:t>duties of the employee </a:t>
            </a:r>
            <a:r>
              <a:rPr lang="en-GB" altLang="x-none" sz="2000" dirty="0">
                <a:ea typeface="ＭＳ Ｐゴシック" charset="-128"/>
              </a:rPr>
              <a:t>are: </a:t>
            </a:r>
          </a:p>
          <a:p>
            <a:pPr lvl="1"/>
            <a:r>
              <a:rPr lang="en-GB" altLang="x-none" sz="2000" dirty="0">
                <a:ea typeface="ＭＳ Ｐゴシック" charset="-128"/>
              </a:rPr>
              <a:t>to take reasonable care of the </a:t>
            </a:r>
            <a:r>
              <a:rPr lang="en-GB" altLang="x-none" sz="2000" b="1" dirty="0">
                <a:ea typeface="ＭＳ Ｐゴシック" charset="-128"/>
              </a:rPr>
              <a:t>health and</a:t>
            </a:r>
            <a:r>
              <a:rPr lang="en-GB" altLang="x-none" sz="2000" dirty="0">
                <a:ea typeface="ＭＳ Ｐゴシック" charset="-128"/>
              </a:rPr>
              <a:t> </a:t>
            </a:r>
            <a:r>
              <a:rPr lang="en-GB" altLang="x-none" sz="2000" b="1" dirty="0">
                <a:ea typeface="ＭＳ Ｐゴシック" charset="-128"/>
              </a:rPr>
              <a:t>safety of themselves </a:t>
            </a:r>
            <a:r>
              <a:rPr lang="en-GB" altLang="x-none" sz="2000" dirty="0">
                <a:ea typeface="ＭＳ Ｐゴシック" charset="-128"/>
              </a:rPr>
              <a:t>and </a:t>
            </a:r>
            <a:r>
              <a:rPr lang="en-GB" altLang="x-none" sz="2000" b="1" dirty="0">
                <a:ea typeface="ＭＳ Ｐゴシック" charset="-128"/>
              </a:rPr>
              <a:t>others</a:t>
            </a:r>
          </a:p>
          <a:p>
            <a:pPr lvl="1"/>
            <a:r>
              <a:rPr lang="en-GB" altLang="x-none" sz="2000" dirty="0">
                <a:ea typeface="ＭＳ Ｐゴシック" charset="-128"/>
              </a:rPr>
              <a:t>to </a:t>
            </a:r>
            <a:r>
              <a:rPr lang="en-GB" altLang="x-none" sz="2000" b="1" dirty="0">
                <a:ea typeface="ＭＳ Ｐゴシック" charset="-128"/>
              </a:rPr>
              <a:t>comply</a:t>
            </a:r>
            <a:r>
              <a:rPr lang="en-GB" altLang="x-none" sz="2000" dirty="0">
                <a:ea typeface="ＭＳ Ｐゴシック" charset="-128"/>
              </a:rPr>
              <a:t> with the employer</a:t>
            </a:r>
            <a:r>
              <a:rPr lang="en-GB" altLang="en-US" sz="2000" dirty="0">
                <a:ea typeface="ＭＳ Ｐゴシック" charset="-128"/>
              </a:rPr>
              <a:t>’</a:t>
            </a:r>
            <a:r>
              <a:rPr lang="en-GB" altLang="x-none" sz="2000" dirty="0">
                <a:ea typeface="ＭＳ Ｐゴシック" charset="-128"/>
              </a:rPr>
              <a:t>s </a:t>
            </a:r>
            <a:r>
              <a:rPr lang="en-GB" altLang="x-none" sz="2000" b="1" dirty="0">
                <a:ea typeface="ＭＳ Ｐゴシック" charset="-128"/>
              </a:rPr>
              <a:t>health and safety policy</a:t>
            </a:r>
          </a:p>
          <a:p>
            <a:pPr lvl="1"/>
            <a:r>
              <a:rPr lang="en-GB" altLang="x-none" sz="2000" b="1" dirty="0">
                <a:ea typeface="ＭＳ Ｐゴシック" charset="-128"/>
              </a:rPr>
              <a:t>not to recklessly interfere </a:t>
            </a:r>
            <a:r>
              <a:rPr lang="en-GB" altLang="x-none" sz="2000" dirty="0">
                <a:ea typeface="ＭＳ Ｐゴシック" charset="-128"/>
              </a:rPr>
              <a:t>with anything that may affect health and safety.</a:t>
            </a:r>
            <a:endParaRPr lang="en-US" dirty="0"/>
          </a:p>
          <a:p>
            <a:endParaRPr lang="en-GB" dirty="0"/>
          </a:p>
        </p:txBody>
      </p:sp>
      <p:pic>
        <p:nvPicPr>
          <p:cNvPr id="4" name="Picture 3">
            <a:extLst>
              <a:ext uri="{FF2B5EF4-FFF2-40B4-BE49-F238E27FC236}">
                <a16:creationId xmlns:a16="http://schemas.microsoft.com/office/drawing/2014/main" id="{DC416C14-3D6C-995E-E00B-A037C8D7168F}"/>
              </a:ext>
            </a:extLst>
          </p:cNvPr>
          <p:cNvPicPr>
            <a:picLocks noChangeAspect="1"/>
          </p:cNvPicPr>
          <p:nvPr/>
        </p:nvPicPr>
        <p:blipFill>
          <a:blip r:embed="rId2"/>
          <a:stretch>
            <a:fillRect/>
          </a:stretch>
        </p:blipFill>
        <p:spPr>
          <a:xfrm>
            <a:off x="3294777" y="4293096"/>
            <a:ext cx="2554445" cy="1700931"/>
          </a:xfrm>
          <a:prstGeom prst="rect">
            <a:avLst/>
          </a:prstGeom>
        </p:spPr>
      </p:pic>
    </p:spTree>
    <p:extLst>
      <p:ext uri="{BB962C8B-B14F-4D97-AF65-F5344CB8AC3E}">
        <p14:creationId xmlns:p14="http://schemas.microsoft.com/office/powerpoint/2010/main" val="34597967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419A-8CF3-76DB-73CC-CBB572C8A875}"/>
              </a:ext>
            </a:extLst>
          </p:cNvPr>
          <p:cNvSpPr>
            <a:spLocks noGrp="1"/>
          </p:cNvSpPr>
          <p:nvPr>
            <p:ph type="title"/>
          </p:nvPr>
        </p:nvSpPr>
        <p:spPr/>
        <p:txBody>
          <a:bodyPr/>
          <a:lstStyle/>
          <a:p>
            <a:r>
              <a:rPr lang="en-GB" altLang="x-none" dirty="0">
                <a:ea typeface="ＭＳ Ｐゴシック" charset="-128"/>
              </a:rPr>
              <a:t>Enforcing authorities</a:t>
            </a:r>
            <a:endParaRPr lang="en-GB" dirty="0"/>
          </a:p>
        </p:txBody>
      </p:sp>
      <p:sp>
        <p:nvSpPr>
          <p:cNvPr id="3" name="Content Placeholder 2">
            <a:extLst>
              <a:ext uri="{FF2B5EF4-FFF2-40B4-BE49-F238E27FC236}">
                <a16:creationId xmlns:a16="http://schemas.microsoft.com/office/drawing/2014/main" id="{60758544-CC63-A365-AD15-409DDCFB5FFD}"/>
              </a:ext>
            </a:extLst>
          </p:cNvPr>
          <p:cNvSpPr>
            <a:spLocks noGrp="1"/>
          </p:cNvSpPr>
          <p:nvPr>
            <p:ph sz="quarter" idx="10"/>
          </p:nvPr>
        </p:nvSpPr>
        <p:spPr/>
        <p:txBody>
          <a:bodyPr/>
          <a:lstStyle/>
          <a:p>
            <a:pPr>
              <a:buFontTx/>
              <a:buNone/>
            </a:pPr>
            <a:r>
              <a:rPr lang="en-GB" altLang="x-none" sz="2000" b="1" dirty="0">
                <a:ea typeface="ＭＳ Ｐゴシック" charset="-128"/>
              </a:rPr>
              <a:t>Health and Safety Executive</a:t>
            </a:r>
            <a:r>
              <a:rPr lang="en-GB" altLang="x-none" sz="2000" b="1" dirty="0"/>
              <a:t> </a:t>
            </a:r>
            <a:r>
              <a:rPr lang="en-GB" altLang="x-none" sz="2000" b="1" dirty="0">
                <a:ea typeface="ＭＳ Ｐゴシック" charset="-128"/>
              </a:rPr>
              <a:t>(HSE)</a:t>
            </a:r>
          </a:p>
          <a:p>
            <a:pPr>
              <a:buFontTx/>
              <a:buNone/>
            </a:pPr>
            <a:r>
              <a:rPr lang="en-GB" altLang="x-none" sz="2000" dirty="0">
                <a:ea typeface="ＭＳ Ｐゴシック" charset="-128"/>
              </a:rPr>
              <a:t>HSE inspectors can</a:t>
            </a:r>
            <a:r>
              <a:rPr lang="en-GB" altLang="x-none" sz="2000" dirty="0"/>
              <a:t>:</a:t>
            </a:r>
            <a:endParaRPr lang="en-GB" altLang="x-none" sz="2000" dirty="0">
              <a:ea typeface="ＭＳ Ｐゴシック" charset="-128"/>
            </a:endParaRPr>
          </a:p>
          <a:p>
            <a:pPr lvl="1"/>
            <a:r>
              <a:rPr lang="en-GB" altLang="x-none" sz="2000" dirty="0"/>
              <a:t>inspect sites</a:t>
            </a:r>
          </a:p>
          <a:p>
            <a:pPr lvl="1"/>
            <a:r>
              <a:rPr lang="en-GB" altLang="x-none" sz="2000" dirty="0"/>
              <a:t>give guidance and advice on work or processes </a:t>
            </a:r>
          </a:p>
          <a:p>
            <a:pPr lvl="1"/>
            <a:r>
              <a:rPr lang="en-GB" altLang="x-none" sz="2000" dirty="0"/>
              <a:t>take photos and samples</a:t>
            </a:r>
          </a:p>
          <a:p>
            <a:pPr lvl="1"/>
            <a:r>
              <a:rPr lang="en-GB" altLang="x-none" sz="2000" dirty="0"/>
              <a:t>talk about and discuss situations and/or problems</a:t>
            </a:r>
            <a:endParaRPr lang="en-GB" altLang="x-none" dirty="0"/>
          </a:p>
          <a:p>
            <a:pPr lvl="1"/>
            <a:r>
              <a:rPr lang="en-GB" altLang="x-none" sz="2000" dirty="0"/>
              <a:t>seize evidence</a:t>
            </a:r>
            <a:r>
              <a:rPr lang="en-GB" altLang="x-none" dirty="0"/>
              <a:t>, equipment or materials.</a:t>
            </a:r>
            <a:endParaRPr lang="en-GB" altLang="x-none" sz="2000" dirty="0"/>
          </a:p>
          <a:p>
            <a:endParaRPr lang="en-GB" dirty="0"/>
          </a:p>
        </p:txBody>
      </p:sp>
    </p:spTree>
    <p:extLst>
      <p:ext uri="{BB962C8B-B14F-4D97-AF65-F5344CB8AC3E}">
        <p14:creationId xmlns:p14="http://schemas.microsoft.com/office/powerpoint/2010/main" val="15811702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737126-5381-8F0B-611A-883D1AF2694C}"/>
              </a:ext>
            </a:extLst>
          </p:cNvPr>
          <p:cNvSpPr>
            <a:spLocks noGrp="1"/>
          </p:cNvSpPr>
          <p:nvPr>
            <p:ph type="title"/>
          </p:nvPr>
        </p:nvSpPr>
        <p:spPr>
          <a:xfrm>
            <a:off x="457200" y="1008000"/>
            <a:ext cx="8229600" cy="692808"/>
          </a:xfrm>
        </p:spPr>
        <p:txBody>
          <a:bodyPr/>
          <a:lstStyle/>
          <a:p>
            <a:r>
              <a:rPr lang="en-GB" dirty="0"/>
              <a:t>Reporting of Injuries, Diseases and Dangerous Occurrences Regulations (</a:t>
            </a:r>
            <a:r>
              <a:rPr lang="en-GB" altLang="x-none" dirty="0">
                <a:ea typeface="ＭＳ Ｐゴシック" charset="-128"/>
              </a:rPr>
              <a:t>RIDDOR)</a:t>
            </a:r>
            <a:endParaRPr lang="en-GB" dirty="0"/>
          </a:p>
        </p:txBody>
      </p:sp>
      <p:sp>
        <p:nvSpPr>
          <p:cNvPr id="3" name="Content Placeholder 2">
            <a:extLst>
              <a:ext uri="{FF2B5EF4-FFF2-40B4-BE49-F238E27FC236}">
                <a16:creationId xmlns:a16="http://schemas.microsoft.com/office/drawing/2014/main" id="{CE8EEC5F-9BB9-13AA-D710-B9EB1F8C19CC}"/>
              </a:ext>
            </a:extLst>
          </p:cNvPr>
          <p:cNvSpPr>
            <a:spLocks noGrp="1"/>
          </p:cNvSpPr>
          <p:nvPr>
            <p:ph sz="quarter" idx="10"/>
          </p:nvPr>
        </p:nvSpPr>
        <p:spPr>
          <a:xfrm>
            <a:off x="457200" y="1700808"/>
            <a:ext cx="8229600" cy="4059192"/>
          </a:xfrm>
        </p:spPr>
        <p:txBody>
          <a:bodyPr/>
          <a:lstStyle/>
          <a:p>
            <a:pPr>
              <a:buFontTx/>
              <a:buNone/>
            </a:pPr>
            <a:r>
              <a:rPr lang="en-GB" sz="2000" dirty="0"/>
              <a:t>RIDDOR is a piece of health and safety legislation that was updated in 2013. It introduced significant changes to the previous reporting requirements in order to simplify them.</a:t>
            </a:r>
          </a:p>
          <a:p>
            <a:r>
              <a:rPr lang="en-GB" sz="2000" dirty="0"/>
              <a:t>RIDDOR applies to every workplace and puts duties on employers, the self-employed and people in control of work premises (the ‘responsible person’) to report and keep records of:</a:t>
            </a:r>
          </a:p>
          <a:p>
            <a:pPr lvl="1"/>
            <a:r>
              <a:rPr lang="en-GB" sz="2000" dirty="0"/>
              <a:t>work-related accidents which cause death or </a:t>
            </a:r>
            <a:br>
              <a:rPr lang="en-GB" sz="2000" dirty="0"/>
            </a:br>
            <a:r>
              <a:rPr lang="en-GB" sz="2000" dirty="0"/>
              <a:t>serious injuries (reportable </a:t>
            </a:r>
            <a:r>
              <a:rPr lang="en-GB" dirty="0"/>
              <a:t>injuries) </a:t>
            </a:r>
          </a:p>
          <a:p>
            <a:pPr lvl="1"/>
            <a:r>
              <a:rPr lang="en-GB" dirty="0"/>
              <a:t>certain ‘dangerous occurrences’ (incidents </a:t>
            </a:r>
            <a:br>
              <a:rPr lang="en-GB" dirty="0"/>
            </a:br>
            <a:r>
              <a:rPr lang="en-GB" dirty="0"/>
              <a:t>with the potential to cause harm)</a:t>
            </a:r>
            <a:endParaRPr lang="en-GB" sz="2000" dirty="0"/>
          </a:p>
          <a:p>
            <a:pPr lvl="1"/>
            <a:r>
              <a:rPr lang="en-GB" sz="2000" dirty="0"/>
              <a:t>diagnosed cases of certain industrial diseases.</a:t>
            </a:r>
          </a:p>
          <a:p>
            <a:endParaRPr lang="en-GB" dirty="0"/>
          </a:p>
        </p:txBody>
      </p:sp>
      <p:pic>
        <p:nvPicPr>
          <p:cNvPr id="4" name="Picture 3">
            <a:extLst>
              <a:ext uri="{FF2B5EF4-FFF2-40B4-BE49-F238E27FC236}">
                <a16:creationId xmlns:a16="http://schemas.microsoft.com/office/drawing/2014/main" id="{A82672B2-C6D4-9D88-E260-E1E0C95E5E4C}"/>
              </a:ext>
            </a:extLst>
          </p:cNvPr>
          <p:cNvPicPr>
            <a:picLocks noChangeAspect="1"/>
          </p:cNvPicPr>
          <p:nvPr/>
        </p:nvPicPr>
        <p:blipFill>
          <a:blip r:embed="rId2"/>
          <a:stretch>
            <a:fillRect/>
          </a:stretch>
        </p:blipFill>
        <p:spPr>
          <a:xfrm>
            <a:off x="6372200" y="4365104"/>
            <a:ext cx="2158171" cy="1152244"/>
          </a:xfrm>
          <a:prstGeom prst="rect">
            <a:avLst/>
          </a:prstGeom>
        </p:spPr>
      </p:pic>
    </p:spTree>
    <p:extLst>
      <p:ext uri="{BB962C8B-B14F-4D97-AF65-F5344CB8AC3E}">
        <p14:creationId xmlns:p14="http://schemas.microsoft.com/office/powerpoint/2010/main" val="1838585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A7D26-2D0A-2366-47CF-A3992BED3A5A}"/>
              </a:ext>
            </a:extLst>
          </p:cNvPr>
          <p:cNvSpPr>
            <a:spLocks noGrp="1"/>
          </p:cNvSpPr>
          <p:nvPr>
            <p:ph type="title"/>
          </p:nvPr>
        </p:nvSpPr>
        <p:spPr/>
        <p:txBody>
          <a:bodyPr/>
          <a:lstStyle/>
          <a:p>
            <a:r>
              <a:rPr lang="en-GB" altLang="x-none" dirty="0"/>
              <a:t>Control of Substances Hazardous to Health (COSHH) Regulations</a:t>
            </a:r>
            <a:endParaRPr lang="en-GB" dirty="0"/>
          </a:p>
        </p:txBody>
      </p:sp>
      <p:sp>
        <p:nvSpPr>
          <p:cNvPr id="3" name="Content Placeholder 2">
            <a:extLst>
              <a:ext uri="{FF2B5EF4-FFF2-40B4-BE49-F238E27FC236}">
                <a16:creationId xmlns:a16="http://schemas.microsoft.com/office/drawing/2014/main" id="{289542B9-EED5-1B18-2B35-D65A01714AF1}"/>
              </a:ext>
            </a:extLst>
          </p:cNvPr>
          <p:cNvSpPr>
            <a:spLocks noGrp="1"/>
          </p:cNvSpPr>
          <p:nvPr>
            <p:ph sz="quarter" idx="10"/>
          </p:nvPr>
        </p:nvSpPr>
        <p:spPr>
          <a:xfrm>
            <a:off x="457200" y="1772816"/>
            <a:ext cx="8229600" cy="3987184"/>
          </a:xfrm>
        </p:spPr>
        <p:txBody>
          <a:bodyPr/>
          <a:lstStyle/>
          <a:p>
            <a:pPr indent="0">
              <a:buFontTx/>
              <a:buNone/>
              <a:defRPr/>
            </a:pPr>
            <a:r>
              <a:rPr lang="en-GB" sz="2000" dirty="0"/>
              <a:t>COSHH is a set of regulations put in place to protect workers from ill health when working with specific substances and materials.</a:t>
            </a:r>
          </a:p>
          <a:p>
            <a:r>
              <a:rPr lang="en-GB" sz="2000" dirty="0"/>
              <a:t>A breach of COSHH regulations by an employer or employee is a crime, punishable by an unlimited fine. The regulations:</a:t>
            </a:r>
          </a:p>
          <a:p>
            <a:pPr lvl="1"/>
            <a:r>
              <a:rPr lang="en-GB" dirty="0">
                <a:cs typeface="Arial" charset="0"/>
              </a:rPr>
              <a:t>p</a:t>
            </a:r>
            <a:r>
              <a:rPr lang="en-GB" sz="2000" dirty="0">
                <a:cs typeface="Arial" charset="0"/>
              </a:rPr>
              <a:t>rotect against illness caused by hazardous substances</a:t>
            </a:r>
          </a:p>
          <a:p>
            <a:pPr lvl="1"/>
            <a:r>
              <a:rPr lang="en-GB" dirty="0">
                <a:cs typeface="Arial" charset="0"/>
              </a:rPr>
              <a:t>help to p</a:t>
            </a:r>
            <a:r>
              <a:rPr lang="en-GB" sz="2000" dirty="0">
                <a:cs typeface="Arial" charset="0"/>
              </a:rPr>
              <a:t>revent, control and monitor exposure to hazardous substances</a:t>
            </a:r>
          </a:p>
          <a:p>
            <a:pPr lvl="1"/>
            <a:r>
              <a:rPr lang="en-GB" sz="2000" dirty="0">
                <a:cs typeface="Arial" charset="0"/>
              </a:rPr>
              <a:t>stipulate the risk assessment of working practices</a:t>
            </a:r>
          </a:p>
          <a:p>
            <a:pPr lvl="1"/>
            <a:r>
              <a:rPr lang="en-GB" dirty="0">
                <a:cs typeface="Arial" charset="0"/>
              </a:rPr>
              <a:t>describe </a:t>
            </a:r>
            <a:r>
              <a:rPr lang="en-GB" sz="2000" dirty="0">
                <a:cs typeface="Arial" charset="0"/>
              </a:rPr>
              <a:t>precautions</a:t>
            </a:r>
          </a:p>
          <a:p>
            <a:pPr marL="0" lvl="1" indent="0">
              <a:buNone/>
            </a:pPr>
            <a:r>
              <a:rPr lang="en-GB" sz="2000" dirty="0">
                <a:cs typeface="Arial" charset="0"/>
              </a:rPr>
              <a:t>Training is provided where necessary.</a:t>
            </a:r>
          </a:p>
          <a:p>
            <a:endParaRPr lang="en-GB" dirty="0"/>
          </a:p>
        </p:txBody>
      </p:sp>
      <p:pic>
        <p:nvPicPr>
          <p:cNvPr id="4" name="Picture 3" descr="A picture containing text, sign, outdoor, yellow&#10;&#10;Description automatically generated">
            <a:extLst>
              <a:ext uri="{FF2B5EF4-FFF2-40B4-BE49-F238E27FC236}">
                <a16:creationId xmlns:a16="http://schemas.microsoft.com/office/drawing/2014/main" id="{FE5DCC5A-8DA7-6C30-5056-3FA46FC6B81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85392" y="4509120"/>
            <a:ext cx="1001408" cy="1001408"/>
          </a:xfrm>
          <a:prstGeom prst="rect">
            <a:avLst/>
          </a:prstGeom>
        </p:spPr>
      </p:pic>
    </p:spTree>
    <p:extLst>
      <p:ext uri="{BB962C8B-B14F-4D97-AF65-F5344CB8AC3E}">
        <p14:creationId xmlns:p14="http://schemas.microsoft.com/office/powerpoint/2010/main" val="871748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99DAC-6F03-7D68-62DC-742D3BE69F7D}"/>
              </a:ext>
            </a:extLst>
          </p:cNvPr>
          <p:cNvSpPr>
            <a:spLocks noGrp="1"/>
          </p:cNvSpPr>
          <p:nvPr>
            <p:ph type="title"/>
          </p:nvPr>
        </p:nvSpPr>
        <p:spPr/>
        <p:txBody>
          <a:bodyPr/>
          <a:lstStyle/>
          <a:p>
            <a:r>
              <a:rPr lang="en-GB" altLang="x-none" dirty="0">
                <a:ea typeface="ＭＳ Ｐゴシック" charset="-128"/>
              </a:rPr>
              <a:t>Control of Asbestos Regulations</a:t>
            </a:r>
            <a:endParaRPr lang="en-GB" dirty="0"/>
          </a:p>
        </p:txBody>
      </p:sp>
      <p:sp>
        <p:nvSpPr>
          <p:cNvPr id="3" name="Content Placeholder 2">
            <a:extLst>
              <a:ext uri="{FF2B5EF4-FFF2-40B4-BE49-F238E27FC236}">
                <a16:creationId xmlns:a16="http://schemas.microsoft.com/office/drawing/2014/main" id="{6F945258-1B2C-B659-F88B-B2C8C2B7BB7E}"/>
              </a:ext>
            </a:extLst>
          </p:cNvPr>
          <p:cNvSpPr>
            <a:spLocks noGrp="1"/>
          </p:cNvSpPr>
          <p:nvPr>
            <p:ph sz="quarter" idx="10"/>
          </p:nvPr>
        </p:nvSpPr>
        <p:spPr>
          <a:xfrm>
            <a:off x="457200" y="1390588"/>
            <a:ext cx="8229600" cy="4369412"/>
          </a:xfrm>
        </p:spPr>
        <p:txBody>
          <a:bodyPr/>
          <a:lstStyle/>
          <a:p>
            <a:pPr>
              <a:buClr>
                <a:srgbClr val="CC0000"/>
              </a:buClr>
              <a:defRPr/>
            </a:pPr>
            <a:r>
              <a:rPr lang="en-GB" sz="2000" dirty="0"/>
              <a:t>The Control of Asbestos Regulations 2012 set minimum standards for the protection of employees from risks related to exposure to asbestos. Employers should also take account of people not directly employed by them but who could be affected by the work being done on asbestos (including employees of other employers, people occupying buildings, members of the public etc). Awareness training can be provided as required.</a:t>
            </a:r>
            <a:endParaRPr lang="en-GB" altLang="x-none" sz="2000" dirty="0"/>
          </a:p>
          <a:p>
            <a:pPr lvl="1"/>
            <a:r>
              <a:rPr lang="en-GB" altLang="x-none" dirty="0">
                <a:solidFill>
                  <a:srgbClr val="000000"/>
                </a:solidFill>
              </a:rPr>
              <a:t>Use of</a:t>
            </a:r>
            <a:r>
              <a:rPr lang="en-GB" altLang="x-none" sz="2000" dirty="0">
                <a:solidFill>
                  <a:srgbClr val="000000"/>
                </a:solidFill>
                <a:ea typeface="ＭＳ Ｐゴシック" charset="-128"/>
              </a:rPr>
              <a:t> asbestos is prohibited.</a:t>
            </a:r>
          </a:p>
          <a:p>
            <a:pPr lvl="1"/>
            <a:r>
              <a:rPr lang="en-GB" altLang="x-none" sz="2000" dirty="0">
                <a:solidFill>
                  <a:srgbClr val="000000"/>
                </a:solidFill>
                <a:ea typeface="ＭＳ Ｐゴシック" charset="-128"/>
              </a:rPr>
              <a:t>Asbestos may be left in place if in good </a:t>
            </a:r>
            <a:br>
              <a:rPr lang="en-GB" altLang="x-none" sz="2000" dirty="0">
                <a:solidFill>
                  <a:srgbClr val="000000"/>
                </a:solidFill>
                <a:ea typeface="ＭＳ Ｐゴシック" charset="-128"/>
              </a:rPr>
            </a:br>
            <a:r>
              <a:rPr lang="en-GB" altLang="x-none" sz="2000" dirty="0">
                <a:solidFill>
                  <a:srgbClr val="000000"/>
                </a:solidFill>
                <a:ea typeface="ＭＳ Ｐゴシック" charset="-128"/>
              </a:rPr>
              <a:t>condition and labelled. The risk still needs to be managed by the </a:t>
            </a:r>
            <a:br>
              <a:rPr lang="en-GB" altLang="x-none" sz="2000" dirty="0">
                <a:solidFill>
                  <a:srgbClr val="000000"/>
                </a:solidFill>
                <a:ea typeface="ＭＳ Ｐゴシック" charset="-128"/>
              </a:rPr>
            </a:br>
            <a:r>
              <a:rPr lang="en-GB" altLang="x-none" sz="2000" dirty="0">
                <a:solidFill>
                  <a:srgbClr val="000000"/>
                </a:solidFill>
                <a:ea typeface="ＭＳ Ｐゴシック" charset="-128"/>
              </a:rPr>
              <a:t>building’s custodian, such as employing stickers and signs to indicate where asbestos may be </a:t>
            </a:r>
            <a:r>
              <a:rPr lang="en-GB" altLang="x-none" dirty="0">
                <a:solidFill>
                  <a:srgbClr val="000000"/>
                </a:solidFill>
              </a:rPr>
              <a:t>pre</a:t>
            </a:r>
            <a:r>
              <a:rPr lang="en-GB" altLang="x-none" sz="2000" dirty="0">
                <a:solidFill>
                  <a:srgbClr val="000000"/>
                </a:solidFill>
                <a:ea typeface="ＭＳ Ｐゴシック" charset="-128"/>
              </a:rPr>
              <a:t>sent.</a:t>
            </a:r>
          </a:p>
          <a:p>
            <a:pPr lvl="1"/>
            <a:r>
              <a:rPr lang="en-GB" altLang="x-none" sz="2000" dirty="0">
                <a:solidFill>
                  <a:srgbClr val="000000"/>
                </a:solidFill>
              </a:rPr>
              <a:t>Asbestos must be removed by a licensed contractor.</a:t>
            </a:r>
            <a:endParaRPr lang="en-GB" altLang="x-none" dirty="0">
              <a:solidFill>
                <a:srgbClr val="000000"/>
              </a:solidFill>
            </a:endParaRPr>
          </a:p>
          <a:p>
            <a:endParaRPr lang="en-GB" dirty="0"/>
          </a:p>
        </p:txBody>
      </p:sp>
      <p:pic>
        <p:nvPicPr>
          <p:cNvPr id="4" name="Picture 3">
            <a:extLst>
              <a:ext uri="{FF2B5EF4-FFF2-40B4-BE49-F238E27FC236}">
                <a16:creationId xmlns:a16="http://schemas.microsoft.com/office/drawing/2014/main" id="{0EB6896F-CC3C-A08F-45AD-4E82F59836AC}"/>
              </a:ext>
            </a:extLst>
          </p:cNvPr>
          <p:cNvPicPr>
            <a:picLocks noChangeAspect="1"/>
          </p:cNvPicPr>
          <p:nvPr/>
        </p:nvPicPr>
        <p:blipFill>
          <a:blip r:embed="rId2"/>
          <a:stretch>
            <a:fillRect/>
          </a:stretch>
        </p:blipFill>
        <p:spPr>
          <a:xfrm>
            <a:off x="6742007" y="3429000"/>
            <a:ext cx="1944793" cy="749873"/>
          </a:xfrm>
          <a:prstGeom prst="rect">
            <a:avLst/>
          </a:prstGeom>
        </p:spPr>
      </p:pic>
    </p:spTree>
    <p:extLst>
      <p:ext uri="{BB962C8B-B14F-4D97-AF65-F5344CB8AC3E}">
        <p14:creationId xmlns:p14="http://schemas.microsoft.com/office/powerpoint/2010/main" val="3521024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7C762-DF22-7E11-FE2C-C1B299F08EC6}"/>
              </a:ext>
            </a:extLst>
          </p:cNvPr>
          <p:cNvSpPr>
            <a:spLocks noGrp="1"/>
          </p:cNvSpPr>
          <p:nvPr>
            <p:ph type="title"/>
          </p:nvPr>
        </p:nvSpPr>
        <p:spPr/>
        <p:txBody>
          <a:bodyPr/>
          <a:lstStyle/>
          <a:p>
            <a:r>
              <a:rPr lang="en-GB" dirty="0"/>
              <a:t>Construction (Design and Management) (CDM) Regulations 2015 </a:t>
            </a:r>
          </a:p>
        </p:txBody>
      </p:sp>
      <p:sp>
        <p:nvSpPr>
          <p:cNvPr id="3" name="Content Placeholder 2">
            <a:extLst>
              <a:ext uri="{FF2B5EF4-FFF2-40B4-BE49-F238E27FC236}">
                <a16:creationId xmlns:a16="http://schemas.microsoft.com/office/drawing/2014/main" id="{E0798028-5493-1447-D254-7A06F4EABB61}"/>
              </a:ext>
            </a:extLst>
          </p:cNvPr>
          <p:cNvSpPr>
            <a:spLocks noGrp="1"/>
          </p:cNvSpPr>
          <p:nvPr>
            <p:ph sz="quarter" idx="10"/>
          </p:nvPr>
        </p:nvSpPr>
        <p:spPr>
          <a:xfrm>
            <a:off x="457200" y="1700808"/>
            <a:ext cx="8229600" cy="4059192"/>
          </a:xfrm>
        </p:spPr>
        <p:txBody>
          <a:bodyPr/>
          <a:lstStyle/>
          <a:p>
            <a:pPr>
              <a:buFontTx/>
              <a:buNone/>
              <a:defRPr/>
            </a:pPr>
            <a:r>
              <a:rPr lang="en-GB" sz="1800" b="0" i="0" dirty="0">
                <a:solidFill>
                  <a:srgbClr val="111111"/>
                </a:solidFill>
                <a:effectLst/>
                <a:latin typeface="Arial" panose="020B0604020202020204" pitchFamily="34" charset="0"/>
              </a:rPr>
              <a:t>CDM Regulations are designed to improve health and safety in the industry by helping employers to:</a:t>
            </a:r>
          </a:p>
          <a:p>
            <a:pPr lvl="1">
              <a:lnSpc>
                <a:spcPct val="100000"/>
              </a:lnSpc>
            </a:pPr>
            <a:r>
              <a:rPr lang="en-GB" altLang="x-none" sz="1800" dirty="0">
                <a:ea typeface="ＭＳ Ｐゴシック" charset="-128"/>
              </a:rPr>
              <a:t>ensure that fixed and portable electrical equipment is tested and maintained</a:t>
            </a:r>
          </a:p>
          <a:p>
            <a:pPr lvl="1">
              <a:lnSpc>
                <a:spcPct val="100000"/>
              </a:lnSpc>
              <a:defRPr/>
            </a:pPr>
            <a:r>
              <a:rPr lang="en-GB" sz="1800" dirty="0"/>
              <a:t>sensibly plan the work so that risks are managed from start to finish</a:t>
            </a:r>
          </a:p>
          <a:p>
            <a:pPr lvl="1">
              <a:lnSpc>
                <a:spcPct val="100000"/>
              </a:lnSpc>
              <a:defRPr/>
            </a:pPr>
            <a:r>
              <a:rPr lang="en-GB" sz="1800" dirty="0"/>
              <a:t>have the right people for the right job at the right time</a:t>
            </a:r>
          </a:p>
          <a:p>
            <a:pPr lvl="1">
              <a:lnSpc>
                <a:spcPct val="100000"/>
              </a:lnSpc>
              <a:defRPr/>
            </a:pPr>
            <a:r>
              <a:rPr lang="en-GB" sz="1800" dirty="0"/>
              <a:t>cooperate and coordinate work with others</a:t>
            </a:r>
          </a:p>
          <a:p>
            <a:pPr lvl="1">
              <a:lnSpc>
                <a:spcPct val="100000"/>
              </a:lnSpc>
              <a:defRPr/>
            </a:pPr>
            <a:r>
              <a:rPr lang="en-GB" sz="1800" dirty="0"/>
              <a:t>have the right information about the risks and how they are being managed</a:t>
            </a:r>
          </a:p>
          <a:p>
            <a:pPr lvl="1">
              <a:lnSpc>
                <a:spcPct val="100000"/>
              </a:lnSpc>
              <a:defRPr/>
            </a:pPr>
            <a:r>
              <a:rPr lang="en-GB" sz="1800" dirty="0"/>
              <a:t>communicate this information effectively to those who need to know</a:t>
            </a:r>
          </a:p>
          <a:p>
            <a:pPr lvl="1">
              <a:lnSpc>
                <a:spcPct val="100000"/>
              </a:lnSpc>
              <a:defRPr/>
            </a:pPr>
            <a:r>
              <a:rPr lang="en-GB" sz="1800" dirty="0"/>
              <a:t>consult and engage with workers about the risks and how they are being managed</a:t>
            </a:r>
          </a:p>
          <a:p>
            <a:pPr lvl="1">
              <a:lnSpc>
                <a:spcPct val="100000"/>
              </a:lnSpc>
              <a:defRPr/>
            </a:pPr>
            <a:r>
              <a:rPr lang="en-GB" sz="1800" dirty="0"/>
              <a:t>appoint a CDM coordinator.</a:t>
            </a:r>
          </a:p>
          <a:p>
            <a:endParaRPr lang="en-GB" dirty="0"/>
          </a:p>
        </p:txBody>
      </p:sp>
    </p:spTree>
    <p:extLst>
      <p:ext uri="{BB962C8B-B14F-4D97-AF65-F5344CB8AC3E}">
        <p14:creationId xmlns:p14="http://schemas.microsoft.com/office/powerpoint/2010/main" val="3138599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B4872-9423-D1D5-7436-5E6FF27CC984}"/>
              </a:ext>
            </a:extLst>
          </p:cNvPr>
          <p:cNvSpPr>
            <a:spLocks noGrp="1"/>
          </p:cNvSpPr>
          <p:nvPr>
            <p:ph type="title"/>
          </p:nvPr>
        </p:nvSpPr>
        <p:spPr/>
        <p:txBody>
          <a:bodyPr/>
          <a:lstStyle/>
          <a:p>
            <a:r>
              <a:rPr lang="en-GB" altLang="x-none" dirty="0">
                <a:ea typeface="ＭＳ Ｐゴシック" charset="-128"/>
              </a:rPr>
              <a:t>Provision and Use of Work Equipment Regulations (PUWER) 1998</a:t>
            </a:r>
            <a:endParaRPr lang="en-GB" dirty="0"/>
          </a:p>
        </p:txBody>
      </p:sp>
      <p:sp>
        <p:nvSpPr>
          <p:cNvPr id="3" name="Content Placeholder 2">
            <a:extLst>
              <a:ext uri="{FF2B5EF4-FFF2-40B4-BE49-F238E27FC236}">
                <a16:creationId xmlns:a16="http://schemas.microsoft.com/office/drawing/2014/main" id="{93B4773A-DFAD-1389-F90E-E8E922EE2595}"/>
              </a:ext>
            </a:extLst>
          </p:cNvPr>
          <p:cNvSpPr>
            <a:spLocks noGrp="1"/>
          </p:cNvSpPr>
          <p:nvPr>
            <p:ph sz="quarter" idx="10"/>
          </p:nvPr>
        </p:nvSpPr>
        <p:spPr>
          <a:xfrm>
            <a:off x="457200" y="1844824"/>
            <a:ext cx="8229600" cy="3915176"/>
          </a:xfrm>
        </p:spPr>
        <p:txBody>
          <a:bodyPr/>
          <a:lstStyle/>
          <a:p>
            <a:r>
              <a:rPr lang="en-GB" dirty="0"/>
              <a:t>The PUWER Regulations 1998 place duties on people and companies who own, operate or have control over work equipment (</a:t>
            </a:r>
            <a:r>
              <a:rPr lang="en-GB" dirty="0" err="1"/>
              <a:t>eg</a:t>
            </a:r>
            <a:r>
              <a:rPr lang="en-GB" dirty="0"/>
              <a:t> hand and power tools).</a:t>
            </a:r>
            <a:endParaRPr lang="en-US" dirty="0"/>
          </a:p>
          <a:p>
            <a:r>
              <a:rPr lang="en-GB" dirty="0"/>
              <a:t>PUWER also places responsibilities on businesses and organisations whose employees use work equipment – whether owned by them or not – such as ensuring competency of persons operating tools, effective guards and protection to the user.</a:t>
            </a:r>
            <a:endParaRPr lang="en-GB" altLang="x-none" dirty="0">
              <a:solidFill>
                <a:srgbClr val="000000"/>
              </a:solidFill>
            </a:endParaRPr>
          </a:p>
          <a:p>
            <a:endParaRPr lang="en-GB" dirty="0"/>
          </a:p>
        </p:txBody>
      </p:sp>
      <p:pic>
        <p:nvPicPr>
          <p:cNvPr id="4" name="Picture 3">
            <a:extLst>
              <a:ext uri="{FF2B5EF4-FFF2-40B4-BE49-F238E27FC236}">
                <a16:creationId xmlns:a16="http://schemas.microsoft.com/office/drawing/2014/main" id="{14AF2B50-1725-38AB-C179-2EF8820E6323}"/>
              </a:ext>
            </a:extLst>
          </p:cNvPr>
          <p:cNvPicPr>
            <a:picLocks noChangeAspect="1"/>
          </p:cNvPicPr>
          <p:nvPr/>
        </p:nvPicPr>
        <p:blipFill>
          <a:blip r:embed="rId2"/>
          <a:stretch>
            <a:fillRect/>
          </a:stretch>
        </p:blipFill>
        <p:spPr>
          <a:xfrm>
            <a:off x="5906783" y="3955428"/>
            <a:ext cx="2780017" cy="1804572"/>
          </a:xfrm>
          <a:prstGeom prst="rect">
            <a:avLst/>
          </a:prstGeom>
        </p:spPr>
      </p:pic>
    </p:spTree>
    <p:extLst>
      <p:ext uri="{BB962C8B-B14F-4D97-AF65-F5344CB8AC3E}">
        <p14:creationId xmlns:p14="http://schemas.microsoft.com/office/powerpoint/2010/main" val="1170358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2E9A3-2EDB-1297-7C04-C1369449EE78}"/>
              </a:ext>
            </a:extLst>
          </p:cNvPr>
          <p:cNvSpPr>
            <a:spLocks noGrp="1"/>
          </p:cNvSpPr>
          <p:nvPr>
            <p:ph type="title"/>
          </p:nvPr>
        </p:nvSpPr>
        <p:spPr/>
        <p:txBody>
          <a:bodyPr/>
          <a:lstStyle/>
          <a:p>
            <a:r>
              <a:rPr lang="en-GB" dirty="0"/>
              <a:t> Objectives</a:t>
            </a:r>
          </a:p>
        </p:txBody>
      </p:sp>
      <p:sp>
        <p:nvSpPr>
          <p:cNvPr id="3" name="Content Placeholder 2">
            <a:extLst>
              <a:ext uri="{FF2B5EF4-FFF2-40B4-BE49-F238E27FC236}">
                <a16:creationId xmlns:a16="http://schemas.microsoft.com/office/drawing/2014/main" id="{0CA1ECBF-0658-4EA9-7220-BC17FF2901D2}"/>
              </a:ext>
            </a:extLst>
          </p:cNvPr>
          <p:cNvSpPr>
            <a:spLocks noGrp="1"/>
          </p:cNvSpPr>
          <p:nvPr>
            <p:ph sz="quarter" idx="10"/>
          </p:nvPr>
        </p:nvSpPr>
        <p:spPr/>
        <p:txBody>
          <a:bodyPr/>
          <a:lstStyle/>
          <a:p>
            <a:r>
              <a:rPr lang="en-GB" dirty="0"/>
              <a:t>By the end of the session, learners should be able to:</a:t>
            </a:r>
          </a:p>
          <a:p>
            <a:pPr marL="342900" indent="-342900">
              <a:buFont typeface="Arial" panose="020B0604020202020204" pitchFamily="34" charset="0"/>
              <a:buChar char="•"/>
            </a:pPr>
            <a:r>
              <a:rPr lang="en-GB" dirty="0"/>
              <a:t>identify health and safety legislation for protecting the workforce and members of the public while working in the construction industry</a:t>
            </a:r>
          </a:p>
          <a:p>
            <a:pPr marL="342900" indent="-342900">
              <a:buFont typeface="Arial" panose="020B0604020202020204" pitchFamily="34" charset="0"/>
              <a:buChar char="•"/>
            </a:pPr>
            <a:r>
              <a:rPr lang="en-GB" dirty="0"/>
              <a:t>define the responsibilities of members of the construction team</a:t>
            </a:r>
          </a:p>
          <a:p>
            <a:pPr marL="342900" indent="-342900">
              <a:buFont typeface="Arial" panose="020B0604020202020204" pitchFamily="34" charset="0"/>
              <a:buChar char="•"/>
            </a:pPr>
            <a:r>
              <a:rPr lang="en-GB" dirty="0"/>
              <a:t>describe the legal status of health and safety guidance materials and the penalties for non-compliance</a:t>
            </a:r>
          </a:p>
          <a:p>
            <a:pPr marL="342900" indent="-342900">
              <a:buFont typeface="Arial" panose="020B0604020202020204" pitchFamily="34" charset="0"/>
              <a:buChar char="•"/>
            </a:pPr>
            <a:r>
              <a:rPr lang="en-GB" dirty="0"/>
              <a:t>identify the role of health and safety enforcing authorities </a:t>
            </a:r>
          </a:p>
          <a:p>
            <a:pPr marL="342900" indent="-342900">
              <a:buFont typeface="Arial" panose="020B0604020202020204" pitchFamily="34" charset="0"/>
              <a:buChar char="•"/>
            </a:pPr>
            <a:r>
              <a:rPr lang="en-GB" dirty="0"/>
              <a:t>understand the role of health and safety inspectors. </a:t>
            </a:r>
          </a:p>
        </p:txBody>
      </p:sp>
      <p:sp>
        <p:nvSpPr>
          <p:cNvPr id="6" name="TextBox 5">
            <a:extLst>
              <a:ext uri="{FF2B5EF4-FFF2-40B4-BE49-F238E27FC236}">
                <a16:creationId xmlns:a16="http://schemas.microsoft.com/office/drawing/2014/main" id="{8E90F314-AFFB-E154-78C7-F8E957D7A157}"/>
              </a:ext>
            </a:extLst>
          </p:cNvPr>
          <p:cNvSpPr txBox="1"/>
          <p:nvPr/>
        </p:nvSpPr>
        <p:spPr>
          <a:xfrm>
            <a:off x="2286000" y="3228945"/>
            <a:ext cx="4572000" cy="400110"/>
          </a:xfrm>
          <a:prstGeom prst="rect">
            <a:avLst/>
          </a:prstGeom>
          <a:noFill/>
        </p:spPr>
        <p:txBody>
          <a:bodyPr wrap="square">
            <a:spAutoFit/>
          </a:bodyPr>
          <a:lstStyle/>
          <a:p>
            <a:r>
              <a:rPr lang="en-GB" dirty="0"/>
              <a:t>Objectives</a:t>
            </a:r>
          </a:p>
        </p:txBody>
      </p:sp>
    </p:spTree>
    <p:extLst>
      <p:ext uri="{BB962C8B-B14F-4D97-AF65-F5344CB8AC3E}">
        <p14:creationId xmlns:p14="http://schemas.microsoft.com/office/powerpoint/2010/main" val="25841644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63F14-7D0A-8061-BF60-B34B2F8B0AF0}"/>
              </a:ext>
            </a:extLst>
          </p:cNvPr>
          <p:cNvSpPr>
            <a:spLocks noGrp="1"/>
          </p:cNvSpPr>
          <p:nvPr>
            <p:ph type="title"/>
          </p:nvPr>
        </p:nvSpPr>
        <p:spPr/>
        <p:txBody>
          <a:bodyPr/>
          <a:lstStyle/>
          <a:p>
            <a:r>
              <a:rPr lang="en-GB" altLang="x-none" dirty="0">
                <a:ea typeface="ＭＳ Ｐゴシック" charset="-128"/>
              </a:rPr>
              <a:t>PUWER</a:t>
            </a:r>
            <a:endParaRPr lang="en-GB" dirty="0"/>
          </a:p>
        </p:txBody>
      </p:sp>
      <p:sp>
        <p:nvSpPr>
          <p:cNvPr id="3" name="Content Placeholder 2">
            <a:extLst>
              <a:ext uri="{FF2B5EF4-FFF2-40B4-BE49-F238E27FC236}">
                <a16:creationId xmlns:a16="http://schemas.microsoft.com/office/drawing/2014/main" id="{B3296FC7-9D76-CBDB-47CD-05087213DC6F}"/>
              </a:ext>
            </a:extLst>
          </p:cNvPr>
          <p:cNvSpPr>
            <a:spLocks noGrp="1"/>
          </p:cNvSpPr>
          <p:nvPr>
            <p:ph sz="quarter" idx="10"/>
          </p:nvPr>
        </p:nvSpPr>
        <p:spPr/>
        <p:txBody>
          <a:bodyPr/>
          <a:lstStyle/>
          <a:p>
            <a:pPr algn="l" fontAlgn="base"/>
            <a:r>
              <a:rPr lang="en-GB" b="0" i="0" dirty="0">
                <a:solidFill>
                  <a:srgbClr val="111111"/>
                </a:solidFill>
                <a:effectLst/>
                <a:latin typeface="Arial" panose="020B0604020202020204" pitchFamily="34" charset="0"/>
              </a:rPr>
              <a:t>PUWER requires that equipment provided for use at work is:</a:t>
            </a:r>
          </a:p>
          <a:p>
            <a:pPr lvl="1">
              <a:defRPr/>
            </a:pPr>
            <a:r>
              <a:rPr lang="en-GB" dirty="0"/>
              <a:t>suitable for the intended use</a:t>
            </a:r>
          </a:p>
          <a:p>
            <a:pPr lvl="1">
              <a:defRPr/>
            </a:pPr>
            <a:r>
              <a:rPr lang="en-GB" dirty="0"/>
              <a:t>safe for use, maintained in a safe condition and inspected to ensure it is correctly installed and does not subsequently deteriorate</a:t>
            </a:r>
          </a:p>
          <a:p>
            <a:pPr lvl="1">
              <a:defRPr/>
            </a:pPr>
            <a:r>
              <a:rPr lang="en-GB" dirty="0"/>
              <a:t>used only by people who have received adequate information, instruction and training</a:t>
            </a:r>
          </a:p>
          <a:p>
            <a:pPr lvl="1">
              <a:defRPr/>
            </a:pPr>
            <a:r>
              <a:rPr lang="en-GB" dirty="0"/>
              <a:t>accompanied by suitable health and safety measures, such as protective devices and controls – these will normally include guarding, emergency stop devices, adequate means of isolation from sources of energy, clearly visible markings and warning devices</a:t>
            </a:r>
          </a:p>
          <a:p>
            <a:pPr lvl="1">
              <a:defRPr/>
            </a:pPr>
            <a:r>
              <a:rPr lang="en-GB" dirty="0"/>
              <a:t>used in accordance with specific requirements, for mobile work equipment and power presses.</a:t>
            </a:r>
          </a:p>
          <a:p>
            <a:endParaRPr lang="en-GB" dirty="0"/>
          </a:p>
        </p:txBody>
      </p:sp>
    </p:spTree>
    <p:extLst>
      <p:ext uri="{BB962C8B-B14F-4D97-AF65-F5344CB8AC3E}">
        <p14:creationId xmlns:p14="http://schemas.microsoft.com/office/powerpoint/2010/main" val="2567976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FFA91-DA84-BCFE-DA8A-08F55FC6886A}"/>
              </a:ext>
            </a:extLst>
          </p:cNvPr>
          <p:cNvSpPr>
            <a:spLocks noGrp="1"/>
          </p:cNvSpPr>
          <p:nvPr>
            <p:ph type="title"/>
          </p:nvPr>
        </p:nvSpPr>
        <p:spPr/>
        <p:txBody>
          <a:bodyPr/>
          <a:lstStyle/>
          <a:p>
            <a:r>
              <a:rPr lang="en-GB" altLang="x-none" dirty="0">
                <a:ea typeface="ＭＳ Ｐゴシック" charset="-128"/>
              </a:rPr>
              <a:t>Manual Handling Operations Regulations (MHOR) 1992, amended 2002</a:t>
            </a:r>
            <a:endParaRPr lang="en-GB" dirty="0"/>
          </a:p>
        </p:txBody>
      </p:sp>
      <p:sp>
        <p:nvSpPr>
          <p:cNvPr id="3" name="Content Placeholder 2">
            <a:extLst>
              <a:ext uri="{FF2B5EF4-FFF2-40B4-BE49-F238E27FC236}">
                <a16:creationId xmlns:a16="http://schemas.microsoft.com/office/drawing/2014/main" id="{81E772AA-5B18-AC7C-1E1D-2BC5AA93B68F}"/>
              </a:ext>
            </a:extLst>
          </p:cNvPr>
          <p:cNvSpPr>
            <a:spLocks noGrp="1"/>
          </p:cNvSpPr>
          <p:nvPr>
            <p:ph sz="quarter" idx="10"/>
          </p:nvPr>
        </p:nvSpPr>
        <p:spPr>
          <a:xfrm>
            <a:off x="457200" y="1844824"/>
            <a:ext cx="8229600" cy="3915176"/>
          </a:xfrm>
        </p:spPr>
        <p:txBody>
          <a:bodyPr/>
          <a:lstStyle/>
          <a:p>
            <a:pPr>
              <a:buFontTx/>
              <a:buNone/>
            </a:pPr>
            <a:r>
              <a:rPr lang="en-GB" altLang="x-none" sz="2000" dirty="0">
                <a:solidFill>
                  <a:srgbClr val="000000"/>
                </a:solidFill>
              </a:rPr>
              <a:t>These c</a:t>
            </a:r>
            <a:r>
              <a:rPr lang="en-GB" altLang="x-none" sz="2000" dirty="0">
                <a:solidFill>
                  <a:srgbClr val="000000"/>
                </a:solidFill>
                <a:ea typeface="ＭＳ Ｐゴシック" charset="-128"/>
              </a:rPr>
              <a:t>over the following</a:t>
            </a:r>
            <a:r>
              <a:rPr lang="en-GB" altLang="x-none" sz="2000" dirty="0">
                <a:solidFill>
                  <a:srgbClr val="000000"/>
                </a:solidFill>
              </a:rPr>
              <a:t> activities:</a:t>
            </a:r>
            <a:endParaRPr lang="en-GB" altLang="x-none" sz="2000" dirty="0">
              <a:solidFill>
                <a:srgbClr val="990033"/>
              </a:solidFill>
              <a:ea typeface="ＭＳ Ｐゴシック" charset="-128"/>
            </a:endParaRPr>
          </a:p>
          <a:p>
            <a:pPr lvl="1">
              <a:defRPr/>
            </a:pPr>
            <a:r>
              <a:rPr lang="en-GB" altLang="x-none" dirty="0"/>
              <a:t>lifting, lowering, pushing, pulling, moving or carrying a load</a:t>
            </a:r>
          </a:p>
          <a:p>
            <a:pPr lvl="1">
              <a:defRPr/>
            </a:pPr>
            <a:endParaRPr lang="en-GB" altLang="x-none" dirty="0"/>
          </a:p>
          <a:p>
            <a:pPr marL="0" lvl="1" indent="0">
              <a:buNone/>
              <a:defRPr/>
            </a:pPr>
            <a:r>
              <a:rPr lang="en-GB" altLang="x-none" dirty="0"/>
              <a:t>Individuals should conduct a risk assessment first. Lifting operations should be planned in advance. Employees have a responsibility to use mechanical aids as required in order to avoid injury.</a:t>
            </a:r>
          </a:p>
          <a:p>
            <a:endParaRPr lang="en-GB" dirty="0"/>
          </a:p>
        </p:txBody>
      </p:sp>
    </p:spTree>
    <p:extLst>
      <p:ext uri="{BB962C8B-B14F-4D97-AF65-F5344CB8AC3E}">
        <p14:creationId xmlns:p14="http://schemas.microsoft.com/office/powerpoint/2010/main" val="4173134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DC6F6-3E82-B02A-3193-30B0215323AA}"/>
              </a:ext>
            </a:extLst>
          </p:cNvPr>
          <p:cNvSpPr>
            <a:spLocks noGrp="1"/>
          </p:cNvSpPr>
          <p:nvPr>
            <p:ph type="title"/>
          </p:nvPr>
        </p:nvSpPr>
        <p:spPr/>
        <p:txBody>
          <a:bodyPr/>
          <a:lstStyle/>
          <a:p>
            <a:r>
              <a:rPr lang="en-GB" dirty="0"/>
              <a:t>Personal Protective Equipment (PPE) Regulations 1992</a:t>
            </a:r>
          </a:p>
        </p:txBody>
      </p:sp>
      <p:sp>
        <p:nvSpPr>
          <p:cNvPr id="3" name="Content Placeholder 2">
            <a:extLst>
              <a:ext uri="{FF2B5EF4-FFF2-40B4-BE49-F238E27FC236}">
                <a16:creationId xmlns:a16="http://schemas.microsoft.com/office/drawing/2014/main" id="{E2373A26-ACFC-C818-9ECD-4F036E854792}"/>
              </a:ext>
            </a:extLst>
          </p:cNvPr>
          <p:cNvSpPr>
            <a:spLocks noGrp="1"/>
          </p:cNvSpPr>
          <p:nvPr>
            <p:ph sz="quarter" idx="10"/>
          </p:nvPr>
        </p:nvSpPr>
        <p:spPr/>
        <p:txBody>
          <a:bodyPr/>
          <a:lstStyle/>
          <a:p>
            <a:r>
              <a:rPr lang="en-GB" dirty="0">
                <a:solidFill>
                  <a:srgbClr val="111111"/>
                </a:solidFill>
                <a:latin typeface="Arial" panose="020B0604020202020204" pitchFamily="34" charset="0"/>
              </a:rPr>
              <a:t>Wherever there are risks to health and safety that cannot be adequately controlled in other ways, the PPE at Work Regulations require PPE to be supplied by the employer to the employee. </a:t>
            </a:r>
          </a:p>
          <a:p>
            <a:r>
              <a:rPr lang="en-GB" dirty="0">
                <a:solidFill>
                  <a:srgbClr val="111111"/>
                </a:solidFill>
                <a:latin typeface="Arial" panose="020B0604020202020204" pitchFamily="34" charset="0"/>
              </a:rPr>
              <a:t>The Regulations also require that PPE is:</a:t>
            </a:r>
          </a:p>
          <a:p>
            <a:pPr lvl="1">
              <a:defRPr/>
            </a:pPr>
            <a:r>
              <a:rPr lang="en-GB" dirty="0"/>
              <a:t>properly assessed before use to make sure it is fit for purpose</a:t>
            </a:r>
          </a:p>
          <a:p>
            <a:pPr lvl="1">
              <a:defRPr/>
            </a:pPr>
            <a:r>
              <a:rPr lang="en-GB" dirty="0"/>
              <a:t>maintained and stored properly</a:t>
            </a:r>
          </a:p>
          <a:p>
            <a:pPr lvl="1">
              <a:defRPr/>
            </a:pPr>
            <a:r>
              <a:rPr lang="en-GB" dirty="0"/>
              <a:t>provided with instructions on how to use it safely</a:t>
            </a:r>
          </a:p>
          <a:p>
            <a:pPr lvl="1">
              <a:defRPr/>
            </a:pPr>
            <a:r>
              <a:rPr lang="en-GB" dirty="0"/>
              <a:t>used correctly by employees.</a:t>
            </a:r>
          </a:p>
          <a:p>
            <a:endParaRPr lang="en-GB" dirty="0"/>
          </a:p>
        </p:txBody>
      </p:sp>
    </p:spTree>
    <p:extLst>
      <p:ext uri="{BB962C8B-B14F-4D97-AF65-F5344CB8AC3E}">
        <p14:creationId xmlns:p14="http://schemas.microsoft.com/office/powerpoint/2010/main" val="11130451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20C2E-2EA8-C18E-DDED-FA7E1B16CE5C}"/>
              </a:ext>
            </a:extLst>
          </p:cNvPr>
          <p:cNvSpPr>
            <a:spLocks noGrp="1"/>
          </p:cNvSpPr>
          <p:nvPr>
            <p:ph type="title"/>
          </p:nvPr>
        </p:nvSpPr>
        <p:spPr/>
        <p:txBody>
          <a:bodyPr/>
          <a:lstStyle/>
          <a:p>
            <a:r>
              <a:rPr lang="en-GB" altLang="x-none" dirty="0">
                <a:ea typeface="ＭＳ Ｐゴシック" charset="-128"/>
              </a:rPr>
              <a:t>Work at Height Regulations 2005</a:t>
            </a:r>
            <a:endParaRPr lang="en-GB" dirty="0"/>
          </a:p>
        </p:txBody>
      </p:sp>
      <p:sp>
        <p:nvSpPr>
          <p:cNvPr id="3" name="Content Placeholder 2">
            <a:extLst>
              <a:ext uri="{FF2B5EF4-FFF2-40B4-BE49-F238E27FC236}">
                <a16:creationId xmlns:a16="http://schemas.microsoft.com/office/drawing/2014/main" id="{48B2E92B-3324-54A9-7EA0-805E310D425C}"/>
              </a:ext>
            </a:extLst>
          </p:cNvPr>
          <p:cNvSpPr>
            <a:spLocks noGrp="1"/>
          </p:cNvSpPr>
          <p:nvPr>
            <p:ph sz="quarter" idx="10"/>
          </p:nvPr>
        </p:nvSpPr>
        <p:spPr/>
        <p:txBody>
          <a:bodyPr/>
          <a:lstStyle/>
          <a:p>
            <a:pPr eaLnBrk="0" hangingPunct="0">
              <a:lnSpc>
                <a:spcPts val="2400"/>
              </a:lnSpc>
              <a:spcBef>
                <a:spcPts val="1000"/>
              </a:spcBef>
              <a:spcAft>
                <a:spcPts val="1000"/>
              </a:spcAft>
              <a:buFontTx/>
              <a:buNone/>
            </a:pPr>
            <a:r>
              <a:rPr lang="en-GB" sz="2000" dirty="0">
                <a:solidFill>
                  <a:srgbClr val="111111"/>
                </a:solidFill>
                <a:latin typeface="Arial" panose="020B0604020202020204" pitchFamily="34" charset="0"/>
              </a:rPr>
              <a:t>Working at height means working in any place where, if there were no precautions in place, a person could fall a distance liable to cause personal injury. </a:t>
            </a:r>
          </a:p>
          <a:p>
            <a:pPr eaLnBrk="0" hangingPunct="0">
              <a:lnSpc>
                <a:spcPts val="2400"/>
              </a:lnSpc>
              <a:spcBef>
                <a:spcPts val="1000"/>
              </a:spcBef>
              <a:spcAft>
                <a:spcPts val="1000"/>
              </a:spcAft>
              <a:buFontTx/>
              <a:buNone/>
            </a:pPr>
            <a:r>
              <a:rPr lang="en-GB" sz="2000" dirty="0">
                <a:solidFill>
                  <a:srgbClr val="111111"/>
                </a:solidFill>
                <a:latin typeface="Arial" panose="020B0604020202020204" pitchFamily="34" charset="0"/>
              </a:rPr>
              <a:t>The following will mitigate against falling from height:</a:t>
            </a:r>
            <a:endParaRPr lang="en-GB" altLang="x-none" sz="2000" dirty="0">
              <a:solidFill>
                <a:srgbClr val="111111"/>
              </a:solidFill>
              <a:latin typeface="Arial" panose="020B0604020202020204" pitchFamily="34" charset="0"/>
            </a:endParaRPr>
          </a:p>
          <a:p>
            <a:pPr marL="342900" indent="-342900">
              <a:lnSpc>
                <a:spcPct val="150000"/>
              </a:lnSpc>
              <a:spcBef>
                <a:spcPct val="0"/>
              </a:spcBef>
              <a:buClr>
                <a:srgbClr val="0070C0"/>
              </a:buClr>
              <a:buFont typeface="Arial" panose="020B0604020202020204" pitchFamily="34" charset="0"/>
              <a:buChar char="•"/>
            </a:pPr>
            <a:r>
              <a:rPr lang="en-GB" altLang="x-none" sz="2000" dirty="0"/>
              <a:t>guards and fall arresters</a:t>
            </a:r>
          </a:p>
          <a:p>
            <a:pPr marL="342900" indent="-342900">
              <a:lnSpc>
                <a:spcPct val="150000"/>
              </a:lnSpc>
              <a:spcBef>
                <a:spcPct val="0"/>
              </a:spcBef>
              <a:buClr>
                <a:srgbClr val="0070C0"/>
              </a:buClr>
              <a:buFont typeface="Arial" panose="020B0604020202020204" pitchFamily="34" charset="0"/>
              <a:buChar char="•"/>
            </a:pPr>
            <a:r>
              <a:rPr lang="en-GB" altLang="x-none" dirty="0"/>
              <a:t>harnesses</a:t>
            </a:r>
          </a:p>
          <a:p>
            <a:pPr marL="342900" indent="-342900">
              <a:lnSpc>
                <a:spcPct val="150000"/>
              </a:lnSpc>
              <a:spcBef>
                <a:spcPct val="0"/>
              </a:spcBef>
              <a:buClr>
                <a:srgbClr val="0070C0"/>
              </a:buClr>
              <a:buFont typeface="Arial" panose="020B0604020202020204" pitchFamily="34" charset="0"/>
              <a:buChar char="•"/>
            </a:pPr>
            <a:r>
              <a:rPr lang="en-GB" altLang="x-none" dirty="0"/>
              <a:t>planning of work </a:t>
            </a:r>
          </a:p>
          <a:p>
            <a:pPr marL="342900" indent="-342900">
              <a:lnSpc>
                <a:spcPct val="150000"/>
              </a:lnSpc>
              <a:spcBef>
                <a:spcPct val="0"/>
              </a:spcBef>
              <a:buClr>
                <a:srgbClr val="0070C0"/>
              </a:buClr>
              <a:buFont typeface="Arial" panose="020B0604020202020204" pitchFamily="34" charset="0"/>
              <a:buChar char="•"/>
            </a:pPr>
            <a:r>
              <a:rPr lang="en-GB" altLang="x-none" dirty="0"/>
              <a:t>risk assessment </a:t>
            </a:r>
          </a:p>
          <a:p>
            <a:pPr marL="342900" indent="-342900">
              <a:lnSpc>
                <a:spcPct val="150000"/>
              </a:lnSpc>
              <a:spcBef>
                <a:spcPct val="0"/>
              </a:spcBef>
              <a:buClr>
                <a:srgbClr val="0070C0"/>
              </a:buClr>
              <a:buFont typeface="Arial" panose="020B0604020202020204" pitchFamily="34" charset="0"/>
              <a:buChar char="•"/>
            </a:pPr>
            <a:r>
              <a:rPr lang="en-GB" altLang="x-none" dirty="0"/>
              <a:t>equipment inspections.</a:t>
            </a:r>
          </a:p>
          <a:p>
            <a:endParaRPr lang="en-GB" dirty="0"/>
          </a:p>
        </p:txBody>
      </p:sp>
      <p:pic>
        <p:nvPicPr>
          <p:cNvPr id="4" name="Picture 3">
            <a:extLst>
              <a:ext uri="{FF2B5EF4-FFF2-40B4-BE49-F238E27FC236}">
                <a16:creationId xmlns:a16="http://schemas.microsoft.com/office/drawing/2014/main" id="{E53D588D-67BE-3996-28CA-B7655F880AAB}"/>
              </a:ext>
            </a:extLst>
          </p:cNvPr>
          <p:cNvPicPr>
            <a:picLocks noChangeAspect="1"/>
          </p:cNvPicPr>
          <p:nvPr/>
        </p:nvPicPr>
        <p:blipFill>
          <a:blip r:embed="rId2"/>
          <a:stretch>
            <a:fillRect/>
          </a:stretch>
        </p:blipFill>
        <p:spPr>
          <a:xfrm>
            <a:off x="5376385" y="3429000"/>
            <a:ext cx="3310415" cy="2213040"/>
          </a:xfrm>
          <a:prstGeom prst="rect">
            <a:avLst/>
          </a:prstGeom>
        </p:spPr>
      </p:pic>
    </p:spTree>
    <p:extLst>
      <p:ext uri="{BB962C8B-B14F-4D97-AF65-F5344CB8AC3E}">
        <p14:creationId xmlns:p14="http://schemas.microsoft.com/office/powerpoint/2010/main" val="26335431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7032B-2098-5A66-1D9B-65EB604F1CD4}"/>
              </a:ext>
            </a:extLst>
          </p:cNvPr>
          <p:cNvSpPr>
            <a:spLocks noGrp="1"/>
          </p:cNvSpPr>
          <p:nvPr>
            <p:ph type="title"/>
          </p:nvPr>
        </p:nvSpPr>
        <p:spPr/>
        <p:txBody>
          <a:bodyPr/>
          <a:lstStyle/>
          <a:p>
            <a:r>
              <a:rPr lang="en-GB" dirty="0"/>
              <a:t>Control of Noise at Work Regulations 2005</a:t>
            </a:r>
          </a:p>
        </p:txBody>
      </p:sp>
      <p:sp>
        <p:nvSpPr>
          <p:cNvPr id="3" name="Content Placeholder 2">
            <a:extLst>
              <a:ext uri="{FF2B5EF4-FFF2-40B4-BE49-F238E27FC236}">
                <a16:creationId xmlns:a16="http://schemas.microsoft.com/office/drawing/2014/main" id="{9329C035-1B7C-CBC1-E991-E5CFF5D893F6}"/>
              </a:ext>
            </a:extLst>
          </p:cNvPr>
          <p:cNvSpPr>
            <a:spLocks noGrp="1"/>
          </p:cNvSpPr>
          <p:nvPr>
            <p:ph sz="quarter" idx="10"/>
          </p:nvPr>
        </p:nvSpPr>
        <p:spPr/>
        <p:txBody>
          <a:bodyPr/>
          <a:lstStyle/>
          <a:p>
            <a:r>
              <a:rPr lang="en-GB" b="0" i="0" dirty="0">
                <a:solidFill>
                  <a:srgbClr val="111111"/>
                </a:solidFill>
                <a:effectLst/>
                <a:latin typeface="Arial" panose="020B0604020202020204" pitchFamily="34" charset="0"/>
              </a:rPr>
              <a:t>The aim is to ensure that workers’ hearing is protected from excessive noise at their place of work, which could cause them to lose their hearing and/or to suffer from tinnitus (permanent ringing in the ears).</a:t>
            </a:r>
          </a:p>
          <a:p>
            <a:pPr>
              <a:spcBef>
                <a:spcPts val="600"/>
              </a:spcBef>
              <a:spcAft>
                <a:spcPts val="600"/>
              </a:spcAft>
              <a:buClr>
                <a:srgbClr val="CC0000"/>
              </a:buClr>
              <a:defRPr/>
            </a:pPr>
            <a:r>
              <a:rPr lang="en-GB" sz="2000" dirty="0">
                <a:ea typeface="ＭＳ Ｐゴシック" charset="0"/>
                <a:cs typeface="Arial" charset="0"/>
              </a:rPr>
              <a:t>The level at which employers must provide hearing protection and hearing protection zones is </a:t>
            </a:r>
            <a:r>
              <a:rPr lang="en-GB" sz="2000" b="1" dirty="0">
                <a:ea typeface="ＭＳ Ｐゴシック" charset="0"/>
                <a:cs typeface="Arial" charset="0"/>
              </a:rPr>
              <a:t>85 decibels </a:t>
            </a:r>
            <a:r>
              <a:rPr lang="en-GB" sz="2000" dirty="0">
                <a:ea typeface="ＭＳ Ｐゴシック" charset="0"/>
                <a:cs typeface="Arial" charset="0"/>
              </a:rPr>
              <a:t>(daily or weekly average exposure).</a:t>
            </a:r>
          </a:p>
          <a:p>
            <a:endParaRPr lang="en-GB" dirty="0"/>
          </a:p>
        </p:txBody>
      </p:sp>
      <p:pic>
        <p:nvPicPr>
          <p:cNvPr id="4" name="Picture 3">
            <a:extLst>
              <a:ext uri="{FF2B5EF4-FFF2-40B4-BE49-F238E27FC236}">
                <a16:creationId xmlns:a16="http://schemas.microsoft.com/office/drawing/2014/main" id="{108C735D-2754-C3C2-B8C2-9B8A0E29EC0B}"/>
              </a:ext>
            </a:extLst>
          </p:cNvPr>
          <p:cNvPicPr>
            <a:picLocks noChangeAspect="1"/>
          </p:cNvPicPr>
          <p:nvPr/>
        </p:nvPicPr>
        <p:blipFill>
          <a:blip r:embed="rId2"/>
          <a:stretch>
            <a:fillRect/>
          </a:stretch>
        </p:blipFill>
        <p:spPr>
          <a:xfrm>
            <a:off x="5763104" y="3717032"/>
            <a:ext cx="2956816" cy="1969179"/>
          </a:xfrm>
          <a:prstGeom prst="rect">
            <a:avLst/>
          </a:prstGeom>
        </p:spPr>
      </p:pic>
    </p:spTree>
    <p:extLst>
      <p:ext uri="{BB962C8B-B14F-4D97-AF65-F5344CB8AC3E}">
        <p14:creationId xmlns:p14="http://schemas.microsoft.com/office/powerpoint/2010/main" val="33273786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631E6-B4C6-E580-6EBF-519E514046DF}"/>
              </a:ext>
            </a:extLst>
          </p:cNvPr>
          <p:cNvSpPr>
            <a:spLocks noGrp="1"/>
          </p:cNvSpPr>
          <p:nvPr>
            <p:ph type="title"/>
          </p:nvPr>
        </p:nvSpPr>
        <p:spPr/>
        <p:txBody>
          <a:bodyPr/>
          <a:lstStyle/>
          <a:p>
            <a:r>
              <a:rPr lang="en-GB" dirty="0"/>
              <a:t>Environmental regulations</a:t>
            </a:r>
          </a:p>
        </p:txBody>
      </p:sp>
      <p:sp>
        <p:nvSpPr>
          <p:cNvPr id="3" name="Content Placeholder 2">
            <a:extLst>
              <a:ext uri="{FF2B5EF4-FFF2-40B4-BE49-F238E27FC236}">
                <a16:creationId xmlns:a16="http://schemas.microsoft.com/office/drawing/2014/main" id="{23650E5B-B0CD-298D-93EF-1348087DEB98}"/>
              </a:ext>
            </a:extLst>
          </p:cNvPr>
          <p:cNvSpPr>
            <a:spLocks noGrp="1"/>
          </p:cNvSpPr>
          <p:nvPr>
            <p:ph sz="quarter" idx="10"/>
          </p:nvPr>
        </p:nvSpPr>
        <p:spPr/>
        <p:txBody>
          <a:bodyPr/>
          <a:lstStyle/>
          <a:p>
            <a:pPr algn="l" fontAlgn="base"/>
            <a:r>
              <a:rPr lang="en-GB" b="0" i="0" dirty="0">
                <a:solidFill>
                  <a:srgbClr val="000000"/>
                </a:solidFill>
                <a:effectLst/>
                <a:latin typeface="Arial" panose="020B0604020202020204" pitchFamily="34" charset="0"/>
              </a:rPr>
              <a:t>There are numerous environmental laws in the UK that cover everything from fly tipping, littering and pollution to wildlife, conservation, climate change, noise and planning. However, knowing or understanding which law pertains to what aspect of the environment can be difficult. </a:t>
            </a:r>
          </a:p>
          <a:p>
            <a:pPr algn="l" fontAlgn="base"/>
            <a:r>
              <a:rPr lang="en-GB" b="0" i="0" dirty="0">
                <a:solidFill>
                  <a:srgbClr val="000000"/>
                </a:solidFill>
                <a:effectLst/>
                <a:latin typeface="Arial" panose="020B0604020202020204" pitchFamily="34" charset="0"/>
              </a:rPr>
              <a:t>Splitting regulations into different categories can help.</a:t>
            </a:r>
          </a:p>
          <a:p>
            <a:r>
              <a:rPr lang="en-GB" b="1" i="0" dirty="0">
                <a:solidFill>
                  <a:srgbClr val="000000"/>
                </a:solidFill>
                <a:effectLst/>
                <a:latin typeface="Arial" panose="020B0604020202020204" pitchFamily="34" charset="0"/>
              </a:rPr>
              <a:t>Pollution/environment</a:t>
            </a:r>
          </a:p>
          <a:p>
            <a:pPr lvl="1">
              <a:defRPr/>
            </a:pPr>
            <a:r>
              <a:rPr lang="en-GB" dirty="0"/>
              <a:t>Control of Pollution Act</a:t>
            </a:r>
          </a:p>
          <a:p>
            <a:pPr lvl="1">
              <a:defRPr/>
            </a:pPr>
            <a:r>
              <a:rPr lang="en-GB" dirty="0"/>
              <a:t>Environmental Protection Act</a:t>
            </a:r>
          </a:p>
          <a:p>
            <a:endParaRPr lang="en-GB" dirty="0"/>
          </a:p>
        </p:txBody>
      </p:sp>
      <p:pic>
        <p:nvPicPr>
          <p:cNvPr id="4" name="Picture 3">
            <a:extLst>
              <a:ext uri="{FF2B5EF4-FFF2-40B4-BE49-F238E27FC236}">
                <a16:creationId xmlns:a16="http://schemas.microsoft.com/office/drawing/2014/main" id="{16A7D8D9-A0EA-C670-CECC-72CB0CB4A520}"/>
              </a:ext>
            </a:extLst>
          </p:cNvPr>
          <p:cNvPicPr>
            <a:picLocks noChangeAspect="1"/>
          </p:cNvPicPr>
          <p:nvPr/>
        </p:nvPicPr>
        <p:blipFill>
          <a:blip r:embed="rId2"/>
          <a:stretch>
            <a:fillRect/>
          </a:stretch>
        </p:blipFill>
        <p:spPr>
          <a:xfrm>
            <a:off x="5442303" y="3942850"/>
            <a:ext cx="3243353" cy="1822862"/>
          </a:xfrm>
          <a:prstGeom prst="rect">
            <a:avLst/>
          </a:prstGeom>
        </p:spPr>
      </p:pic>
    </p:spTree>
    <p:extLst>
      <p:ext uri="{BB962C8B-B14F-4D97-AF65-F5344CB8AC3E}">
        <p14:creationId xmlns:p14="http://schemas.microsoft.com/office/powerpoint/2010/main" val="17930935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9722E-EE14-0196-088F-B1D6E5B9D1F3}"/>
              </a:ext>
            </a:extLst>
          </p:cNvPr>
          <p:cNvSpPr>
            <a:spLocks noGrp="1"/>
          </p:cNvSpPr>
          <p:nvPr>
            <p:ph type="title"/>
          </p:nvPr>
        </p:nvSpPr>
        <p:spPr/>
        <p:txBody>
          <a:bodyPr/>
          <a:lstStyle/>
          <a:p>
            <a:r>
              <a:rPr lang="en-GB" dirty="0"/>
              <a:t>Environmental regulations</a:t>
            </a:r>
          </a:p>
        </p:txBody>
      </p:sp>
      <p:sp>
        <p:nvSpPr>
          <p:cNvPr id="3" name="Content Placeholder 2">
            <a:extLst>
              <a:ext uri="{FF2B5EF4-FFF2-40B4-BE49-F238E27FC236}">
                <a16:creationId xmlns:a16="http://schemas.microsoft.com/office/drawing/2014/main" id="{2649EE4B-6AF7-3119-54F6-802870D79229}"/>
              </a:ext>
            </a:extLst>
          </p:cNvPr>
          <p:cNvSpPr>
            <a:spLocks noGrp="1"/>
          </p:cNvSpPr>
          <p:nvPr>
            <p:ph sz="quarter" idx="10"/>
          </p:nvPr>
        </p:nvSpPr>
        <p:spPr/>
        <p:txBody>
          <a:bodyPr/>
          <a:lstStyle/>
          <a:p>
            <a:pPr algn="l" fontAlgn="base"/>
            <a:r>
              <a:rPr lang="en-GB" b="1" i="0" dirty="0">
                <a:solidFill>
                  <a:srgbClr val="000000"/>
                </a:solidFill>
                <a:effectLst/>
                <a:latin typeface="Arial" panose="020B0604020202020204" pitchFamily="34" charset="0"/>
              </a:rPr>
              <a:t>Conservation</a:t>
            </a:r>
          </a:p>
          <a:p>
            <a:pPr lvl="1">
              <a:defRPr/>
            </a:pPr>
            <a:r>
              <a:rPr lang="en-GB" dirty="0"/>
              <a:t>Planning (Listed Buildings and Conservation Areas) Act</a:t>
            </a:r>
          </a:p>
          <a:p>
            <a:pPr lvl="1">
              <a:defRPr/>
            </a:pPr>
            <a:r>
              <a:rPr lang="en-GB" dirty="0"/>
              <a:t>Countryside and Rights of Way Act</a:t>
            </a:r>
          </a:p>
          <a:p>
            <a:pPr lvl="1">
              <a:defRPr/>
            </a:pPr>
            <a:endParaRPr lang="en-GB" dirty="0"/>
          </a:p>
          <a:p>
            <a:pPr marL="0" lvl="1" indent="0">
              <a:buNone/>
              <a:defRPr/>
            </a:pPr>
            <a:r>
              <a:rPr lang="en-GB" b="1" dirty="0">
                <a:solidFill>
                  <a:srgbClr val="000000"/>
                </a:solidFill>
                <a:latin typeface="Arial" panose="020B0604020202020204" pitchFamily="34" charset="0"/>
              </a:rPr>
              <a:t>Climate change</a:t>
            </a:r>
          </a:p>
          <a:p>
            <a:pPr lvl="1">
              <a:defRPr/>
            </a:pPr>
            <a:r>
              <a:rPr lang="en-GB" dirty="0"/>
              <a:t>Climate Change Act 2008</a:t>
            </a:r>
          </a:p>
          <a:p>
            <a:pPr lvl="1">
              <a:defRPr/>
            </a:pPr>
            <a:r>
              <a:rPr lang="en-GB" dirty="0"/>
              <a:t>Planning and Energy Act 2008</a:t>
            </a:r>
          </a:p>
          <a:p>
            <a:pPr lvl="1">
              <a:defRPr/>
            </a:pPr>
            <a:r>
              <a:rPr lang="en-GB" dirty="0"/>
              <a:t>Energy Act 2020</a:t>
            </a:r>
          </a:p>
          <a:p>
            <a:endParaRPr lang="en-GB" dirty="0"/>
          </a:p>
        </p:txBody>
      </p:sp>
    </p:spTree>
    <p:extLst>
      <p:ext uri="{BB962C8B-B14F-4D97-AF65-F5344CB8AC3E}">
        <p14:creationId xmlns:p14="http://schemas.microsoft.com/office/powerpoint/2010/main" val="1944378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EA36C-B5F1-D440-9EF3-A21794032873}"/>
              </a:ext>
            </a:extLst>
          </p:cNvPr>
          <p:cNvSpPr>
            <a:spLocks noGrp="1"/>
          </p:cNvSpPr>
          <p:nvPr>
            <p:ph type="title"/>
          </p:nvPr>
        </p:nvSpPr>
        <p:spPr/>
        <p:txBody>
          <a:bodyPr/>
          <a:lstStyle/>
          <a:p>
            <a:r>
              <a:rPr lang="en-GB" dirty="0"/>
              <a:t>Environmental Protection Act</a:t>
            </a:r>
          </a:p>
        </p:txBody>
      </p:sp>
      <p:sp>
        <p:nvSpPr>
          <p:cNvPr id="3" name="Content Placeholder 2">
            <a:extLst>
              <a:ext uri="{FF2B5EF4-FFF2-40B4-BE49-F238E27FC236}">
                <a16:creationId xmlns:a16="http://schemas.microsoft.com/office/drawing/2014/main" id="{4264FA08-1D13-6013-1B19-DE07FEFA5C34}"/>
              </a:ext>
            </a:extLst>
          </p:cNvPr>
          <p:cNvSpPr>
            <a:spLocks noGrp="1"/>
          </p:cNvSpPr>
          <p:nvPr>
            <p:ph sz="quarter" idx="10"/>
          </p:nvPr>
        </p:nvSpPr>
        <p:spPr/>
        <p:txBody>
          <a:bodyPr/>
          <a:lstStyle/>
          <a:p>
            <a:r>
              <a:rPr lang="en-GB" b="1" dirty="0"/>
              <a:t>Waste management in construction</a:t>
            </a:r>
          </a:p>
          <a:p>
            <a:r>
              <a:rPr lang="en-GB" dirty="0">
                <a:solidFill>
                  <a:srgbClr val="111111"/>
                </a:solidFill>
                <a:latin typeface="Arial" panose="020B0604020202020204" pitchFamily="34" charset="0"/>
              </a:rPr>
              <a:t>Any waste generated on site will normally need to be stored for a period of time before collection. Employers have a legal responsibility to ensure waste is stored safely. Regulations require the following actions.</a:t>
            </a:r>
          </a:p>
          <a:p>
            <a:pPr lvl="1">
              <a:defRPr/>
            </a:pPr>
            <a:r>
              <a:rPr lang="en-GB" dirty="0"/>
              <a:t>Pre-treatment – </a:t>
            </a:r>
            <a:r>
              <a:rPr lang="en-GB" dirty="0" err="1"/>
              <a:t>ie</a:t>
            </a:r>
            <a:r>
              <a:rPr lang="en-GB" dirty="0"/>
              <a:t> sorting recyclable and non-recyclable material. This can be on-site or completed by a registered waste collector at a sorting facility.</a:t>
            </a:r>
          </a:p>
          <a:p>
            <a:pPr lvl="1">
              <a:defRPr/>
            </a:pPr>
            <a:r>
              <a:rPr lang="en-GB" dirty="0"/>
              <a:t>Safe on-site storage for all waste.</a:t>
            </a:r>
          </a:p>
          <a:p>
            <a:pPr lvl="1">
              <a:defRPr/>
            </a:pPr>
            <a:r>
              <a:rPr lang="en-GB" dirty="0"/>
              <a:t>Waste must be collected by a registered waste carrier.</a:t>
            </a:r>
          </a:p>
          <a:p>
            <a:pPr lvl="1">
              <a:defRPr/>
            </a:pPr>
            <a:r>
              <a:rPr lang="en-GB" dirty="0"/>
              <a:t>Disposal of waste must take place at a licensed waste disposal facility.</a:t>
            </a:r>
          </a:p>
          <a:p>
            <a:pPr lvl="1">
              <a:defRPr/>
            </a:pPr>
            <a:r>
              <a:rPr lang="en-GB" dirty="0"/>
              <a:t>Waste must be covered by a waste transfer note.</a:t>
            </a:r>
          </a:p>
          <a:p>
            <a:endParaRPr lang="en-GB" dirty="0"/>
          </a:p>
        </p:txBody>
      </p:sp>
    </p:spTree>
    <p:extLst>
      <p:ext uri="{BB962C8B-B14F-4D97-AF65-F5344CB8AC3E}">
        <p14:creationId xmlns:p14="http://schemas.microsoft.com/office/powerpoint/2010/main" val="9870941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2F4925-C5D4-1754-D71B-182DB159DBBE}"/>
              </a:ext>
            </a:extLst>
          </p:cNvPr>
          <p:cNvSpPr>
            <a:spLocks noGrp="1"/>
          </p:cNvSpPr>
          <p:nvPr>
            <p:ph type="title"/>
          </p:nvPr>
        </p:nvSpPr>
        <p:spPr/>
        <p:txBody>
          <a:bodyPr/>
          <a:lstStyle/>
          <a:p>
            <a:r>
              <a:rPr lang="en-GB" dirty="0"/>
              <a:t>Construction (Health, Safety and Welfare) (CHSW) Regulations</a:t>
            </a:r>
          </a:p>
        </p:txBody>
      </p:sp>
      <p:sp>
        <p:nvSpPr>
          <p:cNvPr id="3" name="Content Placeholder 2">
            <a:extLst>
              <a:ext uri="{FF2B5EF4-FFF2-40B4-BE49-F238E27FC236}">
                <a16:creationId xmlns:a16="http://schemas.microsoft.com/office/drawing/2014/main" id="{C16427A9-C594-9756-FCE4-A42FEAE548C4}"/>
              </a:ext>
            </a:extLst>
          </p:cNvPr>
          <p:cNvSpPr>
            <a:spLocks noGrp="1"/>
          </p:cNvSpPr>
          <p:nvPr>
            <p:ph sz="quarter" idx="10"/>
          </p:nvPr>
        </p:nvSpPr>
        <p:spPr>
          <a:xfrm>
            <a:off x="457200" y="1700808"/>
            <a:ext cx="8229600" cy="4059192"/>
          </a:xfrm>
        </p:spPr>
        <p:txBody>
          <a:bodyPr/>
          <a:lstStyle/>
          <a:p>
            <a:r>
              <a:rPr lang="en-GB" dirty="0"/>
              <a:t>These </a:t>
            </a:r>
            <a:r>
              <a:rPr lang="en-GB" sz="2000" b="0" i="0" u="none" strike="noStrike" baseline="0" dirty="0">
                <a:solidFill>
                  <a:srgbClr val="000000"/>
                </a:solidFill>
                <a:latin typeface="Arial" panose="020B0604020202020204" pitchFamily="34" charset="0"/>
              </a:rPr>
              <a:t>are directly related to the provision of welfare facilities during construction work. For example:</a:t>
            </a:r>
          </a:p>
          <a:p>
            <a:pPr lvl="1">
              <a:defRPr/>
            </a:pPr>
            <a:r>
              <a:rPr lang="en-GB" dirty="0"/>
              <a:t>toilets</a:t>
            </a:r>
          </a:p>
          <a:p>
            <a:pPr lvl="1">
              <a:defRPr/>
            </a:pPr>
            <a:r>
              <a:rPr lang="en-GB" dirty="0"/>
              <a:t>washing facilities</a:t>
            </a:r>
          </a:p>
          <a:p>
            <a:pPr lvl="1">
              <a:defRPr/>
            </a:pPr>
            <a:r>
              <a:rPr lang="en-GB" dirty="0"/>
              <a:t>drinking water</a:t>
            </a:r>
          </a:p>
          <a:p>
            <a:pPr lvl="1">
              <a:defRPr/>
            </a:pPr>
            <a:r>
              <a:rPr lang="en-GB" dirty="0"/>
              <a:t>heating</a:t>
            </a:r>
          </a:p>
          <a:p>
            <a:pPr lvl="1">
              <a:defRPr/>
            </a:pPr>
            <a:r>
              <a:rPr lang="en-GB" dirty="0"/>
              <a:t>changing rooms</a:t>
            </a:r>
          </a:p>
          <a:p>
            <a:pPr lvl="1">
              <a:defRPr/>
            </a:pPr>
            <a:r>
              <a:rPr lang="en-GB" dirty="0"/>
              <a:t>lockers</a:t>
            </a:r>
          </a:p>
          <a:p>
            <a:pPr lvl="1">
              <a:defRPr/>
            </a:pPr>
            <a:r>
              <a:rPr lang="en-GB" dirty="0"/>
              <a:t>rest facilities</a:t>
            </a:r>
          </a:p>
          <a:p>
            <a:pPr lvl="1">
              <a:defRPr/>
            </a:pPr>
            <a:r>
              <a:rPr lang="en-GB" dirty="0"/>
              <a:t>eating facilities.</a:t>
            </a:r>
          </a:p>
          <a:p>
            <a:endParaRPr lang="en-GB" dirty="0"/>
          </a:p>
        </p:txBody>
      </p:sp>
    </p:spTree>
    <p:extLst>
      <p:ext uri="{BB962C8B-B14F-4D97-AF65-F5344CB8AC3E}">
        <p14:creationId xmlns:p14="http://schemas.microsoft.com/office/powerpoint/2010/main" val="7162667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16307-DE56-4257-DA17-AA96934DEDD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0EB0548-7B76-9E3A-0E0F-F0CDDF5A16B8}"/>
              </a:ext>
            </a:extLst>
          </p:cNvPr>
          <p:cNvSpPr>
            <a:spLocks noGrp="1"/>
          </p:cNvSpPr>
          <p:nvPr>
            <p:ph sz="quarter" idx="10"/>
          </p:nvPr>
        </p:nvSpPr>
        <p:spPr/>
        <p:txBody>
          <a:bodyPr/>
          <a:lstStyle/>
          <a:p>
            <a:endParaRPr lang="en-GB" sz="2000" dirty="0">
              <a:solidFill>
                <a:srgbClr val="0077E3"/>
              </a:solidFill>
              <a:ea typeface="ＭＳ Ｐゴシック" pitchFamily="-105" charset="-128"/>
              <a:cs typeface="ＭＳ Ｐゴシック" pitchFamily="-105" charset="-128"/>
            </a:endParaRPr>
          </a:p>
          <a:p>
            <a:endParaRPr lang="en-GB" dirty="0">
              <a:solidFill>
                <a:srgbClr val="0077E3"/>
              </a:solidFill>
              <a:ea typeface="ＭＳ Ｐゴシック" pitchFamily="-105" charset="-128"/>
              <a:cs typeface="ＭＳ Ｐゴシック" pitchFamily="-105" charset="-128"/>
            </a:endParaRPr>
          </a:p>
          <a:p>
            <a:endParaRPr lang="en-GB" sz="2000" dirty="0">
              <a:solidFill>
                <a:srgbClr val="0077E3"/>
              </a:solidFill>
              <a:ea typeface="ＭＳ Ｐゴシック" pitchFamily="-105" charset="-128"/>
              <a:cs typeface="ＭＳ Ｐゴシック" pitchFamily="-105" charset="-128"/>
            </a:endParaRPr>
          </a:p>
          <a:p>
            <a:pPr algn="ctr"/>
            <a:r>
              <a:rPr lang="en-GB" sz="4800" dirty="0">
                <a:solidFill>
                  <a:srgbClr val="0077E3"/>
                </a:solidFill>
                <a:ea typeface="ＭＳ Ｐゴシック" pitchFamily="-105" charset="-128"/>
                <a:cs typeface="ＭＳ Ｐゴシック" pitchFamily="-105" charset="-128"/>
              </a:rPr>
              <a:t>Any questions?</a:t>
            </a:r>
          </a:p>
          <a:p>
            <a:endParaRPr lang="en-GB" dirty="0"/>
          </a:p>
        </p:txBody>
      </p:sp>
    </p:spTree>
    <p:extLst>
      <p:ext uri="{BB962C8B-B14F-4D97-AF65-F5344CB8AC3E}">
        <p14:creationId xmlns:p14="http://schemas.microsoft.com/office/powerpoint/2010/main" val="42109725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1983C-622B-ABFE-EB3C-940EC366F84B}"/>
              </a:ext>
            </a:extLst>
          </p:cNvPr>
          <p:cNvSpPr>
            <a:spLocks noGrp="1"/>
          </p:cNvSpPr>
          <p:nvPr>
            <p:ph type="title"/>
          </p:nvPr>
        </p:nvSpPr>
        <p:spPr/>
        <p:txBody>
          <a:bodyPr/>
          <a:lstStyle/>
          <a:p>
            <a:r>
              <a:rPr lang="en-GB" dirty="0"/>
              <a:t>Health and Safety at Work Act 1974</a:t>
            </a:r>
          </a:p>
        </p:txBody>
      </p:sp>
      <p:sp>
        <p:nvSpPr>
          <p:cNvPr id="3" name="Content Placeholder 2">
            <a:extLst>
              <a:ext uri="{FF2B5EF4-FFF2-40B4-BE49-F238E27FC236}">
                <a16:creationId xmlns:a16="http://schemas.microsoft.com/office/drawing/2014/main" id="{FF28CF7D-BB27-6C47-A5F7-1F0A26FDC48E}"/>
              </a:ext>
            </a:extLst>
          </p:cNvPr>
          <p:cNvSpPr>
            <a:spLocks noGrp="1"/>
          </p:cNvSpPr>
          <p:nvPr>
            <p:ph sz="quarter" idx="10"/>
          </p:nvPr>
        </p:nvSpPr>
        <p:spPr/>
        <p:txBody>
          <a:bodyPr/>
          <a:lstStyle/>
          <a:p>
            <a:r>
              <a:rPr lang="en-GB" dirty="0"/>
              <a:t>The Health and Safety at Work Act (HASAWA) 1974 embodies the requirements for the management of health and safety at work, and covers: </a:t>
            </a:r>
          </a:p>
          <a:p>
            <a:pPr marL="342900" indent="-342900">
              <a:buFont typeface="Arial" panose="020B0604020202020204" pitchFamily="34" charset="0"/>
              <a:buChar char="•"/>
            </a:pPr>
            <a:r>
              <a:rPr lang="en-GB" dirty="0"/>
              <a:t>all people at work (i.e. employers/employees)</a:t>
            </a:r>
          </a:p>
          <a:p>
            <a:pPr marL="342900" indent="-342900">
              <a:buFont typeface="Arial" panose="020B0604020202020204" pitchFamily="34" charset="0"/>
              <a:buChar char="•"/>
            </a:pPr>
            <a:r>
              <a:rPr lang="en-GB" dirty="0"/>
              <a:t>the self-employed</a:t>
            </a:r>
          </a:p>
          <a:p>
            <a:pPr marL="342900" indent="-342900">
              <a:buFont typeface="Arial" panose="020B0604020202020204" pitchFamily="34" charset="0"/>
              <a:buChar char="•"/>
            </a:pPr>
            <a:r>
              <a:rPr lang="en-GB" dirty="0"/>
              <a:t>the general public</a:t>
            </a:r>
          </a:p>
          <a:p>
            <a:pPr marL="342900" indent="-342900">
              <a:buFont typeface="Arial" panose="020B0604020202020204" pitchFamily="34" charset="0"/>
              <a:buChar char="•"/>
            </a:pPr>
            <a:r>
              <a:rPr lang="en-GB" dirty="0"/>
              <a:t>all people and activities.</a:t>
            </a:r>
          </a:p>
          <a:p>
            <a:endParaRPr lang="en-GB" dirty="0"/>
          </a:p>
          <a:p>
            <a:endParaRPr lang="en-GB" dirty="0"/>
          </a:p>
        </p:txBody>
      </p:sp>
      <p:pic>
        <p:nvPicPr>
          <p:cNvPr id="4" name="Picture 3">
            <a:extLst>
              <a:ext uri="{FF2B5EF4-FFF2-40B4-BE49-F238E27FC236}">
                <a16:creationId xmlns:a16="http://schemas.microsoft.com/office/drawing/2014/main" id="{F7C0A42B-B594-2F13-F148-21EB124948A8}"/>
              </a:ext>
            </a:extLst>
          </p:cNvPr>
          <p:cNvPicPr>
            <a:picLocks noChangeAspect="1"/>
          </p:cNvPicPr>
          <p:nvPr/>
        </p:nvPicPr>
        <p:blipFill>
          <a:blip r:embed="rId2"/>
          <a:stretch>
            <a:fillRect/>
          </a:stretch>
        </p:blipFill>
        <p:spPr>
          <a:xfrm>
            <a:off x="5089840" y="3429000"/>
            <a:ext cx="3596952" cy="2572735"/>
          </a:xfrm>
          <a:prstGeom prst="rect">
            <a:avLst/>
          </a:prstGeom>
        </p:spPr>
      </p:pic>
    </p:spTree>
    <p:extLst>
      <p:ext uri="{BB962C8B-B14F-4D97-AF65-F5344CB8AC3E}">
        <p14:creationId xmlns:p14="http://schemas.microsoft.com/office/powerpoint/2010/main" val="1314806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98FB8-E86E-F875-2946-82D8780FC073}"/>
              </a:ext>
            </a:extLst>
          </p:cNvPr>
          <p:cNvSpPr>
            <a:spLocks noGrp="1"/>
          </p:cNvSpPr>
          <p:nvPr>
            <p:ph type="title"/>
          </p:nvPr>
        </p:nvSpPr>
        <p:spPr/>
        <p:txBody>
          <a:bodyPr/>
          <a:lstStyle/>
          <a:p>
            <a:r>
              <a:rPr lang="en-GB" dirty="0"/>
              <a:t>HASAWA 1974</a:t>
            </a:r>
          </a:p>
        </p:txBody>
      </p:sp>
      <p:sp>
        <p:nvSpPr>
          <p:cNvPr id="3" name="Content Placeholder 2">
            <a:extLst>
              <a:ext uri="{FF2B5EF4-FFF2-40B4-BE49-F238E27FC236}">
                <a16:creationId xmlns:a16="http://schemas.microsoft.com/office/drawing/2014/main" id="{A77126EF-C63A-13EA-653A-35B10F8B79E3}"/>
              </a:ext>
            </a:extLst>
          </p:cNvPr>
          <p:cNvSpPr>
            <a:spLocks noGrp="1"/>
          </p:cNvSpPr>
          <p:nvPr>
            <p:ph sz="quarter" idx="10"/>
          </p:nvPr>
        </p:nvSpPr>
        <p:spPr/>
        <p:txBody>
          <a:bodyPr/>
          <a:lstStyle/>
          <a:p>
            <a:r>
              <a:rPr lang="en-GB" dirty="0"/>
              <a:t>The main objectives of HASAWA 1974 are:</a:t>
            </a:r>
          </a:p>
          <a:p>
            <a:pPr marL="342900" indent="-342900">
              <a:buFont typeface="Arial" panose="020B0604020202020204" pitchFamily="34" charset="0"/>
              <a:buChar char="•"/>
            </a:pPr>
            <a:r>
              <a:rPr lang="en-GB" dirty="0"/>
              <a:t>health and safety of all people at work</a:t>
            </a:r>
          </a:p>
          <a:p>
            <a:pPr marL="342900" indent="-342900">
              <a:buFont typeface="Arial" panose="020B0604020202020204" pitchFamily="34" charset="0"/>
              <a:buChar char="•"/>
            </a:pPr>
            <a:r>
              <a:rPr lang="en-GB" dirty="0"/>
              <a:t>the protection of others from risks at work</a:t>
            </a:r>
          </a:p>
          <a:p>
            <a:pPr marL="342900" indent="-342900">
              <a:buFont typeface="Arial" panose="020B0604020202020204" pitchFamily="34" charset="0"/>
              <a:buChar char="•"/>
            </a:pPr>
            <a:r>
              <a:rPr lang="en-GB" dirty="0"/>
              <a:t>the control of dangerous substances</a:t>
            </a:r>
          </a:p>
          <a:p>
            <a:pPr marL="342900" indent="-342900">
              <a:buFont typeface="Arial" panose="020B0604020202020204" pitchFamily="34" charset="0"/>
              <a:buChar char="•"/>
            </a:pPr>
            <a:r>
              <a:rPr lang="en-GB" dirty="0"/>
              <a:t>the control of dangerous emissions.</a:t>
            </a:r>
          </a:p>
          <a:p>
            <a:endParaRPr lang="en-GB" dirty="0"/>
          </a:p>
        </p:txBody>
      </p:sp>
    </p:spTree>
    <p:extLst>
      <p:ext uri="{BB962C8B-B14F-4D97-AF65-F5344CB8AC3E}">
        <p14:creationId xmlns:p14="http://schemas.microsoft.com/office/powerpoint/2010/main" val="3085258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4043A-A011-0659-5C4C-2622119A7EC1}"/>
              </a:ext>
            </a:extLst>
          </p:cNvPr>
          <p:cNvSpPr>
            <a:spLocks noGrp="1"/>
          </p:cNvSpPr>
          <p:nvPr>
            <p:ph type="title"/>
          </p:nvPr>
        </p:nvSpPr>
        <p:spPr/>
        <p:txBody>
          <a:bodyPr/>
          <a:lstStyle/>
          <a:p>
            <a:r>
              <a:rPr lang="en-GB" dirty="0"/>
              <a:t>HASAWA 1974</a:t>
            </a:r>
          </a:p>
        </p:txBody>
      </p:sp>
      <p:sp>
        <p:nvSpPr>
          <p:cNvPr id="3" name="Content Placeholder 2">
            <a:extLst>
              <a:ext uri="{FF2B5EF4-FFF2-40B4-BE49-F238E27FC236}">
                <a16:creationId xmlns:a16="http://schemas.microsoft.com/office/drawing/2014/main" id="{92AB3F98-463B-42EB-5C72-522994E7D867}"/>
              </a:ext>
            </a:extLst>
          </p:cNvPr>
          <p:cNvSpPr>
            <a:spLocks noGrp="1"/>
          </p:cNvSpPr>
          <p:nvPr>
            <p:ph sz="quarter" idx="10"/>
          </p:nvPr>
        </p:nvSpPr>
        <p:spPr/>
        <p:txBody>
          <a:bodyPr/>
          <a:lstStyle/>
          <a:p>
            <a:pPr lvl="1"/>
            <a:r>
              <a:rPr lang="en-GB" altLang="x-none" dirty="0"/>
              <a:t>T</a:t>
            </a:r>
            <a:r>
              <a:rPr lang="en-GB" altLang="x-none" sz="2000" dirty="0">
                <a:ea typeface="ＭＳ Ｐゴシック" charset="-128"/>
              </a:rPr>
              <a:t>he Act makes health, safety and welfare </a:t>
            </a:r>
            <a:r>
              <a:rPr lang="en-GB" altLang="x-none" sz="2000" b="1" dirty="0">
                <a:ea typeface="ＭＳ Ｐゴシック" charset="-128"/>
              </a:rPr>
              <a:t>everyone</a:t>
            </a:r>
            <a:r>
              <a:rPr lang="en-GB" altLang="en-US" sz="2000" b="1" dirty="0">
                <a:ea typeface="ＭＳ Ｐゴシック" charset="-128"/>
              </a:rPr>
              <a:t>’</a:t>
            </a:r>
            <a:r>
              <a:rPr lang="en-GB" altLang="x-none" sz="2000" b="1" dirty="0">
                <a:ea typeface="ＭＳ Ｐゴシック" charset="-128"/>
              </a:rPr>
              <a:t>s</a:t>
            </a:r>
            <a:r>
              <a:rPr lang="en-GB" altLang="x-none" sz="2000" dirty="0">
                <a:ea typeface="ＭＳ Ｐゴシック" charset="-128"/>
              </a:rPr>
              <a:t> responsibility.</a:t>
            </a:r>
          </a:p>
          <a:p>
            <a:pPr lvl="1"/>
            <a:r>
              <a:rPr lang="en-GB" altLang="x-none" sz="2000" dirty="0">
                <a:ea typeface="ＭＳ Ｐゴシック" charset="-128"/>
              </a:rPr>
              <a:t>Employers have a responsibility to </a:t>
            </a:r>
            <a:r>
              <a:rPr lang="en-GB" altLang="x-none" sz="2000" b="1" dirty="0">
                <a:ea typeface="ＭＳ Ｐゴシック" charset="-128"/>
              </a:rPr>
              <a:t>provide personal protective equipment </a:t>
            </a:r>
            <a:r>
              <a:rPr lang="en-GB" altLang="x-none" sz="2000" dirty="0">
                <a:ea typeface="ＭＳ Ｐゴシック" charset="-128"/>
              </a:rPr>
              <a:t>(PPE), </a:t>
            </a:r>
            <a:r>
              <a:rPr lang="en-GB" altLang="x-none" sz="2000" dirty="0" err="1">
                <a:ea typeface="ＭＳ Ｐゴシック" charset="-128"/>
              </a:rPr>
              <a:t>eg</a:t>
            </a:r>
            <a:r>
              <a:rPr lang="en-GB" altLang="x-none" sz="2000" dirty="0">
                <a:ea typeface="ＭＳ Ｐゴシック" charset="-128"/>
              </a:rPr>
              <a:t> hard hats, gloves, eye protection, safety footwear etc.</a:t>
            </a:r>
          </a:p>
          <a:p>
            <a:pPr lvl="1"/>
            <a:r>
              <a:rPr lang="en-GB" altLang="x-none" sz="2000" dirty="0">
                <a:ea typeface="ＭＳ Ｐゴシック" charset="-128"/>
              </a:rPr>
              <a:t>A health and safety </a:t>
            </a:r>
            <a:r>
              <a:rPr lang="en-GB" altLang="x-none" sz="2000" dirty="0"/>
              <a:t>p</a:t>
            </a:r>
            <a:r>
              <a:rPr lang="en-GB" altLang="x-none" sz="2000" dirty="0">
                <a:ea typeface="ＭＳ Ｐゴシック" charset="-128"/>
              </a:rPr>
              <a:t>olicy must be produced if a company employs </a:t>
            </a:r>
            <a:r>
              <a:rPr lang="en-GB" altLang="x-none" sz="2000" b="1" dirty="0">
                <a:ea typeface="ＭＳ Ｐゴシック" charset="-128"/>
              </a:rPr>
              <a:t>five</a:t>
            </a:r>
            <a:r>
              <a:rPr lang="en-GB" altLang="x-none" sz="2000" dirty="0">
                <a:ea typeface="ＭＳ Ｐゴシック" charset="-128"/>
              </a:rPr>
              <a:t> or more employees.</a:t>
            </a:r>
          </a:p>
          <a:p>
            <a:endParaRPr lang="en-GB" dirty="0"/>
          </a:p>
        </p:txBody>
      </p:sp>
      <p:pic>
        <p:nvPicPr>
          <p:cNvPr id="4" name="Picture 3">
            <a:extLst>
              <a:ext uri="{FF2B5EF4-FFF2-40B4-BE49-F238E27FC236}">
                <a16:creationId xmlns:a16="http://schemas.microsoft.com/office/drawing/2014/main" id="{C8431FEC-0B46-5B6E-6AD6-18598A99FFAD}"/>
              </a:ext>
            </a:extLst>
          </p:cNvPr>
          <p:cNvPicPr>
            <a:picLocks noChangeAspect="1"/>
          </p:cNvPicPr>
          <p:nvPr/>
        </p:nvPicPr>
        <p:blipFill>
          <a:blip r:embed="rId2"/>
          <a:stretch>
            <a:fillRect/>
          </a:stretch>
        </p:blipFill>
        <p:spPr>
          <a:xfrm>
            <a:off x="3276487" y="3655432"/>
            <a:ext cx="2591025" cy="1926503"/>
          </a:xfrm>
          <a:prstGeom prst="rect">
            <a:avLst/>
          </a:prstGeom>
        </p:spPr>
      </p:pic>
    </p:spTree>
    <p:extLst>
      <p:ext uri="{BB962C8B-B14F-4D97-AF65-F5344CB8AC3E}">
        <p14:creationId xmlns:p14="http://schemas.microsoft.com/office/powerpoint/2010/main" val="3480807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C053E-9FDE-1E83-31F4-8FB56C7ABB21}"/>
              </a:ext>
            </a:extLst>
          </p:cNvPr>
          <p:cNvSpPr>
            <a:spLocks noGrp="1"/>
          </p:cNvSpPr>
          <p:nvPr>
            <p:ph type="title"/>
          </p:nvPr>
        </p:nvSpPr>
        <p:spPr/>
        <p:txBody>
          <a:bodyPr/>
          <a:lstStyle/>
          <a:p>
            <a:r>
              <a:rPr lang="en-GB" dirty="0"/>
              <a:t>Responsibilities of the construction team </a:t>
            </a:r>
          </a:p>
        </p:txBody>
      </p:sp>
      <p:sp>
        <p:nvSpPr>
          <p:cNvPr id="3" name="Content Placeholder 2">
            <a:extLst>
              <a:ext uri="{FF2B5EF4-FFF2-40B4-BE49-F238E27FC236}">
                <a16:creationId xmlns:a16="http://schemas.microsoft.com/office/drawing/2014/main" id="{904BF6DB-7E09-FF03-94C4-8E4885B9507A}"/>
              </a:ext>
            </a:extLst>
          </p:cNvPr>
          <p:cNvSpPr>
            <a:spLocks noGrp="1"/>
          </p:cNvSpPr>
          <p:nvPr>
            <p:ph sz="quarter" idx="10"/>
          </p:nvPr>
        </p:nvSpPr>
        <p:spPr/>
        <p:txBody>
          <a:bodyPr/>
          <a:lstStyle/>
          <a:p>
            <a:r>
              <a:rPr lang="en-GB" sz="2000" dirty="0"/>
              <a:t>HASAWA relates to all people at work whether they are employers, employees or the self-employed. </a:t>
            </a:r>
          </a:p>
          <a:p>
            <a:r>
              <a:rPr lang="en-GB" sz="2000" dirty="0"/>
              <a:t>It is specifically aimed at people and their activities </a:t>
            </a:r>
            <a:br>
              <a:rPr lang="en-GB" sz="2000" dirty="0"/>
            </a:br>
            <a:r>
              <a:rPr lang="en-GB" sz="2000" dirty="0"/>
              <a:t>at work rather than premises or processes. </a:t>
            </a:r>
          </a:p>
          <a:p>
            <a:r>
              <a:rPr lang="en-GB" sz="2000" dirty="0"/>
              <a:t>It includes provisions for both the protection of </a:t>
            </a:r>
            <a:br>
              <a:rPr lang="en-GB" sz="2000" dirty="0"/>
            </a:br>
            <a:r>
              <a:rPr lang="en-GB" sz="2000" dirty="0"/>
              <a:t>people at work and members of the general public </a:t>
            </a:r>
            <a:br>
              <a:rPr lang="en-GB" sz="2000" dirty="0"/>
            </a:br>
            <a:r>
              <a:rPr lang="en-GB" sz="2000" dirty="0"/>
              <a:t>who may be at risk as a consequence of workplace activities.</a:t>
            </a:r>
          </a:p>
          <a:p>
            <a:r>
              <a:rPr lang="en-GB" sz="2000" dirty="0"/>
              <a:t>The main objectives of HASAWA state that </a:t>
            </a:r>
            <a:r>
              <a:rPr lang="en-GB" sz="2000" b="1" dirty="0"/>
              <a:t>everyone has duties </a:t>
            </a:r>
            <a:r>
              <a:rPr lang="en-GB" sz="2000" dirty="0"/>
              <a:t>and responsibilities regarding health and safety: the </a:t>
            </a:r>
            <a:r>
              <a:rPr lang="en-GB" sz="2000" b="1" dirty="0"/>
              <a:t>worker</a:t>
            </a:r>
            <a:r>
              <a:rPr lang="en-GB" sz="2000" dirty="0"/>
              <a:t>, each contractor, the </a:t>
            </a:r>
            <a:r>
              <a:rPr lang="en-GB" sz="2000" b="1" dirty="0"/>
              <a:t>architect,</a:t>
            </a:r>
            <a:r>
              <a:rPr lang="en-GB" sz="2000" dirty="0"/>
              <a:t> the </a:t>
            </a:r>
            <a:r>
              <a:rPr lang="en-GB" sz="2000" b="1" dirty="0"/>
              <a:t>client</a:t>
            </a:r>
            <a:r>
              <a:rPr lang="en-GB" sz="2000" dirty="0"/>
              <a:t>, the </a:t>
            </a:r>
            <a:r>
              <a:rPr lang="en-GB" sz="2000" b="1" dirty="0"/>
              <a:t>main contractors</a:t>
            </a:r>
            <a:r>
              <a:rPr lang="en-GB" sz="2000" dirty="0"/>
              <a:t>, the </a:t>
            </a:r>
            <a:r>
              <a:rPr lang="en-GB" sz="2000" b="1" dirty="0"/>
              <a:t>subcontractors</a:t>
            </a:r>
            <a:r>
              <a:rPr lang="en-GB" sz="2000" dirty="0"/>
              <a:t>, </a:t>
            </a:r>
            <a:r>
              <a:rPr lang="en-GB" sz="2000" b="1" dirty="0"/>
              <a:t>employees</a:t>
            </a:r>
            <a:r>
              <a:rPr lang="en-GB" sz="2000" dirty="0"/>
              <a:t>, the </a:t>
            </a:r>
            <a:r>
              <a:rPr lang="en-GB" sz="2000" b="1" dirty="0"/>
              <a:t>self-employed </a:t>
            </a:r>
            <a:r>
              <a:rPr lang="en-GB" sz="2000" dirty="0"/>
              <a:t>(labour only) and the </a:t>
            </a:r>
            <a:r>
              <a:rPr lang="en-GB" sz="2000" b="1" dirty="0"/>
              <a:t>owner of the building </a:t>
            </a:r>
            <a:r>
              <a:rPr lang="en-GB" sz="2000" dirty="0"/>
              <a:t>being built.</a:t>
            </a:r>
          </a:p>
          <a:p>
            <a:endParaRPr lang="en-GB" dirty="0"/>
          </a:p>
        </p:txBody>
      </p:sp>
      <p:pic>
        <p:nvPicPr>
          <p:cNvPr id="4" name="Picture 3">
            <a:extLst>
              <a:ext uri="{FF2B5EF4-FFF2-40B4-BE49-F238E27FC236}">
                <a16:creationId xmlns:a16="http://schemas.microsoft.com/office/drawing/2014/main" id="{AB48936F-1D33-4B92-3258-89CB87ACFF5B}"/>
              </a:ext>
            </a:extLst>
          </p:cNvPr>
          <p:cNvPicPr>
            <a:picLocks noChangeAspect="1"/>
          </p:cNvPicPr>
          <p:nvPr/>
        </p:nvPicPr>
        <p:blipFill>
          <a:blip r:embed="rId2"/>
          <a:stretch>
            <a:fillRect/>
          </a:stretch>
        </p:blipFill>
        <p:spPr>
          <a:xfrm>
            <a:off x="6357926" y="2053953"/>
            <a:ext cx="2328874" cy="1554615"/>
          </a:xfrm>
          <a:prstGeom prst="rect">
            <a:avLst/>
          </a:prstGeom>
        </p:spPr>
      </p:pic>
    </p:spTree>
    <p:extLst>
      <p:ext uri="{BB962C8B-B14F-4D97-AF65-F5344CB8AC3E}">
        <p14:creationId xmlns:p14="http://schemas.microsoft.com/office/powerpoint/2010/main" val="2868759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622E7-52B2-1761-C7F7-356FAD4AA42A}"/>
              </a:ext>
            </a:extLst>
          </p:cNvPr>
          <p:cNvSpPr>
            <a:spLocks noGrp="1"/>
          </p:cNvSpPr>
          <p:nvPr>
            <p:ph type="title"/>
          </p:nvPr>
        </p:nvSpPr>
        <p:spPr/>
        <p:txBody>
          <a:bodyPr/>
          <a:lstStyle/>
          <a:p>
            <a:r>
              <a:rPr lang="en-US" dirty="0"/>
              <a:t>Responsibilities of the construction team</a:t>
            </a:r>
            <a:endParaRPr lang="en-GB" dirty="0"/>
          </a:p>
        </p:txBody>
      </p:sp>
      <p:sp>
        <p:nvSpPr>
          <p:cNvPr id="3" name="Content Placeholder 2">
            <a:extLst>
              <a:ext uri="{FF2B5EF4-FFF2-40B4-BE49-F238E27FC236}">
                <a16:creationId xmlns:a16="http://schemas.microsoft.com/office/drawing/2014/main" id="{EB38BD7A-3524-B198-AE3F-8FED41E25E57}"/>
              </a:ext>
            </a:extLst>
          </p:cNvPr>
          <p:cNvSpPr>
            <a:spLocks noGrp="1"/>
          </p:cNvSpPr>
          <p:nvPr>
            <p:ph sz="quarter" idx="10"/>
          </p:nvPr>
        </p:nvSpPr>
        <p:spPr/>
        <p:txBody>
          <a:bodyPr/>
          <a:lstStyle/>
          <a:p>
            <a:r>
              <a:rPr lang="en-GB" sz="2000" b="1" dirty="0"/>
              <a:t>Employers </a:t>
            </a:r>
          </a:p>
          <a:p>
            <a:r>
              <a:rPr lang="en-GB" sz="2000" dirty="0"/>
              <a:t>For example, HASAWA deals specifically with </a:t>
            </a:r>
            <a:br>
              <a:rPr lang="en-GB" sz="2000" dirty="0"/>
            </a:br>
            <a:r>
              <a:rPr lang="en-GB" sz="2000" dirty="0"/>
              <a:t>the general duties of the </a:t>
            </a:r>
            <a:r>
              <a:rPr lang="en-GB" sz="2000" b="1" dirty="0"/>
              <a:t>employer</a:t>
            </a:r>
            <a:r>
              <a:rPr lang="en-GB" sz="2000" dirty="0"/>
              <a:t> towards their </a:t>
            </a:r>
            <a:br>
              <a:rPr lang="en-GB" sz="2000" dirty="0"/>
            </a:br>
            <a:r>
              <a:rPr lang="en-GB" sz="2000" dirty="0"/>
              <a:t>employees, stating that the </a:t>
            </a:r>
            <a:r>
              <a:rPr lang="en-GB" sz="2000" b="1" dirty="0"/>
              <a:t>employer must</a:t>
            </a:r>
            <a:r>
              <a:rPr lang="en-GB" sz="2000" dirty="0"/>
              <a:t>, as far </a:t>
            </a:r>
            <a:br>
              <a:rPr lang="en-GB" sz="2000" dirty="0"/>
            </a:br>
            <a:r>
              <a:rPr lang="en-GB" sz="2000" dirty="0"/>
              <a:t>as possible, </a:t>
            </a:r>
            <a:r>
              <a:rPr lang="en-GB" sz="2000" b="1" dirty="0"/>
              <a:t>ensure</a:t>
            </a:r>
            <a:r>
              <a:rPr lang="en-GB" sz="2000" dirty="0"/>
              <a:t> the </a:t>
            </a:r>
            <a:r>
              <a:rPr lang="en-GB" sz="2000" b="1" dirty="0"/>
              <a:t>health, safety and welfare </a:t>
            </a:r>
            <a:br>
              <a:rPr lang="en-GB" sz="2000" b="1" dirty="0"/>
            </a:br>
            <a:r>
              <a:rPr lang="en-GB" sz="2000" dirty="0"/>
              <a:t>of those in their employment.</a:t>
            </a:r>
          </a:p>
          <a:p>
            <a:r>
              <a:rPr lang="en-GB" sz="2000" dirty="0"/>
              <a:t>This legislation also states that employers must have a </a:t>
            </a:r>
            <a:r>
              <a:rPr lang="en-GB" sz="2000" b="1" dirty="0"/>
              <a:t>health and safety policy </a:t>
            </a:r>
            <a:r>
              <a:rPr lang="en-GB" sz="2000" dirty="0"/>
              <a:t>and that, if the company has more than five employees, that policy must be written down.</a:t>
            </a:r>
          </a:p>
          <a:p>
            <a:r>
              <a:rPr lang="en-GB" sz="2000" dirty="0"/>
              <a:t>The policy must be </a:t>
            </a:r>
            <a:r>
              <a:rPr lang="en-GB" sz="2000" b="1" dirty="0"/>
              <a:t>revised as necessary </a:t>
            </a:r>
            <a:r>
              <a:rPr lang="en-GB" sz="2000" dirty="0"/>
              <a:t>at regular intervals and </a:t>
            </a:r>
            <a:r>
              <a:rPr lang="en-GB" sz="2000" b="1" dirty="0"/>
              <a:t>all employees </a:t>
            </a:r>
            <a:r>
              <a:rPr lang="en-GB" sz="2000" dirty="0"/>
              <a:t>must </a:t>
            </a:r>
            <a:r>
              <a:rPr lang="en-GB" sz="2000" b="1" dirty="0"/>
              <a:t>have access </a:t>
            </a:r>
            <a:r>
              <a:rPr lang="en-GB" sz="2000" dirty="0"/>
              <a:t>to and be informed of any changes made to the policy.</a:t>
            </a:r>
            <a:endParaRPr lang="en-US" dirty="0"/>
          </a:p>
          <a:p>
            <a:endParaRPr lang="en-GB" dirty="0"/>
          </a:p>
        </p:txBody>
      </p:sp>
      <p:pic>
        <p:nvPicPr>
          <p:cNvPr id="4" name="Picture 3">
            <a:extLst>
              <a:ext uri="{FF2B5EF4-FFF2-40B4-BE49-F238E27FC236}">
                <a16:creationId xmlns:a16="http://schemas.microsoft.com/office/drawing/2014/main" id="{8FA83D7A-0106-589E-0B14-4F1A3C52A1EA}"/>
              </a:ext>
            </a:extLst>
          </p:cNvPr>
          <p:cNvPicPr>
            <a:picLocks noChangeAspect="1"/>
          </p:cNvPicPr>
          <p:nvPr/>
        </p:nvPicPr>
        <p:blipFill>
          <a:blip r:embed="rId2"/>
          <a:stretch>
            <a:fillRect/>
          </a:stretch>
        </p:blipFill>
        <p:spPr>
          <a:xfrm>
            <a:off x="6224646" y="1390588"/>
            <a:ext cx="2457546" cy="1638364"/>
          </a:xfrm>
          <a:prstGeom prst="rect">
            <a:avLst/>
          </a:prstGeom>
        </p:spPr>
      </p:pic>
    </p:spTree>
    <p:extLst>
      <p:ext uri="{BB962C8B-B14F-4D97-AF65-F5344CB8AC3E}">
        <p14:creationId xmlns:p14="http://schemas.microsoft.com/office/powerpoint/2010/main" val="2828587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941F0-8C7D-A6C7-0A5D-6ABAFBABF713}"/>
              </a:ext>
            </a:extLst>
          </p:cNvPr>
          <p:cNvSpPr>
            <a:spLocks noGrp="1"/>
          </p:cNvSpPr>
          <p:nvPr>
            <p:ph type="title"/>
          </p:nvPr>
        </p:nvSpPr>
        <p:spPr/>
        <p:txBody>
          <a:bodyPr/>
          <a:lstStyle/>
          <a:p>
            <a:r>
              <a:rPr lang="en-US" dirty="0"/>
              <a:t>Responsibilities of the construction team</a:t>
            </a:r>
            <a:endParaRPr lang="en-GB" dirty="0"/>
          </a:p>
        </p:txBody>
      </p:sp>
      <p:sp>
        <p:nvSpPr>
          <p:cNvPr id="3" name="Content Placeholder 2">
            <a:extLst>
              <a:ext uri="{FF2B5EF4-FFF2-40B4-BE49-F238E27FC236}">
                <a16:creationId xmlns:a16="http://schemas.microsoft.com/office/drawing/2014/main" id="{794E6133-C9FD-F93C-AA71-AC4C1E620529}"/>
              </a:ext>
            </a:extLst>
          </p:cNvPr>
          <p:cNvSpPr>
            <a:spLocks noGrp="1"/>
          </p:cNvSpPr>
          <p:nvPr>
            <p:ph sz="quarter" idx="10"/>
          </p:nvPr>
        </p:nvSpPr>
        <p:spPr/>
        <p:txBody>
          <a:bodyPr/>
          <a:lstStyle/>
          <a:p>
            <a:r>
              <a:rPr lang="en-GB" sz="2000" b="1" dirty="0"/>
              <a:t>Employers </a:t>
            </a:r>
          </a:p>
          <a:p>
            <a:r>
              <a:rPr lang="en-GB" sz="2000" dirty="0"/>
              <a:t>In addition, HASAWA tells us that all employers must:</a:t>
            </a:r>
          </a:p>
          <a:p>
            <a:pPr lvl="1"/>
            <a:r>
              <a:rPr lang="en-GB" sz="2000" dirty="0"/>
              <a:t>carry out </a:t>
            </a:r>
            <a:r>
              <a:rPr lang="en-GB" sz="2000" b="1" dirty="0"/>
              <a:t>risk assessments </a:t>
            </a:r>
            <a:r>
              <a:rPr lang="en-GB" sz="2000" dirty="0"/>
              <a:t>of all the </a:t>
            </a:r>
            <a:br>
              <a:rPr lang="en-GB" sz="2000" dirty="0"/>
            </a:br>
            <a:r>
              <a:rPr lang="en-GB" sz="2000" dirty="0"/>
              <a:t>company’s work activities</a:t>
            </a:r>
          </a:p>
          <a:p>
            <a:pPr lvl="1"/>
            <a:r>
              <a:rPr lang="en-GB" sz="2000" dirty="0"/>
              <a:t>identify and implement adequate </a:t>
            </a:r>
            <a:r>
              <a:rPr lang="en-GB" sz="2000" b="1" dirty="0"/>
              <a:t>control </a:t>
            </a:r>
            <a:br>
              <a:rPr lang="en-GB" sz="2000" b="1" dirty="0"/>
            </a:br>
            <a:r>
              <a:rPr lang="en-GB" sz="2000" b="1" dirty="0"/>
              <a:t>measures</a:t>
            </a:r>
          </a:p>
          <a:p>
            <a:pPr lvl="1"/>
            <a:r>
              <a:rPr lang="en-GB" sz="2000" b="1" dirty="0"/>
              <a:t>inform</a:t>
            </a:r>
            <a:r>
              <a:rPr lang="en-GB" sz="2000" dirty="0"/>
              <a:t> all employees of the risk assessments and associated control measures</a:t>
            </a:r>
          </a:p>
          <a:p>
            <a:pPr lvl="1"/>
            <a:r>
              <a:rPr lang="en-GB" sz="2000" b="1" dirty="0"/>
              <a:t>review</a:t>
            </a:r>
            <a:r>
              <a:rPr lang="en-GB" sz="2000" dirty="0"/>
              <a:t> the risk assessments at regular intervals</a:t>
            </a:r>
          </a:p>
          <a:p>
            <a:pPr lvl="1"/>
            <a:r>
              <a:rPr lang="en-GB" sz="2000" dirty="0"/>
              <a:t>make a </a:t>
            </a:r>
            <a:r>
              <a:rPr lang="en-GB" sz="2000" b="1" dirty="0"/>
              <a:t>record</a:t>
            </a:r>
            <a:r>
              <a:rPr lang="en-GB" sz="2000" dirty="0"/>
              <a:t> of the risk assessments if five or more operatives are employed.</a:t>
            </a:r>
            <a:endParaRPr lang="en-GB" altLang="x-none" sz="2000" dirty="0">
              <a:ea typeface="ＭＳ Ｐゴシック" charset="-128"/>
            </a:endParaRPr>
          </a:p>
          <a:p>
            <a:endParaRPr lang="en-GB" dirty="0"/>
          </a:p>
        </p:txBody>
      </p:sp>
      <p:pic>
        <p:nvPicPr>
          <p:cNvPr id="4" name="Picture 3">
            <a:extLst>
              <a:ext uri="{FF2B5EF4-FFF2-40B4-BE49-F238E27FC236}">
                <a16:creationId xmlns:a16="http://schemas.microsoft.com/office/drawing/2014/main" id="{C0EA91A7-832A-67C5-FD67-4BC25ACB143E}"/>
              </a:ext>
            </a:extLst>
          </p:cNvPr>
          <p:cNvPicPr>
            <a:picLocks noChangeAspect="1"/>
          </p:cNvPicPr>
          <p:nvPr/>
        </p:nvPicPr>
        <p:blipFill>
          <a:blip r:embed="rId2"/>
          <a:stretch>
            <a:fillRect/>
          </a:stretch>
        </p:blipFill>
        <p:spPr>
          <a:xfrm>
            <a:off x="6443278" y="2420888"/>
            <a:ext cx="2243522" cy="1493649"/>
          </a:xfrm>
          <a:prstGeom prst="rect">
            <a:avLst/>
          </a:prstGeom>
        </p:spPr>
      </p:pic>
    </p:spTree>
    <p:extLst>
      <p:ext uri="{BB962C8B-B14F-4D97-AF65-F5344CB8AC3E}">
        <p14:creationId xmlns:p14="http://schemas.microsoft.com/office/powerpoint/2010/main" val="2442648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8CDFA-9D6F-A564-7780-79803C98A503}"/>
              </a:ext>
            </a:extLst>
          </p:cNvPr>
          <p:cNvSpPr>
            <a:spLocks noGrp="1"/>
          </p:cNvSpPr>
          <p:nvPr>
            <p:ph type="title"/>
          </p:nvPr>
        </p:nvSpPr>
        <p:spPr/>
        <p:txBody>
          <a:bodyPr/>
          <a:lstStyle/>
          <a:p>
            <a:r>
              <a:rPr lang="en-US" dirty="0"/>
              <a:t>Responsibilities of the construction team </a:t>
            </a:r>
            <a:endParaRPr lang="en-GB" dirty="0"/>
          </a:p>
        </p:txBody>
      </p:sp>
      <p:sp>
        <p:nvSpPr>
          <p:cNvPr id="3" name="Content Placeholder 2">
            <a:extLst>
              <a:ext uri="{FF2B5EF4-FFF2-40B4-BE49-F238E27FC236}">
                <a16:creationId xmlns:a16="http://schemas.microsoft.com/office/drawing/2014/main" id="{60AA6992-7A3D-6B0C-A9C3-0F0139225C94}"/>
              </a:ext>
            </a:extLst>
          </p:cNvPr>
          <p:cNvSpPr>
            <a:spLocks noGrp="1"/>
          </p:cNvSpPr>
          <p:nvPr>
            <p:ph sz="quarter" idx="10"/>
          </p:nvPr>
        </p:nvSpPr>
        <p:spPr/>
        <p:txBody>
          <a:bodyPr/>
          <a:lstStyle/>
          <a:p>
            <a:r>
              <a:rPr lang="en-GB" sz="2000" dirty="0"/>
              <a:t>Every employer and </a:t>
            </a:r>
            <a:r>
              <a:rPr lang="en-GB" sz="2000" b="1" dirty="0"/>
              <a:t>self-employed person </a:t>
            </a:r>
            <a:r>
              <a:rPr lang="en-GB" sz="2000" dirty="0"/>
              <a:t>must give information to those people who are not in their employment about the way in which aspects of their work might affect the health and safety of others.</a:t>
            </a:r>
          </a:p>
          <a:p>
            <a:r>
              <a:rPr lang="en-GB" sz="2000" dirty="0"/>
              <a:t>Every employer must consult with </a:t>
            </a:r>
            <a:r>
              <a:rPr lang="en-GB" sz="2000" b="1" dirty="0"/>
              <a:t>health and safety representatives</a:t>
            </a:r>
            <a:r>
              <a:rPr lang="en-GB" sz="2000" dirty="0"/>
              <a:t>. These people are appointed by the employees of an organisation to act on their behalf. </a:t>
            </a:r>
          </a:p>
          <a:p>
            <a:r>
              <a:rPr lang="en-GB" sz="2000" dirty="0"/>
              <a:t>Their role</a:t>
            </a:r>
            <a:r>
              <a:rPr lang="en-GB" sz="2000" b="1" dirty="0"/>
              <a:t> </a:t>
            </a:r>
            <a:r>
              <a:rPr lang="en-GB" sz="2000" dirty="0"/>
              <a:t>is to make and maintain arrangements that will enable the employer and employees to </a:t>
            </a:r>
            <a:r>
              <a:rPr lang="en-GB" sz="2000" b="1" dirty="0"/>
              <a:t>promote and develop health and safety </a:t>
            </a:r>
            <a:r>
              <a:rPr lang="en-GB" sz="2000" dirty="0"/>
              <a:t>measures, as well as checking their effectiveness.</a:t>
            </a:r>
            <a:endParaRPr lang="en-US" sz="2000" dirty="0"/>
          </a:p>
          <a:p>
            <a:endParaRPr lang="en-GB" dirty="0"/>
          </a:p>
        </p:txBody>
      </p:sp>
    </p:spTree>
    <p:extLst>
      <p:ext uri="{BB962C8B-B14F-4D97-AF65-F5344CB8AC3E}">
        <p14:creationId xmlns:p14="http://schemas.microsoft.com/office/powerpoint/2010/main" val="27252994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7CD5AC48-5058-4706-BAE2-BAA4E5C09AD9}"/>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2296</TotalTime>
  <Words>2163</Words>
  <Application>Microsoft Office PowerPoint</Application>
  <PresentationFormat>On-screen Show (4:3)</PresentationFormat>
  <Paragraphs>178</Paragraphs>
  <Slides>29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29</vt:i4>
      </vt:variant>
    </vt:vector>
  </HeadingPairs>
  <TitlesOfParts>
    <vt:vector size="33" baseType="lpstr">
      <vt:lpstr>Arial</vt:lpstr>
      <vt:lpstr>Lucida Grande</vt:lpstr>
      <vt:lpstr>Times New Roman</vt:lpstr>
      <vt:lpstr>Default Design</vt:lpstr>
      <vt:lpstr>PowerPoint 1: Construction legislation and regulations </vt:lpstr>
      <vt:lpstr> Objectives</vt:lpstr>
      <vt:lpstr>Health and Safety at Work Act 1974</vt:lpstr>
      <vt:lpstr>HASAWA 1974</vt:lpstr>
      <vt:lpstr>HASAWA 1974</vt:lpstr>
      <vt:lpstr>Responsibilities of the construction team </vt:lpstr>
      <vt:lpstr>Responsibilities of the construction team</vt:lpstr>
      <vt:lpstr>Responsibilities of the construction team</vt:lpstr>
      <vt:lpstr>Responsibilities of the construction team </vt:lpstr>
      <vt:lpstr>Health and safety publications</vt:lpstr>
      <vt:lpstr>HSE guidance notes </vt:lpstr>
      <vt:lpstr>Approved Codes of Practice (ACOPs)</vt:lpstr>
      <vt:lpstr>HASAWA 1974</vt:lpstr>
      <vt:lpstr>Enforcing authorities</vt:lpstr>
      <vt:lpstr>Reporting of Injuries, Diseases and Dangerous Occurrences Regulations (RIDDOR)</vt:lpstr>
      <vt:lpstr>Control of Substances Hazardous to Health (COSHH) Regulations</vt:lpstr>
      <vt:lpstr>Control of Asbestos Regulations</vt:lpstr>
      <vt:lpstr>Construction (Design and Management) (CDM) Regulations 2015 </vt:lpstr>
      <vt:lpstr>Provision and Use of Work Equipment Regulations (PUWER) 1998</vt:lpstr>
      <vt:lpstr>PUWER</vt:lpstr>
      <vt:lpstr>Manual Handling Operations Regulations (MHOR) 1992, amended 2002</vt:lpstr>
      <vt:lpstr>Personal Protective Equipment (PPE) Regulations 1992</vt:lpstr>
      <vt:lpstr>Work at Height Regulations 2005</vt:lpstr>
      <vt:lpstr>Control of Noise at Work Regulations 2005</vt:lpstr>
      <vt:lpstr>Environmental regulations</vt:lpstr>
      <vt:lpstr>Environmental regulations</vt:lpstr>
      <vt:lpstr>Environmental Protection Act</vt:lpstr>
      <vt:lpstr>Construction (Health, Safety and Welfare) (CHSW) Regulations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2023-09-07T15:03:02Z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