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handoutMasterIdLst>
    <p:handoutMasterId r:id="rId27"/>
  </p:handoutMasterIdLst>
  <p:sldIdLst>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Lst>
  <p:sldSz cx="9144000" cy="6858000" type="screen4x3"/>
  <p:notesSz cx="6858000" cy="9144000"/>
  <p:custDataLst>
    <p:tags r:id="rId2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008219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513941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9</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2027189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97828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07/09/2023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07/09/2023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hyperlink" Target="https://www.hse.gov.uk/coshh/basics/permits.htm"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hyperlink" Target="https://www.which.co.uk/documents/pdf/trusted-traders-guidance-for-businesses-434474.pdf"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5: Safe systems of work</a:t>
            </a:r>
            <a:br>
              <a:rPr lang="en-GB" dirty="0">
                <a:ea typeface="ＭＳ Ｐゴシック" pitchFamily="-105" charset="-128"/>
                <a:cs typeface="ＭＳ Ｐゴシック" pitchFamily="-105" charset="-128"/>
              </a:rPr>
            </a:br>
            <a:endParaRPr lang="en-GB" dirty="0">
              <a:ea typeface="ＭＳ Ｐゴシック" pitchFamily="-105" charset="-128"/>
              <a:cs typeface="ＭＳ Ｐゴシック" pitchFamily="-105" charset="-128"/>
            </a:endParaRP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304: Conform to general workplace health, safety and welfare</a:t>
            </a:r>
          </a:p>
        </p:txBody>
      </p:sp>
    </p:spTree>
    <p:extLst>
      <p:ext uri="{BB962C8B-B14F-4D97-AF65-F5344CB8AC3E}">
        <p14:creationId xmlns:p14="http://schemas.microsoft.com/office/powerpoint/2010/main" val="2707586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Method statements</a:t>
            </a:r>
            <a:endParaRPr lang="en-US" b="0" dirty="0"/>
          </a:p>
        </p:txBody>
      </p:sp>
      <p:pic>
        <p:nvPicPr>
          <p:cNvPr id="9" name="Content Placeholder 8" descr="Table&#10;&#10;Description automatically generated">
            <a:extLst>
              <a:ext uri="{FF2B5EF4-FFF2-40B4-BE49-F238E27FC236}">
                <a16:creationId xmlns:a16="http://schemas.microsoft.com/office/drawing/2014/main" id="{F9B3823C-664E-42B4-89A9-504E0F03DF8D}"/>
              </a:ext>
            </a:extLst>
          </p:cNvPr>
          <p:cNvPicPr>
            <a:picLocks noGrp="1" noChangeAspect="1"/>
          </p:cNvPicPr>
          <p:nvPr>
            <p:ph sz="quarter" idx="10"/>
          </p:nvPr>
        </p:nvPicPr>
        <p:blipFill>
          <a:blip r:embed="rId3" cstate="screen">
            <a:extLst>
              <a:ext uri="{28A0092B-C50C-407E-A947-70E740481C1C}">
                <a14:useLocalDpi xmlns:a14="http://schemas.microsoft.com/office/drawing/2010/main"/>
              </a:ext>
            </a:extLst>
          </a:blip>
          <a:stretch>
            <a:fillRect/>
          </a:stretch>
        </p:blipFill>
        <p:spPr>
          <a:xfrm>
            <a:off x="612993" y="1680481"/>
            <a:ext cx="4035552" cy="4078224"/>
          </a:xfrm>
        </p:spPr>
      </p:pic>
      <p:sp>
        <p:nvSpPr>
          <p:cNvPr id="6" name="TextBox 5">
            <a:extLst>
              <a:ext uri="{FF2B5EF4-FFF2-40B4-BE49-F238E27FC236}">
                <a16:creationId xmlns:a16="http://schemas.microsoft.com/office/drawing/2014/main" id="{45F6CF8A-54C8-4EC3-BBBB-68B81B819C2C}"/>
              </a:ext>
            </a:extLst>
          </p:cNvPr>
          <p:cNvSpPr txBox="1"/>
          <p:nvPr/>
        </p:nvSpPr>
        <p:spPr>
          <a:xfrm>
            <a:off x="4716016" y="1511300"/>
            <a:ext cx="3816424" cy="4298613"/>
          </a:xfrm>
          <a:prstGeom prst="rect">
            <a:avLst/>
          </a:prstGeom>
          <a:noFill/>
        </p:spPr>
        <p:txBody>
          <a:bodyPr wrap="square" rtlCol="0">
            <a:spAutoFit/>
          </a:bodyPr>
          <a:lstStyle/>
          <a:p>
            <a:pPr eaLnBrk="1" hangingPunct="1"/>
            <a:r>
              <a:rPr lang="en-GB" altLang="en-US" dirty="0"/>
              <a:t>A </a:t>
            </a:r>
            <a:r>
              <a:rPr lang="en-GB" altLang="en-US" b="1" dirty="0"/>
              <a:t>method statement</a:t>
            </a:r>
            <a:r>
              <a:rPr lang="en-GB" altLang="en-US" dirty="0"/>
              <a:t> or </a:t>
            </a:r>
            <a:r>
              <a:rPr lang="en-GB" altLang="en-US" b="1" dirty="0"/>
              <a:t>safety procedure </a:t>
            </a:r>
            <a:r>
              <a:rPr lang="en-GB" altLang="en-US" dirty="0"/>
              <a:t>document is part of a workplace’s safety plan.</a:t>
            </a:r>
            <a:r>
              <a:rPr lang="en-GB" altLang="en-US" baseline="30000" dirty="0"/>
              <a:t> </a:t>
            </a:r>
          </a:p>
          <a:p>
            <a:pPr eaLnBrk="1" hangingPunct="1"/>
            <a:endParaRPr lang="en-GB" altLang="en-US" baseline="30000" dirty="0"/>
          </a:p>
          <a:p>
            <a:pPr eaLnBrk="1" hangingPunct="1"/>
            <a:r>
              <a:rPr lang="en-GB" altLang="en-US" dirty="0"/>
              <a:t>It is mainly used in construction to describe a document giving specific instructions on how to safely perform a work-related task, or operate equipment.</a:t>
            </a:r>
          </a:p>
          <a:p>
            <a:pPr eaLnBrk="1" hangingPunct="1"/>
            <a:endParaRPr lang="en-GB" altLang="en-US" dirty="0"/>
          </a:p>
          <a:p>
            <a:pPr eaLnBrk="1" hangingPunct="1"/>
            <a:r>
              <a:rPr lang="en-GB" altLang="en-US" dirty="0"/>
              <a:t>It is written after the </a:t>
            </a:r>
            <a:r>
              <a:rPr lang="en-GB" altLang="en-US" b="1" dirty="0"/>
              <a:t>risk assessment </a:t>
            </a:r>
            <a:r>
              <a:rPr lang="en-GB" altLang="en-US" dirty="0"/>
              <a:t>has been undertaken.</a:t>
            </a:r>
          </a:p>
          <a:p>
            <a:endParaRPr lang="en-GB" dirty="0"/>
          </a:p>
        </p:txBody>
      </p:sp>
      <p:sp>
        <p:nvSpPr>
          <p:cNvPr id="8" name="TextBox 7">
            <a:extLst>
              <a:ext uri="{FF2B5EF4-FFF2-40B4-BE49-F238E27FC236}">
                <a16:creationId xmlns:a16="http://schemas.microsoft.com/office/drawing/2014/main" id="{8AF9839F-4307-4190-B7FE-760CAAFBC02F}"/>
              </a:ext>
            </a:extLst>
          </p:cNvPr>
          <p:cNvSpPr txBox="1"/>
          <p:nvPr/>
        </p:nvSpPr>
        <p:spPr>
          <a:xfrm>
            <a:off x="1907704" y="1700808"/>
            <a:ext cx="1440160" cy="261610"/>
          </a:xfrm>
          <a:prstGeom prst="rect">
            <a:avLst/>
          </a:prstGeom>
          <a:solidFill>
            <a:schemeClr val="bg1"/>
          </a:solidFill>
        </p:spPr>
        <p:txBody>
          <a:bodyPr wrap="square" rtlCol="0">
            <a:spAutoFit/>
          </a:bodyPr>
          <a:lstStyle/>
          <a:p>
            <a:pPr algn="ctr"/>
            <a:r>
              <a:rPr lang="en-GB" sz="1100" dirty="0"/>
              <a:t>Method Statement</a:t>
            </a:r>
          </a:p>
        </p:txBody>
      </p:sp>
    </p:spTree>
    <p:extLst>
      <p:ext uri="{BB962C8B-B14F-4D97-AF65-F5344CB8AC3E}">
        <p14:creationId xmlns:p14="http://schemas.microsoft.com/office/powerpoint/2010/main" val="2434793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Permit to work</a:t>
            </a:r>
            <a:endParaRPr lang="en-US" dirty="0"/>
          </a:p>
        </p:txBody>
      </p:sp>
      <p:sp>
        <p:nvSpPr>
          <p:cNvPr id="3" name="Content Placeholder 2"/>
          <p:cNvSpPr>
            <a:spLocks noGrp="1"/>
          </p:cNvSpPr>
          <p:nvPr>
            <p:ph sz="quarter" idx="10"/>
          </p:nvPr>
        </p:nvSpPr>
        <p:spPr/>
        <p:txBody>
          <a:bodyPr/>
          <a:lstStyle/>
          <a:p>
            <a:pPr algn="l" fontAlgn="base"/>
            <a:r>
              <a:rPr lang="en-GB" b="0" i="0" dirty="0">
                <a:solidFill>
                  <a:srgbClr val="111111"/>
                </a:solidFill>
                <a:effectLst/>
                <a:latin typeface="Arial" panose="020B0604020202020204" pitchFamily="34" charset="0"/>
              </a:rPr>
              <a:t>According to the HSE</a:t>
            </a:r>
            <a:r>
              <a:rPr lang="en-GB" dirty="0">
                <a:solidFill>
                  <a:srgbClr val="111111"/>
                </a:solidFill>
                <a:latin typeface="Arial" panose="020B0604020202020204" pitchFamily="34" charset="0"/>
              </a:rPr>
              <a:t>:</a:t>
            </a:r>
          </a:p>
          <a:p>
            <a:pPr algn="l" fontAlgn="base"/>
            <a:r>
              <a:rPr lang="en-GB" i="1" dirty="0">
                <a:solidFill>
                  <a:srgbClr val="111111"/>
                </a:solidFill>
                <a:latin typeface="Arial" panose="020B0604020202020204" pitchFamily="34" charset="0"/>
              </a:rPr>
              <a:t>‘</a:t>
            </a:r>
            <a:r>
              <a:rPr lang="en-GB" b="0" i="1" dirty="0">
                <a:solidFill>
                  <a:srgbClr val="111111"/>
                </a:solidFill>
                <a:effectLst/>
                <a:latin typeface="Arial" panose="020B0604020202020204" pitchFamily="34" charset="0"/>
              </a:rPr>
              <a:t>… Where proposed work is identified as having a high risk, strict controls are required. The work must be carried out against previously agreed safety procedures, a “permit-to-work” system.</a:t>
            </a:r>
          </a:p>
          <a:p>
            <a:pPr algn="l" fontAlgn="base"/>
            <a:r>
              <a:rPr lang="en-GB" b="0" i="1" dirty="0">
                <a:solidFill>
                  <a:srgbClr val="111111"/>
                </a:solidFill>
                <a:effectLst/>
                <a:latin typeface="Arial" panose="020B0604020202020204" pitchFamily="34" charset="0"/>
              </a:rPr>
              <a:t>The permit-to-work is a documented procedure that authorises certain people to carry out specific work within a specified time frame. It sets out the precautions required to complete the work safely, based on a risk assessment. It describes what work will be done and how it will be done; the latter can be detailed in a method statement.</a:t>
            </a:r>
          </a:p>
          <a:p>
            <a:pPr algn="l" fontAlgn="base"/>
            <a:r>
              <a:rPr lang="en-GB" b="0" i="1" dirty="0">
                <a:solidFill>
                  <a:srgbClr val="111111"/>
                </a:solidFill>
                <a:effectLst/>
                <a:latin typeface="Arial" panose="020B0604020202020204" pitchFamily="34" charset="0"/>
              </a:rPr>
              <a:t>The permit-to-work requires declarations from the people authorising the work and carrying out the work.’</a:t>
            </a:r>
          </a:p>
          <a:p>
            <a:pPr marL="0" lvl="1" indent="0">
              <a:buNone/>
            </a:pPr>
            <a:r>
              <a:rPr lang="en-GB" dirty="0">
                <a:hlinkClick r:id="rId2"/>
              </a:rPr>
              <a:t>Permits to work - COSHH (hse.gov.uk)</a:t>
            </a:r>
            <a:endParaRPr lang="en-GB" altLang="en-US" sz="2000" dirty="0"/>
          </a:p>
        </p:txBody>
      </p:sp>
    </p:spTree>
    <p:extLst>
      <p:ext uri="{BB962C8B-B14F-4D97-AF65-F5344CB8AC3E}">
        <p14:creationId xmlns:p14="http://schemas.microsoft.com/office/powerpoint/2010/main" val="1899596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Permit to work</a:t>
            </a:r>
            <a:endParaRPr lang="en-US" dirty="0"/>
          </a:p>
        </p:txBody>
      </p:sp>
      <p:sp>
        <p:nvSpPr>
          <p:cNvPr id="3" name="Content Placeholder 2"/>
          <p:cNvSpPr>
            <a:spLocks noGrp="1"/>
          </p:cNvSpPr>
          <p:nvPr>
            <p:ph sz="quarter" idx="10"/>
          </p:nvPr>
        </p:nvSpPr>
        <p:spPr/>
        <p:txBody>
          <a:bodyPr/>
          <a:lstStyle/>
          <a:p>
            <a:pPr algn="l" fontAlgn="base"/>
            <a:r>
              <a:rPr lang="en-GB" b="0" i="0" dirty="0">
                <a:solidFill>
                  <a:srgbClr val="111111"/>
                </a:solidFill>
                <a:effectLst/>
                <a:latin typeface="Arial" panose="020B0604020202020204" pitchFamily="34" charset="0"/>
              </a:rPr>
              <a:t>Examples of where a permit to work is required are:</a:t>
            </a:r>
          </a:p>
          <a:p>
            <a:pPr lvl="1"/>
            <a:r>
              <a:rPr lang="en-GB" altLang="en-US" dirty="0"/>
              <a:t>completing ‘h</a:t>
            </a:r>
            <a:r>
              <a:rPr lang="en-GB" altLang="en-US" sz="2000" dirty="0"/>
              <a:t>ot works’, eg </a:t>
            </a:r>
            <a:r>
              <a:rPr lang="en-GB" altLang="en-US" sz="2000" dirty="0" err="1"/>
              <a:t>welding</a:t>
            </a:r>
            <a:endParaRPr lang="en-GB" altLang="en-US" sz="2000" dirty="0"/>
          </a:p>
          <a:p>
            <a:pPr lvl="1"/>
            <a:r>
              <a:rPr lang="en-GB" altLang="en-US" dirty="0"/>
              <a:t>w</a:t>
            </a:r>
            <a:r>
              <a:rPr lang="en-GB" altLang="en-US" sz="2000" dirty="0"/>
              <a:t>orking in confined spaces, eg, in a loft</a:t>
            </a:r>
          </a:p>
          <a:p>
            <a:pPr lvl="1"/>
            <a:r>
              <a:rPr lang="en-GB" altLang="en-US" dirty="0"/>
              <a:t>l</a:t>
            </a:r>
            <a:r>
              <a:rPr lang="en-GB" altLang="en-US" sz="2000" dirty="0"/>
              <a:t>one working, eg, in a sewer</a:t>
            </a:r>
          </a:p>
          <a:p>
            <a:pPr lvl="1"/>
            <a:r>
              <a:rPr lang="en-GB" altLang="en-US" sz="2000" dirty="0"/>
              <a:t>maintaining machinery and equipment, eg, maintenance of a disc cutter etc.</a:t>
            </a:r>
          </a:p>
        </p:txBody>
      </p:sp>
    </p:spTree>
    <p:extLst>
      <p:ext uri="{BB962C8B-B14F-4D97-AF65-F5344CB8AC3E}">
        <p14:creationId xmlns:p14="http://schemas.microsoft.com/office/powerpoint/2010/main" val="1858604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COSHH</a:t>
            </a:r>
            <a:endParaRPr lang="en-US" dirty="0"/>
          </a:p>
        </p:txBody>
      </p:sp>
      <p:sp>
        <p:nvSpPr>
          <p:cNvPr id="3" name="Content Placeholder 2"/>
          <p:cNvSpPr>
            <a:spLocks noGrp="1"/>
          </p:cNvSpPr>
          <p:nvPr>
            <p:ph sz="quarter" idx="10"/>
          </p:nvPr>
        </p:nvSpPr>
        <p:spPr/>
        <p:txBody>
          <a:bodyPr/>
          <a:lstStyle/>
          <a:p>
            <a:pPr>
              <a:spcBef>
                <a:spcPct val="0"/>
              </a:spcBef>
              <a:buFontTx/>
              <a:buNone/>
            </a:pPr>
            <a:r>
              <a:rPr lang="en-GB" altLang="en-US" b="1" dirty="0">
                <a:cs typeface="Arial" panose="020B0604020202020204" pitchFamily="34" charset="0"/>
              </a:rPr>
              <a:t>COSSH </a:t>
            </a:r>
            <a:r>
              <a:rPr lang="en-GB" altLang="en-US" dirty="0">
                <a:cs typeface="Arial" panose="020B0604020202020204" pitchFamily="34" charset="0"/>
              </a:rPr>
              <a:t>stands for </a:t>
            </a:r>
            <a:r>
              <a:rPr lang="en-GB" altLang="en-US" b="1" dirty="0">
                <a:cs typeface="Arial" panose="020B0604020202020204" pitchFamily="34" charset="0"/>
              </a:rPr>
              <a:t>C</a:t>
            </a:r>
            <a:r>
              <a:rPr lang="en-GB" altLang="en-US" dirty="0">
                <a:cs typeface="Arial" panose="020B0604020202020204" pitchFamily="34" charset="0"/>
              </a:rPr>
              <a:t>ontrol </a:t>
            </a:r>
            <a:r>
              <a:rPr lang="en-GB" altLang="en-US" b="1" dirty="0">
                <a:cs typeface="Arial" panose="020B0604020202020204" pitchFamily="34" charset="0"/>
              </a:rPr>
              <a:t>o</a:t>
            </a:r>
            <a:r>
              <a:rPr lang="en-GB" altLang="en-US" dirty="0">
                <a:cs typeface="Arial" panose="020B0604020202020204" pitchFamily="34" charset="0"/>
              </a:rPr>
              <a:t>f </a:t>
            </a:r>
            <a:r>
              <a:rPr lang="en-GB" altLang="en-US" b="1" dirty="0">
                <a:cs typeface="Arial" panose="020B0604020202020204" pitchFamily="34" charset="0"/>
              </a:rPr>
              <a:t>S</a:t>
            </a:r>
            <a:r>
              <a:rPr lang="en-GB" altLang="en-US" dirty="0">
                <a:cs typeface="Arial" panose="020B0604020202020204" pitchFamily="34" charset="0"/>
              </a:rPr>
              <a:t>ubstances </a:t>
            </a:r>
            <a:r>
              <a:rPr lang="en-GB" altLang="en-US" b="1" dirty="0">
                <a:cs typeface="Arial" panose="020B0604020202020204" pitchFamily="34" charset="0"/>
              </a:rPr>
              <a:t>H</a:t>
            </a:r>
            <a:r>
              <a:rPr lang="en-GB" altLang="en-US" dirty="0">
                <a:cs typeface="Arial" panose="020B0604020202020204" pitchFamily="34" charset="0"/>
              </a:rPr>
              <a:t>azardous to </a:t>
            </a:r>
            <a:r>
              <a:rPr lang="en-GB" altLang="en-US" b="1" dirty="0">
                <a:cs typeface="Arial" panose="020B0604020202020204" pitchFamily="34" charset="0"/>
              </a:rPr>
              <a:t>H</a:t>
            </a:r>
            <a:r>
              <a:rPr lang="en-GB" altLang="en-US" dirty="0">
                <a:cs typeface="Arial" panose="020B0604020202020204" pitchFamily="34" charset="0"/>
              </a:rPr>
              <a:t>ealth.</a:t>
            </a:r>
          </a:p>
          <a:p>
            <a:pPr>
              <a:spcBef>
                <a:spcPct val="0"/>
              </a:spcBef>
              <a:buFontTx/>
              <a:buNone/>
            </a:pPr>
            <a:r>
              <a:rPr lang="en-GB" altLang="en-US" dirty="0">
                <a:cs typeface="Arial" panose="020B0604020202020204" pitchFamily="34" charset="0"/>
              </a:rPr>
              <a:t>These regulations were introduced to control exposure to hazardous substances. The regulations detail the safety requirements for working with the following materials:</a:t>
            </a:r>
          </a:p>
          <a:p>
            <a:pPr lvl="1"/>
            <a:r>
              <a:rPr lang="en-GB" altLang="en-US" dirty="0"/>
              <a:t>s</a:t>
            </a:r>
            <a:r>
              <a:rPr lang="en-GB" altLang="en-US" sz="2000" dirty="0"/>
              <a:t>olids, </a:t>
            </a:r>
            <a:r>
              <a:rPr lang="en-GB" altLang="en-US" sz="2000" dirty="0" err="1"/>
              <a:t>eg</a:t>
            </a:r>
            <a:r>
              <a:rPr lang="en-GB" altLang="en-US" sz="2000" dirty="0"/>
              <a:t> soda crystals</a:t>
            </a:r>
          </a:p>
          <a:p>
            <a:pPr lvl="1"/>
            <a:r>
              <a:rPr lang="en-GB" altLang="en-US" dirty="0"/>
              <a:t>l</a:t>
            </a:r>
            <a:r>
              <a:rPr lang="en-GB" altLang="en-US" sz="2000" dirty="0"/>
              <a:t>iquids – eg bleach</a:t>
            </a:r>
          </a:p>
          <a:p>
            <a:pPr lvl="1"/>
            <a:r>
              <a:rPr lang="en-GB" altLang="en-US" dirty="0"/>
              <a:t>d</a:t>
            </a:r>
            <a:r>
              <a:rPr lang="en-GB" altLang="en-US" sz="2000" dirty="0"/>
              <a:t>ust – eg drilling through asbestos ceilings</a:t>
            </a:r>
          </a:p>
          <a:p>
            <a:pPr lvl="1"/>
            <a:r>
              <a:rPr lang="en-GB" altLang="en-US" dirty="0"/>
              <a:t>f</a:t>
            </a:r>
            <a:r>
              <a:rPr lang="en-GB" altLang="en-US" sz="2000" dirty="0"/>
              <a:t>umes – eg when soldering</a:t>
            </a:r>
          </a:p>
          <a:p>
            <a:pPr lvl="1"/>
            <a:r>
              <a:rPr lang="en-GB" altLang="en-US" dirty="0"/>
              <a:t>v</a:t>
            </a:r>
            <a:r>
              <a:rPr lang="en-GB" altLang="en-US" sz="2000" dirty="0"/>
              <a:t>apours – eg when solvent-cementing waste pipes</a:t>
            </a:r>
          </a:p>
          <a:p>
            <a:pPr lvl="1"/>
            <a:r>
              <a:rPr lang="en-GB" altLang="en-US" dirty="0"/>
              <a:t>g</a:t>
            </a:r>
            <a:r>
              <a:rPr lang="en-GB" altLang="en-US" sz="2000" dirty="0"/>
              <a:t>ases – eg flammable gases.</a:t>
            </a:r>
          </a:p>
        </p:txBody>
      </p:sp>
    </p:spTree>
    <p:extLst>
      <p:ext uri="{BB962C8B-B14F-4D97-AF65-F5344CB8AC3E}">
        <p14:creationId xmlns:p14="http://schemas.microsoft.com/office/powerpoint/2010/main" val="3335992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COSHH</a:t>
            </a:r>
            <a:endParaRPr lang="en-US" dirty="0"/>
          </a:p>
        </p:txBody>
      </p:sp>
      <p:sp>
        <p:nvSpPr>
          <p:cNvPr id="3" name="Content Placeholder 2"/>
          <p:cNvSpPr>
            <a:spLocks noGrp="1"/>
          </p:cNvSpPr>
          <p:nvPr>
            <p:ph sz="quarter" idx="10"/>
          </p:nvPr>
        </p:nvSpPr>
        <p:spPr/>
        <p:txBody>
          <a:bodyPr/>
          <a:lstStyle/>
          <a:p>
            <a:pPr>
              <a:spcBef>
                <a:spcPct val="0"/>
              </a:spcBef>
              <a:buFontTx/>
              <a:buNone/>
            </a:pPr>
            <a:r>
              <a:rPr lang="en-GB" altLang="en-US" dirty="0">
                <a:cs typeface="Arial" panose="020B0604020202020204" pitchFamily="34" charset="0"/>
              </a:rPr>
              <a:t>Before using any substance you must check the COSHH data sheet and: </a:t>
            </a:r>
          </a:p>
          <a:p>
            <a:pPr lvl="1"/>
            <a:r>
              <a:rPr lang="en-GB" altLang="en-US" dirty="0"/>
              <a:t>c</a:t>
            </a:r>
            <a:r>
              <a:rPr lang="en-GB" altLang="en-US" sz="2000" dirty="0"/>
              <a:t>onduct a risk assessment prior to use</a:t>
            </a:r>
          </a:p>
          <a:p>
            <a:pPr lvl="1"/>
            <a:r>
              <a:rPr lang="en-GB" altLang="en-US" dirty="0"/>
              <a:t>t</a:t>
            </a:r>
            <a:r>
              <a:rPr lang="en-GB" altLang="en-US" sz="2000" dirty="0"/>
              <a:t>ake precautions to </a:t>
            </a:r>
            <a:r>
              <a:rPr lang="en-GB" altLang="en-US" dirty="0"/>
              <a:t>minimise risk to health </a:t>
            </a:r>
            <a:r>
              <a:rPr lang="en-GB" dirty="0"/>
              <a:t>(eg establish if harm is caused by ingestion, inhalation or absorption)</a:t>
            </a:r>
            <a:endParaRPr lang="en-GB" altLang="en-US" dirty="0"/>
          </a:p>
          <a:p>
            <a:pPr lvl="1"/>
            <a:r>
              <a:rPr lang="en-GB" altLang="en-US" dirty="0"/>
              <a:t>i</a:t>
            </a:r>
            <a:r>
              <a:rPr lang="en-GB" altLang="en-US" sz="2000" dirty="0"/>
              <a:t>nvoke control measures to minimise risk further</a:t>
            </a:r>
          </a:p>
          <a:p>
            <a:pPr lvl="1"/>
            <a:r>
              <a:rPr lang="en-GB" altLang="en-US" dirty="0"/>
              <a:t>r</a:t>
            </a:r>
            <a:r>
              <a:rPr lang="en-GB" altLang="en-US" sz="2000" dirty="0"/>
              <a:t>egularly monitor levels of use and exposure to the risk</a:t>
            </a:r>
          </a:p>
          <a:p>
            <a:pPr lvl="1"/>
            <a:r>
              <a:rPr lang="en-GB" altLang="en-US" dirty="0"/>
              <a:t>receive training and information on the use of the substance </a:t>
            </a:r>
            <a:r>
              <a:rPr lang="en-GB" dirty="0"/>
              <a:t>including substituting a hazardous substance with a less harmful alternative.</a:t>
            </a:r>
          </a:p>
          <a:p>
            <a:pPr marL="0" lvl="1" indent="0">
              <a:spcBef>
                <a:spcPts val="0"/>
              </a:spcBef>
              <a:spcAft>
                <a:spcPts val="0"/>
              </a:spcAft>
              <a:buNone/>
            </a:pPr>
            <a:endParaRPr lang="en-GB" altLang="en-US" sz="1000" dirty="0"/>
          </a:p>
        </p:txBody>
      </p:sp>
    </p:spTree>
    <p:extLst>
      <p:ext uri="{BB962C8B-B14F-4D97-AF65-F5344CB8AC3E}">
        <p14:creationId xmlns:p14="http://schemas.microsoft.com/office/powerpoint/2010/main" val="1922307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COSHH</a:t>
            </a:r>
            <a:endParaRPr lang="en-US" b="0" dirty="0"/>
          </a:p>
        </p:txBody>
      </p:sp>
      <p:pic>
        <p:nvPicPr>
          <p:cNvPr id="9" name="Content Placeholder 8" descr="A picture containing indoor&#10;&#10;Description automatically generated">
            <a:extLst>
              <a:ext uri="{FF2B5EF4-FFF2-40B4-BE49-F238E27FC236}">
                <a16:creationId xmlns:a16="http://schemas.microsoft.com/office/drawing/2014/main" id="{3C9E9445-9E5B-4209-B214-C14AA0CED70A}"/>
              </a:ext>
            </a:extLst>
          </p:cNvPr>
          <p:cNvPicPr>
            <a:picLocks noGrp="1" noChangeAspect="1"/>
          </p:cNvPicPr>
          <p:nvPr>
            <p:ph sz="quarter" idx="10"/>
          </p:nvPr>
        </p:nvPicPr>
        <p:blipFill>
          <a:blip r:embed="rId3" cstate="screen">
            <a:extLst>
              <a:ext uri="{28A0092B-C50C-407E-A947-70E740481C1C}">
                <a14:useLocalDpi xmlns:a14="http://schemas.microsoft.com/office/drawing/2010/main"/>
              </a:ext>
            </a:extLst>
          </a:blip>
          <a:stretch>
            <a:fillRect/>
          </a:stretch>
        </p:blipFill>
        <p:spPr>
          <a:xfrm>
            <a:off x="3188637" y="4233121"/>
            <a:ext cx="2140425" cy="2249032"/>
          </a:xfrm>
        </p:spPr>
      </p:pic>
      <p:sp>
        <p:nvSpPr>
          <p:cNvPr id="6" name="TextBox 5">
            <a:extLst>
              <a:ext uri="{FF2B5EF4-FFF2-40B4-BE49-F238E27FC236}">
                <a16:creationId xmlns:a16="http://schemas.microsoft.com/office/drawing/2014/main" id="{B5C50AF5-54F3-4049-8B4B-CAB1B1D4D001}"/>
              </a:ext>
            </a:extLst>
          </p:cNvPr>
          <p:cNvSpPr txBox="1"/>
          <p:nvPr/>
        </p:nvSpPr>
        <p:spPr>
          <a:xfrm>
            <a:off x="457200" y="1700808"/>
            <a:ext cx="8229600" cy="2862322"/>
          </a:xfrm>
          <a:prstGeom prst="rect">
            <a:avLst/>
          </a:prstGeom>
          <a:noFill/>
        </p:spPr>
        <p:txBody>
          <a:bodyPr wrap="square" rtlCol="0">
            <a:spAutoFit/>
          </a:bodyPr>
          <a:lstStyle/>
          <a:p>
            <a:pPr marL="0" indent="0">
              <a:spcBef>
                <a:spcPct val="0"/>
              </a:spcBef>
              <a:buFontTx/>
              <a:buNone/>
              <a:defRPr/>
            </a:pPr>
            <a:r>
              <a:rPr lang="en-GB" b="1" dirty="0">
                <a:ea typeface="ＭＳ Ｐゴシック" charset="0"/>
              </a:rPr>
              <a:t>Remember</a:t>
            </a:r>
            <a:r>
              <a:rPr lang="en-GB" dirty="0">
                <a:ea typeface="ＭＳ Ｐゴシック" charset="0"/>
              </a:rPr>
              <a:t>: some domestic items can be hazardous, eg loft insulation can be an irritant to the skin.</a:t>
            </a:r>
          </a:p>
          <a:p>
            <a:pPr>
              <a:spcBef>
                <a:spcPct val="0"/>
              </a:spcBef>
              <a:defRPr/>
            </a:pPr>
            <a:endParaRPr lang="en-GB" dirty="0">
              <a:ea typeface="ＭＳ Ｐゴシック" charset="0"/>
            </a:endParaRPr>
          </a:p>
          <a:p>
            <a:pPr>
              <a:spcBef>
                <a:spcPct val="0"/>
              </a:spcBef>
              <a:defRPr/>
            </a:pPr>
            <a:r>
              <a:rPr lang="en-GB" dirty="0">
                <a:ea typeface="ＭＳ Ｐゴシック" charset="0"/>
              </a:rPr>
              <a:t>Domestic cleaning chemicals that are either acid or alkali can be corrosive and burn the skin.</a:t>
            </a:r>
          </a:p>
          <a:p>
            <a:pPr>
              <a:spcBef>
                <a:spcPct val="0"/>
              </a:spcBef>
              <a:defRPr/>
            </a:pPr>
            <a:endParaRPr lang="en-GB" dirty="0">
              <a:ea typeface="ＭＳ Ｐゴシック" charset="0"/>
            </a:endParaRPr>
          </a:p>
          <a:p>
            <a:pPr marL="0" indent="0">
              <a:spcBef>
                <a:spcPct val="0"/>
              </a:spcBef>
              <a:buFontTx/>
              <a:buNone/>
              <a:defRPr/>
            </a:pPr>
            <a:r>
              <a:rPr lang="en-GB" dirty="0">
                <a:ea typeface="ＭＳ Ｐゴシック" charset="0"/>
              </a:rPr>
              <a:t>The rule is that for any item with a COSHH you need to wear gloves to protect your hands.</a:t>
            </a:r>
          </a:p>
          <a:p>
            <a:endParaRPr lang="en-GB" dirty="0"/>
          </a:p>
        </p:txBody>
      </p:sp>
      <p:pic>
        <p:nvPicPr>
          <p:cNvPr id="8" name="Picture 7">
            <a:extLst>
              <a:ext uri="{FF2B5EF4-FFF2-40B4-BE49-F238E27FC236}">
                <a16:creationId xmlns:a16="http://schemas.microsoft.com/office/drawing/2014/main" id="{A008F214-459D-4C39-BF13-F9A6B9C368FB}"/>
              </a:ext>
            </a:extLst>
          </p:cNvPr>
          <p:cNvPicPr>
            <a:picLocks noChangeAspect="1"/>
          </p:cNvPicPr>
          <p:nvPr/>
        </p:nvPicPr>
        <p:blipFill>
          <a:blip r:embed="rId4"/>
          <a:stretch>
            <a:fillRect/>
          </a:stretch>
        </p:blipFill>
        <p:spPr>
          <a:xfrm>
            <a:off x="5508104" y="5359196"/>
            <a:ext cx="506012" cy="573074"/>
          </a:xfrm>
          <a:prstGeom prst="rect">
            <a:avLst/>
          </a:prstGeom>
        </p:spPr>
      </p:pic>
    </p:spTree>
    <p:extLst>
      <p:ext uri="{BB962C8B-B14F-4D97-AF65-F5344CB8AC3E}">
        <p14:creationId xmlns:p14="http://schemas.microsoft.com/office/powerpoint/2010/main" val="3151519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Company management system</a:t>
            </a:r>
            <a:endParaRPr lang="en-US" dirty="0"/>
          </a:p>
        </p:txBody>
      </p:sp>
      <p:sp>
        <p:nvSpPr>
          <p:cNvPr id="3" name="Content Placeholder 2"/>
          <p:cNvSpPr>
            <a:spLocks noGrp="1"/>
          </p:cNvSpPr>
          <p:nvPr>
            <p:ph sz="quarter" idx="10"/>
          </p:nvPr>
        </p:nvSpPr>
        <p:spPr/>
        <p:txBody>
          <a:bodyPr/>
          <a:lstStyle/>
          <a:p>
            <a:pPr>
              <a:spcBef>
                <a:spcPct val="0"/>
              </a:spcBef>
            </a:pPr>
            <a:r>
              <a:rPr lang="en-GB" dirty="0">
                <a:cs typeface="Arial" panose="020B0604020202020204" pitchFamily="34" charset="0"/>
              </a:rPr>
              <a:t>A company management system is a set of tools for planning and implementing policies, practices, guidelines, processes and procedures.</a:t>
            </a:r>
          </a:p>
          <a:p>
            <a:pPr>
              <a:spcBef>
                <a:spcPct val="0"/>
              </a:spcBef>
            </a:pPr>
            <a:r>
              <a:rPr lang="en-GB" dirty="0">
                <a:cs typeface="Arial" panose="020B0604020202020204" pitchFamily="34" charset="0"/>
              </a:rPr>
              <a:t>These tools are used in the development, deployment and execution of the company’s plans, strategies, forecasts and associated management activities to ensure that a company complies with all regulatory requirements.</a:t>
            </a:r>
          </a:p>
          <a:p>
            <a:pPr lvl="1"/>
            <a:endParaRPr lang="en-GB" sz="2000" dirty="0"/>
          </a:p>
        </p:txBody>
      </p:sp>
    </p:spTree>
    <p:extLst>
      <p:ext uri="{BB962C8B-B14F-4D97-AF65-F5344CB8AC3E}">
        <p14:creationId xmlns:p14="http://schemas.microsoft.com/office/powerpoint/2010/main" val="3373190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CDM</a:t>
            </a:r>
            <a:endParaRPr lang="en-US" dirty="0"/>
          </a:p>
        </p:txBody>
      </p:sp>
      <p:sp>
        <p:nvSpPr>
          <p:cNvPr id="3" name="Content Placeholder 2"/>
          <p:cNvSpPr>
            <a:spLocks noGrp="1"/>
          </p:cNvSpPr>
          <p:nvPr>
            <p:ph sz="quarter" idx="10"/>
          </p:nvPr>
        </p:nvSpPr>
        <p:spPr/>
        <p:txBody>
          <a:bodyPr/>
          <a:lstStyle/>
          <a:p>
            <a:pPr>
              <a:lnSpc>
                <a:spcPts val="2000"/>
              </a:lnSpc>
              <a:spcBef>
                <a:spcPts val="0"/>
              </a:spcBef>
              <a:buClr>
                <a:srgbClr val="CC0000"/>
              </a:buClr>
            </a:pPr>
            <a:r>
              <a:rPr lang="en-GB" sz="2000" b="1" dirty="0"/>
              <a:t>Roles in a project</a:t>
            </a:r>
          </a:p>
          <a:p>
            <a:pPr lvl="1"/>
            <a:r>
              <a:rPr lang="en-GB" sz="2000" dirty="0"/>
              <a:t>The principal designer (PD) is responsible for all the pre-construction phase planning and design work.</a:t>
            </a:r>
          </a:p>
          <a:p>
            <a:pPr lvl="1"/>
            <a:r>
              <a:rPr lang="en-GB" sz="2000" dirty="0"/>
              <a:t>The principal contractor (PC) must manage and coordinate the construction side of the project. </a:t>
            </a:r>
          </a:p>
          <a:p>
            <a:pPr lvl="1"/>
            <a:r>
              <a:rPr lang="en-GB" sz="2000" dirty="0"/>
              <a:t>The contractor (C) must plan and manage the work under their control, liaise with the PC and carry out the works without compromising health and safety.</a:t>
            </a:r>
          </a:p>
          <a:p>
            <a:pPr marL="0" lvl="1" indent="0">
              <a:buNone/>
            </a:pPr>
            <a:r>
              <a:rPr lang="en-GB" sz="2000" dirty="0"/>
              <a:t>More information on the CDM Regulations 2015 can be found here: </a:t>
            </a:r>
            <a:r>
              <a:rPr lang="en-GB" dirty="0">
                <a:hlinkClick r:id="rId2"/>
              </a:rPr>
              <a:t>trusted-traders-guidance-for-businesses-434474.pdf (which.co.uk)</a:t>
            </a:r>
            <a:endParaRPr lang="en-GB" sz="2000" dirty="0"/>
          </a:p>
          <a:p>
            <a:pPr lvl="1"/>
            <a:endParaRPr lang="en-GB" sz="2000" dirty="0"/>
          </a:p>
        </p:txBody>
      </p:sp>
    </p:spTree>
    <p:extLst>
      <p:ext uri="{BB962C8B-B14F-4D97-AF65-F5344CB8AC3E}">
        <p14:creationId xmlns:p14="http://schemas.microsoft.com/office/powerpoint/2010/main" val="3080073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CDM Regulations</a:t>
            </a:r>
            <a:endParaRPr lang="en-US" dirty="0"/>
          </a:p>
        </p:txBody>
      </p:sp>
      <p:sp>
        <p:nvSpPr>
          <p:cNvPr id="3" name="Content Placeholder 2"/>
          <p:cNvSpPr>
            <a:spLocks noGrp="1"/>
          </p:cNvSpPr>
          <p:nvPr>
            <p:ph sz="quarter" idx="10"/>
          </p:nvPr>
        </p:nvSpPr>
        <p:spPr/>
        <p:txBody>
          <a:bodyPr/>
          <a:lstStyle/>
          <a:p>
            <a:r>
              <a:rPr lang="en-GB" dirty="0"/>
              <a:t>The Construction (Design and Management) (CDM) Regulations 2015 </a:t>
            </a:r>
            <a:r>
              <a:rPr lang="en-GB" sz="2000" dirty="0"/>
              <a:t>are intended to ensure health and safety issues are properly considered and any risk minimised. </a:t>
            </a:r>
          </a:p>
          <a:p>
            <a:r>
              <a:rPr lang="en-GB" sz="2000" dirty="0"/>
              <a:t>The regulations set out definitions for principal designers, principal </a:t>
            </a:r>
            <a:br>
              <a:rPr lang="en-GB" sz="2000" dirty="0"/>
            </a:br>
            <a:r>
              <a:rPr lang="en-GB" sz="2000" dirty="0"/>
              <a:t>contractors and contractors. </a:t>
            </a:r>
          </a:p>
          <a:p>
            <a:pPr marL="0" lvl="1" indent="0">
              <a:buNone/>
            </a:pPr>
            <a:endParaRPr lang="en-GB" altLang="en-US" sz="2000" dirty="0"/>
          </a:p>
        </p:txBody>
      </p:sp>
      <p:pic>
        <p:nvPicPr>
          <p:cNvPr id="5" name="Picture 4" descr="Text&#10;&#10;Description automatically generated">
            <a:extLst>
              <a:ext uri="{FF2B5EF4-FFF2-40B4-BE49-F238E27FC236}">
                <a16:creationId xmlns:a16="http://schemas.microsoft.com/office/drawing/2014/main" id="{052DEDE5-B48D-4529-A01F-6F29084FF44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71800" y="3462612"/>
            <a:ext cx="2880320" cy="1920020"/>
          </a:xfrm>
          <a:prstGeom prst="rect">
            <a:avLst/>
          </a:prstGeom>
        </p:spPr>
      </p:pic>
    </p:spTree>
    <p:extLst>
      <p:ext uri="{BB962C8B-B14F-4D97-AF65-F5344CB8AC3E}">
        <p14:creationId xmlns:p14="http://schemas.microsoft.com/office/powerpoint/2010/main" val="3257658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8720"/>
            <a:ext cx="8229600" cy="382588"/>
          </a:xfrm>
        </p:spPr>
        <p:txBody>
          <a:bodyPr/>
          <a:lstStyle/>
          <a:p>
            <a:r>
              <a:rPr lang="en-GB" dirty="0"/>
              <a:t>Site safety signs</a:t>
            </a:r>
            <a:endParaRPr lang="en-US" dirty="0"/>
          </a:p>
        </p:txBody>
      </p:sp>
      <p:sp>
        <p:nvSpPr>
          <p:cNvPr id="3" name="Content Placeholder 2"/>
          <p:cNvSpPr>
            <a:spLocks noGrp="1"/>
          </p:cNvSpPr>
          <p:nvPr>
            <p:ph sz="quarter" idx="10"/>
          </p:nvPr>
        </p:nvSpPr>
        <p:spPr>
          <a:xfrm>
            <a:off x="457200" y="1412776"/>
            <a:ext cx="8229600" cy="4248000"/>
          </a:xfrm>
        </p:spPr>
        <p:txBody>
          <a:bodyPr/>
          <a:lstStyle/>
          <a:p>
            <a:r>
              <a:rPr lang="en-GB" dirty="0"/>
              <a:t>Construction sites can be dangerous places, with hazards lurking around every corner. Construction site safety signs are designed to reduce the risk of accidents and injuries, protecting workers and members of the public. </a:t>
            </a:r>
          </a:p>
          <a:p>
            <a:r>
              <a:rPr lang="en-GB" dirty="0"/>
              <a:t>As well as pointing out hazards and directing site users to medical equipment for use in emergencies, building site signs also play a crucial role in the efficient day-to-day running of the construction site.</a:t>
            </a:r>
          </a:p>
          <a:p>
            <a:r>
              <a:rPr lang="en-GB" dirty="0"/>
              <a:t>Employers have a legal responsibility to ensure that every site has the relevant construction signage. This is an essential step to reduce the incidence of workplace accidents and injuries and ensure that members of the public are aware of the location of prohibited areas.</a:t>
            </a:r>
          </a:p>
          <a:p>
            <a:pPr lvl="1"/>
            <a:endParaRPr lang="en-GB" sz="2000" dirty="0"/>
          </a:p>
        </p:txBody>
      </p:sp>
    </p:spTree>
    <p:extLst>
      <p:ext uri="{BB962C8B-B14F-4D97-AF65-F5344CB8AC3E}">
        <p14:creationId xmlns:p14="http://schemas.microsoft.com/office/powerpoint/2010/main" val="28403903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15"/>
          <p:cNvSpPr>
            <a:spLocks noGrp="1" noChangeArrowheads="1"/>
          </p:cNvSpPr>
          <p:nvPr>
            <p:ph type="title"/>
          </p:nvPr>
        </p:nvSpPr>
        <p:spPr>
          <a:xfrm>
            <a:off x="495300" y="3429000"/>
            <a:ext cx="8153400" cy="2514600"/>
          </a:xfrm>
        </p:spPr>
        <p:txBody>
          <a:bodyPr anchor="t"/>
          <a:lstStyle/>
          <a:p>
            <a:pPr eaLnBrk="1" hangingPunct="1"/>
            <a:r>
              <a:rPr lang="en-GB">
                <a:ea typeface="ＭＳ Ｐゴシック" pitchFamily="-105" charset="-128"/>
                <a:cs typeface="ＭＳ Ｐゴシック" pitchFamily="-105" charset="-128"/>
              </a:rPr>
              <a:t>PowerPoint 5: Safe systems of work</a:t>
            </a:r>
            <a:endParaRPr lang="en-GB" dirty="0">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413345" y="1556792"/>
            <a:ext cx="8001000" cy="1507232"/>
          </a:xfrm>
          <a:prstGeom prst="rect">
            <a:avLst/>
          </a:prstGeom>
          <a:solidFill>
            <a:schemeClr val="bg1"/>
          </a:solidFill>
          <a:ln w="9525">
            <a:noFill/>
            <a:miter lim="800000"/>
            <a:headEnd/>
            <a:tailEnd/>
          </a:ln>
        </p:spPr>
        <p:txBody>
          <a:bodyPr wrap="square" lIns="0" tIns="0" rIns="0" bIns="0">
            <a:prstTxWarp prst="textNoShape">
              <a:avLst/>
            </a:prstTxWarp>
            <a:noAutofit/>
          </a:bodyPr>
          <a:lstStyle/>
          <a:p>
            <a:endParaRPr lang="en-GB" sz="2400" b="1" dirty="0">
              <a:ea typeface="ＭＳ Ｐゴシック" pitchFamily="-105" charset="-128"/>
              <a:cs typeface="ＭＳ Ｐゴシック" pitchFamily="-105" charset="-128"/>
            </a:endParaRPr>
          </a:p>
          <a:p>
            <a:r>
              <a:rPr lang="en-GB" sz="2400" b="1" dirty="0"/>
              <a:t>1. Health and safety in construction</a:t>
            </a:r>
          </a:p>
          <a:p>
            <a:endParaRPr lang="en-GB" sz="2400" b="1" dirty="0"/>
          </a:p>
          <a:p>
            <a:r>
              <a:rPr lang="en-GB" sz="2400" b="1" dirty="0"/>
              <a:t>1.5 Development of safe systems of work</a:t>
            </a:r>
          </a:p>
          <a:p>
            <a:pPr marL="457200" indent="-457200">
              <a:buAutoNum type="arabicPeriod"/>
            </a:pPr>
            <a:endParaRPr lang="en-GB" sz="2400" b="1" dirty="0"/>
          </a:p>
        </p:txBody>
      </p:sp>
    </p:spTree>
    <p:extLst>
      <p:ext uri="{BB962C8B-B14F-4D97-AF65-F5344CB8AC3E}">
        <p14:creationId xmlns:p14="http://schemas.microsoft.com/office/powerpoint/2010/main" val="17771113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CSCS</a:t>
            </a:r>
            <a:endParaRPr lang="en-US" dirty="0"/>
          </a:p>
        </p:txBody>
      </p:sp>
      <p:sp>
        <p:nvSpPr>
          <p:cNvPr id="3" name="Content Placeholder 2"/>
          <p:cNvSpPr>
            <a:spLocks noGrp="1"/>
          </p:cNvSpPr>
          <p:nvPr>
            <p:ph sz="quarter" idx="10"/>
          </p:nvPr>
        </p:nvSpPr>
        <p:spPr>
          <a:xfrm>
            <a:off x="611560" y="1512000"/>
            <a:ext cx="8075240" cy="4248000"/>
          </a:xfrm>
        </p:spPr>
        <p:txBody>
          <a:bodyPr/>
          <a:lstStyle/>
          <a:p>
            <a:r>
              <a:rPr lang="en-GB" dirty="0"/>
              <a:t>A Construction Skills Certification Scheme (CSCS) card proves that an individual has passed a health and safety test which enables them to work on a building site.</a:t>
            </a:r>
          </a:p>
          <a:p>
            <a:r>
              <a:rPr lang="en-GB" dirty="0"/>
              <a:t>The cards come in different colours which are in line with the level of qualifications held by the individual.</a:t>
            </a:r>
            <a:endParaRPr lang="en-GB" sz="100" dirty="0"/>
          </a:p>
          <a:p>
            <a:pPr lvl="1"/>
            <a:r>
              <a:rPr lang="en-GB" altLang="en-US" dirty="0"/>
              <a:t>Green  – construction site operative/labourer.</a:t>
            </a:r>
          </a:p>
          <a:p>
            <a:pPr lvl="1"/>
            <a:r>
              <a:rPr lang="en-GB" altLang="en-US" sz="2000" dirty="0"/>
              <a:t>Gold – skilled worker (NVQ Level 3 qualified).</a:t>
            </a:r>
          </a:p>
          <a:p>
            <a:pPr lvl="1"/>
            <a:r>
              <a:rPr lang="en-GB" altLang="en-US" sz="2000" dirty="0"/>
              <a:t>Black – senior manager (NVQ Level 4 qualified).</a:t>
            </a:r>
          </a:p>
          <a:p>
            <a:pPr lvl="1"/>
            <a:r>
              <a:rPr lang="en-GB" altLang="en-US" sz="2000" dirty="0"/>
              <a:t>Red – trainee/apprentice.</a:t>
            </a:r>
          </a:p>
          <a:p>
            <a:pPr lvl="1"/>
            <a:r>
              <a:rPr lang="en-GB" altLang="en-US" sz="2000" dirty="0"/>
              <a:t>White – individual with a construction-related job (eg cleaning of sites).</a:t>
            </a:r>
          </a:p>
          <a:p>
            <a:pPr lvl="1"/>
            <a:endParaRPr lang="en-GB" altLang="en-US" sz="2000" dirty="0"/>
          </a:p>
          <a:p>
            <a:pPr lvl="1"/>
            <a:endParaRPr lang="en-GB" sz="2000" dirty="0"/>
          </a:p>
          <a:p>
            <a:pPr lvl="1"/>
            <a:endParaRPr lang="en-GB" altLang="en-US" sz="2000" dirty="0"/>
          </a:p>
        </p:txBody>
      </p:sp>
    </p:spTree>
    <p:extLst>
      <p:ext uri="{BB962C8B-B14F-4D97-AF65-F5344CB8AC3E}">
        <p14:creationId xmlns:p14="http://schemas.microsoft.com/office/powerpoint/2010/main" val="3897227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sz="quarter" idx="10"/>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637526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Objectives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p:txBody>
          <a:bodyPr/>
          <a:lstStyle/>
          <a:p>
            <a:r>
              <a:rPr lang="en-GB" dirty="0"/>
              <a:t>By the end of the session, learners will be able to:</a:t>
            </a:r>
          </a:p>
          <a:p>
            <a:pPr lvl="1"/>
            <a:r>
              <a:rPr lang="en-GB" dirty="0">
                <a:ea typeface="ＭＳ Ｐゴシック" pitchFamily="-105" charset="-128"/>
                <a:cs typeface="ＭＳ Ｐゴシック" pitchFamily="-105" charset="-128"/>
              </a:rPr>
              <a:t>explain how safe systems of work are developed and used</a:t>
            </a:r>
          </a:p>
          <a:p>
            <a:pPr lvl="1"/>
            <a:r>
              <a:rPr lang="en-GB" dirty="0">
                <a:ea typeface="ＭＳ Ｐゴシック" pitchFamily="-105" charset="-128"/>
                <a:cs typeface="ＭＳ Ｐゴシック" pitchFamily="-105" charset="-128"/>
              </a:rPr>
              <a:t>describe the implications of not having safe systems of work in place</a:t>
            </a:r>
          </a:p>
          <a:p>
            <a:pPr lvl="1"/>
            <a:r>
              <a:rPr lang="en-GB" dirty="0">
                <a:ea typeface="ＭＳ Ｐゴシック" pitchFamily="-105" charset="-128"/>
                <a:cs typeface="ＭＳ Ｐゴシック" pitchFamily="-105" charset="-128"/>
              </a:rPr>
              <a:t>complete risk assessments, method statements and COSHH assessments</a:t>
            </a:r>
          </a:p>
          <a:p>
            <a:pPr lvl="1"/>
            <a:r>
              <a:rPr lang="en-GB" dirty="0">
                <a:ea typeface="ＭＳ Ｐゴシック" pitchFamily="-105" charset="-128"/>
                <a:cs typeface="ＭＳ Ｐゴシック" pitchFamily="-105" charset="-128"/>
              </a:rPr>
              <a:t>explain how to apply Construction Design and Management (CDM)</a:t>
            </a:r>
          </a:p>
          <a:p>
            <a:pPr lvl="1"/>
            <a:r>
              <a:rPr lang="en-GB" dirty="0">
                <a:ea typeface="ＭＳ Ｐゴシック" pitchFamily="-105" charset="-128"/>
                <a:cs typeface="ＭＳ Ｐゴシック" pitchFamily="-105" charset="-128"/>
              </a:rPr>
              <a:t>describe the requirements for site signage</a:t>
            </a:r>
            <a:endParaRPr lang="en-GB" sz="1000" dirty="0">
              <a:ea typeface="ＭＳ Ｐゴシック" pitchFamily="-105" charset="-128"/>
              <a:cs typeface="ＭＳ Ｐゴシック" pitchFamily="-105" charset="-128"/>
            </a:endParaRPr>
          </a:p>
          <a:p>
            <a:pPr lvl="1"/>
            <a:r>
              <a:rPr lang="en-GB" dirty="0">
                <a:ea typeface="ＭＳ Ｐゴシック" pitchFamily="-105" charset="-128"/>
              </a:rPr>
              <a:t>outline the different levels of the Construction Skills Certification Scheme (CSCS).</a:t>
            </a:r>
          </a:p>
          <a:p>
            <a:pPr marL="0" lvl="1" indent="0">
              <a:buNone/>
            </a:pPr>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16632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9AB5B-31E6-4298-A2D3-DB2186B9C9B8}"/>
              </a:ext>
            </a:extLst>
          </p:cNvPr>
          <p:cNvSpPr>
            <a:spLocks noGrp="1"/>
          </p:cNvSpPr>
          <p:nvPr>
            <p:ph type="title"/>
          </p:nvPr>
        </p:nvSpPr>
        <p:spPr/>
        <p:txBody>
          <a:bodyPr/>
          <a:lstStyle/>
          <a:p>
            <a:r>
              <a:rPr lang="en-GB" dirty="0"/>
              <a:t>Safe systems</a:t>
            </a:r>
          </a:p>
        </p:txBody>
      </p:sp>
      <p:sp>
        <p:nvSpPr>
          <p:cNvPr id="3" name="Content Placeholder 2">
            <a:extLst>
              <a:ext uri="{FF2B5EF4-FFF2-40B4-BE49-F238E27FC236}">
                <a16:creationId xmlns:a16="http://schemas.microsoft.com/office/drawing/2014/main" id="{47A0B9F7-2AAD-423A-8DD8-752B685AE415}"/>
              </a:ext>
            </a:extLst>
          </p:cNvPr>
          <p:cNvSpPr>
            <a:spLocks noGrp="1"/>
          </p:cNvSpPr>
          <p:nvPr>
            <p:ph sz="quarter" idx="10"/>
          </p:nvPr>
        </p:nvSpPr>
        <p:spPr/>
        <p:txBody>
          <a:bodyPr/>
          <a:lstStyle/>
          <a:p>
            <a:r>
              <a:rPr lang="en-GB" dirty="0"/>
              <a:t>A safe system of work is a procedure to eliminate the risks that are involved in a specific operation. The priority of a safe system of work is to eliminate any risks involved. </a:t>
            </a:r>
          </a:p>
          <a:p>
            <a:r>
              <a:rPr lang="en-GB" dirty="0"/>
              <a:t>Following a </a:t>
            </a:r>
            <a:r>
              <a:rPr lang="en-GB" b="1" dirty="0"/>
              <a:t>risk assessment process</a:t>
            </a:r>
            <a:r>
              <a:rPr lang="en-GB" dirty="0"/>
              <a:t> can reduce risks on site and ensure safe systems of work.</a:t>
            </a:r>
          </a:p>
          <a:p>
            <a:r>
              <a:rPr lang="en-GB" dirty="0"/>
              <a:t>It is vital that safe systems and practices are adhered to so that everyone is working to the same high safety standards at all times. </a:t>
            </a:r>
          </a:p>
          <a:p>
            <a:r>
              <a:rPr lang="en-GB"/>
              <a:t>Without </a:t>
            </a:r>
            <a:r>
              <a:rPr lang="en-GB" dirty="0"/>
              <a:t>these systems in place, accidents might occur that could cause injury or death.</a:t>
            </a:r>
          </a:p>
        </p:txBody>
      </p:sp>
    </p:spTree>
    <p:extLst>
      <p:ext uri="{BB962C8B-B14F-4D97-AF65-F5344CB8AC3E}">
        <p14:creationId xmlns:p14="http://schemas.microsoft.com/office/powerpoint/2010/main" val="3896807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cs typeface="Arial" panose="020B0604020202020204" pitchFamily="34" charset="0"/>
              </a:rPr>
              <a:t>Risk assessment</a:t>
            </a:r>
            <a:endParaRPr lang="en-US" dirty="0"/>
          </a:p>
        </p:txBody>
      </p:sp>
      <p:sp>
        <p:nvSpPr>
          <p:cNvPr id="3" name="Content Placeholder 2"/>
          <p:cNvSpPr>
            <a:spLocks noGrp="1"/>
          </p:cNvSpPr>
          <p:nvPr>
            <p:ph sz="quarter" idx="10"/>
          </p:nvPr>
        </p:nvSpPr>
        <p:spPr/>
        <p:txBody>
          <a:bodyPr/>
          <a:lstStyle/>
          <a:p>
            <a:pPr marL="609600" indent="-609600" eaLnBrk="1" hangingPunct="1">
              <a:spcBef>
                <a:spcPct val="0"/>
              </a:spcBef>
              <a:buFontTx/>
              <a:buNone/>
            </a:pPr>
            <a:r>
              <a:rPr lang="en-GB" altLang="en-US" dirty="0">
                <a:ea typeface="ＭＳ Ｐゴシック" pitchFamily="-105" charset="-128"/>
              </a:rPr>
              <a:t>A risk assessment  needs to be completed:</a:t>
            </a:r>
          </a:p>
          <a:p>
            <a:pPr lvl="1"/>
            <a:r>
              <a:rPr lang="en-GB" altLang="en-US" dirty="0">
                <a:ea typeface="ＭＳ Ｐゴシック" pitchFamily="-105" charset="-128"/>
              </a:rPr>
              <a:t>to back up the manufacturer’s data sheet for the </a:t>
            </a:r>
            <a:r>
              <a:rPr lang="en-GB" dirty="0"/>
              <a:t>Control of Substances Hazardous to Health (COSHH) Regulations</a:t>
            </a:r>
          </a:p>
          <a:p>
            <a:pPr lvl="1"/>
            <a:r>
              <a:rPr lang="en-GB" altLang="en-US" dirty="0">
                <a:ea typeface="ＭＳ Ｐゴシック" pitchFamily="-105" charset="-128"/>
              </a:rPr>
              <a:t>to assess various activities carried out by employees.</a:t>
            </a:r>
            <a:endParaRPr lang="en-GB" altLang="en-US" sz="200" dirty="0">
              <a:ea typeface="ＭＳ Ｐゴシック" pitchFamily="-105" charset="-128"/>
            </a:endParaRPr>
          </a:p>
          <a:p>
            <a:pPr marL="0" lvl="1" indent="0">
              <a:buNone/>
            </a:pPr>
            <a:r>
              <a:rPr lang="en-GB" altLang="en-US" dirty="0">
                <a:ea typeface="ＭＳ Ｐゴシック" pitchFamily="-105" charset="-128"/>
              </a:rPr>
              <a:t>As a construction worker, you must assess the risk to yourself and others when work is being carried out. This is at the heart of working safety.</a:t>
            </a:r>
          </a:p>
          <a:p>
            <a:pPr eaLnBrk="1" hangingPunct="1">
              <a:spcBef>
                <a:spcPct val="0"/>
              </a:spcBef>
            </a:pPr>
            <a:r>
              <a:rPr lang="en-GB" altLang="en-US" dirty="0">
                <a:ea typeface="ＭＳ Ｐゴシック"/>
              </a:rPr>
              <a:t>After a risk assessment has been completed it will, as a minimum, result in the use of p</a:t>
            </a:r>
            <a:r>
              <a:rPr lang="en-GB" dirty="0"/>
              <a:t>ersonal protective equipment (</a:t>
            </a:r>
            <a:r>
              <a:rPr lang="en-GB" altLang="en-US" dirty="0">
                <a:ea typeface="ＭＳ Ｐゴシック"/>
              </a:rPr>
              <a:t>PPE) and the presence of a first-aid kit. However, the more risk that is identified in the risk assessment, the more mitigation processes need to be put in place to protect the operative and anyone else that may be affected by the work being completed.</a:t>
            </a:r>
          </a:p>
          <a:p>
            <a:endParaRPr lang="en-US" dirty="0"/>
          </a:p>
        </p:txBody>
      </p:sp>
    </p:spTree>
    <p:extLst>
      <p:ext uri="{BB962C8B-B14F-4D97-AF65-F5344CB8AC3E}">
        <p14:creationId xmlns:p14="http://schemas.microsoft.com/office/powerpoint/2010/main" val="1547859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dirty="0">
                <a:cs typeface="Arial" panose="020B0604020202020204" pitchFamily="34" charset="0"/>
              </a:rPr>
              <a:t>Risk assessment</a:t>
            </a:r>
            <a:endParaRPr lang="en-US" dirty="0">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p:txBody>
          <a:bodyPr/>
          <a:lstStyle/>
          <a:p>
            <a:pPr marL="342900" marR="0" lvl="0" indent="-342900" algn="l" defTabSz="914400" rtl="0" eaLnBrk="1" fontAlgn="base" latinLnBrk="0" hangingPunct="1">
              <a:lnSpc>
                <a:spcPct val="100000"/>
              </a:lnSpc>
              <a:spcBef>
                <a:spcPts val="0"/>
              </a:spcBef>
              <a:spcAft>
                <a:spcPct val="0"/>
              </a:spcAft>
              <a:buClrTx/>
              <a:buSzTx/>
              <a:buFontTx/>
              <a:buNone/>
              <a:tabLst/>
              <a:defRPr/>
            </a:pPr>
            <a:r>
              <a:rPr lang="en-GB" dirty="0">
                <a:latin typeface="+mn-lt"/>
              </a:rPr>
              <a:t>There are five steps to a risk assessment:</a:t>
            </a:r>
          </a:p>
          <a:p>
            <a:pPr marL="342900" marR="0" lvl="0" indent="-342900" algn="l" defTabSz="914400" rtl="0" eaLnBrk="1" fontAlgn="base" latinLnBrk="0" hangingPunct="1">
              <a:lnSpc>
                <a:spcPct val="100000"/>
              </a:lnSpc>
              <a:spcBef>
                <a:spcPts val="0"/>
              </a:spcBef>
              <a:spcAft>
                <a:spcPct val="0"/>
              </a:spcAft>
              <a:buClrTx/>
              <a:buSzTx/>
              <a:buFontTx/>
              <a:buNone/>
              <a:tabLst/>
              <a:defRPr/>
            </a:pPr>
            <a:endParaRPr lang="en-GB" dirty="0"/>
          </a:p>
          <a:p>
            <a:pPr marL="457200" marR="0" lvl="0" indent="-457200" algn="l" defTabSz="914400" rtl="0" eaLnBrk="1" fontAlgn="base" latinLnBrk="0" hangingPunct="1">
              <a:lnSpc>
                <a:spcPct val="100000"/>
              </a:lnSpc>
              <a:spcBef>
                <a:spcPts val="0"/>
              </a:spcBef>
              <a:spcAft>
                <a:spcPct val="0"/>
              </a:spcAft>
              <a:buClrTx/>
              <a:buSzTx/>
              <a:buFont typeface="+mj-lt"/>
              <a:buAutoNum type="arabicPeriod"/>
              <a:tabLst/>
              <a:defRPr/>
            </a:pPr>
            <a:r>
              <a:rPr lang="en-GB" dirty="0">
                <a:latin typeface="+mn-lt"/>
              </a:rPr>
              <a:t>Look for hazards.</a:t>
            </a:r>
          </a:p>
          <a:p>
            <a:pPr marL="457200" marR="0" lvl="0" indent="-457200" algn="l" defTabSz="914400" rtl="0" eaLnBrk="1" fontAlgn="base" latinLnBrk="0" hangingPunct="1">
              <a:lnSpc>
                <a:spcPct val="100000"/>
              </a:lnSpc>
              <a:spcBef>
                <a:spcPts val="0"/>
              </a:spcBef>
              <a:spcAft>
                <a:spcPct val="0"/>
              </a:spcAft>
              <a:buClrTx/>
              <a:buSzTx/>
              <a:buFont typeface="+mj-lt"/>
              <a:buAutoNum type="arabicPeriod"/>
              <a:tabLst/>
              <a:defRPr/>
            </a:pPr>
            <a:r>
              <a:rPr lang="en-GB" dirty="0"/>
              <a:t>Decide who or what may be harmed.</a:t>
            </a:r>
          </a:p>
          <a:p>
            <a:pPr marL="457200" marR="0" lvl="0" indent="-457200" algn="l" defTabSz="914400" rtl="0" eaLnBrk="1" fontAlgn="base" latinLnBrk="0" hangingPunct="1">
              <a:lnSpc>
                <a:spcPct val="100000"/>
              </a:lnSpc>
              <a:spcBef>
                <a:spcPts val="0"/>
              </a:spcBef>
              <a:spcAft>
                <a:spcPct val="0"/>
              </a:spcAft>
              <a:buClrTx/>
              <a:buSzTx/>
              <a:buFont typeface="+mj-lt"/>
              <a:buAutoNum type="arabicPeriod"/>
              <a:tabLst/>
              <a:defRPr/>
            </a:pPr>
            <a:r>
              <a:rPr lang="en-GB" dirty="0">
                <a:latin typeface="+mn-lt"/>
              </a:rPr>
              <a:t>Evaluate the risks and take suitable precautions.</a:t>
            </a:r>
          </a:p>
          <a:p>
            <a:pPr marL="457200" marR="0" lvl="0" indent="-457200" algn="l" defTabSz="914400" rtl="0" eaLnBrk="1" fontAlgn="base" latinLnBrk="0" hangingPunct="1">
              <a:lnSpc>
                <a:spcPct val="100000"/>
              </a:lnSpc>
              <a:spcBef>
                <a:spcPts val="0"/>
              </a:spcBef>
              <a:spcAft>
                <a:spcPct val="0"/>
              </a:spcAft>
              <a:buClrTx/>
              <a:buSzTx/>
              <a:buFont typeface="+mj-lt"/>
              <a:buAutoNum type="arabicPeriod"/>
              <a:tabLst/>
              <a:defRPr/>
            </a:pPr>
            <a:r>
              <a:rPr lang="en-GB" dirty="0"/>
              <a:t>Record your findings.</a:t>
            </a:r>
          </a:p>
          <a:p>
            <a:pPr marL="457200" marR="0" lvl="0" indent="-457200" algn="l" defTabSz="914400" rtl="0" eaLnBrk="1" fontAlgn="base" latinLnBrk="0" hangingPunct="1">
              <a:lnSpc>
                <a:spcPct val="100000"/>
              </a:lnSpc>
              <a:spcBef>
                <a:spcPts val="0"/>
              </a:spcBef>
              <a:spcAft>
                <a:spcPct val="0"/>
              </a:spcAft>
              <a:buClrTx/>
              <a:buSzTx/>
              <a:buFont typeface="+mj-lt"/>
              <a:buAutoNum type="arabicPeriod"/>
              <a:tabLst/>
              <a:defRPr/>
            </a:pPr>
            <a:r>
              <a:rPr lang="en-GB" dirty="0">
                <a:latin typeface="+mn-lt"/>
              </a:rPr>
              <a:t>Review and revise these finding regularly.</a:t>
            </a:r>
          </a:p>
          <a:p>
            <a:pPr marL="273050" marR="0" lvl="0" algn="l" defTabSz="914400" rtl="0" eaLnBrk="1" fontAlgn="base" latinLnBrk="0" hangingPunct="1">
              <a:lnSpc>
                <a:spcPct val="100000"/>
              </a:lnSpc>
              <a:spcBef>
                <a:spcPts val="0"/>
              </a:spcBef>
              <a:spcAft>
                <a:spcPct val="0"/>
              </a:spcAft>
              <a:buClrTx/>
              <a:buSzTx/>
              <a:tabLst/>
              <a:defRPr/>
            </a:pPr>
            <a:endParaRPr kumimoji="0" lang="en-GB" sz="1600" b="0" i="0" u="none" strike="noStrike" kern="1200" cap="none" spc="0" normalizeH="0" baseline="0" noProof="0" dirty="0">
              <a:ln>
                <a:noFill/>
              </a:ln>
              <a:solidFill>
                <a:srgbClr val="000000"/>
              </a:solidFill>
              <a:effectLst/>
              <a:uLnTx/>
              <a:uFillTx/>
              <a:latin typeface="Arial" charset="0"/>
              <a:ea typeface="ＭＳ Ｐゴシック" pitchFamily="-1" charset="-128"/>
            </a:endParaRPr>
          </a:p>
          <a:p>
            <a:pPr marL="0" marR="0" lvl="0" indent="0" algn="l" defTabSz="914400" rtl="0" eaLnBrk="1" fontAlgn="base" latinLnBrk="0" hangingPunct="1">
              <a:lnSpc>
                <a:spcPct val="100000"/>
              </a:lnSpc>
              <a:spcBef>
                <a:spcPts val="0"/>
              </a:spcBef>
              <a:spcAft>
                <a:spcPct val="0"/>
              </a:spcAft>
              <a:buClrTx/>
              <a:buSzTx/>
              <a:buFontTx/>
              <a:buNone/>
              <a:tabLst/>
              <a:defRPr/>
            </a:pPr>
            <a:r>
              <a:rPr lang="en-GB" dirty="0"/>
              <a:t>The Management of Health and Safety at Work Regulations 1999 legally require employers to make decisions about the hazards, significant or not, faced in the workplace.</a:t>
            </a:r>
            <a:endParaRPr lang="en-US" dirty="0"/>
          </a:p>
          <a:p>
            <a:pPr marL="0" indent="0"/>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694650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dirty="0">
                <a:cs typeface="Arial" panose="020B0604020202020204" pitchFamily="34" charset="0"/>
              </a:rPr>
              <a:t>Risk assessment</a:t>
            </a:r>
            <a:endParaRPr lang="en-US" dirty="0">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Key definitions  </a:t>
            </a:r>
            <a:r>
              <a:rPr kumimoji="0" lang="en-GB" altLang="en-US"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a:t>
            </a:r>
            <a:endPar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Accident:</a:t>
            </a: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an unplanned, undesired occurrence which may result in harm or loss.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a:t>
            </a:r>
            <a:endPar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Hazard:</a:t>
            </a: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anything that has the potential to cause loss or harm.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Risk:</a:t>
            </a: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how likely it is that a hazard will actually cause harm or loss.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When a risk assessment is put together, you have to identify the work hazard and calculate the likelihood of an accident happening. Therefore, identifying the </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risk rating</a:t>
            </a:r>
            <a:r>
              <a:rPr lang="en-GB" altLang="en-US" kern="1200" dirty="0">
                <a:solidFill>
                  <a:srgbClr val="000000"/>
                </a:solidFill>
                <a:latin typeface="Arial" panose="020B0604020202020204" pitchFamily="34" charset="0"/>
                <a:ea typeface="MS PGothic" panose="020B0600070205080204" pitchFamily="34" charset="-128"/>
                <a:cs typeface="Arial" panose="020B0604020202020204" pitchFamily="34" charset="0"/>
              </a:rPr>
              <a:t> is important.</a:t>
            </a:r>
            <a:endPar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a:p>
            <a:pPr marL="273050" marR="0" lvl="0" algn="l" defTabSz="914400" rtl="0" eaLnBrk="1" fontAlgn="base" latinLnBrk="0" hangingPunct="1">
              <a:lnSpc>
                <a:spcPct val="100000"/>
              </a:lnSpc>
              <a:spcBef>
                <a:spcPts val="0"/>
              </a:spcBef>
              <a:spcAft>
                <a:spcPct val="0"/>
              </a:spcAft>
              <a:buClrTx/>
              <a:buSzTx/>
              <a:tabLst/>
              <a:defRPr/>
            </a:pPr>
            <a:endParaRPr kumimoji="0" lang="en-GB" sz="1600" b="0" i="0" u="none" strike="noStrike" kern="1200" cap="none" spc="0" normalizeH="0" baseline="0" noProof="0" dirty="0">
              <a:ln>
                <a:noFill/>
              </a:ln>
              <a:solidFill>
                <a:srgbClr val="000000"/>
              </a:solidFill>
              <a:effectLst/>
              <a:uLnTx/>
              <a:uFillTx/>
              <a:latin typeface="Arial" charset="0"/>
              <a:ea typeface="ＭＳ Ｐゴシック" pitchFamily="-1" charset="-128"/>
            </a:endParaRPr>
          </a:p>
          <a:p>
            <a:pPr marL="0" indent="0"/>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9582274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altLang="en-US" dirty="0">
                <a:cs typeface="Arial" panose="020B0604020202020204" pitchFamily="34" charset="0"/>
              </a:rPr>
              <a:t>Risk assessment</a:t>
            </a:r>
            <a:endParaRPr lang="en-US" dirty="0">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p:txBody>
          <a:bodyPr/>
          <a:lstStyle/>
          <a:p>
            <a:pPr marL="342900" marR="0" lvl="0" indent="-342900" algn="ctr" defTabSz="914400" rtl="0" eaLnBrk="1" fontAlgn="base" latinLnBrk="0" hangingPunct="1">
              <a:lnSpc>
                <a:spcPct val="100000"/>
              </a:lnSpc>
              <a:spcBef>
                <a:spcPct val="0"/>
              </a:spcBef>
              <a:spcAft>
                <a:spcPct val="0"/>
              </a:spcAft>
              <a:buClrTx/>
              <a:buSzTx/>
              <a:buFontTx/>
              <a:buNone/>
              <a:tabLst/>
              <a:defRPr/>
            </a:pP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Risk rating</a:t>
            </a:r>
          </a:p>
          <a:p>
            <a:pPr marL="342900" marR="0" lvl="0" indent="-342900" algn="l" defTabSz="914400" rtl="0" eaLnBrk="1" fontAlgn="base" latinLnBrk="0" hangingPunct="1">
              <a:lnSpc>
                <a:spcPct val="100000"/>
              </a:lnSpc>
              <a:spcBef>
                <a:spcPct val="0"/>
              </a:spcBef>
              <a:spcAft>
                <a:spcPct val="0"/>
              </a:spcAft>
              <a:buClrTx/>
              <a:buSzTx/>
              <a:buFontTx/>
              <a:buNone/>
              <a:tabLst/>
              <a:defRPr/>
            </a:pPr>
            <a:endPar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endParaRP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GB" altLang="en-US" b="1" i="0" u="sng"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Value of likelihood</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X	</a:t>
            </a:r>
            <a:r>
              <a:rPr kumimoji="0" lang="en-GB" altLang="en-US" b="1" i="0" u="sng"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Value of consequence</a:t>
            </a:r>
          </a:p>
          <a:p>
            <a:pPr marL="342900" marR="0" lvl="0" indent="-342900" algn="l" defTabSz="914400" rtl="0" eaLnBrk="1" fontAlgn="base" latinLnBrk="0" hangingPunct="1">
              <a:lnSpc>
                <a:spcPct val="100000"/>
              </a:lnSpc>
              <a:spcBef>
                <a:spcPct val="0"/>
              </a:spcBef>
              <a:spcAft>
                <a:spcPct val="0"/>
              </a:spcAft>
              <a:buClrTx/>
              <a:buSzTx/>
              <a:buFontTx/>
              <a:buNone/>
              <a:tabLst/>
              <a:defRPr/>
            </a:pPr>
            <a:endParaRPr kumimoji="0" lang="en-GB" altLang="en-US" b="0" i="0" u="sng"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endParaRP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No likelihood  	</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0		</a:t>
            </a: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No injury or loss 	</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0</a:t>
            </a: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Very unlikely  	</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1		</a:t>
            </a: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First aid</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1</a:t>
            </a:r>
            <a:endPar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endParaRP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Unlikely  	</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2		</a:t>
            </a: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Up to 3 days off work	</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2</a:t>
            </a: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Likely  		</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3		</a:t>
            </a: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Over 3 days off work	</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3</a:t>
            </a: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Very likely 	</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4		</a:t>
            </a: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Major injury</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4</a:t>
            </a:r>
            <a:endPar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endParaRPr>
          </a:p>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Certainty  	</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5		</a:t>
            </a: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Fatality</a:t>
            </a:r>
            <a:r>
              <a:rPr kumimoji="0" lang="en-GB" altLang="en-US" b="1"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rPr>
              <a:t>			5</a:t>
            </a:r>
            <a:endPar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a:p>
            <a:pPr marL="273050" marR="0" lvl="0" algn="l" defTabSz="914400" rtl="0" eaLnBrk="1" fontAlgn="base" latinLnBrk="0" hangingPunct="1">
              <a:lnSpc>
                <a:spcPct val="100000"/>
              </a:lnSpc>
              <a:spcBef>
                <a:spcPts val="0"/>
              </a:spcBef>
              <a:spcAft>
                <a:spcPct val="0"/>
              </a:spcAft>
              <a:buClrTx/>
              <a:buSzTx/>
              <a:tabLst/>
              <a:defRPr/>
            </a:pPr>
            <a:endParaRPr kumimoji="0" lang="en-GB" sz="1600" b="0" i="0" u="none" strike="noStrike" kern="1200" cap="none" spc="0" normalizeH="0" baseline="0" noProof="0" dirty="0">
              <a:ln>
                <a:noFill/>
              </a:ln>
              <a:solidFill>
                <a:srgbClr val="000000"/>
              </a:solidFill>
              <a:effectLst/>
              <a:uLnTx/>
              <a:uFillTx/>
              <a:latin typeface="Arial" charset="0"/>
              <a:ea typeface="ＭＳ Ｐゴシック" pitchFamily="-1" charset="-128"/>
            </a:endParaRPr>
          </a:p>
          <a:p>
            <a:pPr marR="0" lvl="0" defTabSz="914400" rtl="0" eaLnBrk="1" fontAlgn="base" latinLnBrk="0" hangingPunct="1">
              <a:lnSpc>
                <a:spcPct val="100000"/>
              </a:lnSpc>
              <a:spcBef>
                <a:spcPct val="0"/>
              </a:spcBef>
              <a:spcAft>
                <a:spcPct val="0"/>
              </a:spcAft>
              <a:buClrTx/>
              <a:buSzTx/>
              <a:buFontTx/>
              <a:buNone/>
              <a:tabLst/>
              <a:defRPr/>
            </a:pPr>
            <a:r>
              <a:rPr kumimoji="0" lang="en-GB" altLang="en-US" b="0" i="0" u="none" strike="noStrike" kern="1200" cap="none" spc="0" normalizeH="0" baseline="0" noProof="0" dirty="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t>Ratings and assessments will be expected by the HSE during an inspection and are also needed by insurance companies in the event of a claim.</a:t>
            </a:r>
          </a:p>
          <a:p>
            <a:pPr marL="0" indent="0"/>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500077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assessment: document example</a:t>
            </a:r>
            <a:endParaRPr lang="en-US" b="0" dirty="0"/>
          </a:p>
        </p:txBody>
      </p:sp>
      <p:pic>
        <p:nvPicPr>
          <p:cNvPr id="6" name="Content Placeholder 5" descr="Table&#10;&#10;Description automatically generated">
            <a:extLst>
              <a:ext uri="{FF2B5EF4-FFF2-40B4-BE49-F238E27FC236}">
                <a16:creationId xmlns:a16="http://schemas.microsoft.com/office/drawing/2014/main" id="{6CB8B626-75AF-49C3-A695-393FA1CE2B30}"/>
              </a:ext>
            </a:extLst>
          </p:cNvPr>
          <p:cNvPicPr>
            <a:picLocks noGrp="1" noChangeAspect="1"/>
          </p:cNvPicPr>
          <p:nvPr>
            <p:ph sz="quarter" idx="10"/>
          </p:nvPr>
        </p:nvPicPr>
        <p:blipFill>
          <a:blip r:embed="rId3" cstate="screen">
            <a:extLst>
              <a:ext uri="{28A0092B-C50C-407E-A947-70E740481C1C}">
                <a14:useLocalDpi xmlns:a14="http://schemas.microsoft.com/office/drawing/2010/main"/>
              </a:ext>
            </a:extLst>
          </a:blip>
          <a:stretch>
            <a:fillRect/>
          </a:stretch>
        </p:blipFill>
        <p:spPr>
          <a:xfrm>
            <a:off x="2589276" y="1757807"/>
            <a:ext cx="3965448" cy="3755136"/>
          </a:xfrm>
        </p:spPr>
      </p:pic>
    </p:spTree>
    <p:extLst>
      <p:ext uri="{BB962C8B-B14F-4D97-AF65-F5344CB8AC3E}">
        <p14:creationId xmlns:p14="http://schemas.microsoft.com/office/powerpoint/2010/main" val="408391530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C9AEF1BD-CB43-4869-AA41-A7EF4EDE439E}"/>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2293</TotalTime>
  <Words>1509</Words>
  <Application>Microsoft Office PowerPoint</Application>
  <PresentationFormat>On-screen Show (4:3)</PresentationFormat>
  <Paragraphs>137</Paragraphs>
  <Slides>21</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Lucida Grande</vt:lpstr>
      <vt:lpstr>Times New Roman</vt:lpstr>
      <vt:lpstr>Default Design</vt:lpstr>
      <vt:lpstr>PowerPoint 5: Safe systems of work </vt:lpstr>
      <vt:lpstr>PowerPoint 5: Safe systems of work</vt:lpstr>
      <vt:lpstr>Objectives</vt:lpstr>
      <vt:lpstr>Safe systems</vt:lpstr>
      <vt:lpstr>Risk assessment</vt:lpstr>
      <vt:lpstr>Risk assessment</vt:lpstr>
      <vt:lpstr>Risk assessment</vt:lpstr>
      <vt:lpstr>Risk assessment</vt:lpstr>
      <vt:lpstr>Risk assessment: document example</vt:lpstr>
      <vt:lpstr>Method statements</vt:lpstr>
      <vt:lpstr>Permit to work</vt:lpstr>
      <vt:lpstr>Permit to work</vt:lpstr>
      <vt:lpstr>COSHH</vt:lpstr>
      <vt:lpstr>COSHH</vt:lpstr>
      <vt:lpstr>COSHH</vt:lpstr>
      <vt:lpstr>Company management system</vt:lpstr>
      <vt:lpstr>CDM</vt:lpstr>
      <vt:lpstr>CDM Regulations</vt:lpstr>
      <vt:lpstr>Site safety signs</vt:lpstr>
      <vt:lpstr>CSCS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2023-09-07T15:21:15Z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