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4"/>
  </p:notesMasterIdLst>
  <p:handoutMasterIdLst>
    <p:handoutMasterId r:id="rId15"/>
  </p:handoutMasterIdLst>
  <p:sldIdLst>
    <p:sldId id="288" r:id="rId5"/>
    <p:sldId id="289" r:id="rId6"/>
    <p:sldId id="290" r:id="rId7"/>
    <p:sldId id="291" r:id="rId8"/>
    <p:sldId id="292" r:id="rId9"/>
    <p:sldId id="293" r:id="rId10"/>
    <p:sldId id="294" r:id="rId11"/>
    <p:sldId id="295" r:id="rId12"/>
    <p:sldId id="296" r:id="rId13"/>
  </p:sldIdLst>
  <p:sldSz cx="9144000" cy="6858000" type="screen4x3"/>
  <p:notesSz cx="6858000" cy="9144000"/>
  <p:custDataLst>
    <p:tags r:id="rId16"/>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ell Hellier" initials="NH" lastIdx="6" clrIdx="0">
    <p:extLst>
      <p:ext uri="{19B8F6BF-5375-455C-9EA6-DF929625EA0E}">
        <p15:presenceInfo xmlns:p15="http://schemas.microsoft.com/office/powerpoint/2012/main" userId="S-1-5-21-2141923205-296626691-623648099-42385" providerId="AD"/>
      </p:ext>
    </p:extLst>
  </p:cmAuthor>
  <p:cmAuthor id="2" name="Claire Brooks" initials="CB" lastIdx="5" clrIdx="1">
    <p:extLst>
      <p:ext uri="{19B8F6BF-5375-455C-9EA6-DF929625EA0E}">
        <p15:presenceInfo xmlns:p15="http://schemas.microsoft.com/office/powerpoint/2012/main" userId="S::Claire.Brooks@cityandguilds.com::045b5ce1-bb15-4c22-aa7e-c7b600949989" providerId="AD"/>
      </p:ext>
    </p:extLst>
  </p:cmAuthor>
  <p:cmAuthor id="3" name="mark ablett" initials="ma" lastIdx="4" clrIdx="2">
    <p:extLst>
      <p:ext uri="{19B8F6BF-5375-455C-9EA6-DF929625EA0E}">
        <p15:presenceInfo xmlns:p15="http://schemas.microsoft.com/office/powerpoint/2012/main" userId="23d989d0d59f8ce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86" autoAdjust="0"/>
    <p:restoredTop sz="92443" autoAdjust="0"/>
  </p:normalViewPr>
  <p:slideViewPr>
    <p:cSldViewPr showGuides="1">
      <p:cViewPr varScale="1">
        <p:scale>
          <a:sx n="105" d="100"/>
          <a:sy n="105" d="100"/>
        </p:scale>
        <p:origin x="822" y="11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tags" Target="tags/tag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9/7/2023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35940707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31862593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3F590-26ED-4A35-BCD3-50FA137D64D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057CAC3-3688-2974-4B5E-EE9CD28E095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A60F0E3-17D7-ACC1-1224-677C6CF7BAD3}"/>
              </a:ext>
            </a:extLst>
          </p:cNvPr>
          <p:cNvSpPr>
            <a:spLocks noGrp="1"/>
          </p:cNvSpPr>
          <p:nvPr>
            <p:ph type="dt" sz="half" idx="10"/>
          </p:nvPr>
        </p:nvSpPr>
        <p:spPr/>
        <p:txBody>
          <a:bodyPr/>
          <a:lstStyle/>
          <a:p>
            <a:fld id="{6D7A7848-775C-402D-8DD4-BB25200A6D00}" type="datetimeFigureOut">
              <a:rPr lang="en-GB" smtClean="0"/>
              <a:t>07/09/2023</a:t>
            </a:fld>
            <a:endParaRPr lang="en-GB"/>
          </a:p>
        </p:txBody>
      </p:sp>
      <p:sp>
        <p:nvSpPr>
          <p:cNvPr id="5" name="Footer Placeholder 4">
            <a:extLst>
              <a:ext uri="{FF2B5EF4-FFF2-40B4-BE49-F238E27FC236}">
                <a16:creationId xmlns:a16="http://schemas.microsoft.com/office/drawing/2014/main" id="{B1FA6A1A-2700-FF05-5881-EFA3E6CBD3D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941FAB-4B36-9738-C601-2947B67A91FD}"/>
              </a:ext>
            </a:extLst>
          </p:cNvPr>
          <p:cNvSpPr>
            <a:spLocks noGrp="1"/>
          </p:cNvSpPr>
          <p:nvPr>
            <p:ph type="sldNum" sz="quarter" idx="12"/>
          </p:nvPr>
        </p:nvSpPr>
        <p:spPr/>
        <p:txBody>
          <a:bodyPr/>
          <a:lstStyle/>
          <a:p>
            <a:fld id="{DC77CCB6-6DE2-4549-8FBF-C8A520659281}" type="slidenum">
              <a:rPr lang="en-GB" smtClean="0"/>
              <a:t>‹#›</a:t>
            </a:fld>
            <a:endParaRPr lang="en-GB"/>
          </a:p>
        </p:txBody>
      </p:sp>
    </p:spTree>
    <p:extLst>
      <p:ext uri="{BB962C8B-B14F-4D97-AF65-F5344CB8AC3E}">
        <p14:creationId xmlns:p14="http://schemas.microsoft.com/office/powerpoint/2010/main" val="244659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0863E-26B7-82AD-1571-76806874F80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7DC106C-1326-CDFC-3014-319301982C00}"/>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673006B-00D7-3458-4AF6-06539AD81DD2}"/>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7E39D92-FAD1-6CAB-7B24-4DA888334971}"/>
              </a:ext>
            </a:extLst>
          </p:cNvPr>
          <p:cNvSpPr>
            <a:spLocks noGrp="1"/>
          </p:cNvSpPr>
          <p:nvPr>
            <p:ph type="dt" sz="half" idx="10"/>
          </p:nvPr>
        </p:nvSpPr>
        <p:spPr/>
        <p:txBody>
          <a:bodyPr/>
          <a:lstStyle/>
          <a:p>
            <a:fld id="{6F5B5356-6FF1-45DB-BFDE-A455BAA2EDFF}" type="datetimeFigureOut">
              <a:rPr lang="en-GB" smtClean="0"/>
              <a:t>07/09/2023</a:t>
            </a:fld>
            <a:endParaRPr lang="en-GB"/>
          </a:p>
        </p:txBody>
      </p:sp>
      <p:sp>
        <p:nvSpPr>
          <p:cNvPr id="6" name="Footer Placeholder 5">
            <a:extLst>
              <a:ext uri="{FF2B5EF4-FFF2-40B4-BE49-F238E27FC236}">
                <a16:creationId xmlns:a16="http://schemas.microsoft.com/office/drawing/2014/main" id="{0BD46978-BD6D-8039-BC88-FD684743BB7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0C6922-8279-F22C-07DE-6CDB9B8A627D}"/>
              </a:ext>
            </a:extLst>
          </p:cNvPr>
          <p:cNvSpPr>
            <a:spLocks noGrp="1"/>
          </p:cNvSpPr>
          <p:nvPr>
            <p:ph type="sldNum" sz="quarter" idx="12"/>
          </p:nvPr>
        </p:nvSpPr>
        <p:spPr/>
        <p:txBody>
          <a:bodyPr/>
          <a:lstStyle/>
          <a:p>
            <a:fld id="{309D68AF-E5B6-4222-8327-241D07523041}" type="slidenum">
              <a:rPr lang="en-GB" smtClean="0"/>
              <a:t>‹#›</a:t>
            </a:fld>
            <a:endParaRPr lang="en-GB"/>
          </a:p>
        </p:txBody>
      </p:sp>
    </p:spTree>
    <p:extLst>
      <p:ext uri="{BB962C8B-B14F-4D97-AF65-F5344CB8AC3E}">
        <p14:creationId xmlns:p14="http://schemas.microsoft.com/office/powerpoint/2010/main" val="67437824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endParaRPr lang="en-US" sz="900" baseline="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indent="0" algn="l" defTabSz="914400" rtl="0" eaLnBrk="1" fontAlgn="base" latinLnBrk="0" hangingPunct="1">
              <a:lnSpc>
                <a:spcPct val="100000"/>
              </a:lnSpc>
              <a:spcBef>
                <a:spcPct val="0"/>
              </a:spcBef>
              <a:spcAft>
                <a:spcPct val="0"/>
              </a:spcAft>
              <a:buClrTx/>
              <a:buSzTx/>
              <a:buFontTx/>
              <a:buNone/>
              <a:tabLst/>
              <a:defRPr/>
            </a:pPr>
            <a:r>
              <a:rPr lang="en-GB" sz="1400" b="1" baseline="0" dirty="0">
                <a:solidFill>
                  <a:schemeClr val="tx1"/>
                </a:solidFill>
              </a:rPr>
              <a:t>City &amp; Guilds Construction Level 3</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5"/>
          <a:stretch>
            <a:fillRect/>
          </a:stretch>
        </p:blipFill>
        <p:spPr>
          <a:xfrm>
            <a:off x="0" y="5868000"/>
            <a:ext cx="9144000" cy="547995"/>
          </a:xfrm>
          <a:prstGeom prst="rect">
            <a:avLst/>
          </a:prstGeom>
        </p:spPr>
      </p:pic>
      <p:pic>
        <p:nvPicPr>
          <p:cNvPr id="3" name="Picture 2">
            <a:extLst>
              <a:ext uri="{FF2B5EF4-FFF2-40B4-BE49-F238E27FC236}">
                <a16:creationId xmlns:a16="http://schemas.microsoft.com/office/drawing/2014/main" id="{829D3BC0-CFBF-B46D-FB4A-0CBA60916B04}"/>
              </a:ext>
            </a:extLst>
          </p:cNvPr>
          <p:cNvPicPr>
            <a:picLocks noChangeAspect="1"/>
          </p:cNvPicPr>
          <p:nvPr userDrawn="1"/>
        </p:nvPicPr>
        <p:blipFill>
          <a:blip r:embed="rId6"/>
          <a:stretch>
            <a:fillRect/>
          </a:stretch>
        </p:blipFill>
        <p:spPr>
          <a:xfrm>
            <a:off x="7723189" y="384526"/>
            <a:ext cx="952499" cy="433387"/>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r>
              <a:rPr lang="en-GB" sz="6600" dirty="0">
                <a:solidFill>
                  <a:schemeClr val="bg1"/>
                </a:solidFill>
                <a:ea typeface="ＭＳ Ｐゴシック" pitchFamily="-105" charset="-128"/>
                <a:cs typeface="ＭＳ Ｐゴシック" pitchFamily="-105" charset="-128"/>
              </a:rPr>
              <a:t> 1.1</a:t>
            </a:r>
            <a:endParaRPr sz="6600" dirty="0">
              <a:solidFill>
                <a:schemeClr val="bg1"/>
              </a:solidFill>
              <a:ea typeface="ＭＳ Ｐゴシック" pitchFamily="-105" charset="-128"/>
              <a:cs typeface="ＭＳ Ｐゴシック" pitchFamily="-105" charset="-128"/>
            </a:endParaRPr>
          </a:p>
        </p:txBody>
      </p:sp>
      <p:sp>
        <p:nvSpPr>
          <p:cNvPr id="2054" name="TextBox 9"/>
          <p:cNvSpPr txBox="1">
            <a:spLocks noChangeArrowheads="1"/>
          </p:cNvSpPr>
          <p:nvPr/>
        </p:nvSpPr>
        <p:spPr bwMode="auto">
          <a:xfrm>
            <a:off x="7239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101: Introduction to the Built Environment</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2: Public and employers’ liability</a:t>
            </a:r>
            <a:br>
              <a:rPr lang="en-GB" dirty="0">
                <a:ea typeface="ＭＳ Ｐゴシック" pitchFamily="-105" charset="-128"/>
                <a:cs typeface="ＭＳ Ｐゴシック" pitchFamily="-105" charset="-128"/>
              </a:rPr>
            </a:br>
            <a:endParaRPr lang="en-GB" dirty="0">
              <a:ea typeface="ＭＳ Ｐゴシック" pitchFamily="-105" charset="-128"/>
              <a:cs typeface="ＭＳ Ｐゴシック" pitchFamily="-105" charset="-128"/>
            </a:endParaRPr>
          </a:p>
        </p:txBody>
      </p:sp>
      <p:sp>
        <p:nvSpPr>
          <p:cNvPr id="5" name="TextBox 9">
            <a:extLst>
              <a:ext uri="{FF2B5EF4-FFF2-40B4-BE49-F238E27FC236}">
                <a16:creationId xmlns:a16="http://schemas.microsoft.com/office/drawing/2014/main" id="{4175AF00-9432-4E5F-B736-B425695CA722}"/>
              </a:ext>
            </a:extLst>
          </p:cNvPr>
          <p:cNvSpPr txBox="1">
            <a:spLocks noChangeArrowheads="1"/>
          </p:cNvSpPr>
          <p:nvPr/>
        </p:nvSpPr>
        <p:spPr bwMode="auto">
          <a:xfrm>
            <a:off x="4191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304: Conform to general workplace health, safety and welfare</a:t>
            </a:r>
          </a:p>
        </p:txBody>
      </p:sp>
    </p:spTree>
    <p:extLst>
      <p:ext uri="{BB962C8B-B14F-4D97-AF65-F5344CB8AC3E}">
        <p14:creationId xmlns:p14="http://schemas.microsoft.com/office/powerpoint/2010/main" val="38641194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Objectives</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p:txBody>
          <a:bodyPr/>
          <a:lstStyle/>
          <a:p>
            <a:pPr marL="0" indent="0"/>
            <a:r>
              <a:rPr lang="en-GB" dirty="0">
                <a:ea typeface="ＭＳ Ｐゴシック" pitchFamily="-105" charset="-128"/>
                <a:cs typeface="ＭＳ Ｐゴシック" pitchFamily="-105" charset="-128"/>
              </a:rPr>
              <a:t>By the end of the session, learners should be able to:</a:t>
            </a:r>
          </a:p>
          <a:p>
            <a:pPr lvl="1"/>
            <a:r>
              <a:rPr lang="en-GB" dirty="0">
                <a:ea typeface="ＭＳ Ｐゴシック" pitchFamily="-105" charset="-128"/>
                <a:cs typeface="ＭＳ Ｐゴシック" pitchFamily="-105" charset="-128"/>
              </a:rPr>
              <a:t>state what liability means</a:t>
            </a:r>
          </a:p>
          <a:p>
            <a:pPr lvl="1"/>
            <a:r>
              <a:rPr lang="en-GB" dirty="0">
                <a:ea typeface="ＭＳ Ｐゴシック" pitchFamily="-105" charset="-128"/>
                <a:cs typeface="ＭＳ Ｐゴシック" pitchFamily="-105" charset="-128"/>
              </a:rPr>
              <a:t>understand the difference between employer’s and public liability</a:t>
            </a:r>
          </a:p>
          <a:p>
            <a:pPr lvl="1"/>
            <a:r>
              <a:rPr lang="en-GB" dirty="0">
                <a:ea typeface="ＭＳ Ｐゴシック" pitchFamily="-105" charset="-128"/>
                <a:cs typeface="ＭＳ Ｐゴシック" pitchFamily="-105" charset="-128"/>
              </a:rPr>
              <a:t>identify the implications of public liability</a:t>
            </a:r>
          </a:p>
          <a:p>
            <a:pPr lvl="1"/>
            <a:r>
              <a:rPr lang="en-GB" dirty="0">
                <a:ea typeface="ＭＳ Ｐゴシック" pitchFamily="-105" charset="-128"/>
                <a:cs typeface="ＭＳ Ｐゴシック" pitchFamily="-105" charset="-128"/>
              </a:rPr>
              <a:t>identify the implications in terms of employee and public injury.</a:t>
            </a:r>
            <a:endParaRPr lang="en-GB" sz="1000" dirty="0">
              <a:ea typeface="ＭＳ Ｐゴシック" pitchFamily="-105" charset="-128"/>
              <a:cs typeface="ＭＳ Ｐゴシック" pitchFamily="-105" charset="-128"/>
            </a:endParaRPr>
          </a:p>
          <a:p>
            <a:pPr marL="0" lvl="1" indent="0">
              <a:buNone/>
            </a:pPr>
            <a:endParaRPr lang="en-US" dirty="0"/>
          </a:p>
        </p:txBody>
      </p:sp>
    </p:spTree>
    <p:extLst>
      <p:ext uri="{BB962C8B-B14F-4D97-AF65-F5344CB8AC3E}">
        <p14:creationId xmlns:p14="http://schemas.microsoft.com/office/powerpoint/2010/main" val="21369746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Liability</a:t>
            </a:r>
          </a:p>
        </p:txBody>
      </p:sp>
      <p:sp>
        <p:nvSpPr>
          <p:cNvPr id="3" name="Content Placeholder 2"/>
          <p:cNvSpPr>
            <a:spLocks noGrp="1"/>
          </p:cNvSpPr>
          <p:nvPr>
            <p:ph sz="quarter" idx="10"/>
          </p:nvPr>
        </p:nvSpPr>
        <p:spPr/>
        <p:txBody>
          <a:bodyPr/>
          <a:lstStyle/>
          <a:p>
            <a:pPr indent="0">
              <a:buFontTx/>
              <a:buNone/>
              <a:defRPr/>
            </a:pPr>
            <a:r>
              <a:rPr lang="en-GB" sz="2000" b="1" dirty="0"/>
              <a:t>What is liability?</a:t>
            </a:r>
          </a:p>
          <a:p>
            <a:pPr>
              <a:defRPr/>
            </a:pPr>
            <a:r>
              <a:rPr lang="en-GB" sz="2000" dirty="0">
                <a:cs typeface="Arial" charset="0"/>
              </a:rPr>
              <a:t>If something goes wrong on site, who is to blame?</a:t>
            </a:r>
            <a:endParaRPr lang="en-GB" sz="1800" dirty="0"/>
          </a:p>
          <a:p>
            <a:pPr lvl="1">
              <a:buFont typeface="Arial"/>
              <a:buChar char="•"/>
              <a:defRPr/>
            </a:pPr>
            <a:r>
              <a:rPr lang="en-GB" dirty="0">
                <a:cs typeface="Arial" charset="0"/>
              </a:rPr>
              <a:t>e</a:t>
            </a:r>
            <a:r>
              <a:rPr lang="en-GB" sz="2000" dirty="0">
                <a:cs typeface="Arial" charset="0"/>
              </a:rPr>
              <a:t>mployer</a:t>
            </a:r>
          </a:p>
          <a:p>
            <a:pPr lvl="1">
              <a:buFont typeface="Arial"/>
              <a:buChar char="•"/>
              <a:defRPr/>
            </a:pPr>
            <a:r>
              <a:rPr lang="en-GB" dirty="0">
                <a:cs typeface="Arial" charset="0"/>
              </a:rPr>
              <a:t>e</a:t>
            </a:r>
            <a:r>
              <a:rPr lang="en-GB" sz="2000" dirty="0">
                <a:cs typeface="Arial" charset="0"/>
              </a:rPr>
              <a:t>mployee</a:t>
            </a:r>
          </a:p>
          <a:p>
            <a:pPr lvl="1">
              <a:buFont typeface="Arial"/>
              <a:buChar char="•"/>
              <a:defRPr/>
            </a:pPr>
            <a:r>
              <a:rPr lang="en-GB" dirty="0">
                <a:cs typeface="Arial" charset="0"/>
              </a:rPr>
              <a:t>p</a:t>
            </a:r>
            <a:r>
              <a:rPr lang="en-GB" sz="2000" dirty="0">
                <a:cs typeface="Arial" charset="0"/>
              </a:rPr>
              <a:t>ublic</a:t>
            </a:r>
          </a:p>
          <a:p>
            <a:pPr lvl="1">
              <a:buFont typeface="Arial"/>
              <a:buChar char="•"/>
              <a:defRPr/>
            </a:pPr>
            <a:r>
              <a:rPr lang="en-GB" dirty="0">
                <a:cs typeface="Arial" charset="0"/>
              </a:rPr>
              <a:t>s</a:t>
            </a:r>
            <a:r>
              <a:rPr lang="en-GB" sz="2000" dirty="0">
                <a:cs typeface="Arial" charset="0"/>
              </a:rPr>
              <a:t>omeone else?</a:t>
            </a:r>
          </a:p>
          <a:p>
            <a:endParaRPr lang="en-US" sz="1000" dirty="0"/>
          </a:p>
          <a:p>
            <a:endParaRPr lang="en-US" dirty="0"/>
          </a:p>
        </p:txBody>
      </p:sp>
      <p:pic>
        <p:nvPicPr>
          <p:cNvPr id="5" name="Picture 4" descr="Text, letter&#10;&#10;Description automatically generated">
            <a:extLst>
              <a:ext uri="{FF2B5EF4-FFF2-40B4-BE49-F238E27FC236}">
                <a16:creationId xmlns:a16="http://schemas.microsoft.com/office/drawing/2014/main" id="{6E114999-8376-46E5-95E1-9456C2F98A1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427984" y="2611501"/>
            <a:ext cx="2916616" cy="1944216"/>
          </a:xfrm>
          <a:prstGeom prst="rect">
            <a:avLst/>
          </a:prstGeom>
        </p:spPr>
      </p:pic>
    </p:spTree>
    <p:extLst>
      <p:ext uri="{BB962C8B-B14F-4D97-AF65-F5344CB8AC3E}">
        <p14:creationId xmlns:p14="http://schemas.microsoft.com/office/powerpoint/2010/main" val="26528034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9398" y="981820"/>
            <a:ext cx="8229600" cy="382588"/>
          </a:xfrm>
        </p:spPr>
        <p:txBody>
          <a:bodyPr/>
          <a:lstStyle/>
          <a:p>
            <a:r>
              <a:rPr lang="en-US" dirty="0"/>
              <a:t>Employer’s liability</a:t>
            </a:r>
          </a:p>
        </p:txBody>
      </p:sp>
      <p:sp>
        <p:nvSpPr>
          <p:cNvPr id="3" name="Content Placeholder 2"/>
          <p:cNvSpPr>
            <a:spLocks noGrp="1"/>
          </p:cNvSpPr>
          <p:nvPr>
            <p:ph sz="quarter" idx="10"/>
          </p:nvPr>
        </p:nvSpPr>
        <p:spPr>
          <a:xfrm>
            <a:off x="479398" y="1412776"/>
            <a:ext cx="8229600" cy="4369412"/>
          </a:xfrm>
        </p:spPr>
        <p:txBody>
          <a:bodyPr/>
          <a:lstStyle/>
          <a:p>
            <a:r>
              <a:rPr lang="en-GB" sz="1800" dirty="0"/>
              <a:t>The employer is responsible (liable) for any work undertaken by the employee in the course of his/her employment (sometimes called ‘vicarious liability’).</a:t>
            </a:r>
          </a:p>
          <a:p>
            <a:r>
              <a:rPr lang="en-GB" sz="1800" dirty="0"/>
              <a:t>The employer is legally responsible for any:</a:t>
            </a:r>
          </a:p>
          <a:p>
            <a:pPr lvl="1">
              <a:spcBef>
                <a:spcPts val="400"/>
              </a:spcBef>
              <a:spcAft>
                <a:spcPts val="400"/>
              </a:spcAft>
              <a:buFont typeface="Arial"/>
              <a:buChar char="•"/>
              <a:defRPr/>
            </a:pPr>
            <a:r>
              <a:rPr lang="en-GB" altLang="x-none" sz="1800" dirty="0">
                <a:ea typeface="ＭＳ Ｐゴシック" charset="-128"/>
              </a:rPr>
              <a:t>problems, accidents or mistakes the employee has made</a:t>
            </a:r>
          </a:p>
          <a:p>
            <a:pPr lvl="1">
              <a:spcBef>
                <a:spcPts val="400"/>
              </a:spcBef>
              <a:spcAft>
                <a:spcPts val="400"/>
              </a:spcAft>
              <a:buFont typeface="Arial"/>
              <a:buChar char="•"/>
              <a:defRPr/>
            </a:pPr>
            <a:r>
              <a:rPr lang="en-GB" altLang="x-none" sz="1800" dirty="0"/>
              <a:t>injuries to the employee at work</a:t>
            </a:r>
            <a:endParaRPr lang="en-GB" altLang="x-none" sz="1800" dirty="0">
              <a:ea typeface="ＭＳ Ｐゴシック" charset="-128"/>
            </a:endParaRPr>
          </a:p>
          <a:p>
            <a:pPr lvl="1">
              <a:spcBef>
                <a:spcPts val="400"/>
              </a:spcBef>
              <a:spcAft>
                <a:spcPts val="400"/>
              </a:spcAft>
              <a:buFont typeface="Arial"/>
              <a:buChar char="•"/>
              <a:defRPr/>
            </a:pPr>
            <a:r>
              <a:rPr lang="en-GB" altLang="x-none" sz="1800" dirty="0"/>
              <a:t>i</a:t>
            </a:r>
            <a:r>
              <a:rPr lang="en-GB" altLang="x-none" sz="1800" dirty="0">
                <a:ea typeface="ＭＳ Ｐゴシック" charset="-128"/>
              </a:rPr>
              <a:t>njury to the public due to the work being carried out</a:t>
            </a:r>
          </a:p>
          <a:p>
            <a:pPr lvl="1">
              <a:spcBef>
                <a:spcPts val="400"/>
              </a:spcBef>
              <a:spcAft>
                <a:spcPts val="400"/>
              </a:spcAft>
              <a:buFont typeface="Arial"/>
              <a:buChar char="•"/>
              <a:defRPr/>
            </a:pPr>
            <a:r>
              <a:rPr lang="en-GB" altLang="x-none" sz="1800" dirty="0"/>
              <a:t>associated medical costs</a:t>
            </a:r>
          </a:p>
          <a:p>
            <a:pPr lvl="1">
              <a:spcBef>
                <a:spcPts val="400"/>
              </a:spcBef>
              <a:spcAft>
                <a:spcPts val="400"/>
              </a:spcAft>
              <a:buFont typeface="Arial"/>
              <a:buChar char="•"/>
              <a:defRPr/>
            </a:pPr>
            <a:r>
              <a:rPr lang="en-GB" altLang="x-none" sz="1800" dirty="0"/>
              <a:t>associated legal costs</a:t>
            </a:r>
          </a:p>
          <a:p>
            <a:pPr lvl="1">
              <a:spcBef>
                <a:spcPts val="400"/>
              </a:spcBef>
              <a:spcAft>
                <a:spcPts val="400"/>
              </a:spcAft>
              <a:buFont typeface="Arial"/>
              <a:buChar char="•"/>
              <a:defRPr/>
            </a:pPr>
            <a:r>
              <a:rPr lang="en-GB" altLang="x-none" sz="1800" dirty="0"/>
              <a:t>associated l</a:t>
            </a:r>
            <a:r>
              <a:rPr lang="en-GB" altLang="x-none" sz="1800" dirty="0">
                <a:ea typeface="ＭＳ Ｐゴシック" charset="-128"/>
              </a:rPr>
              <a:t>oss of income.</a:t>
            </a:r>
          </a:p>
          <a:p>
            <a:pPr marL="0" lvl="1" indent="0">
              <a:buNone/>
              <a:defRPr/>
            </a:pPr>
            <a:r>
              <a:rPr lang="en-GB" sz="1800" dirty="0"/>
              <a:t>However, the employer can take out an employer’s</a:t>
            </a:r>
            <a:br>
              <a:rPr lang="en-GB" sz="1800" dirty="0"/>
            </a:br>
            <a:r>
              <a:rPr lang="en-GB" sz="1800" dirty="0"/>
              <a:t>liability insurance policy which should cover certain costs</a:t>
            </a:r>
            <a:br>
              <a:rPr lang="en-GB" sz="1800" dirty="0"/>
            </a:br>
            <a:r>
              <a:rPr lang="en-GB" sz="1800" dirty="0"/>
              <a:t>associated with the above issues.</a:t>
            </a:r>
          </a:p>
        </p:txBody>
      </p:sp>
      <p:pic>
        <p:nvPicPr>
          <p:cNvPr id="8" name="Picture 7">
            <a:extLst>
              <a:ext uri="{FF2B5EF4-FFF2-40B4-BE49-F238E27FC236}">
                <a16:creationId xmlns:a16="http://schemas.microsoft.com/office/drawing/2014/main" id="{19978A99-42BD-4422-B8E9-C931C049A29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00192" y="3785213"/>
            <a:ext cx="2232248" cy="1488016"/>
          </a:xfrm>
          <a:prstGeom prst="rect">
            <a:avLst/>
          </a:prstGeom>
        </p:spPr>
      </p:pic>
    </p:spTree>
    <p:extLst>
      <p:ext uri="{BB962C8B-B14F-4D97-AF65-F5344CB8AC3E}">
        <p14:creationId xmlns:p14="http://schemas.microsoft.com/office/powerpoint/2010/main" val="15939989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Employer’s liability – a case study</a:t>
            </a:r>
            <a:endParaRPr lang="en-US" b="0" dirty="0"/>
          </a:p>
        </p:txBody>
      </p:sp>
      <p:sp>
        <p:nvSpPr>
          <p:cNvPr id="3" name="Content Placeholder 2"/>
          <p:cNvSpPr>
            <a:spLocks noGrp="1"/>
          </p:cNvSpPr>
          <p:nvPr>
            <p:ph sz="quarter" idx="10"/>
          </p:nvPr>
        </p:nvSpPr>
        <p:spPr>
          <a:xfrm>
            <a:off x="457200" y="1512000"/>
            <a:ext cx="4402832" cy="4248000"/>
          </a:xfrm>
        </p:spPr>
        <p:txBody>
          <a:bodyPr/>
          <a:lstStyle/>
          <a:p>
            <a:r>
              <a:rPr lang="en-GB" sz="1800" dirty="0"/>
              <a:t>A trainee gas engineer fell through a ceiling due to there not being adequate light for him to work in an attic.</a:t>
            </a:r>
          </a:p>
          <a:p>
            <a:pPr algn="l"/>
            <a:r>
              <a:rPr lang="en-GB" sz="1800" dirty="0"/>
              <a:t>The employer was found guilty of not providing adequate equipment for the employee which led to him falling through the ceiling and sustaining several serious soft tissue injuries.</a:t>
            </a:r>
          </a:p>
          <a:p>
            <a:pPr algn="l"/>
            <a:r>
              <a:rPr lang="en-GB" sz="1800" dirty="0"/>
              <a:t>In this case the claim was settled for £10,000, of which the employer only paid £250 (due to having insurance).</a:t>
            </a:r>
          </a:p>
          <a:p>
            <a:pPr algn="l"/>
            <a:endParaRPr lang="en-US" dirty="0"/>
          </a:p>
          <a:p>
            <a:pPr marL="0" lvl="8" indent="0" eaLnBrk="0" hangingPunct="0">
              <a:lnSpc>
                <a:spcPts val="1200"/>
              </a:lnSpc>
              <a:spcBef>
                <a:spcPts val="0"/>
              </a:spcBef>
              <a:spcAft>
                <a:spcPts val="0"/>
              </a:spcAft>
              <a:buNone/>
            </a:pPr>
            <a:endParaRPr lang="en-US" dirty="0"/>
          </a:p>
        </p:txBody>
      </p:sp>
      <p:pic>
        <p:nvPicPr>
          <p:cNvPr id="13" name="Picture 12">
            <a:extLst>
              <a:ext uri="{FF2B5EF4-FFF2-40B4-BE49-F238E27FC236}">
                <a16:creationId xmlns:a16="http://schemas.microsoft.com/office/drawing/2014/main" id="{F2B009A6-AA96-4E63-A211-CD20A36D15C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20772" y="1988840"/>
            <a:ext cx="3203848" cy="2135685"/>
          </a:xfrm>
          <a:prstGeom prst="rect">
            <a:avLst/>
          </a:prstGeom>
        </p:spPr>
      </p:pic>
    </p:spTree>
    <p:extLst>
      <p:ext uri="{BB962C8B-B14F-4D97-AF65-F5344CB8AC3E}">
        <p14:creationId xmlns:p14="http://schemas.microsoft.com/office/powerpoint/2010/main" val="27291464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8229600" cy="382588"/>
          </a:xfrm>
        </p:spPr>
        <p:txBody>
          <a:bodyPr/>
          <a:lstStyle/>
          <a:p>
            <a:r>
              <a:rPr lang="en-US" dirty="0"/>
              <a:t>Public liability</a:t>
            </a:r>
          </a:p>
        </p:txBody>
      </p:sp>
      <p:sp>
        <p:nvSpPr>
          <p:cNvPr id="3" name="Content Placeholder 2"/>
          <p:cNvSpPr>
            <a:spLocks noGrp="1"/>
          </p:cNvSpPr>
          <p:nvPr>
            <p:ph sz="quarter" idx="10"/>
          </p:nvPr>
        </p:nvSpPr>
        <p:spPr>
          <a:xfrm>
            <a:off x="457200" y="1363844"/>
            <a:ext cx="8229600" cy="4369412"/>
          </a:xfrm>
        </p:spPr>
        <p:txBody>
          <a:bodyPr/>
          <a:lstStyle/>
          <a:p>
            <a:r>
              <a:rPr lang="en-GB" sz="1800" dirty="0"/>
              <a:t>The employer is responsible (liable) for a situation in which a member of the public is hurt or damage is caused to their property by a company’s actions or products.</a:t>
            </a:r>
          </a:p>
          <a:p>
            <a:r>
              <a:rPr lang="en-GB" sz="1800" dirty="0"/>
              <a:t>The employer is legally responsible for any:</a:t>
            </a:r>
          </a:p>
          <a:p>
            <a:pPr lvl="1">
              <a:buFont typeface="Arial"/>
              <a:buChar char="•"/>
              <a:defRPr/>
            </a:pPr>
            <a:r>
              <a:rPr lang="en-GB" altLang="x-none" sz="1800" dirty="0"/>
              <a:t>i</a:t>
            </a:r>
            <a:r>
              <a:rPr lang="en-GB" altLang="x-none" sz="1800" dirty="0">
                <a:ea typeface="ＭＳ Ｐゴシック" charset="-128"/>
              </a:rPr>
              <a:t>njury or illness</a:t>
            </a:r>
          </a:p>
          <a:p>
            <a:pPr lvl="1">
              <a:buFont typeface="Arial"/>
              <a:buChar char="•"/>
              <a:defRPr/>
            </a:pPr>
            <a:r>
              <a:rPr lang="en-GB" altLang="x-none" sz="1800" dirty="0"/>
              <a:t>death</a:t>
            </a:r>
            <a:endParaRPr lang="en-GB" altLang="x-none" sz="1800" dirty="0">
              <a:ea typeface="ＭＳ Ｐゴシック" charset="-128"/>
            </a:endParaRPr>
          </a:p>
          <a:p>
            <a:pPr lvl="1">
              <a:buFont typeface="Arial"/>
              <a:buChar char="•"/>
              <a:defRPr/>
            </a:pPr>
            <a:r>
              <a:rPr lang="en-GB" altLang="x-none" sz="1800" dirty="0"/>
              <a:t>legal action</a:t>
            </a:r>
          </a:p>
          <a:p>
            <a:pPr lvl="1">
              <a:buFont typeface="Arial"/>
              <a:buChar char="•"/>
              <a:defRPr/>
            </a:pPr>
            <a:r>
              <a:rPr lang="en-GB" altLang="x-none" sz="1800" dirty="0"/>
              <a:t>legal costs</a:t>
            </a:r>
          </a:p>
          <a:p>
            <a:pPr lvl="1">
              <a:buFont typeface="Arial"/>
              <a:buChar char="•"/>
              <a:defRPr/>
            </a:pPr>
            <a:r>
              <a:rPr lang="en-GB" altLang="x-none" sz="1800" dirty="0"/>
              <a:t>compensation.</a:t>
            </a:r>
            <a:endParaRPr lang="en-GB" altLang="x-none" sz="1800" dirty="0">
              <a:ea typeface="ＭＳ Ｐゴシック" charset="-128"/>
            </a:endParaRPr>
          </a:p>
          <a:p>
            <a:pPr marL="0" lvl="1" indent="0">
              <a:buNone/>
              <a:defRPr/>
            </a:pPr>
            <a:r>
              <a:rPr lang="en-GB" sz="1800" dirty="0"/>
              <a:t>However, the employer can take out a public liability insurance policy which would cover certain costs associated with the above issues.</a:t>
            </a:r>
          </a:p>
          <a:p>
            <a:pPr lvl="1">
              <a:buFont typeface="Arial"/>
              <a:buChar char="•"/>
              <a:defRPr/>
            </a:pPr>
            <a:endParaRPr lang="en-GB" altLang="x-none" sz="2000" dirty="0">
              <a:ea typeface="ＭＳ Ｐゴシック" charset="-128"/>
            </a:endParaRPr>
          </a:p>
        </p:txBody>
      </p:sp>
      <p:pic>
        <p:nvPicPr>
          <p:cNvPr id="6" name="Picture 5" descr="A picture containing text&#10;&#10;Description automatically generated">
            <a:extLst>
              <a:ext uri="{FF2B5EF4-FFF2-40B4-BE49-F238E27FC236}">
                <a16:creationId xmlns:a16="http://schemas.microsoft.com/office/drawing/2014/main" id="{9170104C-62AC-4816-B2D4-46621456524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094252" y="2924944"/>
            <a:ext cx="2592548" cy="1728192"/>
          </a:xfrm>
          <a:prstGeom prst="rect">
            <a:avLst/>
          </a:prstGeom>
        </p:spPr>
      </p:pic>
    </p:spTree>
    <p:extLst>
      <p:ext uri="{BB962C8B-B14F-4D97-AF65-F5344CB8AC3E}">
        <p14:creationId xmlns:p14="http://schemas.microsoft.com/office/powerpoint/2010/main" val="27969110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Public liability – a case study</a:t>
            </a:r>
            <a:endParaRPr lang="en-US" b="0" dirty="0"/>
          </a:p>
        </p:txBody>
      </p:sp>
      <p:sp>
        <p:nvSpPr>
          <p:cNvPr id="3" name="Content Placeholder 2"/>
          <p:cNvSpPr>
            <a:spLocks noGrp="1"/>
          </p:cNvSpPr>
          <p:nvPr>
            <p:ph sz="quarter" idx="10"/>
          </p:nvPr>
        </p:nvSpPr>
        <p:spPr>
          <a:xfrm>
            <a:off x="453403" y="1497912"/>
            <a:ext cx="4402832" cy="4248000"/>
          </a:xfrm>
        </p:spPr>
        <p:txBody>
          <a:bodyPr/>
          <a:lstStyle/>
          <a:p>
            <a:pPr algn="l"/>
            <a:r>
              <a:rPr lang="en-GB" sz="1800" dirty="0"/>
              <a:t>A plumber got himself into hot water after he was contracted to fit a new bathroom.</a:t>
            </a:r>
          </a:p>
          <a:p>
            <a:pPr algn="l"/>
            <a:r>
              <a:rPr lang="en-GB" sz="1800" dirty="0"/>
              <a:t>A plastic push fitting he had installed failed, causing water to leak through the property for around 12 hours, affecting neighbouring houses as well.</a:t>
            </a:r>
          </a:p>
          <a:p>
            <a:pPr algn="l"/>
            <a:r>
              <a:rPr lang="en-GB" sz="1800" dirty="0"/>
              <a:t>In this case the claim was settled for £150,000, of which the employer only paid £400 as the firm was insured.</a:t>
            </a:r>
          </a:p>
          <a:p>
            <a:pPr algn="l"/>
            <a:endParaRPr lang="en-US" dirty="0"/>
          </a:p>
        </p:txBody>
      </p:sp>
      <p:pic>
        <p:nvPicPr>
          <p:cNvPr id="9" name="Picture 8" descr="A picture containing person, indoor, hand, tool&#10;&#10;Description automatically generated">
            <a:extLst>
              <a:ext uri="{FF2B5EF4-FFF2-40B4-BE49-F238E27FC236}">
                <a16:creationId xmlns:a16="http://schemas.microsoft.com/office/drawing/2014/main" id="{7EAFDA87-F8C3-4476-90C5-FB969D6A136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04048" y="1844824"/>
            <a:ext cx="3802980" cy="2535067"/>
          </a:xfrm>
          <a:prstGeom prst="rect">
            <a:avLst/>
          </a:prstGeom>
        </p:spPr>
      </p:pic>
    </p:spTree>
    <p:extLst>
      <p:ext uri="{BB962C8B-B14F-4D97-AF65-F5344CB8AC3E}">
        <p14:creationId xmlns:p14="http://schemas.microsoft.com/office/powerpoint/2010/main" val="23858309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24744"/>
            <a:ext cx="8229600" cy="382588"/>
          </a:xfrm>
        </p:spPr>
        <p:txBody>
          <a:bodyPr/>
          <a:lstStyle/>
          <a:p>
            <a:r>
              <a:rPr lang="en-US" dirty="0"/>
              <a:t>Liability insurance</a:t>
            </a:r>
          </a:p>
        </p:txBody>
      </p:sp>
      <p:sp>
        <p:nvSpPr>
          <p:cNvPr id="3" name="Content Placeholder 2"/>
          <p:cNvSpPr>
            <a:spLocks noGrp="1"/>
          </p:cNvSpPr>
          <p:nvPr>
            <p:ph sz="quarter" idx="10"/>
          </p:nvPr>
        </p:nvSpPr>
        <p:spPr>
          <a:xfrm>
            <a:off x="457200" y="1772816"/>
            <a:ext cx="8229600" cy="4369412"/>
          </a:xfrm>
        </p:spPr>
        <p:txBody>
          <a:bodyPr/>
          <a:lstStyle/>
          <a:p>
            <a:r>
              <a:rPr lang="en-GB" dirty="0"/>
              <a:t>As you can see from the case studies, it is very important to have both employer’s and public liability insurance to cover the costs of any damage, accidents or incidents that may arise due to the work that you or your company has completed.</a:t>
            </a:r>
          </a:p>
          <a:p>
            <a:r>
              <a:rPr lang="en-GB" dirty="0"/>
              <a:t>These insurance policies can be purchased separately or as a package with the same provider, and can be paid for in a lump sum, or by monthly payments.</a:t>
            </a:r>
          </a:p>
          <a:p>
            <a:r>
              <a:rPr lang="en-GB" dirty="0"/>
              <a:t>There are lots of different providers and levels of cover available, and it is best to talk to an insurance broker who can discuss your requirements and recommend a level of cover that is suitable for your business needs.</a:t>
            </a:r>
          </a:p>
        </p:txBody>
      </p:sp>
    </p:spTree>
    <p:extLst>
      <p:ext uri="{BB962C8B-B14F-4D97-AF65-F5344CB8AC3E}">
        <p14:creationId xmlns:p14="http://schemas.microsoft.com/office/powerpoint/2010/main" val="27246493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sz="quarter" idx="10"/>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extLst>
      <p:ext uri="{BB962C8B-B14F-4D97-AF65-F5344CB8AC3E}">
        <p14:creationId xmlns:p14="http://schemas.microsoft.com/office/powerpoint/2010/main" val="34587034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18e8c98-519b-4e3e-a77f-7ee33016068f" xsi:nil="true"/>
    <lcf76f155ced4ddcb4097134ff3c332f xmlns="bf4a143a-b26d-45c4-bfc9-243eadc6ff02">
      <Terms xmlns="http://schemas.microsoft.com/office/infopath/2007/PartnerControls"/>
    </lcf76f155ced4ddcb4097134ff3c332f>
    <Campaign xmlns="bf4a143a-b26d-45c4-bfc9-243eadc6ff02" xsi:nil="true"/>
    <PriorityArea xmlns="bf4a143a-b26d-45c4-bfc9-243eadc6ff02" xsi:nil="true"/>
    <Geography xmlns="bf4a143a-b26d-45c4-bfc9-243eadc6ff02" xsi:nil="true"/>
    <Yearcreated xmlns="bf4a143a-b26d-45c4-bfc9-243eadc6ff02"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F2270F94F19DF4FA93E73A9601C7A53" ma:contentTypeVersion="25" ma:contentTypeDescription="Create a new document." ma:contentTypeScope="" ma:versionID="db96716577cab786ac4e413ddf71e703">
  <xsd:schema xmlns:xsd="http://www.w3.org/2001/XMLSchema" xmlns:xs="http://www.w3.org/2001/XMLSchema" xmlns:p="http://schemas.microsoft.com/office/2006/metadata/properties" xmlns:ns2="dad92211-cb28-4906-b8cd-0d84e3cb6a24" xmlns:ns3="bf4a143a-b26d-45c4-bfc9-243eadc6ff02" xmlns:ns4="418e8c98-519b-4e3e-a77f-7ee33016068f" targetNamespace="http://schemas.microsoft.com/office/2006/metadata/properties" ma:root="true" ma:fieldsID="1ff919fac4d9ef9e5a5b03499f75e73c" ns2:_="" ns3:_="" ns4:_="">
    <xsd:import namespace="dad92211-cb28-4906-b8cd-0d84e3cb6a24"/>
    <xsd:import namespace="bf4a143a-b26d-45c4-bfc9-243eadc6ff02"/>
    <xsd:import namespace="418e8c98-519b-4e3e-a77f-7ee33016068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PriorityArea" minOccurs="0"/>
                <xsd:element ref="ns3:Campaign" minOccurs="0"/>
                <xsd:element ref="ns3:Geography" minOccurs="0"/>
                <xsd:element ref="ns3:Yearcreated" minOccurs="0"/>
                <xsd:element ref="ns3:MediaLengthInSeconds"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d92211-cb28-4906-b8cd-0d84e3cb6a2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f4a143a-b26d-45c4-bfc9-243eadc6ff02"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PriorityArea" ma:index="20" nillable="true" ma:displayName="Priority Area" ma:format="Dropdown" ma:internalName="PriorityArea">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Campaign" ma:index="21" nillable="true" ma:displayName="Campaign " ma:format="Dropdown" ma:internalName="Campaign">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Geography" ma:index="22" nillable="true" ma:displayName="Geography" ma:format="Dropdown" ma:internalName="Geography">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Yearcreated" ma:index="23" nillable="true" ma:displayName="Year created" ma:format="RadioButtons" ma:internalName="Yearcreated">
      <xsd:simpleType>
        <xsd:restriction base="dms:Choice">
          <xsd:enumeration value="2016"/>
          <xsd:enumeration value="2017"/>
          <xsd:enumeration value="2018"/>
          <xsd:enumeration value="2019"/>
          <xsd:enumeration value="2020"/>
        </xsd:restriction>
      </xsd:simpleType>
    </xsd:element>
    <xsd:element name="MediaLengthInSeconds" ma:index="24" nillable="true" ma:displayName="Length (seconds)"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c4a73a7c-d28e-4ead-a542-eec2f3c6ec34}" ma:internalName="TaxCatchAll" ma:showField="CatchAllData" ma:web="dad92211-cb28-4906-b8cd-0d84e3cb6a2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CCB350-B76C-41FC-AE69-633CA55F79C0}">
  <ds:schemaRefs>
    <ds:schemaRef ds:uri="http://purl.org/dc/terms/"/>
    <ds:schemaRef ds:uri="http://schemas.microsoft.com/office/infopath/2007/PartnerControls"/>
    <ds:schemaRef ds:uri="http://purl.org/dc/dcmitype/"/>
    <ds:schemaRef ds:uri="http://schemas.microsoft.com/office/2006/documentManagement/types"/>
    <ds:schemaRef ds:uri="http://purl.org/dc/elements/1.1/"/>
    <ds:schemaRef ds:uri="7841c2db-e6cb-41f9-bd6f-e79f8a8f3836"/>
    <ds:schemaRef ds:uri="http://schemas.openxmlformats.org/package/2006/metadata/core-properties"/>
    <ds:schemaRef ds:uri="aab04ce7-39c7-4447-9771-005607a4fdc3"/>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A5EA6259-92AD-4846-BFF5-3A0C4BFE0C1D}"/>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2295</TotalTime>
  <Words>559</Words>
  <Application>Microsoft Office PowerPoint</Application>
  <PresentationFormat>On-screen Show (4:3)</PresentationFormat>
  <Paragraphs>54</Paragraphs>
  <Slides>9</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Lucida Grande</vt:lpstr>
      <vt:lpstr>Times New Roman</vt:lpstr>
      <vt:lpstr>Default Design</vt:lpstr>
      <vt:lpstr>PowerPoint 2: Public and employers’ liability </vt:lpstr>
      <vt:lpstr>Objectives</vt:lpstr>
      <vt:lpstr>Liability</vt:lpstr>
      <vt:lpstr>Employer’s liability</vt:lpstr>
      <vt:lpstr>Employer’s liability – a case study</vt:lpstr>
      <vt:lpstr>Public liability</vt:lpstr>
      <vt:lpstr>Public liability – a case study</vt:lpstr>
      <vt:lpstr>Liability insurance</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Edward Jones</cp:lastModifiedBy>
  <cp:revision>191</cp:revision>
  <dcterms:created xsi:type="dcterms:W3CDTF">2013-05-28T00:38:54Z</dcterms:created>
  <dcterms:modified xsi:type="dcterms:W3CDTF">2023-09-07T15:06:33Z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0x0101003F2270F94F19DF4FA93E73A9601C7A53</vt:lpwstr>
  </property>
  <property fmtid="{D5CDD505-2E9C-101B-9397-08002B2CF9AE}" pid="3" name="MediaServiceImageTags">
    <vt:lpwstr/>
  </property>
</Properties>
</file>