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9"/>
  </p:notesMasterIdLst>
  <p:handoutMasterIdLst>
    <p:handoutMasterId r:id="rId10"/>
  </p:handoutMasterIdLst>
  <p:sldIdLst>
    <p:sldId id="288" r:id="rId5"/>
    <p:sldId id="289" r:id="rId6"/>
    <p:sldId id="290" r:id="rId7"/>
    <p:sldId id="291" r:id="rId8"/>
  </p:sldIdLst>
  <p:sldSz cx="9144000" cy="6858000" type="screen4x3"/>
  <p:notesSz cx="6858000" cy="9144000"/>
  <p:custDataLst>
    <p:tags r:id="rId11"/>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184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gs" Target="tags/tag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945845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9458458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5856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7"/>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3 : Understand how to maintain good work relationships and communicate with others.</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305: Conform to productive work practices.</a:t>
            </a:r>
          </a:p>
        </p:txBody>
      </p:sp>
    </p:spTree>
    <p:extLst>
      <p:ext uri="{BB962C8B-B14F-4D97-AF65-F5344CB8AC3E}">
        <p14:creationId xmlns:p14="http://schemas.microsoft.com/office/powerpoint/2010/main" val="13353059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nSpc>
                <a:spcPts val="1800"/>
              </a:lnSpc>
              <a:spcBef>
                <a:spcPts val="400"/>
              </a:spcBef>
              <a:spcAft>
                <a:spcPts val="800"/>
              </a:spcAft>
            </a:pPr>
            <a:r>
              <a:rPr lang="en-GB" sz="2000" b="1" kern="0"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eaLnBrk="1" hangingPunct="1">
              <a:lnSpc>
                <a:spcPct val="100000"/>
              </a:lnSpc>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
        <p:nvSpPr>
          <p:cNvPr id="9" name="TextBox 8">
            <a:extLst>
              <a:ext uri="{FF2B5EF4-FFF2-40B4-BE49-F238E27FC236}">
                <a16:creationId xmlns:a16="http://schemas.microsoft.com/office/drawing/2014/main" id="{EBE6EB53-A47E-B99F-6912-404AC3CB1A82}"/>
              </a:ext>
            </a:extLst>
          </p:cNvPr>
          <p:cNvSpPr txBox="1"/>
          <p:nvPr/>
        </p:nvSpPr>
        <p:spPr>
          <a:xfrm>
            <a:off x="755576" y="1077558"/>
            <a:ext cx="7704856" cy="4493538"/>
          </a:xfrm>
          <a:prstGeom prst="rect">
            <a:avLst/>
          </a:prstGeom>
          <a:noFill/>
        </p:spPr>
        <p:txBody>
          <a:bodyPr wrap="square">
            <a:spAutoFit/>
          </a:bodyPr>
          <a:lstStyle/>
          <a:p>
            <a:pPr algn="ctr"/>
            <a:r>
              <a:rPr lang="en-GB" b="1" dirty="0"/>
              <a:t>Communication</a:t>
            </a:r>
          </a:p>
          <a:p>
            <a:pPr algn="ctr"/>
            <a:endParaRPr lang="en-GB" sz="1600" b="1" dirty="0"/>
          </a:p>
          <a:p>
            <a:pPr algn="ctr"/>
            <a:endParaRPr lang="en-GB" sz="1600" b="1" dirty="0"/>
          </a:p>
          <a:p>
            <a:r>
              <a:rPr lang="en-GB" sz="1800" dirty="0"/>
              <a:t>Communication in the simplest of terms, is a way or means of passing on information from one person to another. Communication is very important in all areas of life, and we often do it without even thinking about it. You will need to communicate well when you are at work, no matter what job you do. What would happen if someone couldn’t understand something you had written or said? If we don’t communicate well, how will other people know what we want or need and how will we know what other people want?</a:t>
            </a:r>
          </a:p>
          <a:p>
            <a:endParaRPr lang="en-GB" sz="1800" dirty="0"/>
          </a:p>
          <a:p>
            <a:r>
              <a:rPr lang="en-GB" sz="1800" dirty="0"/>
              <a:t>Companies that do not establish good methods of communicating with their workforce or with other companies, will not function properly and will end up with bad working relationships. Good working relationships can only be achieved with co-operation and good communication.</a:t>
            </a:r>
          </a:p>
        </p:txBody>
      </p:sp>
    </p:spTree>
    <p:extLst>
      <p:ext uri="{BB962C8B-B14F-4D97-AF65-F5344CB8AC3E}">
        <p14:creationId xmlns:p14="http://schemas.microsoft.com/office/powerpoint/2010/main" val="1735216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72F02-983C-FE76-63E6-1DED8B13762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0A72A0D-3331-90FD-C051-B17820FDA5A3}"/>
              </a:ext>
            </a:extLst>
          </p:cNvPr>
          <p:cNvSpPr>
            <a:spLocks noGrp="1"/>
          </p:cNvSpPr>
          <p:nvPr>
            <p:ph sz="quarter" idx="10"/>
          </p:nvPr>
        </p:nvSpPr>
        <p:spPr/>
        <p:txBody>
          <a:bodyPr/>
          <a:lstStyle/>
          <a:p>
            <a:pPr marL="342900" indent="-342900">
              <a:buFont typeface="Arial" panose="020B0604020202020204" pitchFamily="34" charset="0"/>
              <a:buChar char="•"/>
            </a:pPr>
            <a:endParaRPr lang="en-GB" dirty="0"/>
          </a:p>
          <a:p>
            <a:r>
              <a:rPr lang="en-GB" sz="1800" dirty="0"/>
              <a:t>Learners will need to consider the following when answering worksheets for this topic:-</a:t>
            </a:r>
          </a:p>
          <a:p>
            <a:pPr marL="285750" indent="-285750">
              <a:lnSpc>
                <a:spcPct val="107000"/>
              </a:lnSpc>
              <a:spcAft>
                <a:spcPts val="400"/>
              </a:spcAft>
              <a:buFont typeface="Arial" panose="020B0604020202020204" pitchFamily="34" charset="0"/>
              <a:buChar char="•"/>
            </a:pPr>
            <a:r>
              <a:rPr lang="en-GB" sz="1800" kern="0" dirty="0">
                <a:effectLst/>
                <a:ea typeface="Cambria" panose="02040503050406030204" pitchFamily="18" charset="0"/>
                <a:cs typeface="Times New Roman" panose="02020603050405020304" pitchFamily="18" charset="0"/>
              </a:rPr>
              <a:t>How </a:t>
            </a:r>
            <a:r>
              <a:rPr lang="en-GB" sz="1800" kern="0" dirty="0">
                <a:effectLst/>
                <a:ea typeface="Cambria" panose="02040503050406030204" pitchFamily="18" charset="0"/>
              </a:rPr>
              <a:t>to maintain good work relationships</a:t>
            </a:r>
            <a:r>
              <a:rPr lang="en-GB" sz="1800" kern="0" dirty="0">
                <a:effectLst/>
                <a:ea typeface="Cambria" panose="02040503050406030204" pitchFamily="18" charset="0"/>
                <a:cs typeface="Times New Roman" panose="02020603050405020304" pitchFamily="18" charset="0"/>
              </a:rPr>
              <a:t> with all stakeholders.</a:t>
            </a:r>
            <a:endParaRPr lang="en-GB" sz="1800" kern="100" dirty="0">
              <a:effectLst/>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r>
              <a:rPr lang="en-GB" sz="1800" dirty="0"/>
              <a:t> </a:t>
            </a:r>
            <a:r>
              <a:rPr lang="en-GB" sz="1800" kern="0" dirty="0">
                <a:effectLst/>
                <a:ea typeface="Cambria" panose="02040503050406030204" pitchFamily="18" charset="0"/>
                <a:cs typeface="Times New Roman" panose="02020603050405020304" pitchFamily="18" charset="0"/>
              </a:rPr>
              <a:t>How to apply the principles of equality and diversity.</a:t>
            </a:r>
            <a:endParaRPr lang="en-GB" sz="1800" kern="100" dirty="0">
              <a:effectLst/>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r>
              <a:rPr lang="en-GB" sz="1800" kern="0" dirty="0">
                <a:effectLst/>
                <a:ea typeface="Cambria" panose="02040503050406030204" pitchFamily="18" charset="0"/>
                <a:cs typeface="Times New Roman" panose="02020603050405020304" pitchFamily="18" charset="0"/>
              </a:rPr>
              <a:t>How to </a:t>
            </a:r>
            <a:r>
              <a:rPr lang="en-GB" sz="1800" dirty="0">
                <a:ea typeface="Cambria" panose="02040503050406030204" pitchFamily="18" charset="0"/>
                <a:cs typeface="Times New Roman" panose="02020603050405020304" pitchFamily="18" charset="0"/>
              </a:rPr>
              <a:t>c</a:t>
            </a:r>
            <a:r>
              <a:rPr lang="en-GB" sz="1800" kern="0" dirty="0">
                <a:effectLst/>
                <a:ea typeface="Cambria" panose="02040503050406030204" pitchFamily="18" charset="0"/>
              </a:rPr>
              <a:t>ommunicate with others</a:t>
            </a:r>
            <a:r>
              <a:rPr lang="en-GB" sz="1800" dirty="0">
                <a:ea typeface="Cambria" panose="02040503050406030204" pitchFamily="18" charset="0"/>
                <a:cs typeface="Times New Roman" panose="02020603050405020304" pitchFamily="18" charset="0"/>
              </a:rPr>
              <a:t> </a:t>
            </a:r>
            <a:r>
              <a:rPr lang="en-GB" sz="1800" kern="0" dirty="0">
                <a:effectLst/>
                <a:ea typeface="Cambria" panose="02040503050406030204" pitchFamily="18" charset="0"/>
                <a:cs typeface="Times New Roman" panose="02020603050405020304" pitchFamily="18" charset="0"/>
              </a:rPr>
              <a:t>to ensure work is carried out productively and relate to your own experiences in the workplace.</a:t>
            </a:r>
          </a:p>
          <a:p>
            <a:pPr marL="285750" indent="-285750">
              <a:lnSpc>
                <a:spcPct val="107000"/>
              </a:lnSpc>
              <a:spcAft>
                <a:spcPts val="400"/>
              </a:spcAft>
              <a:buFont typeface="Arial" panose="020B0604020202020204" pitchFamily="34" charset="0"/>
              <a:buChar char="•"/>
            </a:pPr>
            <a:r>
              <a:rPr lang="en-GB" sz="1800" kern="0" dirty="0">
                <a:effectLst/>
                <a:ea typeface="Cambria" panose="02040503050406030204" pitchFamily="18" charset="0"/>
                <a:cs typeface="Times New Roman" panose="02020603050405020304" pitchFamily="18" charset="0"/>
              </a:rPr>
              <a:t>Respect the needs of others when communicating and what are the benefits of positive and disadvantages of negative communication.</a:t>
            </a:r>
            <a:endParaRPr lang="en-GB" sz="1800" kern="100" dirty="0">
              <a:effectLst/>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600" kern="0" dirty="0">
              <a:effectLst/>
              <a:latin typeface="Arial" panose="020B0604020202020204" pitchFamily="34" charset="0"/>
              <a:ea typeface="Cambria" panose="02040503050406030204" pitchFamily="18" charset="0"/>
              <a:cs typeface="Times New Roman" panose="02020603050405020304" pitchFamily="18" charset="0"/>
            </a:endParaRPr>
          </a:p>
          <a:p>
            <a:pPr>
              <a:lnSpc>
                <a:spcPct val="107000"/>
              </a:lnSpc>
              <a:spcAft>
                <a:spcPts val="400"/>
              </a:spcAft>
            </a:pPr>
            <a:endParaRPr lang="en-GB" sz="1600" kern="0" dirty="0">
              <a:effectLst/>
              <a:latin typeface="Arial" panose="020B0604020202020204" pitchFamily="34" charset="0"/>
              <a:ea typeface="Cambria" panose="02040503050406030204" pitchFamily="18"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600" kern="0" dirty="0">
              <a:effectLst/>
              <a:latin typeface="Arial" panose="020B0604020202020204" pitchFamily="34" charset="0"/>
              <a:ea typeface="Cambria" panose="02040503050406030204" pitchFamily="18"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600" kern="0" dirty="0">
              <a:effectLst/>
              <a:latin typeface="Arial" panose="020B0604020202020204" pitchFamily="34" charset="0"/>
              <a:ea typeface="Cambria" panose="02040503050406030204" pitchFamily="18"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600" kern="0" dirty="0">
              <a:effectLst/>
              <a:latin typeface="Arial" panose="020B0604020202020204" pitchFamily="34" charset="0"/>
              <a:ea typeface="Cambria" panose="02040503050406030204" pitchFamily="18"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600" dirty="0"/>
          </a:p>
          <a:p>
            <a:pPr marL="285750" indent="-285750">
              <a:lnSpc>
                <a:spcPct val="107000"/>
              </a:lnSpc>
              <a:spcAft>
                <a:spcPts val="400"/>
              </a:spcAft>
              <a:buFont typeface="Arial" panose="020B0604020202020204" pitchFamily="34" charset="0"/>
              <a:buChar char="•"/>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826279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27263583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FE2A3219-9CFA-4FF8-8ADD-333A73A64543}"/>
</file>

<file path=customXml/itemProps3.xml><?xml version="1.0" encoding="utf-8"?>
<ds:datastoreItem xmlns:ds="http://schemas.openxmlformats.org/officeDocument/2006/customXml" ds:itemID="{51036693-0DAE-48A3-A42A-8F3FD82F9C7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2238</TotalTime>
  <Words>264</Words>
  <Application>Microsoft Office PowerPoint</Application>
  <PresentationFormat>On-screen Show (4:3)</PresentationFormat>
  <Paragraphs>35</Paragraphs>
  <Slides>4</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vt:i4>
      </vt:variant>
    </vt:vector>
  </HeadingPairs>
  <TitlesOfParts>
    <vt:vector size="9" baseType="lpstr">
      <vt:lpstr>Arial</vt:lpstr>
      <vt:lpstr>Calibri</vt:lpstr>
      <vt:lpstr>Lucida Grande</vt:lpstr>
      <vt:lpstr>Times New Roman</vt:lpstr>
      <vt:lpstr>Default Design</vt:lpstr>
      <vt:lpstr>PowerPoint 3 : Understand how to maintain good work relationships and communicate with others.</vt:lpstr>
      <vt:lpstr>PowerPoint Presentation</vt:lpstr>
      <vt:lpstr>PowerPoint Presentation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2023-09-26T10:43:03Z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