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9"/>
  </p:notesMasterIdLst>
  <p:handoutMasterIdLst>
    <p:handoutMasterId r:id="rId10"/>
  </p:handoutMasterIdLst>
  <p:sldIdLst>
    <p:sldId id="288" r:id="rId5"/>
    <p:sldId id="289" r:id="rId6"/>
    <p:sldId id="290" r:id="rId7"/>
    <p:sldId id="291" r:id="rId8"/>
  </p:sldIdLst>
  <p:sldSz cx="9144000" cy="6858000" type="screen4x3"/>
  <p:notesSz cx="6858000" cy="9144000"/>
  <p:custDataLst>
    <p:tags r:id="rId1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945845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94584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4 : Follow organisational procedures to plan the sequence of work, maintain records and promote good working relationships.</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305: Conform to productive work practices.</a:t>
            </a:r>
          </a:p>
        </p:txBody>
      </p:sp>
    </p:spTree>
    <p:extLst>
      <p:ext uri="{BB962C8B-B14F-4D97-AF65-F5344CB8AC3E}">
        <p14:creationId xmlns:p14="http://schemas.microsoft.com/office/powerpoint/2010/main" val="16524104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eaLnBrk="1" hangingPunct="1">
              <a:lnSpc>
                <a:spcPct val="100000"/>
              </a:lnSpc>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
        <p:nvSpPr>
          <p:cNvPr id="9" name="TextBox 8">
            <a:extLst>
              <a:ext uri="{FF2B5EF4-FFF2-40B4-BE49-F238E27FC236}">
                <a16:creationId xmlns:a16="http://schemas.microsoft.com/office/drawing/2014/main" id="{EBE6EB53-A47E-B99F-6912-404AC3CB1A82}"/>
              </a:ext>
            </a:extLst>
          </p:cNvPr>
          <p:cNvSpPr txBox="1"/>
          <p:nvPr/>
        </p:nvSpPr>
        <p:spPr>
          <a:xfrm>
            <a:off x="755576" y="1077558"/>
            <a:ext cx="7704856" cy="2708434"/>
          </a:xfrm>
          <a:prstGeom prst="rect">
            <a:avLst/>
          </a:prstGeom>
          <a:noFill/>
        </p:spPr>
        <p:txBody>
          <a:bodyPr wrap="square">
            <a:spAutoFit/>
          </a:bodyPr>
          <a:lstStyle/>
          <a:p>
            <a:pPr algn="ctr"/>
            <a:r>
              <a:rPr lang="en-GB" b="1" dirty="0"/>
              <a:t>Communication</a:t>
            </a:r>
          </a:p>
          <a:p>
            <a:pPr algn="ctr"/>
            <a:endParaRPr lang="en-GB" sz="1600" b="1" dirty="0"/>
          </a:p>
          <a:p>
            <a:pPr algn="ctr"/>
            <a:endParaRPr lang="en-GB" sz="1600" b="1" dirty="0"/>
          </a:p>
          <a:p>
            <a:endParaRPr lang="en-GB" sz="1800" dirty="0"/>
          </a:p>
          <a:p>
            <a:r>
              <a:rPr lang="en-GB" dirty="0"/>
              <a:t>Companies that do not establish good methods of communicating with their workforce or with other companies, will not function properly and will end up with bad working relationships. Good working relationships can only be achieved with co-operation and good communication.</a:t>
            </a:r>
          </a:p>
        </p:txBody>
      </p:sp>
    </p:spTree>
    <p:extLst>
      <p:ext uri="{BB962C8B-B14F-4D97-AF65-F5344CB8AC3E}">
        <p14:creationId xmlns:p14="http://schemas.microsoft.com/office/powerpoint/2010/main" val="245673094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72F02-983C-FE76-63E6-1DED8B13762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0A72A0D-3331-90FD-C051-B17820FDA5A3}"/>
              </a:ext>
            </a:extLst>
          </p:cNvPr>
          <p:cNvSpPr>
            <a:spLocks noGrp="1"/>
          </p:cNvSpPr>
          <p:nvPr>
            <p:ph sz="quarter" idx="10"/>
          </p:nvPr>
        </p:nvSpPr>
        <p:spPr/>
        <p:txBody>
          <a:bodyPr/>
          <a:lstStyle/>
          <a:p>
            <a:pPr marL="342900" indent="-342900">
              <a:buFont typeface="Arial" panose="020B0604020202020204" pitchFamily="34" charset="0"/>
              <a:buChar char="•"/>
            </a:pPr>
            <a:endParaRPr lang="en-GB" dirty="0"/>
          </a:p>
          <a:p>
            <a:r>
              <a:rPr lang="en-GB" sz="1800" dirty="0"/>
              <a:t>Learners will need to consider the following when answering worksheets for this topic:-</a:t>
            </a:r>
          </a:p>
          <a:p>
            <a:pPr marL="285750" indent="-285750">
              <a:lnSpc>
                <a:spcPct val="107000"/>
              </a:lnSpc>
              <a:spcAft>
                <a:spcPts val="400"/>
              </a:spcAft>
              <a:buFont typeface="Arial" panose="020B0604020202020204" pitchFamily="34" charset="0"/>
              <a:buChar char="•"/>
            </a:pPr>
            <a:r>
              <a:rPr lang="en-GB" sz="1800" kern="0" dirty="0">
                <a:effectLst/>
                <a:ea typeface="Cambria" panose="02040503050406030204" pitchFamily="18" charset="0"/>
                <a:cs typeface="Times New Roman" panose="02020603050405020304" pitchFamily="18" charset="0"/>
              </a:rPr>
              <a:t>How </a:t>
            </a:r>
            <a:r>
              <a:rPr lang="en-GB" sz="1800" kern="0" dirty="0">
                <a:effectLst/>
                <a:ea typeface="Cambria" panose="02040503050406030204" pitchFamily="18" charset="0"/>
              </a:rPr>
              <a:t>to </a:t>
            </a:r>
            <a:r>
              <a:rPr lang="en-GB" sz="1800" dirty="0">
                <a:latin typeface="Arial" panose="020B0604020202020204" pitchFamily="34" charset="0"/>
                <a:ea typeface="Cambria" panose="02040503050406030204" pitchFamily="18" charset="0"/>
                <a:cs typeface="Times New Roman" panose="02020603050405020304" pitchFamily="18" charset="0"/>
              </a:rPr>
              <a:t>f</a:t>
            </a:r>
            <a:r>
              <a:rPr lang="en-GB" sz="1800" kern="0" dirty="0">
                <a:effectLst/>
                <a:latin typeface="Arial" panose="020B0604020202020204" pitchFamily="34" charset="0"/>
                <a:ea typeface="Cambria" panose="02040503050406030204" pitchFamily="18" charset="0"/>
                <a:cs typeface="Times New Roman" panose="02020603050405020304" pitchFamily="18" charset="0"/>
              </a:rPr>
              <a:t>ollow organisational procedures to plan the sequence of work to conform to productive work practices and maintain records.</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r>
              <a:rPr lang="en-GB" sz="1800" kern="0" dirty="0">
                <a:effectLst/>
                <a:ea typeface="Cambria" panose="02040503050406030204" pitchFamily="18" charset="0"/>
                <a:cs typeface="Times New Roman" panose="02020603050405020304" pitchFamily="18" charset="0"/>
              </a:rPr>
              <a:t> </a:t>
            </a:r>
            <a:r>
              <a:rPr lang="en-GB" sz="1800" kern="0" dirty="0">
                <a:effectLst/>
                <a:latin typeface="Arial" panose="020B0604020202020204" pitchFamily="34" charset="0"/>
                <a:ea typeface="Cambria" panose="02040503050406030204" pitchFamily="18" charset="0"/>
                <a:cs typeface="Times New Roman" panose="02020603050405020304" pitchFamily="18" charset="0"/>
              </a:rPr>
              <a:t>Interpret procedures and use resources to plan the sequence of work. </a:t>
            </a: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r>
              <a:rPr lang="en-GB" sz="1800" kern="0" dirty="0">
                <a:effectLst/>
                <a:ea typeface="Cambria" panose="02040503050406030204" pitchFamily="18" charset="0"/>
                <a:cs typeface="Times New Roman" panose="02020603050405020304" pitchFamily="18" charset="0"/>
              </a:rPr>
              <a:t> </a:t>
            </a:r>
            <a:r>
              <a:rPr lang="en-GB" sz="1800" kern="0" dirty="0">
                <a:effectLst/>
                <a:latin typeface="Arial" panose="020B0604020202020204" pitchFamily="34" charset="0"/>
                <a:ea typeface="Cambria" panose="02040503050406030204" pitchFamily="18" charset="0"/>
              </a:rPr>
              <a:t>Complete documentation as required by the organisation.</a:t>
            </a:r>
            <a:r>
              <a:rPr lang="en-GB" sz="1800" kern="0" dirty="0">
                <a:effectLst/>
                <a:ea typeface="Cambria" panose="02040503050406030204" pitchFamily="18" charset="0"/>
                <a:cs typeface="Times New Roman" panose="02020603050405020304" pitchFamily="18" charset="0"/>
              </a:rPr>
              <a:t>                                                                                    </a:t>
            </a:r>
            <a:endParaRPr lang="en-GB" sz="1800" kern="100" dirty="0">
              <a:effectLst/>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r>
              <a:rPr lang="en-GB" sz="1800" dirty="0"/>
              <a:t> </a:t>
            </a:r>
            <a:r>
              <a:rPr lang="en-GB" sz="1800" kern="0" dirty="0">
                <a:effectLst/>
                <a:ea typeface="Cambria" panose="02040503050406030204" pitchFamily="18" charset="0"/>
                <a:cs typeface="Times New Roman" panose="02020603050405020304" pitchFamily="18" charset="0"/>
              </a:rPr>
              <a:t>How to </a:t>
            </a:r>
            <a:r>
              <a:rPr lang="en-GB" sz="1800" dirty="0">
                <a:latin typeface="Arial" panose="020B0604020202020204" pitchFamily="34" charset="0"/>
                <a:ea typeface="Cambria" panose="02040503050406030204" pitchFamily="18" charset="0"/>
                <a:cs typeface="Times New Roman" panose="02020603050405020304" pitchFamily="18" charset="0"/>
              </a:rPr>
              <a:t>m</a:t>
            </a:r>
            <a:r>
              <a:rPr lang="en-GB" sz="1800" kern="0" dirty="0">
                <a:effectLst/>
                <a:latin typeface="Arial" panose="020B0604020202020204" pitchFamily="34" charset="0"/>
                <a:ea typeface="Cambria" panose="02040503050406030204" pitchFamily="18" charset="0"/>
              </a:rPr>
              <a:t>aintain good work relationships with line management, colleagues, customers, or other people.</a:t>
            </a:r>
            <a:endParaRPr lang="en-GB" sz="1800" kern="100" dirty="0">
              <a:effectLst/>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a:lnSpc>
                <a:spcPct val="107000"/>
              </a:lnSpc>
              <a:spcAft>
                <a:spcPts val="400"/>
              </a:spcAft>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600" dirty="0"/>
          </a:p>
          <a:p>
            <a:pPr marL="285750" indent="-285750">
              <a:lnSpc>
                <a:spcPct val="107000"/>
              </a:lnSpc>
              <a:spcAft>
                <a:spcPts val="400"/>
              </a:spcAft>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826279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25381657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FE7F365B-6E9C-488C-8981-7577B81595BE}"/>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2238</TotalTime>
  <Words>167</Words>
  <Application>Microsoft Office PowerPoint</Application>
  <PresentationFormat>On-screen Show (4:3)</PresentationFormat>
  <Paragraphs>34</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Lucida Grande</vt:lpstr>
      <vt:lpstr>Times New Roman</vt:lpstr>
      <vt:lpstr>Default Design</vt:lpstr>
      <vt:lpstr>PowerPoint 4 : Follow organisational procedures to plan the sequence of work, maintain records and promote good working relationships.</vt:lpstr>
      <vt:lpstr>PowerPoint Presentation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2023-09-26T10:44:21Z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