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5"/>
  </p:notesMasterIdLst>
  <p:handoutMasterIdLst>
    <p:handoutMasterId r:id="rId16"/>
  </p:handoutMasterIdLst>
  <p:sldIdLst>
    <p:sldId id="288" r:id="rId5"/>
    <p:sldId id="289" r:id="rId6"/>
    <p:sldId id="290" r:id="rId7"/>
    <p:sldId id="291" r:id="rId8"/>
    <p:sldId id="292" r:id="rId9"/>
    <p:sldId id="293" r:id="rId10"/>
    <p:sldId id="294" r:id="rId11"/>
    <p:sldId id="295" r:id="rId12"/>
    <p:sldId id="296" r:id="rId13"/>
    <p:sldId id="297" r:id="rId14"/>
  </p:sldIdLst>
  <p:sldSz cx="9144000" cy="6858000" type="screen4x3"/>
  <p:notesSz cx="6858000" cy="9144000"/>
  <p:custDataLst>
    <p:tags r:id="rId17"/>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40"/>
            <a:ext cx="8229600" cy="58515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4">
            <a:extLst>
              <a:ext uri="{FF2B5EF4-FFF2-40B4-BE49-F238E27FC236}">
                <a16:creationId xmlns:a16="http://schemas.microsoft.com/office/drawing/2014/main" id="{AA7D987D-F2E1-FB33-DCFF-8554B0DCB95E}"/>
              </a:ext>
            </a:extLst>
          </p:cNvPr>
          <p:cNvSpPr>
            <a:spLocks noGrp="1" noChangeArrowheads="1"/>
          </p:cNvSpPr>
          <p:nvPr>
            <p:ph type="dt" sz="half" idx="10"/>
          </p:nvPr>
        </p:nvSpPr>
        <p:spPr>
          <a:ln/>
        </p:spPr>
        <p:txBody>
          <a:bodyPr/>
          <a:lstStyle>
            <a:lvl1pPr>
              <a:defRPr/>
            </a:lvl1pPr>
          </a:lstStyle>
          <a:p>
            <a:pPr>
              <a:defRPr/>
            </a:pPr>
            <a:endParaRPr lang="en-GB" altLang="en-US"/>
          </a:p>
        </p:txBody>
      </p:sp>
      <p:sp>
        <p:nvSpPr>
          <p:cNvPr id="4" name="Rectangle 5">
            <a:extLst>
              <a:ext uri="{FF2B5EF4-FFF2-40B4-BE49-F238E27FC236}">
                <a16:creationId xmlns:a16="http://schemas.microsoft.com/office/drawing/2014/main" id="{2605B215-6158-52E0-9B5A-B1E9D5251BD9}"/>
              </a:ext>
            </a:extLst>
          </p:cNvPr>
          <p:cNvSpPr>
            <a:spLocks noGrp="1" noChangeArrowheads="1"/>
          </p:cNvSpPr>
          <p:nvPr>
            <p:ph type="ftr" sz="quarter" idx="11"/>
          </p:nvPr>
        </p:nvSpPr>
        <p:spPr>
          <a:ln/>
        </p:spPr>
        <p:txBody>
          <a:bodyPr/>
          <a:lstStyle>
            <a:lvl1pPr>
              <a:defRPr/>
            </a:lvl1pPr>
          </a:lstStyle>
          <a:p>
            <a:pPr>
              <a:defRPr/>
            </a:pPr>
            <a:endParaRPr lang="en-GB" altLang="en-US"/>
          </a:p>
        </p:txBody>
      </p:sp>
      <p:sp>
        <p:nvSpPr>
          <p:cNvPr id="5" name="Rectangle 6">
            <a:extLst>
              <a:ext uri="{FF2B5EF4-FFF2-40B4-BE49-F238E27FC236}">
                <a16:creationId xmlns:a16="http://schemas.microsoft.com/office/drawing/2014/main" id="{3A979579-3F0C-FD09-FECA-5ED126E56DCD}"/>
              </a:ext>
            </a:extLst>
          </p:cNvPr>
          <p:cNvSpPr>
            <a:spLocks noGrp="1" noChangeArrowheads="1"/>
          </p:cNvSpPr>
          <p:nvPr>
            <p:ph type="sldNum" sz="quarter" idx="12"/>
          </p:nvPr>
        </p:nvSpPr>
        <p:spPr>
          <a:ln/>
        </p:spPr>
        <p:txBody>
          <a:bodyPr/>
          <a:lstStyle>
            <a:lvl1pPr>
              <a:defRPr/>
            </a:lvl1pPr>
          </a:lstStyle>
          <a:p>
            <a:pPr>
              <a:defRPr/>
            </a:pPr>
            <a:fld id="{A14AF92C-943E-45F4-BC75-D70ADD4CAC58}" type="slidenum">
              <a:rPr lang="en-GB" altLang="en-US"/>
              <a:pPr>
                <a:defRPr/>
              </a:pPr>
              <a:t>‹#›</a:t>
            </a:fld>
            <a:endParaRPr lang="en-GB" altLang="en-US"/>
          </a:p>
        </p:txBody>
      </p:sp>
    </p:spTree>
    <p:extLst>
      <p:ext uri="{BB962C8B-B14F-4D97-AF65-F5344CB8AC3E}">
        <p14:creationId xmlns:p14="http://schemas.microsoft.com/office/powerpoint/2010/main" val="2788677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7"/>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8"/>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Setting out</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191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306: Conform to general workplace health, safety and welfare</a:t>
            </a:r>
          </a:p>
        </p:txBody>
      </p:sp>
    </p:spTree>
    <p:extLst>
      <p:ext uri="{BB962C8B-B14F-4D97-AF65-F5344CB8AC3E}">
        <p14:creationId xmlns:p14="http://schemas.microsoft.com/office/powerpoint/2010/main" val="220502299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a:extLst>
              <a:ext uri="{FF2B5EF4-FFF2-40B4-BE49-F238E27FC236}">
                <a16:creationId xmlns:a16="http://schemas.microsoft.com/office/drawing/2014/main" id="{3FA7D956-CB1C-2133-4136-44D0512807E4}"/>
              </a:ext>
            </a:extLst>
          </p:cNvPr>
          <p:cNvSpPr>
            <a:spLocks noGrp="1" noChangeArrowheads="1"/>
          </p:cNvSpPr>
          <p:nvPr>
            <p:ph type="title"/>
          </p:nvPr>
        </p:nvSpPr>
        <p:spPr/>
        <p:txBody>
          <a:bodyPr/>
          <a:lstStyle/>
          <a:p>
            <a:pPr eaLnBrk="1" hangingPunct="1"/>
            <a:r>
              <a:rPr lang="en-GB" altLang="en-US" b="1">
                <a:solidFill>
                  <a:schemeClr val="accent2"/>
                </a:solidFill>
              </a:rPr>
              <a:t>Others</a:t>
            </a:r>
          </a:p>
        </p:txBody>
      </p:sp>
      <p:sp>
        <p:nvSpPr>
          <p:cNvPr id="92163" name="Rectangle 3">
            <a:extLst>
              <a:ext uri="{FF2B5EF4-FFF2-40B4-BE49-F238E27FC236}">
                <a16:creationId xmlns:a16="http://schemas.microsoft.com/office/drawing/2014/main" id="{008AFF8A-08D6-326F-E10C-AE0B05095288}"/>
              </a:ext>
            </a:extLst>
          </p:cNvPr>
          <p:cNvSpPr>
            <a:spLocks noGrp="1" noChangeArrowheads="1"/>
          </p:cNvSpPr>
          <p:nvPr>
            <p:ph type="body" idx="1"/>
          </p:nvPr>
        </p:nvSpPr>
        <p:spPr/>
        <p:txBody>
          <a:bodyPr/>
          <a:lstStyle/>
          <a:p>
            <a:pPr marL="0" indent="0">
              <a:buNone/>
            </a:pPr>
            <a:r>
              <a:rPr lang="en-GB" altLang="en-US" b="1"/>
              <a:t>Other types of construction sites could be refurbishment or alterations which take place inside existing buildings.</a:t>
            </a:r>
          </a:p>
        </p:txBody>
      </p:sp>
    </p:spTree>
    <p:extLst>
      <p:ext uri="{BB962C8B-B14F-4D97-AF65-F5344CB8AC3E}">
        <p14:creationId xmlns:p14="http://schemas.microsoft.com/office/powerpoint/2010/main" val="2989999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a:extLst>
              <a:ext uri="{FF2B5EF4-FFF2-40B4-BE49-F238E27FC236}">
                <a16:creationId xmlns:a16="http://schemas.microsoft.com/office/drawing/2014/main" id="{B1D184BC-C190-A45D-4DD4-BD622878E13C}"/>
              </a:ext>
            </a:extLst>
          </p:cNvPr>
          <p:cNvSpPr>
            <a:spLocks noGrp="1" noChangeArrowheads="1"/>
          </p:cNvSpPr>
          <p:nvPr>
            <p:ph type="title"/>
          </p:nvPr>
        </p:nvSpPr>
        <p:spPr>
          <a:xfrm>
            <a:off x="1143000" y="1063229"/>
            <a:ext cx="6515100" cy="857250"/>
          </a:xfrm>
        </p:spPr>
        <p:txBody>
          <a:bodyPr/>
          <a:lstStyle/>
          <a:p>
            <a:pPr algn="ctr" eaLnBrk="1" hangingPunct="1"/>
            <a:r>
              <a:rPr lang="en-GB" altLang="en-US" sz="3000" b="1" dirty="0">
                <a:solidFill>
                  <a:schemeClr val="accent2"/>
                </a:solidFill>
              </a:rPr>
              <a:t>Communicate the Method of Work</a:t>
            </a:r>
            <a:r>
              <a:rPr lang="en-GB" altLang="en-US" sz="3000" dirty="0"/>
              <a:t> </a:t>
            </a:r>
          </a:p>
        </p:txBody>
      </p:sp>
      <p:sp>
        <p:nvSpPr>
          <p:cNvPr id="83971" name="Rectangle 3">
            <a:extLst>
              <a:ext uri="{FF2B5EF4-FFF2-40B4-BE49-F238E27FC236}">
                <a16:creationId xmlns:a16="http://schemas.microsoft.com/office/drawing/2014/main" id="{88A834B4-2479-0F5E-0869-29523D4D8F17}"/>
              </a:ext>
            </a:extLst>
          </p:cNvPr>
          <p:cNvSpPr>
            <a:spLocks noGrp="1" noChangeArrowheads="1"/>
          </p:cNvSpPr>
          <p:nvPr>
            <p:ph type="body" idx="1"/>
          </p:nvPr>
        </p:nvSpPr>
        <p:spPr/>
        <p:txBody>
          <a:bodyPr/>
          <a:lstStyle/>
          <a:p>
            <a:pPr marL="0" indent="0">
              <a:buNone/>
            </a:pPr>
            <a:r>
              <a:rPr lang="en-GB" altLang="en-US" b="1"/>
              <a:t>It is important the site manager can read and understand the contract programme and all the various legislative documents and drawings, and even more important to be able to communicate these documents to the various employees on the site.</a:t>
            </a:r>
          </a:p>
        </p:txBody>
      </p:sp>
    </p:spTree>
    <p:extLst>
      <p:ext uri="{BB962C8B-B14F-4D97-AF65-F5344CB8AC3E}">
        <p14:creationId xmlns:p14="http://schemas.microsoft.com/office/powerpoint/2010/main" val="7623718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a:extLst>
              <a:ext uri="{FF2B5EF4-FFF2-40B4-BE49-F238E27FC236}">
                <a16:creationId xmlns:a16="http://schemas.microsoft.com/office/drawing/2014/main" id="{B6AD26AE-3562-5CFD-A66E-12E988FC1341}"/>
              </a:ext>
            </a:extLst>
          </p:cNvPr>
          <p:cNvSpPr>
            <a:spLocks noGrp="1" noChangeArrowheads="1"/>
          </p:cNvSpPr>
          <p:nvPr>
            <p:ph type="title"/>
          </p:nvPr>
        </p:nvSpPr>
        <p:spPr/>
        <p:txBody>
          <a:bodyPr/>
          <a:lstStyle/>
          <a:p>
            <a:pPr algn="ctr" eaLnBrk="1" hangingPunct="1"/>
            <a:r>
              <a:rPr lang="en-GB" altLang="en-US" b="1" dirty="0">
                <a:solidFill>
                  <a:schemeClr val="accent2"/>
                </a:solidFill>
              </a:rPr>
              <a:t>Set Out the Site</a:t>
            </a:r>
          </a:p>
        </p:txBody>
      </p:sp>
      <p:sp>
        <p:nvSpPr>
          <p:cNvPr id="84995" name="Rectangle 3">
            <a:extLst>
              <a:ext uri="{FF2B5EF4-FFF2-40B4-BE49-F238E27FC236}">
                <a16:creationId xmlns:a16="http://schemas.microsoft.com/office/drawing/2014/main" id="{6A2DE815-62EF-F5B3-E5B7-8A346C318BED}"/>
              </a:ext>
            </a:extLst>
          </p:cNvPr>
          <p:cNvSpPr>
            <a:spLocks noGrp="1" noChangeArrowheads="1"/>
          </p:cNvSpPr>
          <p:nvPr>
            <p:ph type="body" idx="1"/>
          </p:nvPr>
        </p:nvSpPr>
        <p:spPr>
          <a:xfrm>
            <a:off x="1115616" y="1772816"/>
            <a:ext cx="6912768" cy="3744416"/>
          </a:xfrm>
        </p:spPr>
        <p:txBody>
          <a:bodyPr>
            <a:normAutofit/>
          </a:bodyPr>
          <a:lstStyle/>
          <a:p>
            <a:pPr marL="0" indent="0">
              <a:lnSpc>
                <a:spcPct val="80000"/>
              </a:lnSpc>
              <a:buNone/>
            </a:pPr>
            <a:r>
              <a:rPr lang="en-GB" altLang="en-US" b="1" dirty="0"/>
              <a:t>One of the first jobs when starting a new site would be to set out the site.</a:t>
            </a:r>
          </a:p>
          <a:p>
            <a:pPr marL="0" indent="0">
              <a:lnSpc>
                <a:spcPct val="80000"/>
              </a:lnSpc>
              <a:buNone/>
            </a:pPr>
            <a:r>
              <a:rPr lang="en-GB" altLang="en-US" b="1" dirty="0"/>
              <a:t>This operation will depend on the type and position of the site.</a:t>
            </a:r>
          </a:p>
          <a:p>
            <a:pPr marL="0" indent="0">
              <a:lnSpc>
                <a:spcPct val="80000"/>
              </a:lnSpc>
              <a:buNone/>
            </a:pPr>
            <a:r>
              <a:rPr lang="en-GB" altLang="en-US" b="1" dirty="0"/>
              <a:t>Due to land shortages architects are being commissioned to design buildings on land that would otherwise be left barren.</a:t>
            </a:r>
          </a:p>
          <a:p>
            <a:pPr marL="0" indent="0">
              <a:lnSpc>
                <a:spcPct val="80000"/>
              </a:lnSpc>
              <a:buNone/>
            </a:pPr>
            <a:r>
              <a:rPr lang="en-GB" altLang="en-US" b="1" dirty="0"/>
              <a:t>There are numerous shapes and sizes of building plots, too many to mention, but they all fall into certain categories.</a:t>
            </a:r>
          </a:p>
        </p:txBody>
      </p:sp>
    </p:spTree>
    <p:extLst>
      <p:ext uri="{BB962C8B-B14F-4D97-AF65-F5344CB8AC3E}">
        <p14:creationId xmlns:p14="http://schemas.microsoft.com/office/powerpoint/2010/main" val="33841318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2">
            <a:extLst>
              <a:ext uri="{FF2B5EF4-FFF2-40B4-BE49-F238E27FC236}">
                <a16:creationId xmlns:a16="http://schemas.microsoft.com/office/drawing/2014/main" id="{382B68BB-4F21-FB99-3F53-630A108B511B}"/>
              </a:ext>
            </a:extLst>
          </p:cNvPr>
          <p:cNvSpPr>
            <a:spLocks noGrp="1" noChangeArrowheads="1"/>
          </p:cNvSpPr>
          <p:nvPr>
            <p:ph type="title"/>
          </p:nvPr>
        </p:nvSpPr>
        <p:spPr/>
        <p:txBody>
          <a:bodyPr/>
          <a:lstStyle/>
          <a:p>
            <a:pPr algn="ctr" eaLnBrk="1" hangingPunct="1"/>
            <a:r>
              <a:rPr lang="en-GB" altLang="en-US" b="1" dirty="0">
                <a:solidFill>
                  <a:schemeClr val="accent2"/>
                </a:solidFill>
              </a:rPr>
              <a:t>Closed Sites</a:t>
            </a:r>
          </a:p>
        </p:txBody>
      </p:sp>
      <p:sp>
        <p:nvSpPr>
          <p:cNvPr id="86019" name="Rectangle 3">
            <a:extLst>
              <a:ext uri="{FF2B5EF4-FFF2-40B4-BE49-F238E27FC236}">
                <a16:creationId xmlns:a16="http://schemas.microsoft.com/office/drawing/2014/main" id="{EC36732A-A9D7-13FC-68A4-EF1F1FAECA95}"/>
              </a:ext>
            </a:extLst>
          </p:cNvPr>
          <p:cNvSpPr>
            <a:spLocks noGrp="1" noChangeArrowheads="1"/>
          </p:cNvSpPr>
          <p:nvPr>
            <p:ph type="body" idx="1"/>
          </p:nvPr>
        </p:nvSpPr>
        <p:spPr>
          <a:xfrm>
            <a:off x="1485900" y="2057400"/>
            <a:ext cx="6172200" cy="3639741"/>
          </a:xfrm>
        </p:spPr>
        <p:txBody>
          <a:bodyPr/>
          <a:lstStyle/>
          <a:p>
            <a:pPr marL="0" indent="0">
              <a:buNone/>
            </a:pPr>
            <a:r>
              <a:rPr lang="en-GB" altLang="en-US" b="1" dirty="0"/>
              <a:t>These are very restricted building areas with very limited, if any, storage facilities. </a:t>
            </a:r>
          </a:p>
          <a:p>
            <a:pPr marL="0" indent="0">
              <a:buNone/>
            </a:pPr>
            <a:r>
              <a:rPr lang="en-GB" altLang="en-US" b="1" dirty="0"/>
              <a:t>Access could also be a problem.</a:t>
            </a:r>
          </a:p>
          <a:p>
            <a:pPr marL="0" indent="0">
              <a:buNone/>
            </a:pPr>
            <a:r>
              <a:rPr lang="en-GB" altLang="en-US" b="1" dirty="0"/>
              <a:t>Alterations to existing buildings, especially shops fall into this category.</a:t>
            </a:r>
          </a:p>
        </p:txBody>
      </p:sp>
    </p:spTree>
    <p:extLst>
      <p:ext uri="{BB962C8B-B14F-4D97-AF65-F5344CB8AC3E}">
        <p14:creationId xmlns:p14="http://schemas.microsoft.com/office/powerpoint/2010/main" val="39597284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7042" name="Picture 4">
            <a:extLst>
              <a:ext uri="{FF2B5EF4-FFF2-40B4-BE49-F238E27FC236}">
                <a16:creationId xmlns:a16="http://schemas.microsoft.com/office/drawing/2014/main" id="{23C635F9-421D-FFAD-F869-154919EC830E}"/>
              </a:ext>
            </a:extLst>
          </p:cNvPr>
          <p:cNvPicPr>
            <a:picLocks noGrp="1" noChangeAspect="1" noChangeArrowheads="1"/>
          </p:cNvPicPr>
          <p:nvPr>
            <p:ph/>
          </p:nvPr>
        </p:nvPicPr>
        <p:blipFill>
          <a:blip r:embed="rId2">
            <a:extLst>
              <a:ext uri="{28A0092B-C50C-407E-A947-70E740481C1C}">
                <a14:useLocalDpi xmlns:a14="http://schemas.microsoft.com/office/drawing/2010/main" val="0"/>
              </a:ext>
            </a:extLst>
          </a:blip>
          <a:srcRect/>
          <a:stretch>
            <a:fillRect/>
          </a:stretch>
        </p:blipFill>
        <p:spPr>
          <a:xfrm>
            <a:off x="2971800" y="1052514"/>
            <a:ext cx="4477941" cy="474226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7043" name="Text Box 6">
            <a:extLst>
              <a:ext uri="{FF2B5EF4-FFF2-40B4-BE49-F238E27FC236}">
                <a16:creationId xmlns:a16="http://schemas.microsoft.com/office/drawing/2014/main" id="{545DB3FF-C91D-34F0-4C1C-842D818E053E}"/>
              </a:ext>
            </a:extLst>
          </p:cNvPr>
          <p:cNvSpPr txBox="1">
            <a:spLocks noChangeArrowheads="1"/>
          </p:cNvSpPr>
          <p:nvPr/>
        </p:nvSpPr>
        <p:spPr bwMode="auto">
          <a:xfrm>
            <a:off x="1385889" y="1322785"/>
            <a:ext cx="1727597" cy="11079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en-GB" altLang="en-US" sz="3300" b="1">
                <a:solidFill>
                  <a:schemeClr val="accent2"/>
                </a:solidFill>
              </a:rPr>
              <a:t>Closed Site</a:t>
            </a:r>
          </a:p>
        </p:txBody>
      </p:sp>
    </p:spTree>
    <p:extLst>
      <p:ext uri="{BB962C8B-B14F-4D97-AF65-F5344CB8AC3E}">
        <p14:creationId xmlns:p14="http://schemas.microsoft.com/office/powerpoint/2010/main" val="39506120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a:extLst>
              <a:ext uri="{FF2B5EF4-FFF2-40B4-BE49-F238E27FC236}">
                <a16:creationId xmlns:a16="http://schemas.microsoft.com/office/drawing/2014/main" id="{8F5CDE71-DF71-2549-3180-0B7EE62E40A7}"/>
              </a:ext>
            </a:extLst>
          </p:cNvPr>
          <p:cNvSpPr>
            <a:spLocks noGrp="1" noChangeArrowheads="1"/>
          </p:cNvSpPr>
          <p:nvPr>
            <p:ph type="title"/>
          </p:nvPr>
        </p:nvSpPr>
        <p:spPr/>
        <p:txBody>
          <a:bodyPr/>
          <a:lstStyle/>
          <a:p>
            <a:pPr algn="ctr" eaLnBrk="1" hangingPunct="1"/>
            <a:r>
              <a:rPr lang="en-GB" altLang="en-US" b="1" dirty="0">
                <a:solidFill>
                  <a:schemeClr val="accent2"/>
                </a:solidFill>
              </a:rPr>
              <a:t>Open Sites</a:t>
            </a:r>
            <a:br>
              <a:rPr lang="en-GB" altLang="en-US" b="1" dirty="0">
                <a:solidFill>
                  <a:schemeClr val="accent2"/>
                </a:solidFill>
              </a:rPr>
            </a:br>
            <a:endParaRPr lang="en-GB" altLang="en-US" b="1" dirty="0">
              <a:solidFill>
                <a:schemeClr val="accent2"/>
              </a:solidFill>
            </a:endParaRPr>
          </a:p>
        </p:txBody>
      </p:sp>
      <p:sp>
        <p:nvSpPr>
          <p:cNvPr id="88067" name="Rectangle 3">
            <a:extLst>
              <a:ext uri="{FF2B5EF4-FFF2-40B4-BE49-F238E27FC236}">
                <a16:creationId xmlns:a16="http://schemas.microsoft.com/office/drawing/2014/main" id="{64E519E2-C727-44B5-6AFE-34002AC2AE4E}"/>
              </a:ext>
            </a:extLst>
          </p:cNvPr>
          <p:cNvSpPr>
            <a:spLocks noGrp="1" noChangeArrowheads="1"/>
          </p:cNvSpPr>
          <p:nvPr>
            <p:ph type="body" idx="1"/>
          </p:nvPr>
        </p:nvSpPr>
        <p:spPr>
          <a:xfrm>
            <a:off x="1485900" y="1863328"/>
            <a:ext cx="6172200" cy="3995738"/>
          </a:xfrm>
        </p:spPr>
        <p:txBody>
          <a:bodyPr/>
          <a:lstStyle/>
          <a:p>
            <a:pPr marL="0" indent="0">
              <a:buNone/>
            </a:pPr>
            <a:r>
              <a:rPr lang="en-GB" altLang="en-US" b="1"/>
              <a:t>This type of site has plenty of space for material storage, plant movement and does not restrict in any way the method of excavation or construction.</a:t>
            </a:r>
          </a:p>
          <a:p>
            <a:pPr marL="0" indent="0">
              <a:buNone/>
            </a:pPr>
            <a:endParaRPr lang="en-GB" altLang="en-US" b="1"/>
          </a:p>
          <a:p>
            <a:pPr marL="0" indent="0">
              <a:buNone/>
            </a:pPr>
            <a:r>
              <a:rPr lang="en-GB" altLang="en-US" b="1"/>
              <a:t>This is a traditional green field that has been released for development where no restrictions occur and access is readily available.</a:t>
            </a:r>
          </a:p>
          <a:p>
            <a:pPr marL="0" indent="0">
              <a:buNone/>
            </a:pPr>
            <a:endParaRPr lang="en-GB" altLang="en-US" b="1"/>
          </a:p>
          <a:p>
            <a:pPr marL="0" indent="0">
              <a:buNone/>
            </a:pPr>
            <a:r>
              <a:rPr lang="en-GB" altLang="en-US" b="1"/>
              <a:t>The main problem is with security.</a:t>
            </a:r>
            <a:r>
              <a:rPr lang="en-GB" altLang="en-US"/>
              <a:t> </a:t>
            </a:r>
          </a:p>
        </p:txBody>
      </p:sp>
    </p:spTree>
    <p:extLst>
      <p:ext uri="{BB962C8B-B14F-4D97-AF65-F5344CB8AC3E}">
        <p14:creationId xmlns:p14="http://schemas.microsoft.com/office/powerpoint/2010/main" val="4071132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a:extLst>
              <a:ext uri="{FF2B5EF4-FFF2-40B4-BE49-F238E27FC236}">
                <a16:creationId xmlns:a16="http://schemas.microsoft.com/office/drawing/2014/main" id="{AE420391-0F00-083C-F3F2-FB87D195349B}"/>
              </a:ext>
            </a:extLst>
          </p:cNvPr>
          <p:cNvSpPr>
            <a:spLocks noGrp="1" noChangeArrowheads="1"/>
          </p:cNvSpPr>
          <p:nvPr>
            <p:ph type="title"/>
          </p:nvPr>
        </p:nvSpPr>
        <p:spPr/>
        <p:txBody>
          <a:bodyPr/>
          <a:lstStyle/>
          <a:p>
            <a:pPr algn="l" eaLnBrk="1" hangingPunct="1"/>
            <a:r>
              <a:rPr lang="en-GB" altLang="en-US" b="1">
                <a:solidFill>
                  <a:schemeClr val="accent2"/>
                </a:solidFill>
              </a:rPr>
              <a:t>Open Sites</a:t>
            </a:r>
          </a:p>
        </p:txBody>
      </p:sp>
      <p:pic>
        <p:nvPicPr>
          <p:cNvPr id="89091" name="Picture 4">
            <a:extLst>
              <a:ext uri="{FF2B5EF4-FFF2-40B4-BE49-F238E27FC236}">
                <a16:creationId xmlns:a16="http://schemas.microsoft.com/office/drawing/2014/main" id="{9AD5716D-4FAD-44D0-AE6F-25843D45E71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869532" y="998935"/>
            <a:ext cx="3169444" cy="48422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96668431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a:extLst>
              <a:ext uri="{FF2B5EF4-FFF2-40B4-BE49-F238E27FC236}">
                <a16:creationId xmlns:a16="http://schemas.microsoft.com/office/drawing/2014/main" id="{624C1B07-F6A3-75C4-CEF0-08A025132203}"/>
              </a:ext>
            </a:extLst>
          </p:cNvPr>
          <p:cNvSpPr>
            <a:spLocks noGrp="1" noChangeArrowheads="1"/>
          </p:cNvSpPr>
          <p:nvPr>
            <p:ph type="title"/>
          </p:nvPr>
        </p:nvSpPr>
        <p:spPr/>
        <p:txBody>
          <a:bodyPr>
            <a:normAutofit fontScale="90000"/>
          </a:bodyPr>
          <a:lstStyle/>
          <a:p>
            <a:pPr algn="ctr" eaLnBrk="1" hangingPunct="1"/>
            <a:r>
              <a:rPr lang="en-GB" altLang="en-US" sz="3000" b="1" dirty="0">
                <a:solidFill>
                  <a:schemeClr val="accent2"/>
                </a:solidFill>
              </a:rPr>
              <a:t>Brown Sites</a:t>
            </a:r>
            <a:br>
              <a:rPr lang="en-GB" altLang="en-US" sz="3000" b="1" dirty="0">
                <a:solidFill>
                  <a:schemeClr val="accent2"/>
                </a:solidFill>
              </a:rPr>
            </a:br>
            <a:br>
              <a:rPr lang="en-GB" altLang="en-US" sz="3000" b="1" dirty="0"/>
            </a:br>
            <a:endParaRPr lang="en-GB" altLang="en-US" sz="3000" b="1" dirty="0"/>
          </a:p>
        </p:txBody>
      </p:sp>
      <p:sp>
        <p:nvSpPr>
          <p:cNvPr id="90115" name="Rectangle 3">
            <a:extLst>
              <a:ext uri="{FF2B5EF4-FFF2-40B4-BE49-F238E27FC236}">
                <a16:creationId xmlns:a16="http://schemas.microsoft.com/office/drawing/2014/main" id="{3C62D14A-959B-17A0-C4F7-86E5B5393580}"/>
              </a:ext>
            </a:extLst>
          </p:cNvPr>
          <p:cNvSpPr>
            <a:spLocks noGrp="1" noChangeArrowheads="1"/>
          </p:cNvSpPr>
          <p:nvPr>
            <p:ph type="body" idx="1"/>
          </p:nvPr>
        </p:nvSpPr>
        <p:spPr>
          <a:xfrm>
            <a:off x="1485900" y="1593056"/>
            <a:ext cx="6172200" cy="3858816"/>
          </a:xfrm>
        </p:spPr>
        <p:txBody>
          <a:bodyPr/>
          <a:lstStyle/>
          <a:p>
            <a:pPr marL="0" indent="0">
              <a:buNone/>
            </a:pPr>
            <a:r>
              <a:rPr lang="en-GB" altLang="en-US" b="1" dirty="0"/>
              <a:t>These are sites which have already been built on and are now being demolished and made available for new buildings.</a:t>
            </a:r>
          </a:p>
          <a:p>
            <a:pPr marL="0" indent="0">
              <a:buNone/>
            </a:pPr>
            <a:r>
              <a:rPr lang="en-GB" altLang="en-US" b="1" dirty="0"/>
              <a:t>These sites will almost certainly have existing services which will have to be identified and made safe.</a:t>
            </a:r>
          </a:p>
          <a:p>
            <a:pPr marL="0" indent="0">
              <a:buNone/>
            </a:pPr>
            <a:r>
              <a:rPr lang="en-GB" altLang="en-US" b="1" dirty="0"/>
              <a:t>These sites will also have to be risk assessed to determine if there is any contamination from the previous use of the building.</a:t>
            </a:r>
          </a:p>
          <a:p>
            <a:pPr marL="0" indent="0">
              <a:buNone/>
            </a:pPr>
            <a:endParaRPr lang="en-GB" altLang="en-US" b="1" dirty="0"/>
          </a:p>
        </p:txBody>
      </p:sp>
    </p:spTree>
    <p:extLst>
      <p:ext uri="{BB962C8B-B14F-4D97-AF65-F5344CB8AC3E}">
        <p14:creationId xmlns:p14="http://schemas.microsoft.com/office/powerpoint/2010/main" val="39180284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a:extLst>
              <a:ext uri="{FF2B5EF4-FFF2-40B4-BE49-F238E27FC236}">
                <a16:creationId xmlns:a16="http://schemas.microsoft.com/office/drawing/2014/main" id="{E51C4630-E4B9-D3A5-79AC-6477B543D43E}"/>
              </a:ext>
            </a:extLst>
          </p:cNvPr>
          <p:cNvSpPr>
            <a:spLocks noGrp="1" noChangeArrowheads="1"/>
          </p:cNvSpPr>
          <p:nvPr>
            <p:ph type="title"/>
          </p:nvPr>
        </p:nvSpPr>
        <p:spPr/>
        <p:txBody>
          <a:bodyPr/>
          <a:lstStyle/>
          <a:p>
            <a:pPr algn="l" eaLnBrk="1" hangingPunct="1"/>
            <a:r>
              <a:rPr lang="en-GB" altLang="en-US" sz="3000" b="1">
                <a:solidFill>
                  <a:schemeClr val="accent2"/>
                </a:solidFill>
              </a:rPr>
              <a:t>Brown Sites</a:t>
            </a:r>
            <a:br>
              <a:rPr lang="en-GB" altLang="en-US" sz="3000" b="1"/>
            </a:br>
            <a:endParaRPr lang="en-GB" altLang="en-US" sz="3000" b="1"/>
          </a:p>
        </p:txBody>
      </p:sp>
      <p:pic>
        <p:nvPicPr>
          <p:cNvPr id="91139" name="Picture 4">
            <a:extLst>
              <a:ext uri="{FF2B5EF4-FFF2-40B4-BE49-F238E27FC236}">
                <a16:creationId xmlns:a16="http://schemas.microsoft.com/office/drawing/2014/main" id="{538BC704-7298-9AA5-C198-281D464E3F4F}"/>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2195514" y="1916908"/>
            <a:ext cx="5456635" cy="339447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extLst>
      <p:ext uri="{BB962C8B-B14F-4D97-AF65-F5344CB8AC3E}">
        <p14:creationId xmlns:p14="http://schemas.microsoft.com/office/powerpoint/2010/main" val="35714706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9EFAF7DC-40C7-414F-B489-0DE73D4E48D6}"/>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2239</TotalTime>
  <Words>340</Words>
  <Application>Microsoft Office PowerPoint</Application>
  <PresentationFormat>On-screen Show (4:3)</PresentationFormat>
  <Paragraphs>32</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Lucida Grande</vt:lpstr>
      <vt:lpstr>Times New Roman</vt:lpstr>
      <vt:lpstr>Default Design</vt:lpstr>
      <vt:lpstr>PowerPoint: Setting out</vt:lpstr>
      <vt:lpstr>Communicate the Method of Work </vt:lpstr>
      <vt:lpstr>Set Out the Site</vt:lpstr>
      <vt:lpstr>Closed Sites</vt:lpstr>
      <vt:lpstr>PowerPoint Presentation</vt:lpstr>
      <vt:lpstr>Open Sites </vt:lpstr>
      <vt:lpstr>Open Sites</vt:lpstr>
      <vt:lpstr>Brown Sites  </vt:lpstr>
      <vt:lpstr>Brown Sites </vt:lpstr>
      <vt:lpstr>Others</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2023-09-26T10:47:48Z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ies>
</file>