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4"/>
  </p:sldMasterIdLst>
  <p:notesMasterIdLst>
    <p:notesMasterId r:id="rId18"/>
  </p:notesMasterIdLst>
  <p:handoutMasterIdLst>
    <p:handoutMasterId r:id="rId19"/>
  </p:handoutMasterIdLst>
  <p:sldIdLst>
    <p:sldId id="288" r:id="rId5"/>
    <p:sldId id="289" r:id="rId6"/>
    <p:sldId id="290" r:id="rId7"/>
    <p:sldId id="291" r:id="rId8"/>
    <p:sldId id="292" r:id="rId9"/>
    <p:sldId id="293" r:id="rId10"/>
    <p:sldId id="294" r:id="rId11"/>
    <p:sldId id="295" r:id="rId12"/>
    <p:sldId id="296" r:id="rId13"/>
    <p:sldId id="297" r:id="rId14"/>
    <p:sldId id="298" r:id="rId15"/>
    <p:sldId id="299" r:id="rId16"/>
    <p:sldId id="300" r:id="rId17"/>
  </p:sldIdLst>
  <p:sldSz cx="9144000" cy="6858000" type="screen4x3"/>
  <p:notesSz cx="6858000" cy="9144000"/>
  <p:custDataLst>
    <p:tags r:id="rId20"/>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ell Hellier" initials="NH" lastIdx="6" clrIdx="0">
    <p:extLst>
      <p:ext uri="{19B8F6BF-5375-455C-9EA6-DF929625EA0E}">
        <p15:presenceInfo xmlns:p15="http://schemas.microsoft.com/office/powerpoint/2012/main" userId="S-1-5-21-2141923205-296626691-623648099-42385" providerId="AD"/>
      </p:ext>
    </p:extLst>
  </p:cmAuthor>
  <p:cmAuthor id="2" name="Claire Brooks" initials="CB" lastIdx="5" clrIdx="1">
    <p:extLst>
      <p:ext uri="{19B8F6BF-5375-455C-9EA6-DF929625EA0E}">
        <p15:presenceInfo xmlns:p15="http://schemas.microsoft.com/office/powerpoint/2012/main" userId="S::Claire.Brooks@cityandguilds.com::045b5ce1-bb15-4c22-aa7e-c7b600949989" providerId="AD"/>
      </p:ext>
    </p:extLst>
  </p:cmAuthor>
  <p:cmAuthor id="3" name="mark ablett" initials="ma" lastIdx="4" clrIdx="2">
    <p:extLst>
      <p:ext uri="{19B8F6BF-5375-455C-9EA6-DF929625EA0E}">
        <p15:presenceInfo xmlns:p15="http://schemas.microsoft.com/office/powerpoint/2012/main" userId="23d989d0d59f8ce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7E3"/>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786" autoAdjust="0"/>
    <p:restoredTop sz="92443" autoAdjust="0"/>
  </p:normalViewPr>
  <p:slideViewPr>
    <p:cSldViewPr showGuides="1">
      <p:cViewPr varScale="1">
        <p:scale>
          <a:sx n="105" d="100"/>
          <a:sy n="105" d="100"/>
        </p:scale>
        <p:origin x="822" y="114"/>
      </p:cViewPr>
      <p:guideLst>
        <p:guide orient="horz" pos="2160"/>
        <p:guide pos="2880"/>
      </p:guideLst>
    </p:cSldViewPr>
  </p:slideViewPr>
  <p:outlineViewPr>
    <p:cViewPr>
      <p:scale>
        <a:sx n="33" d="100"/>
        <a:sy n="33" d="100"/>
      </p:scale>
      <p:origin x="0" y="-1864"/>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commentAuthors" Target="commen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ags" Target="tags/tag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9/26/2023</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1D847933-502B-D146-9428-3DDD196AD935}" type="slidenum">
              <a:rPr lang="en-GB" smtClean="0"/>
              <a:pPr/>
              <a:t>2</a:t>
            </a:fld>
            <a:endParaRPr lang="en-GB"/>
          </a:p>
        </p:txBody>
      </p:sp>
    </p:spTree>
    <p:extLst>
      <p:ext uri="{BB962C8B-B14F-4D97-AF65-F5344CB8AC3E}">
        <p14:creationId xmlns:p14="http://schemas.microsoft.com/office/powerpoint/2010/main" val="945845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11</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9308754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13</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9458458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3</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14414787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4</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33013082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5</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9675993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6</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1405817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14205414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17506876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9</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6616846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1D847933-502B-D146-9428-3DDD196AD935}" type="slidenum">
              <a:rPr kumimoji="0" lang="en-GB" sz="1200" b="0" i="0" u="none" strike="noStrike" kern="1200" cap="none" spc="0" normalizeH="0" baseline="0" noProof="0" smtClean="0">
                <a:ln>
                  <a:noFill/>
                </a:ln>
                <a:solidFill>
                  <a:srgbClr val="000000"/>
                </a:solidFill>
                <a:effectLst/>
                <a:uLnTx/>
                <a:uFillTx/>
                <a:latin typeface="Arial" pitchFamily="-105" charset="0"/>
                <a:ea typeface="ＭＳ Ｐゴシック" pitchFamily="-105" charset="-128"/>
              </a:rPr>
              <a:pPr marL="0" marR="0" lvl="0" indent="0" algn="r" defTabSz="914400" rtl="0" eaLnBrk="1" fontAlgn="base" latinLnBrk="0" hangingPunct="1">
                <a:lnSpc>
                  <a:spcPct val="100000"/>
                </a:lnSpc>
                <a:spcBef>
                  <a:spcPct val="0"/>
                </a:spcBef>
                <a:spcAft>
                  <a:spcPct val="0"/>
                </a:spcAft>
                <a:buClrTx/>
                <a:buSzTx/>
                <a:buFontTx/>
                <a:buNone/>
                <a:tabLst/>
                <a:defRPr/>
              </a:pPr>
              <a:t>10</a:t>
            </a:fld>
            <a:endParaRPr kumimoji="0" lang="en-GB" sz="1200" b="0" i="0" u="none" strike="noStrike" kern="1200" cap="none" spc="0" normalizeH="0" baseline="0" noProof="0">
              <a:ln>
                <a:noFill/>
              </a:ln>
              <a:solidFill>
                <a:srgbClr val="000000"/>
              </a:solidFill>
              <a:effectLst/>
              <a:uLnTx/>
              <a:uFillTx/>
              <a:latin typeface="Arial" pitchFamily="-105" charset="0"/>
              <a:ea typeface="ＭＳ Ｐゴシック" pitchFamily="-105" charset="-128"/>
            </a:endParaRPr>
          </a:p>
        </p:txBody>
      </p:sp>
    </p:spTree>
    <p:extLst>
      <p:ext uri="{BB962C8B-B14F-4D97-AF65-F5344CB8AC3E}">
        <p14:creationId xmlns:p14="http://schemas.microsoft.com/office/powerpoint/2010/main" val="2141206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a:xfrm>
            <a:off x="457200" y="1008000"/>
            <a:ext cx="8229600" cy="382588"/>
          </a:xfrm>
        </p:spPr>
        <p:txBody>
          <a:bodyPr/>
          <a:lstStyle/>
          <a:p>
            <a:r>
              <a:rPr lang="en-US" dirty="0"/>
              <a:t>Click to edit Master title style</a:t>
            </a:r>
            <a:endParaRPr lang="en-GB" dirty="0"/>
          </a:p>
        </p:txBody>
      </p:sp>
      <p:sp>
        <p:nvSpPr>
          <p:cNvPr id="5" name="Content Placeholder 4"/>
          <p:cNvSpPr>
            <a:spLocks noGrp="1"/>
          </p:cNvSpPr>
          <p:nvPr>
            <p:ph sz="quarter" idx="10"/>
          </p:nvPr>
        </p:nvSpPr>
        <p:spPr>
          <a:xfrm>
            <a:off x="457200" y="1512000"/>
            <a:ext cx="8229600" cy="42480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3F590-26ED-4A35-BCD3-50FA137D64D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057CAC3-3688-2974-4B5E-EE9CD28E095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A60F0E3-17D7-ACC1-1224-677C6CF7BAD3}"/>
              </a:ext>
            </a:extLst>
          </p:cNvPr>
          <p:cNvSpPr>
            <a:spLocks noGrp="1"/>
          </p:cNvSpPr>
          <p:nvPr>
            <p:ph type="dt" sz="half" idx="10"/>
          </p:nvPr>
        </p:nvSpPr>
        <p:spPr/>
        <p:txBody>
          <a:bodyPr/>
          <a:lstStyle/>
          <a:p>
            <a:fld id="{6D7A7848-775C-402D-8DD4-BB25200A6D00}" type="datetimeFigureOut">
              <a:rPr lang="en-GB" smtClean="0"/>
              <a:t>26/09/2023</a:t>
            </a:fld>
            <a:endParaRPr lang="en-GB"/>
          </a:p>
        </p:txBody>
      </p:sp>
      <p:sp>
        <p:nvSpPr>
          <p:cNvPr id="5" name="Footer Placeholder 4">
            <a:extLst>
              <a:ext uri="{FF2B5EF4-FFF2-40B4-BE49-F238E27FC236}">
                <a16:creationId xmlns:a16="http://schemas.microsoft.com/office/drawing/2014/main" id="{B1FA6A1A-2700-FF05-5881-EFA3E6CBD3DF}"/>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941FAB-4B36-9738-C601-2947B67A91FD}"/>
              </a:ext>
            </a:extLst>
          </p:cNvPr>
          <p:cNvSpPr>
            <a:spLocks noGrp="1"/>
          </p:cNvSpPr>
          <p:nvPr>
            <p:ph type="sldNum" sz="quarter" idx="12"/>
          </p:nvPr>
        </p:nvSpPr>
        <p:spPr/>
        <p:txBody>
          <a:bodyPr/>
          <a:lstStyle/>
          <a:p>
            <a:fld id="{DC77CCB6-6DE2-4549-8FBF-C8A520659281}" type="slidenum">
              <a:rPr lang="en-GB" smtClean="0"/>
              <a:t>‹#›</a:t>
            </a:fld>
            <a:endParaRPr lang="en-GB"/>
          </a:p>
        </p:txBody>
      </p:sp>
    </p:spTree>
    <p:extLst>
      <p:ext uri="{BB962C8B-B14F-4D97-AF65-F5344CB8AC3E}">
        <p14:creationId xmlns:p14="http://schemas.microsoft.com/office/powerpoint/2010/main" val="2446590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863E-26B7-82AD-1571-76806874F80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7DC106C-1326-CDFC-3014-319301982C00}"/>
              </a:ext>
            </a:extLst>
          </p:cNvPr>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9673006B-00D7-3458-4AF6-06539AD81DD2}"/>
              </a:ext>
            </a:extLst>
          </p:cNvPr>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B7E39D92-FAD1-6CAB-7B24-4DA888334971}"/>
              </a:ext>
            </a:extLst>
          </p:cNvPr>
          <p:cNvSpPr>
            <a:spLocks noGrp="1"/>
          </p:cNvSpPr>
          <p:nvPr>
            <p:ph type="dt" sz="half" idx="10"/>
          </p:nvPr>
        </p:nvSpPr>
        <p:spPr/>
        <p:txBody>
          <a:bodyPr/>
          <a:lstStyle/>
          <a:p>
            <a:fld id="{6F5B5356-6FF1-45DB-BFDE-A455BAA2EDFF}" type="datetimeFigureOut">
              <a:rPr lang="en-GB" smtClean="0"/>
              <a:t>26/09/2023</a:t>
            </a:fld>
            <a:endParaRPr lang="en-GB"/>
          </a:p>
        </p:txBody>
      </p:sp>
      <p:sp>
        <p:nvSpPr>
          <p:cNvPr id="6" name="Footer Placeholder 5">
            <a:extLst>
              <a:ext uri="{FF2B5EF4-FFF2-40B4-BE49-F238E27FC236}">
                <a16:creationId xmlns:a16="http://schemas.microsoft.com/office/drawing/2014/main" id="{0BD46978-BD6D-8039-BC88-FD684743BB78}"/>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90C6922-8279-F22C-07DE-6CDB9B8A627D}"/>
              </a:ext>
            </a:extLst>
          </p:cNvPr>
          <p:cNvSpPr>
            <a:spLocks noGrp="1"/>
          </p:cNvSpPr>
          <p:nvPr>
            <p:ph type="sldNum" sz="quarter" idx="12"/>
          </p:nvPr>
        </p:nvSpPr>
        <p:spPr/>
        <p:txBody>
          <a:bodyPr/>
          <a:lstStyle/>
          <a:p>
            <a:fld id="{309D68AF-E5B6-4222-8327-241D07523041}" type="slidenum">
              <a:rPr lang="en-GB" smtClean="0"/>
              <a:t>‹#›</a:t>
            </a:fld>
            <a:endParaRPr lang="en-GB"/>
          </a:p>
        </p:txBody>
      </p:sp>
    </p:spTree>
    <p:extLst>
      <p:ext uri="{BB962C8B-B14F-4D97-AF65-F5344CB8AC3E}">
        <p14:creationId xmlns:p14="http://schemas.microsoft.com/office/powerpoint/2010/main" val="67437824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Text Box 11"/>
          <p:cNvSpPr txBox="1">
            <a:spLocks noChangeArrowheads="1"/>
          </p:cNvSpPr>
          <p:nvPr userDrawn="1"/>
        </p:nvSpPr>
        <p:spPr bwMode="auto">
          <a:xfrm>
            <a:off x="7239000" y="64800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endParaRPr lang="en-US" sz="900" baseline="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1008000"/>
            <a:ext cx="8218488" cy="38258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title style</a:t>
            </a:r>
            <a:endParaRPr lang="en-US" dirty="0"/>
          </a:p>
        </p:txBody>
      </p:sp>
      <p:sp>
        <p:nvSpPr>
          <p:cNvPr id="1036" name="Text Placeholder 13"/>
          <p:cNvSpPr>
            <a:spLocks noGrp="1"/>
          </p:cNvSpPr>
          <p:nvPr>
            <p:ph type="body" idx="1"/>
          </p:nvPr>
        </p:nvSpPr>
        <p:spPr bwMode="auto">
          <a:xfrm>
            <a:off x="457200" y="1512000"/>
            <a:ext cx="8229600" cy="424800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a:p>
            <a:pPr lvl="4"/>
            <a:endParaRPr lang="en-GB" dirty="0"/>
          </a:p>
        </p:txBody>
      </p:sp>
      <p:sp>
        <p:nvSpPr>
          <p:cNvPr id="1029" name="Rectangle 14"/>
          <p:cNvSpPr>
            <a:spLocks noChangeArrowheads="1"/>
          </p:cNvSpPr>
          <p:nvPr userDrawn="1"/>
        </p:nvSpPr>
        <p:spPr bwMode="auto">
          <a:xfrm>
            <a:off x="457200" y="257779"/>
            <a:ext cx="6091200" cy="430887"/>
          </a:xfrm>
          <a:prstGeom prst="rect">
            <a:avLst/>
          </a:prstGeom>
          <a:noFill/>
          <a:ln w="9525">
            <a:noFill/>
            <a:miter lim="800000"/>
            <a:headEnd/>
            <a:tailEnd/>
          </a:ln>
        </p:spPr>
        <p:txBody>
          <a:bodyPr wrap="square" lIns="0" tIns="0" rIns="0" bIns="0" anchor="b" anchorCtr="0">
            <a:prstTxWarp prst="textNoShape">
              <a:avLst/>
            </a:prstTxWarp>
            <a:spAutoFit/>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GB" sz="1400" baseline="0" dirty="0">
              <a:solidFill>
                <a:schemeClr val="tx1"/>
              </a:solidFill>
            </a:endParaRPr>
          </a:p>
          <a:p>
            <a:pPr marL="0" marR="0" indent="0" algn="l" defTabSz="914400" rtl="0" eaLnBrk="1" fontAlgn="base" latinLnBrk="0" hangingPunct="1">
              <a:lnSpc>
                <a:spcPct val="100000"/>
              </a:lnSpc>
              <a:spcBef>
                <a:spcPct val="0"/>
              </a:spcBef>
              <a:spcAft>
                <a:spcPct val="0"/>
              </a:spcAft>
              <a:buClrTx/>
              <a:buSzTx/>
              <a:buFontTx/>
              <a:buNone/>
              <a:tabLst/>
              <a:defRPr/>
            </a:pPr>
            <a:r>
              <a:rPr lang="en-GB" sz="1400" b="1" baseline="0" dirty="0">
                <a:solidFill>
                  <a:schemeClr val="tx1"/>
                </a:solidFill>
              </a:rPr>
              <a:t>City &amp; Guilds Construction Level 3</a:t>
            </a:r>
            <a:endParaRPr lang="en-US" sz="1400" baseline="0" dirty="0">
              <a:solidFill>
                <a:schemeClr val="tx1"/>
              </a:solidFill>
            </a:endParaRPr>
          </a:p>
        </p:txBody>
      </p:sp>
      <p:cxnSp>
        <p:nvCxnSpPr>
          <p:cNvPr id="15" name="Straight Connector 14">
            <a:extLst>
              <a:ext uri="{FF2B5EF4-FFF2-40B4-BE49-F238E27FC236}">
                <a16:creationId xmlns:a16="http://schemas.microsoft.com/office/drawing/2014/main" id="{A2179D90-178B-9644-ABBE-ACA37CB4C747}"/>
              </a:ext>
            </a:extLst>
          </p:cNvPr>
          <p:cNvCxnSpPr>
            <a:cxnSpLocks/>
          </p:cNvCxnSpPr>
          <p:nvPr userDrawn="1"/>
        </p:nvCxnSpPr>
        <p:spPr>
          <a:xfrm>
            <a:off x="457200" y="900000"/>
            <a:ext cx="8229600" cy="0"/>
          </a:xfrm>
          <a:prstGeom prst="line">
            <a:avLst/>
          </a:prstGeom>
          <a:ln>
            <a:solidFill>
              <a:srgbClr val="0077E3"/>
            </a:solidFill>
          </a:ln>
        </p:spPr>
        <p:style>
          <a:lnRef idx="1">
            <a:schemeClr val="accent6"/>
          </a:lnRef>
          <a:fillRef idx="0">
            <a:schemeClr val="accent6"/>
          </a:fillRef>
          <a:effectRef idx="0">
            <a:schemeClr val="accent6"/>
          </a:effectRef>
          <a:fontRef idx="minor">
            <a:schemeClr val="tx1"/>
          </a:fontRef>
        </p:style>
      </p:cxnSp>
      <p:pic>
        <p:nvPicPr>
          <p:cNvPr id="11" name="Picture 10">
            <a:extLst>
              <a:ext uri="{FF2B5EF4-FFF2-40B4-BE49-F238E27FC236}">
                <a16:creationId xmlns:a16="http://schemas.microsoft.com/office/drawing/2014/main" id="{6A7BE4C5-B6E4-7B41-B4EA-AC5B28CB82C3}"/>
              </a:ext>
            </a:extLst>
          </p:cNvPr>
          <p:cNvPicPr>
            <a:picLocks noChangeAspect="1"/>
          </p:cNvPicPr>
          <p:nvPr userDrawn="1"/>
        </p:nvPicPr>
        <p:blipFill>
          <a:blip r:embed="rId5"/>
          <a:stretch>
            <a:fillRect/>
          </a:stretch>
        </p:blipFill>
        <p:spPr>
          <a:xfrm>
            <a:off x="0" y="5868000"/>
            <a:ext cx="9144000" cy="547995"/>
          </a:xfrm>
          <a:prstGeom prst="rect">
            <a:avLst/>
          </a:prstGeom>
        </p:spPr>
      </p:pic>
      <p:pic>
        <p:nvPicPr>
          <p:cNvPr id="3" name="Picture 2">
            <a:extLst>
              <a:ext uri="{FF2B5EF4-FFF2-40B4-BE49-F238E27FC236}">
                <a16:creationId xmlns:a16="http://schemas.microsoft.com/office/drawing/2014/main" id="{829D3BC0-CFBF-B46D-FB4A-0CBA60916B04}"/>
              </a:ext>
            </a:extLst>
          </p:cNvPr>
          <p:cNvPicPr>
            <a:picLocks noChangeAspect="1"/>
          </p:cNvPicPr>
          <p:nvPr userDrawn="1"/>
        </p:nvPicPr>
        <p:blipFill>
          <a:blip r:embed="rId6"/>
          <a:stretch>
            <a:fillRect/>
          </a:stretch>
        </p:blipFill>
        <p:spPr>
          <a:xfrm>
            <a:off x="7723189" y="384526"/>
            <a:ext cx="952499" cy="433387"/>
          </a:xfrm>
          <a:prstGeom prst="rect">
            <a:avLst/>
          </a:prstGeom>
        </p:spPr>
      </p:pic>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Lst>
  <p:hf hdr="0" ftr="0" dt="0"/>
  <p:txStyles>
    <p:titleStyle>
      <a:lvl1pPr algn="l" rtl="0" eaLnBrk="0" fontAlgn="base" hangingPunct="0">
        <a:spcBef>
          <a:spcPct val="0"/>
        </a:spcBef>
        <a:spcAft>
          <a:spcPct val="0"/>
        </a:spcAft>
        <a:defRPr sz="2400" b="1" baseline="0">
          <a:solidFill>
            <a:srgbClr val="0077E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indent="0" algn="l" rtl="0" eaLnBrk="0" fontAlgn="base" hangingPunct="0">
        <a:lnSpc>
          <a:spcPts val="2400"/>
        </a:lnSpc>
        <a:spcBef>
          <a:spcPts val="1000"/>
        </a:spcBef>
        <a:spcAft>
          <a:spcPts val="1000"/>
        </a:spcAf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0077E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0077E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431800" indent="-215900" algn="l" rtl="0" eaLnBrk="0" fontAlgn="base" hangingPunct="0">
        <a:lnSpc>
          <a:spcPts val="2000"/>
        </a:lnSpc>
        <a:spcBef>
          <a:spcPct val="0"/>
        </a:spcBef>
        <a:spcAft>
          <a:spcPts val="500"/>
        </a:spcAft>
        <a:buFont typeface="Arial" pitchFamily="-105" charset="0"/>
        <a:buChar char="–"/>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r>
              <a:rPr lang="en-GB" sz="6600" dirty="0">
                <a:solidFill>
                  <a:schemeClr val="bg1"/>
                </a:solidFill>
                <a:ea typeface="ＭＳ Ｐゴシック" pitchFamily="-105" charset="-128"/>
                <a:cs typeface="ＭＳ Ｐゴシック" pitchFamily="-105" charset="-128"/>
              </a:rPr>
              <a:t> 1.1</a:t>
            </a:r>
            <a:endParaRPr sz="6600" dirty="0">
              <a:solidFill>
                <a:schemeClr val="bg1"/>
              </a:solidFill>
              <a:ea typeface="ＭＳ Ｐゴシック" pitchFamily="-105" charset="-128"/>
              <a:cs typeface="ＭＳ Ｐゴシック" pitchFamily="-105" charset="-128"/>
            </a:endParaRPr>
          </a:p>
        </p:txBody>
      </p:sp>
      <p:sp>
        <p:nvSpPr>
          <p:cNvPr id="2054" name="TextBox 9"/>
          <p:cNvSpPr txBox="1">
            <a:spLocks noChangeArrowheads="1"/>
          </p:cNvSpPr>
          <p:nvPr/>
        </p:nvSpPr>
        <p:spPr bwMode="auto">
          <a:xfrm>
            <a:off x="723900"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101: Introduction to the Built Environment</a:t>
            </a:r>
          </a:p>
        </p:txBody>
      </p:sp>
      <p:sp>
        <p:nvSpPr>
          <p:cNvPr id="2053" name="Rectangle 15"/>
          <p:cNvSpPr>
            <a:spLocks noGrp="1" noChangeArrowheads="1"/>
          </p:cNvSpPr>
          <p:nvPr>
            <p:ph type="title"/>
          </p:nvPr>
        </p:nvSpPr>
        <p:spPr>
          <a:xfrm>
            <a:off x="457200" y="2944800"/>
            <a:ext cx="8153400" cy="2514600"/>
          </a:xfrm>
        </p:spPr>
        <p:txBody>
          <a:bodyPr anchor="t"/>
          <a:lstStyle/>
          <a:p>
            <a:pPr eaLnBrk="1" hangingPunct="1"/>
            <a:r>
              <a:rPr lang="en-GB" dirty="0">
                <a:ea typeface="ＭＳ Ｐゴシック" pitchFamily="-105" charset="-128"/>
                <a:cs typeface="ＭＳ Ｐゴシック" pitchFamily="-105" charset="-128"/>
              </a:rPr>
              <a:t>PowerPoint 1 : Understand how to communicate with others.</a:t>
            </a:r>
          </a:p>
        </p:txBody>
      </p:sp>
      <p:sp>
        <p:nvSpPr>
          <p:cNvPr id="5" name="TextBox 9">
            <a:extLst>
              <a:ext uri="{FF2B5EF4-FFF2-40B4-BE49-F238E27FC236}">
                <a16:creationId xmlns:a16="http://schemas.microsoft.com/office/drawing/2014/main" id="{4175AF00-9432-4E5F-B736-B425695CA722}"/>
              </a:ext>
            </a:extLst>
          </p:cNvPr>
          <p:cNvSpPr txBox="1">
            <a:spLocks noChangeArrowheads="1"/>
          </p:cNvSpPr>
          <p:nvPr/>
        </p:nvSpPr>
        <p:spPr bwMode="auto">
          <a:xfrm>
            <a:off x="459432" y="2206136"/>
            <a:ext cx="8001000" cy="738664"/>
          </a:xfrm>
          <a:prstGeom prst="rect">
            <a:avLst/>
          </a:prstGeom>
          <a:solidFill>
            <a:schemeClr val="bg1"/>
          </a:solidFill>
          <a:ln w="9525">
            <a:noFill/>
            <a:miter lim="800000"/>
            <a:headEnd/>
            <a:tailEnd/>
          </a:ln>
        </p:spPr>
        <p:txBody>
          <a:bodyPr wrap="square" lIns="0" tIns="0" rIns="0" bIns="0">
            <a:prstTxWarp prst="textNoShape">
              <a:avLst/>
            </a:prstTxWarp>
            <a:noAutofit/>
          </a:bodyPr>
          <a:lstStyle/>
          <a:p>
            <a:r>
              <a:rPr lang="en-GB" sz="2400" b="1" dirty="0"/>
              <a:t>Unit 305: Conform to productive work practices.</a:t>
            </a:r>
          </a:p>
        </p:txBody>
      </p:sp>
    </p:spTree>
    <p:extLst>
      <p:ext uri="{BB962C8B-B14F-4D97-AF65-F5344CB8AC3E}">
        <p14:creationId xmlns:p14="http://schemas.microsoft.com/office/powerpoint/2010/main" val="34738908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692696"/>
            <a:ext cx="8229600" cy="5067304"/>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
        <p:nvSpPr>
          <p:cNvPr id="5" name="TextBox 4">
            <a:extLst>
              <a:ext uri="{FF2B5EF4-FFF2-40B4-BE49-F238E27FC236}">
                <a16:creationId xmlns:a16="http://schemas.microsoft.com/office/drawing/2014/main" id="{3385E040-10A7-106C-BE05-4B642C2B93A1}"/>
              </a:ext>
            </a:extLst>
          </p:cNvPr>
          <p:cNvSpPr txBox="1"/>
          <p:nvPr/>
        </p:nvSpPr>
        <p:spPr>
          <a:xfrm>
            <a:off x="827584" y="1268760"/>
            <a:ext cx="7416824" cy="3400931"/>
          </a:xfrm>
          <a:prstGeom prst="rect">
            <a:avLst/>
          </a:prstGeom>
          <a:noFill/>
        </p:spPr>
        <p:txBody>
          <a:bodyPr wrap="square">
            <a:spAutoFit/>
          </a:bodyPr>
          <a:lstStyle/>
          <a:p>
            <a:pPr marL="0" marR="0" lvl="0" indent="0" algn="ctr" defTabSz="914400" rtl="0" eaLnBrk="0" fontAlgn="base" latinLnBrk="0" hangingPunct="0">
              <a:lnSpc>
                <a:spcPts val="1800"/>
              </a:lnSpc>
              <a:spcBef>
                <a:spcPts val="400"/>
              </a:spcBef>
              <a:spcAft>
                <a:spcPts val="800"/>
              </a:spcAft>
              <a:buClrTx/>
              <a:buSzTx/>
              <a:buFontTx/>
              <a:buNone/>
              <a:tabLst/>
              <a:defRPr/>
            </a:pPr>
            <a:r>
              <a:rPr lang="en-GB" sz="1600" b="1" dirty="0"/>
              <a:t>Which type of communication should I use?</a:t>
            </a:r>
          </a:p>
          <a:p>
            <a:pPr marL="0" marR="0" lvl="0" indent="0" algn="ctr" defTabSz="914400" rtl="0" eaLnBrk="0" fontAlgn="base" latinLnBrk="0" hangingPunct="0">
              <a:lnSpc>
                <a:spcPts val="1800"/>
              </a:lnSpc>
              <a:spcBef>
                <a:spcPts val="400"/>
              </a:spcBef>
              <a:spcAft>
                <a:spcPts val="800"/>
              </a:spcAft>
              <a:buClrTx/>
              <a:buSzTx/>
              <a:buFontTx/>
              <a:buNone/>
              <a:tabLst/>
              <a:defRPr/>
            </a:pPr>
            <a:endParaRPr lang="en-GB" sz="1600" b="1" dirty="0"/>
          </a:p>
          <a:p>
            <a:pPr marL="0" marR="0" lvl="0" indent="0" algn="l" defTabSz="914400" rtl="0" eaLnBrk="0" fontAlgn="base" latinLnBrk="0" hangingPunct="0">
              <a:lnSpc>
                <a:spcPts val="1800"/>
              </a:lnSpc>
              <a:spcBef>
                <a:spcPts val="400"/>
              </a:spcBef>
              <a:spcAft>
                <a:spcPts val="800"/>
              </a:spcAft>
              <a:buClrTx/>
              <a:buSzTx/>
              <a:buFontTx/>
              <a:buNone/>
              <a:tabLst/>
              <a:defRPr/>
            </a:pPr>
            <a:r>
              <a:rPr lang="en-GB" sz="1600" dirty="0"/>
              <a:t> Of the many different types of communication, the type you should use will depend upon the situation. If someone needs to be told something formally, then written communication is generally the best way. If the message is informal, then verbal communication is usually acceptable. The way that you communicate will also be affected by who it is you are communicating with. You should of course always communicate in a polite and respectful manner with anyone you have contact with, but you must also be aware of the need to sometimes alter the style of your communication. For example, when talking to a friend, it may be fine to talk in a very informal way and use slang language, but in a work situation with a client or a colleague, it is best to alter your communication to a more formal style in order to show professionalism.</a:t>
            </a:r>
            <a:endParaRPr kumimoji="0" lang="en-GB" sz="1600" b="0" i="0" u="none" strike="noStrike" kern="0" cap="none" spc="0" normalizeH="0" baseline="0" noProof="0" dirty="0">
              <a:ln>
                <a:noFill/>
              </a:ln>
              <a:solidFill>
                <a:srgbClr val="000000"/>
              </a:solidFill>
              <a:effectLst/>
              <a:uLnTx/>
              <a:uFillTx/>
              <a:latin typeface="Aria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929937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692696"/>
            <a:ext cx="8229600" cy="5067304"/>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
        <p:nvSpPr>
          <p:cNvPr id="5" name="TextBox 4">
            <a:extLst>
              <a:ext uri="{FF2B5EF4-FFF2-40B4-BE49-F238E27FC236}">
                <a16:creationId xmlns:a16="http://schemas.microsoft.com/office/drawing/2014/main" id="{3385E040-10A7-106C-BE05-4B642C2B93A1}"/>
              </a:ext>
            </a:extLst>
          </p:cNvPr>
          <p:cNvSpPr txBox="1"/>
          <p:nvPr/>
        </p:nvSpPr>
        <p:spPr>
          <a:xfrm>
            <a:off x="863588" y="1268760"/>
            <a:ext cx="7416824" cy="4478149"/>
          </a:xfrm>
          <a:prstGeom prst="rect">
            <a:avLst/>
          </a:prstGeom>
          <a:noFill/>
        </p:spPr>
        <p:txBody>
          <a:bodyPr wrap="square">
            <a:spAutoFit/>
          </a:bodyPr>
          <a:lstStyle/>
          <a:p>
            <a:pPr marL="0" marR="0" lvl="0" indent="0" algn="ctr" defTabSz="914400" rtl="0" eaLnBrk="0" fontAlgn="base" latinLnBrk="0" hangingPunct="0">
              <a:lnSpc>
                <a:spcPts val="1800"/>
              </a:lnSpc>
              <a:spcBef>
                <a:spcPts val="400"/>
              </a:spcBef>
              <a:spcAft>
                <a:spcPts val="800"/>
              </a:spcAft>
              <a:buClrTx/>
              <a:buSzTx/>
              <a:buFontTx/>
              <a:buNone/>
              <a:tabLst/>
              <a:defRPr/>
            </a:pPr>
            <a:r>
              <a:rPr lang="en-GB" sz="1600" b="1" dirty="0"/>
              <a:t>Communicating with other trades </a:t>
            </a:r>
          </a:p>
          <a:p>
            <a:pPr marL="0" marR="0" lvl="0" indent="0" defTabSz="914400" rtl="0" eaLnBrk="0" fontAlgn="base" latinLnBrk="0" hangingPunct="0">
              <a:lnSpc>
                <a:spcPts val="1800"/>
              </a:lnSpc>
              <a:spcBef>
                <a:spcPts val="400"/>
              </a:spcBef>
              <a:spcAft>
                <a:spcPts val="800"/>
              </a:spcAft>
              <a:buClrTx/>
              <a:buSzTx/>
              <a:buFontTx/>
              <a:buNone/>
              <a:tabLst/>
              <a:defRPr/>
            </a:pPr>
            <a:r>
              <a:rPr lang="en-GB" sz="1600" dirty="0"/>
              <a:t>Communicating with other trades is vital because they need to know what you are doing and when, and you need to know the same information from them. Poor communication can lead to delays and mistakes, which can both be costly. It is quite possible for poor communication to result in work having to be stopped or redone. Say you are decorating a room in a new building. You are just about to finish when you find out that the electrician, plumber and carpenter must finish off some work in the room. This information didn’t reach you and now the decorating will have to be done again once the other work has been finished. What a waste of time and money. A situation like this can be avoided with good communication between the trades.</a:t>
            </a:r>
          </a:p>
          <a:p>
            <a:pPr marL="0" marR="0" lvl="0" indent="0" algn="ctr" defTabSz="914400" rtl="0" eaLnBrk="0" fontAlgn="base" latinLnBrk="0" hangingPunct="0">
              <a:lnSpc>
                <a:spcPts val="1800"/>
              </a:lnSpc>
              <a:spcBef>
                <a:spcPts val="400"/>
              </a:spcBef>
              <a:spcAft>
                <a:spcPts val="800"/>
              </a:spcAft>
              <a:buClrTx/>
              <a:buSzTx/>
              <a:buFontTx/>
              <a:buNone/>
              <a:tabLst/>
              <a:defRPr/>
            </a:pPr>
            <a:r>
              <a:rPr lang="en-GB" sz="1600" b="1" dirty="0"/>
              <a:t>Common methods of communicating in the construction industry</a:t>
            </a:r>
          </a:p>
          <a:p>
            <a:pPr marL="0" marR="0" lvl="0" indent="0" defTabSz="914400" rtl="0" eaLnBrk="0" fontAlgn="base" latinLnBrk="0" hangingPunct="0">
              <a:lnSpc>
                <a:spcPts val="1800"/>
              </a:lnSpc>
              <a:spcBef>
                <a:spcPts val="400"/>
              </a:spcBef>
              <a:spcAft>
                <a:spcPts val="800"/>
              </a:spcAft>
              <a:buClrTx/>
              <a:buSzTx/>
              <a:buFontTx/>
              <a:buNone/>
              <a:tabLst/>
              <a:defRPr/>
            </a:pPr>
            <a:r>
              <a:rPr lang="en-GB" sz="1400" dirty="0"/>
              <a:t> </a:t>
            </a:r>
            <a:r>
              <a:rPr lang="en-GB" sz="1600" dirty="0"/>
              <a:t>A career in construction means that you will often have to use written documents such as drawings, specifications and schedules. These documents can be very large and seem very complicated but, if you understand what they are used for and how they work, using such documents will soon become second nature.</a:t>
            </a:r>
            <a:endParaRPr kumimoji="0" lang="en-GB" sz="1600" b="0" i="0" u="none" strike="noStrike" kern="0" cap="none" spc="0" normalizeH="0" baseline="0" noProof="0" dirty="0">
              <a:ln>
                <a:noFill/>
              </a:ln>
              <a:solidFill>
                <a:srgbClr val="000000"/>
              </a:solidFill>
              <a:effectLst/>
              <a:uLnTx/>
              <a:uFillTx/>
              <a:latin typeface="Aria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0832322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172F02-983C-FE76-63E6-1DED8B137625}"/>
              </a:ext>
            </a:extLst>
          </p:cNvPr>
          <p:cNvSpPr>
            <a:spLocks noGrp="1"/>
          </p:cNvSpPr>
          <p:nvPr>
            <p:ph type="title"/>
          </p:nvPr>
        </p:nvSpPr>
        <p:spPr/>
        <p:txBody>
          <a:bodyPr/>
          <a:lstStyle/>
          <a:p>
            <a:endParaRPr lang="en-GB"/>
          </a:p>
        </p:txBody>
      </p:sp>
      <p:sp>
        <p:nvSpPr>
          <p:cNvPr id="3" name="Content Placeholder 2">
            <a:extLst>
              <a:ext uri="{FF2B5EF4-FFF2-40B4-BE49-F238E27FC236}">
                <a16:creationId xmlns:a16="http://schemas.microsoft.com/office/drawing/2014/main" id="{30A72A0D-3331-90FD-C051-B17820FDA5A3}"/>
              </a:ext>
            </a:extLst>
          </p:cNvPr>
          <p:cNvSpPr>
            <a:spLocks noGrp="1"/>
          </p:cNvSpPr>
          <p:nvPr>
            <p:ph sz="quarter" idx="10"/>
          </p:nvPr>
        </p:nvSpPr>
        <p:spPr/>
        <p:txBody>
          <a:bodyPr/>
          <a:lstStyle/>
          <a:p>
            <a:endParaRPr lang="en-GB" dirty="0"/>
          </a:p>
          <a:p>
            <a:r>
              <a:rPr lang="en-GB" sz="1600" dirty="0"/>
              <a:t>Learners will need to consider the following when answering worksheets for this topic:-</a:t>
            </a:r>
          </a:p>
          <a:p>
            <a:pPr marL="285750" indent="-285750">
              <a:buFont typeface="Arial" panose="020B0604020202020204" pitchFamily="34" charset="0"/>
              <a:buChar char="•"/>
            </a:pPr>
            <a:r>
              <a:rPr lang="en-GB" sz="1600" dirty="0"/>
              <a:t> How to use methods of communication with other workplace personnel and customers.</a:t>
            </a:r>
          </a:p>
          <a:p>
            <a:pPr marL="285750" indent="-285750">
              <a:buFont typeface="Arial" panose="020B0604020202020204" pitchFamily="34" charset="0"/>
              <a:buChar char="•"/>
            </a:pPr>
            <a:r>
              <a:rPr lang="en-GB" sz="1600" kern="0" dirty="0">
                <a:effectLst/>
                <a:latin typeface="Arial" panose="020B0604020202020204" pitchFamily="34" charset="0"/>
                <a:ea typeface="Cambria" panose="02040503050406030204" pitchFamily="18" charset="0"/>
                <a:cs typeface="Times New Roman" panose="02020603050405020304" pitchFamily="18" charset="0"/>
              </a:rPr>
              <a:t>Consider your own workplace experience and explain positive and negative outcomes relating to, listening written, oral, visual, and electronic types of communication. </a:t>
            </a: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r>
              <a:rPr lang="en-GB" sz="1600" dirty="0"/>
              <a:t> </a:t>
            </a:r>
            <a:r>
              <a:rPr lang="en-GB" sz="1600" kern="0" dirty="0">
                <a:effectLst/>
                <a:latin typeface="Arial" panose="020B0604020202020204" pitchFamily="34" charset="0"/>
                <a:ea typeface="Cambria" panose="02040503050406030204" pitchFamily="18" charset="0"/>
                <a:cs typeface="Times New Roman" panose="02020603050405020304" pitchFamily="18" charset="0"/>
              </a:rPr>
              <a:t>How to communicate to ensure work is productive.</a:t>
            </a:r>
          </a:p>
          <a:p>
            <a:pPr marL="285750" lvl="0" indent="-285750">
              <a:lnSpc>
                <a:spcPct val="107000"/>
              </a:lnSpc>
              <a:spcAft>
                <a:spcPts val="400"/>
              </a:spcAft>
              <a:buFont typeface="Arial" panose="020B0604020202020204" pitchFamily="34" charset="0"/>
              <a:buChar char="•"/>
            </a:pPr>
            <a:r>
              <a:rPr lang="en-GB" sz="1600" kern="0" dirty="0">
                <a:effectLst/>
                <a:ea typeface="Cambria" panose="02040503050406030204" pitchFamily="18" charset="0"/>
                <a:cs typeface="Times New Roman" panose="02020603050405020304" pitchFamily="18" charset="0"/>
              </a:rPr>
              <a:t>Why is it important that different methods of communication regarding information is clear to ensure that work is productive?</a:t>
            </a:r>
            <a:endParaRPr lang="en-GB" sz="1600" kern="100" dirty="0">
              <a:effectLst/>
              <a:ea typeface="Calibri" panose="020F0502020204030204" pitchFamily="34" charset="0"/>
              <a:cs typeface="Times New Roman" panose="02020603050405020304" pitchFamily="18" charset="0"/>
            </a:endParaRPr>
          </a:p>
          <a:p>
            <a:pPr marL="285750" indent="-285750">
              <a:lnSpc>
                <a:spcPct val="107000"/>
              </a:lnSpc>
              <a:spcAft>
                <a:spcPts val="400"/>
              </a:spcAft>
              <a:buFont typeface="Arial" panose="020B0604020202020204" pitchFamily="34" charset="0"/>
              <a:buChar char="•"/>
            </a:pPr>
            <a:endParaRPr lang="en-GB" sz="1400" kern="100" dirty="0">
              <a:effectLst/>
              <a:latin typeface="Calibri" panose="020F0502020204030204" pitchFamily="34" charset="0"/>
              <a:ea typeface="Calibri" panose="020F0502020204030204" pitchFamily="34" charset="0"/>
              <a:cs typeface="Times New Roman" panose="02020603050405020304" pitchFamily="18" charset="0"/>
            </a:endParaRPr>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pPr marL="285750" indent="-285750">
              <a:buFont typeface="Arial" panose="020B0604020202020204" pitchFamily="34" charset="0"/>
              <a:buChar char="•"/>
            </a:pPr>
            <a:endParaRPr lang="en-GB" sz="1600" dirty="0"/>
          </a:p>
          <a:p>
            <a:endParaRPr lang="en-GB" dirty="0"/>
          </a:p>
        </p:txBody>
      </p:sp>
    </p:spTree>
    <p:extLst>
      <p:ext uri="{BB962C8B-B14F-4D97-AF65-F5344CB8AC3E}">
        <p14:creationId xmlns:p14="http://schemas.microsoft.com/office/powerpoint/2010/main" val="8262796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marL="0" indent="0" algn="ctr" eaLnBrk="1" hangingPunct="1">
              <a:lnSpc>
                <a:spcPct val="100000"/>
              </a:lnSpc>
            </a:pPr>
            <a:endParaRPr sz="6000" dirty="0">
              <a:solidFill>
                <a:srgbClr val="E30613"/>
              </a:solidFill>
              <a:ea typeface="ＭＳ Ｐゴシック" pitchFamily="-105" charset="-128"/>
              <a:cs typeface="ＭＳ Ｐゴシック" pitchFamily="-105" charset="-128"/>
            </a:endParaRPr>
          </a:p>
          <a:p>
            <a:pPr marL="0" indent="0" algn="ctr" eaLnBrk="1" hangingPunct="1">
              <a:lnSpc>
                <a:spcPct val="100000"/>
              </a:lnSpc>
            </a:pPr>
            <a:r>
              <a:rPr sz="6000" dirty="0">
                <a:solidFill>
                  <a:srgbClr val="0077E3"/>
                </a:solidFill>
                <a:ea typeface="ＭＳ Ｐゴシック" pitchFamily="-105" charset="-128"/>
                <a:cs typeface="ＭＳ Ｐゴシック" pitchFamily="-105" charset="-128"/>
              </a:rPr>
              <a:t>Any questions?</a:t>
            </a:r>
          </a:p>
        </p:txBody>
      </p:sp>
    </p:spTree>
    <p:extLst>
      <p:ext uri="{BB962C8B-B14F-4D97-AF65-F5344CB8AC3E}">
        <p14:creationId xmlns:p14="http://schemas.microsoft.com/office/powerpoint/2010/main" val="34969862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400"/>
              </a:spcAft>
            </a:pPr>
            <a:r>
              <a:rPr lang="en-GB" sz="2000" kern="0" dirty="0">
                <a:effectLst/>
                <a:latin typeface="Arial" panose="020B0604020202020204" pitchFamily="34" charset="0"/>
                <a:ea typeface="Cambria" panose="02040503050406030204" pitchFamily="18" charset="0"/>
                <a:cs typeface="Times New Roman" panose="02020603050405020304" pitchFamily="18" charset="0"/>
              </a:rPr>
              <a:t>This unit is about:-</a:t>
            </a:r>
          </a:p>
          <a:p>
            <a:pPr marL="342900" indent="-342900">
              <a:lnSpc>
                <a:spcPct val="107000"/>
              </a:lnSpc>
              <a:spcAft>
                <a:spcPts val="400"/>
              </a:spcAft>
              <a:buFont typeface="Arial" panose="020B0604020202020204" pitchFamily="34" charset="0"/>
              <a:buChar char="•"/>
            </a:pPr>
            <a:r>
              <a:rPr lang="en-GB" sz="2000" kern="0" dirty="0">
                <a:effectLst/>
                <a:latin typeface="Arial" panose="020B0604020202020204" pitchFamily="34" charset="0"/>
                <a:ea typeface="Cambria" panose="02040503050406030204" pitchFamily="18" charset="0"/>
                <a:cs typeface="Times New Roman" panose="02020603050405020304" pitchFamily="18" charset="0"/>
              </a:rPr>
              <a:t> productive communication with line management, colleagues, and customers.</a:t>
            </a:r>
          </a:p>
          <a:p>
            <a:pPr marL="342900" indent="-342900">
              <a:lnSpc>
                <a:spcPct val="107000"/>
              </a:lnSpc>
              <a:spcAft>
                <a:spcPts val="400"/>
              </a:spcAft>
              <a:buFont typeface="Arial" panose="020B0604020202020204" pitchFamily="34" charset="0"/>
              <a:buChar char="•"/>
            </a:pPr>
            <a:r>
              <a:rPr lang="en-GB" sz="2000" kern="0" dirty="0">
                <a:effectLst/>
                <a:latin typeface="Arial" panose="020B0604020202020204" pitchFamily="34" charset="0"/>
                <a:ea typeface="Cambria" panose="02040503050406030204" pitchFamily="18" charset="0"/>
                <a:cs typeface="Times New Roman" panose="02020603050405020304" pitchFamily="18" charset="0"/>
              </a:rPr>
              <a:t> interpreting information, planning, and carrying out productive work practices</a:t>
            </a:r>
          </a:p>
          <a:p>
            <a:pPr marL="342900" indent="-342900">
              <a:lnSpc>
                <a:spcPct val="107000"/>
              </a:lnSpc>
              <a:spcAft>
                <a:spcPts val="400"/>
              </a:spcAft>
              <a:buFont typeface="Arial" panose="020B0604020202020204" pitchFamily="34" charset="0"/>
              <a:buChar char="•"/>
            </a:pPr>
            <a:r>
              <a:rPr lang="en-GB" sz="2000" kern="0" dirty="0">
                <a:effectLst/>
                <a:latin typeface="Arial" panose="020B0604020202020204" pitchFamily="34" charset="0"/>
                <a:ea typeface="Cambria" panose="02040503050406030204" pitchFamily="18" charset="0"/>
                <a:cs typeface="Times New Roman" panose="02020603050405020304" pitchFamily="18" charset="0"/>
              </a:rPr>
              <a:t>working with others or as an individual, in the context of your occupation and work environment.</a:t>
            </a:r>
            <a:endParaRPr lang="en-GB"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eaLnBrk="1" hangingPunct="1">
              <a:lnSpc>
                <a:spcPct val="100000"/>
              </a:lnSpc>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443613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r>
              <a:rPr lang="en-GB" sz="1600" dirty="0"/>
              <a:t>Communication, in the simplest of terms, is a way or means of passing on information from one person to another. Communication is very important in all areas of life, and we often do it without even thinking about it. You will need to communicate well when you are at work, no matter what job you do. What would happen if someone couldn’t understand something you had written or said? If we don’t communicate well, how will other people know what we want or need and how will we know what other people want?</a:t>
            </a:r>
          </a:p>
          <a:p>
            <a:pPr>
              <a:lnSpc>
                <a:spcPts val="1800"/>
              </a:lnSpc>
              <a:spcBef>
                <a:spcPts val="400"/>
              </a:spcBef>
              <a:spcAft>
                <a:spcPts val="800"/>
              </a:spcAft>
            </a:pPr>
            <a:r>
              <a:rPr lang="en-GB" sz="1600" dirty="0"/>
              <a:t>Companies that do not establish good methods of communicating with their workforce or with other companies, will not function properly and will end up with bad working relationships. Good working relationships can only be achieved with co-operation and good communication.</a:t>
            </a:r>
            <a:endParaRPr lang="en-GB" sz="1800" kern="100" dirty="0">
              <a:effectLst/>
              <a:ea typeface="Calibri" panose="020F0502020204030204" pitchFamily="34" charset="0"/>
              <a:cs typeface="Times New Roman" panose="02020603050405020304" pitchFamily="18" charset="0"/>
            </a:endParaRPr>
          </a:p>
          <a:p>
            <a:pPr marL="0" indent="0" eaLnBrk="1" hangingPunct="1">
              <a:lnSpc>
                <a:spcPct val="100000"/>
              </a:lnSpc>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6167298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512000"/>
            <a:ext cx="8229600" cy="4248000"/>
          </a:xfrm>
        </p:spPr>
        <p:txBody>
          <a:bodyPr/>
          <a:lstStyle/>
          <a:p>
            <a:pPr algn="ct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r>
              <a:rPr lang="en-GB" b="1" dirty="0"/>
              <a:t>Methods of communication </a:t>
            </a:r>
          </a:p>
          <a:p>
            <a:pPr algn="ctr">
              <a:lnSpc>
                <a:spcPts val="1800"/>
              </a:lnSpc>
              <a:spcBef>
                <a:spcPts val="400"/>
              </a:spcBef>
              <a:spcAft>
                <a:spcPts val="800"/>
              </a:spcAft>
            </a:pPr>
            <a:endParaRPr lang="en-GB" b="1" dirty="0"/>
          </a:p>
          <a:p>
            <a:pPr>
              <a:lnSpc>
                <a:spcPts val="1800"/>
              </a:lnSpc>
              <a:spcBef>
                <a:spcPts val="400"/>
              </a:spcBef>
              <a:spcAft>
                <a:spcPts val="800"/>
              </a:spcAft>
            </a:pPr>
            <a:r>
              <a:rPr lang="en-GB" dirty="0"/>
              <a:t>There are many ways of communicating with others and they all generally fit into one of these four categories: </a:t>
            </a:r>
          </a:p>
          <a:p>
            <a:pPr>
              <a:lnSpc>
                <a:spcPts val="1800"/>
              </a:lnSpc>
              <a:spcBef>
                <a:spcPts val="400"/>
              </a:spcBef>
              <a:spcAft>
                <a:spcPts val="800"/>
              </a:spcAft>
            </a:pPr>
            <a:endParaRPr lang="en-GB" dirty="0"/>
          </a:p>
          <a:p>
            <a:pPr marL="457200" indent="-457200">
              <a:lnSpc>
                <a:spcPts val="1800"/>
              </a:lnSpc>
              <a:spcBef>
                <a:spcPts val="400"/>
              </a:spcBef>
              <a:spcAft>
                <a:spcPts val="800"/>
              </a:spcAft>
              <a:buAutoNum type="arabicPeriod"/>
            </a:pPr>
            <a:r>
              <a:rPr lang="en-GB" dirty="0"/>
              <a:t>Speaking (verbal communication), for example talking face to face or over the telephone </a:t>
            </a:r>
          </a:p>
          <a:p>
            <a:pPr marL="457200" indent="-457200">
              <a:lnSpc>
                <a:spcPts val="1800"/>
              </a:lnSpc>
              <a:spcBef>
                <a:spcPts val="400"/>
              </a:spcBef>
              <a:spcAft>
                <a:spcPts val="800"/>
              </a:spcAft>
              <a:buAutoNum type="arabicPeriod"/>
            </a:pPr>
            <a:r>
              <a:rPr lang="en-GB" dirty="0"/>
              <a:t> Writing, for example sending a letter or taking a message </a:t>
            </a:r>
          </a:p>
          <a:p>
            <a:pPr marL="457200" indent="-457200">
              <a:lnSpc>
                <a:spcPts val="1800"/>
              </a:lnSpc>
              <a:spcBef>
                <a:spcPts val="400"/>
              </a:spcBef>
              <a:spcAft>
                <a:spcPts val="800"/>
              </a:spcAft>
              <a:buAutoNum type="arabicPeriod"/>
            </a:pPr>
            <a:r>
              <a:rPr lang="en-GB" dirty="0"/>
              <a:t> Body language, for example the way we stand or our facial expressions </a:t>
            </a:r>
          </a:p>
          <a:p>
            <a:pPr marL="457200" indent="-457200">
              <a:lnSpc>
                <a:spcPts val="1800"/>
              </a:lnSpc>
              <a:spcBef>
                <a:spcPts val="400"/>
              </a:spcBef>
              <a:spcAft>
                <a:spcPts val="800"/>
              </a:spcAft>
              <a:buAutoNum type="arabicPeriod"/>
            </a:pPr>
            <a:r>
              <a:rPr lang="en-GB" dirty="0"/>
              <a:t> Electronic, for example email, fax and text messages. Each method of communicating has good points (advantages) and bad points (disadvantages). </a:t>
            </a:r>
            <a:endParaRPr lang="en-GB" sz="2000" b="1" kern="0" dirty="0">
              <a:effectLst/>
              <a:latin typeface="Arial" panose="020B0604020202020204" pitchFamily="34" charset="0"/>
              <a:ea typeface="Times New Roman" panose="02020603050405020304" pitchFamily="18" charset="0"/>
              <a:cs typeface="Times New Roman" panose="02020603050405020304" pitchFamily="18" charset="0"/>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gn="ct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1138436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340768"/>
            <a:ext cx="8229600" cy="4419232"/>
          </a:xfrm>
        </p:spPr>
        <p:txBody>
          <a:bodyPr/>
          <a:lstStyle/>
          <a:p>
            <a:pPr algn="ct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endParaRPr lang="en-GB" dirty="0">
              <a:ea typeface="ＭＳ Ｐゴシック" pitchFamily="-105" charset="-128"/>
              <a:cs typeface="ＭＳ Ｐゴシック" pitchFamily="-105" charset="-128"/>
            </a:endParaRPr>
          </a:p>
          <a:p>
            <a:pPr algn="ctr">
              <a:lnSpc>
                <a:spcPts val="1800"/>
              </a:lnSpc>
              <a:spcBef>
                <a:spcPts val="400"/>
              </a:spcBef>
              <a:spcAft>
                <a:spcPts val="800"/>
              </a:spcAft>
            </a:pPr>
            <a:r>
              <a:rPr lang="en-GB" sz="1600" b="1" dirty="0"/>
              <a:t>Verbal communication</a:t>
            </a:r>
          </a:p>
          <a:p>
            <a:pPr>
              <a:lnSpc>
                <a:spcPts val="1800"/>
              </a:lnSpc>
              <a:spcBef>
                <a:spcPts val="400"/>
              </a:spcBef>
              <a:spcAft>
                <a:spcPts val="800"/>
              </a:spcAft>
            </a:pPr>
            <a:r>
              <a:rPr lang="en-GB" sz="1600" dirty="0"/>
              <a:t>Verbal communication is the most common method we use to communicate with each other. If two people don’t speak the same language or if someone speaks very quietly or not very clearly, verbal communication cannot be effective. Working in the construction industry you may communicate verbally with other people face to face, over the telephone or by radio/walkie-talkie.</a:t>
            </a:r>
          </a:p>
          <a:p>
            <a:pPr>
              <a:lnSpc>
                <a:spcPts val="1800"/>
              </a:lnSpc>
              <a:spcBef>
                <a:spcPts val="400"/>
              </a:spcBef>
              <a:spcAft>
                <a:spcPts val="800"/>
              </a:spcAft>
            </a:pPr>
            <a:r>
              <a:rPr lang="en-GB" sz="1600" b="1" dirty="0"/>
              <a:t>Advantages</a:t>
            </a:r>
          </a:p>
          <a:p>
            <a:pPr>
              <a:lnSpc>
                <a:spcPts val="1800"/>
              </a:lnSpc>
              <a:spcBef>
                <a:spcPts val="400"/>
              </a:spcBef>
              <a:spcAft>
                <a:spcPts val="800"/>
              </a:spcAft>
            </a:pPr>
            <a:r>
              <a:rPr lang="en-GB" sz="1600" dirty="0"/>
              <a:t>Verbal communication is instant, easy and can be repeated or rephrased until the message is understood. </a:t>
            </a:r>
          </a:p>
          <a:p>
            <a:pPr>
              <a:lnSpc>
                <a:spcPts val="1800"/>
              </a:lnSpc>
              <a:spcBef>
                <a:spcPts val="400"/>
              </a:spcBef>
              <a:spcAft>
                <a:spcPts val="800"/>
              </a:spcAft>
            </a:pPr>
            <a:r>
              <a:rPr lang="en-GB" sz="1600" b="1" dirty="0"/>
              <a:t>Disadvantages</a:t>
            </a:r>
            <a:r>
              <a:rPr lang="en-GB" sz="1600" dirty="0"/>
              <a:t> </a:t>
            </a:r>
          </a:p>
          <a:p>
            <a:pPr>
              <a:lnSpc>
                <a:spcPts val="1800"/>
              </a:lnSpc>
              <a:spcBef>
                <a:spcPts val="400"/>
              </a:spcBef>
              <a:spcAft>
                <a:spcPts val="800"/>
              </a:spcAft>
            </a:pPr>
            <a:r>
              <a:rPr lang="en-GB" sz="1600" dirty="0"/>
              <a:t>Verbal communication can be easily forgotten as there is no physical evidence of the message. Because of this it can be easily changed if passed to other people. Someone’s accent or use of slang language can sometimes make it difficult to understand what they are saying.</a:t>
            </a:r>
            <a:endParaRPr lang="en-GB" sz="1600"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949637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340768"/>
            <a:ext cx="8229600" cy="4419232"/>
          </a:xfrm>
        </p:spPr>
        <p:txBody>
          <a:bodyPr/>
          <a:lstStyle/>
          <a:p>
            <a:pP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p>
          <a:p>
            <a:pPr algn="ctr">
              <a:lnSpc>
                <a:spcPts val="1800"/>
              </a:lnSpc>
              <a:spcBef>
                <a:spcPts val="400"/>
              </a:spcBef>
              <a:spcAft>
                <a:spcPts val="800"/>
              </a:spcAft>
            </a:pPr>
            <a:r>
              <a:rPr lang="en-GB" sz="1600" b="1" dirty="0"/>
              <a:t>Written communication</a:t>
            </a:r>
          </a:p>
          <a:p>
            <a:pPr>
              <a:lnSpc>
                <a:spcPts val="1800"/>
              </a:lnSpc>
              <a:spcBef>
                <a:spcPts val="400"/>
              </a:spcBef>
              <a:spcAft>
                <a:spcPts val="800"/>
              </a:spcAft>
            </a:pPr>
            <a:r>
              <a:rPr lang="en-GB" sz="1600" dirty="0"/>
              <a:t> Written communication can take the form of letters, faxes, messages, notes, instruction leaflets, text messages, drawings and emails, amongst others. </a:t>
            </a:r>
          </a:p>
          <a:p>
            <a:pPr>
              <a:lnSpc>
                <a:spcPts val="1800"/>
              </a:lnSpc>
              <a:spcBef>
                <a:spcPts val="400"/>
              </a:spcBef>
              <a:spcAft>
                <a:spcPts val="800"/>
              </a:spcAft>
            </a:pPr>
            <a:r>
              <a:rPr lang="en-GB" sz="1600" b="1" dirty="0"/>
              <a:t>Advantages </a:t>
            </a:r>
          </a:p>
          <a:p>
            <a:pPr>
              <a:lnSpc>
                <a:spcPts val="1800"/>
              </a:lnSpc>
              <a:spcBef>
                <a:spcPts val="400"/>
              </a:spcBef>
              <a:spcAft>
                <a:spcPts val="800"/>
              </a:spcAft>
            </a:pPr>
            <a:r>
              <a:rPr lang="en-GB" sz="1600" dirty="0"/>
              <a:t>There is physical evidence of the communication, and the message can be passed on to another person without it being changed. It can also be read again if it is not understood.</a:t>
            </a:r>
          </a:p>
          <a:p>
            <a:pPr>
              <a:lnSpc>
                <a:spcPts val="1800"/>
              </a:lnSpc>
              <a:spcBef>
                <a:spcPts val="400"/>
              </a:spcBef>
              <a:spcAft>
                <a:spcPts val="800"/>
              </a:spcAft>
            </a:pPr>
            <a:r>
              <a:rPr lang="en-GB" sz="1600" b="1" dirty="0"/>
              <a:t>Disadvantages</a:t>
            </a:r>
          </a:p>
          <a:p>
            <a:pPr>
              <a:lnSpc>
                <a:spcPts val="1800"/>
              </a:lnSpc>
              <a:spcBef>
                <a:spcPts val="400"/>
              </a:spcBef>
              <a:spcAft>
                <a:spcPts val="800"/>
              </a:spcAft>
            </a:pPr>
            <a:r>
              <a:rPr lang="en-GB" sz="1600" dirty="0"/>
              <a:t>Written communication takes longer to arrive and understand than verbal communication and body language. It can also be misunderstood or lost. If it is handwritten, the reader may not be able to read the writing if it is messy.</a:t>
            </a:r>
            <a:endParaRPr lang="en-GB" sz="1600"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26514686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1340768"/>
            <a:ext cx="8229600" cy="4419232"/>
          </a:xfrm>
        </p:spPr>
        <p:txBody>
          <a:bodyPr/>
          <a:lstStyle/>
          <a:p>
            <a:pPr algn="ctr">
              <a:lnSpc>
                <a:spcPts val="1800"/>
              </a:lnSpc>
              <a:spcBef>
                <a:spcPts val="400"/>
              </a:spcBef>
              <a:spcAft>
                <a:spcPts val="800"/>
              </a:spcAft>
            </a:pPr>
            <a:r>
              <a:rPr lang="en-GB" sz="2000" b="1" kern="0" dirty="0">
                <a:effectLst/>
                <a:latin typeface="Arial" panose="020B0604020202020204" pitchFamily="34" charset="0"/>
                <a:ea typeface="Times New Roman" panose="02020603050405020304" pitchFamily="18" charset="0"/>
                <a:cs typeface="Times New Roman" panose="02020603050405020304" pitchFamily="18" charset="0"/>
              </a:rPr>
              <a:t> </a:t>
            </a:r>
            <a:r>
              <a:rPr lang="en-GB" b="1" dirty="0"/>
              <a:t>Body language</a:t>
            </a:r>
            <a:endParaRPr lang="en-GB" sz="1600" b="1" dirty="0"/>
          </a:p>
          <a:p>
            <a:pPr>
              <a:lnSpc>
                <a:spcPts val="1800"/>
              </a:lnSpc>
              <a:spcBef>
                <a:spcPts val="400"/>
              </a:spcBef>
              <a:spcAft>
                <a:spcPts val="800"/>
              </a:spcAft>
            </a:pPr>
            <a:r>
              <a:rPr lang="en-GB" sz="1600" dirty="0"/>
              <a:t> It is said that, when we are talking to someone face to face, only 10 per cent of the communication is verbal. The rest of the communication is body language and facial expression. We often use hand gestures as well as words to get across what we are saying, to emphasise a point or give a direction. Some people communicate entirely through a form of body language called sign language.</a:t>
            </a:r>
          </a:p>
          <a:p>
            <a:pPr>
              <a:lnSpc>
                <a:spcPts val="1800"/>
              </a:lnSpc>
              <a:spcBef>
                <a:spcPts val="400"/>
              </a:spcBef>
              <a:spcAft>
                <a:spcPts val="800"/>
              </a:spcAft>
            </a:pPr>
            <a:r>
              <a:rPr lang="en-GB" sz="1600" b="1" dirty="0"/>
              <a:t>Advantages</a:t>
            </a:r>
          </a:p>
          <a:p>
            <a:pPr>
              <a:lnSpc>
                <a:spcPts val="1800"/>
              </a:lnSpc>
              <a:spcBef>
                <a:spcPts val="400"/>
              </a:spcBef>
              <a:spcAft>
                <a:spcPts val="800"/>
              </a:spcAft>
            </a:pPr>
            <a:r>
              <a:rPr lang="en-GB" sz="1600" dirty="0"/>
              <a:t> If you are aware of your own body language and know how to use it effectively, you can add extra meaning to what you say. For example, say you are talking to a client or a work colleague. Even if the words you are using are friendly and polite, if your body language is negative or unfriendly, the message that you are giving out could be misunderstood. By simply maintaining eye contact, smiling and not folding your arms, you have made sure that the person you are communicating with has not got a mixed or confusing message. Body language is quick and effective. </a:t>
            </a:r>
          </a:p>
          <a:p>
            <a:pPr>
              <a:lnSpc>
                <a:spcPts val="1800"/>
              </a:lnSpc>
              <a:spcBef>
                <a:spcPts val="400"/>
              </a:spcBef>
              <a:spcAft>
                <a:spcPts val="800"/>
              </a:spcAft>
            </a:pPr>
            <a:r>
              <a:rPr lang="en-GB" sz="1600" b="1" dirty="0">
                <a:ea typeface="ＭＳ Ｐゴシック" pitchFamily="-105" charset="-128"/>
                <a:cs typeface="ＭＳ Ｐゴシック" pitchFamily="-105" charset="-128"/>
              </a:rPr>
              <a:t>Disadvantages</a:t>
            </a:r>
          </a:p>
          <a:p>
            <a:pPr>
              <a:lnSpc>
                <a:spcPts val="1800"/>
              </a:lnSpc>
              <a:spcBef>
                <a:spcPts val="400"/>
              </a:spcBef>
              <a:spcAft>
                <a:spcPts val="800"/>
              </a:spcAft>
            </a:pPr>
            <a:r>
              <a:rPr lang="en-GB" sz="1600" dirty="0"/>
              <a:t>Some gestures can be misunderstood, especially if they are given from very far away. </a:t>
            </a:r>
            <a:endParaRPr lang="en-GB" sz="1600"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35741445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692696"/>
            <a:ext cx="8229600" cy="5067304"/>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gn="ctr">
              <a:lnSpc>
                <a:spcPts val="1800"/>
              </a:lnSpc>
              <a:spcBef>
                <a:spcPts val="400"/>
              </a:spcBef>
              <a:spcAft>
                <a:spcPts val="800"/>
              </a:spcAft>
            </a:pPr>
            <a:r>
              <a:rPr lang="en-GB" sz="1600" b="1" dirty="0"/>
              <a:t>Electronic communication </a:t>
            </a:r>
          </a:p>
          <a:p>
            <a:pPr algn="ctr">
              <a:lnSpc>
                <a:spcPts val="1800"/>
              </a:lnSpc>
              <a:spcBef>
                <a:spcPts val="400"/>
              </a:spcBef>
              <a:spcAft>
                <a:spcPts val="800"/>
              </a:spcAft>
            </a:pPr>
            <a:endParaRPr lang="en-GB" sz="1600" b="1" dirty="0"/>
          </a:p>
          <a:p>
            <a:pPr>
              <a:lnSpc>
                <a:spcPts val="1800"/>
              </a:lnSpc>
              <a:spcBef>
                <a:spcPts val="400"/>
              </a:spcBef>
              <a:spcAft>
                <a:spcPts val="800"/>
              </a:spcAft>
            </a:pPr>
            <a:r>
              <a:rPr lang="en-GB" sz="1600" dirty="0"/>
              <a:t>Electronic communication is more common with the advances in technology allowing us to communicate more easily. Electronic communication can take many forms, such as email, fax, apps and mobile phones, which allows important information to be sent or received from almost anywhere in the world</a:t>
            </a:r>
          </a:p>
          <a:p>
            <a:pPr>
              <a:lnSpc>
                <a:spcPts val="1800"/>
              </a:lnSpc>
              <a:spcBef>
                <a:spcPts val="400"/>
              </a:spcBef>
              <a:spcAft>
                <a:spcPts val="800"/>
              </a:spcAft>
            </a:pPr>
            <a:r>
              <a:rPr lang="en-GB" sz="1600" dirty="0"/>
              <a:t>.</a:t>
            </a:r>
            <a:r>
              <a:rPr lang="en-GB" sz="1600" b="1" dirty="0"/>
              <a:t>Advantages</a:t>
            </a:r>
          </a:p>
          <a:p>
            <a:pPr>
              <a:lnSpc>
                <a:spcPts val="1800"/>
              </a:lnSpc>
              <a:spcBef>
                <a:spcPts val="400"/>
              </a:spcBef>
              <a:spcAft>
                <a:spcPts val="800"/>
              </a:spcAft>
            </a:pPr>
            <a:r>
              <a:rPr lang="en-GB" sz="1600" dirty="0"/>
              <a:t> Electronic communication takes the best parts from verbal and written communication in as much as it is instant, easy and there is a record of the communication being sent. Electronic communication goes even further as it can tell the sender if the message has been received and even read. Emails can be used to send a vast amount of information and can even give links to websites or other information. Attachments to emails allow anything from instructions to drawings to be sent with the message. </a:t>
            </a:r>
            <a:endParaRPr lang="en-GB" sz="1600"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14001146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4294967295"/>
          </p:nvPr>
        </p:nvSpPr>
        <p:spPr>
          <a:xfrm>
            <a:off x="457200" y="692696"/>
            <a:ext cx="8229600" cy="5067304"/>
          </a:xfrm>
        </p:spPr>
        <p:txBody>
          <a:bodyPr/>
          <a:lstStyle/>
          <a:p>
            <a:pPr>
              <a:lnSpc>
                <a:spcPts val="1800"/>
              </a:lnSpc>
              <a:spcBef>
                <a:spcPts val="400"/>
              </a:spcBef>
              <a:spcAft>
                <a:spcPts val="800"/>
              </a:spcAft>
            </a:pPr>
            <a:endParaRPr lang="en-GB" dirty="0">
              <a:ea typeface="ＭＳ Ｐゴシック" pitchFamily="-105" charset="-128"/>
              <a:cs typeface="ＭＳ Ｐゴシック" pitchFamily="-105" charset="-128"/>
            </a:endParaRPr>
          </a:p>
          <a:p>
            <a:pPr>
              <a:lnSpc>
                <a:spcPts val="1800"/>
              </a:lnSpc>
              <a:spcBef>
                <a:spcPts val="400"/>
              </a:spcBef>
              <a:spcAft>
                <a:spcPts val="800"/>
              </a:spcAft>
            </a:pPr>
            <a:endParaRPr lang="en-GB" dirty="0">
              <a:ea typeface="ＭＳ Ｐゴシック" pitchFamily="-105" charset="-128"/>
              <a:cs typeface="ＭＳ Ｐゴシック" pitchFamily="-105" charset="-128"/>
            </a:endParaRPr>
          </a:p>
          <a:p>
            <a:pPr marL="0" indent="0" eaLnBrk="1" hangingPunct="1">
              <a:lnSpc>
                <a:spcPct val="100000"/>
              </a:lnSpc>
            </a:pPr>
            <a:endParaRPr dirty="0">
              <a:ea typeface="ＭＳ Ｐゴシック" pitchFamily="-105" charset="-128"/>
              <a:cs typeface="ＭＳ Ｐゴシック" pitchFamily="-105" charset="-128"/>
            </a:endParaRPr>
          </a:p>
        </p:txBody>
      </p:sp>
      <p:sp>
        <p:nvSpPr>
          <p:cNvPr id="5" name="TextBox 4">
            <a:extLst>
              <a:ext uri="{FF2B5EF4-FFF2-40B4-BE49-F238E27FC236}">
                <a16:creationId xmlns:a16="http://schemas.microsoft.com/office/drawing/2014/main" id="{3385E040-10A7-106C-BE05-4B642C2B93A1}"/>
              </a:ext>
            </a:extLst>
          </p:cNvPr>
          <p:cNvSpPr txBox="1"/>
          <p:nvPr/>
        </p:nvSpPr>
        <p:spPr>
          <a:xfrm>
            <a:off x="827584" y="1268760"/>
            <a:ext cx="7416824" cy="2554545"/>
          </a:xfrm>
          <a:prstGeom prst="rect">
            <a:avLst/>
          </a:prstGeom>
          <a:noFill/>
        </p:spPr>
        <p:txBody>
          <a:bodyPr wrap="square">
            <a:spAutoFit/>
          </a:bodyPr>
          <a:lstStyle/>
          <a:p>
            <a:pPr marL="0" marR="0" lvl="0" indent="0" algn="l" defTabSz="914400" rtl="0" eaLnBrk="0" fontAlgn="base" latinLnBrk="0" hangingPunct="0">
              <a:lnSpc>
                <a:spcPts val="1800"/>
              </a:lnSpc>
              <a:spcBef>
                <a:spcPts val="400"/>
              </a:spcBef>
              <a:spcAft>
                <a:spcPts val="800"/>
              </a:spcAft>
              <a:buClrTx/>
              <a:buSzTx/>
              <a:buFontTx/>
              <a:buNone/>
              <a:tabLst/>
              <a:defRPr/>
            </a:pPr>
            <a:r>
              <a:rPr lang="en-GB" sz="1600" b="1" kern="0" dirty="0">
                <a:solidFill>
                  <a:srgbClr val="000000"/>
                </a:solidFill>
                <a:latin typeface="Arial"/>
                <a:ea typeface="ＭＳ Ｐゴシック" charset="-128"/>
              </a:rPr>
              <a:t>Disadvantages</a:t>
            </a:r>
          </a:p>
          <a:p>
            <a:pPr marL="0" marR="0" lvl="0" indent="0" algn="l" defTabSz="914400" rtl="0" eaLnBrk="0" fontAlgn="base" latinLnBrk="0" hangingPunct="0">
              <a:lnSpc>
                <a:spcPts val="1800"/>
              </a:lnSpc>
              <a:spcBef>
                <a:spcPts val="400"/>
              </a:spcBef>
              <a:spcAft>
                <a:spcPts val="800"/>
              </a:spcAft>
              <a:buClrTx/>
              <a:buSzTx/>
              <a:buFontTx/>
              <a:buNone/>
              <a:tabLst/>
              <a:defRPr/>
            </a:pPr>
            <a:r>
              <a:rPr kumimoji="0" lang="en-GB" sz="1600" b="0" i="0" u="none" strike="noStrike" kern="0" cap="none" spc="0" normalizeH="0" baseline="0" noProof="0" dirty="0">
                <a:ln>
                  <a:noFill/>
                </a:ln>
                <a:solidFill>
                  <a:srgbClr val="000000"/>
                </a:solidFill>
                <a:effectLst/>
                <a:uLnTx/>
                <a:uFillTx/>
                <a:latin typeface="Arial"/>
                <a:ea typeface="ＭＳ Ｐゴシック" charset="-128"/>
              </a:rPr>
              <a:t>There are few disadvantages to electronic communication, the obvious ones being no signal or a flat battery on a mobile phone and servers being down which prevent emails etc. Not everyone is up to speed on the latest technology and some people are not comfortable using electronic communication. You need to make sure that the person receiving your message is able to understand how to access the information. Computer viruses can also be a problem as can security where hackers can tap into your computer and read your emails and other private information. A good security set-up and anti-virus software are essential.</a:t>
            </a:r>
            <a:endParaRPr kumimoji="0" lang="en-GB" sz="1600" b="0" i="0" u="none" strike="noStrike" kern="0" cap="none" spc="0" normalizeH="0" baseline="0" noProof="0" dirty="0">
              <a:ln>
                <a:noFill/>
              </a:ln>
              <a:solidFill>
                <a:srgbClr val="000000"/>
              </a:solidFill>
              <a:effectLst/>
              <a:uLnTx/>
              <a:uFillTx/>
              <a:latin typeface="Arial"/>
              <a:ea typeface="ＭＳ Ｐゴシック" pitchFamily="-105" charset="-128"/>
              <a:cs typeface="ＭＳ Ｐゴシック" pitchFamily="-105" charset="-128"/>
            </a:endParaRPr>
          </a:p>
        </p:txBody>
      </p:sp>
    </p:spTree>
    <p:extLst>
      <p:ext uri="{BB962C8B-B14F-4D97-AF65-F5344CB8AC3E}">
        <p14:creationId xmlns:p14="http://schemas.microsoft.com/office/powerpoint/2010/main" val="78353998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F2270F94F19DF4FA93E73A9601C7A53" ma:contentTypeVersion="25" ma:contentTypeDescription="Create a new document." ma:contentTypeScope="" ma:versionID="db96716577cab786ac4e413ddf71e703">
  <xsd:schema xmlns:xsd="http://www.w3.org/2001/XMLSchema" xmlns:xs="http://www.w3.org/2001/XMLSchema" xmlns:p="http://schemas.microsoft.com/office/2006/metadata/properties" xmlns:ns2="dad92211-cb28-4906-b8cd-0d84e3cb6a24" xmlns:ns3="bf4a143a-b26d-45c4-bfc9-243eadc6ff02" xmlns:ns4="418e8c98-519b-4e3e-a77f-7ee33016068f" targetNamespace="http://schemas.microsoft.com/office/2006/metadata/properties" ma:root="true" ma:fieldsID="1ff919fac4d9ef9e5a5b03499f75e73c" ns2:_="" ns3:_="" ns4:_="">
    <xsd:import namespace="dad92211-cb28-4906-b8cd-0d84e3cb6a24"/>
    <xsd:import namespace="bf4a143a-b26d-45c4-bfc9-243eadc6ff02"/>
    <xsd:import namespace="418e8c98-519b-4e3e-a77f-7ee33016068f"/>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DateTaken" minOccurs="0"/>
                <xsd:element ref="ns3:MediaServiceOCR" minOccurs="0"/>
                <xsd:element ref="ns3:MediaServiceEventHashCode" minOccurs="0"/>
                <xsd:element ref="ns3:MediaServiceGenerationTime" minOccurs="0"/>
                <xsd:element ref="ns3:MediaServiceLocation" minOccurs="0"/>
                <xsd:element ref="ns3:MediaServiceAutoKeyPoints" minOccurs="0"/>
                <xsd:element ref="ns3:MediaServiceKeyPoints" minOccurs="0"/>
                <xsd:element ref="ns3:PriorityArea" minOccurs="0"/>
                <xsd:element ref="ns3:Campaign" minOccurs="0"/>
                <xsd:element ref="ns3:Geography" minOccurs="0"/>
                <xsd:element ref="ns3:Yearcreated" minOccurs="0"/>
                <xsd:element ref="ns3:MediaLengthInSeconds" minOccurs="0"/>
                <xsd:element ref="ns3:lcf76f155ced4ddcb4097134ff3c332f" minOccurs="0"/>
                <xsd:element ref="ns4:TaxCatchAll"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ad92211-cb28-4906-b8cd-0d84e3cb6a2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f4a143a-b26d-45c4-bfc9-243eadc6ff02"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4" nillable="true" ma:displayName="MediaServiceOCR" ma:internalName="MediaServiceOCR" ma:readOnly="true">
      <xsd:simpleType>
        <xsd:restriction base="dms:Note">
          <xsd:maxLength value="255"/>
        </xsd:restriction>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PriorityArea" ma:index="20" nillable="true" ma:displayName="Priority Area" ma:format="Dropdown" ma:internalName="PriorityArea">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Campaign" ma:index="21" nillable="true" ma:displayName="Campaign " ma:format="Dropdown" ma:internalName="Campaign">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Geography" ma:index="22" nillable="true" ma:displayName="Geography" ma:format="Dropdown" ma:internalName="Geography">
      <xsd:complexType>
        <xsd:complexContent>
          <xsd:extension base="dms:MultiChoice">
            <xsd:sequence>
              <xsd:element name="Value" maxOccurs="unbounded" minOccurs="0" nillable="true">
                <xsd:simpleType>
                  <xsd:restriction base="dms:Choice">
                    <xsd:enumeration value="Choice 1"/>
                    <xsd:enumeration value="Choice 2"/>
                    <xsd:enumeration value="Choice 3"/>
                  </xsd:restriction>
                </xsd:simpleType>
              </xsd:element>
            </xsd:sequence>
          </xsd:extension>
        </xsd:complexContent>
      </xsd:complexType>
    </xsd:element>
    <xsd:element name="Yearcreated" ma:index="23" nillable="true" ma:displayName="Year created" ma:format="RadioButtons" ma:internalName="Yearcreated">
      <xsd:simpleType>
        <xsd:restriction base="dms:Choice">
          <xsd:enumeration value="2016"/>
          <xsd:enumeration value="2017"/>
          <xsd:enumeration value="2018"/>
          <xsd:enumeration value="2019"/>
          <xsd:enumeration value="2020"/>
        </xsd:restriction>
      </xsd:simpleType>
    </xsd:element>
    <xsd:element name="MediaLengthInSeconds" ma:index="24" nillable="true" ma:displayName="Length (seconds)" ma:internalName="MediaLengthInSeconds" ma:readOnly="true">
      <xsd:simpleType>
        <xsd:restriction base="dms:Unknown"/>
      </xsd:simpleType>
    </xsd:element>
    <xsd:element name="lcf76f155ced4ddcb4097134ff3c332f" ma:index="26" nillable="true" ma:taxonomy="true" ma:internalName="lcf76f155ced4ddcb4097134ff3c332f" ma:taxonomyFieldName="MediaServiceImageTags" ma:displayName="Image Tags" ma:readOnly="false" ma:fieldId="{5cf76f15-5ced-4ddc-b409-7134ff3c332f}" ma:taxonomyMulti="true" ma:sspId="68719a6c-9fc0-4287-adae-59b7713c0fd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8"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18e8c98-519b-4e3e-a77f-7ee33016068f" elementFormDefault="qualified">
    <xsd:import namespace="http://schemas.microsoft.com/office/2006/documentManagement/types"/>
    <xsd:import namespace="http://schemas.microsoft.com/office/infopath/2007/PartnerControls"/>
    <xsd:element name="TaxCatchAll" ma:index="27" nillable="true" ma:displayName="Taxonomy Catch All Column" ma:hidden="true" ma:list="{c4a73a7c-d28e-4ead-a542-eec2f3c6ec34}" ma:internalName="TaxCatchAll" ma:showField="CatchAllData" ma:web="dad92211-cb28-4906-b8cd-0d84e3cb6a2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418e8c98-519b-4e3e-a77f-7ee33016068f" xsi:nil="true"/>
    <lcf76f155ced4ddcb4097134ff3c332f xmlns="bf4a143a-b26d-45c4-bfc9-243eadc6ff02">
      <Terms xmlns="http://schemas.microsoft.com/office/infopath/2007/PartnerControls"/>
    </lcf76f155ced4ddcb4097134ff3c332f>
    <Campaign xmlns="bf4a143a-b26d-45c4-bfc9-243eadc6ff02" xsi:nil="true"/>
    <PriorityArea xmlns="bf4a143a-b26d-45c4-bfc9-243eadc6ff02" xsi:nil="true"/>
    <Geography xmlns="bf4a143a-b26d-45c4-bfc9-243eadc6ff02" xsi:nil="true"/>
    <Yearcreated xmlns="bf4a143a-b26d-45c4-bfc9-243eadc6ff02" xsi:nil="true"/>
  </documentManagement>
</p:properties>
</file>

<file path=customXml/itemProps1.xml><?xml version="1.0" encoding="utf-8"?>
<ds:datastoreItem xmlns:ds="http://schemas.openxmlformats.org/officeDocument/2006/customXml" ds:itemID="{51036693-0DAE-48A3-A42A-8F3FD82F9C74}">
  <ds:schemaRefs>
    <ds:schemaRef ds:uri="http://schemas.microsoft.com/sharepoint/v3/contenttype/forms"/>
  </ds:schemaRefs>
</ds:datastoreItem>
</file>

<file path=customXml/itemProps2.xml><?xml version="1.0" encoding="utf-8"?>
<ds:datastoreItem xmlns:ds="http://schemas.openxmlformats.org/officeDocument/2006/customXml" ds:itemID="{72A84DB9-4537-4A20-8561-06D553524171}"/>
</file>

<file path=customXml/itemProps3.xml><?xml version="1.0" encoding="utf-8"?>
<ds:datastoreItem xmlns:ds="http://schemas.openxmlformats.org/officeDocument/2006/customXml" ds:itemID="{A5CCB350-B76C-41FC-AE69-633CA55F79C0}">
  <ds:schemaRefs>
    <ds:schemaRef ds:uri="http://purl.org/dc/terms/"/>
    <ds:schemaRef ds:uri="http://schemas.microsoft.com/office/infopath/2007/PartnerControls"/>
    <ds:schemaRef ds:uri="http://purl.org/dc/dcmitype/"/>
    <ds:schemaRef ds:uri="http://schemas.microsoft.com/office/2006/documentManagement/types"/>
    <ds:schemaRef ds:uri="http://purl.org/dc/elements/1.1/"/>
    <ds:schemaRef ds:uri="7841c2db-e6cb-41f9-bd6f-e79f8a8f3836"/>
    <ds:schemaRef ds:uri="http://schemas.openxmlformats.org/package/2006/metadata/core-properties"/>
    <ds:schemaRef ds:uri="aab04ce7-39c7-4447-9771-005607a4fdc3"/>
    <ds:schemaRef ds:uri="http://schemas.microsoft.com/office/2006/metadata/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2239</TotalTime>
  <Words>1516</Words>
  <Application>Microsoft Office PowerPoint</Application>
  <PresentationFormat>On-screen Show (4:3)</PresentationFormat>
  <Paragraphs>87</Paragraphs>
  <Slides>13</Slides>
  <Notes>11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vt:lpstr>
      <vt:lpstr>Calibri</vt:lpstr>
      <vt:lpstr>Lucida Grande</vt:lpstr>
      <vt:lpstr>Times New Roman</vt:lpstr>
      <vt:lpstr>Default Design</vt:lpstr>
      <vt:lpstr>PowerPoint 1 : Understand how to communicate with others.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Edward Jones</cp:lastModifiedBy>
  <cp:revision>191</cp:revision>
  <dcterms:created xsi:type="dcterms:W3CDTF">2013-05-28T00:38:54Z</dcterms:created>
  <dcterms:modified xsi:type="dcterms:W3CDTF">2023-09-26T10:35:57Z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0x0101003F2270F94F19DF4FA93E73A9601C7A53</vt:lpwstr>
  </property>
  <property fmtid="{D5CDD505-2E9C-101B-9397-08002B2CF9AE}" pid="3" name="MediaServiceImageTags">
    <vt:lpwstr/>
  </property>
</Properties>
</file>