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21"/>
  </p:notesMasterIdLst>
  <p:handoutMasterIdLst>
    <p:handoutMasterId r:id="rId22"/>
  </p:handoutMasterIdLst>
  <p:sldIdLst>
    <p:sldId id="287" r:id="rId5"/>
    <p:sldId id="288" r:id="rId6"/>
    <p:sldId id="289" r:id="rId7"/>
    <p:sldId id="290" r:id="rId8"/>
    <p:sldId id="291" r:id="rId9"/>
    <p:sldId id="292" r:id="rId10"/>
    <p:sldId id="293" r:id="rId11"/>
    <p:sldId id="294" r:id="rId12"/>
    <p:sldId id="295" r:id="rId13"/>
    <p:sldId id="296" r:id="rId14"/>
    <p:sldId id="297" r:id="rId15"/>
    <p:sldId id="298" r:id="rId16"/>
    <p:sldId id="299" r:id="rId17"/>
    <p:sldId id="300" r:id="rId18"/>
    <p:sldId id="301" r:id="rId19"/>
    <p:sldId id="302" r:id="rId20"/>
  </p:sldIdLst>
  <p:sldSz cx="9144000" cy="6858000" type="screen4x3"/>
  <p:notesSz cx="6858000" cy="9144000"/>
  <p:custDataLst>
    <p:tags r:id="rId23"/>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gs" Target="tags/tag1.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144147872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930875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14</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382116153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15</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17662889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16</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945845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33013082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9675993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14058177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14205414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1750687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21412069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BEE08E92-BDE7-DB52-45EC-3215D1EFFC25}"/>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80CA4C4-DB4C-4543-A757-1A67E47A8C50}"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ヒラギノ角ゴ Pro W3" pitchFamily="16"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11</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ヒラギノ角ゴ Pro W3" pitchFamily="16" charset="-128"/>
              <a:cs typeface="+mn-cs"/>
            </a:endParaRPr>
          </a:p>
        </p:txBody>
      </p:sp>
      <p:sp>
        <p:nvSpPr>
          <p:cNvPr id="65538" name="Rectangle 2">
            <a:extLst>
              <a:ext uri="{FF2B5EF4-FFF2-40B4-BE49-F238E27FC236}">
                <a16:creationId xmlns:a16="http://schemas.microsoft.com/office/drawing/2014/main" id="{0E4BE35D-AD09-5908-A8C7-DACA5ADBBD5E}"/>
              </a:ext>
            </a:extLst>
          </p:cNvPr>
          <p:cNvSpPr>
            <a:spLocks noGrp="1" noRot="1" noChangeAspect="1" noChangeArrowheads="1" noTextEdit="1"/>
          </p:cNvSpPr>
          <p:nvPr>
            <p:ph type="sldImg"/>
          </p:nvPr>
        </p:nvSpPr>
        <p:spPr>
          <a:ln/>
        </p:spPr>
      </p:sp>
      <p:sp>
        <p:nvSpPr>
          <p:cNvPr id="65539" name="Rectangle 3">
            <a:extLst>
              <a:ext uri="{FF2B5EF4-FFF2-40B4-BE49-F238E27FC236}">
                <a16:creationId xmlns:a16="http://schemas.microsoft.com/office/drawing/2014/main" id="{1C244EA3-1C8F-A0AD-C523-13AAA9B397F5}"/>
              </a:ext>
            </a:extLst>
          </p:cNvPr>
          <p:cNvSpPr>
            <a:spLocks noGrp="1" noChangeArrowheads="1"/>
          </p:cNvSpPr>
          <p:nvPr>
            <p:ph type="body" idx="1"/>
          </p:nvPr>
        </p:nvSpPr>
        <p:spPr/>
        <p:txBody>
          <a:bodyPr/>
          <a:lstStyle/>
          <a:p>
            <a:r>
              <a:rPr lang="en-GB" altLang="en-US" b="1"/>
              <a:t>You can see that the nodes are joined together by lines, which represent the tasks carried out in between the event nodes. The length of task should be relevant to the times written in the lower 2/3rds of the nodes.  </a:t>
            </a:r>
          </a:p>
          <a:p>
            <a:r>
              <a:rPr lang="en-GB" altLang="en-US" b="1"/>
              <a:t>The more information on a critical path, the harder it is to read. Some critical paths have the information on each task written underneath the lines between the nodes, which make it easier to read.</a:t>
            </a:r>
            <a:endParaRPr lang="en-US" altLang="en-US" b="1"/>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5DCDAF37-1E83-56C9-34A5-37AB69AB74AF}"/>
              </a:ext>
            </a:extLst>
          </p:cNvPr>
          <p:cNvSpPr>
            <a:spLocks noGrp="1" noChangeArrowheads="1"/>
          </p:cNvSpPr>
          <p:nvPr>
            <p:ph type="sldNum" sz="quarter" idx="5"/>
          </p:nvPr>
        </p:nvSpPr>
        <p:spPr>
          <a:ln/>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fld id="{8EEE722A-3093-4F64-9170-FF56453D2409}" type="slidenum">
              <a:rPr kumimoji="0" lang="en-US" altLang="en-US" sz="1200" b="0" i="0" u="none" strike="noStrike" kern="1200" cap="none" spc="0" normalizeH="0" baseline="0" noProof="0" smtClean="0">
                <a:ln>
                  <a:noFill/>
                </a:ln>
                <a:solidFill>
                  <a:srgbClr val="000000"/>
                </a:solidFill>
                <a:effectLst/>
                <a:uLnTx/>
                <a:uFillTx/>
                <a:latin typeface="Arial" panose="020B0604020202020204" pitchFamily="34" charset="0"/>
                <a:ea typeface="ヒラギノ角ゴ Pro W3" pitchFamily="16" charset="-128"/>
                <a:cs typeface="+mn-cs"/>
              </a:rPr>
              <a:pPr marL="0" marR="0" lvl="0" indent="0" algn="r" defTabSz="914400" rtl="0" eaLnBrk="0" fontAlgn="base" latinLnBrk="0" hangingPunct="0">
                <a:lnSpc>
                  <a:spcPct val="100000"/>
                </a:lnSpc>
                <a:spcBef>
                  <a:spcPct val="0"/>
                </a:spcBef>
                <a:spcAft>
                  <a:spcPct val="0"/>
                </a:spcAft>
                <a:buClrTx/>
                <a:buSzTx/>
                <a:buFontTx/>
                <a:buNone/>
                <a:tabLst/>
                <a:defRPr/>
              </a:pPr>
              <a:t>12</a:t>
            </a:fld>
            <a:endParaRPr kumimoji="0" lang="en-US" altLang="en-US" sz="1200" b="0" i="0" u="none" strike="noStrike" kern="1200" cap="none" spc="0" normalizeH="0" baseline="0" noProof="0">
              <a:ln>
                <a:noFill/>
              </a:ln>
              <a:solidFill>
                <a:srgbClr val="000000"/>
              </a:solidFill>
              <a:effectLst/>
              <a:uLnTx/>
              <a:uFillTx/>
              <a:latin typeface="Arial" panose="020B0604020202020204" pitchFamily="34" charset="0"/>
              <a:ea typeface="ヒラギノ角ゴ Pro W3" pitchFamily="16" charset="-128"/>
              <a:cs typeface="+mn-cs"/>
            </a:endParaRPr>
          </a:p>
        </p:txBody>
      </p:sp>
      <p:sp>
        <p:nvSpPr>
          <p:cNvPr id="67586" name="Rectangle 2">
            <a:extLst>
              <a:ext uri="{FF2B5EF4-FFF2-40B4-BE49-F238E27FC236}">
                <a16:creationId xmlns:a16="http://schemas.microsoft.com/office/drawing/2014/main" id="{8437BA18-0E54-4536-DB8D-4B88D161F7D9}"/>
              </a:ext>
            </a:extLst>
          </p:cNvPr>
          <p:cNvSpPr>
            <a:spLocks noGrp="1" noRot="1" noChangeAspect="1" noChangeArrowheads="1" noTextEdit="1"/>
          </p:cNvSpPr>
          <p:nvPr>
            <p:ph type="sldImg"/>
          </p:nvPr>
        </p:nvSpPr>
        <p:spPr>
          <a:ln/>
        </p:spPr>
      </p:sp>
      <p:sp>
        <p:nvSpPr>
          <p:cNvPr id="67587" name="Rectangle 3">
            <a:extLst>
              <a:ext uri="{FF2B5EF4-FFF2-40B4-BE49-F238E27FC236}">
                <a16:creationId xmlns:a16="http://schemas.microsoft.com/office/drawing/2014/main" id="{B6C75846-FED5-A85A-687C-400EFFCCD50B}"/>
              </a:ext>
            </a:extLst>
          </p:cNvPr>
          <p:cNvSpPr>
            <a:spLocks noGrp="1" noChangeArrowheads="1"/>
          </p:cNvSpPr>
          <p:nvPr>
            <p:ph type="body" idx="1"/>
          </p:nvPr>
        </p:nvSpPr>
        <p:spPr/>
        <p:txBody>
          <a:bodyPr/>
          <a:lstStyle/>
          <a:p>
            <a:r>
              <a:rPr lang="en-GB" altLang="en-US" b="1"/>
              <a:t>The tutor can use the text explaining nodes 0–5 from page 51 and 52 of </a:t>
            </a:r>
            <a:r>
              <a:rPr lang="en-GB" altLang="en-US" b="1" i="1"/>
              <a:t>Carpentry and Joinery Level 3</a:t>
            </a:r>
            <a:r>
              <a:rPr lang="en-GB" altLang="en-US" b="1"/>
              <a:t>.</a:t>
            </a:r>
            <a:endParaRPr lang="en-US" altLang="en-US" b="1"/>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958565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6"/>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7"/>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architecture2030.org/buildings_problem_why/"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hyperlink" Target="https://www.weforum.org/agenda/2020/01/zero-carbon-buildings-climate/"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2 : Understand how to follow procedures.</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305: Conform to productive work practices.</a:t>
            </a:r>
          </a:p>
        </p:txBody>
      </p:sp>
    </p:spTree>
    <p:extLst>
      <p:ext uri="{BB962C8B-B14F-4D97-AF65-F5344CB8AC3E}">
        <p14:creationId xmlns:p14="http://schemas.microsoft.com/office/powerpoint/2010/main" val="30362170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3" name="Rectangle 5">
            <a:extLst>
              <a:ext uri="{FF2B5EF4-FFF2-40B4-BE49-F238E27FC236}">
                <a16:creationId xmlns:a16="http://schemas.microsoft.com/office/drawing/2014/main" id="{888B58DA-FEEA-7954-2473-2EE75BF3D971}"/>
              </a:ext>
            </a:extLst>
          </p:cNvPr>
          <p:cNvSpPr>
            <a:spLocks noChangeArrowheads="1"/>
          </p:cNvSpPr>
          <p:nvPr/>
        </p:nvSpPr>
        <p:spPr bwMode="auto">
          <a:xfrm>
            <a:off x="650631" y="1302728"/>
            <a:ext cx="7772400" cy="712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defRPr sz="2400">
                <a:solidFill>
                  <a:schemeClr val="tx2"/>
                </a:solidFill>
                <a:latin typeface="Arial Black" panose="020B0A04020102020204" pitchFamily="34" charset="0"/>
                <a:ea typeface="ヒラギノ角ゴ Pro W3" pitchFamily="16" charset="-128"/>
              </a:defRPr>
            </a:lvl1pPr>
            <a:lvl2pPr>
              <a:defRPr sz="2400">
                <a:solidFill>
                  <a:schemeClr val="tx2"/>
                </a:solidFill>
                <a:latin typeface="Arial Black" panose="020B0A04020102020204" pitchFamily="34" charset="0"/>
                <a:ea typeface="ヒラギノ角ゴ Pro W3" pitchFamily="16" charset="-128"/>
              </a:defRPr>
            </a:lvl2pPr>
            <a:lvl3pPr>
              <a:defRPr sz="2400">
                <a:solidFill>
                  <a:schemeClr val="tx2"/>
                </a:solidFill>
                <a:latin typeface="Arial Black" panose="020B0A04020102020204" pitchFamily="34" charset="0"/>
                <a:ea typeface="ヒラギノ角ゴ Pro W3" pitchFamily="16" charset="-128"/>
              </a:defRPr>
            </a:lvl3pPr>
            <a:lvl4pPr>
              <a:defRPr sz="2400">
                <a:solidFill>
                  <a:schemeClr val="tx2"/>
                </a:solidFill>
                <a:latin typeface="Arial Black" panose="020B0A04020102020204" pitchFamily="34" charset="0"/>
                <a:ea typeface="ヒラギノ角ゴ Pro W3" pitchFamily="16" charset="-128"/>
              </a:defRPr>
            </a:lvl4pPr>
            <a:lvl5pPr>
              <a:defRPr sz="2400">
                <a:solidFill>
                  <a:schemeClr val="tx2"/>
                </a:solidFill>
                <a:latin typeface="Arial Black" panose="020B0A04020102020204" pitchFamily="34" charset="0"/>
                <a:ea typeface="ヒラギノ角ゴ Pro W3" pitchFamily="16" charset="-128"/>
              </a:defRPr>
            </a:lvl5pPr>
            <a:lvl6pPr marL="4572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6pPr>
            <a:lvl7pPr marL="9144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7pPr>
            <a:lvl8pPr marL="13716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8pPr>
            <a:lvl9pPr marL="18288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9pPr>
          </a:lstStyle>
          <a:p>
            <a:pPr defTabSz="844083">
              <a:lnSpc>
                <a:spcPct val="110000"/>
              </a:lnSpc>
            </a:pPr>
            <a:endParaRPr lang="en-US" altLang="en-US" sz="2215" b="1" dirty="0">
              <a:solidFill>
                <a:srgbClr val="000000"/>
              </a:solidFill>
              <a:cs typeface="+mn-cs"/>
            </a:endParaRPr>
          </a:p>
        </p:txBody>
      </p:sp>
      <p:pic>
        <p:nvPicPr>
          <p:cNvPr id="48135" name="Picture 7">
            <a:extLst>
              <a:ext uri="{FF2B5EF4-FFF2-40B4-BE49-F238E27FC236}">
                <a16:creationId xmlns:a16="http://schemas.microsoft.com/office/drawing/2014/main" id="{DC83C6C1-EF41-6CA4-D498-5CE567A7C5F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06058" y="2165839"/>
            <a:ext cx="4054719" cy="1976804"/>
          </a:xfrm>
          <a:prstGeom prst="rect">
            <a:avLst/>
          </a:prstGeom>
          <a:noFill/>
          <a:extLst>
            <a:ext uri="{909E8E84-426E-40DD-AFC4-6F175D3DCCD1}">
              <a14:hiddenFill xmlns:a14="http://schemas.microsoft.com/office/drawing/2010/main">
                <a:solidFill>
                  <a:srgbClr val="FFFFFF"/>
                </a:solidFill>
              </a14:hiddenFill>
            </a:ext>
          </a:extLst>
        </p:spPr>
      </p:pic>
      <p:pic>
        <p:nvPicPr>
          <p:cNvPr id="48136" name="Picture 8">
            <a:extLst>
              <a:ext uri="{FF2B5EF4-FFF2-40B4-BE49-F238E27FC236}">
                <a16:creationId xmlns:a16="http://schemas.microsoft.com/office/drawing/2014/main" id="{1578CA9B-9F7C-48F1-6053-5487893A9E6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67754" y="4094285"/>
            <a:ext cx="1670538" cy="28135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7">
            <a:extLst>
              <a:ext uri="{FF2B5EF4-FFF2-40B4-BE49-F238E27FC236}">
                <a16:creationId xmlns:a16="http://schemas.microsoft.com/office/drawing/2014/main" id="{AC92F532-4F88-F8DC-E196-29EB946D62D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196752"/>
            <a:ext cx="8231183" cy="5040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869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Rectangle 5">
            <a:extLst>
              <a:ext uri="{FF2B5EF4-FFF2-40B4-BE49-F238E27FC236}">
                <a16:creationId xmlns:a16="http://schemas.microsoft.com/office/drawing/2014/main" id="{453AFED9-F7F5-C608-2B77-F0730A4FFDC5}"/>
              </a:ext>
            </a:extLst>
          </p:cNvPr>
          <p:cNvSpPr>
            <a:spLocks noChangeArrowheads="1"/>
          </p:cNvSpPr>
          <p:nvPr/>
        </p:nvSpPr>
        <p:spPr bwMode="auto">
          <a:xfrm>
            <a:off x="583223" y="1169377"/>
            <a:ext cx="7772400" cy="797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defRPr sz="2400">
                <a:solidFill>
                  <a:schemeClr val="tx2"/>
                </a:solidFill>
                <a:latin typeface="Arial Black" panose="020B0A04020102020204" pitchFamily="34" charset="0"/>
                <a:ea typeface="ヒラギノ角ゴ Pro W3" pitchFamily="16" charset="-128"/>
              </a:defRPr>
            </a:lvl1pPr>
            <a:lvl2pPr>
              <a:defRPr sz="2400">
                <a:solidFill>
                  <a:schemeClr val="tx2"/>
                </a:solidFill>
                <a:latin typeface="Arial Black" panose="020B0A04020102020204" pitchFamily="34" charset="0"/>
                <a:ea typeface="ヒラギノ角ゴ Pro W3" pitchFamily="16" charset="-128"/>
              </a:defRPr>
            </a:lvl2pPr>
            <a:lvl3pPr>
              <a:defRPr sz="2400">
                <a:solidFill>
                  <a:schemeClr val="tx2"/>
                </a:solidFill>
                <a:latin typeface="Arial Black" panose="020B0A04020102020204" pitchFamily="34" charset="0"/>
                <a:ea typeface="ヒラギノ角ゴ Pro W3" pitchFamily="16" charset="-128"/>
              </a:defRPr>
            </a:lvl3pPr>
            <a:lvl4pPr>
              <a:defRPr sz="2400">
                <a:solidFill>
                  <a:schemeClr val="tx2"/>
                </a:solidFill>
                <a:latin typeface="Arial Black" panose="020B0A04020102020204" pitchFamily="34" charset="0"/>
                <a:ea typeface="ヒラギノ角ゴ Pro W3" pitchFamily="16" charset="-128"/>
              </a:defRPr>
            </a:lvl4pPr>
            <a:lvl5pPr>
              <a:defRPr sz="2400">
                <a:solidFill>
                  <a:schemeClr val="tx2"/>
                </a:solidFill>
                <a:latin typeface="Arial Black" panose="020B0A04020102020204" pitchFamily="34" charset="0"/>
                <a:ea typeface="ヒラギノ角ゴ Pro W3" pitchFamily="16" charset="-128"/>
              </a:defRPr>
            </a:lvl5pPr>
            <a:lvl6pPr marL="4572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6pPr>
            <a:lvl7pPr marL="9144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7pPr>
            <a:lvl8pPr marL="13716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8pPr>
            <a:lvl9pPr marL="18288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9pPr>
          </a:lstStyle>
          <a:p>
            <a:pPr defTabSz="844083">
              <a:lnSpc>
                <a:spcPct val="110000"/>
              </a:lnSpc>
            </a:pPr>
            <a:r>
              <a:rPr lang="en-GB" altLang="en-US" sz="2215" b="1">
                <a:solidFill>
                  <a:srgbClr val="000000"/>
                </a:solidFill>
                <a:cs typeface="+mn-cs"/>
              </a:rPr>
              <a:t>Critical paths</a:t>
            </a:r>
            <a:br>
              <a:rPr lang="en-GB" altLang="en-US" sz="2215" b="1">
                <a:solidFill>
                  <a:srgbClr val="000000"/>
                </a:solidFill>
                <a:cs typeface="+mn-cs"/>
              </a:rPr>
            </a:br>
            <a:endParaRPr lang="en-US" altLang="en-US" sz="2215" b="1">
              <a:solidFill>
                <a:srgbClr val="000000"/>
              </a:solidFill>
              <a:cs typeface="+mn-cs"/>
            </a:endParaRPr>
          </a:p>
        </p:txBody>
      </p:sp>
      <p:sp>
        <p:nvSpPr>
          <p:cNvPr id="64519" name="Rectangle 7">
            <a:extLst>
              <a:ext uri="{FF2B5EF4-FFF2-40B4-BE49-F238E27FC236}">
                <a16:creationId xmlns:a16="http://schemas.microsoft.com/office/drawing/2014/main" id="{9A93C14B-1E44-818D-5EE8-A256A283E3A2}"/>
              </a:ext>
            </a:extLst>
          </p:cNvPr>
          <p:cNvSpPr>
            <a:spLocks noGrp="1" noChangeArrowheads="1"/>
          </p:cNvSpPr>
          <p:nvPr>
            <p:ph type="body" idx="1"/>
          </p:nvPr>
        </p:nvSpPr>
        <p:spPr bwMode="auto">
          <a:xfrm>
            <a:off x="583223" y="2032489"/>
            <a:ext cx="7772400" cy="3798277"/>
          </a:xfrm>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84406" tIns="42203" rIns="84406" bIns="42203" numCol="1" anchor="t" anchorCtr="0" compatLnSpc="1">
            <a:prstTxWarp prst="textNoShape">
              <a:avLst/>
            </a:prstTxWarp>
          </a:bodyPr>
          <a:lstStyle/>
          <a:p>
            <a:pPr>
              <a:lnSpc>
                <a:spcPct val="90000"/>
              </a:lnSpc>
              <a:buFontTx/>
              <a:buNone/>
            </a:pPr>
            <a:r>
              <a:rPr lang="en-GB" altLang="en-US"/>
              <a:t>A critical path can be used in the same way </a:t>
            </a:r>
          </a:p>
          <a:p>
            <a:pPr>
              <a:lnSpc>
                <a:spcPct val="90000"/>
              </a:lnSpc>
              <a:buFontTx/>
              <a:buNone/>
            </a:pPr>
            <a:r>
              <a:rPr lang="en-GB" altLang="en-US"/>
              <a:t>as a bar chart as it can show </a:t>
            </a:r>
            <a:r>
              <a:rPr lang="en-GB" altLang="en-US" b="1"/>
              <a:t>what </a:t>
            </a:r>
          </a:p>
          <a:p>
            <a:pPr>
              <a:lnSpc>
                <a:spcPct val="90000"/>
              </a:lnSpc>
              <a:buFontTx/>
              <a:buNone/>
            </a:pPr>
            <a:r>
              <a:rPr lang="en-GB" altLang="en-US" b="1"/>
              <a:t>needs to be done</a:t>
            </a:r>
            <a:r>
              <a:rPr lang="en-GB" altLang="en-US"/>
              <a:t> and </a:t>
            </a:r>
            <a:r>
              <a:rPr lang="en-GB" altLang="en-US" b="1"/>
              <a:t>in what sequence</a:t>
            </a:r>
            <a:r>
              <a:rPr lang="en-GB" altLang="en-US"/>
              <a:t>. </a:t>
            </a:r>
          </a:p>
          <a:p>
            <a:pPr>
              <a:lnSpc>
                <a:spcPct val="90000"/>
              </a:lnSpc>
              <a:buFontTx/>
              <a:buNone/>
            </a:pPr>
            <a:r>
              <a:rPr lang="en-GB" altLang="en-US"/>
              <a:t>A critical path also shows a timescale </a:t>
            </a:r>
          </a:p>
          <a:p>
            <a:pPr>
              <a:lnSpc>
                <a:spcPct val="90000"/>
              </a:lnSpc>
              <a:buFontTx/>
              <a:buNone/>
            </a:pPr>
            <a:r>
              <a:rPr lang="en-GB" altLang="en-US"/>
              <a:t>but differently to a bar chart. The timescale </a:t>
            </a:r>
          </a:p>
          <a:p>
            <a:pPr>
              <a:lnSpc>
                <a:spcPct val="90000"/>
              </a:lnSpc>
              <a:buFontTx/>
              <a:buNone/>
            </a:pPr>
            <a:r>
              <a:rPr lang="en-GB" altLang="en-US"/>
              <a:t>on a critical path shows </a:t>
            </a:r>
            <a:r>
              <a:rPr lang="en-GB" altLang="en-US" b="1"/>
              <a:t>minimum </a:t>
            </a:r>
          </a:p>
          <a:p>
            <a:pPr>
              <a:lnSpc>
                <a:spcPct val="90000"/>
              </a:lnSpc>
              <a:buFontTx/>
              <a:buNone/>
            </a:pPr>
            <a:r>
              <a:rPr lang="en-GB" altLang="en-US" b="1"/>
              <a:t>amount of time</a:t>
            </a:r>
            <a:r>
              <a:rPr lang="en-GB" altLang="en-US"/>
              <a:t> and </a:t>
            </a:r>
            <a:r>
              <a:rPr lang="en-GB" altLang="en-US" b="1"/>
              <a:t>maximum amount of time</a:t>
            </a:r>
            <a:r>
              <a:rPr lang="en-GB" altLang="en-US"/>
              <a:t>.</a:t>
            </a:r>
          </a:p>
          <a:p>
            <a:pPr>
              <a:lnSpc>
                <a:spcPct val="90000"/>
              </a:lnSpc>
              <a:buFontTx/>
              <a:buNone/>
            </a:pPr>
            <a:endParaRPr lang="en-GB" altLang="en-US"/>
          </a:p>
          <a:p>
            <a:pPr>
              <a:lnSpc>
                <a:spcPct val="90000"/>
              </a:lnSpc>
              <a:buFontTx/>
              <a:buNone/>
            </a:pPr>
            <a:r>
              <a:rPr lang="en-GB" altLang="en-US"/>
              <a:t>The critical path is shown by a series of circles called </a:t>
            </a:r>
            <a:r>
              <a:rPr lang="en-GB" altLang="en-US" b="1"/>
              <a:t>event nodes</a:t>
            </a:r>
            <a:r>
              <a:rPr lang="en-GB" altLang="en-US"/>
              <a:t>. Each node is </a:t>
            </a:r>
          </a:p>
          <a:p>
            <a:pPr>
              <a:lnSpc>
                <a:spcPct val="90000"/>
              </a:lnSpc>
              <a:buFontTx/>
              <a:buNone/>
            </a:pPr>
            <a:r>
              <a:rPr lang="en-GB" altLang="en-US"/>
              <a:t>split into three, with the top third showing the </a:t>
            </a:r>
            <a:r>
              <a:rPr lang="en-GB" altLang="en-US" b="1"/>
              <a:t>event number</a:t>
            </a:r>
            <a:r>
              <a:rPr lang="en-GB" altLang="en-US"/>
              <a:t>, the bottom left </a:t>
            </a:r>
          </a:p>
          <a:p>
            <a:pPr>
              <a:lnSpc>
                <a:spcPct val="90000"/>
              </a:lnSpc>
              <a:buFontTx/>
              <a:buNone/>
            </a:pPr>
            <a:r>
              <a:rPr lang="en-GB" altLang="en-US"/>
              <a:t>showing the </a:t>
            </a:r>
            <a:r>
              <a:rPr lang="en-GB" altLang="en-US" b="1"/>
              <a:t>earliest start time</a:t>
            </a:r>
            <a:r>
              <a:rPr lang="en-GB" altLang="en-US"/>
              <a:t> and the bottom third the </a:t>
            </a:r>
            <a:r>
              <a:rPr lang="en-GB" altLang="en-US" b="1"/>
              <a:t>latest start time</a:t>
            </a:r>
            <a:r>
              <a:rPr lang="en-GB" altLang="en-US"/>
              <a:t>.</a:t>
            </a:r>
          </a:p>
          <a:p>
            <a:pPr>
              <a:lnSpc>
                <a:spcPct val="90000"/>
              </a:lnSpc>
            </a:pPr>
            <a:endParaRPr lang="en-US" altLang="en-US"/>
          </a:p>
        </p:txBody>
      </p:sp>
      <p:pic>
        <p:nvPicPr>
          <p:cNvPr id="64521" name="Picture 9">
            <a:extLst>
              <a:ext uri="{FF2B5EF4-FFF2-40B4-BE49-F238E27FC236}">
                <a16:creationId xmlns:a16="http://schemas.microsoft.com/office/drawing/2014/main" id="{75F39F5D-E1BE-74BE-4EE0-60498FC9E0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r="34753" b="57375"/>
          <a:stretch>
            <a:fillRect/>
          </a:stretch>
        </p:blipFill>
        <p:spPr bwMode="auto">
          <a:xfrm>
            <a:off x="5103935" y="2099897"/>
            <a:ext cx="3124200" cy="16441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30999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5" name="Rectangle 5">
            <a:extLst>
              <a:ext uri="{FF2B5EF4-FFF2-40B4-BE49-F238E27FC236}">
                <a16:creationId xmlns:a16="http://schemas.microsoft.com/office/drawing/2014/main" id="{01FF957D-FF2A-D315-87EB-7636CDEDE3A9}"/>
              </a:ext>
            </a:extLst>
          </p:cNvPr>
          <p:cNvSpPr>
            <a:spLocks noChangeArrowheads="1"/>
          </p:cNvSpPr>
          <p:nvPr/>
        </p:nvSpPr>
        <p:spPr bwMode="auto">
          <a:xfrm>
            <a:off x="583223" y="1169377"/>
            <a:ext cx="7772400" cy="79716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lstStyle>
            <a:lvl1pPr>
              <a:defRPr sz="2400">
                <a:solidFill>
                  <a:schemeClr val="tx2"/>
                </a:solidFill>
                <a:latin typeface="Arial Black" panose="020B0A04020102020204" pitchFamily="34" charset="0"/>
                <a:ea typeface="ヒラギノ角ゴ Pro W3" pitchFamily="16" charset="-128"/>
              </a:defRPr>
            </a:lvl1pPr>
            <a:lvl2pPr>
              <a:defRPr sz="2400">
                <a:solidFill>
                  <a:schemeClr val="tx2"/>
                </a:solidFill>
                <a:latin typeface="Arial Black" panose="020B0A04020102020204" pitchFamily="34" charset="0"/>
                <a:ea typeface="ヒラギノ角ゴ Pro W3" pitchFamily="16" charset="-128"/>
              </a:defRPr>
            </a:lvl2pPr>
            <a:lvl3pPr>
              <a:defRPr sz="2400">
                <a:solidFill>
                  <a:schemeClr val="tx2"/>
                </a:solidFill>
                <a:latin typeface="Arial Black" panose="020B0A04020102020204" pitchFamily="34" charset="0"/>
                <a:ea typeface="ヒラギノ角ゴ Pro W3" pitchFamily="16" charset="-128"/>
              </a:defRPr>
            </a:lvl3pPr>
            <a:lvl4pPr>
              <a:defRPr sz="2400">
                <a:solidFill>
                  <a:schemeClr val="tx2"/>
                </a:solidFill>
                <a:latin typeface="Arial Black" panose="020B0A04020102020204" pitchFamily="34" charset="0"/>
                <a:ea typeface="ヒラギノ角ゴ Pro W3" pitchFamily="16" charset="-128"/>
              </a:defRPr>
            </a:lvl4pPr>
            <a:lvl5pPr>
              <a:defRPr sz="2400">
                <a:solidFill>
                  <a:schemeClr val="tx2"/>
                </a:solidFill>
                <a:latin typeface="Arial Black" panose="020B0A04020102020204" pitchFamily="34" charset="0"/>
                <a:ea typeface="ヒラギノ角ゴ Pro W3" pitchFamily="16" charset="-128"/>
              </a:defRPr>
            </a:lvl5pPr>
            <a:lvl6pPr marL="4572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6pPr>
            <a:lvl7pPr marL="9144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7pPr>
            <a:lvl8pPr marL="13716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8pPr>
            <a:lvl9pPr marL="1828800" fontAlgn="base">
              <a:spcBef>
                <a:spcPct val="0"/>
              </a:spcBef>
              <a:spcAft>
                <a:spcPct val="0"/>
              </a:spcAft>
              <a:defRPr sz="2400">
                <a:solidFill>
                  <a:schemeClr val="tx2"/>
                </a:solidFill>
                <a:latin typeface="Arial Black" panose="020B0A04020102020204" pitchFamily="34" charset="0"/>
                <a:ea typeface="ヒラギノ角ゴ Pro W3" pitchFamily="16" charset="-128"/>
              </a:defRPr>
            </a:lvl9pPr>
          </a:lstStyle>
          <a:p>
            <a:pPr algn="ctr" defTabSz="844083">
              <a:lnSpc>
                <a:spcPct val="110000"/>
              </a:lnSpc>
            </a:pPr>
            <a:r>
              <a:rPr lang="en-GB" altLang="en-US" sz="2215" b="1" dirty="0">
                <a:solidFill>
                  <a:srgbClr val="000000"/>
                </a:solidFill>
                <a:cs typeface="+mn-cs"/>
              </a:rPr>
              <a:t>An example of a critical path</a:t>
            </a:r>
            <a:br>
              <a:rPr lang="en-GB" altLang="en-US" sz="2215" b="1" dirty="0">
                <a:solidFill>
                  <a:srgbClr val="000000"/>
                </a:solidFill>
                <a:cs typeface="+mn-cs"/>
              </a:rPr>
            </a:br>
            <a:endParaRPr lang="en-US" altLang="en-US" sz="2215" b="1" dirty="0">
              <a:solidFill>
                <a:srgbClr val="000000"/>
              </a:solidFill>
              <a:cs typeface="+mn-cs"/>
            </a:endParaRPr>
          </a:p>
        </p:txBody>
      </p:sp>
      <p:pic>
        <p:nvPicPr>
          <p:cNvPr id="66568" name="Picture 8">
            <a:extLst>
              <a:ext uri="{FF2B5EF4-FFF2-40B4-BE49-F238E27FC236}">
                <a16:creationId xmlns:a16="http://schemas.microsoft.com/office/drawing/2014/main" id="{8E4B0FFC-E212-0F38-E489-327D54377F9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b="33163"/>
          <a:stretch>
            <a:fillRect/>
          </a:stretch>
        </p:blipFill>
        <p:spPr bwMode="auto">
          <a:xfrm>
            <a:off x="1780443" y="1966546"/>
            <a:ext cx="5036526" cy="24457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47483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692696"/>
            <a:ext cx="8229600" cy="5067304"/>
          </a:xfrm>
        </p:spPr>
        <p:txBody>
          <a:bodyPr/>
          <a:lstStyle/>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
        <p:nvSpPr>
          <p:cNvPr id="5" name="TextBox 4">
            <a:extLst>
              <a:ext uri="{FF2B5EF4-FFF2-40B4-BE49-F238E27FC236}">
                <a16:creationId xmlns:a16="http://schemas.microsoft.com/office/drawing/2014/main" id="{3385E040-10A7-106C-BE05-4B642C2B93A1}"/>
              </a:ext>
            </a:extLst>
          </p:cNvPr>
          <p:cNvSpPr txBox="1"/>
          <p:nvPr/>
        </p:nvSpPr>
        <p:spPr>
          <a:xfrm>
            <a:off x="863588" y="1268760"/>
            <a:ext cx="7416824" cy="4278094"/>
          </a:xfrm>
          <a:prstGeom prst="rect">
            <a:avLst/>
          </a:prstGeom>
          <a:noFill/>
        </p:spPr>
        <p:txBody>
          <a:bodyPr wrap="square">
            <a:spAutoFit/>
          </a:bodyPr>
          <a:lstStyle/>
          <a:p>
            <a:pPr algn="l">
              <a:buFont typeface="Arial" panose="020B0604020202020204" pitchFamily="34" charset="0"/>
              <a:buChar char="•"/>
            </a:pPr>
            <a:endParaRPr lang="en-GB" sz="1600" i="0" dirty="0">
              <a:solidFill>
                <a:srgbClr val="000000"/>
              </a:solidFill>
              <a:effectLst/>
              <a:latin typeface="+mn-lt"/>
            </a:endParaRPr>
          </a:p>
          <a:p>
            <a:pPr algn="l">
              <a:buFont typeface="Arial" panose="020B0604020202020204" pitchFamily="34" charset="0"/>
              <a:buChar char="•"/>
            </a:pPr>
            <a:r>
              <a:rPr lang="en-GB" sz="1600" i="0" dirty="0">
                <a:solidFill>
                  <a:srgbClr val="000000"/>
                </a:solidFill>
                <a:effectLst/>
                <a:latin typeface="+mn-lt"/>
              </a:rPr>
              <a:t>Reducing </a:t>
            </a:r>
            <a:r>
              <a:rPr lang="en-GB" sz="1600" i="0" u="none" strike="noStrike" dirty="0">
                <a:solidFill>
                  <a:srgbClr val="0065F2"/>
                </a:solidFill>
                <a:effectLst/>
                <a:latin typeface="+mn-lt"/>
                <a:hlinkClick r:id="rId3"/>
              </a:rPr>
              <a:t>carbon emissions in buildings</a:t>
            </a:r>
            <a:r>
              <a:rPr lang="en-GB" sz="1600" i="0" dirty="0">
                <a:solidFill>
                  <a:srgbClr val="000000"/>
                </a:solidFill>
                <a:effectLst/>
                <a:latin typeface="+mn-lt"/>
              </a:rPr>
              <a:t> will be critical to achieving net zero emissions by 2050;</a:t>
            </a:r>
          </a:p>
          <a:p>
            <a:pPr algn="l">
              <a:buFont typeface="Arial" panose="020B0604020202020204" pitchFamily="34" charset="0"/>
              <a:buChar char="•"/>
            </a:pPr>
            <a:endParaRPr lang="en-GB" sz="1600" i="0" dirty="0">
              <a:solidFill>
                <a:srgbClr val="000000"/>
              </a:solidFill>
              <a:effectLst/>
              <a:latin typeface="+mn-lt"/>
            </a:endParaRPr>
          </a:p>
          <a:p>
            <a:pPr marL="285750" indent="-285750" algn="l">
              <a:buFont typeface="Arial" panose="020B0604020202020204" pitchFamily="34" charset="0"/>
              <a:buChar char="•"/>
            </a:pPr>
            <a:r>
              <a:rPr lang="en-GB" sz="1600" i="0" dirty="0">
                <a:solidFill>
                  <a:srgbClr val="000000"/>
                </a:solidFill>
                <a:effectLst/>
                <a:latin typeface="+mn-lt"/>
              </a:rPr>
              <a:t>Efficient, zero carbon buildings take advantage of available, cost-effective technology to reduce emissions while increasing health, equity and economic prosperity in local communities.</a:t>
            </a:r>
          </a:p>
          <a:p>
            <a:pPr marL="285750" indent="-285750" algn="l">
              <a:buFont typeface="Arial" panose="020B0604020202020204" pitchFamily="34" charset="0"/>
              <a:buChar char="•"/>
            </a:pPr>
            <a:r>
              <a:rPr lang="en-GB" sz="1600" b="0" i="0" dirty="0">
                <a:effectLst/>
                <a:latin typeface="+mn-lt"/>
              </a:rPr>
              <a:t>Reducing </a:t>
            </a:r>
            <a:r>
              <a:rPr lang="en-GB" sz="1600" dirty="0">
                <a:latin typeface="+mn-lt"/>
              </a:rPr>
              <a:t>carbon emissions in buildings</a:t>
            </a:r>
            <a:r>
              <a:rPr lang="en-GB" sz="1600" b="0" i="0" dirty="0">
                <a:effectLst/>
                <a:latin typeface="+mn-lt"/>
              </a:rPr>
              <a:t> will be critical to achieving the Paris climate goals and achieving net zero emissions by 2050. </a:t>
            </a:r>
          </a:p>
          <a:p>
            <a:pPr marL="285750" indent="-285750" algn="l">
              <a:buFont typeface="Arial" panose="020B0604020202020204" pitchFamily="34" charset="0"/>
              <a:buChar char="•"/>
            </a:pPr>
            <a:r>
              <a:rPr lang="en-GB" sz="1600" dirty="0">
                <a:latin typeface="+mn-lt"/>
              </a:rPr>
              <a:t>Buildings represent 39% of global greenhouse gas emissions</a:t>
            </a:r>
            <a:r>
              <a:rPr lang="en-GB" sz="1600" b="0" i="0" dirty="0">
                <a:effectLst/>
                <a:latin typeface="+mn-lt"/>
              </a:rPr>
              <a:t>, including </a:t>
            </a:r>
            <a:r>
              <a:rPr lang="en-GB" sz="1600" dirty="0">
                <a:latin typeface="+mn-lt"/>
              </a:rPr>
              <a:t>28% in operational emissions and 11% in building materials and construction</a:t>
            </a:r>
            <a:r>
              <a:rPr lang="en-GB" sz="1600" b="0" i="0" dirty="0">
                <a:effectLst/>
                <a:latin typeface="+mn-lt"/>
              </a:rPr>
              <a:t>.</a:t>
            </a:r>
          </a:p>
          <a:p>
            <a:pPr marL="285750" indent="-285750" algn="l">
              <a:buFont typeface="Arial" panose="020B0604020202020204" pitchFamily="34" charset="0"/>
              <a:buChar char="•"/>
            </a:pPr>
            <a:r>
              <a:rPr lang="en-GB" sz="1600" b="0" i="0" dirty="0">
                <a:effectLst/>
                <a:latin typeface="+mn-lt"/>
              </a:rPr>
              <a:t>Global building floorspace is projected to double by 2060 and only 3% of investment in </a:t>
            </a:r>
            <a:r>
              <a:rPr lang="en-GB" sz="1600" dirty="0">
                <a:latin typeface="+mn-lt"/>
              </a:rPr>
              <a:t>new construction</a:t>
            </a:r>
            <a:r>
              <a:rPr lang="en-GB" sz="1600" b="0" i="0" dirty="0">
                <a:effectLst/>
                <a:latin typeface="+mn-lt"/>
              </a:rPr>
              <a:t> is green and efficient, locking in high emissions for decades. </a:t>
            </a:r>
          </a:p>
          <a:p>
            <a:pPr marL="285750" indent="-285750" algn="l">
              <a:buFont typeface="Arial" panose="020B0604020202020204" pitchFamily="34" charset="0"/>
              <a:buChar char="•"/>
            </a:pPr>
            <a:r>
              <a:rPr lang="en-GB" sz="1600" b="0" i="0" dirty="0">
                <a:effectLst/>
                <a:latin typeface="+mn-lt"/>
              </a:rPr>
              <a:t>The renovation rate for existing buildings is barely 1%, less than a third of the rate needed to meet the Paris climate goals.</a:t>
            </a:r>
          </a:p>
          <a:p>
            <a:pPr algn="l">
              <a:buFont typeface="Arial" panose="020B0604020202020204" pitchFamily="34" charset="0"/>
              <a:buChar char="•"/>
            </a:pPr>
            <a:endParaRPr lang="en-GB" sz="1600" i="0" dirty="0">
              <a:solidFill>
                <a:srgbClr val="000000"/>
              </a:solidFill>
              <a:effectLst/>
              <a:latin typeface="+mn-lt"/>
            </a:endParaRPr>
          </a:p>
        </p:txBody>
      </p:sp>
    </p:spTree>
    <p:extLst>
      <p:ext uri="{BB962C8B-B14F-4D97-AF65-F5344CB8AC3E}">
        <p14:creationId xmlns:p14="http://schemas.microsoft.com/office/powerpoint/2010/main" val="20832322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692696"/>
            <a:ext cx="8229600" cy="5067304"/>
          </a:xfrm>
        </p:spPr>
        <p:txBody>
          <a:bodyPr/>
          <a:lstStyle/>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
        <p:nvSpPr>
          <p:cNvPr id="5" name="TextBox 4">
            <a:extLst>
              <a:ext uri="{FF2B5EF4-FFF2-40B4-BE49-F238E27FC236}">
                <a16:creationId xmlns:a16="http://schemas.microsoft.com/office/drawing/2014/main" id="{3385E040-10A7-106C-BE05-4B642C2B93A1}"/>
              </a:ext>
            </a:extLst>
          </p:cNvPr>
          <p:cNvSpPr txBox="1"/>
          <p:nvPr/>
        </p:nvSpPr>
        <p:spPr>
          <a:xfrm>
            <a:off x="863588" y="1268760"/>
            <a:ext cx="7416824" cy="4278094"/>
          </a:xfrm>
          <a:prstGeom prst="rect">
            <a:avLst/>
          </a:prstGeom>
          <a:noFill/>
        </p:spPr>
        <p:txBody>
          <a:bodyPr wrap="square">
            <a:spAutoFit/>
          </a:bodyPr>
          <a:lstStyle/>
          <a:p>
            <a:pPr marL="0" marR="0" lvl="0" indent="0" algn="l" defTabSz="914400" rtl="0" eaLnBrk="1" fontAlgn="base" latinLnBrk="0" hangingPunct="1">
              <a:lnSpc>
                <a:spcPct val="100000"/>
              </a:lnSpc>
              <a:spcBef>
                <a:spcPct val="0"/>
              </a:spcBef>
              <a:spcAft>
                <a:spcPct val="0"/>
              </a:spcAft>
              <a:buClrTx/>
              <a:buSzTx/>
              <a:tabLst/>
              <a:defRPr/>
            </a:pPr>
            <a:r>
              <a:rPr lang="en-GB" sz="1600" b="0" i="0" dirty="0">
                <a:solidFill>
                  <a:srgbClr val="000000"/>
                </a:solidFill>
                <a:effectLst/>
                <a:latin typeface="+mn-lt"/>
              </a:rPr>
              <a:t>While the decarbonization challenges for buildings are significant, so are the opportunities. Efficient, zero carbon buildings take advantage of available, cost-effective technology to reduce emissions while increasing health, equity and economic prosperity in local communities.</a:t>
            </a:r>
          </a:p>
          <a:p>
            <a:pPr marL="0" marR="0" lvl="0" indent="0" algn="l" defTabSz="914400" rtl="0" eaLnBrk="1" fontAlgn="base" latinLnBrk="0" hangingPunct="1">
              <a:lnSpc>
                <a:spcPct val="100000"/>
              </a:lnSpc>
              <a:spcBef>
                <a:spcPct val="0"/>
              </a:spcBef>
              <a:spcAft>
                <a:spcPct val="0"/>
              </a:spcAft>
              <a:buClrTx/>
              <a:buSzTx/>
              <a:tabLst/>
              <a:defRPr/>
            </a:pPr>
            <a:endParaRPr lang="en-GB" sz="1600" b="0" i="0" dirty="0">
              <a:solidFill>
                <a:srgbClr val="000000"/>
              </a:solidFill>
              <a:effectLst/>
              <a:latin typeface="+mn-lt"/>
            </a:endParaRPr>
          </a:p>
          <a:p>
            <a:pPr marL="0" marR="0" lvl="0" indent="0" algn="l" defTabSz="914400" rtl="0" eaLnBrk="1" fontAlgn="base" latinLnBrk="0" hangingPunct="1">
              <a:lnSpc>
                <a:spcPct val="100000"/>
              </a:lnSpc>
              <a:spcBef>
                <a:spcPct val="0"/>
              </a:spcBef>
              <a:spcAft>
                <a:spcPct val="0"/>
              </a:spcAft>
              <a:buClrTx/>
              <a:buSzTx/>
              <a:tabLst/>
              <a:defRPr/>
            </a:pPr>
            <a:r>
              <a:rPr lang="en-GB" sz="1600" b="0" i="0" dirty="0">
                <a:solidFill>
                  <a:srgbClr val="000000"/>
                </a:solidFill>
                <a:effectLst/>
                <a:latin typeface="+mn-lt"/>
              </a:rPr>
              <a:t>There are four crucial trends driving zero carbon buildings:</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sz="1600" b="0" i="0" dirty="0">
                <a:solidFill>
                  <a:srgbClr val="000000"/>
                </a:solidFill>
                <a:effectLst/>
                <a:latin typeface="+mn-lt"/>
              </a:rPr>
              <a:t>decarbonization, </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sz="1600" b="0" i="0" dirty="0">
                <a:solidFill>
                  <a:srgbClr val="000000"/>
                </a:solidFill>
                <a:effectLst/>
                <a:latin typeface="+mn-lt"/>
              </a:rPr>
              <a:t>electrification,</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sz="1600" b="0" i="0" dirty="0">
                <a:solidFill>
                  <a:srgbClr val="000000"/>
                </a:solidFill>
                <a:effectLst/>
                <a:latin typeface="+mn-lt"/>
              </a:rPr>
              <a:t>efficiency </a:t>
            </a:r>
          </a:p>
          <a:p>
            <a:pPr marL="285750" marR="0" lvl="0" indent="-285750" algn="l" defTabSz="914400" rtl="0" eaLnBrk="1" fontAlgn="base" latinLnBrk="0" hangingPunct="1">
              <a:lnSpc>
                <a:spcPct val="100000"/>
              </a:lnSpc>
              <a:spcBef>
                <a:spcPct val="0"/>
              </a:spcBef>
              <a:spcAft>
                <a:spcPct val="0"/>
              </a:spcAft>
              <a:buClrTx/>
              <a:buSzTx/>
              <a:buFont typeface="Arial" panose="020B0604020202020204" pitchFamily="34" charset="0"/>
              <a:buChar char="•"/>
              <a:tabLst/>
              <a:defRPr/>
            </a:pPr>
            <a:r>
              <a:rPr lang="en-GB" sz="1600" b="0" i="0" dirty="0">
                <a:solidFill>
                  <a:srgbClr val="000000"/>
                </a:solidFill>
                <a:effectLst/>
                <a:latin typeface="+mn-lt"/>
              </a:rPr>
              <a:t>digitalization.</a:t>
            </a:r>
          </a:p>
          <a:p>
            <a:pPr marR="0" lvl="0" algn="l" defTabSz="914400" rtl="0" eaLnBrk="1" fontAlgn="base" latinLnBrk="0" hangingPunct="1">
              <a:lnSpc>
                <a:spcPct val="100000"/>
              </a:lnSpc>
              <a:spcBef>
                <a:spcPct val="0"/>
              </a:spcBef>
              <a:spcAft>
                <a:spcPct val="0"/>
              </a:spcAft>
              <a:buClrTx/>
              <a:buSzTx/>
              <a:tabLst/>
              <a:defRPr/>
            </a:pPr>
            <a:endParaRPr lang="en-GB" sz="1600" b="0" i="0" dirty="0">
              <a:solidFill>
                <a:srgbClr val="000000"/>
              </a:solidFill>
              <a:effectLst/>
              <a:latin typeface="+mn-lt"/>
            </a:endParaRPr>
          </a:p>
          <a:p>
            <a:pPr marR="0" lvl="0" algn="l" defTabSz="914400" rtl="0" eaLnBrk="1" fontAlgn="base" latinLnBrk="0" hangingPunct="1">
              <a:lnSpc>
                <a:spcPct val="100000"/>
              </a:lnSpc>
              <a:spcBef>
                <a:spcPct val="0"/>
              </a:spcBef>
              <a:spcAft>
                <a:spcPct val="0"/>
              </a:spcAft>
              <a:buClrTx/>
              <a:buSzTx/>
              <a:tabLst/>
              <a:defRPr/>
            </a:pPr>
            <a:r>
              <a:rPr lang="en-GB" sz="1600" b="0" i="0" dirty="0">
                <a:solidFill>
                  <a:srgbClr val="000000"/>
                </a:solidFill>
                <a:effectLst/>
                <a:latin typeface="+mn-lt"/>
              </a:rPr>
              <a:t>These </a:t>
            </a:r>
            <a:r>
              <a:rPr lang="en-GB" sz="1600" b="0" i="0" u="none" strike="noStrike" dirty="0">
                <a:solidFill>
                  <a:srgbClr val="0065F2"/>
                </a:solidFill>
                <a:effectLst/>
                <a:latin typeface="+mn-lt"/>
                <a:hlinkClick r:id="rId3"/>
              </a:rPr>
              <a:t>four good “DEEDS”</a:t>
            </a:r>
            <a:r>
              <a:rPr lang="en-GB" sz="1600" b="0" i="0" dirty="0">
                <a:solidFill>
                  <a:srgbClr val="000000"/>
                </a:solidFill>
                <a:effectLst/>
                <a:latin typeface="+mn-lt"/>
              </a:rPr>
              <a:t> work in combination to reduce the carbon emissions and overall cost of building operations and supporting infrastructure. Buildings can achieve zero carbon (or zero carbon ready) performance by eliminating fossil fuel use for heating, using on-site and/or off-site renewable energy, reducing the use of high global warming potential refrigerants and using low-carbon, reused or recycled materials in construction.</a:t>
            </a:r>
            <a:endParaRPr kumimoji="0" lang="en-GB" sz="1600" b="0" i="0" u="none" strike="noStrike" kern="1200" cap="none" spc="0" normalizeH="0" baseline="0" noProof="0" dirty="0">
              <a:ln>
                <a:noFill/>
              </a:ln>
              <a:solidFill>
                <a:srgbClr val="000000"/>
              </a:solidFill>
              <a:effectLst/>
              <a:uLnTx/>
              <a:uFillTx/>
              <a:latin typeface="+mn-lt"/>
              <a:ea typeface="ＭＳ Ｐゴシック" pitchFamily="-105" charset="-128"/>
            </a:endParaRPr>
          </a:p>
        </p:txBody>
      </p:sp>
    </p:spTree>
    <p:extLst>
      <p:ext uri="{BB962C8B-B14F-4D97-AF65-F5344CB8AC3E}">
        <p14:creationId xmlns:p14="http://schemas.microsoft.com/office/powerpoint/2010/main" val="1397581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692696"/>
            <a:ext cx="8229600" cy="5067304"/>
          </a:xfrm>
        </p:spPr>
        <p:txBody>
          <a:bodyPr/>
          <a:lstStyle/>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pic>
        <p:nvPicPr>
          <p:cNvPr id="1026" name="Picture 2" descr="Infographic: Air Conditioning Biggest Factor in Growing Electricity Demand | Statista">
            <a:extLst>
              <a:ext uri="{FF2B5EF4-FFF2-40B4-BE49-F238E27FC236}">
                <a16:creationId xmlns:a16="http://schemas.microsoft.com/office/drawing/2014/main" id="{DE863185-7D18-0114-A7D1-1A4AD2582D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91680" y="908720"/>
            <a:ext cx="6048672" cy="50057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525774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9934115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72F02-983C-FE76-63E6-1DED8B13762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0A72A0D-3331-90FD-C051-B17820FDA5A3}"/>
              </a:ext>
            </a:extLst>
          </p:cNvPr>
          <p:cNvSpPr>
            <a:spLocks noGrp="1"/>
          </p:cNvSpPr>
          <p:nvPr>
            <p:ph sz="quarter" idx="10"/>
          </p:nvPr>
        </p:nvSpPr>
        <p:spPr/>
        <p:txBody>
          <a:bodyPr/>
          <a:lstStyle/>
          <a:p>
            <a:pPr marL="342900" indent="-342900">
              <a:buFont typeface="Arial" panose="020B0604020202020204" pitchFamily="34" charset="0"/>
              <a:buChar char="•"/>
            </a:pPr>
            <a:endParaRPr lang="en-GB" dirty="0"/>
          </a:p>
          <a:p>
            <a:r>
              <a:rPr lang="en-GB" sz="1600" dirty="0"/>
              <a:t>Learners will need to consider the following when answering worksheets for this topic:-</a:t>
            </a:r>
          </a:p>
          <a:p>
            <a:pPr marL="285750" indent="-285750">
              <a:lnSpc>
                <a:spcPct val="107000"/>
              </a:lnSpc>
              <a:spcAft>
                <a:spcPts val="400"/>
              </a:spcAft>
              <a:buFont typeface="Arial" panose="020B0604020202020204" pitchFamily="34" charset="0"/>
              <a:buChar char="•"/>
            </a:pPr>
            <a:r>
              <a:rPr lang="en-GB" sz="1600" kern="0" dirty="0">
                <a:effectLst/>
                <a:latin typeface="Arial" panose="020B0604020202020204" pitchFamily="34" charset="0"/>
                <a:ea typeface="Cambria" panose="02040503050406030204" pitchFamily="18" charset="0"/>
                <a:cs typeface="Times New Roman" panose="02020603050405020304" pitchFamily="18" charset="0"/>
              </a:rPr>
              <a:t>How organisational procedures are applied to plan and carry out productive work.</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r>
              <a:rPr lang="en-GB" sz="1600" kern="0" dirty="0">
                <a:effectLst/>
                <a:latin typeface="Arial" panose="020B0604020202020204" pitchFamily="34" charset="0"/>
                <a:ea typeface="Cambria" panose="02040503050406030204" pitchFamily="18" charset="0"/>
                <a:cs typeface="Times New Roman" panose="02020603050405020304" pitchFamily="18" charset="0"/>
              </a:rPr>
              <a:t>How to maintain documentation in accordance with organisational procedures.</a:t>
            </a:r>
          </a:p>
          <a:p>
            <a:pPr marL="285750" indent="-285750">
              <a:lnSpc>
                <a:spcPct val="107000"/>
              </a:lnSpc>
              <a:spcAft>
                <a:spcPts val="400"/>
              </a:spcAft>
              <a:buFont typeface="Arial" panose="020B0604020202020204" pitchFamily="34" charset="0"/>
              <a:buChar char="•"/>
            </a:pPr>
            <a:r>
              <a:rPr lang="en-GB" sz="1600" kern="0" dirty="0">
                <a:effectLst/>
                <a:latin typeface="Arial" panose="020B0604020202020204" pitchFamily="34" charset="0"/>
                <a:ea typeface="Cambria" panose="02040503050406030204" pitchFamily="18" charset="0"/>
                <a:cs typeface="Times New Roman" panose="02020603050405020304" pitchFamily="18" charset="0"/>
              </a:rPr>
              <a:t>How to contribute to zero/low carbon outcomes in the built environment.</a:t>
            </a:r>
          </a:p>
          <a:p>
            <a:pPr marL="285750" indent="-285750">
              <a:lnSpc>
                <a:spcPct val="107000"/>
              </a:lnSpc>
              <a:spcAft>
                <a:spcPts val="400"/>
              </a:spcAft>
              <a:buFont typeface="Arial" panose="020B0604020202020204" pitchFamily="34" charset="0"/>
              <a:buChar char="•"/>
            </a:pPr>
            <a:endParaRPr lang="en-GB" sz="16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600" dirty="0"/>
          </a:p>
          <a:p>
            <a:pPr marL="285750" indent="-285750">
              <a:lnSpc>
                <a:spcPct val="107000"/>
              </a:lnSpc>
              <a:spcAft>
                <a:spcPts val="400"/>
              </a:spcAft>
              <a:buFont typeface="Arial" panose="020B0604020202020204" pitchFamily="34" charset="0"/>
              <a:buChar char="•"/>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pPr marL="342900" indent="-342900">
              <a:buFont typeface="Arial" panose="020B0604020202020204" pitchFamily="34" charset="0"/>
              <a:buChar char="•"/>
            </a:pPr>
            <a:endParaRPr lang="en-GB" dirty="0"/>
          </a:p>
        </p:txBody>
      </p:sp>
    </p:spTree>
    <p:extLst>
      <p:ext uri="{BB962C8B-B14F-4D97-AF65-F5344CB8AC3E}">
        <p14:creationId xmlns:p14="http://schemas.microsoft.com/office/powerpoint/2010/main" val="826279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nSpc>
                <a:spcPts val="1800"/>
              </a:lnSpc>
              <a:spcBef>
                <a:spcPts val="400"/>
              </a:spcBef>
              <a:spcAft>
                <a:spcPts val="800"/>
              </a:spcAft>
            </a:pPr>
            <a:r>
              <a:rPr lang="en-GB" sz="2000" b="1" kern="0" dirty="0">
                <a:effectLst/>
                <a:latin typeface="Arial" panose="020B0604020202020204" pitchFamily="34" charset="0"/>
                <a:ea typeface="Times New Roman" panose="02020603050405020304" pitchFamily="18" charset="0"/>
                <a:cs typeface="Times New Roman" panose="02020603050405020304" pitchFamily="18" charset="0"/>
              </a:rPr>
              <a:t> </a:t>
            </a:r>
          </a:p>
          <a:p>
            <a:pPr algn="ctr">
              <a:lnSpc>
                <a:spcPts val="1800"/>
              </a:lnSpc>
              <a:spcBef>
                <a:spcPts val="400"/>
              </a:spcBef>
              <a:spcAft>
                <a:spcPts val="800"/>
              </a:spcAft>
            </a:pPr>
            <a:r>
              <a:rPr lang="en-GB" sz="1600" b="1" dirty="0"/>
              <a:t>General site paperwork</a:t>
            </a:r>
          </a:p>
          <a:p>
            <a:pPr>
              <a:lnSpc>
                <a:spcPts val="1800"/>
              </a:lnSpc>
              <a:spcBef>
                <a:spcPts val="400"/>
              </a:spcBef>
              <a:spcAft>
                <a:spcPts val="800"/>
              </a:spcAft>
            </a:pPr>
            <a:r>
              <a:rPr lang="en-GB" sz="1600" dirty="0"/>
              <a:t>No building site could function properly without a certain amount of paperwork. Below are listed the more common types of site paperwork used daily.</a:t>
            </a:r>
          </a:p>
          <a:p>
            <a:pPr>
              <a:lnSpc>
                <a:spcPts val="1800"/>
              </a:lnSpc>
              <a:spcBef>
                <a:spcPts val="400"/>
              </a:spcBef>
              <a:spcAft>
                <a:spcPts val="800"/>
              </a:spcAft>
            </a:pPr>
            <a:r>
              <a:rPr lang="en-GB" sz="1600" b="1" dirty="0"/>
              <a:t>Timesheet</a:t>
            </a:r>
          </a:p>
          <a:p>
            <a:pPr>
              <a:lnSpc>
                <a:spcPts val="1800"/>
              </a:lnSpc>
              <a:spcBef>
                <a:spcPts val="400"/>
              </a:spcBef>
              <a:spcAft>
                <a:spcPts val="800"/>
              </a:spcAft>
            </a:pPr>
            <a:r>
              <a:rPr lang="en-GB" sz="1600" dirty="0"/>
              <a:t> Timesheets record hours worked and are completed by every employee individually. Some timesheets are basic, asking just for a brief description of the work done each hour, but some can be complicated. In some cases, timesheets may be used to work out how many hours the client will be charged for.</a:t>
            </a:r>
          </a:p>
          <a:p>
            <a:pPr>
              <a:lnSpc>
                <a:spcPts val="1800"/>
              </a:lnSpc>
              <a:spcBef>
                <a:spcPts val="400"/>
              </a:spcBef>
              <a:spcAft>
                <a:spcPts val="800"/>
              </a:spcAft>
            </a:pPr>
            <a:r>
              <a:rPr lang="en-GB" sz="1600" b="1" dirty="0"/>
              <a:t>Day worksheets</a:t>
            </a:r>
          </a:p>
          <a:p>
            <a:pPr>
              <a:lnSpc>
                <a:spcPts val="1800"/>
              </a:lnSpc>
              <a:spcBef>
                <a:spcPts val="400"/>
              </a:spcBef>
              <a:spcAft>
                <a:spcPts val="800"/>
              </a:spcAft>
            </a:pPr>
            <a:r>
              <a:rPr lang="en-GB" sz="1600" dirty="0"/>
              <a:t>Day worksheets are often confused with timesheets but are different as they are used when there is no price or estimate for the work, to enable the contractor to charge for the work. Day worksheets record work done, hours worked and sometimes materials used.</a:t>
            </a:r>
          </a:p>
          <a:p>
            <a:pPr>
              <a:lnSpc>
                <a:spcPts val="1800"/>
              </a:lnSpc>
              <a:spcBef>
                <a:spcPts val="400"/>
              </a:spcBef>
              <a:spcAft>
                <a:spcPts val="800"/>
              </a:spcAft>
            </a:pPr>
            <a:endParaRPr lang="en-GB" sz="1600"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616729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r>
              <a:rPr lang="en-GB" sz="1600" b="1" dirty="0"/>
              <a:t>Job sheet</a:t>
            </a:r>
          </a:p>
          <a:p>
            <a:pPr>
              <a:lnSpc>
                <a:spcPts val="1800"/>
              </a:lnSpc>
              <a:spcBef>
                <a:spcPts val="400"/>
              </a:spcBef>
              <a:spcAft>
                <a:spcPts val="800"/>
              </a:spcAft>
            </a:pPr>
            <a:r>
              <a:rPr lang="en-GB" sz="1600" dirty="0"/>
              <a:t> A job sheet is like a day worksheet, it records work done but is used when the work has already been priced. Job sheets enable the worker to see what needs to be done and the site agent or working foreman to see what has been completed.</a:t>
            </a:r>
          </a:p>
          <a:p>
            <a:pPr>
              <a:lnSpc>
                <a:spcPts val="1800"/>
              </a:lnSpc>
              <a:spcBef>
                <a:spcPts val="400"/>
              </a:spcBef>
              <a:spcAft>
                <a:spcPts val="800"/>
              </a:spcAft>
            </a:pPr>
            <a:r>
              <a:rPr lang="en-GB" sz="1600" b="1" dirty="0"/>
              <a:t>Variation order</a:t>
            </a:r>
          </a:p>
          <a:p>
            <a:pPr>
              <a:lnSpc>
                <a:spcPts val="1800"/>
              </a:lnSpc>
              <a:spcBef>
                <a:spcPts val="400"/>
              </a:spcBef>
              <a:spcAft>
                <a:spcPts val="800"/>
              </a:spcAft>
            </a:pPr>
            <a:r>
              <a:rPr lang="en-GB" sz="1600" dirty="0"/>
              <a:t> This sheet is used by the architect to make any changes to the original plans, including omissions, alterations and extra work.</a:t>
            </a:r>
          </a:p>
          <a:p>
            <a:pPr>
              <a:lnSpc>
                <a:spcPts val="1800"/>
              </a:lnSpc>
              <a:spcBef>
                <a:spcPts val="400"/>
              </a:spcBef>
              <a:spcAft>
                <a:spcPts val="800"/>
              </a:spcAft>
            </a:pPr>
            <a:r>
              <a:rPr lang="en-GB" sz="1600" b="1" dirty="0"/>
              <a:t>Confirmation notice</a:t>
            </a:r>
          </a:p>
          <a:p>
            <a:pPr>
              <a:lnSpc>
                <a:spcPts val="1800"/>
              </a:lnSpc>
              <a:spcBef>
                <a:spcPts val="400"/>
              </a:spcBef>
              <a:spcAft>
                <a:spcPts val="800"/>
              </a:spcAft>
            </a:pPr>
            <a:r>
              <a:rPr lang="en-GB" sz="1600" dirty="0"/>
              <a:t> This is a sheet given to the contractor to confirm any changes made in the variation order, so that the contractor can go ahead and carry out the work.</a:t>
            </a:r>
          </a:p>
          <a:p>
            <a:pPr>
              <a:lnSpc>
                <a:spcPts val="1800"/>
              </a:lnSpc>
              <a:spcBef>
                <a:spcPts val="400"/>
              </a:spcBef>
              <a:spcAft>
                <a:spcPts val="800"/>
              </a:spcAft>
            </a:pPr>
            <a:r>
              <a:rPr lang="en-GB" sz="1600" b="1" dirty="0"/>
              <a:t>Orders/requisitions </a:t>
            </a:r>
          </a:p>
          <a:p>
            <a:pPr>
              <a:lnSpc>
                <a:spcPts val="1800"/>
              </a:lnSpc>
              <a:spcBef>
                <a:spcPts val="400"/>
              </a:spcBef>
              <a:spcAft>
                <a:spcPts val="800"/>
              </a:spcAft>
            </a:pPr>
            <a:r>
              <a:rPr lang="en-GB" sz="1600" dirty="0"/>
              <a:t>A requisition form or order is used to order materials or components from a supplier.</a:t>
            </a:r>
          </a:p>
          <a:p>
            <a:pPr>
              <a:lnSpc>
                <a:spcPts val="1800"/>
              </a:lnSpc>
              <a:spcBef>
                <a:spcPts val="400"/>
              </a:spcBef>
              <a:spcAft>
                <a:spcPts val="800"/>
              </a:spcAft>
            </a:pPr>
            <a:endParaRPr lang="en-GB" sz="1600"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113843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340768"/>
            <a:ext cx="8229600" cy="4419232"/>
          </a:xfrm>
        </p:spPr>
        <p:txBody>
          <a:bodyPr/>
          <a:lstStyle/>
          <a:p>
            <a:pPr>
              <a:lnSpc>
                <a:spcPts val="1800"/>
              </a:lnSpc>
              <a:spcBef>
                <a:spcPts val="400"/>
              </a:spcBef>
              <a:spcAft>
                <a:spcPts val="800"/>
              </a:spcAft>
            </a:pPr>
            <a:r>
              <a:rPr lang="en-GB" sz="1600" b="1" dirty="0"/>
              <a:t>Delivery notes</a:t>
            </a:r>
          </a:p>
          <a:p>
            <a:pPr>
              <a:lnSpc>
                <a:spcPts val="1800"/>
              </a:lnSpc>
              <a:spcBef>
                <a:spcPts val="400"/>
              </a:spcBef>
              <a:spcAft>
                <a:spcPts val="800"/>
              </a:spcAft>
            </a:pPr>
            <a:r>
              <a:rPr lang="en-GB" sz="1600" dirty="0"/>
              <a:t>Delivery notes are given to the contractor by the supplier, and list all the materials and components being delivered. Each delivery note should be checked for accuracy against the order (to ensure what is being delivered is what was asked for) and against the delivery itself (to make sure that the delivery matches the delivery note). If there are any discrepancies or if the delivery is of a poor quality or damaged, you must write on the delivery note what is wrong before signing it and ensure the site agent is informed so that he/she can rectify the problem</a:t>
            </a:r>
            <a:r>
              <a:rPr lang="en-GB" sz="1600" b="1" dirty="0">
                <a:latin typeface="Arial" panose="020B0604020202020204" pitchFamily="34" charset="0"/>
                <a:cs typeface="Times New Roman" panose="02020603050405020304" pitchFamily="18" charset="0"/>
              </a:rPr>
              <a:t>.</a:t>
            </a:r>
          </a:p>
          <a:p>
            <a:pPr>
              <a:lnSpc>
                <a:spcPts val="1800"/>
              </a:lnSpc>
              <a:spcBef>
                <a:spcPts val="400"/>
              </a:spcBef>
              <a:spcAft>
                <a:spcPts val="800"/>
              </a:spcAft>
            </a:pPr>
            <a:endParaRPr lang="en-GB" sz="1600" b="1" dirty="0">
              <a:latin typeface="Arial" panose="020B0604020202020204" pitchFamily="34" charset="0"/>
              <a:cs typeface="Times New Roman" panose="02020603050405020304" pitchFamily="18" charset="0"/>
            </a:endParaRPr>
          </a:p>
          <a:p>
            <a:pPr>
              <a:lnSpc>
                <a:spcPts val="1800"/>
              </a:lnSpc>
              <a:spcBef>
                <a:spcPts val="400"/>
              </a:spcBef>
              <a:spcAft>
                <a:spcPts val="800"/>
              </a:spcAft>
            </a:pPr>
            <a:r>
              <a:rPr lang="en-GB" sz="1600" b="1" dirty="0"/>
              <a:t>Invoices</a:t>
            </a:r>
          </a:p>
          <a:p>
            <a:pPr>
              <a:lnSpc>
                <a:spcPts val="1800"/>
              </a:lnSpc>
              <a:spcBef>
                <a:spcPts val="400"/>
              </a:spcBef>
              <a:spcAft>
                <a:spcPts val="800"/>
              </a:spcAft>
            </a:pPr>
            <a:r>
              <a:rPr lang="en-GB" sz="1600" dirty="0"/>
              <a:t>Invoices come from a variety of sources such as suppliers or subcontractors, and state what has been provided and how much the contractor will be charged for it.</a:t>
            </a: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949637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340768"/>
            <a:ext cx="8229600" cy="4419232"/>
          </a:xfrm>
        </p:spPr>
        <p:txBody>
          <a:bodyPr/>
          <a:lstStyle/>
          <a:p>
            <a:pPr marL="0" marR="0" lvl="0" indent="0" algn="l" defTabSz="914400" rtl="0" eaLnBrk="0" fontAlgn="base" latinLnBrk="0" hangingPunct="0">
              <a:lnSpc>
                <a:spcPts val="1800"/>
              </a:lnSpc>
              <a:spcBef>
                <a:spcPts val="400"/>
              </a:spcBef>
              <a:spcAft>
                <a:spcPts val="800"/>
              </a:spcAft>
              <a:buClrTx/>
              <a:buSzTx/>
              <a:buFontTx/>
              <a:buNone/>
              <a:tabLst/>
              <a:defRPr/>
            </a:pPr>
            <a:r>
              <a:rPr lang="en-GB" sz="2000" b="1" kern="0" dirty="0">
                <a:effectLst/>
                <a:latin typeface="Arial" panose="020B0604020202020204" pitchFamily="34" charset="0"/>
                <a:ea typeface="Times New Roman" panose="02020603050405020304" pitchFamily="18" charset="0"/>
                <a:cs typeface="Times New Roman" panose="02020603050405020304" pitchFamily="18" charset="0"/>
              </a:rPr>
              <a:t> </a:t>
            </a:r>
            <a:r>
              <a:rPr kumimoji="0" lang="en-GB" sz="1600" b="1" i="0" u="none" strike="noStrike" kern="0" cap="none" spc="0" normalizeH="0" baseline="0" noProof="0" dirty="0">
                <a:ln>
                  <a:noFill/>
                </a:ln>
                <a:solidFill>
                  <a:srgbClr val="000000"/>
                </a:solidFill>
                <a:effectLst/>
                <a:uLnTx/>
                <a:uFillTx/>
                <a:latin typeface="Arial"/>
                <a:ea typeface="ＭＳ Ｐゴシック" charset="-128"/>
              </a:rPr>
              <a:t>Delivery records </a:t>
            </a:r>
          </a:p>
          <a:p>
            <a:pPr marL="0" marR="0" lvl="0" indent="0" algn="l" defTabSz="914400" rtl="0" eaLnBrk="0" fontAlgn="base" latinLnBrk="0" hangingPunct="0">
              <a:lnSpc>
                <a:spcPts val="1800"/>
              </a:lnSpc>
              <a:spcBef>
                <a:spcPts val="40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Arial"/>
                <a:ea typeface="ＭＳ Ｐゴシック" charset="-128"/>
              </a:rPr>
              <a:t>Delivery records list all deliveries over a certain period (usually a month), and are sent to the contractor’s Head Office so that payment can be made</a:t>
            </a:r>
            <a:endParaRPr kumimoji="0" lang="en-GB" sz="1600" b="0" i="0" u="none" strike="noStrike" kern="0" cap="none" spc="0" normalizeH="0" baseline="0" noProof="0" dirty="0">
              <a:ln>
                <a:noFill/>
              </a:ln>
              <a:solidFill>
                <a:srgbClr val="000000"/>
              </a:solidFill>
              <a:effectLst/>
              <a:uLnTx/>
              <a:uFillTx/>
              <a:latin typeface="Arial"/>
              <a:ea typeface="ＭＳ Ｐゴシック" pitchFamily="-105" charset="-128"/>
              <a:cs typeface="ＭＳ Ｐゴシック" pitchFamily="-105" charset="-128"/>
            </a:endParaRPr>
          </a:p>
          <a:p>
            <a:pPr>
              <a:lnSpc>
                <a:spcPts val="1800"/>
              </a:lnSpc>
              <a:spcBef>
                <a:spcPts val="400"/>
              </a:spcBef>
              <a:spcAft>
                <a:spcPts val="800"/>
              </a:spcAft>
            </a:pPr>
            <a:endParaRPr lang="en-GB" sz="2000" b="1" kern="0" dirty="0">
              <a:effectLst/>
              <a:latin typeface="Arial" panose="020B0604020202020204" pitchFamily="34" charset="0"/>
              <a:ea typeface="Times New Roman" panose="02020603050405020304" pitchFamily="18" charset="0"/>
              <a:cs typeface="Times New Roman" panose="02020603050405020304" pitchFamily="18" charset="0"/>
            </a:endParaRPr>
          </a:p>
          <a:p>
            <a:pPr>
              <a:lnSpc>
                <a:spcPts val="1800"/>
              </a:lnSpc>
              <a:spcBef>
                <a:spcPts val="400"/>
              </a:spcBef>
              <a:spcAft>
                <a:spcPts val="800"/>
              </a:spcAft>
            </a:pPr>
            <a:r>
              <a:rPr lang="en-GB" sz="1600" b="1" dirty="0"/>
              <a:t>Daily report/ site diary </a:t>
            </a:r>
          </a:p>
          <a:p>
            <a:pPr>
              <a:lnSpc>
                <a:spcPts val="1800"/>
              </a:lnSpc>
              <a:spcBef>
                <a:spcPts val="400"/>
              </a:spcBef>
              <a:spcAft>
                <a:spcPts val="800"/>
              </a:spcAft>
            </a:pPr>
            <a:r>
              <a:rPr lang="en-GB" sz="1600" dirty="0"/>
              <a:t>This is used to pass general information (deliveries, attendance etc.) on to a company’s Head Office.</a:t>
            </a:r>
          </a:p>
          <a:p>
            <a:pPr>
              <a:lnSpc>
                <a:spcPts val="1800"/>
              </a:lnSpc>
              <a:spcBef>
                <a:spcPts val="400"/>
              </a:spcBef>
              <a:spcAft>
                <a:spcPts val="800"/>
              </a:spcAft>
            </a:pPr>
            <a:r>
              <a:rPr lang="en-GB" sz="1600" b="1" dirty="0"/>
              <a:t>Accident and near miss reports</a:t>
            </a:r>
          </a:p>
          <a:p>
            <a:pPr>
              <a:lnSpc>
                <a:spcPts val="1800"/>
              </a:lnSpc>
              <a:spcBef>
                <a:spcPts val="400"/>
              </a:spcBef>
              <a:spcAft>
                <a:spcPts val="800"/>
              </a:spcAft>
            </a:pPr>
            <a:r>
              <a:rPr lang="en-GB" sz="1600" dirty="0"/>
              <a:t>It is a legal requirement that a company has an accident book, in which reports of all accidents must be made. Reports must also be made when an accident nearly happened but did not in the end occur – known as a ‘near miss’. It is everyone’s responsibility to complete the accident book. If you are also in a supervisory position, you will have the responsibility to ensure all requirements for accident reporting are met.</a:t>
            </a:r>
            <a:endParaRPr lang="en-GB" sz="1600" dirty="0">
              <a:ea typeface="ＭＳ Ｐゴシック" pitchFamily="-105" charset="-128"/>
              <a:cs typeface="ＭＳ Ｐゴシック" pitchFamily="-105" charset="-128"/>
            </a:endParaRPr>
          </a:p>
          <a:p>
            <a:pPr>
              <a:lnSpc>
                <a:spcPts val="1800"/>
              </a:lnSpc>
              <a:spcBef>
                <a:spcPts val="400"/>
              </a:spcBef>
              <a:spcAft>
                <a:spcPts val="800"/>
              </a:spcAft>
            </a:pPr>
            <a:endParaRPr lang="en-GB" sz="1600" dirty="0">
              <a:ea typeface="ＭＳ Ｐゴシック" pitchFamily="-105" charset="-128"/>
              <a:cs typeface="ＭＳ Ｐゴシック" pitchFamily="-105" charset="-128"/>
            </a:endParaRPr>
          </a:p>
          <a:p>
            <a:pPr>
              <a:lnSpc>
                <a:spcPts val="1800"/>
              </a:lnSpc>
              <a:spcBef>
                <a:spcPts val="400"/>
              </a:spcBef>
              <a:spcAft>
                <a:spcPts val="800"/>
              </a:spcAft>
            </a:pPr>
            <a:endParaRPr lang="en-GB" sz="1600"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651468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340768"/>
            <a:ext cx="8229600" cy="4419232"/>
          </a:xfrm>
        </p:spPr>
        <p:txBody>
          <a:bodyPr/>
          <a:lstStyle/>
          <a:p>
            <a:pPr>
              <a:lnSpc>
                <a:spcPts val="1800"/>
              </a:lnSpc>
              <a:spcBef>
                <a:spcPts val="400"/>
              </a:spcBef>
              <a:spcAft>
                <a:spcPts val="800"/>
              </a:spcAft>
            </a:pPr>
            <a:r>
              <a:rPr lang="en-GB" sz="1600" b="1" dirty="0"/>
              <a:t>Drawings </a:t>
            </a:r>
          </a:p>
          <a:p>
            <a:pPr>
              <a:lnSpc>
                <a:spcPts val="1800"/>
              </a:lnSpc>
              <a:spcBef>
                <a:spcPts val="400"/>
              </a:spcBef>
              <a:spcAft>
                <a:spcPts val="800"/>
              </a:spcAft>
            </a:pPr>
            <a:r>
              <a:rPr lang="en-GB" sz="1600" dirty="0"/>
              <a:t>Drawings are done by the architect and are used to pass on the client’s wishes to the building contractor. Drawings are usually done to scale because it would be impossible to draw a full-sized version of the project. A common scale is 1:10, which means that a line 10 mm long on the drawing represents 100 mm in real life. Drawings often contain symbols instead of written words to get the maximum amount of information across without cluttering the page.</a:t>
            </a:r>
          </a:p>
          <a:p>
            <a:pPr>
              <a:lnSpc>
                <a:spcPts val="1800"/>
              </a:lnSpc>
              <a:spcBef>
                <a:spcPts val="400"/>
              </a:spcBef>
              <a:spcAft>
                <a:spcPts val="800"/>
              </a:spcAft>
            </a:pPr>
            <a:r>
              <a:rPr lang="en-GB" sz="1600" b="1" dirty="0"/>
              <a:t>Specifications </a:t>
            </a:r>
          </a:p>
          <a:p>
            <a:pPr>
              <a:lnSpc>
                <a:spcPts val="1800"/>
              </a:lnSpc>
              <a:spcBef>
                <a:spcPts val="400"/>
              </a:spcBef>
              <a:spcAft>
                <a:spcPts val="800"/>
              </a:spcAft>
            </a:pPr>
            <a:r>
              <a:rPr lang="en-GB" sz="1600" dirty="0"/>
              <a:t>Specifications accompany a drawing and give you the sizes that are not available on the drawing, as well as telling you the type of material to be used and the quality that the work must be finished to.</a:t>
            </a:r>
          </a:p>
          <a:p>
            <a:pPr>
              <a:lnSpc>
                <a:spcPts val="1800"/>
              </a:lnSpc>
              <a:spcBef>
                <a:spcPts val="400"/>
              </a:spcBef>
              <a:spcAft>
                <a:spcPts val="800"/>
              </a:spcAft>
            </a:pPr>
            <a:r>
              <a:rPr lang="en-GB" sz="1600" b="1" dirty="0"/>
              <a:t>Schedules</a:t>
            </a:r>
          </a:p>
          <a:p>
            <a:pPr>
              <a:lnSpc>
                <a:spcPts val="1800"/>
              </a:lnSpc>
              <a:spcBef>
                <a:spcPts val="400"/>
              </a:spcBef>
              <a:spcAft>
                <a:spcPts val="800"/>
              </a:spcAft>
            </a:pPr>
            <a:r>
              <a:rPr lang="en-GB" sz="1600" dirty="0"/>
              <a:t> A schedule is a list of repeated design information used on big building sites when there are several types of similar room or house. For example, a schedule will tell you what type of door must be used and where. Another form of schedule used on building sites contains a detailed list of dates by which work must be carried out and materials delivered etc.</a:t>
            </a:r>
            <a:endParaRPr lang="en-GB" sz="1600"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574144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692696"/>
            <a:ext cx="8229600" cy="5067304"/>
          </a:xfrm>
        </p:spPr>
        <p:txBody>
          <a:bodyPr/>
          <a:lstStyle/>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r>
              <a:rPr lang="en-GB" sz="1600" b="1" dirty="0"/>
              <a:t>Work programme </a:t>
            </a:r>
          </a:p>
          <a:p>
            <a:pPr>
              <a:lnSpc>
                <a:spcPts val="1800"/>
              </a:lnSpc>
              <a:spcBef>
                <a:spcPts val="400"/>
              </a:spcBef>
              <a:spcAft>
                <a:spcPts val="800"/>
              </a:spcAft>
            </a:pPr>
            <a:r>
              <a:rPr lang="en-GB" sz="1600" dirty="0"/>
              <a:t>A work programme is a method of showing very easily what work is being carried out on a building and when. The most common form of work programme is a bar chart. Used by many site agents or supervisors, a bar chart lists the tasks that need to be done down the left side and shows a timeline across the top. A work programme is used to make sure that the relevant trade is on site at the correct time and that materials are delivered when needed. A site agent or supervisor can quickly tell from looking at the chart if work is keeping to schedule or falling behind.</a:t>
            </a:r>
          </a:p>
          <a:p>
            <a:pPr>
              <a:lnSpc>
                <a:spcPts val="1800"/>
              </a:lnSpc>
              <a:spcBef>
                <a:spcPts val="400"/>
              </a:spcBef>
              <a:spcAft>
                <a:spcPts val="800"/>
              </a:spcAft>
            </a:pPr>
            <a:endParaRPr lang="en-GB" sz="1600" dirty="0"/>
          </a:p>
          <a:p>
            <a:pPr>
              <a:lnSpc>
                <a:spcPts val="1800"/>
              </a:lnSpc>
              <a:spcBef>
                <a:spcPts val="400"/>
              </a:spcBef>
              <a:spcAft>
                <a:spcPts val="800"/>
              </a:spcAft>
            </a:pPr>
            <a:r>
              <a:rPr lang="en-GB" sz="1600" b="1" dirty="0"/>
              <a:t>Bar charts </a:t>
            </a:r>
          </a:p>
          <a:p>
            <a:pPr>
              <a:lnSpc>
                <a:spcPts val="1800"/>
              </a:lnSpc>
              <a:spcBef>
                <a:spcPts val="400"/>
              </a:spcBef>
              <a:spcAft>
                <a:spcPts val="800"/>
              </a:spcAft>
            </a:pPr>
            <a:r>
              <a:rPr lang="en-GB" sz="1600" dirty="0"/>
              <a:t>The bar or Gantt chart is the most popular work programme as it is simple to construct and easy to understand. Bar charts have tasks listed in a vertical column on the left and a horizontal timescale running along the top.</a:t>
            </a:r>
          </a:p>
          <a:p>
            <a:pPr>
              <a:lnSpc>
                <a:spcPts val="1800"/>
              </a:lnSpc>
              <a:spcBef>
                <a:spcPts val="400"/>
              </a:spcBef>
              <a:spcAft>
                <a:spcPts val="800"/>
              </a:spcAft>
            </a:pPr>
            <a:r>
              <a:rPr lang="en-GB" sz="1600" dirty="0"/>
              <a:t>Each task is given a proposed time, which is shaded in along the horizontal timescale. Timescales often overlap as one task often overlaps another.</a:t>
            </a:r>
            <a:endParaRPr lang="en-GB" sz="1600"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400114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692696"/>
            <a:ext cx="8229600" cy="5067304"/>
          </a:xfrm>
        </p:spPr>
        <p:txBody>
          <a:bodyPr/>
          <a:lstStyle/>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
        <p:nvSpPr>
          <p:cNvPr id="5" name="TextBox 4">
            <a:extLst>
              <a:ext uri="{FF2B5EF4-FFF2-40B4-BE49-F238E27FC236}">
                <a16:creationId xmlns:a16="http://schemas.microsoft.com/office/drawing/2014/main" id="{3385E040-10A7-106C-BE05-4B642C2B93A1}"/>
              </a:ext>
            </a:extLst>
          </p:cNvPr>
          <p:cNvSpPr txBox="1"/>
          <p:nvPr/>
        </p:nvSpPr>
        <p:spPr>
          <a:xfrm>
            <a:off x="827584" y="1268760"/>
            <a:ext cx="7416824" cy="4170372"/>
          </a:xfrm>
          <a:prstGeom prst="rect">
            <a:avLst/>
          </a:prstGeom>
          <a:noFill/>
        </p:spPr>
        <p:txBody>
          <a:bodyPr wrap="square">
            <a:spAutoFit/>
          </a:bodyPr>
          <a:lstStyle/>
          <a:p>
            <a:pPr marL="0" marR="0" lvl="0" indent="0" algn="l" defTabSz="914400" rtl="0" eaLnBrk="0" fontAlgn="base" latinLnBrk="0" hangingPunct="0">
              <a:lnSpc>
                <a:spcPts val="1800"/>
              </a:lnSpc>
              <a:spcBef>
                <a:spcPts val="400"/>
              </a:spcBef>
              <a:spcAft>
                <a:spcPts val="800"/>
              </a:spcAft>
              <a:buClrTx/>
              <a:buSzTx/>
              <a:buFontTx/>
              <a:buNone/>
              <a:tabLst/>
              <a:defRPr/>
            </a:pPr>
            <a:r>
              <a:rPr kumimoji="0" lang="en-GB" sz="1600" b="0" i="0" u="none" strike="noStrike" kern="1200" cap="none" spc="0" normalizeH="0" baseline="0" noProof="0">
                <a:ln>
                  <a:noFill/>
                </a:ln>
                <a:solidFill>
                  <a:srgbClr val="000000"/>
                </a:solidFill>
                <a:effectLst/>
                <a:uLnTx/>
                <a:uFillTx/>
                <a:latin typeface="Arial" pitchFamily="-105" charset="0"/>
                <a:ea typeface="ＭＳ Ｐゴシック" pitchFamily="-105" charset="-128"/>
              </a:rPr>
              <a:t>The bar chart can then be used to check progress. Often the actual time taken for a task is shaded in underneath the proposed time (in a different way or colour to avoid confusion). This shows how what has been done matches up to what should have been done. A bar chart can help you plan when to order materials or plant, see what trade is due in and when, and so on. A bar chart can also tell you if you are behind on a job; if you have a penalty clause written into your contract, this information is vital.</a:t>
            </a:r>
          </a:p>
          <a:p>
            <a:pPr marL="0" marR="0" lvl="0" indent="0" algn="l" defTabSz="914400" rtl="0" eaLnBrk="0" fontAlgn="base" latinLnBrk="0" hangingPunct="0">
              <a:lnSpc>
                <a:spcPts val="1800"/>
              </a:lnSpc>
              <a:spcBef>
                <a:spcPts val="400"/>
              </a:spcBef>
              <a:spcAft>
                <a:spcPts val="800"/>
              </a:spcAft>
              <a:buClrTx/>
              <a:buSzTx/>
              <a:buFontTx/>
              <a:buNone/>
              <a:tabLst/>
              <a:defRPr/>
            </a:pPr>
            <a:r>
              <a:rPr kumimoji="0" lang="en-GB" sz="1600" b="0" i="0" u="none" strike="noStrike" kern="1200" cap="none" spc="0" normalizeH="0" baseline="0" noProof="0">
                <a:ln>
                  <a:noFill/>
                </a:ln>
                <a:solidFill>
                  <a:srgbClr val="000000"/>
                </a:solidFill>
                <a:effectLst/>
                <a:uLnTx/>
                <a:uFillTx/>
                <a:latin typeface="Arial" pitchFamily="-105" charset="0"/>
                <a:ea typeface="ＭＳ Ｐゴシック" pitchFamily="-105" charset="-128"/>
              </a:rPr>
              <a:t>When creating a bar chart, you should build in some extra time to allow for things such as bad weather, labour shortages, delivery problems or illness. It is also advisable to have contingency plans to help solve or avoid problems, such as:</a:t>
            </a:r>
          </a:p>
          <a:p>
            <a:pPr marL="0" marR="0" lvl="0" indent="0" algn="l" defTabSz="914400" rtl="0" eaLnBrk="0" fontAlgn="base" latinLnBrk="0" hangingPunct="0">
              <a:lnSpc>
                <a:spcPts val="1800"/>
              </a:lnSpc>
              <a:spcBef>
                <a:spcPts val="400"/>
              </a:spcBef>
              <a:spcAft>
                <a:spcPts val="800"/>
              </a:spcAft>
              <a:buClrTx/>
              <a:buSzTx/>
              <a:buFontTx/>
              <a:buNone/>
              <a:tabLst/>
              <a:defRPr/>
            </a:pPr>
            <a:r>
              <a:rPr kumimoji="0" lang="en-GB" sz="1600" b="0" i="0" u="none" strike="noStrike" kern="1200" cap="none" spc="0" normalizeH="0" baseline="0" noProof="0">
                <a:ln>
                  <a:noFill/>
                </a:ln>
                <a:solidFill>
                  <a:srgbClr val="000000"/>
                </a:solidFill>
                <a:effectLst/>
                <a:uLnTx/>
                <a:uFillTx/>
                <a:latin typeface="Arial" pitchFamily="-105" charset="0"/>
                <a:ea typeface="ＭＳ Ｐゴシック" pitchFamily="-105" charset="-128"/>
              </a:rPr>
              <a:t> • capacity to work overtime to catch up time • bonus scheme to increase productivity • penalty clause on suppliers to try to avoid late or poor deliveries • source of extra labour (for example from another site) if needed. Good planning, with contingency plans in place, should allow a job to run smoothly and finish on time, leading to the contractor making a profit.</a:t>
            </a:r>
            <a:endParaRPr kumimoji="0" lang="en-GB" sz="1600" b="0" i="0" u="none" strike="noStrike" kern="0" cap="none" spc="0" normalizeH="0" baseline="0" noProof="0" dirty="0">
              <a:ln>
                <a:noFill/>
              </a:ln>
              <a:solidFill>
                <a:srgbClr val="000000"/>
              </a:solidFill>
              <a:effectLst/>
              <a:uLnTx/>
              <a:uFillTx/>
              <a:latin typeface="Arial"/>
              <a:ea typeface="ＭＳ Ｐゴシック" pitchFamily="-105" charset="-128"/>
            </a:endParaRPr>
          </a:p>
        </p:txBody>
      </p:sp>
    </p:spTree>
    <p:extLst>
      <p:ext uri="{BB962C8B-B14F-4D97-AF65-F5344CB8AC3E}">
        <p14:creationId xmlns:p14="http://schemas.microsoft.com/office/powerpoint/2010/main" val="292993769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A041D3A4-6214-42C4-B7F7-442C72CB9FDC}"/>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2237</TotalTime>
  <Words>1767</Words>
  <Application>Microsoft Office PowerPoint</Application>
  <PresentationFormat>On-screen Show (4:3)</PresentationFormat>
  <Paragraphs>118</Paragraphs>
  <Slides>16</Slides>
  <Notes>13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Arial Black</vt:lpstr>
      <vt:lpstr>Calibri</vt:lpstr>
      <vt:lpstr>Lucida Grande</vt:lpstr>
      <vt:lpstr>Times New Roman</vt:lpstr>
      <vt:lpstr>Default Design</vt:lpstr>
      <vt:lpstr>PowerPoint 2 : Understand how to follow procedures.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2023-09-26T10:41:15Z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