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4"/>
  </p:notesMasterIdLst>
  <p:handoutMasterIdLst>
    <p:handoutMasterId r:id="rId25"/>
  </p:handout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</p:sldIdLst>
  <p:sldSz cx="9144000" cy="6858000" type="screen4x3"/>
  <p:notesSz cx="6858000" cy="9144000"/>
  <p:custDataLst>
    <p:tags r:id="rId2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 Hellier" initials="NH" lastIdx="6" clrIdx="0">
    <p:extLst>
      <p:ext uri="{19B8F6BF-5375-455C-9EA6-DF929625EA0E}">
        <p15:presenceInfo xmlns:p15="http://schemas.microsoft.com/office/powerpoint/2012/main" userId="S-1-5-21-2141923205-296626691-623648099-42385" providerId="AD"/>
      </p:ext>
    </p:extLst>
  </p:cmAuthor>
  <p:cmAuthor id="2" name="Claire Brooks" initials="CB" lastIdx="5" clrIdx="1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  <p:cmAuthor id="3" name="mark ablett" initials="ma" lastIdx="4" clrIdx="2">
    <p:extLst>
      <p:ext uri="{19B8F6BF-5375-455C-9EA6-DF929625EA0E}">
        <p15:presenceInfo xmlns:p15="http://schemas.microsoft.com/office/powerpoint/2012/main" userId="23d989d0d59f8c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2443" autoAdjust="0"/>
  </p:normalViewPr>
  <p:slideViewPr>
    <p:cSldViewPr showGuides="1">
      <p:cViewPr varScale="1">
        <p:scale>
          <a:sx n="105" d="100"/>
          <a:sy n="105" d="100"/>
        </p:scale>
        <p:origin x="184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ward Jones" userId="3ee78eee-0048-47d5-a376-8a615338ad93" providerId="ADAL" clId="{5EAE6A99-5C07-4A2D-A74B-089F8A323A08}"/>
    <pc:docChg chg="modSld">
      <pc:chgData name="Edward Jones" userId="3ee78eee-0048-47d5-a376-8a615338ad93" providerId="ADAL" clId="{5EAE6A99-5C07-4A2D-A74B-089F8A323A08}" dt="2023-09-26T11:24:46.256" v="2" actId="20577"/>
      <pc:docMkLst>
        <pc:docMk/>
      </pc:docMkLst>
      <pc:sldChg chg="modSp mod">
        <pc:chgData name="Edward Jones" userId="3ee78eee-0048-47d5-a376-8a615338ad93" providerId="ADAL" clId="{5EAE6A99-5C07-4A2D-A74B-089F8A323A08}" dt="2023-09-26T11:24:46.256" v="2" actId="20577"/>
        <pc:sldMkLst>
          <pc:docMk/>
          <pc:sldMk cId="2144760023" sldId="294"/>
        </pc:sldMkLst>
        <pc:spChg chg="mod">
          <ac:chgData name="Edward Jones" userId="3ee78eee-0048-47d5-a376-8a615338ad93" providerId="ADAL" clId="{5EAE6A99-5C07-4A2D-A74B-089F8A323A08}" dt="2023-09-26T11:24:46.256" v="2" actId="20577"/>
          <ac:spMkLst>
            <pc:docMk/>
            <pc:sldMk cId="2144760023" sldId="294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9/26/2023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CDB5BE2-CF6E-E417-4096-EE627FC065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>
              <a:lnSpc>
                <a:spcPct val="100000"/>
              </a:lnSpc>
            </a:pPr>
            <a:fld id="{57788EE6-3ECD-4958-A866-1AB88B49697D}" type="slidenum">
              <a:rPr lang="en-US" altLang="en-US" sz="1200" b="0">
                <a:solidFill>
                  <a:schemeClr val="tx1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</a:pPr>
              <a:t>11</a:t>
            </a:fld>
            <a:endParaRPr lang="en-US" altLang="en-US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A3BAD863-D371-95A6-C965-EA0BD24671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C2587B46-3412-CFF8-154C-59C167F3CE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3F590-26ED-4A35-BCD3-50FA137D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7CAC3-3688-2974-4B5E-EE9CD28E0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0F0E3-17D7-ACC1-1224-677C6CF7B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A7848-775C-402D-8DD4-BB25200A6D00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A6A1A-2700-FF05-5881-EFA3E6CB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1FAB-4B36-9738-C601-2947B67A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CCB6-6DE2-4549-8FBF-C8A5206592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0863E-26B7-82AD-1571-76806874F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C106C-1326-CDFC-3014-319301982C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3006B-00D7-3458-4AF6-06539AD81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39D92-FAD1-6CAB-7B24-4DA888334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B5356-6FF1-45DB-BFDE-A455BAA2EDFF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46978-BD6D-8039-BC88-FD684743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C6922-8279-F22C-07DE-6CDB9B8A6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68AF-E5B6-4222-8327-241D07523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78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9585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834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400" baseline="0" dirty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baseline="0" dirty="0">
                <a:solidFill>
                  <a:schemeClr val="tx1"/>
                </a:solidFill>
              </a:rPr>
              <a:t>City &amp; Guilds Construction Level 3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9D3BC0-CFBF-B46D-FB4A-0CBA60916B0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723189" y="384526"/>
            <a:ext cx="952499" cy="4333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  <a:r>
              <a:rPr lang="en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 1.1</a:t>
            </a:r>
            <a:endParaRPr sz="6600" dirty="0">
              <a:solidFill>
                <a:schemeClr val="bg1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101: Introduction to the Built Environment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2: Understand safe working practices</a:t>
            </a:r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306: Move handle and store resources</a:t>
            </a:r>
          </a:p>
        </p:txBody>
      </p:sp>
    </p:spTree>
    <p:extLst>
      <p:ext uri="{BB962C8B-B14F-4D97-AF65-F5344CB8AC3E}">
        <p14:creationId xmlns:p14="http://schemas.microsoft.com/office/powerpoint/2010/main" val="1502662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>
            <a:extLst>
              <a:ext uri="{FF2B5EF4-FFF2-40B4-BE49-F238E27FC236}">
                <a16:creationId xmlns:a16="http://schemas.microsoft.com/office/drawing/2014/main" id="{6DAF3E0C-59A0-9427-B3C4-3C4EA5803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574" y="2032489"/>
            <a:ext cx="2592265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Aggregates are normally delivered in tipper lorries, although nowadays one-tonne bags are available and can be handled by crane.</a:t>
            </a:r>
            <a:br>
              <a:rPr lang="en-GB" altLang="en-US" sz="1846">
                <a:latin typeface="Arial" panose="020B0604020202020204" pitchFamily="34" charset="0"/>
              </a:rPr>
            </a:br>
            <a:endParaRPr lang="en-GB" altLang="en-US" sz="1846">
              <a:latin typeface="Arial" panose="020B0604020202020204" pitchFamily="34" charset="0"/>
            </a:endParaRPr>
          </a:p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How can aggregates be protected from contamination?</a:t>
            </a:r>
            <a:endParaRPr lang="en-US" altLang="en-US" sz="1846">
              <a:latin typeface="Arial" panose="020B0604020202020204" pitchFamily="34" charset="0"/>
            </a:endParaRPr>
          </a:p>
        </p:txBody>
      </p:sp>
      <p:sp>
        <p:nvSpPr>
          <p:cNvPr id="4099" name="Rectangle 5">
            <a:extLst>
              <a:ext uri="{FF2B5EF4-FFF2-40B4-BE49-F238E27FC236}">
                <a16:creationId xmlns:a16="http://schemas.microsoft.com/office/drawing/2014/main" id="{3117A964-8BA2-511D-FD4C-0B8E4BC809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2215"/>
              <a:t>Storing aggregates</a:t>
            </a:r>
            <a:endParaRPr lang="en-US" altLang="en-US" sz="2215"/>
          </a:p>
        </p:txBody>
      </p:sp>
      <p:pic>
        <p:nvPicPr>
          <p:cNvPr id="4100" name="Picture 12">
            <a:extLst>
              <a:ext uri="{FF2B5EF4-FFF2-40B4-BE49-F238E27FC236}">
                <a16:creationId xmlns:a16="http://schemas.microsoft.com/office/drawing/2014/main" id="{E6653CCE-6F20-1476-F9AF-89D60ED6C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72"/>
          <a:stretch>
            <a:fillRect/>
          </a:stretch>
        </p:blipFill>
        <p:spPr bwMode="auto">
          <a:xfrm>
            <a:off x="4572000" y="2082313"/>
            <a:ext cx="3975589" cy="30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529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1">
            <a:extLst>
              <a:ext uri="{FF2B5EF4-FFF2-40B4-BE49-F238E27FC236}">
                <a16:creationId xmlns:a16="http://schemas.microsoft.com/office/drawing/2014/main" id="{AAA20BC3-EF7E-5B60-B43E-972666A0B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884" y="5964115"/>
            <a:ext cx="169985" cy="42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>
              <a:lnSpc>
                <a:spcPct val="100000"/>
              </a:lnSpc>
            </a:pPr>
            <a:endParaRPr lang="en-GB" altLang="en-US" sz="2215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123" name="Rectangle 33">
            <a:extLst>
              <a:ext uri="{FF2B5EF4-FFF2-40B4-BE49-F238E27FC236}">
                <a16:creationId xmlns:a16="http://schemas.microsoft.com/office/drawing/2014/main" id="{A6A200DE-1C65-0712-CAFE-9F1E45C17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2215"/>
              <a:t>Wood and sheet materials</a:t>
            </a:r>
            <a:endParaRPr lang="en-US" altLang="en-US" sz="2215"/>
          </a:p>
        </p:txBody>
      </p:sp>
      <p:sp>
        <p:nvSpPr>
          <p:cNvPr id="5124" name="Text Box 35">
            <a:extLst>
              <a:ext uri="{FF2B5EF4-FFF2-40B4-BE49-F238E27FC236}">
                <a16:creationId xmlns:a16="http://schemas.microsoft.com/office/drawing/2014/main" id="{4889D879-D2F9-6345-BBFF-19090EBAD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574" y="1966546"/>
            <a:ext cx="3063338" cy="3817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1846" dirty="0" err="1">
                <a:latin typeface="Arial" panose="020B0604020202020204" pitchFamily="34" charset="0"/>
              </a:rPr>
              <a:t>Carcassing</a:t>
            </a:r>
            <a:r>
              <a:rPr lang="en-GB" altLang="en-US" sz="1846" dirty="0">
                <a:latin typeface="Arial" panose="020B0604020202020204" pitchFamily="34" charset="0"/>
              </a:rPr>
              <a:t> timber, joinery grade wood, hardwoods, plywood, other sheet materials and joinery components all have specific storage requirements.</a:t>
            </a:r>
          </a:p>
          <a:p>
            <a:pPr eaLnBrk="1" hangingPunct="1"/>
            <a:br>
              <a:rPr lang="en-GB" altLang="en-US" sz="1846" dirty="0">
                <a:latin typeface="Arial" panose="020B0604020202020204" pitchFamily="34" charset="0"/>
              </a:rPr>
            </a:br>
            <a:r>
              <a:rPr lang="en-GB" altLang="en-US" sz="1846" dirty="0">
                <a:latin typeface="Arial" panose="020B0604020202020204" pitchFamily="34" charset="0"/>
              </a:rPr>
              <a:t>What problems can occur from poor storage of timber and sheet materials?</a:t>
            </a:r>
            <a:endParaRPr lang="en-US" altLang="en-US" sz="1846" dirty="0">
              <a:latin typeface="Arial" panose="020B0604020202020204" pitchFamily="34" charset="0"/>
            </a:endParaRPr>
          </a:p>
        </p:txBody>
      </p:sp>
      <p:pic>
        <p:nvPicPr>
          <p:cNvPr id="5125" name="Picture 38">
            <a:extLst>
              <a:ext uri="{FF2B5EF4-FFF2-40B4-BE49-F238E27FC236}">
                <a16:creationId xmlns:a16="http://schemas.microsoft.com/office/drawing/2014/main" id="{FF91E02C-E19C-F61A-929D-272149758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77"/>
          <a:stretch>
            <a:fillRect/>
          </a:stretch>
        </p:blipFill>
        <p:spPr bwMode="auto">
          <a:xfrm>
            <a:off x="3722077" y="2033954"/>
            <a:ext cx="4838700" cy="35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4357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:a16="http://schemas.microsoft.com/office/drawing/2014/main" id="{99E2A043-8185-8558-B221-C3EEF1247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endParaRPr lang="en-GB" altLang="en-US" sz="2215"/>
          </a:p>
        </p:txBody>
      </p:sp>
      <p:sp>
        <p:nvSpPr>
          <p:cNvPr id="7171" name="Text Box 5">
            <a:extLst>
              <a:ext uri="{FF2B5EF4-FFF2-40B4-BE49-F238E27FC236}">
                <a16:creationId xmlns:a16="http://schemas.microsoft.com/office/drawing/2014/main" id="{923C85CC-9383-53E1-8ABF-E02CE2614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31" y="2032489"/>
            <a:ext cx="3722077" cy="255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Ironmongery includes not just fittings and fixtures made of iron, but also hardware made from brass, chrome, porcelain and glass.</a:t>
            </a:r>
            <a:br>
              <a:rPr lang="en-GB" altLang="en-US" sz="1846">
                <a:latin typeface="Arial" panose="020B0604020202020204" pitchFamily="34" charset="0"/>
              </a:rPr>
            </a:br>
            <a:endParaRPr lang="en-GB" altLang="en-US" sz="1846">
              <a:latin typeface="Arial" panose="020B0604020202020204" pitchFamily="34" charset="0"/>
            </a:endParaRPr>
          </a:p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How should ironmongery </a:t>
            </a:r>
            <a:br>
              <a:rPr lang="en-GB" altLang="en-US" sz="1846">
                <a:latin typeface="Arial" panose="020B0604020202020204" pitchFamily="34" charset="0"/>
              </a:rPr>
            </a:br>
            <a:r>
              <a:rPr lang="en-GB" altLang="en-US" sz="1846">
                <a:latin typeface="Arial" panose="020B0604020202020204" pitchFamily="34" charset="0"/>
              </a:rPr>
              <a:t>be stored?</a:t>
            </a:r>
            <a:endParaRPr lang="en-US" altLang="en-US" sz="1846">
              <a:latin typeface="Arial" panose="020B0604020202020204" pitchFamily="34" charset="0"/>
            </a:endParaRPr>
          </a:p>
        </p:txBody>
      </p:sp>
      <p:sp>
        <p:nvSpPr>
          <p:cNvPr id="7172" name="Rectangle 8">
            <a:extLst>
              <a:ext uri="{FF2B5EF4-FFF2-40B4-BE49-F238E27FC236}">
                <a16:creationId xmlns:a16="http://schemas.microsoft.com/office/drawing/2014/main" id="{07077408-81BA-8E62-0F57-3ADD3B35A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2215"/>
              <a:t>Ironmongery</a:t>
            </a:r>
            <a:endParaRPr lang="en-US" altLang="en-US" sz="2215"/>
          </a:p>
        </p:txBody>
      </p:sp>
      <p:pic>
        <p:nvPicPr>
          <p:cNvPr id="7173" name="Picture 11">
            <a:extLst>
              <a:ext uri="{FF2B5EF4-FFF2-40B4-BE49-F238E27FC236}">
                <a16:creationId xmlns:a16="http://schemas.microsoft.com/office/drawing/2014/main" id="{2DF6B83A-C90A-D818-77D7-72FC17E0B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577" y="1701312"/>
            <a:ext cx="3125666" cy="4167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650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>
            <a:extLst>
              <a:ext uri="{FF2B5EF4-FFF2-40B4-BE49-F238E27FC236}">
                <a16:creationId xmlns:a16="http://schemas.microsoft.com/office/drawing/2014/main" id="{9A7B6E0D-E40A-F183-7E35-A729BD92F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31" y="2032489"/>
            <a:ext cx="3788020" cy="2249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Because of their chemical nature, there are risks if adhesives are not stored, used and handled correctly.</a:t>
            </a:r>
          </a:p>
          <a:p>
            <a:pPr eaLnBrk="1" hangingPunct="1"/>
            <a:br>
              <a:rPr lang="en-GB" altLang="en-US" sz="1846">
                <a:latin typeface="Arial" panose="020B0604020202020204" pitchFamily="34" charset="0"/>
              </a:rPr>
            </a:br>
            <a:r>
              <a:rPr lang="en-GB" altLang="en-US" sz="1846">
                <a:latin typeface="Arial" panose="020B0604020202020204" pitchFamily="34" charset="0"/>
              </a:rPr>
              <a:t>What regulations govern the storage of adhesives?</a:t>
            </a:r>
            <a:endParaRPr lang="en-US" altLang="en-US" sz="1846">
              <a:latin typeface="Arial" panose="020B0604020202020204" pitchFamily="34" charset="0"/>
            </a:endParaRPr>
          </a:p>
        </p:txBody>
      </p:sp>
      <p:sp>
        <p:nvSpPr>
          <p:cNvPr id="8195" name="Rectangle 5">
            <a:extLst>
              <a:ext uri="{FF2B5EF4-FFF2-40B4-BE49-F238E27FC236}">
                <a16:creationId xmlns:a16="http://schemas.microsoft.com/office/drawing/2014/main" id="{0B44DC93-DAE9-E6A8-2939-5025C1F52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2215"/>
              <a:t>Adhesives</a:t>
            </a:r>
            <a:endParaRPr lang="en-US" altLang="en-US" sz="2215"/>
          </a:p>
        </p:txBody>
      </p:sp>
      <p:pic>
        <p:nvPicPr>
          <p:cNvPr id="8196" name="Picture 9">
            <a:extLst>
              <a:ext uri="{FF2B5EF4-FFF2-40B4-BE49-F238E27FC236}">
                <a16:creationId xmlns:a16="http://schemas.microsoft.com/office/drawing/2014/main" id="{16D99DCA-9B3F-89FB-9531-A2CA1C1FC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578" y="1302728"/>
            <a:ext cx="3056792" cy="418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966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>
            <a:extLst>
              <a:ext uri="{FF2B5EF4-FFF2-40B4-BE49-F238E27FC236}">
                <a16:creationId xmlns:a16="http://schemas.microsoft.com/office/drawing/2014/main" id="{CCC9205F-400F-97EF-055C-B4F1ECFEB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2215"/>
              <a:t>Drainage pipes</a:t>
            </a:r>
            <a:endParaRPr lang="en-US" altLang="en-US" sz="2215"/>
          </a:p>
        </p:txBody>
      </p:sp>
      <p:sp>
        <p:nvSpPr>
          <p:cNvPr id="9219" name="Text Box 11">
            <a:extLst>
              <a:ext uri="{FF2B5EF4-FFF2-40B4-BE49-F238E27FC236}">
                <a16:creationId xmlns:a16="http://schemas.microsoft.com/office/drawing/2014/main" id="{E894F283-E118-918B-1704-2A544CEB3F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574" y="2032490"/>
            <a:ext cx="2526323" cy="2867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8775" indent="-358775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Drainage pipes are</a:t>
            </a:r>
          </a:p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made from vitrified</a:t>
            </a:r>
          </a:p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clay or plastic. Clay</a:t>
            </a:r>
          </a:p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pipes are easily</a:t>
            </a:r>
          </a:p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broken, and any</a:t>
            </a:r>
          </a:p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pipes can roll.</a:t>
            </a:r>
            <a:br>
              <a:rPr lang="en-GB" altLang="en-US" sz="1846">
                <a:latin typeface="Arial" panose="020B0604020202020204" pitchFamily="34" charset="0"/>
              </a:rPr>
            </a:br>
            <a:endParaRPr lang="en-GB" altLang="en-US" sz="1846">
              <a:latin typeface="Arial" panose="020B0604020202020204" pitchFamily="34" charset="0"/>
            </a:endParaRPr>
          </a:p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How are drainage</a:t>
            </a:r>
          </a:p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pipes best stored?</a:t>
            </a:r>
            <a:endParaRPr lang="en-US" altLang="en-US" sz="1846">
              <a:latin typeface="Arial" panose="020B0604020202020204" pitchFamily="34" charset="0"/>
            </a:endParaRPr>
          </a:p>
        </p:txBody>
      </p:sp>
      <p:pic>
        <p:nvPicPr>
          <p:cNvPr id="9220" name="Picture 13">
            <a:extLst>
              <a:ext uri="{FF2B5EF4-FFF2-40B4-BE49-F238E27FC236}">
                <a16:creationId xmlns:a16="http://schemas.microsoft.com/office/drawing/2014/main" id="{360E983D-13ED-6BD2-EB14-653C4519B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246" y="1767254"/>
            <a:ext cx="5249008" cy="3515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3450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>
            <a:extLst>
              <a:ext uri="{FF2B5EF4-FFF2-40B4-BE49-F238E27FC236}">
                <a16:creationId xmlns:a16="http://schemas.microsoft.com/office/drawing/2014/main" id="{B82E153E-ACA6-1D9A-7C71-CF423AECAC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039" y="2032489"/>
            <a:ext cx="3256085" cy="255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Aggregates can be supplied as bagged materials, as can cement and plaster.</a:t>
            </a:r>
          </a:p>
          <a:p>
            <a:pPr eaLnBrk="1" hangingPunct="1"/>
            <a:br>
              <a:rPr lang="en-GB" altLang="en-US" sz="1846">
                <a:latin typeface="Arial" panose="020B0604020202020204" pitchFamily="34" charset="0"/>
              </a:rPr>
            </a:br>
            <a:r>
              <a:rPr lang="en-GB" altLang="en-US" sz="1846">
                <a:latin typeface="Arial" panose="020B0604020202020204" pitchFamily="34" charset="0"/>
              </a:rPr>
              <a:t>What are the main requirements of a </a:t>
            </a:r>
            <a:br>
              <a:rPr lang="en-GB" altLang="en-US" sz="1846">
                <a:latin typeface="Arial" panose="020B0604020202020204" pitchFamily="34" charset="0"/>
              </a:rPr>
            </a:br>
            <a:r>
              <a:rPr lang="en-GB" altLang="en-US" sz="1846">
                <a:latin typeface="Arial" panose="020B0604020202020204" pitchFamily="34" charset="0"/>
              </a:rPr>
              <a:t>storage shed?</a:t>
            </a:r>
            <a:endParaRPr lang="en-US" altLang="en-US" sz="1846">
              <a:latin typeface="Arial" panose="020B0604020202020204" pitchFamily="34" charset="0"/>
            </a:endParaRPr>
          </a:p>
        </p:txBody>
      </p:sp>
      <p:sp>
        <p:nvSpPr>
          <p:cNvPr id="10243" name="Rectangle 5">
            <a:extLst>
              <a:ext uri="{FF2B5EF4-FFF2-40B4-BE49-F238E27FC236}">
                <a16:creationId xmlns:a16="http://schemas.microsoft.com/office/drawing/2014/main" id="{B86F3BFA-F473-A760-888D-F3B7FE1D25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2215"/>
              <a:t>Bagged materials</a:t>
            </a:r>
            <a:endParaRPr lang="en-US" altLang="en-US" sz="2215"/>
          </a:p>
        </p:txBody>
      </p:sp>
      <p:pic>
        <p:nvPicPr>
          <p:cNvPr id="10244" name="Picture 10">
            <a:extLst>
              <a:ext uri="{FF2B5EF4-FFF2-40B4-BE49-F238E27FC236}">
                <a16:creationId xmlns:a16="http://schemas.microsoft.com/office/drawing/2014/main" id="{AD17BABB-4216-F1C5-C4F1-59FE52F65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298"/>
          <a:stretch>
            <a:fillRect/>
          </a:stretch>
        </p:blipFill>
        <p:spPr bwMode="auto">
          <a:xfrm>
            <a:off x="5168413" y="1302728"/>
            <a:ext cx="3261946" cy="438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50932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>
            <a:extLst>
              <a:ext uri="{FF2B5EF4-FFF2-40B4-BE49-F238E27FC236}">
                <a16:creationId xmlns:a16="http://schemas.microsoft.com/office/drawing/2014/main" id="{79B5D0C3-67DC-A32D-431F-403C2AC51A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31" y="2022231"/>
            <a:ext cx="2658208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Oil-based, </a:t>
            </a:r>
          </a:p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water-based and powdered paint products all need to be stored differently to make sure they remain useable.</a:t>
            </a:r>
          </a:p>
          <a:p>
            <a:pPr eaLnBrk="1" hangingPunct="1"/>
            <a:br>
              <a:rPr lang="en-GB" altLang="en-US" sz="1846">
                <a:latin typeface="Arial" panose="020B0604020202020204" pitchFamily="34" charset="0"/>
              </a:rPr>
            </a:br>
            <a:r>
              <a:rPr lang="en-GB" altLang="en-US" sz="1846">
                <a:latin typeface="Arial" panose="020B0604020202020204" pitchFamily="34" charset="0"/>
              </a:rPr>
              <a:t>Why do paints need to be stored in </a:t>
            </a:r>
          </a:p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date order?</a:t>
            </a:r>
            <a:endParaRPr lang="en-US" altLang="en-US" sz="1846">
              <a:latin typeface="Arial" panose="020B0604020202020204" pitchFamily="34" charset="0"/>
            </a:endParaRPr>
          </a:p>
        </p:txBody>
      </p:sp>
      <p:sp>
        <p:nvSpPr>
          <p:cNvPr id="11267" name="Rectangle 5">
            <a:extLst>
              <a:ext uri="{FF2B5EF4-FFF2-40B4-BE49-F238E27FC236}">
                <a16:creationId xmlns:a16="http://schemas.microsoft.com/office/drawing/2014/main" id="{EE5EC6FD-0DD0-5103-A25C-9C77DC82BD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2215"/>
              <a:t>Paints</a:t>
            </a:r>
            <a:endParaRPr lang="en-US" altLang="en-US" sz="2215"/>
          </a:p>
        </p:txBody>
      </p:sp>
      <p:pic>
        <p:nvPicPr>
          <p:cNvPr id="11268" name="Picture 8">
            <a:extLst>
              <a:ext uri="{FF2B5EF4-FFF2-40B4-BE49-F238E27FC236}">
                <a16:creationId xmlns:a16="http://schemas.microsoft.com/office/drawing/2014/main" id="{8283026B-A3B8-E0BD-FD83-3164E17C8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539" y="1633904"/>
            <a:ext cx="4976446" cy="426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845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CF6BA3A2-5002-7C03-BC2C-031975347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31" y="2022231"/>
            <a:ext cx="3124200" cy="255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Temperature, access and general cleanliness are important when storing decorative papers and decorating tools. </a:t>
            </a:r>
          </a:p>
          <a:p>
            <a:pPr eaLnBrk="1" hangingPunct="1"/>
            <a:br>
              <a:rPr lang="en-GB" altLang="en-US" sz="1846">
                <a:latin typeface="Arial" panose="020B0604020202020204" pitchFamily="34" charset="0"/>
              </a:rPr>
            </a:br>
            <a:r>
              <a:rPr lang="en-GB" altLang="en-US" sz="1846">
                <a:latin typeface="Arial" panose="020B0604020202020204" pitchFamily="34" charset="0"/>
              </a:rPr>
              <a:t>Why are wallpapers stored in batches?</a:t>
            </a:r>
            <a:endParaRPr lang="en-US" altLang="en-US" sz="1846">
              <a:latin typeface="Arial" panose="020B0604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0077BAF-2637-7249-0EA9-C92DED9CA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2215"/>
              <a:t>Decorative papers and decorating tools</a:t>
            </a:r>
            <a:endParaRPr lang="en-US" altLang="en-US" sz="2215"/>
          </a:p>
        </p:txBody>
      </p:sp>
      <p:pic>
        <p:nvPicPr>
          <p:cNvPr id="12292" name="Picture 5">
            <a:extLst>
              <a:ext uri="{FF2B5EF4-FFF2-40B4-BE49-F238E27FC236}">
                <a16:creationId xmlns:a16="http://schemas.microsoft.com/office/drawing/2014/main" id="{18FA4B06-0CD5-521E-A0BA-B0A54A4C3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416" y="2032489"/>
            <a:ext cx="4377104" cy="3751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4309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85D0E710-F1B4-6DDE-CB48-7D6583A2E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31" y="2023697"/>
            <a:ext cx="3921369" cy="2867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Highly flammable liquids include: Liquefied Petroleum Gas, petrol, cellulose thinners, methylated spirits, chlorinated rubber paint and white spirit.</a:t>
            </a:r>
          </a:p>
          <a:p>
            <a:pPr eaLnBrk="1" hangingPunct="1"/>
            <a:br>
              <a:rPr lang="en-GB" altLang="en-US" sz="1846">
                <a:latin typeface="Arial" panose="020B0604020202020204" pitchFamily="34" charset="0"/>
              </a:rPr>
            </a:br>
            <a:r>
              <a:rPr lang="en-GB" altLang="en-US" sz="1846">
                <a:latin typeface="Arial" panose="020B0604020202020204" pitchFamily="34" charset="0"/>
              </a:rPr>
              <a:t>What are the main requirements for storing highly flammable liquids?</a:t>
            </a:r>
            <a:endParaRPr lang="en-US" altLang="en-US" sz="1846">
              <a:latin typeface="Arial" panose="020B0604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177BBF4-DDC7-854C-C1CF-D4A729CE8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2215"/>
              <a:t>Highly flammable liquids</a:t>
            </a:r>
            <a:endParaRPr lang="en-US" altLang="en-US" sz="2215"/>
          </a:p>
        </p:txBody>
      </p:sp>
      <p:pic>
        <p:nvPicPr>
          <p:cNvPr id="13316" name="Picture 5">
            <a:extLst>
              <a:ext uri="{FF2B5EF4-FFF2-40B4-BE49-F238E27FC236}">
                <a16:creationId xmlns:a16="http://schemas.microsoft.com/office/drawing/2014/main" id="{D3AE8B7F-9DE5-65BB-2F87-261626C05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51" y="1900604"/>
            <a:ext cx="2996711" cy="3323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7855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86612120-AE43-404A-5BF0-0AC94007C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31" y="2032489"/>
            <a:ext cx="3056792" cy="255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1846">
                <a:latin typeface="Arial" panose="020B0604020202020204" pitchFamily="34" charset="0"/>
              </a:rPr>
              <a:t>If only a small number of sheets of glass are to be stored, they can be leant against a stable surface, </a:t>
            </a:r>
            <a:br>
              <a:rPr lang="en-GB" altLang="en-US" sz="1846">
                <a:latin typeface="Arial" panose="020B0604020202020204" pitchFamily="34" charset="0"/>
              </a:rPr>
            </a:br>
            <a:r>
              <a:rPr lang="en-GB" altLang="en-US" sz="1846">
                <a:latin typeface="Arial" panose="020B0604020202020204" pitchFamily="34" charset="0"/>
              </a:rPr>
              <a:t>as shown.</a:t>
            </a:r>
          </a:p>
          <a:p>
            <a:pPr eaLnBrk="1" hangingPunct="1"/>
            <a:br>
              <a:rPr lang="en-GB" altLang="en-US" sz="1846">
                <a:latin typeface="Arial" panose="020B0604020202020204" pitchFamily="34" charset="0"/>
              </a:rPr>
            </a:br>
            <a:r>
              <a:rPr lang="en-GB" altLang="en-US" sz="1846">
                <a:latin typeface="Arial" panose="020B0604020202020204" pitchFamily="34" charset="0"/>
              </a:rPr>
              <a:t>What are the storage requirements for glass?</a:t>
            </a:r>
            <a:endParaRPr lang="en-US" altLang="en-US" sz="1846">
              <a:latin typeface="Arial" panose="020B0604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59E6E98-7182-A155-0A4D-B3F8AFEF96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2215"/>
              <a:t>Glass</a:t>
            </a:r>
            <a:endParaRPr lang="en-US" altLang="en-US" sz="2215"/>
          </a:p>
        </p:txBody>
      </p:sp>
      <p:pic>
        <p:nvPicPr>
          <p:cNvPr id="14340" name="Picture 4">
            <a:extLst>
              <a:ext uri="{FF2B5EF4-FFF2-40B4-BE49-F238E27FC236}">
                <a16:creationId xmlns:a16="http://schemas.microsoft.com/office/drawing/2014/main" id="{B73DDAA9-CDC4-E958-318A-1BBED8CBB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831" y="2165839"/>
            <a:ext cx="4878266" cy="326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826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ea typeface="ＭＳ Ｐゴシック" pitchFamily="34" charset="-128"/>
                <a:cs typeface="Arial" charset="0"/>
              </a:rPr>
              <a:t>Objectives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By the end of this session you will be able to: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1600" dirty="0">
                <a:ea typeface="ＭＳ Ｐゴシック" pitchFamily="34" charset="-128"/>
                <a:cs typeface="Arial" charset="0"/>
              </a:rPr>
              <a:t>Identify the legislation in relation to safe handling of materials and equipment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1600" dirty="0">
                <a:ea typeface="ＭＳ Ｐゴシック" pitchFamily="34" charset="-128"/>
                <a:cs typeface="Arial" charset="0"/>
              </a:rPr>
              <a:t>State the importance of manual handling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1600" dirty="0">
                <a:ea typeface="ＭＳ Ｐゴシック" pitchFamily="34" charset="-128"/>
                <a:cs typeface="Arial" charset="0"/>
              </a:rPr>
              <a:t>State the importance of using lifting aids when handling materials and equipment  </a:t>
            </a:r>
          </a:p>
        </p:txBody>
      </p:sp>
    </p:spTree>
    <p:extLst>
      <p:ext uri="{BB962C8B-B14F-4D97-AF65-F5344CB8AC3E}">
        <p14:creationId xmlns:p14="http://schemas.microsoft.com/office/powerpoint/2010/main" val="1325700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Safe Handling of Materials And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1800" dirty="0"/>
              <a:t>The Manual Handling Operations Regulations 2002 places the following duties on employers and employees:</a:t>
            </a:r>
          </a:p>
          <a:p>
            <a:pPr eaLnBrk="1" hangingPunct="1">
              <a:defRPr/>
            </a:pPr>
            <a:endParaRPr lang="en-US" sz="1800" dirty="0"/>
          </a:p>
          <a:p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6102350" cy="332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6228" y="2636912"/>
            <a:ext cx="2237995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12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 Handling of Materials And Equipment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75656" y="2132856"/>
          <a:ext cx="6192837" cy="2879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80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4198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2" marR="91442" marT="45711" marB="45711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Employees duties </a:t>
                      </a:r>
                    </a:p>
                  </a:txBody>
                  <a:tcPr marL="91442" marR="91442" marT="45711" marB="457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2934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</a:txBody>
                  <a:tcPr marL="91442" marR="91442" marT="45711" marB="45711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Employees are responsible for complying with the safe systems of work enforced by their employer </a:t>
                      </a:r>
                    </a:p>
                  </a:txBody>
                  <a:tcPr marL="91442" marR="91442" marT="45711" marB="457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198">
                <a:tc>
                  <a:txBody>
                    <a:bodyPr/>
                    <a:lstStyle/>
                    <a:p>
                      <a:r>
                        <a:rPr lang="en-GB" sz="1800" dirty="0"/>
                        <a:t>2</a:t>
                      </a:r>
                    </a:p>
                  </a:txBody>
                  <a:tcPr marL="91442" marR="91442" marT="45711" marB="45711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Use the equipment provided by the employer </a:t>
                      </a:r>
                    </a:p>
                  </a:txBody>
                  <a:tcPr marL="91442" marR="91442" marT="45711" marB="457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198">
                <a:tc>
                  <a:txBody>
                    <a:bodyPr/>
                    <a:lstStyle/>
                    <a:p>
                      <a:r>
                        <a:rPr lang="en-GB" sz="1800" dirty="0"/>
                        <a:t>3</a:t>
                      </a:r>
                    </a:p>
                  </a:txBody>
                  <a:tcPr marL="91442" marR="91442" marT="45711" marB="45711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Report hazards encountered </a:t>
                      </a:r>
                    </a:p>
                  </a:txBody>
                  <a:tcPr marL="91442" marR="91442" marT="45711" marB="457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4198">
                <a:tc>
                  <a:txBody>
                    <a:bodyPr/>
                    <a:lstStyle/>
                    <a:p>
                      <a:r>
                        <a:rPr lang="en-GB" sz="1800" dirty="0"/>
                        <a:t>4</a:t>
                      </a:r>
                    </a:p>
                  </a:txBody>
                  <a:tcPr marL="91442" marR="91442" marT="45711" marB="45711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Make sure that  their activities do not endanger others </a:t>
                      </a:r>
                    </a:p>
                  </a:txBody>
                  <a:tcPr marL="91442" marR="91442" marT="45711" marB="4571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3455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Manual Handling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40768"/>
            <a:ext cx="8229600" cy="4419232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>
                <a:ea typeface="ＭＳ Ｐゴシック" pitchFamily="34" charset="-128"/>
              </a:rPr>
              <a:t>What is Manual Handling?</a:t>
            </a:r>
          </a:p>
          <a:p>
            <a:r>
              <a:rPr lang="en-GB" dirty="0">
                <a:ea typeface="ＭＳ Ｐゴシック" pitchFamily="34" charset="-128"/>
              </a:rPr>
              <a:t>The definition of manual handling:</a:t>
            </a:r>
            <a:br>
              <a:rPr lang="en-GB" dirty="0">
                <a:ea typeface="ＭＳ Ｐゴシック" pitchFamily="34" charset="-128"/>
              </a:rPr>
            </a:br>
            <a:r>
              <a:rPr lang="en-GB" dirty="0">
                <a:ea typeface="ＭＳ Ｐゴシック" pitchFamily="34" charset="-128"/>
              </a:rPr>
              <a:t>The transportation or movement of a load (including person, animal or object) from one place to another by lifting, handling, pushing, pulling or bodily force.</a:t>
            </a:r>
          </a:p>
          <a:p>
            <a:r>
              <a:rPr lang="en-GB" b="1" dirty="0">
                <a:ea typeface="ＭＳ Ｐゴシック" pitchFamily="34" charset="-128"/>
              </a:rPr>
              <a:t>FACTS</a:t>
            </a:r>
          </a:p>
          <a:p>
            <a:pPr marL="342900" indent="-342900">
              <a:lnSpc>
                <a:spcPct val="100000"/>
              </a:lnSpc>
              <a:buClr>
                <a:srgbClr val="E30613"/>
              </a:buClr>
              <a:buFont typeface="Arial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Lifting and moving loads manually is one of the most common causes of injury at work.</a:t>
            </a:r>
          </a:p>
          <a:p>
            <a:pPr marL="342900" indent="-342900">
              <a:lnSpc>
                <a:spcPct val="100000"/>
              </a:lnSpc>
              <a:buClr>
                <a:srgbClr val="E30613"/>
              </a:buClr>
              <a:buFont typeface="Arial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56,000 Work Related MSD cases in construction per year</a:t>
            </a:r>
          </a:p>
          <a:p>
            <a:pPr marL="342900" indent="-342900">
              <a:lnSpc>
                <a:spcPct val="100000"/>
              </a:lnSpc>
              <a:buClr>
                <a:srgbClr val="E30613"/>
              </a:buClr>
              <a:buFont typeface="Arial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There is no truly ‘safe’ weight limit for manual handling operations so try to find alternatives.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7131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Manual Handling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eaLnBrk="1" hangingPunct="1"/>
            <a:r>
              <a:rPr lang="en-GB" dirty="0"/>
              <a:t>When you must manually handle loads consider: </a:t>
            </a:r>
            <a:r>
              <a:rPr lang="en-GB" b="1" dirty="0">
                <a:solidFill>
                  <a:srgbClr val="E30613"/>
                </a:solidFill>
              </a:rPr>
              <a:t>TILE</a:t>
            </a:r>
            <a:endParaRPr lang="en-US" b="1" dirty="0">
              <a:solidFill>
                <a:srgbClr val="E30613"/>
              </a:solidFill>
            </a:endParaRPr>
          </a:p>
          <a:p>
            <a:pPr eaLnBrk="1" fontAlgn="auto" hangingPunct="1"/>
            <a:r>
              <a:rPr lang="en-GB" sz="1600" b="1" dirty="0">
                <a:solidFill>
                  <a:srgbClr val="E30613"/>
                </a:solidFill>
              </a:rPr>
              <a:t>T</a:t>
            </a:r>
            <a:r>
              <a:rPr lang="en-GB" sz="1600" b="1" dirty="0"/>
              <a:t>ask - </a:t>
            </a:r>
            <a:r>
              <a:rPr lang="en-GB" sz="1600" dirty="0"/>
              <a:t>how often, how much twisting or bending is needed?</a:t>
            </a:r>
          </a:p>
          <a:p>
            <a:pPr eaLnBrk="1" fontAlgn="auto" hangingPunct="1"/>
            <a:r>
              <a:rPr lang="en-GB" sz="1600" b="1" dirty="0">
                <a:solidFill>
                  <a:srgbClr val="E30613"/>
                </a:solidFill>
              </a:rPr>
              <a:t>I</a:t>
            </a:r>
            <a:r>
              <a:rPr lang="en-GB" sz="1600" b="1" dirty="0"/>
              <a:t>ndividual </a:t>
            </a:r>
            <a:r>
              <a:rPr lang="en-GB" sz="1600" dirty="0"/>
              <a:t>capability, male or female, old or young, experienced or inexperienced?</a:t>
            </a:r>
          </a:p>
          <a:p>
            <a:pPr eaLnBrk="1" hangingPunct="1"/>
            <a:r>
              <a:rPr lang="en-GB" sz="1600" b="1" dirty="0">
                <a:solidFill>
                  <a:srgbClr val="E30613"/>
                </a:solidFill>
              </a:rPr>
              <a:t>L</a:t>
            </a:r>
            <a:r>
              <a:rPr lang="en-GB" sz="1600" b="1" dirty="0"/>
              <a:t>oad - </a:t>
            </a:r>
            <a:r>
              <a:rPr lang="en-GB" sz="1600" dirty="0"/>
              <a:t>how heavy? Good grip? Bulky? Heavier at one end?</a:t>
            </a:r>
          </a:p>
          <a:p>
            <a:pPr eaLnBrk="1" hangingPunct="1"/>
            <a:r>
              <a:rPr lang="en-GB" sz="1600" b="1" dirty="0">
                <a:solidFill>
                  <a:srgbClr val="E30613"/>
                </a:solidFill>
              </a:rPr>
              <a:t>E</a:t>
            </a:r>
            <a:r>
              <a:rPr lang="en-GB" sz="1600" b="1" dirty="0"/>
              <a:t>nvironment</a:t>
            </a:r>
            <a:r>
              <a:rPr lang="en-GB" sz="1600" dirty="0"/>
              <a:t> - hot, cold, uneven floor, windy, stairs?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91823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Manual Handling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Kinetic lifting</a:t>
            </a:r>
          </a:p>
          <a:p>
            <a:pPr marL="342900" indent="-342900">
              <a:lnSpc>
                <a:spcPct val="100000"/>
              </a:lnSpc>
              <a:buClr>
                <a:srgbClr val="E30613"/>
              </a:buClr>
              <a:buFont typeface="Arial" pitchFamily="34" charset="0"/>
              <a:buChar char="•"/>
            </a:pPr>
            <a:r>
              <a:rPr lang="en-GB" dirty="0"/>
              <a:t>The correct posture before lifting </a:t>
            </a:r>
          </a:p>
          <a:p>
            <a:pPr marL="342900" indent="-342900">
              <a:lnSpc>
                <a:spcPct val="100000"/>
              </a:lnSpc>
              <a:buClr>
                <a:srgbClr val="E30613"/>
              </a:buClr>
              <a:buFont typeface="Arial" pitchFamily="34" charset="0"/>
              <a:buChar char="•"/>
            </a:pPr>
            <a:r>
              <a:rPr lang="en-GB" dirty="0"/>
              <a:t>The correct techniques when lifting </a:t>
            </a:r>
          </a:p>
          <a:p>
            <a:pPr marL="342900" indent="-342900">
              <a:lnSpc>
                <a:spcPct val="100000"/>
              </a:lnSpc>
              <a:buClr>
                <a:srgbClr val="E30613"/>
              </a:buClr>
              <a:buFont typeface="Arial" pitchFamily="34" charset="0"/>
              <a:buChar char="•"/>
            </a:pPr>
            <a:r>
              <a:rPr lang="en-GB" dirty="0"/>
              <a:t>When lowering a load </a:t>
            </a:r>
            <a:br>
              <a:rPr lang="en-GB" dirty="0"/>
            </a:br>
            <a:r>
              <a:rPr lang="en-GB" dirty="0"/>
              <a:t>you must adopt the </a:t>
            </a:r>
            <a:br>
              <a:rPr lang="en-GB" dirty="0"/>
            </a:br>
            <a:r>
              <a:rPr lang="en-GB" dirty="0"/>
              <a:t>correct posture and </a:t>
            </a:r>
            <a:br>
              <a:rPr lang="en-GB" dirty="0"/>
            </a:br>
            <a:r>
              <a:rPr lang="en-GB" dirty="0"/>
              <a:t>technique </a:t>
            </a:r>
          </a:p>
          <a:p>
            <a:pPr>
              <a:lnSpc>
                <a:spcPct val="100000"/>
              </a:lnSpc>
            </a:pPr>
            <a:r>
              <a:rPr lang="en-GB" dirty="0"/>
              <a:t>See </a:t>
            </a:r>
            <a:r>
              <a:rPr lang="en-GB" dirty="0">
                <a:solidFill>
                  <a:srgbClr val="E30613"/>
                </a:solidFill>
              </a:rPr>
              <a:t>activity sheet 15 </a:t>
            </a:r>
            <a:r>
              <a:rPr lang="en-GB" dirty="0"/>
              <a:t>on the</a:t>
            </a:r>
            <a:br>
              <a:rPr lang="en-GB" dirty="0"/>
            </a:br>
            <a:r>
              <a:rPr lang="en-GB" dirty="0"/>
              <a:t>step by step guide to lifting </a:t>
            </a:r>
            <a:br>
              <a:rPr lang="en-GB" dirty="0"/>
            </a:br>
            <a:r>
              <a:rPr lang="en-GB" dirty="0"/>
              <a:t>correctly 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068960"/>
            <a:ext cx="5095875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95281" y="980728"/>
            <a:ext cx="1512888" cy="1169988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/>
              <a:t>The most common injury  when lifting incorrectly is Spinal Injury  </a:t>
            </a:r>
          </a:p>
        </p:txBody>
      </p:sp>
    </p:spTree>
    <p:extLst>
      <p:ext uri="{BB962C8B-B14F-4D97-AF65-F5344CB8AC3E}">
        <p14:creationId xmlns:p14="http://schemas.microsoft.com/office/powerpoint/2010/main" val="2144760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The use of lifting aids when handling materials and equipment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275144"/>
          </a:xfrm>
        </p:spPr>
        <p:txBody>
          <a:bodyPr/>
          <a:lstStyle/>
          <a:p>
            <a:r>
              <a:rPr lang="en-GB" b="1" dirty="0"/>
              <a:t>Lifting Gear </a:t>
            </a:r>
            <a:br>
              <a:rPr lang="en-GB" b="1" dirty="0"/>
            </a:br>
            <a:r>
              <a:rPr lang="en-GB" dirty="0"/>
              <a:t>There are numerous items of small lifting equipment available to assist with handling materials on site and in the workshop. Only use these if you are qualified to use them</a:t>
            </a:r>
            <a:r>
              <a:rPr lang="en-GB" sz="2800" dirty="0"/>
              <a:t>.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5458" y="2852936"/>
            <a:ext cx="2148830" cy="21488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978" y="3117032"/>
            <a:ext cx="1898835" cy="2858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3294060"/>
            <a:ext cx="1669909" cy="25048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6" y="4266702"/>
            <a:ext cx="2897474" cy="169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521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>
            <a:extLst>
              <a:ext uri="{FF2B5EF4-FFF2-40B4-BE49-F238E27FC236}">
                <a16:creationId xmlns:a16="http://schemas.microsoft.com/office/drawing/2014/main" id="{711FD5B6-BA01-3A5C-F26E-1FD80B7DD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31" y="2032489"/>
            <a:ext cx="3190143" cy="317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1846" dirty="0">
                <a:latin typeface="Arial" panose="020B0604020202020204" pitchFamily="34" charset="0"/>
              </a:rPr>
              <a:t>Most bricks delivered to sites are prepacked and banded, using either plastic or metal bands to stop the bricks from separating until ready </a:t>
            </a:r>
            <a:br>
              <a:rPr lang="en-GB" altLang="en-US" sz="1846" dirty="0">
                <a:latin typeface="Arial" panose="020B0604020202020204" pitchFamily="34" charset="0"/>
              </a:rPr>
            </a:br>
            <a:r>
              <a:rPr lang="en-GB" altLang="en-US" sz="1846" dirty="0">
                <a:latin typeface="Arial" panose="020B0604020202020204" pitchFamily="34" charset="0"/>
              </a:rPr>
              <a:t>for use.</a:t>
            </a:r>
          </a:p>
          <a:p>
            <a:pPr eaLnBrk="1" hangingPunct="1"/>
            <a:br>
              <a:rPr lang="en-GB" altLang="en-US" sz="1846" dirty="0">
                <a:latin typeface="Arial" panose="020B0604020202020204" pitchFamily="34" charset="0"/>
              </a:rPr>
            </a:br>
            <a:r>
              <a:rPr lang="en-GB" altLang="en-US" sz="1846" dirty="0">
                <a:latin typeface="Arial" panose="020B0604020202020204" pitchFamily="34" charset="0"/>
              </a:rPr>
              <a:t>Why are bricks and blocks stacked on pallets?</a:t>
            </a:r>
            <a:endParaRPr lang="en-US" altLang="en-US" sz="1846" dirty="0">
              <a:latin typeface="Arial" panose="020B0604020202020204" pitchFamily="34" charset="0"/>
            </a:endParaRPr>
          </a:p>
        </p:txBody>
      </p:sp>
      <p:sp>
        <p:nvSpPr>
          <p:cNvPr id="3075" name="Rectangle 5">
            <a:extLst>
              <a:ext uri="{FF2B5EF4-FFF2-40B4-BE49-F238E27FC236}">
                <a16:creationId xmlns:a16="http://schemas.microsoft.com/office/drawing/2014/main" id="{D16B393A-552D-A4EE-BBD4-EE26C1FB35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31" y="1302728"/>
            <a:ext cx="7772400" cy="71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1pPr>
            <a:lvl2pPr marL="742950" indent="-28575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2pPr>
            <a:lvl3pPr marL="11430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3pPr>
            <a:lvl4pPr marL="16002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4pPr>
            <a:lvl5pPr marL="2057400" indent="-228600">
              <a:lnSpc>
                <a:spcPct val="110000"/>
              </a:lnSpc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 Black" panose="020B0A04020102020204" pitchFamily="34" charset="0"/>
                <a:ea typeface="ヒラギノ角ゴ Pro W3" pitchFamily="16" charset="-128"/>
              </a:defRPr>
            </a:lvl9pPr>
          </a:lstStyle>
          <a:p>
            <a:pPr eaLnBrk="1" hangingPunct="1"/>
            <a:r>
              <a:rPr lang="en-GB" altLang="en-US" sz="2215" b="0" dirty="0"/>
              <a:t>Bricks and blocks</a:t>
            </a:r>
            <a:endParaRPr lang="en-US" altLang="en-US" sz="2215" b="0" dirty="0"/>
          </a:p>
        </p:txBody>
      </p:sp>
      <p:pic>
        <p:nvPicPr>
          <p:cNvPr id="3076" name="Picture 8">
            <a:extLst>
              <a:ext uri="{FF2B5EF4-FFF2-40B4-BE49-F238E27FC236}">
                <a16:creationId xmlns:a16="http://schemas.microsoft.com/office/drawing/2014/main" id="{B3F474AA-0BBD-285D-15AB-09A7BDE1B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715" y="2032489"/>
            <a:ext cx="4585189" cy="3069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83465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18e8c98-519b-4e3e-a77f-7ee33016068f" xsi:nil="true"/>
    <lcf76f155ced4ddcb4097134ff3c332f xmlns="bf4a143a-b26d-45c4-bfc9-243eadc6ff02">
      <Terms xmlns="http://schemas.microsoft.com/office/infopath/2007/PartnerControls"/>
    </lcf76f155ced4ddcb4097134ff3c332f>
    <Campaign xmlns="bf4a143a-b26d-45c4-bfc9-243eadc6ff02" xsi:nil="true"/>
    <PriorityArea xmlns="bf4a143a-b26d-45c4-bfc9-243eadc6ff02" xsi:nil="true"/>
    <Geography xmlns="bf4a143a-b26d-45c4-bfc9-243eadc6ff02" xsi:nil="true"/>
    <Yearcreated xmlns="bf4a143a-b26d-45c4-bfc9-243eadc6ff0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2270F94F19DF4FA93E73A9601C7A53" ma:contentTypeVersion="25" ma:contentTypeDescription="Create a new document." ma:contentTypeScope="" ma:versionID="db96716577cab786ac4e413ddf71e703">
  <xsd:schema xmlns:xsd="http://www.w3.org/2001/XMLSchema" xmlns:xs="http://www.w3.org/2001/XMLSchema" xmlns:p="http://schemas.microsoft.com/office/2006/metadata/properties" xmlns:ns2="dad92211-cb28-4906-b8cd-0d84e3cb6a24" xmlns:ns3="bf4a143a-b26d-45c4-bfc9-243eadc6ff02" xmlns:ns4="418e8c98-519b-4e3e-a77f-7ee33016068f" targetNamespace="http://schemas.microsoft.com/office/2006/metadata/properties" ma:root="true" ma:fieldsID="1ff919fac4d9ef9e5a5b03499f75e73c" ns2:_="" ns3:_="" ns4:_="">
    <xsd:import namespace="dad92211-cb28-4906-b8cd-0d84e3cb6a24"/>
    <xsd:import namespace="bf4a143a-b26d-45c4-bfc9-243eadc6ff02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PriorityArea" minOccurs="0"/>
                <xsd:element ref="ns3:Campaign" minOccurs="0"/>
                <xsd:element ref="ns3:Geography" minOccurs="0"/>
                <xsd:element ref="ns3:Yearcreated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92211-cb28-4906-b8cd-0d84e3cb6a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a143a-b26d-45c4-bfc9-243eadc6ff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iorityArea" ma:index="20" nillable="true" ma:displayName="Priority Area" ma:format="Dropdown" ma:internalName="PriorityArea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Campaign" ma:index="21" nillable="true" ma:displayName="Campaign " ma:format="Dropdown" ma:internalName="Campaig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Geography" ma:index="22" nillable="true" ma:displayName="Geography" ma:format="Dropdown" ma:internalName="Geograph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Yearcreated" ma:index="23" nillable="true" ma:displayName="Year created" ma:format="RadioButtons" ma:internalName="Yearcreated">
      <xsd:simpleType>
        <xsd:restriction base="dms:Choice"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c4a73a7c-d28e-4ead-a542-eec2f3c6ec34}" ma:internalName="TaxCatchAll" ma:showField="CatchAllData" ma:web="dad92211-cb28-4906-b8cd-0d84e3cb6a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7841c2db-e6cb-41f9-bd6f-e79f8a8f3836"/>
    <ds:schemaRef ds:uri="http://schemas.openxmlformats.org/package/2006/metadata/core-properties"/>
    <ds:schemaRef ds:uri="aab04ce7-39c7-4447-9771-005607a4fdc3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22815AA-7361-44EF-82F6-8F2C8A18A5FE}"/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2243</TotalTime>
  <Words>771</Words>
  <Application>Microsoft Office PowerPoint</Application>
  <PresentationFormat>On-screen Show (4:3)</PresentationFormat>
  <Paragraphs>87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Lucida Grande</vt:lpstr>
      <vt:lpstr>Times New Roman</vt:lpstr>
      <vt:lpstr>Default Design</vt:lpstr>
      <vt:lpstr>PowerPoint 2: Understand safe working practices </vt:lpstr>
      <vt:lpstr>Objectives </vt:lpstr>
      <vt:lpstr>Safe Handling of Materials And Equipment</vt:lpstr>
      <vt:lpstr>Safe Handling of Materials And Equipment</vt:lpstr>
      <vt:lpstr>Manual Handling</vt:lpstr>
      <vt:lpstr>Manual Handling</vt:lpstr>
      <vt:lpstr>Manual Handling</vt:lpstr>
      <vt:lpstr>The use of lifting aids when handling materials and equipment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Edward Jones</cp:lastModifiedBy>
  <cp:revision>191</cp:revision>
  <dcterms:created xsi:type="dcterms:W3CDTF">2013-05-28T00:38:54Z</dcterms:created>
  <dcterms:modified xsi:type="dcterms:W3CDTF">2023-09-26T11:24:50Z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0x0101003F2270F94F19DF4FA93E73A9601C7A53</vt:lpwstr>
  </property>
  <property fmtid="{D5CDD505-2E9C-101B-9397-08002B2CF9AE}" pid="3" name="MediaServiceImageTags">
    <vt:lpwstr/>
  </property>
</Properties>
</file>