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88" r:id="rId5"/>
    <p:sldId id="289" r:id="rId6"/>
    <p:sldId id="290" r:id="rId7"/>
    <p:sldId id="291" r:id="rId8"/>
    <p:sldId id="292" r:id="rId9"/>
    <p:sldId id="293" r:id="rId10"/>
    <p:sldId id="294"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5 : Customer Service</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1706784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Customer service principles</a:t>
            </a:r>
            <a:r>
              <a:rPr lang="en-GB" u="sng" dirty="0"/>
              <a:t> </a:t>
            </a:r>
          </a:p>
        </p:txBody>
      </p:sp>
      <p:sp>
        <p:nvSpPr>
          <p:cNvPr id="3" name="Content Placeholder 2"/>
          <p:cNvSpPr>
            <a:spLocks noGrp="1"/>
          </p:cNvSpPr>
          <p:nvPr>
            <p:ph sz="quarter" idx="10"/>
          </p:nvPr>
        </p:nvSpPr>
        <p:spPr>
          <a:xfrm>
            <a:off x="421365" y="1628800"/>
            <a:ext cx="7607020" cy="4248000"/>
          </a:xfrm>
        </p:spPr>
        <p:txBody>
          <a:bodyPr/>
          <a:lstStyle/>
          <a:p>
            <a:pPr marL="342900" indent="-342900">
              <a:buClr>
                <a:srgbClr val="0077E3"/>
              </a:buClr>
              <a:buFont typeface="Arial" panose="020B0604020202020204" pitchFamily="34" charset="0"/>
              <a:buChar char="•"/>
            </a:pPr>
            <a:r>
              <a:rPr lang="en-GB" b="1" dirty="0"/>
              <a:t>Product knowledge: </a:t>
            </a:r>
            <a:r>
              <a:rPr lang="en-GB" dirty="0"/>
              <a:t>in order to provide customers with a good service, you must have a good understanding of the products and services you are offering. A customer should feel confident and trust that you can give them a good service. </a:t>
            </a:r>
          </a:p>
          <a:p>
            <a:pPr marL="342900" indent="-342900">
              <a:buClr>
                <a:srgbClr val="0077E3"/>
              </a:buClr>
              <a:buFont typeface="Arial" panose="020B0604020202020204" pitchFamily="34" charset="0"/>
              <a:buChar char="•"/>
            </a:pPr>
            <a:r>
              <a:rPr lang="en-GB" b="1" dirty="0"/>
              <a:t>Trust:</a:t>
            </a:r>
            <a:r>
              <a:rPr lang="en-GB" dirty="0"/>
              <a:t> clients must feel that they can trust you to deliver the project within their set remits and feel comfortable and confident that you will relay information and discuss issues that may arise. </a:t>
            </a:r>
          </a:p>
        </p:txBody>
      </p:sp>
      <p:sp>
        <p:nvSpPr>
          <p:cNvPr id="4" name="TextBox 3"/>
          <p:cNvSpPr txBox="1"/>
          <p:nvPr/>
        </p:nvSpPr>
        <p:spPr>
          <a:xfrm>
            <a:off x="304266" y="4293096"/>
            <a:ext cx="7724119" cy="132343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b="1" dirty="0"/>
              <a:t>Problem solving: </a:t>
            </a:r>
            <a:r>
              <a:rPr lang="en-GB" dirty="0"/>
              <a:t>to provide good customer service you must be effective at problem solving as the construction process can be complex and problems may arise, such as incorrect products and fittings, labour shortages and adverse weather conditions. </a:t>
            </a:r>
          </a:p>
        </p:txBody>
      </p:sp>
    </p:spTree>
    <p:extLst>
      <p:ext uri="{BB962C8B-B14F-4D97-AF65-F5344CB8AC3E}">
        <p14:creationId xmlns:p14="http://schemas.microsoft.com/office/powerpoint/2010/main" val="412582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Customer service principles</a:t>
            </a:r>
          </a:p>
        </p:txBody>
      </p:sp>
      <p:sp>
        <p:nvSpPr>
          <p:cNvPr id="4" name="TextBox 3"/>
          <p:cNvSpPr txBox="1"/>
          <p:nvPr/>
        </p:nvSpPr>
        <p:spPr>
          <a:xfrm>
            <a:off x="390364" y="1566833"/>
            <a:ext cx="7782036" cy="92333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sz="1800" b="1" dirty="0"/>
              <a:t>Good communication:</a:t>
            </a:r>
            <a:r>
              <a:rPr lang="en-GB" sz="1800" dirty="0"/>
              <a:t> effective communication is a key part of customer service. The client should be able to </a:t>
            </a:r>
            <a:r>
              <a:rPr lang="en-GB" sz="1800" b="1" dirty="0"/>
              <a:t>trust</a:t>
            </a:r>
            <a:r>
              <a:rPr lang="en-GB" sz="1800" dirty="0"/>
              <a:t> you to communicate information clearly. </a:t>
            </a:r>
          </a:p>
        </p:txBody>
      </p:sp>
      <p:sp>
        <p:nvSpPr>
          <p:cNvPr id="5" name="TextBox 4"/>
          <p:cNvSpPr txBox="1"/>
          <p:nvPr/>
        </p:nvSpPr>
        <p:spPr>
          <a:xfrm>
            <a:off x="352840" y="2613392"/>
            <a:ext cx="7819560" cy="120032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sz="1800" b="1" dirty="0"/>
              <a:t>Honesty and integrity: a</a:t>
            </a:r>
            <a:r>
              <a:rPr lang="en-GB" sz="1800" dirty="0"/>
              <a:t> client must be able to rely on you to be honest and open about the project’s progress and any issues that may arise that require resolution. They should feel you act with </a:t>
            </a:r>
            <a:r>
              <a:rPr lang="en-GB" sz="1800" b="1" dirty="0"/>
              <a:t>integrity</a:t>
            </a:r>
            <a:r>
              <a:rPr lang="en-GB" sz="1800" dirty="0"/>
              <a:t> in your dealings with them (ie you are honest, ethical and reliable). </a:t>
            </a:r>
          </a:p>
        </p:txBody>
      </p:sp>
      <p:sp>
        <p:nvSpPr>
          <p:cNvPr id="6" name="TextBox 5"/>
          <p:cNvSpPr txBox="1"/>
          <p:nvPr/>
        </p:nvSpPr>
        <p:spPr>
          <a:xfrm>
            <a:off x="352840" y="4077072"/>
            <a:ext cx="7819560" cy="1508105"/>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sz="1800" b="1" dirty="0"/>
              <a:t>Meeting deadlines:</a:t>
            </a:r>
            <a:r>
              <a:rPr lang="en-GB" sz="1800" dirty="0"/>
              <a:t> an agreed timeline will be stipulated in the contractual agreement and you have a duty to deliver the project in that time. If delays occur you should communicate openly and honestly with the client and project team. To meet deadlines, you should work with </a:t>
            </a:r>
            <a:r>
              <a:rPr lang="en-GB" sz="1800" b="1" dirty="0"/>
              <a:t>efficiency </a:t>
            </a:r>
            <a:r>
              <a:rPr lang="en-GB" sz="1800" dirty="0"/>
              <a:t>(ie productively and in a timely manner).</a:t>
            </a:r>
            <a:r>
              <a:rPr lang="en-GB" dirty="0"/>
              <a:t>  </a:t>
            </a:r>
          </a:p>
        </p:txBody>
      </p:sp>
    </p:spTree>
    <p:extLst>
      <p:ext uri="{BB962C8B-B14F-4D97-AF65-F5344CB8AC3E}">
        <p14:creationId xmlns:p14="http://schemas.microsoft.com/office/powerpoint/2010/main" val="2443803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a:t>Good customer service</a:t>
            </a:r>
            <a:r>
              <a:rPr lang="en-GB" u="sng" dirty="0"/>
              <a:t> </a:t>
            </a:r>
          </a:p>
        </p:txBody>
      </p:sp>
      <p:sp>
        <p:nvSpPr>
          <p:cNvPr id="2" name="TextBox 1"/>
          <p:cNvSpPr txBox="1"/>
          <p:nvPr/>
        </p:nvSpPr>
        <p:spPr>
          <a:xfrm>
            <a:off x="2915816" y="1772816"/>
            <a:ext cx="5544616" cy="2862322"/>
          </a:xfrm>
          <a:prstGeom prst="rect">
            <a:avLst/>
          </a:prstGeom>
          <a:noFill/>
        </p:spPr>
        <p:txBody>
          <a:bodyPr wrap="square" rtlCol="0">
            <a:spAutoFit/>
          </a:bodyPr>
          <a:lstStyle/>
          <a:p>
            <a:r>
              <a:rPr lang="en-GB" dirty="0"/>
              <a:t>Providing good customer service in industry can create positive reputations and increase the chances of securing future contracts. Valued and happy clients will often use word of mouth to promote a company that has consistently provided good customer service. Recommendations from previous clients can increase workload and public perception of a contactor. </a:t>
            </a:r>
          </a:p>
        </p:txBody>
      </p:sp>
      <p:pic>
        <p:nvPicPr>
          <p:cNvPr id="6" name="Picture 5" descr="Shape&#10;&#10;Description automatically generated">
            <a:extLst>
              <a:ext uri="{FF2B5EF4-FFF2-40B4-BE49-F238E27FC236}">
                <a16:creationId xmlns:a16="http://schemas.microsoft.com/office/drawing/2014/main" id="{1778246D-32AB-4C5A-BA0D-B1737CD20DD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1560" y="2060848"/>
            <a:ext cx="2029457" cy="2082911"/>
          </a:xfrm>
          <a:prstGeom prst="rect">
            <a:avLst/>
          </a:prstGeom>
        </p:spPr>
      </p:pic>
    </p:spTree>
    <p:extLst>
      <p:ext uri="{BB962C8B-B14F-4D97-AF65-F5344CB8AC3E}">
        <p14:creationId xmlns:p14="http://schemas.microsoft.com/office/powerpoint/2010/main" val="4010799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52" y="1129412"/>
            <a:ext cx="8229600" cy="382588"/>
          </a:xfrm>
        </p:spPr>
        <p:txBody>
          <a:bodyPr/>
          <a:lstStyle/>
          <a:p>
            <a:r>
              <a:rPr lang="en-GB" dirty="0"/>
              <a:t>Poor customer service</a:t>
            </a:r>
            <a:r>
              <a:rPr lang="en-GB" u="sng" dirty="0"/>
              <a:t> </a:t>
            </a:r>
          </a:p>
        </p:txBody>
      </p:sp>
      <p:sp>
        <p:nvSpPr>
          <p:cNvPr id="3" name="Content Placeholder 2"/>
          <p:cNvSpPr>
            <a:spLocks noGrp="1"/>
          </p:cNvSpPr>
          <p:nvPr>
            <p:ph sz="quarter" idx="10"/>
          </p:nvPr>
        </p:nvSpPr>
        <p:spPr/>
        <p:txBody>
          <a:bodyPr/>
          <a:lstStyle/>
          <a:p>
            <a:endParaRPr lang="en-GB" dirty="0"/>
          </a:p>
          <a:p>
            <a:endParaRPr lang="en-GB" dirty="0"/>
          </a:p>
        </p:txBody>
      </p:sp>
      <p:sp>
        <p:nvSpPr>
          <p:cNvPr id="4" name="TextBox 3"/>
          <p:cNvSpPr txBox="1"/>
          <p:nvPr/>
        </p:nvSpPr>
        <p:spPr>
          <a:xfrm>
            <a:off x="395536" y="1772816"/>
            <a:ext cx="4896544" cy="3785652"/>
          </a:xfrm>
          <a:prstGeom prst="rect">
            <a:avLst/>
          </a:prstGeom>
          <a:noFill/>
        </p:spPr>
        <p:txBody>
          <a:bodyPr wrap="square" rtlCol="0">
            <a:spAutoFit/>
          </a:bodyPr>
          <a:lstStyle/>
          <a:p>
            <a:r>
              <a:rPr lang="en-GB" dirty="0"/>
              <a:t>If a company has a history and reputation for poor customer service this can negatively impact on the future construction contracts they secure. </a:t>
            </a:r>
          </a:p>
          <a:p>
            <a:endParaRPr lang="en-GB" dirty="0"/>
          </a:p>
          <a:p>
            <a:r>
              <a:rPr lang="en-GB" dirty="0"/>
              <a:t>If clients are unhappy with your services they are unlikely to recommend you and likely to discuss your poor service. Word of mouth travels fast in the industry and a good reputation is often hard to establish but easy to lose if you gain a reputation for poor customer service.  </a:t>
            </a:r>
          </a:p>
        </p:txBody>
      </p:sp>
      <p:pic>
        <p:nvPicPr>
          <p:cNvPr id="6" name="Picture 5" descr="Background pattern&#10;&#10;Description automatically generated">
            <a:extLst>
              <a:ext uri="{FF2B5EF4-FFF2-40B4-BE49-F238E27FC236}">
                <a16:creationId xmlns:a16="http://schemas.microsoft.com/office/drawing/2014/main" id="{C8065F6B-F641-4DB5-AFE8-A0F6F38C854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0112" y="2564904"/>
            <a:ext cx="2964904" cy="1935299"/>
          </a:xfrm>
          <a:prstGeom prst="rect">
            <a:avLst/>
          </a:prstGeom>
        </p:spPr>
      </p:pic>
    </p:spTree>
    <p:extLst>
      <p:ext uri="{BB962C8B-B14F-4D97-AF65-F5344CB8AC3E}">
        <p14:creationId xmlns:p14="http://schemas.microsoft.com/office/powerpoint/2010/main" val="1688719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Benefits of good customer service</a:t>
            </a:r>
          </a:p>
        </p:txBody>
      </p:sp>
      <p:sp>
        <p:nvSpPr>
          <p:cNvPr id="4" name="TextBox 3"/>
          <p:cNvSpPr txBox="1"/>
          <p:nvPr/>
        </p:nvSpPr>
        <p:spPr>
          <a:xfrm>
            <a:off x="491092" y="1988840"/>
            <a:ext cx="324036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Repeat business.</a:t>
            </a:r>
            <a:r>
              <a:rPr lang="en-GB" b="1" dirty="0"/>
              <a:t> </a:t>
            </a:r>
          </a:p>
        </p:txBody>
      </p:sp>
      <p:sp>
        <p:nvSpPr>
          <p:cNvPr id="5" name="TextBox 4"/>
          <p:cNvSpPr txBox="1"/>
          <p:nvPr/>
        </p:nvSpPr>
        <p:spPr>
          <a:xfrm>
            <a:off x="491805" y="2708920"/>
            <a:ext cx="338437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Higher profitability.</a:t>
            </a:r>
            <a:r>
              <a:rPr lang="en-GB" b="1" dirty="0"/>
              <a:t> </a:t>
            </a:r>
          </a:p>
        </p:txBody>
      </p:sp>
      <p:sp>
        <p:nvSpPr>
          <p:cNvPr id="6" name="TextBox 5"/>
          <p:cNvSpPr txBox="1"/>
          <p:nvPr/>
        </p:nvSpPr>
        <p:spPr>
          <a:xfrm>
            <a:off x="491092" y="3429000"/>
            <a:ext cx="648072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Increased employee satisfaction.</a:t>
            </a:r>
            <a:r>
              <a:rPr lang="en-GB" b="1" dirty="0"/>
              <a:t> </a:t>
            </a:r>
          </a:p>
        </p:txBody>
      </p:sp>
      <p:sp>
        <p:nvSpPr>
          <p:cNvPr id="7" name="TextBox 6"/>
          <p:cNvSpPr txBox="1"/>
          <p:nvPr/>
        </p:nvSpPr>
        <p:spPr>
          <a:xfrm>
            <a:off x="491092" y="4149080"/>
            <a:ext cx="655272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Positive company reputation.</a:t>
            </a:r>
          </a:p>
        </p:txBody>
      </p:sp>
      <p:sp>
        <p:nvSpPr>
          <p:cNvPr id="8" name="TextBox 7"/>
          <p:cNvSpPr txBox="1"/>
          <p:nvPr/>
        </p:nvSpPr>
        <p:spPr>
          <a:xfrm>
            <a:off x="491092" y="4869160"/>
            <a:ext cx="609713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Potential new clients and contracts.</a:t>
            </a:r>
            <a:r>
              <a:rPr lang="en-GB" b="1" dirty="0"/>
              <a:t> </a:t>
            </a:r>
          </a:p>
        </p:txBody>
      </p:sp>
      <p:pic>
        <p:nvPicPr>
          <p:cNvPr id="9" name="Picture 8" descr="Text, letter&#10;&#10;Description automatically generated">
            <a:extLst>
              <a:ext uri="{FF2B5EF4-FFF2-40B4-BE49-F238E27FC236}">
                <a16:creationId xmlns:a16="http://schemas.microsoft.com/office/drawing/2014/main" id="{5D198ED6-641F-4CA1-85D2-4EFE24A971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81749" y="2288984"/>
            <a:ext cx="3048000" cy="2033016"/>
          </a:xfrm>
          <a:prstGeom prst="rect">
            <a:avLst/>
          </a:prstGeom>
        </p:spPr>
      </p:pic>
    </p:spTree>
    <p:extLst>
      <p:ext uri="{BB962C8B-B14F-4D97-AF65-F5344CB8AC3E}">
        <p14:creationId xmlns:p14="http://schemas.microsoft.com/office/powerpoint/2010/main" val="472319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13908798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B1A16C61-35E7-4E6C-89F7-0015AD0EF3B5}"/>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2237</TotalTime>
  <Words>459</Words>
  <Application>Microsoft Office PowerPoint</Application>
  <PresentationFormat>On-screen Show (4:3)</PresentationFormat>
  <Paragraphs>28</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PowerPoint 5 : Customer Service</vt:lpstr>
      <vt:lpstr>Customer service principles </vt:lpstr>
      <vt:lpstr>Customer service principles</vt:lpstr>
      <vt:lpstr>Good customer service </vt:lpstr>
      <vt:lpstr>Poor customer service </vt:lpstr>
      <vt:lpstr>Benefits of good customer service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2023-09-26T11:06:01Z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