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0"/>
  </p:notesMasterIdLst>
  <p:handoutMasterIdLst>
    <p:handoutMasterId r:id="rId31"/>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Lst>
  <p:sldSz cx="9144000" cy="6858000" type="screen4x3"/>
  <p:notesSz cx="6858000" cy="9144000"/>
  <p:custDataLst>
    <p:tags r:id="rId3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505585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3786625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767153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196902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7: Maintenance of Tools and Equipment</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2492643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6752"/>
            <a:ext cx="8229600" cy="382588"/>
          </a:xfrm>
        </p:spPr>
        <p:txBody>
          <a:bodyPr/>
          <a:lstStyle/>
          <a:p>
            <a:r>
              <a:rPr lang="en-US" dirty="0"/>
              <a:t>Daily tool and equipment checks</a:t>
            </a:r>
          </a:p>
        </p:txBody>
      </p:sp>
      <p:sp>
        <p:nvSpPr>
          <p:cNvPr id="3" name="Content Placeholder 2"/>
          <p:cNvSpPr>
            <a:spLocks noGrp="1"/>
          </p:cNvSpPr>
          <p:nvPr>
            <p:ph sz="quarter" idx="10"/>
          </p:nvPr>
        </p:nvSpPr>
        <p:spPr>
          <a:xfrm>
            <a:off x="457200" y="1700808"/>
            <a:ext cx="8229600" cy="4248000"/>
          </a:xfrm>
        </p:spPr>
        <p:txBody>
          <a:bodyPr/>
          <a:lstStyle/>
          <a:p>
            <a:r>
              <a:rPr lang="en-US" dirty="0">
                <a:ea typeface="ＭＳ Ｐゴシック" pitchFamily="-105" charset="-128"/>
                <a:cs typeface="ＭＳ Ｐゴシック" pitchFamily="-105" charset="-128"/>
              </a:rPr>
              <a:t>All tools and equipment should be visually checked for safe operation every day and before and after each use: some may have become damaged since they were last used or be too worn.</a:t>
            </a:r>
          </a:p>
          <a:p>
            <a:r>
              <a:rPr lang="en-GB" dirty="0">
                <a:ea typeface="ＭＳ Ｐゴシック" pitchFamily="-105" charset="-128"/>
              </a:rPr>
              <a:t>Some engineering environments utilise a daily tool check register, whereby tools are checked or accounted for at the beginning of work, halfway through the shift and at the close of work.</a:t>
            </a:r>
            <a:endParaRPr lang="en-US" dirty="0">
              <a:ea typeface="ＭＳ Ｐゴシック" pitchFamily="-105" charset="-128"/>
              <a:cs typeface="ＭＳ Ｐゴシック" pitchFamily="-105" charset="-128"/>
            </a:endParaRPr>
          </a:p>
          <a:p>
            <a:pPr lvl="1"/>
            <a:r>
              <a:rPr lang="en-US" dirty="0"/>
              <a:t>If the tool or piece of equipment is blunt, sharpen or change it.</a:t>
            </a:r>
          </a:p>
          <a:p>
            <a:pPr lvl="1"/>
            <a:r>
              <a:rPr lang="en-US" dirty="0"/>
              <a:t>If the tool or piece of equipment is dirty, clean it.</a:t>
            </a:r>
          </a:p>
          <a:p>
            <a:pPr lvl="1"/>
            <a:r>
              <a:rPr lang="en-US" dirty="0"/>
              <a:t>If the tool or piece of equipment needs calibration, calibrate it.</a:t>
            </a:r>
          </a:p>
          <a:p>
            <a:pPr lvl="1"/>
            <a:r>
              <a:rPr lang="en-US" dirty="0"/>
              <a:t>If the tool or piece of equipment needs oiling, lubricate it.</a:t>
            </a:r>
          </a:p>
          <a:p>
            <a:r>
              <a:rPr lang="en-US" dirty="0">
                <a:ea typeface="ＭＳ Ｐゴシック" pitchFamily="-105" charset="-128"/>
                <a:cs typeface="ＭＳ Ｐゴシック" pitchFamily="-105" charset="-128"/>
              </a:rPr>
              <a:t> </a:t>
            </a:r>
            <a:endParaRPr lang="en-US" dirty="0"/>
          </a:p>
        </p:txBody>
      </p:sp>
    </p:spTree>
    <p:extLst>
      <p:ext uri="{BB962C8B-B14F-4D97-AF65-F5344CB8AC3E}">
        <p14:creationId xmlns:p14="http://schemas.microsoft.com/office/powerpoint/2010/main" val="3869251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Maintenance of tools</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How to maintain an adjustable spanner</a:t>
            </a:r>
          </a:p>
          <a:p>
            <a:r>
              <a:rPr lang="en-GB" sz="800" dirty="0"/>
              <a:t>	</a:t>
            </a:r>
            <a:endParaRPr lang="en-GB" sz="800" b="0" i="0" dirty="0">
              <a:solidFill>
                <a:srgbClr val="212529"/>
              </a:solidFill>
              <a:effectLst/>
              <a:latin typeface="Roboto"/>
            </a:endParaRPr>
          </a:p>
          <a:p>
            <a:endParaRPr lang="en-US" dirty="0"/>
          </a:p>
        </p:txBody>
      </p:sp>
      <p:pic>
        <p:nvPicPr>
          <p:cNvPr id="6" name="Picture 5" descr="A picture containing wrench, tool&#10;&#10;Description automatically generated">
            <a:extLst>
              <a:ext uri="{FF2B5EF4-FFF2-40B4-BE49-F238E27FC236}">
                <a16:creationId xmlns:a16="http://schemas.microsoft.com/office/drawing/2014/main" id="{A0D76A27-DD92-4425-AA11-B64D8C8A872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0112" y="1260717"/>
            <a:ext cx="2952328" cy="1976351"/>
          </a:xfrm>
          <a:prstGeom prst="rect">
            <a:avLst/>
          </a:prstGeom>
        </p:spPr>
      </p:pic>
      <p:sp>
        <p:nvSpPr>
          <p:cNvPr id="8" name="TextBox 7">
            <a:extLst>
              <a:ext uri="{FF2B5EF4-FFF2-40B4-BE49-F238E27FC236}">
                <a16:creationId xmlns:a16="http://schemas.microsoft.com/office/drawing/2014/main" id="{132D0F65-166D-4E0E-9848-8EC6C0B0CA61}"/>
              </a:ext>
            </a:extLst>
          </p:cNvPr>
          <p:cNvSpPr txBox="1"/>
          <p:nvPr/>
        </p:nvSpPr>
        <p:spPr>
          <a:xfrm>
            <a:off x="457200" y="2151206"/>
            <a:ext cx="6238261" cy="3477875"/>
          </a:xfrm>
          <a:prstGeom prst="rect">
            <a:avLst/>
          </a:prstGeom>
          <a:noFill/>
        </p:spPr>
        <p:txBody>
          <a:bodyPr wrap="square">
            <a:spAutoFit/>
          </a:bodyPr>
          <a:lstStyle/>
          <a:p>
            <a:pPr algn="l"/>
            <a:r>
              <a:rPr lang="en-GB" b="0" i="0" dirty="0">
                <a:solidFill>
                  <a:srgbClr val="212529"/>
                </a:solidFill>
                <a:effectLst/>
              </a:rPr>
              <a:t>Step 1 – Inspect the adjustable spanner. </a:t>
            </a:r>
          </a:p>
          <a:p>
            <a:pPr algn="l"/>
            <a:endParaRPr lang="en-GB" b="0" i="0" dirty="0">
              <a:solidFill>
                <a:srgbClr val="212529"/>
              </a:solidFill>
              <a:effectLst/>
            </a:endParaRPr>
          </a:p>
          <a:p>
            <a:pPr algn="l"/>
            <a:r>
              <a:rPr lang="en-GB" b="0" i="0" dirty="0">
                <a:solidFill>
                  <a:srgbClr val="212529"/>
                </a:solidFill>
                <a:effectLst/>
              </a:rPr>
              <a:t>Step 2 – Remove debris, dirt and corrosion.</a:t>
            </a:r>
          </a:p>
          <a:p>
            <a:pPr algn="l"/>
            <a:endParaRPr lang="en-GB" b="0" i="0" dirty="0">
              <a:solidFill>
                <a:srgbClr val="212529"/>
              </a:solidFill>
              <a:effectLst/>
            </a:endParaRPr>
          </a:p>
          <a:p>
            <a:pPr algn="l"/>
            <a:r>
              <a:rPr lang="en-GB" b="0" i="0" dirty="0">
                <a:solidFill>
                  <a:srgbClr val="212529"/>
                </a:solidFill>
                <a:effectLst/>
              </a:rPr>
              <a:t>Step 3 – Remove worm drive and adjustable jaw.</a:t>
            </a:r>
          </a:p>
          <a:p>
            <a:endParaRPr lang="en-GB" dirty="0">
              <a:solidFill>
                <a:srgbClr val="212529"/>
              </a:solidFill>
            </a:endParaRPr>
          </a:p>
          <a:p>
            <a:r>
              <a:rPr lang="en-GB" dirty="0">
                <a:solidFill>
                  <a:srgbClr val="212529"/>
                </a:solidFill>
              </a:rPr>
              <a:t>Step 4 </a:t>
            </a:r>
            <a:r>
              <a:rPr lang="en-GB" b="0" i="0" dirty="0">
                <a:solidFill>
                  <a:srgbClr val="212529"/>
                </a:solidFill>
                <a:effectLst/>
              </a:rPr>
              <a:t>– Replace any </a:t>
            </a:r>
            <a:r>
              <a:rPr lang="en-GB" dirty="0">
                <a:solidFill>
                  <a:srgbClr val="212529"/>
                </a:solidFill>
              </a:rPr>
              <a:t>w</a:t>
            </a:r>
            <a:r>
              <a:rPr lang="en-GB" b="0" i="0" dirty="0">
                <a:solidFill>
                  <a:srgbClr val="212529"/>
                </a:solidFill>
                <a:effectLst/>
              </a:rPr>
              <a:t>orn </a:t>
            </a:r>
            <a:r>
              <a:rPr lang="en-GB" dirty="0">
                <a:solidFill>
                  <a:srgbClr val="212529"/>
                </a:solidFill>
              </a:rPr>
              <a:t>p</a:t>
            </a:r>
            <a:r>
              <a:rPr lang="en-GB" b="0" i="0" dirty="0">
                <a:solidFill>
                  <a:srgbClr val="212529"/>
                </a:solidFill>
                <a:effectLst/>
              </a:rPr>
              <a:t>arts.</a:t>
            </a:r>
          </a:p>
          <a:p>
            <a:pPr algn="l"/>
            <a:endParaRPr lang="en-GB" b="0" i="0" dirty="0">
              <a:solidFill>
                <a:srgbClr val="212529"/>
              </a:solidFill>
              <a:effectLst/>
            </a:endParaRPr>
          </a:p>
          <a:p>
            <a:pPr algn="l"/>
            <a:r>
              <a:rPr lang="en-GB" b="0" i="0" dirty="0">
                <a:solidFill>
                  <a:srgbClr val="212529"/>
                </a:solidFill>
                <a:effectLst/>
              </a:rPr>
              <a:t>Step 5 – Replace the jaw and tighten the worm drive.</a:t>
            </a:r>
          </a:p>
          <a:p>
            <a:pPr algn="l"/>
            <a:endParaRPr lang="en-GB" b="0" i="0" dirty="0">
              <a:solidFill>
                <a:srgbClr val="212529"/>
              </a:solidFill>
              <a:effectLst/>
            </a:endParaRPr>
          </a:p>
          <a:p>
            <a:pPr algn="l"/>
            <a:r>
              <a:rPr lang="en-GB" b="0" i="0" dirty="0">
                <a:solidFill>
                  <a:srgbClr val="212529"/>
                </a:solidFill>
                <a:effectLst/>
              </a:rPr>
              <a:t>Step 6 – Lubricate the spanner.</a:t>
            </a:r>
          </a:p>
        </p:txBody>
      </p:sp>
    </p:spTree>
    <p:extLst>
      <p:ext uri="{BB962C8B-B14F-4D97-AF65-F5344CB8AC3E}">
        <p14:creationId xmlns:p14="http://schemas.microsoft.com/office/powerpoint/2010/main" val="4026852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Maintenance of tools</a:t>
            </a:r>
          </a:p>
        </p:txBody>
      </p:sp>
      <p:sp>
        <p:nvSpPr>
          <p:cNvPr id="3" name="Content Placeholder 2"/>
          <p:cNvSpPr>
            <a:spLocks noGrp="1"/>
          </p:cNvSpPr>
          <p:nvPr>
            <p:ph sz="quarter" idx="10"/>
          </p:nvPr>
        </p:nvSpPr>
        <p:spPr>
          <a:xfrm>
            <a:off x="457200" y="1538545"/>
            <a:ext cx="8229600" cy="4248000"/>
          </a:xfrm>
        </p:spPr>
        <p:txBody>
          <a:bodyPr/>
          <a:lstStyle/>
          <a:p>
            <a:r>
              <a:rPr lang="en-US" b="1" dirty="0">
                <a:ea typeface="ＭＳ Ｐゴシック" pitchFamily="-105" charset="-128"/>
                <a:cs typeface="ＭＳ Ｐゴシック" pitchFamily="-105" charset="-128"/>
              </a:rPr>
              <a:t>How to maintain a hacksaw</a:t>
            </a:r>
          </a:p>
          <a:p>
            <a:pPr algn="l"/>
            <a:r>
              <a:rPr lang="en-GB" b="0" i="0" dirty="0">
                <a:solidFill>
                  <a:srgbClr val="212529"/>
                </a:solidFill>
                <a:effectLst/>
              </a:rPr>
              <a:t>Step 1 – Inspect the hacksaw. </a:t>
            </a:r>
          </a:p>
          <a:p>
            <a:pPr algn="l"/>
            <a:r>
              <a:rPr lang="en-GB" b="0" i="0" dirty="0">
                <a:solidFill>
                  <a:srgbClr val="212529"/>
                </a:solidFill>
                <a:effectLst/>
              </a:rPr>
              <a:t>Step 2 – Remove debris, dirt and corrosion.</a:t>
            </a:r>
          </a:p>
          <a:p>
            <a:pPr algn="l"/>
            <a:r>
              <a:rPr lang="en-GB" b="0" i="0" dirty="0">
                <a:solidFill>
                  <a:srgbClr val="212529"/>
                </a:solidFill>
                <a:effectLst/>
              </a:rPr>
              <a:t>Step 3 – Remove old cutting blade.</a:t>
            </a:r>
          </a:p>
          <a:p>
            <a:r>
              <a:rPr lang="en-GB" dirty="0">
                <a:solidFill>
                  <a:srgbClr val="212529"/>
                </a:solidFill>
              </a:rPr>
              <a:t>Step 4 </a:t>
            </a:r>
            <a:r>
              <a:rPr lang="en-GB" b="0" i="0" dirty="0">
                <a:solidFill>
                  <a:srgbClr val="212529"/>
                </a:solidFill>
                <a:effectLst/>
              </a:rPr>
              <a:t>– Replace any </a:t>
            </a:r>
            <a:r>
              <a:rPr lang="en-GB" dirty="0">
                <a:solidFill>
                  <a:srgbClr val="212529"/>
                </a:solidFill>
              </a:rPr>
              <a:t>w</a:t>
            </a:r>
            <a:r>
              <a:rPr lang="en-GB" b="0" i="0" dirty="0">
                <a:solidFill>
                  <a:srgbClr val="212529"/>
                </a:solidFill>
                <a:effectLst/>
              </a:rPr>
              <a:t>orn </a:t>
            </a:r>
            <a:r>
              <a:rPr lang="en-GB" dirty="0">
                <a:solidFill>
                  <a:srgbClr val="212529"/>
                </a:solidFill>
              </a:rPr>
              <a:t>p</a:t>
            </a:r>
            <a:r>
              <a:rPr lang="en-GB" b="0" i="0" dirty="0">
                <a:solidFill>
                  <a:srgbClr val="212529"/>
                </a:solidFill>
                <a:effectLst/>
              </a:rPr>
              <a:t>arts.</a:t>
            </a:r>
          </a:p>
          <a:p>
            <a:pPr algn="l"/>
            <a:r>
              <a:rPr lang="en-GB" b="0" i="0" dirty="0">
                <a:solidFill>
                  <a:srgbClr val="212529"/>
                </a:solidFill>
                <a:effectLst/>
              </a:rPr>
              <a:t>Step 5 – Replace with new blade.</a:t>
            </a:r>
          </a:p>
          <a:p>
            <a:pPr algn="l"/>
            <a:r>
              <a:rPr lang="en-GB" b="0" i="0" dirty="0">
                <a:solidFill>
                  <a:srgbClr val="212529"/>
                </a:solidFill>
                <a:effectLst/>
              </a:rPr>
              <a:t>Step 6 – Lubricate </a:t>
            </a:r>
            <a:r>
              <a:rPr lang="en-GB" dirty="0">
                <a:solidFill>
                  <a:srgbClr val="212529"/>
                </a:solidFill>
              </a:rPr>
              <a:t>any bolts</a:t>
            </a:r>
            <a:r>
              <a:rPr lang="en-GB" b="0" i="0" dirty="0">
                <a:solidFill>
                  <a:srgbClr val="212529"/>
                </a:solidFill>
                <a:effectLst/>
              </a:rPr>
              <a:t>.</a:t>
            </a:r>
          </a:p>
        </p:txBody>
      </p:sp>
      <p:pic>
        <p:nvPicPr>
          <p:cNvPr id="6" name="Picture 5" descr="A picture containing saw, tool&#10;&#10;Description automatically generated">
            <a:extLst>
              <a:ext uri="{FF2B5EF4-FFF2-40B4-BE49-F238E27FC236}">
                <a16:creationId xmlns:a16="http://schemas.microsoft.com/office/drawing/2014/main" id="{0D841897-DAFB-4C1C-BB54-73408E0B25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2931355"/>
            <a:ext cx="4392488" cy="2703069"/>
          </a:xfrm>
          <a:prstGeom prst="rect">
            <a:avLst/>
          </a:prstGeom>
        </p:spPr>
      </p:pic>
    </p:spTree>
    <p:extLst>
      <p:ext uri="{BB962C8B-B14F-4D97-AF65-F5344CB8AC3E}">
        <p14:creationId xmlns:p14="http://schemas.microsoft.com/office/powerpoint/2010/main" val="3691066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Maintenance of tools</a:t>
            </a:r>
          </a:p>
        </p:txBody>
      </p:sp>
      <p:sp>
        <p:nvSpPr>
          <p:cNvPr id="3" name="Content Placeholder 2"/>
          <p:cNvSpPr>
            <a:spLocks noGrp="1"/>
          </p:cNvSpPr>
          <p:nvPr>
            <p:ph sz="quarter" idx="10"/>
          </p:nvPr>
        </p:nvSpPr>
        <p:spPr>
          <a:xfrm>
            <a:off x="457200" y="1484784"/>
            <a:ext cx="8229600" cy="4248000"/>
          </a:xfrm>
        </p:spPr>
        <p:txBody>
          <a:bodyPr/>
          <a:lstStyle/>
          <a:p>
            <a:r>
              <a:rPr lang="en-US" b="1" dirty="0">
                <a:ea typeface="ＭＳ Ｐゴシック" pitchFamily="-105" charset="-128"/>
                <a:cs typeface="ＭＳ Ｐゴシック" pitchFamily="-105" charset="-128"/>
              </a:rPr>
              <a:t>How to maintain a combustion </a:t>
            </a:r>
            <a:r>
              <a:rPr lang="en-US" b="1" dirty="0" err="1">
                <a:ea typeface="ＭＳ Ｐゴシック" pitchFamily="-105" charset="-128"/>
                <a:cs typeface="ＭＳ Ｐゴシック" pitchFamily="-105" charset="-128"/>
              </a:rPr>
              <a:t>analyser</a:t>
            </a:r>
            <a:endParaRPr lang="en-US" b="1" dirty="0">
              <a:ea typeface="ＭＳ Ｐゴシック" pitchFamily="-105" charset="-128"/>
              <a:cs typeface="ＭＳ Ｐゴシック" pitchFamily="-105" charset="-128"/>
            </a:endParaRPr>
          </a:p>
          <a:p>
            <a:pPr algn="l"/>
            <a:r>
              <a:rPr lang="en-GB" b="0" i="0" dirty="0">
                <a:solidFill>
                  <a:srgbClr val="212529"/>
                </a:solidFill>
                <a:effectLst/>
                <a:latin typeface="Roboto"/>
              </a:rPr>
              <a:t>Step 1 – Inspect the </a:t>
            </a:r>
            <a:r>
              <a:rPr lang="en-GB" dirty="0">
                <a:solidFill>
                  <a:srgbClr val="212529"/>
                </a:solidFill>
                <a:latin typeface="Roboto"/>
              </a:rPr>
              <a:t>combustion analyser</a:t>
            </a:r>
            <a:r>
              <a:rPr lang="en-GB" b="0" i="0" dirty="0">
                <a:solidFill>
                  <a:srgbClr val="212529"/>
                </a:solidFill>
                <a:effectLst/>
                <a:latin typeface="Roboto"/>
              </a:rPr>
              <a:t>. </a:t>
            </a:r>
          </a:p>
          <a:p>
            <a:pPr algn="l"/>
            <a:r>
              <a:rPr lang="en-GB" b="0" i="0" dirty="0">
                <a:solidFill>
                  <a:srgbClr val="212529"/>
                </a:solidFill>
                <a:effectLst/>
                <a:latin typeface="Roboto"/>
              </a:rPr>
              <a:t>Step 2 – Return to service centre annually.</a:t>
            </a:r>
          </a:p>
          <a:p>
            <a:r>
              <a:rPr lang="en-GB" dirty="0">
                <a:solidFill>
                  <a:srgbClr val="212529"/>
                </a:solidFill>
                <a:latin typeface="Roboto"/>
              </a:rPr>
              <a:t>Step 3 </a:t>
            </a:r>
            <a:r>
              <a:rPr lang="en-GB" b="0" i="0" dirty="0">
                <a:solidFill>
                  <a:srgbClr val="212529"/>
                </a:solidFill>
                <a:effectLst/>
                <a:latin typeface="Roboto"/>
              </a:rPr>
              <a:t>– Use as per manufacturer’s guidelines.</a:t>
            </a:r>
          </a:p>
        </p:txBody>
      </p:sp>
      <p:pic>
        <p:nvPicPr>
          <p:cNvPr id="6" name="Picture 5" descr="A picture containing indoor&#10;&#10;Description automatically generated">
            <a:extLst>
              <a:ext uri="{FF2B5EF4-FFF2-40B4-BE49-F238E27FC236}">
                <a16:creationId xmlns:a16="http://schemas.microsoft.com/office/drawing/2014/main" id="{845A0300-3D79-4E5B-A5E8-508BA40C03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9912" y="3592534"/>
            <a:ext cx="3097614" cy="2470460"/>
          </a:xfrm>
          <a:prstGeom prst="rect">
            <a:avLst/>
          </a:prstGeom>
        </p:spPr>
      </p:pic>
    </p:spTree>
    <p:extLst>
      <p:ext uri="{BB962C8B-B14F-4D97-AF65-F5344CB8AC3E}">
        <p14:creationId xmlns:p14="http://schemas.microsoft.com/office/powerpoint/2010/main" val="4193024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 storage of tools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You should strive to store your tools safely and carefully so that they will last a long time and be ready for use when required.</a:t>
            </a:r>
          </a:p>
          <a:p>
            <a:r>
              <a:rPr lang="en-US" dirty="0">
                <a:ea typeface="ＭＳ Ｐゴシック" pitchFamily="-105" charset="-128"/>
                <a:cs typeface="ＭＳ Ｐゴシック" pitchFamily="-105" charset="-128"/>
              </a:rPr>
              <a:t>If a tool has a storage box/container, use it if possible to provide protection. If not, store the tool where it will not get damaged.</a:t>
            </a:r>
          </a:p>
          <a:p>
            <a:r>
              <a:rPr lang="en-US" b="1" dirty="0">
                <a:ea typeface="ＭＳ Ｐゴシック" pitchFamily="-105" charset="-128"/>
                <a:cs typeface="ＭＳ Ｐゴシック" pitchFamily="-105" charset="-128"/>
              </a:rPr>
              <a:t>Replacing good quality tools can be expensive: always take good care of them.</a:t>
            </a:r>
          </a:p>
        </p:txBody>
      </p:sp>
    </p:spTree>
    <p:extLst>
      <p:ext uri="{BB962C8B-B14F-4D97-AF65-F5344CB8AC3E}">
        <p14:creationId xmlns:p14="http://schemas.microsoft.com/office/powerpoint/2010/main" val="4126261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 reports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A condition report is completed as part of the planned preventative maintenance schedule for a tool or piece of equipment and details the condition of the tool or piece of equipment and whether any remedial maintenance is required. The focus is commonly on areas such as:</a:t>
            </a:r>
          </a:p>
          <a:p>
            <a:pPr lvl="1"/>
            <a:r>
              <a:rPr lang="en-US" dirty="0"/>
              <a:t>damage to the outside of the tool or piece of equipment;</a:t>
            </a:r>
          </a:p>
          <a:p>
            <a:pPr lvl="1"/>
            <a:r>
              <a:rPr lang="en-US" dirty="0"/>
              <a:t>whether any parts need replacing</a:t>
            </a:r>
          </a:p>
          <a:p>
            <a:pPr lvl="1"/>
            <a:r>
              <a:rPr lang="en-US" dirty="0"/>
              <a:t>whether any fluid levels need topping up</a:t>
            </a:r>
          </a:p>
          <a:p>
            <a:pPr lvl="1"/>
            <a:r>
              <a:rPr lang="en-US" dirty="0"/>
              <a:t>whether the tool or piece of equipment is within its calibration period.</a:t>
            </a:r>
          </a:p>
          <a:p>
            <a:r>
              <a:rPr lang="en-US" dirty="0">
                <a:ea typeface="ＭＳ Ｐゴシック" pitchFamily="-105" charset="-128"/>
                <a:cs typeface="ＭＳ Ｐゴシック" pitchFamily="-105" charset="-128"/>
              </a:rPr>
              <a:t>These areas are assessed, and the report is provided to the client to carry out any remedial work required.</a:t>
            </a:r>
          </a:p>
          <a:p>
            <a:endParaRPr lang="en-US" dirty="0"/>
          </a:p>
        </p:txBody>
      </p:sp>
    </p:spTree>
    <p:extLst>
      <p:ext uri="{BB962C8B-B14F-4D97-AF65-F5344CB8AC3E}">
        <p14:creationId xmlns:p14="http://schemas.microsoft.com/office/powerpoint/2010/main" val="2273497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Asset registers</a:t>
            </a:r>
          </a:p>
        </p:txBody>
      </p:sp>
      <p:sp>
        <p:nvSpPr>
          <p:cNvPr id="3" name="Content Placeholder 2"/>
          <p:cNvSpPr>
            <a:spLocks noGrp="1"/>
          </p:cNvSpPr>
          <p:nvPr>
            <p:ph sz="quarter" idx="10"/>
          </p:nvPr>
        </p:nvSpPr>
        <p:spPr/>
        <p:txBody>
          <a:bodyPr/>
          <a:lstStyle/>
          <a:p>
            <a:r>
              <a:rPr lang="en-GB" dirty="0">
                <a:ea typeface="ＭＳ Ｐゴシック" pitchFamily="-105" charset="-128"/>
              </a:rPr>
              <a:t>An asset register is a resource that details all the different assets owned or managed by a company. For example:</a:t>
            </a:r>
          </a:p>
          <a:p>
            <a:pPr lvl="1"/>
            <a:r>
              <a:rPr lang="en-US" dirty="0"/>
              <a:t>tools</a:t>
            </a:r>
          </a:p>
          <a:p>
            <a:pPr lvl="1"/>
            <a:r>
              <a:rPr lang="en-US" dirty="0"/>
              <a:t>equipment</a:t>
            </a:r>
          </a:p>
          <a:p>
            <a:pPr lvl="1"/>
            <a:r>
              <a:rPr lang="en-US" dirty="0"/>
              <a:t>materials</a:t>
            </a:r>
          </a:p>
          <a:p>
            <a:pPr lvl="1"/>
            <a:r>
              <a:rPr lang="en-US" dirty="0"/>
              <a:t>vehicles</a:t>
            </a:r>
          </a:p>
          <a:p>
            <a:pPr lvl="1"/>
            <a:r>
              <a:rPr lang="en-US" dirty="0"/>
              <a:t>offices.</a:t>
            </a:r>
          </a:p>
          <a:p>
            <a:r>
              <a:rPr lang="en-US" dirty="0">
                <a:ea typeface="ＭＳ Ｐゴシック" pitchFamily="-105" charset="-128"/>
                <a:cs typeface="ＭＳ Ｐゴシック" pitchFamily="-105" charset="-128"/>
              </a:rPr>
              <a:t>An asset register is an important document for evaluating how much a company is worth. </a:t>
            </a:r>
          </a:p>
          <a:p>
            <a:endParaRPr lang="en-US" dirty="0"/>
          </a:p>
        </p:txBody>
      </p:sp>
      <p:pic>
        <p:nvPicPr>
          <p:cNvPr id="5" name="Picture 4" descr="A picture containing text&#10;&#10;Description automatically generated">
            <a:extLst>
              <a:ext uri="{FF2B5EF4-FFF2-40B4-BE49-F238E27FC236}">
                <a16:creationId xmlns:a16="http://schemas.microsoft.com/office/drawing/2014/main" id="{1B2615C2-93D5-44E5-B927-7D4F4872A4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4088" y="2420888"/>
            <a:ext cx="3048000" cy="1712976"/>
          </a:xfrm>
          <a:prstGeom prst="rect">
            <a:avLst/>
          </a:prstGeom>
        </p:spPr>
      </p:pic>
    </p:spTree>
    <p:extLst>
      <p:ext uri="{BB962C8B-B14F-4D97-AF65-F5344CB8AC3E}">
        <p14:creationId xmlns:p14="http://schemas.microsoft.com/office/powerpoint/2010/main" val="2414674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When carrying out work in the BSE sector of the construction industry, it is important to remember that your role is to provide the services into the property – plumbing, gas, electricity, drainage, communications, etc. As you are responsible for installations it is important that all materials used: </a:t>
            </a:r>
          </a:p>
          <a:p>
            <a:pPr lvl="1"/>
            <a:r>
              <a:rPr lang="en-US" dirty="0"/>
              <a:t>are fit for </a:t>
            </a:r>
            <a:r>
              <a:rPr lang="en-US" dirty="0">
                <a:ea typeface="ＭＳ Ｐゴシック" pitchFamily="-105" charset="-128"/>
              </a:rPr>
              <a:t>purpose – </a:t>
            </a:r>
            <a:r>
              <a:rPr lang="en-GB" dirty="0">
                <a:ea typeface="ＭＳ Ｐゴシック" pitchFamily="-105" charset="-128"/>
              </a:rPr>
              <a:t>eg whether they comply with CE (European standards), BS (kite mark for British standards) and/or BASEC (British Approvals Service for Cables)</a:t>
            </a:r>
            <a:endParaRPr lang="en-US" dirty="0"/>
          </a:p>
          <a:p>
            <a:pPr lvl="1"/>
            <a:r>
              <a:rPr lang="en-US" dirty="0"/>
              <a:t>are safe: they do not present any hazards to the installation</a:t>
            </a:r>
          </a:p>
          <a:p>
            <a:pPr lvl="1"/>
            <a:r>
              <a:rPr lang="en-US" dirty="0"/>
              <a:t>are sized and ordered correctly, eg, pipe and cable sizes</a:t>
            </a:r>
          </a:p>
          <a:p>
            <a:pPr lvl="1"/>
            <a:r>
              <a:rPr lang="en-US" dirty="0"/>
              <a:t>allow for any special requirements, ie any possible future extensions to the installation, such as more radiators or additional bathrooms.</a:t>
            </a:r>
          </a:p>
          <a:p>
            <a:endParaRPr lang="en-US" dirty="0"/>
          </a:p>
        </p:txBody>
      </p:sp>
    </p:spTree>
    <p:extLst>
      <p:ext uri="{BB962C8B-B14F-4D97-AF65-F5344CB8AC3E}">
        <p14:creationId xmlns:p14="http://schemas.microsoft.com/office/powerpoint/2010/main" val="2960840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When taking delivery of any materials, it is important to check their condition and that the delivery note matches the requisition order. This is because any defects identified on delivery can be discussed immediately. Do not sign for an order until you are satisfied that it is complete and of the correct standard. </a:t>
            </a:r>
          </a:p>
          <a:p>
            <a:r>
              <a:rPr lang="en-US" dirty="0">
                <a:ea typeface="ＭＳ Ｐゴシック" pitchFamily="-105" charset="-128"/>
                <a:cs typeface="ＭＳ Ｐゴシック" pitchFamily="-105" charset="-128"/>
              </a:rPr>
              <a:t>Always survey the job and order the correct amount of materials to keep costs down and minimise wastage, promoting sustainability. </a:t>
            </a:r>
          </a:p>
          <a:p>
            <a:r>
              <a:rPr lang="en-US" dirty="0">
                <a:ea typeface="ＭＳ Ｐゴシック" pitchFamily="-105" charset="-128"/>
                <a:cs typeface="ＭＳ Ｐゴシック" pitchFamily="-105" charset="-128"/>
              </a:rPr>
              <a:t>If there are any unused materials, ensure they are stored correctly and carefully, as they could be used for a different job, saving money and reducing wastage.</a:t>
            </a:r>
          </a:p>
          <a:p>
            <a:r>
              <a:rPr lang="en-US" dirty="0">
                <a:ea typeface="ＭＳ Ｐゴシック" pitchFamily="-105" charset="-128"/>
                <a:cs typeface="ＭＳ Ｐゴシック" pitchFamily="-105" charset="-128"/>
              </a:rPr>
              <a:t> </a:t>
            </a:r>
            <a:r>
              <a:rPr lang="en-US" b="1" dirty="0">
                <a:ea typeface="ＭＳ Ｐゴシック" pitchFamily="-105" charset="-128"/>
                <a:cs typeface="ＭＳ Ｐゴシック" pitchFamily="-105" charset="-128"/>
              </a:rPr>
              <a:t>Remember: ‘measure twice and cut once’.</a:t>
            </a:r>
          </a:p>
          <a:p>
            <a:r>
              <a:rPr lang="en-US" dirty="0">
                <a:ea typeface="ＭＳ Ｐゴシック" pitchFamily="-105" charset="-128"/>
                <a:cs typeface="ＭＳ Ｐゴシック" pitchFamily="-105" charset="-128"/>
              </a:rPr>
              <a:t> </a:t>
            </a:r>
          </a:p>
        </p:txBody>
      </p:sp>
    </p:spTree>
    <p:extLst>
      <p:ext uri="{BB962C8B-B14F-4D97-AF65-F5344CB8AC3E}">
        <p14:creationId xmlns:p14="http://schemas.microsoft.com/office/powerpoint/2010/main" val="4211293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that fail safety checks</a:t>
            </a:r>
          </a:p>
        </p:txBody>
      </p:sp>
      <p:sp>
        <p:nvSpPr>
          <p:cNvPr id="3" name="Content Placeholder 2"/>
          <p:cNvSpPr>
            <a:spLocks noGrp="1"/>
          </p:cNvSpPr>
          <p:nvPr>
            <p:ph sz="quarter" idx="10"/>
          </p:nvPr>
        </p:nvSpPr>
        <p:spPr>
          <a:xfrm>
            <a:off x="457200" y="1484784"/>
            <a:ext cx="8229600" cy="4248000"/>
          </a:xfrm>
        </p:spPr>
        <p:txBody>
          <a:bodyPr/>
          <a:lstStyle/>
          <a:p>
            <a:r>
              <a:rPr lang="en-US" dirty="0">
                <a:ea typeface="ＭＳ Ｐゴシック" pitchFamily="-105" charset="-128"/>
                <a:cs typeface="ＭＳ Ｐゴシック" pitchFamily="-105" charset="-128"/>
              </a:rPr>
              <a:t>Any tool that fails a safety check should either be repaired or replaced. This is important as the continued use of that tool will constitute a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danger to you and possibly someone else. </a:t>
            </a:r>
          </a:p>
          <a:p>
            <a:pPr lvl="1"/>
            <a:r>
              <a:rPr lang="en-GB" dirty="0"/>
              <a:t>Tools such as chisels, which are liable to impact damage, need to be checked to ensure their head is not split or mushroomed.</a:t>
            </a:r>
            <a:endParaRPr lang="en-US" dirty="0">
              <a:ea typeface="ＭＳ Ｐゴシック" pitchFamily="-105" charset="-128"/>
              <a:cs typeface="ＭＳ Ｐゴシック" pitchFamily="-105" charset="-128"/>
            </a:endParaRPr>
          </a:p>
          <a:p>
            <a:pPr lvl="1"/>
            <a:r>
              <a:rPr lang="en-US" dirty="0"/>
              <a:t>If a drill bit is broken, it can either be resharpened or replaced.</a:t>
            </a:r>
          </a:p>
          <a:p>
            <a:pPr lvl="1"/>
            <a:r>
              <a:rPr lang="en-US" dirty="0"/>
              <a:t>If a cutting blade is blunt, it can either be sharpened (chisel, etc) or replaced (hacksaw, etc). This can create waste if copper pipe or electrical cable is cut incorrectly.</a:t>
            </a:r>
          </a:p>
          <a:p>
            <a:pPr lvl="1"/>
            <a:r>
              <a:rPr lang="en-US" dirty="0"/>
              <a:t>If an electrical power tool is damaged it can either be repaired or replaced.</a:t>
            </a:r>
          </a:p>
          <a:p>
            <a:r>
              <a:rPr lang="en-US" dirty="0">
                <a:ea typeface="ＭＳ Ｐゴシック" pitchFamily="-105" charset="-128"/>
                <a:cs typeface="ＭＳ Ｐゴシック" pitchFamily="-105" charset="-128"/>
              </a:rPr>
              <a:t>   </a:t>
            </a:r>
            <a:r>
              <a:rPr lang="en-US" b="1" dirty="0">
                <a:ea typeface="ＭＳ Ｐゴシック" pitchFamily="-105" charset="-128"/>
                <a:cs typeface="ＭＳ Ｐゴシック" pitchFamily="-105" charset="-128"/>
              </a:rPr>
              <a:t>Any such failure must be actioned immediately.</a:t>
            </a:r>
          </a:p>
          <a:p>
            <a:endParaRPr lang="en-US" dirty="0"/>
          </a:p>
        </p:txBody>
      </p:sp>
    </p:spTree>
    <p:extLst>
      <p:ext uri="{BB962C8B-B14F-4D97-AF65-F5344CB8AC3E}">
        <p14:creationId xmlns:p14="http://schemas.microsoft.com/office/powerpoint/2010/main" val="1090089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Objectives</a:t>
            </a:r>
          </a:p>
        </p:txBody>
      </p:sp>
      <p:sp>
        <p:nvSpPr>
          <p:cNvPr id="3075" name="Content Placeholder 2"/>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At the end of this session learners should be able to:</a:t>
            </a:r>
            <a:endParaRPr dirty="0">
              <a:ea typeface="ＭＳ Ｐゴシック" pitchFamily="-105" charset="-128"/>
              <a:cs typeface="ＭＳ Ｐゴシック" pitchFamily="-105" charset="-128"/>
            </a:endParaRPr>
          </a:p>
          <a:p>
            <a:pPr lvl="1"/>
            <a:r>
              <a:rPr lang="en-US" sz="1800" dirty="0">
                <a:solidFill>
                  <a:srgbClr val="000000"/>
                </a:solidFill>
                <a:latin typeface="Arial" panose="020B0604020202020204" pitchFamily="34" charset="0"/>
              </a:rPr>
              <a:t>i</a:t>
            </a:r>
            <a:r>
              <a:rPr lang="en-US" sz="1800" b="0" i="0" u="none" strike="noStrike" baseline="0" dirty="0">
                <a:solidFill>
                  <a:srgbClr val="000000"/>
                </a:solidFill>
                <a:latin typeface="Arial" panose="020B0604020202020204" pitchFamily="34" charset="0"/>
              </a:rPr>
              <a:t>dentify t</a:t>
            </a:r>
            <a:r>
              <a:rPr lang="en-GB" sz="1800" b="0" i="0" u="none" strike="noStrike" baseline="0" dirty="0">
                <a:solidFill>
                  <a:srgbClr val="000000"/>
                </a:solidFill>
                <a:latin typeface="Arial" panose="020B0604020202020204" pitchFamily="34" charset="0"/>
              </a:rPr>
              <a:t>he methods to ensure tools, equipment and materials are fit for purpose and the required checks that are undertaken to ensure this 	</a:t>
            </a:r>
          </a:p>
          <a:p>
            <a:pPr lvl="1"/>
            <a:r>
              <a:rPr lang="en-GB" sz="1800" dirty="0">
                <a:solidFill>
                  <a:srgbClr val="000000"/>
                </a:solidFill>
                <a:latin typeface="Arial" panose="020B0604020202020204" pitchFamily="34" charset="0"/>
              </a:rPr>
              <a:t>understand t</a:t>
            </a:r>
            <a:r>
              <a:rPr lang="en-GB" sz="1800" b="0" i="0" u="none" strike="noStrike" baseline="0" dirty="0">
                <a:solidFill>
                  <a:srgbClr val="000000"/>
                </a:solidFill>
                <a:latin typeface="Arial" panose="020B0604020202020204" pitchFamily="34" charset="0"/>
              </a:rPr>
              <a:t>he procedure that should be applied for tools and equipment that fail safety checks </a:t>
            </a:r>
          </a:p>
          <a:p>
            <a:pPr lvl="1"/>
            <a:r>
              <a:rPr lang="en-GB" sz="1800" dirty="0">
                <a:solidFill>
                  <a:srgbClr val="000000"/>
                </a:solidFill>
                <a:latin typeface="Arial" panose="020B0604020202020204" pitchFamily="34" charset="0"/>
              </a:rPr>
              <a:t>state t</a:t>
            </a:r>
            <a:r>
              <a:rPr lang="en-GB" sz="1800" b="0" i="0" u="none" strike="noStrike" baseline="0" dirty="0">
                <a:solidFill>
                  <a:srgbClr val="000000"/>
                </a:solidFill>
              </a:rPr>
              <a:t>he methods of safe supply for electrical tools and equipment on site </a:t>
            </a:r>
          </a:p>
          <a:p>
            <a:pPr lvl="1"/>
            <a:r>
              <a:rPr lang="en-GB" sz="1800" dirty="0">
                <a:solidFill>
                  <a:srgbClr val="000000"/>
                </a:solidFill>
              </a:rPr>
              <a:t>understand the maintenance requirements of tools, equipment and materials.</a:t>
            </a:r>
            <a:r>
              <a:rPr lang="en-GB" sz="1800" b="0" i="0" u="none" strike="noStrike" baseline="0" dirty="0">
                <a:solidFill>
                  <a:srgbClr val="000000"/>
                </a:solidFill>
              </a:rPr>
              <a:t>	</a:t>
            </a:r>
          </a:p>
          <a:p>
            <a:pPr lvl="1"/>
            <a:endParaRPr lang="en-GB" sz="1800" b="0" i="0" u="none" strike="noStrike" baseline="0" dirty="0">
              <a:solidFill>
                <a:srgbClr val="000000"/>
              </a:solidFill>
              <a:latin typeface="Arial" panose="020B0604020202020204" pitchFamily="34" charset="0"/>
            </a:endParaRPr>
          </a:p>
          <a:p>
            <a:pPr lvl="1"/>
            <a:endParaRPr lang="en-GB" sz="1800" b="0" i="0" u="none" strike="noStrike" baseline="0" dirty="0">
              <a:solidFill>
                <a:srgbClr val="000000"/>
              </a:solidFill>
              <a:latin typeface="Arial" panose="020B0604020202020204" pitchFamily="34" charset="0"/>
            </a:endParaRPr>
          </a:p>
        </p:txBody>
      </p:sp>
      <p:pic>
        <p:nvPicPr>
          <p:cNvPr id="4" name="Picture 3" descr="A picture containing ground, person, outdoor&#10;&#10;Description automatically generated">
            <a:extLst>
              <a:ext uri="{FF2B5EF4-FFF2-40B4-BE49-F238E27FC236}">
                <a16:creationId xmlns:a16="http://schemas.microsoft.com/office/drawing/2014/main" id="{B1B2F311-8D05-4249-856A-FBD07FCC7E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8670" y="4269432"/>
            <a:ext cx="2951820" cy="1967880"/>
          </a:xfrm>
          <a:prstGeom prst="rect">
            <a:avLst/>
          </a:prstGeom>
        </p:spPr>
      </p:pic>
      <p:pic>
        <p:nvPicPr>
          <p:cNvPr id="7" name="Picture 6" descr="A picture containing person, blue&#10;&#10;Description automatically generated">
            <a:extLst>
              <a:ext uri="{FF2B5EF4-FFF2-40B4-BE49-F238E27FC236}">
                <a16:creationId xmlns:a16="http://schemas.microsoft.com/office/drawing/2014/main" id="{2C5E4558-9731-4AD1-A77C-009443AA66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1960" y="4269432"/>
            <a:ext cx="2623840" cy="1967880"/>
          </a:xfrm>
          <a:prstGeom prst="rect">
            <a:avLst/>
          </a:prstGeom>
        </p:spPr>
      </p:pic>
    </p:spTree>
    <p:extLst>
      <p:ext uri="{BB962C8B-B14F-4D97-AF65-F5344CB8AC3E}">
        <p14:creationId xmlns:p14="http://schemas.microsoft.com/office/powerpoint/2010/main" val="663157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that fail safety checks</a:t>
            </a:r>
          </a:p>
        </p:txBody>
      </p:sp>
      <p:sp>
        <p:nvSpPr>
          <p:cNvPr id="3" name="Content Placeholder 2"/>
          <p:cNvSpPr>
            <a:spLocks noGrp="1"/>
          </p:cNvSpPr>
          <p:nvPr>
            <p:ph sz="quarter" idx="10"/>
          </p:nvPr>
        </p:nvSpPr>
        <p:spPr>
          <a:xfrm>
            <a:off x="419878" y="1484784"/>
            <a:ext cx="8229600" cy="4248000"/>
          </a:xfrm>
        </p:spPr>
        <p:txBody>
          <a:bodyPr/>
          <a:lstStyle/>
          <a:p>
            <a:r>
              <a:rPr lang="en-US" dirty="0">
                <a:ea typeface="ＭＳ Ｐゴシック" pitchFamily="-105" charset="-128"/>
                <a:cs typeface="ＭＳ Ｐゴシック" pitchFamily="-105" charset="-128"/>
              </a:rPr>
              <a:t>If a tool fails a safety check, take the following steps.</a:t>
            </a:r>
          </a:p>
          <a:p>
            <a:pPr marL="985838" lvl="1">
              <a:buAutoNum type="arabicPeriod"/>
            </a:pPr>
            <a:r>
              <a:rPr lang="en-GB" dirty="0">
                <a:ea typeface="ＭＳ Ｐゴシック" pitchFamily="-105" charset="-128"/>
              </a:rPr>
              <a:t> Remove from service. </a:t>
            </a:r>
          </a:p>
          <a:p>
            <a:pPr marL="985838" lvl="1">
              <a:buAutoNum type="arabicPeriod"/>
            </a:pPr>
            <a:r>
              <a:rPr lang="en-GB" dirty="0">
                <a:ea typeface="ＭＳ Ｐゴシック" pitchFamily="-105" charset="-128"/>
              </a:rPr>
              <a:t> Label as being inoperative. </a:t>
            </a:r>
          </a:p>
          <a:p>
            <a:pPr marL="985838" lvl="1">
              <a:buAutoNum type="arabicPeriod"/>
            </a:pPr>
            <a:r>
              <a:rPr lang="en-GB" dirty="0">
                <a:ea typeface="ＭＳ Ｐゴシック" pitchFamily="-105" charset="-128"/>
              </a:rPr>
              <a:t> Lock away.</a:t>
            </a:r>
          </a:p>
          <a:p>
            <a:pPr marL="985838" lvl="1">
              <a:buAutoNum type="arabicPeriod"/>
            </a:pPr>
            <a:r>
              <a:rPr lang="en-GB" dirty="0">
                <a:ea typeface="ＭＳ Ｐゴシック" pitchFamily="-105" charset="-128"/>
              </a:rPr>
              <a:t> Arrange repair.</a:t>
            </a:r>
          </a:p>
          <a:p>
            <a:endParaRPr lang="en-US" dirty="0"/>
          </a:p>
        </p:txBody>
      </p:sp>
      <p:pic>
        <p:nvPicPr>
          <p:cNvPr id="7" name="Picture 6">
            <a:extLst>
              <a:ext uri="{FF2B5EF4-FFF2-40B4-BE49-F238E27FC236}">
                <a16:creationId xmlns:a16="http://schemas.microsoft.com/office/drawing/2014/main" id="{5B10F23E-4665-464D-A436-A966D456D6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2564904"/>
            <a:ext cx="3322765" cy="2200712"/>
          </a:xfrm>
          <a:prstGeom prst="rect">
            <a:avLst/>
          </a:prstGeom>
        </p:spPr>
      </p:pic>
    </p:spTree>
    <p:extLst>
      <p:ext uri="{BB962C8B-B14F-4D97-AF65-F5344CB8AC3E}">
        <p14:creationId xmlns:p14="http://schemas.microsoft.com/office/powerpoint/2010/main" val="2912062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Electrical supply</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There are three types of electrical supply for power tools and equipment on site:</a:t>
            </a:r>
          </a:p>
          <a:p>
            <a:pPr lvl="1"/>
            <a:r>
              <a:rPr lang="en-US" dirty="0"/>
              <a:t>230V ac</a:t>
            </a:r>
          </a:p>
          <a:p>
            <a:pPr lvl="1"/>
            <a:r>
              <a:rPr lang="en-US" dirty="0"/>
              <a:t>110V ac</a:t>
            </a:r>
          </a:p>
          <a:p>
            <a:pPr lvl="1"/>
            <a:r>
              <a:rPr lang="en-US" dirty="0">
                <a:ea typeface="ＭＳ Ｐゴシック" pitchFamily="-105" charset="-128"/>
                <a:cs typeface="ＭＳ Ｐゴシック" pitchFamily="-105" charset="-128"/>
              </a:rPr>
              <a:t>4.5V to 54V dc </a:t>
            </a:r>
            <a:r>
              <a:rPr lang="en-US" dirty="0"/>
              <a:t>(using a rechargable battery).</a:t>
            </a:r>
          </a:p>
          <a:p>
            <a:r>
              <a:rPr lang="en-US" dirty="0">
                <a:ea typeface="ＭＳ Ｐゴシック" pitchFamily="-105" charset="-128"/>
                <a:cs typeface="ＭＳ Ｐゴシック" pitchFamily="-105" charset="-128"/>
              </a:rPr>
              <a:t>All of these can be dangerous, to different extents. </a:t>
            </a:r>
          </a:p>
          <a:p>
            <a:endParaRPr lang="en-US" dirty="0"/>
          </a:p>
        </p:txBody>
      </p:sp>
      <p:pic>
        <p:nvPicPr>
          <p:cNvPr id="5" name="Picture 4" descr="A picture containing adapter&#10;&#10;Description automatically generated">
            <a:extLst>
              <a:ext uri="{FF2B5EF4-FFF2-40B4-BE49-F238E27FC236}">
                <a16:creationId xmlns:a16="http://schemas.microsoft.com/office/drawing/2014/main" id="{579A5ABC-A672-4B8D-AA94-CF3865DFA6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43808" y="4350835"/>
            <a:ext cx="3096344" cy="2048726"/>
          </a:xfrm>
          <a:prstGeom prst="rect">
            <a:avLst/>
          </a:prstGeom>
        </p:spPr>
      </p:pic>
    </p:spTree>
    <p:extLst>
      <p:ext uri="{BB962C8B-B14F-4D97-AF65-F5344CB8AC3E}">
        <p14:creationId xmlns:p14="http://schemas.microsoft.com/office/powerpoint/2010/main" val="3440290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230V supply</a:t>
            </a:r>
            <a:endParaRPr lang="en-US" b="0" dirty="0"/>
          </a:p>
        </p:txBody>
      </p:sp>
      <p:sp>
        <p:nvSpPr>
          <p:cNvPr id="3" name="Content Placeholder 2"/>
          <p:cNvSpPr>
            <a:spLocks noGrp="1"/>
          </p:cNvSpPr>
          <p:nvPr>
            <p:ph sz="quarter" idx="10"/>
          </p:nvPr>
        </p:nvSpPr>
        <p:spPr>
          <a:xfrm>
            <a:off x="457200" y="1512000"/>
            <a:ext cx="4567156" cy="4248000"/>
          </a:xfrm>
        </p:spPr>
        <p:txBody>
          <a:bodyPr/>
          <a:lstStyle/>
          <a:p>
            <a:r>
              <a:rPr lang="en-US" dirty="0">
                <a:ea typeface="ＭＳ Ｐゴシック" pitchFamily="-105" charset="-128"/>
                <a:cs typeface="ＭＳ Ｐゴシック" pitchFamily="-105" charset="-128"/>
              </a:rPr>
              <a:t>Electrical tools that are powered by 230V ac supplies are the most likely to deliver a fatal electric shock if damaged or used incorrectly. </a:t>
            </a:r>
          </a:p>
          <a:p>
            <a:r>
              <a:rPr lang="en-US" dirty="0">
                <a:ea typeface="ＭＳ Ｐゴシック" pitchFamily="-105" charset="-128"/>
                <a:cs typeface="ＭＳ Ｐゴシック" pitchFamily="-105" charset="-128"/>
              </a:rPr>
              <a:t>All 230V electrical power tools utilise a 3-pin plug, designed to be plugged into the electrical sockets of a domestic property.</a:t>
            </a:r>
          </a:p>
          <a:p>
            <a:r>
              <a:rPr lang="en-US" dirty="0">
                <a:ea typeface="ＭＳ Ｐゴシック" pitchFamily="-105" charset="-128"/>
              </a:rPr>
              <a:t>However</a:t>
            </a:r>
            <a:r>
              <a:rPr lang="en-GB" dirty="0">
                <a:ea typeface="ＭＳ Ｐゴシック" pitchFamily="-105" charset="-128"/>
              </a:rPr>
              <a:t>, in accordance with the Electricity at Work Regulations 1989</a:t>
            </a:r>
            <a:r>
              <a:rPr lang="en-US" dirty="0">
                <a:ea typeface="ＭＳ Ｐゴシック" pitchFamily="-105" charset="-128"/>
                <a:cs typeface="ＭＳ Ｐゴシック" pitchFamily="-105" charset="-128"/>
              </a:rPr>
              <a:t>, 230V power tools are </a:t>
            </a:r>
            <a:r>
              <a:rPr lang="en-US" b="1" dirty="0">
                <a:ea typeface="ＭＳ Ｐゴシック" pitchFamily="-105" charset="-128"/>
                <a:cs typeface="ＭＳ Ｐゴシック" pitchFamily="-105" charset="-128"/>
              </a:rPr>
              <a:t>not</a:t>
            </a:r>
            <a:r>
              <a:rPr lang="en-US" dirty="0">
                <a:ea typeface="ＭＳ Ｐゴシック" pitchFamily="-105" charset="-128"/>
                <a:cs typeface="ＭＳ Ｐゴシック" pitchFamily="-105" charset="-128"/>
              </a:rPr>
              <a:t> allowed to be used on construction sites.</a:t>
            </a:r>
          </a:p>
          <a:p>
            <a:pPr marL="0" lvl="8" indent="0" eaLnBrk="0" hangingPunct="0">
              <a:lnSpc>
                <a:spcPts val="1200"/>
              </a:lnSpc>
              <a:spcBef>
                <a:spcPts val="0"/>
              </a:spcBef>
              <a:spcAft>
                <a:spcPts val="0"/>
              </a:spcAft>
              <a:buNone/>
            </a:pPr>
            <a:endParaRPr lang="en-US" dirty="0"/>
          </a:p>
        </p:txBody>
      </p:sp>
      <p:pic>
        <p:nvPicPr>
          <p:cNvPr id="5" name="Picture 4" descr="A picture containing adapter&#10;&#10;Description automatically generated">
            <a:extLst>
              <a:ext uri="{FF2B5EF4-FFF2-40B4-BE49-F238E27FC236}">
                <a16:creationId xmlns:a16="http://schemas.microsoft.com/office/drawing/2014/main" id="{38E11069-FDFE-41FD-B164-2BB4361442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8144" y="3933056"/>
            <a:ext cx="2448272" cy="1619923"/>
          </a:xfrm>
          <a:prstGeom prst="rect">
            <a:avLst/>
          </a:prstGeom>
        </p:spPr>
      </p:pic>
      <p:pic>
        <p:nvPicPr>
          <p:cNvPr id="7" name="Picture 6" descr="A picture containing tool, power saw&#10;&#10;Description automatically generated">
            <a:extLst>
              <a:ext uri="{FF2B5EF4-FFF2-40B4-BE49-F238E27FC236}">
                <a16:creationId xmlns:a16="http://schemas.microsoft.com/office/drawing/2014/main" id="{074261D4-608A-48C3-A5BF-CD0EC0CD4B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24356" y="1098000"/>
            <a:ext cx="3940132" cy="2626492"/>
          </a:xfrm>
          <a:prstGeom prst="rect">
            <a:avLst/>
          </a:prstGeom>
        </p:spPr>
      </p:pic>
    </p:spTree>
    <p:extLst>
      <p:ext uri="{BB962C8B-B14F-4D97-AF65-F5344CB8AC3E}">
        <p14:creationId xmlns:p14="http://schemas.microsoft.com/office/powerpoint/2010/main" val="1181862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110V supply</a:t>
            </a:r>
            <a:endParaRPr lang="en-US" b="0" dirty="0"/>
          </a:p>
        </p:txBody>
      </p:sp>
      <p:sp>
        <p:nvSpPr>
          <p:cNvPr id="3" name="Content Placeholder 2"/>
          <p:cNvSpPr>
            <a:spLocks noGrp="1"/>
          </p:cNvSpPr>
          <p:nvPr>
            <p:ph sz="quarter" idx="10"/>
          </p:nvPr>
        </p:nvSpPr>
        <p:spPr>
          <a:xfrm>
            <a:off x="457200" y="1512000"/>
            <a:ext cx="4567156" cy="4248000"/>
          </a:xfrm>
        </p:spPr>
        <p:txBody>
          <a:bodyPr/>
          <a:lstStyle/>
          <a:p>
            <a:r>
              <a:rPr lang="en-US" dirty="0">
                <a:ea typeface="ＭＳ Ｐゴシック" pitchFamily="-105" charset="-128"/>
                <a:cs typeface="ＭＳ Ｐゴシック" pitchFamily="-105" charset="-128"/>
              </a:rPr>
              <a:t>Electrical tools powered by 110V ac are safer to use than 230V because the voltage is lower. However, they can also be very dangerous if damaged or used incorrectly. </a:t>
            </a:r>
          </a:p>
          <a:p>
            <a:r>
              <a:rPr lang="en-US" dirty="0">
                <a:ea typeface="ＭＳ Ｐゴシック" pitchFamily="-105" charset="-128"/>
              </a:rPr>
              <a:t>All 110V electrical power tools </a:t>
            </a:r>
            <a:r>
              <a:rPr lang="en-US" dirty="0" err="1">
                <a:ea typeface="ＭＳ Ｐゴシック" pitchFamily="-105" charset="-128"/>
              </a:rPr>
              <a:t>utilise</a:t>
            </a:r>
            <a:r>
              <a:rPr lang="en-US" dirty="0">
                <a:ea typeface="ＭＳ Ｐゴシック" pitchFamily="-105" charset="-128"/>
              </a:rPr>
              <a:t> a </a:t>
            </a:r>
            <a:r>
              <a:rPr lang="en-GB" dirty="0">
                <a:ea typeface="ＭＳ Ｐゴシック" pitchFamily="-105" charset="-128"/>
              </a:rPr>
              <a:t>yellow industrial socket (‘commando socket’), which is very robust and especially appropriate for hazardous environments. Such sockets must comply with IEC 60309.</a:t>
            </a:r>
          </a:p>
          <a:p>
            <a:endParaRPr lang="en-US" dirty="0">
              <a:ea typeface="ＭＳ Ｐゴシック" pitchFamily="-105" charset="-128"/>
              <a:cs typeface="ＭＳ Ｐゴシック" pitchFamily="-105" charset="-128"/>
            </a:endParaRPr>
          </a:p>
          <a:p>
            <a:pPr marL="0" lvl="8" indent="0" eaLnBrk="0" hangingPunct="0">
              <a:lnSpc>
                <a:spcPts val="1200"/>
              </a:lnSpc>
              <a:spcBef>
                <a:spcPts val="0"/>
              </a:spcBef>
              <a:spcAft>
                <a:spcPts val="0"/>
              </a:spcAft>
              <a:buNone/>
            </a:pPr>
            <a:r>
              <a:rPr lang="en-GB" dirty="0"/>
              <a:t>              </a:t>
            </a:r>
            <a:endParaRPr lang="en-US" dirty="0"/>
          </a:p>
        </p:txBody>
      </p:sp>
      <p:pic>
        <p:nvPicPr>
          <p:cNvPr id="12" name="Picture 11">
            <a:extLst>
              <a:ext uri="{FF2B5EF4-FFF2-40B4-BE49-F238E27FC236}">
                <a16:creationId xmlns:a16="http://schemas.microsoft.com/office/drawing/2014/main" id="{DEBFBA55-8D14-4290-95C8-CAF19A0D4560}"/>
              </a:ext>
            </a:extLst>
          </p:cNvPr>
          <p:cNvPicPr>
            <a:picLocks noChangeAspect="1"/>
          </p:cNvPicPr>
          <p:nvPr/>
        </p:nvPicPr>
        <p:blipFill>
          <a:blip r:embed="rId3"/>
          <a:stretch>
            <a:fillRect/>
          </a:stretch>
        </p:blipFill>
        <p:spPr>
          <a:xfrm>
            <a:off x="6516216" y="4087034"/>
            <a:ext cx="1206500" cy="1219200"/>
          </a:xfrm>
          <a:prstGeom prst="rect">
            <a:avLst/>
          </a:prstGeom>
        </p:spPr>
      </p:pic>
      <p:pic>
        <p:nvPicPr>
          <p:cNvPr id="5" name="Picture 4" descr="A picture containing tool, power saw&#10;&#10;Description automatically generated">
            <a:extLst>
              <a:ext uri="{FF2B5EF4-FFF2-40B4-BE49-F238E27FC236}">
                <a16:creationId xmlns:a16="http://schemas.microsoft.com/office/drawing/2014/main" id="{847C64B8-256F-4886-A5E0-49A0D399C9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24356" y="1051416"/>
            <a:ext cx="3875316" cy="2583285"/>
          </a:xfrm>
          <a:prstGeom prst="rect">
            <a:avLst/>
          </a:prstGeom>
        </p:spPr>
      </p:pic>
    </p:spTree>
    <p:extLst>
      <p:ext uri="{BB962C8B-B14F-4D97-AF65-F5344CB8AC3E}">
        <p14:creationId xmlns:p14="http://schemas.microsoft.com/office/powerpoint/2010/main" val="23154370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Battery power</a:t>
            </a:r>
            <a:endParaRPr lang="en-US" b="0" dirty="0"/>
          </a:p>
        </p:txBody>
      </p:sp>
      <p:sp>
        <p:nvSpPr>
          <p:cNvPr id="3" name="Content Placeholder 2"/>
          <p:cNvSpPr>
            <a:spLocks noGrp="1"/>
          </p:cNvSpPr>
          <p:nvPr>
            <p:ph sz="quarter" idx="10"/>
          </p:nvPr>
        </p:nvSpPr>
        <p:spPr>
          <a:xfrm>
            <a:off x="457200" y="1512000"/>
            <a:ext cx="4906888" cy="4653304"/>
          </a:xfrm>
        </p:spPr>
        <p:txBody>
          <a:bodyPr/>
          <a:lstStyle/>
          <a:p>
            <a:r>
              <a:rPr lang="en-US" dirty="0">
                <a:ea typeface="ＭＳ Ｐゴシック" pitchFamily="-105" charset="-128"/>
                <a:cs typeface="ＭＳ Ｐゴシック" pitchFamily="-105" charset="-128"/>
              </a:rPr>
              <a:t>Batteries for electrical tools can vary in power from 4.5V to 54V dc. This type of power supply is the safest way of powering tools due to the low voltage and use of direct current. However, it is important to note that these tools can be dangerous if damaged or used incorrectly. </a:t>
            </a:r>
          </a:p>
          <a:p>
            <a:r>
              <a:rPr lang="en-US" dirty="0">
                <a:ea typeface="ＭＳ Ｐゴシック" pitchFamily="-105" charset="-128"/>
                <a:cs typeface="ＭＳ Ｐゴシック" pitchFamily="-105" charset="-128"/>
              </a:rPr>
              <a:t>All battery powered electrical power tool cells are charged using a battery charger, which can be powered by 230V or 110V.</a:t>
            </a:r>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pic>
        <p:nvPicPr>
          <p:cNvPr id="5" name="Picture 4" descr="A picture containing yellow, tool, power drill&#10;&#10;Description automatically generated">
            <a:extLst>
              <a:ext uri="{FF2B5EF4-FFF2-40B4-BE49-F238E27FC236}">
                <a16:creationId xmlns:a16="http://schemas.microsoft.com/office/drawing/2014/main" id="{63FD02C4-8213-4044-9CD1-69D8EF6984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08104" y="1988840"/>
            <a:ext cx="3311141" cy="2640308"/>
          </a:xfrm>
          <a:prstGeom prst="rect">
            <a:avLst/>
          </a:prstGeom>
        </p:spPr>
      </p:pic>
    </p:spTree>
    <p:extLst>
      <p:ext uri="{BB962C8B-B14F-4D97-AF65-F5344CB8AC3E}">
        <p14:creationId xmlns:p14="http://schemas.microsoft.com/office/powerpoint/2010/main" val="114164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104420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equipment and materials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When working in the building services engineering sector of the construction industry, it is important to ensure that all tools, equipment and materials are maintained regularly and are fit for purpose.This is also be known as ‘servicing’ and can be achieved by:</a:t>
            </a:r>
          </a:p>
          <a:p>
            <a:pPr lvl="1"/>
            <a:r>
              <a:rPr lang="en-US" dirty="0"/>
              <a:t>regular maintenance</a:t>
            </a:r>
          </a:p>
          <a:p>
            <a:pPr lvl="1"/>
            <a:r>
              <a:rPr lang="en-US" dirty="0"/>
              <a:t>cleaning </a:t>
            </a:r>
          </a:p>
          <a:p>
            <a:pPr lvl="1"/>
            <a:r>
              <a:rPr lang="en-US" dirty="0"/>
              <a:t>calibration</a:t>
            </a:r>
          </a:p>
          <a:p>
            <a:pPr lvl="1"/>
            <a:r>
              <a:rPr lang="en-US" dirty="0"/>
              <a:t>safe and correct storage of the tool/equipment.</a:t>
            </a:r>
          </a:p>
          <a:p>
            <a:r>
              <a:rPr lang="en-US" dirty="0">
                <a:ea typeface="ＭＳ Ｐゴシック" pitchFamily="-105" charset="-128"/>
                <a:cs typeface="ＭＳ Ｐゴシック" pitchFamily="-105" charset="-128"/>
              </a:rPr>
              <a:t>These routine maintenance principles will increase the working life of tools/equipment and ensure that their accuracy is maintained.</a:t>
            </a:r>
            <a:endParaRPr lang="en-US" dirty="0"/>
          </a:p>
        </p:txBody>
      </p:sp>
    </p:spTree>
    <p:extLst>
      <p:ext uri="{BB962C8B-B14F-4D97-AF65-F5344CB8AC3E}">
        <p14:creationId xmlns:p14="http://schemas.microsoft.com/office/powerpoint/2010/main" val="3794141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123" y="980728"/>
            <a:ext cx="8229600" cy="382588"/>
          </a:xfrm>
        </p:spPr>
        <p:txBody>
          <a:bodyPr/>
          <a:lstStyle/>
          <a:p>
            <a:r>
              <a:rPr lang="en-US" dirty="0"/>
              <a:t>Tools and equipment</a:t>
            </a:r>
          </a:p>
        </p:txBody>
      </p:sp>
      <p:sp>
        <p:nvSpPr>
          <p:cNvPr id="3" name="Content Placeholder 2"/>
          <p:cNvSpPr>
            <a:spLocks noGrp="1"/>
          </p:cNvSpPr>
          <p:nvPr>
            <p:ph sz="quarter" idx="10"/>
          </p:nvPr>
        </p:nvSpPr>
        <p:spPr>
          <a:xfrm>
            <a:off x="447123" y="1484784"/>
            <a:ext cx="8229600" cy="4731994"/>
          </a:xfrm>
        </p:spPr>
        <p:txBody>
          <a:bodyPr/>
          <a:lstStyle/>
          <a:p>
            <a:r>
              <a:rPr lang="en-US" dirty="0">
                <a:ea typeface="ＭＳ Ｐゴシック" pitchFamily="-105" charset="-128"/>
                <a:cs typeface="ＭＳ Ｐゴシック" pitchFamily="-105" charset="-128"/>
              </a:rPr>
              <a:t>If your tools and equipment do not work as intended, you will not be able to complete the job, and you will not get paid. </a:t>
            </a:r>
          </a:p>
          <a:p>
            <a:r>
              <a:rPr lang="en-US" dirty="0">
                <a:ea typeface="ＭＳ Ｐゴシック" pitchFamily="-105" charset="-128"/>
                <a:cs typeface="ＭＳ Ｐゴシック" pitchFamily="-105" charset="-128"/>
              </a:rPr>
              <a:t>Poorly maintained tools and equipment can be dangerous and cause harm to yourself or others. Therefore, it is imperative that all the tools and equipment be correctly maintained. </a:t>
            </a:r>
            <a:r>
              <a:rPr lang="en-GB" dirty="0">
                <a:ea typeface="ＭＳ Ｐゴシック" pitchFamily="-105" charset="-128"/>
              </a:rPr>
              <a:t>In addition, if tools are provided by the employer, they need to comply with the </a:t>
            </a:r>
            <a:r>
              <a:rPr lang="en-GB" dirty="0"/>
              <a:t>Provision and Use of Work Equipment Regulations 1998</a:t>
            </a:r>
            <a:r>
              <a:rPr lang="en-GB" dirty="0">
                <a:ea typeface="ＭＳ Ｐゴシック" pitchFamily="-105" charset="-128"/>
              </a:rPr>
              <a:t> (PUWER).</a:t>
            </a:r>
            <a:endParaRPr lang="en-US" dirty="0">
              <a:ea typeface="ＭＳ Ｐゴシック" pitchFamily="-105" charset="-128"/>
              <a:cs typeface="ＭＳ Ｐゴシック" pitchFamily="-105" charset="-128"/>
            </a:endParaRPr>
          </a:p>
          <a:p>
            <a:pPr lvl="1"/>
            <a:r>
              <a:rPr lang="en-US" dirty="0"/>
              <a:t>If the tool or piece of equipment is blunt, sharpen or change it.</a:t>
            </a:r>
          </a:p>
          <a:p>
            <a:pPr lvl="1"/>
            <a:r>
              <a:rPr lang="en-US" dirty="0"/>
              <a:t>If the tool or piece of equipment is dirty, clean it.</a:t>
            </a:r>
          </a:p>
          <a:p>
            <a:pPr lvl="1"/>
            <a:r>
              <a:rPr lang="en-US" dirty="0"/>
              <a:t>If the tool or piece of equipment needs calibration, calibrate it.</a:t>
            </a:r>
          </a:p>
          <a:p>
            <a:pPr lvl="1"/>
            <a:r>
              <a:rPr lang="en-US" dirty="0"/>
              <a:t>If the tool or piece of equipment needs oiling, lubricate it.</a:t>
            </a:r>
          </a:p>
          <a:p>
            <a:pPr lvl="1"/>
            <a:endParaRPr lang="en-US" dirty="0"/>
          </a:p>
          <a:p>
            <a:endParaRPr lang="en-US" dirty="0"/>
          </a:p>
        </p:txBody>
      </p:sp>
    </p:spTree>
    <p:extLst>
      <p:ext uri="{BB962C8B-B14F-4D97-AF65-F5344CB8AC3E}">
        <p14:creationId xmlns:p14="http://schemas.microsoft.com/office/powerpoint/2010/main" val="76865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Changing drill bits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When using your drill, the drill bit will soon become blunt and need replacing. It is very important that this procedure is carried out safely to minimise the risks to yourself and others.</a:t>
            </a:r>
          </a:p>
          <a:p>
            <a:pPr marL="457200" indent="-457200">
              <a:spcBef>
                <a:spcPts val="600"/>
              </a:spcBef>
              <a:spcAft>
                <a:spcPts val="600"/>
              </a:spcAft>
              <a:buFont typeface="+mj-lt"/>
              <a:buAutoNum type="arabicPeriod"/>
            </a:pPr>
            <a:r>
              <a:rPr lang="en-US" dirty="0"/>
              <a:t>Remove drill from the power supply/remove battery to ensure that the drill doesn’t operate when changing the bit.</a:t>
            </a:r>
          </a:p>
          <a:p>
            <a:pPr marL="457200" indent="-457200">
              <a:spcBef>
                <a:spcPts val="600"/>
              </a:spcBef>
              <a:spcAft>
                <a:spcPts val="600"/>
              </a:spcAft>
              <a:buFont typeface="+mj-lt"/>
              <a:buAutoNum type="arabicPeriod"/>
            </a:pPr>
            <a:r>
              <a:rPr lang="en-US" dirty="0"/>
              <a:t>Ensure that the drill bit is not hot to the touch as this could cause a burn.</a:t>
            </a:r>
          </a:p>
          <a:p>
            <a:pPr marL="457200" indent="-457200">
              <a:spcBef>
                <a:spcPts val="600"/>
              </a:spcBef>
              <a:spcAft>
                <a:spcPts val="600"/>
              </a:spcAft>
              <a:buFont typeface="+mj-lt"/>
              <a:buAutoNum type="arabicPeriod"/>
            </a:pPr>
            <a:r>
              <a:rPr lang="en-US" dirty="0"/>
              <a:t>Wearing gloves, remove the old bit and replace with the new bit, ensuring it is tightened/inserted correctly.</a:t>
            </a:r>
          </a:p>
          <a:p>
            <a:pPr marL="457200" indent="-457200">
              <a:spcBef>
                <a:spcPts val="600"/>
              </a:spcBef>
              <a:spcAft>
                <a:spcPts val="600"/>
              </a:spcAft>
              <a:buFont typeface="+mj-lt"/>
              <a:buAutoNum type="arabicPeriod"/>
            </a:pPr>
            <a:r>
              <a:rPr lang="en-US" dirty="0"/>
              <a:t>Reinstate power/battery.</a:t>
            </a:r>
          </a:p>
          <a:p>
            <a:pPr marL="457200" indent="-457200">
              <a:spcBef>
                <a:spcPts val="600"/>
              </a:spcBef>
              <a:spcAft>
                <a:spcPts val="600"/>
              </a:spcAft>
              <a:buFont typeface="+mj-lt"/>
              <a:buAutoNum type="arabicPeriod"/>
            </a:pPr>
            <a:r>
              <a:rPr lang="en-US" dirty="0"/>
              <a:t>Safely use the drill.</a:t>
            </a:r>
          </a:p>
        </p:txBody>
      </p:sp>
    </p:spTree>
    <p:extLst>
      <p:ext uri="{BB962C8B-B14F-4D97-AF65-F5344CB8AC3E}">
        <p14:creationId xmlns:p14="http://schemas.microsoft.com/office/powerpoint/2010/main" val="1033242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Changing cutting blades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Similarly, your saw/cutter blade will become blunt and need replacing. It is very important that this procedure is carried out safely to minimise the risks to yourself and others.</a:t>
            </a:r>
          </a:p>
          <a:p>
            <a:pPr marL="457200" indent="-457200">
              <a:spcBef>
                <a:spcPts val="600"/>
              </a:spcBef>
              <a:spcAft>
                <a:spcPts val="600"/>
              </a:spcAft>
              <a:buFont typeface="+mj-lt"/>
              <a:buAutoNum type="arabicPeriod"/>
            </a:pPr>
            <a:r>
              <a:rPr lang="en-US" dirty="0">
                <a:ea typeface="ＭＳ Ｐゴシック" pitchFamily="-105" charset="-128"/>
              </a:rPr>
              <a:t>For a power tool,</a:t>
            </a:r>
            <a:r>
              <a:rPr lang="en-GB" dirty="0">
                <a:ea typeface="ＭＳ Ｐゴシック" pitchFamily="-105" charset="-128"/>
              </a:rPr>
              <a:t> ensure it is electrically isolated a (always switch off for mechanical maintenance).</a:t>
            </a:r>
            <a:endParaRPr lang="en-US" dirty="0"/>
          </a:p>
          <a:p>
            <a:pPr marL="457200" indent="-457200">
              <a:spcBef>
                <a:spcPts val="600"/>
              </a:spcBef>
              <a:spcAft>
                <a:spcPts val="600"/>
              </a:spcAft>
              <a:buFont typeface="+mj-lt"/>
              <a:buAutoNum type="arabicPeriod"/>
            </a:pPr>
            <a:r>
              <a:rPr lang="en-US" dirty="0"/>
              <a:t>Wearing gloves and following any manufacturer’s guidance, remove the old/damaged cutting blade. </a:t>
            </a:r>
          </a:p>
          <a:p>
            <a:pPr marL="457200" indent="-457200">
              <a:spcBef>
                <a:spcPts val="600"/>
              </a:spcBef>
              <a:spcAft>
                <a:spcPts val="600"/>
              </a:spcAft>
              <a:buFont typeface="+mj-lt"/>
              <a:buAutoNum type="arabicPeriod"/>
            </a:pPr>
            <a:r>
              <a:rPr lang="en-US" dirty="0"/>
              <a:t>Wearing gloves and following any manufacturer’s guidance, fit the new cutting blade, ensuring that it is tightened/inserted correctly.</a:t>
            </a:r>
          </a:p>
          <a:p>
            <a:pPr marL="457200" indent="-457200">
              <a:spcBef>
                <a:spcPts val="600"/>
              </a:spcBef>
              <a:spcAft>
                <a:spcPts val="600"/>
              </a:spcAft>
              <a:buFont typeface="+mj-lt"/>
              <a:buAutoNum type="arabicPeriod"/>
            </a:pPr>
            <a:r>
              <a:rPr lang="en-US" dirty="0"/>
              <a:t>Safely use the saw/cutter.</a:t>
            </a:r>
          </a:p>
        </p:txBody>
      </p:sp>
    </p:spTree>
    <p:extLst>
      <p:ext uri="{BB962C8B-B14F-4D97-AF65-F5344CB8AC3E}">
        <p14:creationId xmlns:p14="http://schemas.microsoft.com/office/powerpoint/2010/main" val="4232259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Portable appliance testing (PAT)</a:t>
            </a:r>
          </a:p>
        </p:txBody>
      </p:sp>
      <p:sp>
        <p:nvSpPr>
          <p:cNvPr id="3" name="Content Placeholder 2"/>
          <p:cNvSpPr>
            <a:spLocks noGrp="1"/>
          </p:cNvSpPr>
          <p:nvPr>
            <p:ph sz="quarter" idx="10"/>
          </p:nvPr>
        </p:nvSpPr>
        <p:spPr>
          <a:xfrm>
            <a:off x="457200" y="1512000"/>
            <a:ext cx="8229600" cy="4509610"/>
          </a:xfrm>
        </p:spPr>
        <p:txBody>
          <a:bodyPr/>
          <a:lstStyle/>
          <a:p>
            <a:r>
              <a:rPr lang="en-US" dirty="0">
                <a:ea typeface="ＭＳ Ｐゴシック" pitchFamily="-105" charset="-128"/>
                <a:cs typeface="ＭＳ Ｐゴシック" pitchFamily="-105" charset="-128"/>
              </a:rPr>
              <a:t>All electrical power tools or equipment (110V) on a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building site must have a PAT test to ensure that it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is safe to use. These tests must be completed every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3 months. While </a:t>
            </a:r>
            <a:r>
              <a:rPr lang="en-GB" dirty="0">
                <a:solidFill>
                  <a:srgbClr val="111111"/>
                </a:solidFill>
                <a:latin typeface="Arial" panose="020B0604020202020204" pitchFamily="34" charset="0"/>
                <a:ea typeface="ＭＳ Ｐゴシック" pitchFamily="-105" charset="-128"/>
                <a:cs typeface="ＭＳ Ｐゴシック" pitchFamily="-105" charset="-128"/>
              </a:rPr>
              <a:t>m</a:t>
            </a:r>
            <a:r>
              <a:rPr lang="en-GB" b="0" i="0" dirty="0">
                <a:solidFill>
                  <a:srgbClr val="111111"/>
                </a:solidFill>
                <a:effectLst/>
                <a:latin typeface="Arial" panose="020B0604020202020204" pitchFamily="34" charset="0"/>
              </a:rPr>
              <a:t>ost electrical safety defects </a:t>
            </a:r>
            <a:br>
              <a:rPr lang="en-GB" b="0" i="0" dirty="0">
                <a:solidFill>
                  <a:srgbClr val="111111"/>
                </a:solidFill>
                <a:effectLst/>
                <a:latin typeface="Arial" panose="020B0604020202020204" pitchFamily="34" charset="0"/>
              </a:rPr>
            </a:br>
            <a:r>
              <a:rPr lang="en-GB" b="0" i="0" dirty="0">
                <a:solidFill>
                  <a:srgbClr val="111111"/>
                </a:solidFill>
                <a:effectLst/>
                <a:latin typeface="Arial" panose="020B0604020202020204" pitchFamily="34" charset="0"/>
              </a:rPr>
              <a:t>can be found by visual examination, some </a:t>
            </a:r>
            <a:br>
              <a:rPr lang="en-GB" b="0" i="0" dirty="0">
                <a:solidFill>
                  <a:srgbClr val="111111"/>
                </a:solidFill>
                <a:effectLst/>
                <a:latin typeface="Arial" panose="020B0604020202020204" pitchFamily="34" charset="0"/>
              </a:rPr>
            </a:br>
            <a:r>
              <a:rPr lang="en-GB" b="0" i="0" dirty="0">
                <a:solidFill>
                  <a:srgbClr val="111111"/>
                </a:solidFill>
                <a:effectLst/>
                <a:latin typeface="Arial" panose="020B0604020202020204" pitchFamily="34" charset="0"/>
              </a:rPr>
              <a:t>can only be detected by testing, such as:</a:t>
            </a:r>
            <a:endParaRPr lang="en-US" dirty="0">
              <a:ea typeface="ＭＳ Ｐゴシック" pitchFamily="-105" charset="-128"/>
              <a:cs typeface="ＭＳ Ｐゴシック" pitchFamily="-105" charset="-128"/>
            </a:endParaRPr>
          </a:p>
          <a:p>
            <a:pPr lvl="1"/>
            <a:r>
              <a:rPr lang="en-GB" dirty="0">
                <a:solidFill>
                  <a:srgbClr val="111111"/>
                </a:solidFill>
                <a:latin typeface="Arial" panose="020B0604020202020204" pitchFamily="34" charset="0"/>
                <a:ea typeface="ＭＳ Ｐゴシック" pitchFamily="-105" charset="-128"/>
              </a:rPr>
              <a:t>Breakdown in insulation, damage to cable sheath </a:t>
            </a:r>
            <a:br>
              <a:rPr lang="en-GB" dirty="0">
                <a:solidFill>
                  <a:srgbClr val="111111"/>
                </a:solidFill>
                <a:latin typeface="Arial" panose="020B0604020202020204" pitchFamily="34" charset="0"/>
                <a:ea typeface="ＭＳ Ｐゴシック" pitchFamily="-105" charset="-128"/>
              </a:rPr>
            </a:br>
            <a:r>
              <a:rPr lang="en-GB" dirty="0">
                <a:solidFill>
                  <a:srgbClr val="111111"/>
                </a:solidFill>
                <a:latin typeface="Arial" panose="020B0604020202020204" pitchFamily="34" charset="0"/>
                <a:ea typeface="ＭＳ Ｐゴシック" pitchFamily="-105" charset="-128"/>
              </a:rPr>
              <a:t>or badly terminated inner conductors.</a:t>
            </a:r>
          </a:p>
          <a:p>
            <a:pPr lvl="1"/>
            <a:r>
              <a:rPr lang="en-GB" dirty="0">
                <a:solidFill>
                  <a:srgbClr val="111111"/>
                </a:solidFill>
                <a:latin typeface="Arial" panose="020B0604020202020204" pitchFamily="34" charset="0"/>
                <a:ea typeface="ＭＳ Ｐゴシック" pitchFamily="-105" charset="-128"/>
              </a:rPr>
              <a:t>Plug incorrectly wired, incorrect rating of fuse.</a:t>
            </a:r>
          </a:p>
          <a:p>
            <a:r>
              <a:rPr lang="en-GB" dirty="0">
                <a:solidFill>
                  <a:srgbClr val="111111"/>
                </a:solidFill>
                <a:latin typeface="Arial" panose="020B0604020202020204" pitchFamily="34" charset="0"/>
                <a:ea typeface="ＭＳ Ｐゴシック" pitchFamily="-105" charset="-128"/>
              </a:rPr>
              <a:t>As laid down by the Institution of Engineering and Technology (IET) </a:t>
            </a:r>
            <a:r>
              <a:rPr lang="en-GB" i="1" dirty="0">
                <a:solidFill>
                  <a:srgbClr val="111111"/>
                </a:solidFill>
                <a:latin typeface="Arial" panose="020B0604020202020204" pitchFamily="34" charset="0"/>
                <a:ea typeface="ＭＳ Ｐゴシック" pitchFamily="-105" charset="-128"/>
              </a:rPr>
              <a:t>Code of Practice for In-Service Inspection and Testing of Electrical Equipment</a:t>
            </a:r>
            <a:r>
              <a:rPr lang="en-GB" dirty="0">
                <a:solidFill>
                  <a:srgbClr val="111111"/>
                </a:solidFill>
                <a:latin typeface="Arial" panose="020B0604020202020204" pitchFamily="34" charset="0"/>
                <a:ea typeface="ＭＳ Ｐゴシック" pitchFamily="-105" charset="-128"/>
              </a:rPr>
              <a:t>, all equipment must have its own unique serial number and all results must be recorded in an appliance register.</a:t>
            </a:r>
          </a:p>
          <a:p>
            <a:endParaRPr lang="en-US" dirty="0"/>
          </a:p>
        </p:txBody>
      </p:sp>
      <p:pic>
        <p:nvPicPr>
          <p:cNvPr id="7" name="Picture 6" descr="Text&#10;&#10;Description automatically generated">
            <a:extLst>
              <a:ext uri="{FF2B5EF4-FFF2-40B4-BE49-F238E27FC236}">
                <a16:creationId xmlns:a16="http://schemas.microsoft.com/office/drawing/2014/main" id="{FA9F57DD-EEEF-43DC-B9C0-3CD8FD8A80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45044" y="1390588"/>
            <a:ext cx="2141756" cy="3212955"/>
          </a:xfrm>
          <a:prstGeom prst="rect">
            <a:avLst/>
          </a:prstGeom>
        </p:spPr>
      </p:pic>
    </p:spTree>
    <p:extLst>
      <p:ext uri="{BB962C8B-B14F-4D97-AF65-F5344CB8AC3E}">
        <p14:creationId xmlns:p14="http://schemas.microsoft.com/office/powerpoint/2010/main" val="2040003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Most electronic testing equipment requires calibration as stipulated by the manufacturer, usually every 12 months, to ensure it is still working correctly. Calibration is usually completed by the manufacturer of the test equipment, and a calibration certificate may be requested by the Health &amp; Safety Executive (HSE) if there is an incident or accident. Below are examples of electronic equipment that require calibration.</a:t>
            </a:r>
          </a:p>
          <a:p>
            <a:pPr lvl="1"/>
            <a:r>
              <a:rPr lang="en-US" dirty="0"/>
              <a:t>electronic gas combustion analysers</a:t>
            </a:r>
          </a:p>
          <a:p>
            <a:pPr lvl="1"/>
            <a:r>
              <a:rPr lang="en-US" dirty="0"/>
              <a:t>electronic gas manometers </a:t>
            </a:r>
          </a:p>
          <a:p>
            <a:pPr lvl="1"/>
            <a:r>
              <a:rPr lang="en-US" dirty="0"/>
              <a:t>electrical test equipment</a:t>
            </a:r>
          </a:p>
          <a:p>
            <a:pPr lvl="1"/>
            <a:r>
              <a:rPr lang="en-US" dirty="0"/>
              <a:t>electronic measuring devices.</a:t>
            </a:r>
          </a:p>
          <a:p>
            <a:endParaRPr lang="en-US" dirty="0"/>
          </a:p>
        </p:txBody>
      </p:sp>
    </p:spTree>
    <p:extLst>
      <p:ext uri="{BB962C8B-B14F-4D97-AF65-F5344CB8AC3E}">
        <p14:creationId xmlns:p14="http://schemas.microsoft.com/office/powerpoint/2010/main" val="2477740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Cleanliness checks</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Another important maintenance requirement is to keep your tools clean. You may be working in a dirty, dusty or wet environment, </a:t>
            </a:r>
            <a:r>
              <a:rPr lang="en-GB" dirty="0">
                <a:ea typeface="ＭＳ Ｐゴシック" pitchFamily="-105" charset="-128"/>
                <a:cs typeface="ＭＳ Ｐゴシック" pitchFamily="-105" charset="-128"/>
              </a:rPr>
              <a:t>and must always ensure your tools are clean</a:t>
            </a:r>
            <a:r>
              <a:rPr lang="en-US" dirty="0">
                <a:ea typeface="ＭＳ Ｐゴシック" pitchFamily="-105" charset="-128"/>
                <a:cs typeface="ＭＳ Ｐゴシック" pitchFamily="-105" charset="-128"/>
              </a:rPr>
              <a:t>.</a:t>
            </a:r>
          </a:p>
          <a:p>
            <a:r>
              <a:rPr lang="en-US" dirty="0">
                <a:ea typeface="ＭＳ Ｐゴシック" pitchFamily="-105" charset="-128"/>
                <a:cs typeface="ＭＳ Ｐゴシック" pitchFamily="-105" charset="-128"/>
              </a:rPr>
              <a:t>If a tool is dirty:</a:t>
            </a:r>
          </a:p>
          <a:p>
            <a:pPr lvl="1"/>
            <a:r>
              <a:rPr lang="en-US" dirty="0"/>
              <a:t>defects may be hidden</a:t>
            </a:r>
          </a:p>
          <a:p>
            <a:pPr lvl="1"/>
            <a:r>
              <a:rPr lang="en-US" dirty="0"/>
              <a:t>it may be dangerous (eg blocked air-ports causing the tool to overheat)</a:t>
            </a:r>
          </a:p>
          <a:p>
            <a:pPr lvl="1"/>
            <a:r>
              <a:rPr lang="en-US" dirty="0"/>
              <a:t>it could slip out of your hand</a:t>
            </a:r>
          </a:p>
          <a:p>
            <a:pPr lvl="1"/>
            <a:r>
              <a:rPr lang="en-US" dirty="0"/>
              <a:t>it could clog up and bind.</a:t>
            </a:r>
          </a:p>
          <a:p>
            <a:r>
              <a:rPr lang="en-US" dirty="0">
                <a:ea typeface="ＭＳ Ｐゴシック" pitchFamily="-105" charset="-128"/>
                <a:cs typeface="ＭＳ Ｐゴシック" pitchFamily="-105" charset="-128"/>
              </a:rPr>
              <a:t>Your tools are </a:t>
            </a:r>
            <a:r>
              <a:rPr lang="en-US" b="1" dirty="0">
                <a:ea typeface="ＭＳ Ｐゴシック" pitchFamily="-105" charset="-128"/>
                <a:cs typeface="ＭＳ Ｐゴシック" pitchFamily="-105" charset="-128"/>
              </a:rPr>
              <a:t>your</a:t>
            </a:r>
            <a:r>
              <a:rPr lang="en-US" dirty="0">
                <a:ea typeface="ＭＳ Ｐゴシック" pitchFamily="-105" charset="-128"/>
                <a:cs typeface="ＭＳ Ｐゴシック" pitchFamily="-105" charset="-128"/>
              </a:rPr>
              <a:t> </a:t>
            </a:r>
            <a:r>
              <a:rPr lang="en-US" b="1" dirty="0">
                <a:ea typeface="ＭＳ Ｐゴシック" pitchFamily="-105" charset="-128"/>
                <a:cs typeface="ＭＳ Ｐゴシック" pitchFamily="-105" charset="-128"/>
              </a:rPr>
              <a:t>responsibility</a:t>
            </a:r>
            <a:r>
              <a:rPr lang="en-US" dirty="0">
                <a:ea typeface="ＭＳ Ｐゴシック" pitchFamily="-105" charset="-128"/>
                <a:cs typeface="ＭＳ Ｐゴシック" pitchFamily="-105" charset="-128"/>
              </a:rPr>
              <a:t>.</a:t>
            </a:r>
          </a:p>
          <a:p>
            <a:endParaRPr lang="en-US" dirty="0"/>
          </a:p>
        </p:txBody>
      </p:sp>
    </p:spTree>
    <p:extLst>
      <p:ext uri="{BB962C8B-B14F-4D97-AF65-F5344CB8AC3E}">
        <p14:creationId xmlns:p14="http://schemas.microsoft.com/office/powerpoint/2010/main" val="31741097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EE6AA8C0-1616-4187-83B4-F017C46C9145}"/>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2238</TotalTime>
  <Words>2089</Words>
  <Application>Microsoft Office PowerPoint</Application>
  <PresentationFormat>On-screen Show (4:3)</PresentationFormat>
  <Paragraphs>167</Paragraphs>
  <Slides>25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Lucida Grande</vt:lpstr>
      <vt:lpstr>Roboto</vt:lpstr>
      <vt:lpstr>Times New Roman</vt:lpstr>
      <vt:lpstr>Default Design</vt:lpstr>
      <vt:lpstr>PowerPoint 7: Maintenance of Tools and Equipment</vt:lpstr>
      <vt:lpstr>Objectives</vt:lpstr>
      <vt:lpstr>Tools, equipment and materials</vt:lpstr>
      <vt:lpstr>Tools and equipment</vt:lpstr>
      <vt:lpstr>Changing drill bits</vt:lpstr>
      <vt:lpstr>Changing cutting blades</vt:lpstr>
      <vt:lpstr>Portable appliance testing (PAT)</vt:lpstr>
      <vt:lpstr>Calibration</vt:lpstr>
      <vt:lpstr>Cleanliness checks</vt:lpstr>
      <vt:lpstr>Daily tool and equipment checks</vt:lpstr>
      <vt:lpstr>Maintenance of tools</vt:lpstr>
      <vt:lpstr>Maintenance of tools</vt:lpstr>
      <vt:lpstr>Maintenance of tools</vt:lpstr>
      <vt:lpstr>Safe storage of tools</vt:lpstr>
      <vt:lpstr>Condition reports</vt:lpstr>
      <vt:lpstr>Asset registers</vt:lpstr>
      <vt:lpstr>Materials</vt:lpstr>
      <vt:lpstr>Materials</vt:lpstr>
      <vt:lpstr>Tools that fail safety checks</vt:lpstr>
      <vt:lpstr>Tools that fail safety checks</vt:lpstr>
      <vt:lpstr>Electrical supply</vt:lpstr>
      <vt:lpstr>230V supply</vt:lpstr>
      <vt:lpstr>110V supply</vt:lpstr>
      <vt:lpstr>Battery power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