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9"/>
  </p:notesMasterIdLst>
  <p:handoutMasterIdLst>
    <p:handoutMasterId r:id="rId20"/>
  </p:handoutMasterIdLst>
  <p:sldIdLst>
    <p:sldId id="288" r:id="rId5"/>
    <p:sldId id="290" r:id="rId6"/>
    <p:sldId id="291" r:id="rId7"/>
    <p:sldId id="292" r:id="rId8"/>
    <p:sldId id="293" r:id="rId9"/>
    <p:sldId id="294" r:id="rId10"/>
    <p:sldId id="295" r:id="rId11"/>
    <p:sldId id="296" r:id="rId12"/>
    <p:sldId id="297" r:id="rId13"/>
    <p:sldId id="298" r:id="rId14"/>
    <p:sldId id="299" r:id="rId15"/>
    <p:sldId id="300" r:id="rId16"/>
    <p:sldId id="301" r:id="rId17"/>
    <p:sldId id="302" r:id="rId18"/>
  </p:sldIdLst>
  <p:sldSz cx="9144000" cy="6858000" type="screen4x3"/>
  <p:notesSz cx="6858000" cy="9144000"/>
  <p:custDataLst>
    <p:tags r:id="rId21"/>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ell Hellier" initials="NH" lastIdx="6" clrIdx="0">
    <p:extLst>
      <p:ext uri="{19B8F6BF-5375-455C-9EA6-DF929625EA0E}">
        <p15:presenceInfo xmlns:p15="http://schemas.microsoft.com/office/powerpoint/2012/main" userId="S-1-5-21-2141923205-296626691-623648099-42385" providerId="AD"/>
      </p:ext>
    </p:extLst>
  </p:cmAuthor>
  <p:cmAuthor id="2" name="Claire Brooks" initials="CB" lastIdx="5" clrIdx="1">
    <p:extLst>
      <p:ext uri="{19B8F6BF-5375-455C-9EA6-DF929625EA0E}">
        <p15:presenceInfo xmlns:p15="http://schemas.microsoft.com/office/powerpoint/2012/main" userId="S::Claire.Brooks@cityandguilds.com::045b5ce1-bb15-4c22-aa7e-c7b600949989" providerId="AD"/>
      </p:ext>
    </p:extLst>
  </p:cmAuthor>
  <p:cmAuthor id="3" name="mark ablett" initials="ma" lastIdx="4" clrIdx="2">
    <p:extLst>
      <p:ext uri="{19B8F6BF-5375-455C-9EA6-DF929625EA0E}">
        <p15:presenceInfo xmlns:p15="http://schemas.microsoft.com/office/powerpoint/2012/main" userId="23d989d0d59f8ceb"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86" autoAdjust="0"/>
    <p:restoredTop sz="92443" autoAdjust="0"/>
  </p:normalViewPr>
  <p:slideViewPr>
    <p:cSldViewPr showGuides="1">
      <p:cViewPr varScale="1">
        <p:scale>
          <a:sx n="105" d="100"/>
          <a:sy n="105" d="100"/>
        </p:scale>
        <p:origin x="822" y="11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tags" Target="tags/tag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9/26/2023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83F590-26ED-4A35-BCD3-50FA137D64D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057CAC3-3688-2974-4B5E-EE9CD28E095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A60F0E3-17D7-ACC1-1224-677C6CF7BAD3}"/>
              </a:ext>
            </a:extLst>
          </p:cNvPr>
          <p:cNvSpPr>
            <a:spLocks noGrp="1"/>
          </p:cNvSpPr>
          <p:nvPr>
            <p:ph type="dt" sz="half" idx="10"/>
          </p:nvPr>
        </p:nvSpPr>
        <p:spPr/>
        <p:txBody>
          <a:bodyPr/>
          <a:lstStyle/>
          <a:p>
            <a:fld id="{6D7A7848-775C-402D-8DD4-BB25200A6D00}" type="datetimeFigureOut">
              <a:rPr lang="en-GB" smtClean="0"/>
              <a:t>26/09/2023</a:t>
            </a:fld>
            <a:endParaRPr lang="en-GB"/>
          </a:p>
        </p:txBody>
      </p:sp>
      <p:sp>
        <p:nvSpPr>
          <p:cNvPr id="5" name="Footer Placeholder 4">
            <a:extLst>
              <a:ext uri="{FF2B5EF4-FFF2-40B4-BE49-F238E27FC236}">
                <a16:creationId xmlns:a16="http://schemas.microsoft.com/office/drawing/2014/main" id="{B1FA6A1A-2700-FF05-5881-EFA3E6CBD3D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1941FAB-4B36-9738-C601-2947B67A91FD}"/>
              </a:ext>
            </a:extLst>
          </p:cNvPr>
          <p:cNvSpPr>
            <a:spLocks noGrp="1"/>
          </p:cNvSpPr>
          <p:nvPr>
            <p:ph type="sldNum" sz="quarter" idx="12"/>
          </p:nvPr>
        </p:nvSpPr>
        <p:spPr/>
        <p:txBody>
          <a:bodyPr/>
          <a:lstStyle/>
          <a:p>
            <a:fld id="{DC77CCB6-6DE2-4549-8FBF-C8A520659281}" type="slidenum">
              <a:rPr lang="en-GB" smtClean="0"/>
              <a:t>‹#›</a:t>
            </a:fld>
            <a:endParaRPr lang="en-GB"/>
          </a:p>
        </p:txBody>
      </p:sp>
    </p:spTree>
    <p:extLst>
      <p:ext uri="{BB962C8B-B14F-4D97-AF65-F5344CB8AC3E}">
        <p14:creationId xmlns:p14="http://schemas.microsoft.com/office/powerpoint/2010/main" val="2446590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0863E-26B7-82AD-1571-76806874F80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7DC106C-1326-CDFC-3014-319301982C00}"/>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673006B-00D7-3458-4AF6-06539AD81DD2}"/>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7E39D92-FAD1-6CAB-7B24-4DA888334971}"/>
              </a:ext>
            </a:extLst>
          </p:cNvPr>
          <p:cNvSpPr>
            <a:spLocks noGrp="1"/>
          </p:cNvSpPr>
          <p:nvPr>
            <p:ph type="dt" sz="half" idx="10"/>
          </p:nvPr>
        </p:nvSpPr>
        <p:spPr/>
        <p:txBody>
          <a:bodyPr/>
          <a:lstStyle/>
          <a:p>
            <a:fld id="{6F5B5356-6FF1-45DB-BFDE-A455BAA2EDFF}" type="datetimeFigureOut">
              <a:rPr lang="en-GB" smtClean="0"/>
              <a:t>26/09/2023</a:t>
            </a:fld>
            <a:endParaRPr lang="en-GB"/>
          </a:p>
        </p:txBody>
      </p:sp>
      <p:sp>
        <p:nvSpPr>
          <p:cNvPr id="6" name="Footer Placeholder 5">
            <a:extLst>
              <a:ext uri="{FF2B5EF4-FFF2-40B4-BE49-F238E27FC236}">
                <a16:creationId xmlns:a16="http://schemas.microsoft.com/office/drawing/2014/main" id="{0BD46978-BD6D-8039-BC88-FD684743BB7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90C6922-8279-F22C-07DE-6CDB9B8A627D}"/>
              </a:ext>
            </a:extLst>
          </p:cNvPr>
          <p:cNvSpPr>
            <a:spLocks noGrp="1"/>
          </p:cNvSpPr>
          <p:nvPr>
            <p:ph type="sldNum" sz="quarter" idx="12"/>
          </p:nvPr>
        </p:nvSpPr>
        <p:spPr/>
        <p:txBody>
          <a:bodyPr/>
          <a:lstStyle/>
          <a:p>
            <a:fld id="{309D68AF-E5B6-4222-8327-241D07523041}" type="slidenum">
              <a:rPr lang="en-GB" smtClean="0"/>
              <a:t>‹#›</a:t>
            </a:fld>
            <a:endParaRPr lang="en-GB"/>
          </a:p>
        </p:txBody>
      </p:sp>
    </p:spTree>
    <p:extLst>
      <p:ext uri="{BB962C8B-B14F-4D97-AF65-F5344CB8AC3E}">
        <p14:creationId xmlns:p14="http://schemas.microsoft.com/office/powerpoint/2010/main" val="6743782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59585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endParaRPr lang="en-GB"/>
          </a:p>
        </p:txBody>
      </p:sp>
      <p:sp>
        <p:nvSpPr>
          <p:cNvPr id="3" name="Table Placeholder 2"/>
          <p:cNvSpPr>
            <a:spLocks noGrp="1"/>
          </p:cNvSpPr>
          <p:nvPr>
            <p:ph type="tbl" idx="1"/>
          </p:nvPr>
        </p:nvSpPr>
        <p:spPr>
          <a:xfrm>
            <a:off x="457200" y="1600202"/>
            <a:ext cx="8229600" cy="4525963"/>
          </a:xfrm>
        </p:spPr>
        <p:txBody>
          <a:bodyPr/>
          <a:lstStyle/>
          <a:p>
            <a:pPr lvl="0"/>
            <a:endParaRPr lang="en-GB" noProof="0"/>
          </a:p>
        </p:txBody>
      </p:sp>
      <p:sp>
        <p:nvSpPr>
          <p:cNvPr id="4" name="Rectangle 4">
            <a:extLst>
              <a:ext uri="{FF2B5EF4-FFF2-40B4-BE49-F238E27FC236}">
                <a16:creationId xmlns:a16="http://schemas.microsoft.com/office/drawing/2014/main" id="{695E1903-A8E2-01FC-EC68-F8911906CEC0}"/>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a:extLst>
              <a:ext uri="{FF2B5EF4-FFF2-40B4-BE49-F238E27FC236}">
                <a16:creationId xmlns:a16="http://schemas.microsoft.com/office/drawing/2014/main" id="{E0F25B01-E415-E928-0FBB-978FDE8A6C82}"/>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a:extLst>
              <a:ext uri="{FF2B5EF4-FFF2-40B4-BE49-F238E27FC236}">
                <a16:creationId xmlns:a16="http://schemas.microsoft.com/office/drawing/2014/main" id="{2F019FAC-FA34-7635-1BCD-5DE7A119DB45}"/>
              </a:ext>
            </a:extLst>
          </p:cNvPr>
          <p:cNvSpPr>
            <a:spLocks noGrp="1" noChangeArrowheads="1"/>
          </p:cNvSpPr>
          <p:nvPr>
            <p:ph type="sldNum" sz="quarter" idx="12"/>
          </p:nvPr>
        </p:nvSpPr>
        <p:spPr>
          <a:ln/>
        </p:spPr>
        <p:txBody>
          <a:bodyPr/>
          <a:lstStyle>
            <a:lvl1pPr>
              <a:defRPr/>
            </a:lvl1pPr>
          </a:lstStyle>
          <a:p>
            <a:pPr>
              <a:defRPr/>
            </a:pPr>
            <a:fld id="{CBB59B4C-233F-4777-8589-ECEFC5EB35FD}" type="slidenum">
              <a:rPr lang="en-GB" altLang="en-US"/>
              <a:pPr>
                <a:defRPr/>
              </a:pPr>
              <a:t>‹#›</a:t>
            </a:fld>
            <a:endParaRPr lang="en-GB" altLang="en-US"/>
          </a:p>
        </p:txBody>
      </p:sp>
    </p:spTree>
    <p:extLst>
      <p:ext uri="{BB962C8B-B14F-4D97-AF65-F5344CB8AC3E}">
        <p14:creationId xmlns:p14="http://schemas.microsoft.com/office/powerpoint/2010/main" val="35725389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40"/>
            <a:ext cx="8229600" cy="58515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Rectangle 4">
            <a:extLst>
              <a:ext uri="{FF2B5EF4-FFF2-40B4-BE49-F238E27FC236}">
                <a16:creationId xmlns:a16="http://schemas.microsoft.com/office/drawing/2014/main" id="{AA7D987D-F2E1-FB33-DCFF-8554B0DCB95E}"/>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4" name="Rectangle 5">
            <a:extLst>
              <a:ext uri="{FF2B5EF4-FFF2-40B4-BE49-F238E27FC236}">
                <a16:creationId xmlns:a16="http://schemas.microsoft.com/office/drawing/2014/main" id="{2605B215-6158-52E0-9B5A-B1E9D5251BD9}"/>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5" name="Rectangle 6">
            <a:extLst>
              <a:ext uri="{FF2B5EF4-FFF2-40B4-BE49-F238E27FC236}">
                <a16:creationId xmlns:a16="http://schemas.microsoft.com/office/drawing/2014/main" id="{3A979579-3F0C-FD09-FECA-5ED126E56DCD}"/>
              </a:ext>
            </a:extLst>
          </p:cNvPr>
          <p:cNvSpPr>
            <a:spLocks noGrp="1" noChangeArrowheads="1"/>
          </p:cNvSpPr>
          <p:nvPr>
            <p:ph type="sldNum" sz="quarter" idx="12"/>
          </p:nvPr>
        </p:nvSpPr>
        <p:spPr>
          <a:ln/>
        </p:spPr>
        <p:txBody>
          <a:bodyPr/>
          <a:lstStyle>
            <a:lvl1pPr>
              <a:defRPr/>
            </a:lvl1pPr>
          </a:lstStyle>
          <a:p>
            <a:pPr>
              <a:defRPr/>
            </a:pPr>
            <a:fld id="{A14AF92C-943E-45F4-BC75-D70ADD4CAC58}" type="slidenum">
              <a:rPr lang="en-GB" altLang="en-US"/>
              <a:pPr>
                <a:defRPr/>
              </a:pPr>
              <a:t>‹#›</a:t>
            </a:fld>
            <a:endParaRPr lang="en-GB" altLang="en-US"/>
          </a:p>
        </p:txBody>
      </p:sp>
    </p:spTree>
    <p:extLst>
      <p:ext uri="{BB962C8B-B14F-4D97-AF65-F5344CB8AC3E}">
        <p14:creationId xmlns:p14="http://schemas.microsoft.com/office/powerpoint/2010/main" val="28704234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endParaRPr lang="en-US" sz="900" baseline="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endParaRPr lang="en-GB" sz="1400" baseline="0" dirty="0">
              <a:solidFill>
                <a:schemeClr val="tx1"/>
              </a:solidFill>
            </a:endParaRPr>
          </a:p>
          <a:p>
            <a:pPr marL="0" marR="0" indent="0" algn="l" defTabSz="914400" rtl="0" eaLnBrk="1" fontAlgn="base" latinLnBrk="0" hangingPunct="1">
              <a:lnSpc>
                <a:spcPct val="100000"/>
              </a:lnSpc>
              <a:spcBef>
                <a:spcPct val="0"/>
              </a:spcBef>
              <a:spcAft>
                <a:spcPct val="0"/>
              </a:spcAft>
              <a:buClrTx/>
              <a:buSzTx/>
              <a:buFontTx/>
              <a:buNone/>
              <a:tabLst/>
              <a:defRPr/>
            </a:pPr>
            <a:r>
              <a:rPr lang="en-GB" sz="1400" b="1" baseline="0" dirty="0">
                <a:solidFill>
                  <a:schemeClr val="tx1"/>
                </a:solidFill>
              </a:rPr>
              <a:t>City &amp; Guilds Construction Level 3</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8"/>
          <a:stretch>
            <a:fillRect/>
          </a:stretch>
        </p:blipFill>
        <p:spPr>
          <a:xfrm>
            <a:off x="0" y="5868000"/>
            <a:ext cx="9144000" cy="547995"/>
          </a:xfrm>
          <a:prstGeom prst="rect">
            <a:avLst/>
          </a:prstGeom>
        </p:spPr>
      </p:pic>
      <p:pic>
        <p:nvPicPr>
          <p:cNvPr id="3" name="Picture 2">
            <a:extLst>
              <a:ext uri="{FF2B5EF4-FFF2-40B4-BE49-F238E27FC236}">
                <a16:creationId xmlns:a16="http://schemas.microsoft.com/office/drawing/2014/main" id="{829D3BC0-CFBF-B46D-FB4A-0CBA60916B04}"/>
              </a:ext>
            </a:extLst>
          </p:cNvPr>
          <p:cNvPicPr>
            <a:picLocks noChangeAspect="1"/>
          </p:cNvPicPr>
          <p:nvPr userDrawn="1"/>
        </p:nvPicPr>
        <p:blipFill>
          <a:blip r:embed="rId9"/>
          <a:stretch>
            <a:fillRect/>
          </a:stretch>
        </p:blipFill>
        <p:spPr>
          <a:xfrm>
            <a:off x="7723189" y="384526"/>
            <a:ext cx="952499" cy="433387"/>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r>
              <a:rPr lang="en-GB" sz="6600" dirty="0">
                <a:solidFill>
                  <a:schemeClr val="bg1"/>
                </a:solidFill>
                <a:ea typeface="ＭＳ Ｐゴシック" pitchFamily="-105" charset="-128"/>
                <a:cs typeface="ＭＳ Ｐゴシック" pitchFamily="-105" charset="-128"/>
              </a:rPr>
              <a:t> 1.1</a:t>
            </a:r>
            <a:endParaRPr sz="6600" dirty="0">
              <a:solidFill>
                <a:schemeClr val="bg1"/>
              </a:solidFill>
              <a:ea typeface="ＭＳ Ｐゴシック" pitchFamily="-105" charset="-128"/>
              <a:cs typeface="ＭＳ Ｐゴシック" pitchFamily="-105" charset="-128"/>
            </a:endParaRPr>
          </a:p>
        </p:txBody>
      </p:sp>
      <p:sp>
        <p:nvSpPr>
          <p:cNvPr id="2054" name="TextBox 9"/>
          <p:cNvSpPr txBox="1">
            <a:spLocks noChangeArrowheads="1"/>
          </p:cNvSpPr>
          <p:nvPr/>
        </p:nvSpPr>
        <p:spPr bwMode="auto">
          <a:xfrm>
            <a:off x="723900"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101: Introduction to the Built Environment</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GB" dirty="0">
                <a:ea typeface="ＭＳ Ｐゴシック" pitchFamily="-105" charset="-128"/>
                <a:cs typeface="ＭＳ Ｐゴシック" pitchFamily="-105" charset="-128"/>
              </a:rPr>
              <a:t>Materials</a:t>
            </a:r>
          </a:p>
        </p:txBody>
      </p:sp>
      <p:sp>
        <p:nvSpPr>
          <p:cNvPr id="5" name="TextBox 9">
            <a:extLst>
              <a:ext uri="{FF2B5EF4-FFF2-40B4-BE49-F238E27FC236}">
                <a16:creationId xmlns:a16="http://schemas.microsoft.com/office/drawing/2014/main" id="{4175AF00-9432-4E5F-B736-B425695CA722}"/>
              </a:ext>
            </a:extLst>
          </p:cNvPr>
          <p:cNvSpPr txBox="1">
            <a:spLocks noChangeArrowheads="1"/>
          </p:cNvSpPr>
          <p:nvPr/>
        </p:nvSpPr>
        <p:spPr bwMode="auto">
          <a:xfrm>
            <a:off x="419100"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306: Conform to general workplace health, safety and welfare</a:t>
            </a:r>
          </a:p>
        </p:txBody>
      </p:sp>
    </p:spTree>
    <p:extLst>
      <p:ext uri="{BB962C8B-B14F-4D97-AF65-F5344CB8AC3E}">
        <p14:creationId xmlns:p14="http://schemas.microsoft.com/office/powerpoint/2010/main" val="12017885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a:extLst>
              <a:ext uri="{FF2B5EF4-FFF2-40B4-BE49-F238E27FC236}">
                <a16:creationId xmlns:a16="http://schemas.microsoft.com/office/drawing/2014/main" id="{76C51B47-F55F-2B8C-D4C1-906CCDA177CB}"/>
              </a:ext>
            </a:extLst>
          </p:cNvPr>
          <p:cNvSpPr>
            <a:spLocks noGrp="1" noChangeArrowheads="1"/>
          </p:cNvSpPr>
          <p:nvPr>
            <p:ph type="title"/>
          </p:nvPr>
        </p:nvSpPr>
        <p:spPr/>
        <p:txBody>
          <a:bodyPr/>
          <a:lstStyle/>
          <a:p>
            <a:pPr algn="ctr" eaLnBrk="1" hangingPunct="1"/>
            <a:r>
              <a:rPr lang="en-GB" altLang="en-US" dirty="0">
                <a:solidFill>
                  <a:schemeClr val="accent2"/>
                </a:solidFill>
              </a:rPr>
              <a:t> </a:t>
            </a:r>
            <a:r>
              <a:rPr lang="en-GB" altLang="en-US" b="1" dirty="0">
                <a:solidFill>
                  <a:schemeClr val="accent2"/>
                </a:solidFill>
              </a:rPr>
              <a:t>Material Deliveries</a:t>
            </a:r>
          </a:p>
        </p:txBody>
      </p:sp>
      <p:sp>
        <p:nvSpPr>
          <p:cNvPr id="63491" name="Rectangle 3">
            <a:extLst>
              <a:ext uri="{FF2B5EF4-FFF2-40B4-BE49-F238E27FC236}">
                <a16:creationId xmlns:a16="http://schemas.microsoft.com/office/drawing/2014/main" id="{EFDEF508-B094-D9E9-0199-4A72078A3EA9}"/>
              </a:ext>
            </a:extLst>
          </p:cNvPr>
          <p:cNvSpPr>
            <a:spLocks noGrp="1" noChangeArrowheads="1"/>
          </p:cNvSpPr>
          <p:nvPr>
            <p:ph type="body" idx="1"/>
          </p:nvPr>
        </p:nvSpPr>
        <p:spPr>
          <a:xfrm>
            <a:off x="1385887" y="2057401"/>
            <a:ext cx="6272213" cy="3394472"/>
          </a:xfrm>
        </p:spPr>
        <p:txBody>
          <a:bodyPr/>
          <a:lstStyle/>
          <a:p>
            <a:pPr marL="0" indent="0">
              <a:buNone/>
            </a:pPr>
            <a:r>
              <a:rPr lang="en-GB" altLang="en-US" b="1" dirty="0"/>
              <a:t>The Material Schedule sheet would have been completed prior to the commencement of the site and gives the site manager the information required for controlling the materials on site. </a:t>
            </a:r>
          </a:p>
          <a:p>
            <a:pPr marL="0" indent="0">
              <a:buNone/>
            </a:pPr>
            <a:endParaRPr lang="en-GB" altLang="en-US" b="1" dirty="0"/>
          </a:p>
          <a:p>
            <a:pPr marL="0" indent="0">
              <a:buNone/>
            </a:pPr>
            <a:r>
              <a:rPr lang="en-GB" altLang="en-US" b="1" dirty="0"/>
              <a:t>Where materials arrive on site very early they are more prone to damage or pilfering.</a:t>
            </a:r>
          </a:p>
        </p:txBody>
      </p:sp>
    </p:spTree>
    <p:extLst>
      <p:ext uri="{BB962C8B-B14F-4D97-AF65-F5344CB8AC3E}">
        <p14:creationId xmlns:p14="http://schemas.microsoft.com/office/powerpoint/2010/main" val="7703958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6386" name="Group 370">
            <a:extLst>
              <a:ext uri="{FF2B5EF4-FFF2-40B4-BE49-F238E27FC236}">
                <a16:creationId xmlns:a16="http://schemas.microsoft.com/office/drawing/2014/main" id="{6CEDE469-1EBD-9BB4-D5EC-212FF027C75B}"/>
              </a:ext>
            </a:extLst>
          </p:cNvPr>
          <p:cNvGraphicFramePr>
            <a:graphicFrameLocks noGrp="1"/>
          </p:cNvGraphicFramePr>
          <p:nvPr>
            <p:ph idx="1"/>
          </p:nvPr>
        </p:nvGraphicFramePr>
        <p:xfrm>
          <a:off x="1395412" y="944167"/>
          <a:ext cx="6091238" cy="4923234"/>
        </p:xfrm>
        <a:graphic>
          <a:graphicData uri="http://schemas.openxmlformats.org/drawingml/2006/table">
            <a:tbl>
              <a:tblPr/>
              <a:tblGrid>
                <a:gridCol w="547688">
                  <a:extLst>
                    <a:ext uri="{9D8B030D-6E8A-4147-A177-3AD203B41FA5}">
                      <a16:colId xmlns:a16="http://schemas.microsoft.com/office/drawing/2014/main" val="20000"/>
                    </a:ext>
                  </a:extLst>
                </a:gridCol>
                <a:gridCol w="857250">
                  <a:extLst>
                    <a:ext uri="{9D8B030D-6E8A-4147-A177-3AD203B41FA5}">
                      <a16:colId xmlns:a16="http://schemas.microsoft.com/office/drawing/2014/main" val="20001"/>
                    </a:ext>
                  </a:extLst>
                </a:gridCol>
                <a:gridCol w="857250">
                  <a:extLst>
                    <a:ext uri="{9D8B030D-6E8A-4147-A177-3AD203B41FA5}">
                      <a16:colId xmlns:a16="http://schemas.microsoft.com/office/drawing/2014/main" val="20002"/>
                    </a:ext>
                  </a:extLst>
                </a:gridCol>
                <a:gridCol w="971550">
                  <a:extLst>
                    <a:ext uri="{9D8B030D-6E8A-4147-A177-3AD203B41FA5}">
                      <a16:colId xmlns:a16="http://schemas.microsoft.com/office/drawing/2014/main" val="20003"/>
                    </a:ext>
                  </a:extLst>
                </a:gridCol>
                <a:gridCol w="628650">
                  <a:extLst>
                    <a:ext uri="{9D8B030D-6E8A-4147-A177-3AD203B41FA5}">
                      <a16:colId xmlns:a16="http://schemas.microsoft.com/office/drawing/2014/main" val="20004"/>
                    </a:ext>
                  </a:extLst>
                </a:gridCol>
                <a:gridCol w="685800">
                  <a:extLst>
                    <a:ext uri="{9D8B030D-6E8A-4147-A177-3AD203B41FA5}">
                      <a16:colId xmlns:a16="http://schemas.microsoft.com/office/drawing/2014/main" val="20005"/>
                    </a:ext>
                  </a:extLst>
                </a:gridCol>
                <a:gridCol w="1543050">
                  <a:extLst>
                    <a:ext uri="{9D8B030D-6E8A-4147-A177-3AD203B41FA5}">
                      <a16:colId xmlns:a16="http://schemas.microsoft.com/office/drawing/2014/main" val="20006"/>
                    </a:ext>
                  </a:extLst>
                </a:gridCol>
              </a:tblGrid>
              <a:tr h="1960959">
                <a:tc gridSpan="7">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GB" altLang="en-US" sz="15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WEST BUILDERS LTD</a:t>
                      </a:r>
                      <a:endParaRPr kumimoji="0" lang="en-GB" altLang="en-US" sz="15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altLang="en-US" sz="15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MATERIALS RECEIVED </a:t>
                      </a:r>
                      <a:endParaRPr kumimoji="0" lang="en-GB" altLang="en-US" sz="15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a:p>
                      <a:pPr marL="342900" marR="0" lvl="0" indent="-342900" algn="l" defTabSz="914400" rtl="0" eaLnBrk="0" fontAlgn="base" latinLnBrk="0" hangingPunct="0">
                        <a:lnSpc>
                          <a:spcPct val="100000"/>
                        </a:lnSpc>
                        <a:spcBef>
                          <a:spcPct val="0"/>
                        </a:spcBef>
                        <a:spcAft>
                          <a:spcPct val="0"/>
                        </a:spcAft>
                        <a:buClrTx/>
                        <a:buSzTx/>
                        <a:buFontTx/>
                        <a:buNone/>
                        <a:tabLst/>
                      </a:pPr>
                      <a:endParaRPr kumimoji="0" lang="en-GB" altLang="en-US" sz="15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GB" altLang="en-US" sz="15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Contract: …………………………………. </a:t>
                      </a:r>
                      <a:endParaRPr kumimoji="0" lang="en-GB" altLang="en-US" sz="15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a:p>
                      <a:pPr marL="342900" marR="0" lvl="0" indent="-342900" algn="l" defTabSz="914400" rtl="0" eaLnBrk="0" fontAlgn="base" latinLnBrk="0" hangingPunct="0">
                        <a:lnSpc>
                          <a:spcPct val="100000"/>
                        </a:lnSpc>
                        <a:spcBef>
                          <a:spcPct val="0"/>
                        </a:spcBef>
                        <a:spcAft>
                          <a:spcPct val="0"/>
                        </a:spcAft>
                        <a:buClrTx/>
                        <a:buSzTx/>
                        <a:buFontTx/>
                        <a:buNone/>
                        <a:tabLst/>
                      </a:pPr>
                      <a:endParaRPr kumimoji="0" lang="en-GB" altLang="en-US" sz="15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GB" altLang="en-US" sz="15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Job No: …………………………………. </a:t>
                      </a:r>
                      <a:endParaRPr kumimoji="0" lang="en-GB" altLang="en-US" sz="15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a:p>
                      <a:pPr marL="342900" marR="0" lvl="0" indent="-342900" algn="l" defTabSz="914400" rtl="0" eaLnBrk="0" fontAlgn="base" latinLnBrk="0" hangingPunct="0">
                        <a:lnSpc>
                          <a:spcPct val="100000"/>
                        </a:lnSpc>
                        <a:spcBef>
                          <a:spcPct val="0"/>
                        </a:spcBef>
                        <a:spcAft>
                          <a:spcPct val="0"/>
                        </a:spcAft>
                        <a:buClrTx/>
                        <a:buSzTx/>
                        <a:buFontTx/>
                        <a:buNone/>
                        <a:tabLst/>
                      </a:pPr>
                      <a:endParaRPr kumimoji="0" lang="en-GB" altLang="en-US" sz="15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GB" altLang="en-US" sz="15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Prepared by: ……………………………... No:…………………………..</a:t>
                      </a:r>
                      <a:endParaRPr kumimoji="0" lang="en-GB" altLang="en-US" sz="15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0"/>
                  </a:ext>
                </a:extLst>
              </a:tr>
              <a:tr h="542925">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5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Date</a:t>
                      </a:r>
                      <a:endParaRPr kumimoji="0" lang="en-GB" altLang="en-US" sz="15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5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Delivery </a:t>
                      </a:r>
                    </a:p>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5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No</a:t>
                      </a:r>
                      <a:endParaRPr kumimoji="0" lang="en-GB" altLang="en-US" sz="15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5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Supplier</a:t>
                      </a:r>
                      <a:endParaRPr kumimoji="0" lang="en-GB" altLang="en-US" sz="15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5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Materials</a:t>
                      </a:r>
                      <a:endParaRPr kumimoji="0" lang="en-GB" altLang="en-US" sz="15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5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Rate</a:t>
                      </a:r>
                      <a:endParaRPr kumimoji="0" lang="en-GB" altLang="en-US" sz="15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5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Total </a:t>
                      </a:r>
                    </a:p>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5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value</a:t>
                      </a:r>
                      <a:endParaRPr kumimoji="0" lang="en-GB" altLang="en-US" sz="15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5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Comments</a:t>
                      </a:r>
                      <a:endParaRPr kumimoji="0" lang="en-GB" altLang="en-US" sz="15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1"/>
                  </a:ext>
                </a:extLst>
              </a:tr>
              <a:tr h="403622">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15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15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15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15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15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15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15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2"/>
                  </a:ext>
                </a:extLst>
              </a:tr>
              <a:tr h="402431">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1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1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1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1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1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1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1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3"/>
                  </a:ext>
                </a:extLst>
              </a:tr>
              <a:tr h="404813">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1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1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1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1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1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1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1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4"/>
                  </a:ext>
                </a:extLst>
              </a:tr>
              <a:tr h="402431">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1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1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1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1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1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1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1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5"/>
                  </a:ext>
                </a:extLst>
              </a:tr>
              <a:tr h="403622">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1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1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1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1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1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1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1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6"/>
                  </a:ext>
                </a:extLst>
              </a:tr>
              <a:tr h="402431">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1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1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1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1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1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1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1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38586034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a:extLst>
              <a:ext uri="{FF2B5EF4-FFF2-40B4-BE49-F238E27FC236}">
                <a16:creationId xmlns:a16="http://schemas.microsoft.com/office/drawing/2014/main" id="{58077EFD-BCA5-74E2-C851-E446CF7C3579}"/>
              </a:ext>
            </a:extLst>
          </p:cNvPr>
          <p:cNvSpPr>
            <a:spLocks noGrp="1" noChangeArrowheads="1"/>
          </p:cNvSpPr>
          <p:nvPr>
            <p:ph type="title"/>
          </p:nvPr>
        </p:nvSpPr>
        <p:spPr/>
        <p:txBody>
          <a:bodyPr>
            <a:normAutofit fontScale="90000"/>
          </a:bodyPr>
          <a:lstStyle/>
          <a:p>
            <a:pPr algn="ctr" eaLnBrk="1" hangingPunct="1"/>
            <a:r>
              <a:rPr lang="en-GB" altLang="en-US" sz="3000" b="1" dirty="0">
                <a:solidFill>
                  <a:schemeClr val="accent2"/>
                </a:solidFill>
              </a:rPr>
              <a:t>Material Transfers</a:t>
            </a:r>
            <a:br>
              <a:rPr lang="en-GB" altLang="en-US" sz="3000" b="1" dirty="0">
                <a:solidFill>
                  <a:schemeClr val="accent2"/>
                </a:solidFill>
              </a:rPr>
            </a:br>
            <a:endParaRPr lang="en-GB" altLang="en-US" sz="3000" b="1" dirty="0">
              <a:solidFill>
                <a:schemeClr val="accent2"/>
              </a:solidFill>
            </a:endParaRPr>
          </a:p>
        </p:txBody>
      </p:sp>
      <p:sp>
        <p:nvSpPr>
          <p:cNvPr id="65539" name="Rectangle 3">
            <a:extLst>
              <a:ext uri="{FF2B5EF4-FFF2-40B4-BE49-F238E27FC236}">
                <a16:creationId xmlns:a16="http://schemas.microsoft.com/office/drawing/2014/main" id="{9AD4A5E1-2134-FE96-7A2B-B46FECA67726}"/>
              </a:ext>
            </a:extLst>
          </p:cNvPr>
          <p:cNvSpPr>
            <a:spLocks noGrp="1" noChangeArrowheads="1"/>
          </p:cNvSpPr>
          <p:nvPr>
            <p:ph type="body" idx="1"/>
          </p:nvPr>
        </p:nvSpPr>
        <p:spPr/>
        <p:txBody>
          <a:bodyPr/>
          <a:lstStyle/>
          <a:p>
            <a:pPr marL="0" indent="0">
              <a:buNone/>
            </a:pPr>
            <a:r>
              <a:rPr lang="en-GB" altLang="en-US" b="1"/>
              <a:t>When materials are required to be transferred between sites correct documentation should be completed.</a:t>
            </a:r>
          </a:p>
        </p:txBody>
      </p:sp>
    </p:spTree>
    <p:extLst>
      <p:ext uri="{BB962C8B-B14F-4D97-AF65-F5344CB8AC3E}">
        <p14:creationId xmlns:p14="http://schemas.microsoft.com/office/powerpoint/2010/main" val="22355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8237" name="Group 173">
            <a:extLst>
              <a:ext uri="{FF2B5EF4-FFF2-40B4-BE49-F238E27FC236}">
                <a16:creationId xmlns:a16="http://schemas.microsoft.com/office/drawing/2014/main" id="{7378F461-9538-317B-D819-DE4B4F87FEC8}"/>
              </a:ext>
            </a:extLst>
          </p:cNvPr>
          <p:cNvGraphicFramePr>
            <a:graphicFrameLocks noGrp="1"/>
          </p:cNvGraphicFramePr>
          <p:nvPr>
            <p:ph/>
          </p:nvPr>
        </p:nvGraphicFramePr>
        <p:xfrm>
          <a:off x="1314450" y="925117"/>
          <a:ext cx="6172200" cy="5018485"/>
        </p:xfrm>
        <a:graphic>
          <a:graphicData uri="http://schemas.openxmlformats.org/drawingml/2006/table">
            <a:tbl>
              <a:tblPr/>
              <a:tblGrid>
                <a:gridCol w="2400300">
                  <a:extLst>
                    <a:ext uri="{9D8B030D-6E8A-4147-A177-3AD203B41FA5}">
                      <a16:colId xmlns:a16="http://schemas.microsoft.com/office/drawing/2014/main" val="20000"/>
                    </a:ext>
                  </a:extLst>
                </a:gridCol>
                <a:gridCol w="1628775">
                  <a:extLst>
                    <a:ext uri="{9D8B030D-6E8A-4147-A177-3AD203B41FA5}">
                      <a16:colId xmlns:a16="http://schemas.microsoft.com/office/drawing/2014/main" val="20001"/>
                    </a:ext>
                  </a:extLst>
                </a:gridCol>
                <a:gridCol w="2143125">
                  <a:extLst>
                    <a:ext uri="{9D8B030D-6E8A-4147-A177-3AD203B41FA5}">
                      <a16:colId xmlns:a16="http://schemas.microsoft.com/office/drawing/2014/main" val="20002"/>
                    </a:ext>
                  </a:extLst>
                </a:gridCol>
              </a:tblGrid>
              <a:tr h="1500187">
                <a:tc gridSpan="3">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GB" altLang="en-US" sz="15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WEST BUILDERS LTD</a:t>
                      </a:r>
                      <a:endParaRPr kumimoji="0" lang="en-GB" altLang="en-US" sz="15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altLang="en-US" sz="15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MATERIALS RECEIVED </a:t>
                      </a:r>
                    </a:p>
                    <a:p>
                      <a:pPr marL="342900" marR="0" lvl="0" indent="-342900" algn="ctr" defTabSz="914400" rtl="0" eaLnBrk="0" fontAlgn="base" latinLnBrk="0" hangingPunct="0">
                        <a:lnSpc>
                          <a:spcPct val="100000"/>
                        </a:lnSpc>
                        <a:spcBef>
                          <a:spcPct val="0"/>
                        </a:spcBef>
                        <a:spcAft>
                          <a:spcPct val="0"/>
                        </a:spcAft>
                        <a:buClrTx/>
                        <a:buSzTx/>
                        <a:buFontTx/>
                        <a:buNone/>
                        <a:tabLst/>
                      </a:pPr>
                      <a:endParaRPr kumimoji="0" lang="en-GB" altLang="en-US" sz="15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GB" altLang="en-US" sz="15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No: ……………………… </a:t>
                      </a:r>
                    </a:p>
                    <a:p>
                      <a:pPr marL="342900" marR="0" lvl="0" indent="-342900" algn="l" defTabSz="914400" rtl="0" eaLnBrk="0" fontAlgn="base" latinLnBrk="0" hangingPunct="0">
                        <a:lnSpc>
                          <a:spcPct val="100000"/>
                        </a:lnSpc>
                        <a:spcBef>
                          <a:spcPct val="0"/>
                        </a:spcBef>
                        <a:spcAft>
                          <a:spcPct val="0"/>
                        </a:spcAft>
                        <a:buClrTx/>
                        <a:buSzTx/>
                        <a:buFontTx/>
                        <a:buNone/>
                        <a:tabLst/>
                      </a:pPr>
                      <a:endParaRPr kumimoji="0" lang="en-GB" altLang="en-US" sz="15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GB" altLang="en-US" sz="15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Date: ………………………</a:t>
                      </a:r>
                      <a:endParaRPr kumimoji="0" lang="en-GB" altLang="en-US" sz="15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0"/>
                  </a:ext>
                </a:extLst>
              </a:tr>
              <a:tr h="308372">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5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From site:</a:t>
                      </a:r>
                      <a:endParaRPr kumimoji="0" lang="en-GB" altLang="en-US" sz="15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gridSpan="2">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5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To site:</a:t>
                      </a:r>
                      <a:endParaRPr kumimoji="0" lang="en-GB" altLang="en-US" sz="15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hMerge="1">
                  <a:txBody>
                    <a:bodyPr/>
                    <a:lstStyle/>
                    <a:p>
                      <a:endParaRPr lang="en-GB"/>
                    </a:p>
                  </a:txBody>
                  <a:tcPr/>
                </a:tc>
                <a:extLst>
                  <a:ext uri="{0D108BD9-81ED-4DB2-BD59-A6C34878D82A}">
                    <a16:rowId xmlns:a16="http://schemas.microsoft.com/office/drawing/2014/main" val="10001"/>
                  </a:ext>
                </a:extLst>
              </a:tr>
              <a:tr h="308372">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5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Description</a:t>
                      </a:r>
                      <a:endParaRPr kumimoji="0" lang="en-GB" altLang="en-US" sz="15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gridSpan="2">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5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Quantity</a:t>
                      </a:r>
                      <a:endParaRPr kumimoji="0" lang="en-GB" altLang="en-US" sz="15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hMerge="1">
                  <a:txBody>
                    <a:bodyPr/>
                    <a:lstStyle/>
                    <a:p>
                      <a:endParaRPr lang="en-GB"/>
                    </a:p>
                  </a:txBody>
                  <a:tcPr/>
                </a:tc>
                <a:extLst>
                  <a:ext uri="{0D108BD9-81ED-4DB2-BD59-A6C34878D82A}">
                    <a16:rowId xmlns:a16="http://schemas.microsoft.com/office/drawing/2014/main" val="10002"/>
                  </a:ext>
                </a:extLst>
              </a:tr>
              <a:tr h="454819">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15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gridSpan="2">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15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hMerge="1">
                  <a:txBody>
                    <a:bodyPr/>
                    <a:lstStyle/>
                    <a:p>
                      <a:endParaRPr lang="en-GB"/>
                    </a:p>
                  </a:txBody>
                  <a:tcPr/>
                </a:tc>
                <a:extLst>
                  <a:ext uri="{0D108BD9-81ED-4DB2-BD59-A6C34878D82A}">
                    <a16:rowId xmlns:a16="http://schemas.microsoft.com/office/drawing/2014/main" val="10003"/>
                  </a:ext>
                </a:extLst>
              </a:tr>
              <a:tr h="45720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15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gridSpan="2">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15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hMerge="1">
                  <a:txBody>
                    <a:bodyPr/>
                    <a:lstStyle/>
                    <a:p>
                      <a:endParaRPr lang="en-GB"/>
                    </a:p>
                  </a:txBody>
                  <a:tcPr/>
                </a:tc>
                <a:extLst>
                  <a:ext uri="{0D108BD9-81ED-4DB2-BD59-A6C34878D82A}">
                    <a16:rowId xmlns:a16="http://schemas.microsoft.com/office/drawing/2014/main" val="10004"/>
                  </a:ext>
                </a:extLst>
              </a:tr>
              <a:tr h="45720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15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gridSpan="2">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15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hMerge="1">
                  <a:txBody>
                    <a:bodyPr/>
                    <a:lstStyle/>
                    <a:p>
                      <a:endParaRPr lang="en-GB"/>
                    </a:p>
                  </a:txBody>
                  <a:tcPr/>
                </a:tc>
                <a:extLst>
                  <a:ext uri="{0D108BD9-81ED-4DB2-BD59-A6C34878D82A}">
                    <a16:rowId xmlns:a16="http://schemas.microsoft.com/office/drawing/2014/main" val="10005"/>
                  </a:ext>
                </a:extLst>
              </a:tr>
              <a:tr h="492919">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15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gridSpan="2">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15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hMerge="1">
                  <a:txBody>
                    <a:bodyPr/>
                    <a:lstStyle/>
                    <a:p>
                      <a:endParaRPr lang="en-GB"/>
                    </a:p>
                  </a:txBody>
                  <a:tcPr/>
                </a:tc>
                <a:extLst>
                  <a:ext uri="{0D108BD9-81ED-4DB2-BD59-A6C34878D82A}">
                    <a16:rowId xmlns:a16="http://schemas.microsoft.com/office/drawing/2014/main" val="10006"/>
                  </a:ext>
                </a:extLst>
              </a:tr>
              <a:tr h="492919">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15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gridSpan="2">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15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hMerge="1">
                  <a:txBody>
                    <a:bodyPr/>
                    <a:lstStyle/>
                    <a:p>
                      <a:endParaRPr lang="en-GB"/>
                    </a:p>
                  </a:txBody>
                  <a:tcPr/>
                </a:tc>
                <a:extLst>
                  <a:ext uri="{0D108BD9-81ED-4DB2-BD59-A6C34878D82A}">
                    <a16:rowId xmlns:a16="http://schemas.microsoft.com/office/drawing/2014/main" val="10007"/>
                  </a:ext>
                </a:extLst>
              </a:tr>
              <a:tr h="546497">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5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Issued by:</a:t>
                      </a:r>
                      <a:endParaRPr kumimoji="0" lang="en-GB" altLang="en-US" sz="15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5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Received</a:t>
                      </a:r>
                    </a:p>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5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by:</a:t>
                      </a:r>
                      <a:endParaRPr kumimoji="0" lang="en-GB" altLang="en-US" sz="15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5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Driver’s signature</a:t>
                      </a:r>
                      <a:endParaRPr kumimoji="0" lang="en-GB" altLang="en-US" sz="15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29874379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5">
            <a:extLst>
              <a:ext uri="{FF2B5EF4-FFF2-40B4-BE49-F238E27FC236}">
                <a16:creationId xmlns:a16="http://schemas.microsoft.com/office/drawing/2014/main" id="{20C842EC-EC35-9A68-5327-3E8DE4BEEFD8}"/>
              </a:ext>
            </a:extLst>
          </p:cNvPr>
          <p:cNvSpPr>
            <a:spLocks noGrp="1" noChangeArrowheads="1"/>
          </p:cNvSpPr>
          <p:nvPr>
            <p:ph type="title"/>
          </p:nvPr>
        </p:nvSpPr>
        <p:spPr/>
        <p:txBody>
          <a:bodyPr/>
          <a:lstStyle/>
          <a:p>
            <a:pPr algn="ctr" eaLnBrk="1" hangingPunct="1"/>
            <a:r>
              <a:rPr lang="en-GB" altLang="en-US" b="1" dirty="0">
                <a:solidFill>
                  <a:schemeClr val="accent2"/>
                </a:solidFill>
              </a:rPr>
              <a:t>Storage for Flammable Items</a:t>
            </a:r>
            <a:r>
              <a:rPr lang="en-GB" altLang="en-US" dirty="0"/>
              <a:t> </a:t>
            </a:r>
          </a:p>
        </p:txBody>
      </p:sp>
      <p:pic>
        <p:nvPicPr>
          <p:cNvPr id="108547" name="Picture 4">
            <a:extLst>
              <a:ext uri="{FF2B5EF4-FFF2-40B4-BE49-F238E27FC236}">
                <a16:creationId xmlns:a16="http://schemas.microsoft.com/office/drawing/2014/main" id="{BF11BD54-31FB-0121-A85B-0DB9AD4BB688}"/>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706292" y="2057401"/>
            <a:ext cx="3731419" cy="339447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086249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a:extLst>
              <a:ext uri="{FF2B5EF4-FFF2-40B4-BE49-F238E27FC236}">
                <a16:creationId xmlns:a16="http://schemas.microsoft.com/office/drawing/2014/main" id="{60D79654-520A-ED5D-B962-76875196C421}"/>
              </a:ext>
            </a:extLst>
          </p:cNvPr>
          <p:cNvSpPr>
            <a:spLocks noGrp="1" noChangeArrowheads="1"/>
          </p:cNvSpPr>
          <p:nvPr>
            <p:ph type="title"/>
          </p:nvPr>
        </p:nvSpPr>
        <p:spPr/>
        <p:txBody>
          <a:bodyPr>
            <a:noAutofit/>
          </a:bodyPr>
          <a:lstStyle/>
          <a:p>
            <a:pPr algn="ctr" eaLnBrk="1" hangingPunct="1"/>
            <a:r>
              <a:rPr lang="en-GB" altLang="en-US" sz="3000" b="1" dirty="0">
                <a:solidFill>
                  <a:schemeClr val="accent2"/>
                </a:solidFill>
              </a:rPr>
              <a:t>Materials</a:t>
            </a:r>
            <a:br>
              <a:rPr lang="en-GB" altLang="en-US" sz="3000" b="1" dirty="0">
                <a:solidFill>
                  <a:schemeClr val="accent2"/>
                </a:solidFill>
              </a:rPr>
            </a:br>
            <a:br>
              <a:rPr lang="en-GB" altLang="en-US" sz="3000" b="1" dirty="0">
                <a:solidFill>
                  <a:schemeClr val="accent2"/>
                </a:solidFill>
              </a:rPr>
            </a:br>
            <a:endParaRPr lang="en-GB" altLang="en-US" sz="3000" b="1" dirty="0">
              <a:solidFill>
                <a:schemeClr val="accent2"/>
              </a:solidFill>
            </a:endParaRPr>
          </a:p>
        </p:txBody>
      </p:sp>
      <p:sp>
        <p:nvSpPr>
          <p:cNvPr id="104451" name="Rectangle 3">
            <a:extLst>
              <a:ext uri="{FF2B5EF4-FFF2-40B4-BE49-F238E27FC236}">
                <a16:creationId xmlns:a16="http://schemas.microsoft.com/office/drawing/2014/main" id="{D6F173B6-A339-A90D-4A59-45D5855A8935}"/>
              </a:ext>
            </a:extLst>
          </p:cNvPr>
          <p:cNvSpPr>
            <a:spLocks noGrp="1" noChangeArrowheads="1"/>
          </p:cNvSpPr>
          <p:nvPr>
            <p:ph type="body" idx="1"/>
          </p:nvPr>
        </p:nvSpPr>
        <p:spPr>
          <a:xfrm>
            <a:off x="899593" y="1539480"/>
            <a:ext cx="7101408" cy="4374356"/>
          </a:xfrm>
        </p:spPr>
        <p:txBody>
          <a:bodyPr/>
          <a:lstStyle/>
          <a:p>
            <a:pPr marL="0" indent="0">
              <a:lnSpc>
                <a:spcPct val="80000"/>
              </a:lnSpc>
              <a:buNone/>
            </a:pPr>
            <a:r>
              <a:rPr lang="en-GB" altLang="en-US" sz="1500" b="1" dirty="0"/>
              <a:t>Materials are required to be brought on site, unloaded, stored or fixed directly into the building. The storage provided will depend on the nature of the material and its relative value.</a:t>
            </a:r>
          </a:p>
          <a:p>
            <a:pPr marL="0" indent="0">
              <a:lnSpc>
                <a:spcPct val="80000"/>
              </a:lnSpc>
              <a:buNone/>
            </a:pPr>
            <a:r>
              <a:rPr lang="en-GB" altLang="en-US" sz="1500" b="1" dirty="0"/>
              <a:t>The positioning of materials in relation to their final position must be considered.</a:t>
            </a:r>
          </a:p>
          <a:p>
            <a:pPr marL="0" indent="0">
              <a:lnSpc>
                <a:spcPct val="80000"/>
              </a:lnSpc>
              <a:buNone/>
            </a:pPr>
            <a:r>
              <a:rPr lang="en-GB" altLang="en-US" sz="1500" b="1" dirty="0"/>
              <a:t>Costs can be saved if transportation distances are reduced. </a:t>
            </a:r>
          </a:p>
          <a:p>
            <a:pPr marL="0" indent="0">
              <a:lnSpc>
                <a:spcPct val="80000"/>
              </a:lnSpc>
              <a:buNone/>
            </a:pPr>
            <a:r>
              <a:rPr lang="en-GB" altLang="en-US" sz="1500" b="1" dirty="0"/>
              <a:t>Avoiding double handing is essential.</a:t>
            </a:r>
          </a:p>
          <a:p>
            <a:pPr marL="0" indent="0">
              <a:lnSpc>
                <a:spcPct val="80000"/>
              </a:lnSpc>
              <a:buNone/>
            </a:pPr>
            <a:r>
              <a:rPr lang="en-GB" altLang="en-US" sz="1500" b="1" dirty="0"/>
              <a:t>Materials are delivered to site using various methods of packaging.</a:t>
            </a:r>
          </a:p>
          <a:p>
            <a:pPr marL="0" indent="0">
              <a:lnSpc>
                <a:spcPct val="80000"/>
              </a:lnSpc>
              <a:buNone/>
            </a:pPr>
            <a:r>
              <a:rPr lang="en-GB" altLang="en-US" sz="1500" b="1" dirty="0"/>
              <a:t>Some are loose such as sands and gravels. Other materials are in boxes such as tiles and ironmongery. Others are </a:t>
            </a:r>
            <a:r>
              <a:rPr lang="en-GB" altLang="en-US" sz="1500" b="1" dirty="0" err="1"/>
              <a:t>palletted</a:t>
            </a:r>
            <a:r>
              <a:rPr lang="en-GB" altLang="en-US" sz="1500" b="1" dirty="0"/>
              <a:t> such as bricks and blocks.</a:t>
            </a:r>
          </a:p>
          <a:p>
            <a:pPr marL="0" indent="0">
              <a:lnSpc>
                <a:spcPct val="80000"/>
              </a:lnSpc>
              <a:buNone/>
            </a:pPr>
            <a:r>
              <a:rPr lang="en-GB" altLang="en-US" sz="1500" b="1" dirty="0"/>
              <a:t> Storage may be in huts, a compound either under cover or without cover, or in the building itself.</a:t>
            </a:r>
          </a:p>
        </p:txBody>
      </p:sp>
    </p:spTree>
    <p:extLst>
      <p:ext uri="{BB962C8B-B14F-4D97-AF65-F5344CB8AC3E}">
        <p14:creationId xmlns:p14="http://schemas.microsoft.com/office/powerpoint/2010/main" val="1570398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a:extLst>
              <a:ext uri="{FF2B5EF4-FFF2-40B4-BE49-F238E27FC236}">
                <a16:creationId xmlns:a16="http://schemas.microsoft.com/office/drawing/2014/main" id="{29728F3D-6EB1-792C-859B-CB943C280F1B}"/>
              </a:ext>
            </a:extLst>
          </p:cNvPr>
          <p:cNvSpPr>
            <a:spLocks noGrp="1" noChangeArrowheads="1"/>
          </p:cNvSpPr>
          <p:nvPr>
            <p:ph type="title"/>
          </p:nvPr>
        </p:nvSpPr>
        <p:spPr/>
        <p:txBody>
          <a:bodyPr>
            <a:normAutofit fontScale="90000"/>
          </a:bodyPr>
          <a:lstStyle/>
          <a:p>
            <a:pPr algn="ctr" eaLnBrk="1" hangingPunct="1"/>
            <a:r>
              <a:rPr lang="en-GB" altLang="en-US" sz="3000" b="1" dirty="0">
                <a:solidFill>
                  <a:schemeClr val="accent2"/>
                </a:solidFill>
              </a:rPr>
              <a:t>Types of Storage</a:t>
            </a:r>
            <a:br>
              <a:rPr lang="en-GB" altLang="en-US" sz="3000" b="1" dirty="0">
                <a:solidFill>
                  <a:schemeClr val="accent2"/>
                </a:solidFill>
              </a:rPr>
            </a:br>
            <a:endParaRPr lang="en-GB" altLang="en-US" sz="3000" b="1" dirty="0">
              <a:solidFill>
                <a:schemeClr val="accent2"/>
              </a:solidFill>
            </a:endParaRPr>
          </a:p>
        </p:txBody>
      </p:sp>
      <p:sp>
        <p:nvSpPr>
          <p:cNvPr id="105475" name="Rectangle 3">
            <a:extLst>
              <a:ext uri="{FF2B5EF4-FFF2-40B4-BE49-F238E27FC236}">
                <a16:creationId xmlns:a16="http://schemas.microsoft.com/office/drawing/2014/main" id="{D1DCB15B-DD43-14CE-6495-3B25EB1AF689}"/>
              </a:ext>
            </a:extLst>
          </p:cNvPr>
          <p:cNvSpPr>
            <a:spLocks noGrp="1" noChangeArrowheads="1"/>
          </p:cNvSpPr>
          <p:nvPr>
            <p:ph type="body" idx="1"/>
          </p:nvPr>
        </p:nvSpPr>
        <p:spPr>
          <a:xfrm>
            <a:off x="1485900" y="1754983"/>
            <a:ext cx="6172200" cy="4050506"/>
          </a:xfrm>
        </p:spPr>
        <p:txBody>
          <a:bodyPr/>
          <a:lstStyle/>
          <a:p>
            <a:pPr marL="0" indent="0">
              <a:lnSpc>
                <a:spcPct val="80000"/>
              </a:lnSpc>
              <a:buNone/>
            </a:pPr>
            <a:r>
              <a:rPr lang="en-GB" altLang="en-US" b="1" dirty="0"/>
              <a:t>Various materials require different storage:</a:t>
            </a:r>
          </a:p>
          <a:p>
            <a:pPr marL="0" indent="0">
              <a:lnSpc>
                <a:spcPct val="80000"/>
              </a:lnSpc>
              <a:buNone/>
            </a:pPr>
            <a:r>
              <a:rPr lang="en-GB" altLang="en-US" b="1" dirty="0"/>
              <a:t>Loose materials such as sands and gravels require bins to prevent them spreading and being wasted.</a:t>
            </a:r>
          </a:p>
          <a:p>
            <a:pPr marL="0" indent="0">
              <a:lnSpc>
                <a:spcPct val="80000"/>
              </a:lnSpc>
              <a:buNone/>
            </a:pPr>
            <a:r>
              <a:rPr lang="en-GB" altLang="en-US" b="1" dirty="0"/>
              <a:t>Cement requires protection from the weather.</a:t>
            </a:r>
          </a:p>
          <a:p>
            <a:pPr marL="0" indent="0">
              <a:lnSpc>
                <a:spcPct val="80000"/>
              </a:lnSpc>
              <a:buNone/>
            </a:pPr>
            <a:r>
              <a:rPr lang="en-GB" altLang="en-US" b="1" dirty="0"/>
              <a:t>Components such as roof trusses require special attention.</a:t>
            </a:r>
          </a:p>
          <a:p>
            <a:pPr marL="0" indent="0">
              <a:lnSpc>
                <a:spcPct val="80000"/>
              </a:lnSpc>
              <a:buNone/>
            </a:pPr>
            <a:r>
              <a:rPr lang="en-GB" altLang="en-US" b="1" dirty="0"/>
              <a:t>The storage of liquids such as oil and petrol are subject to the following regulations:</a:t>
            </a:r>
            <a:r>
              <a:rPr lang="en-GB" altLang="en-US" dirty="0"/>
              <a:t> </a:t>
            </a:r>
          </a:p>
        </p:txBody>
      </p:sp>
    </p:spTree>
    <p:extLst>
      <p:ext uri="{BB962C8B-B14F-4D97-AF65-F5344CB8AC3E}">
        <p14:creationId xmlns:p14="http://schemas.microsoft.com/office/powerpoint/2010/main" val="18833117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a:extLst>
              <a:ext uri="{FF2B5EF4-FFF2-40B4-BE49-F238E27FC236}">
                <a16:creationId xmlns:a16="http://schemas.microsoft.com/office/drawing/2014/main" id="{21FEFE5D-EA12-66B5-5955-3E0901BE81FC}"/>
              </a:ext>
            </a:extLst>
          </p:cNvPr>
          <p:cNvSpPr>
            <a:spLocks noGrp="1" noChangeArrowheads="1"/>
          </p:cNvSpPr>
          <p:nvPr>
            <p:ph type="title"/>
          </p:nvPr>
        </p:nvSpPr>
        <p:spPr/>
        <p:txBody>
          <a:bodyPr>
            <a:normAutofit fontScale="90000"/>
          </a:bodyPr>
          <a:lstStyle/>
          <a:p>
            <a:pPr algn="ctr" eaLnBrk="1" hangingPunct="1"/>
            <a:r>
              <a:rPr lang="en-GB" altLang="en-US" sz="3000" b="1" dirty="0">
                <a:solidFill>
                  <a:schemeClr val="accent2"/>
                </a:solidFill>
              </a:rPr>
              <a:t>Petrol</a:t>
            </a:r>
            <a:br>
              <a:rPr lang="en-GB" altLang="en-US" sz="3000" b="1" dirty="0">
                <a:solidFill>
                  <a:schemeClr val="accent2"/>
                </a:solidFill>
              </a:rPr>
            </a:br>
            <a:endParaRPr lang="en-GB" altLang="en-US" sz="3000" b="1" dirty="0">
              <a:solidFill>
                <a:schemeClr val="accent2"/>
              </a:solidFill>
            </a:endParaRPr>
          </a:p>
        </p:txBody>
      </p:sp>
      <p:sp>
        <p:nvSpPr>
          <p:cNvPr id="106499" name="Rectangle 3">
            <a:extLst>
              <a:ext uri="{FF2B5EF4-FFF2-40B4-BE49-F238E27FC236}">
                <a16:creationId xmlns:a16="http://schemas.microsoft.com/office/drawing/2014/main" id="{B965A8B5-7C0E-3EE0-7F6F-4E73ED830BD7}"/>
              </a:ext>
            </a:extLst>
          </p:cNvPr>
          <p:cNvSpPr>
            <a:spLocks noGrp="1" noChangeArrowheads="1"/>
          </p:cNvSpPr>
          <p:nvPr>
            <p:ph type="body" idx="1"/>
          </p:nvPr>
        </p:nvSpPr>
        <p:spPr>
          <a:xfrm>
            <a:off x="1277542" y="2057401"/>
            <a:ext cx="6588919" cy="3394472"/>
          </a:xfrm>
        </p:spPr>
        <p:txBody>
          <a:bodyPr/>
          <a:lstStyle/>
          <a:p>
            <a:pPr marL="0" indent="0">
              <a:lnSpc>
                <a:spcPct val="100000"/>
              </a:lnSpc>
              <a:buNone/>
            </a:pPr>
            <a:r>
              <a:rPr lang="en-GB" altLang="en-US" b="1" dirty="0"/>
              <a:t>Any storage within 6 metres of a building</a:t>
            </a:r>
          </a:p>
          <a:p>
            <a:pPr marL="0" indent="0">
              <a:lnSpc>
                <a:spcPct val="100000"/>
              </a:lnSpc>
              <a:buNone/>
            </a:pPr>
            <a:r>
              <a:rPr lang="en-GB" altLang="en-US" b="1" dirty="0"/>
              <a:t>is governed by the petroleum regulations</a:t>
            </a:r>
          </a:p>
          <a:p>
            <a:pPr marL="0" indent="0">
              <a:lnSpc>
                <a:spcPct val="100000"/>
              </a:lnSpc>
              <a:buNone/>
            </a:pPr>
            <a:r>
              <a:rPr lang="en-GB" altLang="en-US" b="1" dirty="0"/>
              <a:t>and the associated fire regulations.</a:t>
            </a:r>
          </a:p>
          <a:p>
            <a:pPr marL="0" indent="0">
              <a:buNone/>
            </a:pPr>
            <a:r>
              <a:rPr lang="en-GB" altLang="en-US" b="1" dirty="0"/>
              <a:t>Where fuel is stored within the building,</a:t>
            </a:r>
          </a:p>
          <a:p>
            <a:pPr marL="0" indent="0">
              <a:buNone/>
            </a:pPr>
            <a:r>
              <a:rPr lang="en-GB" altLang="en-US" b="1" dirty="0"/>
              <a:t>containers must have screw tops and not</a:t>
            </a:r>
          </a:p>
          <a:p>
            <a:pPr marL="0" indent="0">
              <a:buNone/>
            </a:pPr>
            <a:r>
              <a:rPr lang="en-GB" altLang="en-US" b="1" dirty="0"/>
              <a:t>exceed 9 litres each in capacity, and the maximum number of containers in any store is two. </a:t>
            </a:r>
          </a:p>
        </p:txBody>
      </p:sp>
    </p:spTree>
    <p:extLst>
      <p:ext uri="{BB962C8B-B14F-4D97-AF65-F5344CB8AC3E}">
        <p14:creationId xmlns:p14="http://schemas.microsoft.com/office/powerpoint/2010/main" val="37635807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a:extLst>
              <a:ext uri="{FF2B5EF4-FFF2-40B4-BE49-F238E27FC236}">
                <a16:creationId xmlns:a16="http://schemas.microsoft.com/office/drawing/2014/main" id="{B8863461-9A01-E467-89F3-CE6C14B790DC}"/>
              </a:ext>
            </a:extLst>
          </p:cNvPr>
          <p:cNvSpPr>
            <a:spLocks noGrp="1" noChangeArrowheads="1"/>
          </p:cNvSpPr>
          <p:nvPr>
            <p:ph type="title"/>
          </p:nvPr>
        </p:nvSpPr>
        <p:spPr/>
        <p:txBody>
          <a:bodyPr>
            <a:noAutofit/>
          </a:bodyPr>
          <a:lstStyle/>
          <a:p>
            <a:pPr algn="ctr" eaLnBrk="1" hangingPunct="1"/>
            <a:r>
              <a:rPr lang="en-GB" altLang="en-US" sz="3000" b="1" dirty="0">
                <a:solidFill>
                  <a:schemeClr val="accent2"/>
                </a:solidFill>
              </a:rPr>
              <a:t>Materials</a:t>
            </a:r>
            <a:br>
              <a:rPr lang="en-GB" altLang="en-US" sz="3000" b="1" dirty="0">
                <a:solidFill>
                  <a:schemeClr val="accent2"/>
                </a:solidFill>
              </a:rPr>
            </a:br>
            <a:br>
              <a:rPr lang="en-GB" altLang="en-US" sz="3000" b="1" dirty="0">
                <a:solidFill>
                  <a:schemeClr val="accent2"/>
                </a:solidFill>
              </a:rPr>
            </a:br>
            <a:endParaRPr lang="en-GB" altLang="en-US" sz="3000" b="1" dirty="0">
              <a:solidFill>
                <a:schemeClr val="accent2"/>
              </a:solidFill>
            </a:endParaRPr>
          </a:p>
        </p:txBody>
      </p:sp>
      <p:sp>
        <p:nvSpPr>
          <p:cNvPr id="58371" name="Rectangle 3">
            <a:extLst>
              <a:ext uri="{FF2B5EF4-FFF2-40B4-BE49-F238E27FC236}">
                <a16:creationId xmlns:a16="http://schemas.microsoft.com/office/drawing/2014/main" id="{7E05B2A2-C1AD-9612-14BE-5254CB8D71BA}"/>
              </a:ext>
            </a:extLst>
          </p:cNvPr>
          <p:cNvSpPr>
            <a:spLocks noGrp="1" noChangeArrowheads="1"/>
          </p:cNvSpPr>
          <p:nvPr>
            <p:ph type="body" idx="1"/>
          </p:nvPr>
        </p:nvSpPr>
        <p:spPr>
          <a:xfrm>
            <a:off x="1277542" y="1484711"/>
            <a:ext cx="6588919" cy="4516040"/>
          </a:xfrm>
        </p:spPr>
        <p:txBody>
          <a:bodyPr>
            <a:normAutofit fontScale="85000" lnSpcReduction="10000"/>
          </a:bodyPr>
          <a:lstStyle/>
          <a:p>
            <a:pPr marL="0" indent="0">
              <a:buNone/>
            </a:pPr>
            <a:r>
              <a:rPr lang="en-GB" altLang="en-US" sz="1800" b="1" dirty="0"/>
              <a:t>The cost of materials used in the construction industry exceeds 50% of the overall costs.</a:t>
            </a:r>
          </a:p>
          <a:p>
            <a:pPr marL="0" indent="0">
              <a:buNone/>
            </a:pPr>
            <a:r>
              <a:rPr lang="en-GB" altLang="en-US" sz="1800" b="1" dirty="0"/>
              <a:t>The site manager has little or no control over the initial price of materials; every contractor has to pay approximately the same price.</a:t>
            </a:r>
          </a:p>
          <a:p>
            <a:pPr marL="0" indent="0">
              <a:buNone/>
            </a:pPr>
            <a:r>
              <a:rPr lang="en-GB" altLang="en-US" sz="1800" b="1" dirty="0"/>
              <a:t>However, by employing strict methods of control in handling and using materials the most efficient contractor will involve him/herself in the least cost in their utilization.</a:t>
            </a:r>
          </a:p>
          <a:p>
            <a:pPr marL="0" indent="0">
              <a:buNone/>
            </a:pPr>
            <a:r>
              <a:rPr lang="en-GB" altLang="en-US" sz="1800" b="1" dirty="0"/>
              <a:t>In this respect the site supervisor plays a major role.</a:t>
            </a:r>
          </a:p>
          <a:p>
            <a:pPr marL="0" indent="0">
              <a:buNone/>
            </a:pPr>
            <a:r>
              <a:rPr lang="en-GB" altLang="en-US" sz="1800" b="1" dirty="0"/>
              <a:t>Effective planning and control procedures instigated by him/herself and management will result in considerable economies.</a:t>
            </a:r>
          </a:p>
        </p:txBody>
      </p:sp>
    </p:spTree>
    <p:extLst>
      <p:ext uri="{BB962C8B-B14F-4D97-AF65-F5344CB8AC3E}">
        <p14:creationId xmlns:p14="http://schemas.microsoft.com/office/powerpoint/2010/main" val="36166973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a:extLst>
              <a:ext uri="{FF2B5EF4-FFF2-40B4-BE49-F238E27FC236}">
                <a16:creationId xmlns:a16="http://schemas.microsoft.com/office/drawing/2014/main" id="{5C25E9C3-2FC5-A951-23D4-62F3F5C41FD9}"/>
              </a:ext>
            </a:extLst>
          </p:cNvPr>
          <p:cNvSpPr>
            <a:spLocks noGrp="1" noChangeArrowheads="1"/>
          </p:cNvSpPr>
          <p:nvPr>
            <p:ph type="title"/>
          </p:nvPr>
        </p:nvSpPr>
        <p:spPr/>
        <p:txBody>
          <a:bodyPr/>
          <a:lstStyle/>
          <a:p>
            <a:pPr algn="ctr" eaLnBrk="1" hangingPunct="1"/>
            <a:r>
              <a:rPr lang="en-GB" altLang="en-US" b="1" dirty="0">
                <a:solidFill>
                  <a:schemeClr val="accent2"/>
                </a:solidFill>
              </a:rPr>
              <a:t>Cost of Materials</a:t>
            </a:r>
          </a:p>
        </p:txBody>
      </p:sp>
      <p:sp>
        <p:nvSpPr>
          <p:cNvPr id="59395" name="Rectangle 3">
            <a:extLst>
              <a:ext uri="{FF2B5EF4-FFF2-40B4-BE49-F238E27FC236}">
                <a16:creationId xmlns:a16="http://schemas.microsoft.com/office/drawing/2014/main" id="{C251B47C-590B-695C-907E-B2985AB0A104}"/>
              </a:ext>
            </a:extLst>
          </p:cNvPr>
          <p:cNvSpPr>
            <a:spLocks noGrp="1" noChangeArrowheads="1"/>
          </p:cNvSpPr>
          <p:nvPr>
            <p:ph type="body" idx="1"/>
          </p:nvPr>
        </p:nvSpPr>
        <p:spPr>
          <a:xfrm>
            <a:off x="1485900" y="2057400"/>
            <a:ext cx="6172200" cy="3748088"/>
          </a:xfrm>
        </p:spPr>
        <p:txBody>
          <a:bodyPr/>
          <a:lstStyle/>
          <a:p>
            <a:pPr marL="0" indent="0">
              <a:buNone/>
            </a:pPr>
            <a:r>
              <a:rPr lang="en-GB" altLang="en-US" b="1" dirty="0"/>
              <a:t>It is very difficult to state the cost of each material. </a:t>
            </a:r>
          </a:p>
          <a:p>
            <a:pPr marL="0" indent="0">
              <a:buNone/>
            </a:pPr>
            <a:r>
              <a:rPr lang="en-GB" altLang="en-US" b="1" dirty="0"/>
              <a:t>This information should be obtained direct from the manufacturer prior to ordering.</a:t>
            </a:r>
          </a:p>
          <a:p>
            <a:pPr marL="0" indent="0">
              <a:buNone/>
            </a:pPr>
            <a:r>
              <a:rPr lang="en-GB" altLang="en-US" b="1" dirty="0"/>
              <a:t>The cost of materials can be affected by the amount required – bulk buying can be cheaper. </a:t>
            </a:r>
          </a:p>
          <a:p>
            <a:pPr marL="0" indent="0">
              <a:buNone/>
            </a:pPr>
            <a:r>
              <a:rPr lang="en-GB" altLang="en-US" b="1" dirty="0"/>
              <a:t>The distance from the works can cause the cost to rise.</a:t>
            </a:r>
          </a:p>
        </p:txBody>
      </p:sp>
    </p:spTree>
    <p:extLst>
      <p:ext uri="{BB962C8B-B14F-4D97-AF65-F5344CB8AC3E}">
        <p14:creationId xmlns:p14="http://schemas.microsoft.com/office/powerpoint/2010/main" val="41602507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a:extLst>
              <a:ext uri="{FF2B5EF4-FFF2-40B4-BE49-F238E27FC236}">
                <a16:creationId xmlns:a16="http://schemas.microsoft.com/office/drawing/2014/main" id="{5928FC99-F3C1-A0BB-D4FB-D5748B6BA3DD}"/>
              </a:ext>
            </a:extLst>
          </p:cNvPr>
          <p:cNvSpPr>
            <a:spLocks noGrp="1" noChangeArrowheads="1"/>
          </p:cNvSpPr>
          <p:nvPr>
            <p:ph type="title"/>
          </p:nvPr>
        </p:nvSpPr>
        <p:spPr>
          <a:xfrm>
            <a:off x="628651" y="980728"/>
            <a:ext cx="7886700" cy="709961"/>
          </a:xfrm>
        </p:spPr>
        <p:txBody>
          <a:bodyPr>
            <a:normAutofit fontScale="90000"/>
          </a:bodyPr>
          <a:lstStyle/>
          <a:p>
            <a:pPr algn="ctr" eaLnBrk="1" hangingPunct="1"/>
            <a:r>
              <a:rPr lang="en-GB" altLang="en-US" sz="3000" b="1" dirty="0">
                <a:solidFill>
                  <a:schemeClr val="accent2"/>
                </a:solidFill>
              </a:rPr>
              <a:t>Quantities of Materials</a:t>
            </a:r>
            <a:br>
              <a:rPr lang="en-GB" altLang="en-US" sz="3000" b="1" dirty="0">
                <a:solidFill>
                  <a:schemeClr val="accent2"/>
                </a:solidFill>
              </a:rPr>
            </a:br>
            <a:endParaRPr lang="en-GB" altLang="en-US" sz="3000" b="1" dirty="0">
              <a:solidFill>
                <a:schemeClr val="accent2"/>
              </a:solidFill>
            </a:endParaRPr>
          </a:p>
        </p:txBody>
      </p:sp>
      <p:sp>
        <p:nvSpPr>
          <p:cNvPr id="60419" name="Rectangle 3">
            <a:extLst>
              <a:ext uri="{FF2B5EF4-FFF2-40B4-BE49-F238E27FC236}">
                <a16:creationId xmlns:a16="http://schemas.microsoft.com/office/drawing/2014/main" id="{EDD3D68C-D04C-89CA-4E1B-AD9916399805}"/>
              </a:ext>
            </a:extLst>
          </p:cNvPr>
          <p:cNvSpPr>
            <a:spLocks noGrp="1" noChangeArrowheads="1"/>
          </p:cNvSpPr>
          <p:nvPr>
            <p:ph type="body" idx="1"/>
          </p:nvPr>
        </p:nvSpPr>
        <p:spPr>
          <a:xfrm>
            <a:off x="1331120" y="1701403"/>
            <a:ext cx="6669881" cy="4299347"/>
          </a:xfrm>
        </p:spPr>
        <p:txBody>
          <a:bodyPr/>
          <a:lstStyle/>
          <a:p>
            <a:pPr marL="0" indent="0">
              <a:buNone/>
            </a:pPr>
            <a:r>
              <a:rPr lang="en-GB" altLang="en-US" sz="1800" b="1" dirty="0"/>
              <a:t>On smaller contracts the amount of materials required is “taken off” the drawings.</a:t>
            </a:r>
          </a:p>
          <a:p>
            <a:pPr marL="0" indent="0">
              <a:buNone/>
            </a:pPr>
            <a:r>
              <a:rPr lang="en-GB" altLang="en-US" sz="1800" b="1" dirty="0"/>
              <a:t>Taking off is the first stage in which the site manager may be involved in material control; company policy will determine who is responsible for taking off.</a:t>
            </a:r>
          </a:p>
          <a:p>
            <a:pPr marL="0" indent="0">
              <a:buNone/>
            </a:pPr>
            <a:r>
              <a:rPr lang="en-GB" altLang="en-US" sz="1800" b="1" dirty="0"/>
              <a:t>Whenever possible, taking off should be done directly from the main contract drawings, with cross reference to bills of quantities and specifications.</a:t>
            </a:r>
          </a:p>
          <a:p>
            <a:pPr marL="0" indent="0">
              <a:buNone/>
            </a:pPr>
            <a:r>
              <a:rPr lang="en-GB" altLang="en-US" sz="1800" b="1" dirty="0"/>
              <a:t>Any discrepancies, especially those of major consequence, should be reported to the architect as his/her instructions will be required.</a:t>
            </a:r>
          </a:p>
        </p:txBody>
      </p:sp>
    </p:spTree>
    <p:extLst>
      <p:ext uri="{BB962C8B-B14F-4D97-AF65-F5344CB8AC3E}">
        <p14:creationId xmlns:p14="http://schemas.microsoft.com/office/powerpoint/2010/main" val="6601751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a:extLst>
              <a:ext uri="{FF2B5EF4-FFF2-40B4-BE49-F238E27FC236}">
                <a16:creationId xmlns:a16="http://schemas.microsoft.com/office/drawing/2014/main" id="{0BB54359-91D8-55D6-108A-B5F573DCCBF4}"/>
              </a:ext>
            </a:extLst>
          </p:cNvPr>
          <p:cNvSpPr>
            <a:spLocks noGrp="1" noChangeArrowheads="1"/>
          </p:cNvSpPr>
          <p:nvPr>
            <p:ph type="title"/>
          </p:nvPr>
        </p:nvSpPr>
        <p:spPr/>
        <p:txBody>
          <a:bodyPr/>
          <a:lstStyle/>
          <a:p>
            <a:pPr algn="ctr" eaLnBrk="1" hangingPunct="1"/>
            <a:r>
              <a:rPr lang="en-GB" altLang="en-US" b="1" dirty="0">
                <a:solidFill>
                  <a:schemeClr val="accent2"/>
                </a:solidFill>
              </a:rPr>
              <a:t>Checking Material Deliveries</a:t>
            </a:r>
            <a:br>
              <a:rPr lang="en-GB" altLang="en-US" b="1" dirty="0">
                <a:solidFill>
                  <a:schemeClr val="accent2"/>
                </a:solidFill>
              </a:rPr>
            </a:br>
            <a:endParaRPr lang="en-GB" altLang="en-US" b="1" dirty="0">
              <a:solidFill>
                <a:schemeClr val="accent2"/>
              </a:solidFill>
            </a:endParaRPr>
          </a:p>
        </p:txBody>
      </p:sp>
      <p:sp>
        <p:nvSpPr>
          <p:cNvPr id="61443" name="Rectangle 3">
            <a:extLst>
              <a:ext uri="{FF2B5EF4-FFF2-40B4-BE49-F238E27FC236}">
                <a16:creationId xmlns:a16="http://schemas.microsoft.com/office/drawing/2014/main" id="{E98815CD-FED2-D815-3A4F-F720B06A7077}"/>
              </a:ext>
            </a:extLst>
          </p:cNvPr>
          <p:cNvSpPr>
            <a:spLocks noGrp="1" noChangeArrowheads="1"/>
          </p:cNvSpPr>
          <p:nvPr>
            <p:ph type="body" idx="1"/>
          </p:nvPr>
        </p:nvSpPr>
        <p:spPr>
          <a:xfrm>
            <a:off x="1331120" y="1808561"/>
            <a:ext cx="6326981" cy="4050506"/>
          </a:xfrm>
        </p:spPr>
        <p:txBody>
          <a:bodyPr/>
          <a:lstStyle/>
          <a:p>
            <a:pPr marL="0" indent="0">
              <a:buNone/>
            </a:pPr>
            <a:r>
              <a:rPr lang="en-GB" altLang="en-US" sz="1800" b="1" dirty="0"/>
              <a:t>This follows taking off. </a:t>
            </a:r>
          </a:p>
          <a:p>
            <a:pPr marL="0" indent="0">
              <a:buNone/>
            </a:pPr>
            <a:r>
              <a:rPr lang="en-GB" altLang="en-US" sz="1800" b="1" dirty="0"/>
              <a:t>A list of delivery dates, the amount and sequence the materials will be delivered is produced. </a:t>
            </a:r>
          </a:p>
          <a:p>
            <a:pPr marL="0" indent="0">
              <a:buNone/>
            </a:pPr>
            <a:r>
              <a:rPr lang="en-GB" altLang="en-US" sz="1800" b="1" dirty="0"/>
              <a:t>This is called a Materials Delivery Schedule.</a:t>
            </a:r>
          </a:p>
          <a:p>
            <a:pPr marL="0" indent="0">
              <a:buNone/>
            </a:pPr>
            <a:r>
              <a:rPr lang="en-GB" altLang="en-US" sz="1800" b="1" dirty="0"/>
              <a:t>A copy of the delivery schedule is held on site together with the “copy orders.” </a:t>
            </a:r>
          </a:p>
          <a:p>
            <a:pPr marL="0" indent="0">
              <a:buNone/>
            </a:pPr>
            <a:r>
              <a:rPr lang="en-GB" altLang="en-US" sz="1800" b="1" dirty="0"/>
              <a:t>This allows the site staff to see when materials are due for delivery, allows them to prepare for receipt and to adjust deliveries to suit progress of work.</a:t>
            </a:r>
          </a:p>
        </p:txBody>
      </p:sp>
    </p:spTree>
    <p:extLst>
      <p:ext uri="{BB962C8B-B14F-4D97-AF65-F5344CB8AC3E}">
        <p14:creationId xmlns:p14="http://schemas.microsoft.com/office/powerpoint/2010/main" val="13710488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1943" name="Group 263">
            <a:extLst>
              <a:ext uri="{FF2B5EF4-FFF2-40B4-BE49-F238E27FC236}">
                <a16:creationId xmlns:a16="http://schemas.microsoft.com/office/drawing/2014/main" id="{123D805B-930E-FB8D-2494-58E1A9DA9EE1}"/>
              </a:ext>
            </a:extLst>
          </p:cNvPr>
          <p:cNvGraphicFramePr>
            <a:graphicFrameLocks noGrp="1"/>
          </p:cNvGraphicFramePr>
          <p:nvPr>
            <p:ph idx="1"/>
          </p:nvPr>
        </p:nvGraphicFramePr>
        <p:xfrm>
          <a:off x="1401367" y="933450"/>
          <a:ext cx="6049566" cy="4986336"/>
        </p:xfrm>
        <a:graphic>
          <a:graphicData uri="http://schemas.openxmlformats.org/drawingml/2006/table">
            <a:tbl>
              <a:tblPr/>
              <a:tblGrid>
                <a:gridCol w="1233488">
                  <a:extLst>
                    <a:ext uri="{9D8B030D-6E8A-4147-A177-3AD203B41FA5}">
                      <a16:colId xmlns:a16="http://schemas.microsoft.com/office/drawing/2014/main" val="20000"/>
                    </a:ext>
                  </a:extLst>
                </a:gridCol>
                <a:gridCol w="1233488">
                  <a:extLst>
                    <a:ext uri="{9D8B030D-6E8A-4147-A177-3AD203B41FA5}">
                      <a16:colId xmlns:a16="http://schemas.microsoft.com/office/drawing/2014/main" val="20001"/>
                    </a:ext>
                  </a:extLst>
                </a:gridCol>
                <a:gridCol w="1010840">
                  <a:extLst>
                    <a:ext uri="{9D8B030D-6E8A-4147-A177-3AD203B41FA5}">
                      <a16:colId xmlns:a16="http://schemas.microsoft.com/office/drawing/2014/main" val="20002"/>
                    </a:ext>
                  </a:extLst>
                </a:gridCol>
                <a:gridCol w="1314450">
                  <a:extLst>
                    <a:ext uri="{9D8B030D-6E8A-4147-A177-3AD203B41FA5}">
                      <a16:colId xmlns:a16="http://schemas.microsoft.com/office/drawing/2014/main" val="20003"/>
                    </a:ext>
                  </a:extLst>
                </a:gridCol>
                <a:gridCol w="1257300">
                  <a:extLst>
                    <a:ext uri="{9D8B030D-6E8A-4147-A177-3AD203B41FA5}">
                      <a16:colId xmlns:a16="http://schemas.microsoft.com/office/drawing/2014/main" val="20004"/>
                    </a:ext>
                  </a:extLst>
                </a:gridCol>
              </a:tblGrid>
              <a:tr h="1897561">
                <a:tc gridSpan="5">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GB" altLang="en-US" sz="15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WEST BUILDERS LTD</a:t>
                      </a:r>
                      <a:endParaRPr kumimoji="0" lang="en-GB" altLang="en-US" sz="15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altLang="en-US" sz="15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MATERIALS DELIVERY SCHEDULE</a:t>
                      </a:r>
                    </a:p>
                    <a:p>
                      <a:pPr marL="342900" marR="0" lvl="0" indent="-342900" algn="ctr" defTabSz="914400" rtl="0" eaLnBrk="0" fontAlgn="base" latinLnBrk="0" hangingPunct="0">
                        <a:lnSpc>
                          <a:spcPct val="100000"/>
                        </a:lnSpc>
                        <a:spcBef>
                          <a:spcPct val="0"/>
                        </a:spcBef>
                        <a:spcAft>
                          <a:spcPct val="0"/>
                        </a:spcAft>
                        <a:buClrTx/>
                        <a:buSzTx/>
                        <a:buFontTx/>
                        <a:buNone/>
                        <a:tabLst/>
                      </a:pPr>
                      <a:endParaRPr kumimoji="0" lang="en-GB" altLang="en-US" sz="1500" b="0" i="0" u="none" strike="noStrike" cap="none" normalizeH="0" baseline="0" dirty="0">
                        <a:ln>
                          <a:noFill/>
                        </a:ln>
                        <a:solidFill>
                          <a:srgbClr val="FFFF00"/>
                        </a:solidFill>
                        <a:effectLst/>
                        <a:latin typeface="Times New Roman" panose="02020603050405020304" pitchFamily="18" charset="0"/>
                        <a:cs typeface="Times New Roman" panose="02020603050405020304" pitchFamily="18" charset="0"/>
                      </a:endParaRP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GB" altLang="en-US" sz="15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Contract: …………………………………. No:…………………………..</a:t>
                      </a:r>
                      <a:endParaRPr kumimoji="0" lang="en-GB" altLang="en-US" sz="15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342900" marR="0" lvl="0" indent="-342900" algn="l" defTabSz="914400" rtl="0" eaLnBrk="0" fontAlgn="base" latinLnBrk="0" hangingPunct="0">
                        <a:lnSpc>
                          <a:spcPct val="100000"/>
                        </a:lnSpc>
                        <a:spcBef>
                          <a:spcPct val="0"/>
                        </a:spcBef>
                        <a:spcAft>
                          <a:spcPct val="0"/>
                        </a:spcAft>
                        <a:buClrTx/>
                        <a:buSzTx/>
                        <a:buFontTx/>
                        <a:buNone/>
                        <a:tabLst/>
                      </a:pPr>
                      <a:endParaRPr kumimoji="0" lang="en-GB" altLang="en-US" sz="15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GB" altLang="en-US" sz="15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Job No: ………………………………….    Date: ……………………….</a:t>
                      </a:r>
                      <a:endParaRPr kumimoji="0" lang="en-GB" altLang="en-US" sz="15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342900" marR="0" lvl="0" indent="-342900" algn="l" defTabSz="914400" rtl="0" eaLnBrk="0" fontAlgn="base" latinLnBrk="0" hangingPunct="0">
                        <a:lnSpc>
                          <a:spcPct val="100000"/>
                        </a:lnSpc>
                        <a:spcBef>
                          <a:spcPct val="0"/>
                        </a:spcBef>
                        <a:spcAft>
                          <a:spcPct val="0"/>
                        </a:spcAft>
                        <a:buClrTx/>
                        <a:buSzTx/>
                        <a:buFontTx/>
                        <a:buNone/>
                        <a:tabLst/>
                      </a:pPr>
                      <a:endParaRPr kumimoji="0" lang="en-GB" altLang="en-US" sz="15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GB" altLang="en-US" sz="15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Prepared by: ……………………………...</a:t>
                      </a:r>
                      <a:endParaRPr kumimoji="0" lang="en-GB" altLang="en-US" sz="15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0"/>
                  </a:ext>
                </a:extLst>
              </a:tr>
              <a:tr h="470342">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5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Bill reference</a:t>
                      </a:r>
                      <a:endParaRPr kumimoji="0" lang="en-GB" altLang="en-US" sz="1500" b="0" i="0" u="none" strike="noStrike" cap="none" normalizeH="0" baseline="0">
                        <a:ln>
                          <a:noFill/>
                        </a:ln>
                        <a:solidFill>
                          <a:schemeClr val="tx1"/>
                        </a:solidFill>
                        <a:effectLst/>
                        <a:latin typeface="Arial" panose="020B0604020202020204" pitchFamily="34" charset="0"/>
                      </a:endParaRPr>
                    </a:p>
                  </a:txBody>
                  <a:tcPr marL="68580" marR="68580" marT="34293" marB="3429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5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Description</a:t>
                      </a:r>
                      <a:endParaRPr kumimoji="0" lang="en-GB" altLang="en-US" sz="1500" b="0" i="0" u="none" strike="noStrike" cap="none" normalizeH="0" baseline="0">
                        <a:ln>
                          <a:noFill/>
                        </a:ln>
                        <a:solidFill>
                          <a:schemeClr val="tx1"/>
                        </a:solidFill>
                        <a:effectLst/>
                        <a:latin typeface="Arial" panose="020B0604020202020204" pitchFamily="34" charset="0"/>
                      </a:endParaRPr>
                    </a:p>
                  </a:txBody>
                  <a:tcPr marL="68580" marR="68580" marT="34293" marB="3429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5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Quantities</a:t>
                      </a:r>
                      <a:endParaRPr kumimoji="0" lang="en-GB" altLang="en-US" sz="1500" b="0" i="0" u="none" strike="noStrike" cap="none" normalizeH="0" baseline="0">
                        <a:ln>
                          <a:noFill/>
                        </a:ln>
                        <a:solidFill>
                          <a:schemeClr val="tx1"/>
                        </a:solidFill>
                        <a:effectLst/>
                        <a:latin typeface="Arial" panose="020B0604020202020204" pitchFamily="34" charset="0"/>
                      </a:endParaRPr>
                    </a:p>
                  </a:txBody>
                  <a:tcPr marL="68580" marR="68580" marT="34293" marB="3429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5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Delivery dates</a:t>
                      </a:r>
                      <a:endParaRPr kumimoji="0" lang="en-GB" altLang="en-US" sz="1500" b="0" i="0" u="none" strike="noStrike" cap="none" normalizeH="0" baseline="0" dirty="0">
                        <a:ln>
                          <a:noFill/>
                        </a:ln>
                        <a:solidFill>
                          <a:schemeClr val="tx1"/>
                        </a:solidFill>
                        <a:effectLst/>
                        <a:latin typeface="Arial" panose="020B0604020202020204" pitchFamily="34" charset="0"/>
                      </a:endParaRPr>
                    </a:p>
                  </a:txBody>
                  <a:tcPr marL="68580" marR="68580" marT="34293" marB="3429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5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Comments</a:t>
                      </a:r>
                      <a:endParaRPr kumimoji="0" lang="en-GB" altLang="en-US" sz="1500" b="0" i="0" u="none" strike="noStrike" cap="none" normalizeH="0" baseline="0">
                        <a:ln>
                          <a:noFill/>
                        </a:ln>
                        <a:solidFill>
                          <a:schemeClr val="tx1"/>
                        </a:solidFill>
                        <a:effectLst/>
                        <a:latin typeface="Arial" panose="020B0604020202020204" pitchFamily="34" charset="0"/>
                      </a:endParaRPr>
                    </a:p>
                  </a:txBody>
                  <a:tcPr marL="68580" marR="68580" marT="34293" marB="3429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1"/>
                  </a:ext>
                </a:extLst>
              </a:tr>
              <a:tr h="437001">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100" b="0" i="0" u="none" strike="noStrike" cap="none" normalizeH="0" baseline="0">
                        <a:ln>
                          <a:noFill/>
                        </a:ln>
                        <a:solidFill>
                          <a:schemeClr val="tx1"/>
                        </a:solidFill>
                        <a:effectLst/>
                        <a:latin typeface="Arial" panose="020B0604020202020204" pitchFamily="34" charset="0"/>
                      </a:endParaRPr>
                    </a:p>
                  </a:txBody>
                  <a:tcPr marL="68580" marR="68580" marT="34293" marB="3429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100" b="0" i="0" u="none" strike="noStrike" cap="none" normalizeH="0" baseline="0">
                        <a:ln>
                          <a:noFill/>
                        </a:ln>
                        <a:solidFill>
                          <a:schemeClr val="tx1"/>
                        </a:solidFill>
                        <a:effectLst/>
                        <a:latin typeface="Arial" panose="020B0604020202020204" pitchFamily="34" charset="0"/>
                      </a:endParaRPr>
                    </a:p>
                  </a:txBody>
                  <a:tcPr marL="68580" marR="68580" marT="34293" marB="3429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100" b="0" i="0" u="none" strike="noStrike" cap="none" normalizeH="0" baseline="0">
                        <a:ln>
                          <a:noFill/>
                        </a:ln>
                        <a:solidFill>
                          <a:schemeClr val="tx1"/>
                        </a:solidFill>
                        <a:effectLst/>
                        <a:latin typeface="Arial" panose="020B0604020202020204" pitchFamily="34" charset="0"/>
                      </a:endParaRPr>
                    </a:p>
                  </a:txBody>
                  <a:tcPr marL="68580" marR="68580" marT="34293" marB="3429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100" b="0" i="0" u="none" strike="noStrike" cap="none" normalizeH="0" baseline="0">
                        <a:ln>
                          <a:noFill/>
                        </a:ln>
                        <a:solidFill>
                          <a:schemeClr val="tx1"/>
                        </a:solidFill>
                        <a:effectLst/>
                        <a:latin typeface="Arial" panose="020B0604020202020204" pitchFamily="34" charset="0"/>
                      </a:endParaRPr>
                    </a:p>
                  </a:txBody>
                  <a:tcPr marL="68580" marR="68580" marT="34293" marB="3429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100" b="0" i="0" u="none" strike="noStrike" cap="none" normalizeH="0" baseline="0" dirty="0">
                        <a:ln>
                          <a:noFill/>
                        </a:ln>
                        <a:solidFill>
                          <a:schemeClr val="tx1"/>
                        </a:solidFill>
                        <a:effectLst/>
                        <a:latin typeface="Arial" panose="020B0604020202020204" pitchFamily="34" charset="0"/>
                      </a:endParaRPr>
                    </a:p>
                  </a:txBody>
                  <a:tcPr marL="68580" marR="68580" marT="34293" marB="3429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2"/>
                  </a:ext>
                </a:extLst>
              </a:tr>
              <a:tr h="43581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100" b="0" i="0" u="none" strike="noStrike" cap="none" normalizeH="0" baseline="0">
                        <a:ln>
                          <a:noFill/>
                        </a:ln>
                        <a:solidFill>
                          <a:schemeClr val="tx1"/>
                        </a:solidFill>
                        <a:effectLst/>
                        <a:latin typeface="Arial" panose="020B0604020202020204" pitchFamily="34" charset="0"/>
                      </a:endParaRPr>
                    </a:p>
                  </a:txBody>
                  <a:tcPr marL="68580" marR="68580" marT="34293" marB="3429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100" b="0" i="0" u="none" strike="noStrike" cap="none" normalizeH="0" baseline="0">
                        <a:ln>
                          <a:noFill/>
                        </a:ln>
                        <a:solidFill>
                          <a:schemeClr val="tx1"/>
                        </a:solidFill>
                        <a:effectLst/>
                        <a:latin typeface="Arial" panose="020B0604020202020204" pitchFamily="34" charset="0"/>
                      </a:endParaRPr>
                    </a:p>
                  </a:txBody>
                  <a:tcPr marL="68580" marR="68580" marT="34293" marB="3429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100" b="0" i="0" u="none" strike="noStrike" cap="none" normalizeH="0" baseline="0">
                        <a:ln>
                          <a:noFill/>
                        </a:ln>
                        <a:solidFill>
                          <a:schemeClr val="tx1"/>
                        </a:solidFill>
                        <a:effectLst/>
                        <a:latin typeface="Arial" panose="020B0604020202020204" pitchFamily="34" charset="0"/>
                      </a:endParaRPr>
                    </a:p>
                  </a:txBody>
                  <a:tcPr marL="68580" marR="68580" marT="34293" marB="3429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100" b="0" i="0" u="none" strike="noStrike" cap="none" normalizeH="0" baseline="0">
                        <a:ln>
                          <a:noFill/>
                        </a:ln>
                        <a:solidFill>
                          <a:schemeClr val="tx1"/>
                        </a:solidFill>
                        <a:effectLst/>
                        <a:latin typeface="Arial" panose="020B0604020202020204" pitchFamily="34" charset="0"/>
                      </a:endParaRPr>
                    </a:p>
                  </a:txBody>
                  <a:tcPr marL="68580" marR="68580" marT="34293" marB="3429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100" b="0" i="0" u="none" strike="noStrike" cap="none" normalizeH="0" baseline="0" dirty="0">
                        <a:ln>
                          <a:noFill/>
                        </a:ln>
                        <a:solidFill>
                          <a:schemeClr val="tx1"/>
                        </a:solidFill>
                        <a:effectLst/>
                        <a:latin typeface="Arial" panose="020B0604020202020204" pitchFamily="34" charset="0"/>
                      </a:endParaRPr>
                    </a:p>
                  </a:txBody>
                  <a:tcPr marL="68580" marR="68580" marT="34293" marB="3429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3"/>
                  </a:ext>
                </a:extLst>
              </a:tr>
              <a:tr h="437001">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100" b="0" i="0" u="none" strike="noStrike" cap="none" normalizeH="0" baseline="0">
                        <a:ln>
                          <a:noFill/>
                        </a:ln>
                        <a:solidFill>
                          <a:schemeClr val="tx1"/>
                        </a:solidFill>
                        <a:effectLst/>
                        <a:latin typeface="Arial" panose="020B0604020202020204" pitchFamily="34" charset="0"/>
                      </a:endParaRPr>
                    </a:p>
                  </a:txBody>
                  <a:tcPr marL="68580" marR="68580" marT="34293" marB="3429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100" b="0" i="0" u="none" strike="noStrike" cap="none" normalizeH="0" baseline="0">
                        <a:ln>
                          <a:noFill/>
                        </a:ln>
                        <a:solidFill>
                          <a:schemeClr val="tx1"/>
                        </a:solidFill>
                        <a:effectLst/>
                        <a:latin typeface="Arial" panose="020B0604020202020204" pitchFamily="34" charset="0"/>
                      </a:endParaRPr>
                    </a:p>
                  </a:txBody>
                  <a:tcPr marL="68580" marR="68580" marT="34293" marB="3429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100" b="0" i="0" u="none" strike="noStrike" cap="none" normalizeH="0" baseline="0">
                        <a:ln>
                          <a:noFill/>
                        </a:ln>
                        <a:solidFill>
                          <a:schemeClr val="tx1"/>
                        </a:solidFill>
                        <a:effectLst/>
                        <a:latin typeface="Arial" panose="020B0604020202020204" pitchFamily="34" charset="0"/>
                      </a:endParaRPr>
                    </a:p>
                  </a:txBody>
                  <a:tcPr marL="68580" marR="68580" marT="34293" marB="3429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100" b="0" i="0" u="none" strike="noStrike" cap="none" normalizeH="0" baseline="0">
                        <a:ln>
                          <a:noFill/>
                        </a:ln>
                        <a:solidFill>
                          <a:schemeClr val="tx1"/>
                        </a:solidFill>
                        <a:effectLst/>
                        <a:latin typeface="Arial" panose="020B0604020202020204" pitchFamily="34" charset="0"/>
                      </a:endParaRPr>
                    </a:p>
                  </a:txBody>
                  <a:tcPr marL="68580" marR="68580" marT="34293" marB="3429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100" b="0" i="0" u="none" strike="noStrike" cap="none" normalizeH="0" baseline="0" dirty="0">
                        <a:ln>
                          <a:noFill/>
                        </a:ln>
                        <a:solidFill>
                          <a:schemeClr val="tx1"/>
                        </a:solidFill>
                        <a:effectLst/>
                        <a:latin typeface="Arial" panose="020B0604020202020204" pitchFamily="34" charset="0"/>
                      </a:endParaRPr>
                    </a:p>
                  </a:txBody>
                  <a:tcPr marL="68580" marR="68580" marT="34293" marB="3429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4"/>
                  </a:ext>
                </a:extLst>
              </a:tr>
              <a:tr h="43581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100" b="0" i="0" u="none" strike="noStrike" cap="none" normalizeH="0" baseline="0">
                        <a:ln>
                          <a:noFill/>
                        </a:ln>
                        <a:solidFill>
                          <a:schemeClr val="tx1"/>
                        </a:solidFill>
                        <a:effectLst/>
                        <a:latin typeface="Arial" panose="020B0604020202020204" pitchFamily="34" charset="0"/>
                      </a:endParaRPr>
                    </a:p>
                  </a:txBody>
                  <a:tcPr marL="68580" marR="68580" marT="34293" marB="3429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100" b="0" i="0" u="none" strike="noStrike" cap="none" normalizeH="0" baseline="0">
                        <a:ln>
                          <a:noFill/>
                        </a:ln>
                        <a:solidFill>
                          <a:schemeClr val="tx1"/>
                        </a:solidFill>
                        <a:effectLst/>
                        <a:latin typeface="Arial" panose="020B0604020202020204" pitchFamily="34" charset="0"/>
                      </a:endParaRPr>
                    </a:p>
                  </a:txBody>
                  <a:tcPr marL="68580" marR="68580" marT="34293" marB="3429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100" b="0" i="0" u="none" strike="noStrike" cap="none" normalizeH="0" baseline="0">
                        <a:ln>
                          <a:noFill/>
                        </a:ln>
                        <a:solidFill>
                          <a:schemeClr val="tx1"/>
                        </a:solidFill>
                        <a:effectLst/>
                        <a:latin typeface="Arial" panose="020B0604020202020204" pitchFamily="34" charset="0"/>
                      </a:endParaRPr>
                    </a:p>
                  </a:txBody>
                  <a:tcPr marL="68580" marR="68580" marT="34293" marB="3429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100" b="0" i="0" u="none" strike="noStrike" cap="none" normalizeH="0" baseline="0">
                        <a:ln>
                          <a:noFill/>
                        </a:ln>
                        <a:solidFill>
                          <a:schemeClr val="tx1"/>
                        </a:solidFill>
                        <a:effectLst/>
                        <a:latin typeface="Arial" panose="020B0604020202020204" pitchFamily="34" charset="0"/>
                      </a:endParaRPr>
                    </a:p>
                  </a:txBody>
                  <a:tcPr marL="68580" marR="68580" marT="34293" marB="3429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100" b="0" i="0" u="none" strike="noStrike" cap="none" normalizeH="0" baseline="0" dirty="0">
                        <a:ln>
                          <a:noFill/>
                        </a:ln>
                        <a:solidFill>
                          <a:schemeClr val="tx1"/>
                        </a:solidFill>
                        <a:effectLst/>
                        <a:latin typeface="Arial" panose="020B0604020202020204" pitchFamily="34" charset="0"/>
                      </a:endParaRPr>
                    </a:p>
                  </a:txBody>
                  <a:tcPr marL="68580" marR="68580" marT="34293" marB="3429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5"/>
                  </a:ext>
                </a:extLst>
              </a:tr>
              <a:tr h="437001">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100" b="0" i="0" u="none" strike="noStrike" cap="none" normalizeH="0" baseline="0">
                        <a:ln>
                          <a:noFill/>
                        </a:ln>
                        <a:solidFill>
                          <a:schemeClr val="tx1"/>
                        </a:solidFill>
                        <a:effectLst/>
                        <a:latin typeface="Arial" panose="020B0604020202020204" pitchFamily="34" charset="0"/>
                      </a:endParaRPr>
                    </a:p>
                  </a:txBody>
                  <a:tcPr marL="68580" marR="68580" marT="34293" marB="3429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100" b="0" i="0" u="none" strike="noStrike" cap="none" normalizeH="0" baseline="0">
                        <a:ln>
                          <a:noFill/>
                        </a:ln>
                        <a:solidFill>
                          <a:schemeClr val="tx1"/>
                        </a:solidFill>
                        <a:effectLst/>
                        <a:latin typeface="Arial" panose="020B0604020202020204" pitchFamily="34" charset="0"/>
                      </a:endParaRPr>
                    </a:p>
                  </a:txBody>
                  <a:tcPr marL="68580" marR="68580" marT="34293" marB="3429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100" b="0" i="0" u="none" strike="noStrike" cap="none" normalizeH="0" baseline="0">
                        <a:ln>
                          <a:noFill/>
                        </a:ln>
                        <a:solidFill>
                          <a:schemeClr val="tx1"/>
                        </a:solidFill>
                        <a:effectLst/>
                        <a:latin typeface="Arial" panose="020B0604020202020204" pitchFamily="34" charset="0"/>
                      </a:endParaRPr>
                    </a:p>
                  </a:txBody>
                  <a:tcPr marL="68580" marR="68580" marT="34293" marB="3429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100" b="0" i="0" u="none" strike="noStrike" cap="none" normalizeH="0" baseline="0">
                        <a:ln>
                          <a:noFill/>
                        </a:ln>
                        <a:solidFill>
                          <a:schemeClr val="tx1"/>
                        </a:solidFill>
                        <a:effectLst/>
                        <a:latin typeface="Arial" panose="020B0604020202020204" pitchFamily="34" charset="0"/>
                      </a:endParaRPr>
                    </a:p>
                  </a:txBody>
                  <a:tcPr marL="68580" marR="68580" marT="34293" marB="3429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100" b="0" i="0" u="none" strike="noStrike" cap="none" normalizeH="0" baseline="0" dirty="0">
                        <a:ln>
                          <a:noFill/>
                        </a:ln>
                        <a:solidFill>
                          <a:schemeClr val="tx1"/>
                        </a:solidFill>
                        <a:effectLst/>
                        <a:latin typeface="Arial" panose="020B0604020202020204" pitchFamily="34" charset="0"/>
                      </a:endParaRPr>
                    </a:p>
                  </a:txBody>
                  <a:tcPr marL="68580" marR="68580" marT="34293" marB="3429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6"/>
                  </a:ext>
                </a:extLst>
              </a:tr>
              <a:tr h="43581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100" b="0" i="0" u="none" strike="noStrike" cap="none" normalizeH="0" baseline="0">
                        <a:ln>
                          <a:noFill/>
                        </a:ln>
                        <a:solidFill>
                          <a:schemeClr val="tx1"/>
                        </a:solidFill>
                        <a:effectLst/>
                        <a:latin typeface="Arial" panose="020B0604020202020204" pitchFamily="34" charset="0"/>
                      </a:endParaRPr>
                    </a:p>
                  </a:txBody>
                  <a:tcPr marL="68580" marR="68580" marT="34293" marB="3429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100" b="0" i="0" u="none" strike="noStrike" cap="none" normalizeH="0" baseline="0">
                        <a:ln>
                          <a:noFill/>
                        </a:ln>
                        <a:solidFill>
                          <a:schemeClr val="tx1"/>
                        </a:solidFill>
                        <a:effectLst/>
                        <a:latin typeface="Arial" panose="020B0604020202020204" pitchFamily="34" charset="0"/>
                      </a:endParaRPr>
                    </a:p>
                  </a:txBody>
                  <a:tcPr marL="68580" marR="68580" marT="34293" marB="3429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100" b="0" i="0" u="none" strike="noStrike" cap="none" normalizeH="0" baseline="0">
                        <a:ln>
                          <a:noFill/>
                        </a:ln>
                        <a:solidFill>
                          <a:schemeClr val="tx1"/>
                        </a:solidFill>
                        <a:effectLst/>
                        <a:latin typeface="Arial" panose="020B0604020202020204" pitchFamily="34" charset="0"/>
                      </a:endParaRPr>
                    </a:p>
                  </a:txBody>
                  <a:tcPr marL="68580" marR="68580" marT="34293" marB="3429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100" b="0" i="0" u="none" strike="noStrike" cap="none" normalizeH="0" baseline="0">
                        <a:ln>
                          <a:noFill/>
                        </a:ln>
                        <a:solidFill>
                          <a:schemeClr val="tx1"/>
                        </a:solidFill>
                        <a:effectLst/>
                        <a:latin typeface="Arial" panose="020B0604020202020204" pitchFamily="34" charset="0"/>
                      </a:endParaRPr>
                    </a:p>
                  </a:txBody>
                  <a:tcPr marL="68580" marR="68580" marT="34293" marB="3429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100" b="0" i="0" u="none" strike="noStrike" cap="none" normalizeH="0" baseline="0" dirty="0">
                        <a:ln>
                          <a:noFill/>
                        </a:ln>
                        <a:solidFill>
                          <a:schemeClr val="tx1"/>
                        </a:solidFill>
                        <a:effectLst/>
                        <a:latin typeface="Arial" panose="020B0604020202020204" pitchFamily="34" charset="0"/>
                      </a:endParaRPr>
                    </a:p>
                  </a:txBody>
                  <a:tcPr marL="68580" marR="68580" marT="34293" marB="3429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305325102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F2270F94F19DF4FA93E73A9601C7A53" ma:contentTypeVersion="25" ma:contentTypeDescription="Create a new document." ma:contentTypeScope="" ma:versionID="db96716577cab786ac4e413ddf71e703">
  <xsd:schema xmlns:xsd="http://www.w3.org/2001/XMLSchema" xmlns:xs="http://www.w3.org/2001/XMLSchema" xmlns:p="http://schemas.microsoft.com/office/2006/metadata/properties" xmlns:ns2="dad92211-cb28-4906-b8cd-0d84e3cb6a24" xmlns:ns3="bf4a143a-b26d-45c4-bfc9-243eadc6ff02" xmlns:ns4="418e8c98-519b-4e3e-a77f-7ee33016068f" targetNamespace="http://schemas.microsoft.com/office/2006/metadata/properties" ma:root="true" ma:fieldsID="1ff919fac4d9ef9e5a5b03499f75e73c" ns2:_="" ns3:_="" ns4:_="">
    <xsd:import namespace="dad92211-cb28-4906-b8cd-0d84e3cb6a24"/>
    <xsd:import namespace="bf4a143a-b26d-45c4-bfc9-243eadc6ff02"/>
    <xsd:import namespace="418e8c98-519b-4e3e-a77f-7ee33016068f"/>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DateTaken" minOccurs="0"/>
                <xsd:element ref="ns3:MediaServiceOCR" minOccurs="0"/>
                <xsd:element ref="ns3:MediaServiceEventHashCode" minOccurs="0"/>
                <xsd:element ref="ns3:MediaServiceGenerationTime" minOccurs="0"/>
                <xsd:element ref="ns3:MediaServiceLocation" minOccurs="0"/>
                <xsd:element ref="ns3:MediaServiceAutoKeyPoints" minOccurs="0"/>
                <xsd:element ref="ns3:MediaServiceKeyPoints" minOccurs="0"/>
                <xsd:element ref="ns3:PriorityArea" minOccurs="0"/>
                <xsd:element ref="ns3:Campaign" minOccurs="0"/>
                <xsd:element ref="ns3:Geography" minOccurs="0"/>
                <xsd:element ref="ns3:Yearcreated" minOccurs="0"/>
                <xsd:element ref="ns3:MediaLengthInSeconds" minOccurs="0"/>
                <xsd:element ref="ns3:lcf76f155ced4ddcb4097134ff3c332f" minOccurs="0"/>
                <xsd:element ref="ns4:TaxCatchAll"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ad92211-cb28-4906-b8cd-0d84e3cb6a24"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f4a143a-b26d-45c4-bfc9-243eadc6ff02"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PriorityArea" ma:index="20" nillable="true" ma:displayName="Priority Area" ma:format="Dropdown" ma:internalName="PriorityArea">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Campaign" ma:index="21" nillable="true" ma:displayName="Campaign " ma:format="Dropdown" ma:internalName="Campaign">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Geography" ma:index="22" nillable="true" ma:displayName="Geography" ma:format="Dropdown" ma:internalName="Geography">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Yearcreated" ma:index="23" nillable="true" ma:displayName="Year created" ma:format="RadioButtons" ma:internalName="Yearcreated">
      <xsd:simpleType>
        <xsd:restriction base="dms:Choice">
          <xsd:enumeration value="2016"/>
          <xsd:enumeration value="2017"/>
          <xsd:enumeration value="2018"/>
          <xsd:enumeration value="2019"/>
          <xsd:enumeration value="2020"/>
        </xsd:restriction>
      </xsd:simpleType>
    </xsd:element>
    <xsd:element name="MediaLengthInSeconds" ma:index="24" nillable="true" ma:displayName="Length (seconds)" ma:internalName="MediaLengthInSeconds" ma:readOnly="true">
      <xsd:simpleType>
        <xsd:restriction base="dms:Unknown"/>
      </xsd:simpleType>
    </xsd:element>
    <xsd:element name="lcf76f155ced4ddcb4097134ff3c332f" ma:index="26"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8"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7" nillable="true" ma:displayName="Taxonomy Catch All Column" ma:hidden="true" ma:list="{c4a73a7c-d28e-4ead-a542-eec2f3c6ec34}" ma:internalName="TaxCatchAll" ma:showField="CatchAllData" ma:web="dad92211-cb28-4906-b8cd-0d84e3cb6a2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418e8c98-519b-4e3e-a77f-7ee33016068f" xsi:nil="true"/>
    <lcf76f155ced4ddcb4097134ff3c332f xmlns="bf4a143a-b26d-45c4-bfc9-243eadc6ff02">
      <Terms xmlns="http://schemas.microsoft.com/office/infopath/2007/PartnerControls"/>
    </lcf76f155ced4ddcb4097134ff3c332f>
    <Campaign xmlns="bf4a143a-b26d-45c4-bfc9-243eadc6ff02" xsi:nil="true"/>
    <PriorityArea xmlns="bf4a143a-b26d-45c4-bfc9-243eadc6ff02" xsi:nil="true"/>
    <Geography xmlns="bf4a143a-b26d-45c4-bfc9-243eadc6ff02" xsi:nil="true"/>
    <Yearcreated xmlns="bf4a143a-b26d-45c4-bfc9-243eadc6ff02" xsi:nil="true"/>
  </documentManagement>
</p:properties>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FFD3EDA7-C8D0-4D59-8BEA-205E41BEAA81}"/>
</file>

<file path=customXml/itemProps3.xml><?xml version="1.0" encoding="utf-8"?>
<ds:datastoreItem xmlns:ds="http://schemas.openxmlformats.org/officeDocument/2006/customXml" ds:itemID="{A5CCB350-B76C-41FC-AE69-633CA55F79C0}">
  <ds:schemaRefs>
    <ds:schemaRef ds:uri="http://purl.org/dc/terms/"/>
    <ds:schemaRef ds:uri="http://schemas.microsoft.com/office/infopath/2007/PartnerControls"/>
    <ds:schemaRef ds:uri="http://purl.org/dc/dcmitype/"/>
    <ds:schemaRef ds:uri="http://schemas.microsoft.com/office/2006/documentManagement/types"/>
    <ds:schemaRef ds:uri="http://purl.org/dc/elements/1.1/"/>
    <ds:schemaRef ds:uri="7841c2db-e6cb-41f9-bd6f-e79f8a8f3836"/>
    <ds:schemaRef ds:uri="http://schemas.openxmlformats.org/package/2006/metadata/core-properties"/>
    <ds:schemaRef ds:uri="aab04ce7-39c7-4447-9771-005607a4fdc3"/>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2240</TotalTime>
  <Words>766</Words>
  <Application>Microsoft Office PowerPoint</Application>
  <PresentationFormat>On-screen Show (4:3)</PresentationFormat>
  <Paragraphs>100</Paragraphs>
  <Slides>14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Lucida Grande</vt:lpstr>
      <vt:lpstr>Times New Roman</vt:lpstr>
      <vt:lpstr>Default Design</vt:lpstr>
      <vt:lpstr>Materials</vt:lpstr>
      <vt:lpstr>Materials  </vt:lpstr>
      <vt:lpstr>Types of Storage </vt:lpstr>
      <vt:lpstr>Petrol </vt:lpstr>
      <vt:lpstr>Materials  </vt:lpstr>
      <vt:lpstr>Cost of Materials</vt:lpstr>
      <vt:lpstr>Quantities of Materials </vt:lpstr>
      <vt:lpstr>Checking Material Deliveries </vt:lpstr>
      <vt:lpstr>PowerPoint Presentation</vt:lpstr>
      <vt:lpstr> Material Deliveries</vt:lpstr>
      <vt:lpstr>PowerPoint Presentation</vt:lpstr>
      <vt:lpstr>Material Transfers </vt:lpstr>
      <vt:lpstr>PowerPoint Presentation</vt:lpstr>
      <vt:lpstr>Storage for Flammable Items </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Edward Jones</cp:lastModifiedBy>
  <cp:revision>191</cp:revision>
  <dcterms:created xsi:type="dcterms:W3CDTF">2013-05-28T00:38:54Z</dcterms:created>
  <dcterms:modified xsi:type="dcterms:W3CDTF">2023-09-26T11:14:32Z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0x0101003F2270F94F19DF4FA93E73A9601C7A53</vt:lpwstr>
  </property>
  <property fmtid="{D5CDD505-2E9C-101B-9397-08002B2CF9AE}" pid="3" name="MediaServiceImageTags">
    <vt:lpwstr/>
  </property>
</Properties>
</file>